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08" r:id="rId2"/>
    <p:sldId id="870" r:id="rId3"/>
    <p:sldId id="834" r:id="rId4"/>
    <p:sldId id="865" r:id="rId5"/>
    <p:sldId id="878" r:id="rId6"/>
    <p:sldId id="915" r:id="rId7"/>
    <p:sldId id="899" r:id="rId8"/>
    <p:sldId id="893" r:id="rId9"/>
    <p:sldId id="840" r:id="rId10"/>
    <p:sldId id="913" r:id="rId11"/>
  </p:sldIdLst>
  <p:sldSz cx="9144000" cy="6858000" type="letter"/>
  <p:notesSz cx="67818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FFFFCC"/>
    <a:srgbClr val="FAFAFC"/>
    <a:srgbClr val="FFFF99"/>
    <a:srgbClr val="FFCC99"/>
    <a:srgbClr val="666699"/>
    <a:srgbClr val="E7F4F5"/>
    <a:srgbClr val="CCE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0985" autoAdjust="0"/>
  </p:normalViewPr>
  <p:slideViewPr>
    <p:cSldViewPr snapToGrid="0">
      <p:cViewPr varScale="1">
        <p:scale>
          <a:sx n="96" d="100"/>
          <a:sy n="96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0"/>
    </p:cViewPr>
  </p:sorterViewPr>
  <p:notesViewPr>
    <p:cSldViewPr snapToGrid="0">
      <p:cViewPr varScale="1">
        <p:scale>
          <a:sx n="92" d="100"/>
          <a:sy n="92" d="100"/>
        </p:scale>
        <p:origin x="-3804" y="-108"/>
      </p:cViewPr>
      <p:guideLst>
        <p:guide orient="horz" pos="3104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79950"/>
            <a:ext cx="4972050" cy="443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975" tIns="46163" rIns="93975" bIns="46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4538"/>
            <a:ext cx="4913313" cy="3684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1750" y="9361488"/>
            <a:ext cx="2938463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EB39355-1401-4EF4-B60E-27B67E7AE1D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1750" y="9361488"/>
            <a:ext cx="2938463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09F8D0-3EC3-40EE-B333-ECE8A104AA6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1750" y="9361488"/>
            <a:ext cx="2938463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6BEFA45-5EEF-4EBE-BEE4-B08101889F1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1750" y="9361488"/>
            <a:ext cx="2938463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540161A-99BF-44E8-B0DB-C5CF090D409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1750" y="9361488"/>
            <a:ext cx="2938463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09F8D0-3EC3-40EE-B333-ECE8A104AA6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mall_side_bar.jpg                                             00074EA4Mach Mac                       B7A2AEF9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5934075"/>
            <a:ext cx="906463" cy="923925"/>
            <a:chOff x="236" y="3661"/>
            <a:chExt cx="723" cy="734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271" y="3703"/>
              <a:ext cx="652" cy="651"/>
            </a:xfrm>
            <a:prstGeom prst="ellipse">
              <a:avLst/>
            </a:prstGeom>
            <a:noFill/>
            <a:ln w="12700">
              <a:noFill/>
              <a:round/>
              <a:headEnd/>
              <a:tailEnd type="none" w="sm" len="lg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" name="Picture 12" descr="lisa-ic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" y="3661"/>
              <a:ext cx="723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7638"/>
            <a:ext cx="7772400" cy="1143000"/>
          </a:xfrm>
        </p:spPr>
        <p:txBody>
          <a:bodyPr wrap="square" lIns="90487" tIns="44450" rIns="90487" bIns="44450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20638"/>
            <a:ext cx="1997075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563" y="20638"/>
            <a:ext cx="58420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20638"/>
            <a:ext cx="7848600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563" y="1136650"/>
            <a:ext cx="7924800" cy="2466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563" y="3756025"/>
            <a:ext cx="7924800" cy="2466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20638"/>
            <a:ext cx="7848600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7563" y="1136650"/>
            <a:ext cx="3886200" cy="5086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136650"/>
            <a:ext cx="3886200" cy="508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20638"/>
            <a:ext cx="7848600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7563" y="1136650"/>
            <a:ext cx="3886200" cy="508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136650"/>
            <a:ext cx="3886200" cy="508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563" y="1136650"/>
            <a:ext cx="3886200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136650"/>
            <a:ext cx="3886200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7563" y="1136650"/>
            <a:ext cx="7924800" cy="508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20638"/>
            <a:ext cx="7848600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8" name="Text Box 64"/>
          <p:cNvSpPr txBox="1">
            <a:spLocks noChangeArrowheads="1"/>
          </p:cNvSpPr>
          <p:nvPr userDrawn="1"/>
        </p:nvSpPr>
        <p:spPr bwMode="auto">
          <a:xfrm>
            <a:off x="-50800" y="6651625"/>
            <a:ext cx="4730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666699"/>
                </a:solidFill>
              </a:rPr>
              <a:t>LISA</a:t>
            </a:r>
          </a:p>
        </p:txBody>
      </p:sp>
      <p:sp>
        <p:nvSpPr>
          <p:cNvPr id="1090" name="Line 66"/>
          <p:cNvSpPr>
            <a:spLocks noChangeShapeType="1"/>
          </p:cNvSpPr>
          <p:nvPr userDrawn="1"/>
        </p:nvSpPr>
        <p:spPr bwMode="auto">
          <a:xfrm>
            <a:off x="2239963" y="6778625"/>
            <a:ext cx="6438900" cy="0"/>
          </a:xfrm>
          <a:prstGeom prst="line">
            <a:avLst/>
          </a:prstGeom>
          <a:noFill/>
          <a:ln w="12700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2" name="Picture 68" descr="small_side_bar.jpg                                             00074EA4Mach Mac                       B7A2AEF9: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3" name="Rectangle 69"/>
          <p:cNvSpPr>
            <a:spLocks noChangeArrowheads="1"/>
          </p:cNvSpPr>
          <p:nvPr userDrawn="1"/>
        </p:nvSpPr>
        <p:spPr bwMode="auto">
          <a:xfrm flipV="1">
            <a:off x="628650" y="774700"/>
            <a:ext cx="7710488" cy="42863"/>
          </a:xfrm>
          <a:prstGeom prst="rect">
            <a:avLst/>
          </a:prstGeom>
          <a:solidFill>
            <a:srgbClr val="0A50A1">
              <a:alpha val="14999"/>
            </a:srgbClr>
          </a:solidFill>
          <a:ln w="3175">
            <a:noFill/>
            <a:miter lim="800000"/>
            <a:headEnd/>
            <a:tailEnd type="none" w="sm" len="lg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4104" name="Group 70"/>
          <p:cNvGrpSpPr>
            <a:grpSpLocks/>
          </p:cNvGrpSpPr>
          <p:nvPr userDrawn="1"/>
        </p:nvGrpSpPr>
        <p:grpSpPr bwMode="auto">
          <a:xfrm>
            <a:off x="0" y="5934075"/>
            <a:ext cx="906463" cy="923925"/>
            <a:chOff x="236" y="3661"/>
            <a:chExt cx="723" cy="734"/>
          </a:xfrm>
        </p:grpSpPr>
        <p:sp>
          <p:nvSpPr>
            <p:cNvPr id="1095" name="Oval 71"/>
            <p:cNvSpPr>
              <a:spLocks noChangeArrowheads="1"/>
            </p:cNvSpPr>
            <p:nvPr/>
          </p:nvSpPr>
          <p:spPr bwMode="auto">
            <a:xfrm>
              <a:off x="271" y="3703"/>
              <a:ext cx="652" cy="651"/>
            </a:xfrm>
            <a:prstGeom prst="ellipse">
              <a:avLst/>
            </a:prstGeom>
            <a:noFill/>
            <a:ln w="12700">
              <a:noFill/>
              <a:round/>
              <a:headEnd/>
              <a:tailEnd type="none" w="sm" len="lg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106" name="Picture 72" descr="lisa-icon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" y="3661"/>
              <a:ext cx="723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</p:sldLayoutIdLst>
  <p:transition spd="med">
    <p:wipe dir="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A50A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40000"/>
        </a:spcAft>
        <a:buClr>
          <a:srgbClr val="666699"/>
        </a:buClr>
        <a:buSzPct val="85000"/>
        <a:buFont typeface="Wingdings" pitchFamily="2" charset="2"/>
        <a:buChar char="§"/>
        <a:defRPr sz="2100">
          <a:solidFill>
            <a:srgbClr val="6C18B0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SzPct val="75000"/>
        <a:buChar char="–"/>
        <a:defRPr sz="2800">
          <a:solidFill>
            <a:schemeClr val="bg1"/>
          </a:solidFill>
          <a:latin typeface="+mn-lt"/>
        </a:defRPr>
      </a:lvl2pPr>
      <a:lvl3pPr marL="911225" indent="-225425" algn="l" rtl="0" eaLnBrk="0" fontAlgn="base" hangingPunct="0">
        <a:spcBef>
          <a:spcPct val="0"/>
        </a:spcBef>
        <a:spcAft>
          <a:spcPct val="40000"/>
        </a:spcAft>
        <a:buClr>
          <a:srgbClr val="666699"/>
        </a:buClr>
        <a:buSzPct val="100000"/>
        <a:buChar char="–"/>
        <a:defRPr sz="1600">
          <a:solidFill>
            <a:srgbClr val="666699"/>
          </a:solidFill>
          <a:latin typeface="+mn-lt"/>
        </a:defRPr>
      </a:lvl3pPr>
      <a:lvl4pPr marL="1252538" indent="-227013" algn="l" rtl="0" eaLnBrk="0" fontAlgn="base" hangingPunct="0">
        <a:spcBef>
          <a:spcPct val="0"/>
        </a:spcBef>
        <a:spcAft>
          <a:spcPct val="40000"/>
        </a:spcAft>
        <a:buClr>
          <a:srgbClr val="B0ACFE"/>
        </a:buClr>
        <a:buSzPct val="100000"/>
        <a:buChar char="–"/>
        <a:defRPr sz="1600">
          <a:solidFill>
            <a:srgbClr val="B0ACFE"/>
          </a:solidFill>
          <a:latin typeface="+mn-lt"/>
        </a:defRPr>
      </a:lvl4pPr>
      <a:lvl5pPr marL="1597025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bg1"/>
          </a:solidFill>
          <a:latin typeface="+mn-lt"/>
        </a:defRPr>
      </a:lvl5pPr>
      <a:lvl6pPr marL="2054225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bg1"/>
          </a:solidFill>
          <a:latin typeface="+mn-lt"/>
        </a:defRPr>
      </a:lvl6pPr>
      <a:lvl7pPr marL="2511425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bg1"/>
          </a:solidFill>
          <a:latin typeface="+mn-lt"/>
        </a:defRPr>
      </a:lvl7pPr>
      <a:lvl8pPr marL="2968625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bg1"/>
          </a:solidFill>
          <a:latin typeface="+mn-lt"/>
        </a:defRPr>
      </a:lvl8pPr>
      <a:lvl9pPr marL="3425825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384300" y="2581275"/>
            <a:ext cx="6400800" cy="1752600"/>
          </a:xfrm>
        </p:spPr>
        <p:txBody>
          <a:bodyPr/>
          <a:lstStyle/>
          <a:p>
            <a:r>
              <a:rPr lang="en-US" sz="1700" dirty="0" smtClean="0"/>
              <a:t>Ambient ground motion and gravity gradient noise</a:t>
            </a:r>
          </a:p>
          <a:p>
            <a:endParaRPr lang="en-US" dirty="0" smtClean="0"/>
          </a:p>
          <a:p>
            <a:r>
              <a:rPr lang="en-US" sz="1200" dirty="0" smtClean="0"/>
              <a:t>Jo van den Brand, </a:t>
            </a:r>
            <a:r>
              <a:rPr lang="en-US" sz="1200" dirty="0" err="1" smtClean="0"/>
              <a:t>Nikhef</a:t>
            </a:r>
            <a:r>
              <a:rPr lang="en-US" sz="1200" dirty="0" smtClean="0"/>
              <a:t>, Amsterdam</a:t>
            </a:r>
          </a:p>
          <a:p>
            <a:r>
              <a:rPr lang="en-US" sz="1200" dirty="0" smtClean="0"/>
              <a:t>on behalf of the design study team</a:t>
            </a:r>
          </a:p>
          <a:p>
            <a:endParaRPr lang="en-US" sz="1200" dirty="0" smtClean="0"/>
          </a:p>
        </p:txBody>
      </p:sp>
      <p:sp useBgFill="1"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417638"/>
            <a:ext cx="8459787" cy="1143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6C18B0"/>
                </a:solidFill>
                <a:latin typeface="Biondi" pitchFamily="2" charset="0"/>
                <a:ea typeface="+mn-ea"/>
                <a:cs typeface="+mn-cs"/>
              </a:rPr>
              <a:t>Einstein Telescope site selection</a:t>
            </a:r>
            <a:endParaRPr lang="en-US" sz="3400" dirty="0">
              <a:solidFill>
                <a:srgbClr val="6C18B0"/>
              </a:solidFill>
              <a:latin typeface="Biond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93750" y="49213"/>
            <a:ext cx="789305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Summary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>
          <a:xfrm>
            <a:off x="793750" y="987425"/>
            <a:ext cx="8054975" cy="5575300"/>
          </a:xfrm>
        </p:spPr>
        <p:txBody>
          <a:bodyPr/>
          <a:lstStyle/>
          <a:p>
            <a:r>
              <a:rPr lang="en-US" altLang="ja-JP" sz="2400" dirty="0" smtClean="0">
                <a:ea typeface="ＭＳ Ｐゴシック" pitchFamily="34" charset="-128"/>
              </a:rPr>
              <a:t>Site selection</a:t>
            </a:r>
            <a:endParaRPr lang="en-US" sz="2000" dirty="0" smtClean="0"/>
          </a:p>
          <a:p>
            <a:pPr lvl="1"/>
            <a:r>
              <a:rPr lang="en-US" sz="1800" dirty="0" smtClean="0"/>
              <a:t>Requires dedicated tests at candidate sites in Europe</a:t>
            </a:r>
          </a:p>
          <a:p>
            <a:pPr lvl="2"/>
            <a:r>
              <a:rPr lang="en-US" sz="1600" dirty="0" smtClean="0"/>
              <a:t>Effects of geology</a:t>
            </a:r>
          </a:p>
          <a:p>
            <a:pPr lvl="2"/>
            <a:r>
              <a:rPr lang="en-US" sz="1600" dirty="0" smtClean="0"/>
              <a:t>Influence of cultural noise</a:t>
            </a:r>
          </a:p>
          <a:p>
            <a:pPr lvl="2"/>
            <a:r>
              <a:rPr lang="en-US" sz="1600" dirty="0" smtClean="0"/>
              <a:t>Use results as input for FEA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Gravity gradient noise</a:t>
            </a:r>
          </a:p>
          <a:p>
            <a:pPr lvl="1"/>
            <a:r>
              <a:rPr lang="en-US" sz="1800" dirty="0" smtClean="0"/>
              <a:t>Limits sensitivity at low frequencies (1 – 10 Hz)</a:t>
            </a:r>
          </a:p>
          <a:p>
            <a:pPr lvl="1"/>
            <a:r>
              <a:rPr lang="en-US" sz="1800" dirty="0" smtClean="0"/>
              <a:t>FEA studies (and GGN subtraction schemes) in progress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5675"/>
          </a:xfrm>
        </p:spPr>
        <p:txBody>
          <a:bodyPr/>
          <a:lstStyle/>
          <a:p>
            <a:pPr algn="ctr">
              <a:defRPr/>
            </a:pPr>
            <a:r>
              <a:rPr lang="en-US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Ground motion is strongly site dependent</a:t>
            </a:r>
            <a:endParaRPr lang="en-US" altLang="ja-JP" sz="2800" kern="1200" dirty="0" smtClean="0">
              <a:solidFill>
                <a:srgbClr val="00397E"/>
              </a:solidFill>
              <a:latin typeface="Biondi" pitchFamily="2" charset="0"/>
              <a:ea typeface="ＭＳ Ｐゴシック" pitchFamily="34" charset="-128"/>
              <a:cs typeface="Arabic Typesetting" pitchFamily="66" charset="-78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760413"/>
            <a:ext cx="4262437" cy="303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1017588"/>
            <a:ext cx="4310063" cy="703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3063" y="1793875"/>
            <a:ext cx="151447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8675" y="3576638"/>
            <a:ext cx="45053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lum contrast="-4000"/>
          </a:blip>
          <a:srcRect/>
          <a:stretch>
            <a:fillRect/>
          </a:stretch>
        </p:blipFill>
        <p:spPr bwMode="auto">
          <a:xfrm>
            <a:off x="0" y="3773488"/>
            <a:ext cx="3603625" cy="30845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511175" y="2238375"/>
            <a:ext cx="4021138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At 1 Hz:</a:t>
            </a:r>
          </a:p>
          <a:p>
            <a:r>
              <a:rPr lang="en-US" sz="2000" b="0"/>
              <a:t>Hiidenvesi cave: &lt;1 nm/rtHz</a:t>
            </a:r>
          </a:p>
          <a:p>
            <a:r>
              <a:rPr lang="en-US" sz="2000" b="0"/>
              <a:t>Moxa station: 0.5 nm/rtHz</a:t>
            </a:r>
          </a:p>
          <a:p>
            <a:r>
              <a:rPr lang="en-US" sz="2000" b="0"/>
              <a:t>Asse 900 m: 0.5 nm/rtHz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140835" y="5226784"/>
            <a:ext cx="2419350" cy="163121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 smtClean="0"/>
              <a:t>Ongoing studies at </a:t>
            </a:r>
            <a:r>
              <a:rPr lang="en-US" sz="2000" b="0" dirty="0" err="1" smtClean="0"/>
              <a:t>Homestake</a:t>
            </a:r>
            <a:r>
              <a:rPr lang="en-US" sz="2000" b="0" dirty="0" smtClean="0"/>
              <a:t> with seismic network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Down to 4950 feet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47725" y="76200"/>
            <a:ext cx="7839075" cy="1106488"/>
          </a:xfrm>
        </p:spPr>
        <p:txBody>
          <a:bodyPr/>
          <a:lstStyle/>
          <a:p>
            <a:pPr>
              <a:defRPr/>
            </a:pPr>
            <a:r>
              <a:rPr lang="en-US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Cultural noise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95375"/>
            <a:ext cx="40386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53895"/>
            <a:ext cx="4572000" cy="31972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sz="2900" dirty="0" smtClean="0"/>
              <a:t>Diurnal variations</a:t>
            </a:r>
          </a:p>
          <a:p>
            <a:pPr lvl="1">
              <a:defRPr/>
            </a:pPr>
            <a:r>
              <a:rPr lang="en-US" sz="2500" dirty="0" smtClean="0"/>
              <a:t>Binghamton New York: </a:t>
            </a:r>
          </a:p>
          <a:p>
            <a:pPr lvl="2">
              <a:defRPr/>
            </a:pPr>
            <a:r>
              <a:rPr lang="en-US" sz="2100" dirty="0" smtClean="0"/>
              <a:t>50 dB long periods</a:t>
            </a:r>
          </a:p>
          <a:p>
            <a:pPr lvl="2">
              <a:defRPr/>
            </a:pPr>
            <a:r>
              <a:rPr lang="en-US" sz="2100" dirty="0" smtClean="0"/>
              <a:t>20 dB above 1 Hz</a:t>
            </a:r>
          </a:p>
          <a:p>
            <a:pPr lvl="1">
              <a:defRPr/>
            </a:pPr>
            <a:r>
              <a:rPr lang="en-US" sz="2500" dirty="0" smtClean="0"/>
              <a:t>ANMO borehole station</a:t>
            </a:r>
          </a:p>
          <a:p>
            <a:pPr lvl="2">
              <a:defRPr/>
            </a:pPr>
            <a:r>
              <a:rPr lang="en-US" sz="2100" dirty="0" smtClean="0"/>
              <a:t>noise 10 dB above 1 Hz</a:t>
            </a:r>
          </a:p>
          <a:p>
            <a:pPr lvl="1">
              <a:defRPr/>
            </a:pPr>
            <a:r>
              <a:rPr lang="en-US" sz="2500" dirty="0" smtClean="0"/>
              <a:t>Deep borehole stations see cultural noise up to depths of 2 km</a:t>
            </a:r>
          </a:p>
          <a:p>
            <a:pPr lvl="1">
              <a:defRPr/>
            </a:pPr>
            <a:r>
              <a:rPr lang="en-US" sz="2500" dirty="0" smtClean="0"/>
              <a:t>BFO station: 180m depth</a:t>
            </a:r>
          </a:p>
          <a:p>
            <a:pPr lvl="2">
              <a:defRPr/>
            </a:pPr>
            <a:r>
              <a:rPr lang="en-US" sz="2100" dirty="0" smtClean="0"/>
              <a:t>Saw mills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277813"/>
            <a:ext cx="4127500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8599" y="4352711"/>
            <a:ext cx="4949687" cy="2505289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sz="2900" dirty="0" smtClean="0"/>
              <a:t>Noise sources</a:t>
            </a:r>
          </a:p>
          <a:p>
            <a:pPr lvl="1">
              <a:defRPr/>
            </a:pPr>
            <a:r>
              <a:rPr lang="en-US" sz="2500" dirty="0" smtClean="0"/>
              <a:t>Water pumps, water in cooling pipes, cryogenic fluids</a:t>
            </a:r>
          </a:p>
          <a:p>
            <a:pPr lvl="1">
              <a:defRPr/>
            </a:pPr>
            <a:r>
              <a:rPr lang="en-US" sz="2500" dirty="0" smtClean="0"/>
              <a:t>Low frequency reciprocating devices</a:t>
            </a:r>
          </a:p>
          <a:p>
            <a:pPr lvl="2">
              <a:defRPr/>
            </a:pPr>
            <a:r>
              <a:rPr lang="en-US" sz="2100" dirty="0" smtClean="0"/>
              <a:t>Vacuum pumps, air, helium, hydrogen compressors</a:t>
            </a:r>
          </a:p>
          <a:p>
            <a:pPr lvl="2">
              <a:defRPr/>
            </a:pPr>
            <a:r>
              <a:rPr lang="en-US" sz="2100" dirty="0" smtClean="0"/>
              <a:t>Well defined sharp spectral lines</a:t>
            </a:r>
          </a:p>
          <a:p>
            <a:pPr lvl="1">
              <a:defRPr/>
            </a:pPr>
            <a:r>
              <a:rPr lang="en-US" sz="2500" dirty="0" smtClean="0"/>
              <a:t>Implement site policy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s\nikhef\Experiments\ET\ET site\pictures\igme5000_finalversion2005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82010" y="5393511"/>
            <a:ext cx="5256567" cy="138499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Large geological variations in Europe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 large </a:t>
            </a:r>
            <a:r>
              <a:rPr lang="en-US" sz="2000" b="0" dirty="0"/>
              <a:t>sediment </a:t>
            </a:r>
            <a:r>
              <a:rPr lang="en-US" sz="2000" b="0" dirty="0" smtClean="0"/>
              <a:t>regions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 homogeneous </a:t>
            </a:r>
            <a:r>
              <a:rPr lang="en-US" sz="2000" b="0" dirty="0"/>
              <a:t>materials: crystalline </a:t>
            </a:r>
            <a:r>
              <a:rPr lang="en-US" sz="2000" b="0" dirty="0" smtClean="0"/>
              <a:t>granite</a:t>
            </a:r>
          </a:p>
          <a:p>
            <a:r>
              <a:rPr lang="en-US" sz="2000" b="0" dirty="0" smtClean="0"/>
              <a:t>Test candidate sites using a seismic network</a:t>
            </a:r>
            <a:endParaRPr lang="en-US" sz="20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beuk\user\mbeker\promoveren\gravity_gradient_noise\edt\report\edt_2layer_t5_5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827848" cy="2880000"/>
          </a:xfrm>
          <a:prstGeom prst="rect">
            <a:avLst/>
          </a:prstGeom>
          <a:noFill/>
        </p:spPr>
      </p:pic>
      <p:pic>
        <p:nvPicPr>
          <p:cNvPr id="1028" name="Picture 4" descr="\\beuk\user\mbeker\promoveren\gravity_gradient_noise\edt\report\edt_2layer_t16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086" y="3978000"/>
            <a:ext cx="3827848" cy="2880000"/>
          </a:xfrm>
          <a:prstGeom prst="rect">
            <a:avLst/>
          </a:prstGeom>
          <a:noFill/>
        </p:spPr>
      </p:pic>
      <p:pic>
        <p:nvPicPr>
          <p:cNvPr id="1029" name="Picture 5" descr="\\beuk\user\mbeker\promoveren\gravity_gradient_noise\edt\report\edt_2layer_t10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4743" y="1214422"/>
            <a:ext cx="3827851" cy="288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Finite element analysis</a:t>
            </a:r>
            <a:endParaRPr lang="en-US" altLang="ja-JP" sz="2800" kern="1200" dirty="0">
              <a:solidFill>
                <a:srgbClr val="00397E"/>
              </a:solidFill>
              <a:latin typeface="Biondi" pitchFamily="2" charset="0"/>
              <a:ea typeface="ＭＳ Ｐゴシック" pitchFamily="34" charset="-128"/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8133" y="1652574"/>
            <a:ext cx="1038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Rayleigh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48134" y="2376066"/>
            <a:ext cx="92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48134" y="2661818"/>
            <a:ext cx="92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Shear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48133" y="2947569"/>
            <a:ext cx="1123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36" idx="3"/>
          </p:cNvCxnSpPr>
          <p:nvPr/>
        </p:nvCxnSpPr>
        <p:spPr>
          <a:xfrm flipV="1">
            <a:off x="5243513" y="1500175"/>
            <a:ext cx="1328751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rot="10800000">
            <a:off x="1357295" y="1428743"/>
            <a:ext cx="2790839" cy="393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29225" y="1785927"/>
            <a:ext cx="1843105" cy="70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8" idx="3"/>
          </p:cNvCxnSpPr>
          <p:nvPr/>
        </p:nvCxnSpPr>
        <p:spPr>
          <a:xfrm flipV="1">
            <a:off x="5214938" y="2158579"/>
            <a:ext cx="1285888" cy="591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 flipV="1">
            <a:off x="5272088" y="2500307"/>
            <a:ext cx="2157432" cy="616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</p:cNvCxnSpPr>
          <p:nvPr/>
        </p:nvCxnSpPr>
        <p:spPr>
          <a:xfrm rot="10800000">
            <a:off x="1500177" y="2214566"/>
            <a:ext cx="2647957" cy="902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214414" y="1785926"/>
            <a:ext cx="292895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rot="10800000">
            <a:off x="1428728" y="1643051"/>
            <a:ext cx="2719406" cy="902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929058" y="4143380"/>
            <a:ext cx="5072098" cy="2428892"/>
          </a:xfrm>
        </p:spPr>
        <p:txBody>
          <a:bodyPr/>
          <a:lstStyle/>
          <a:p>
            <a:r>
              <a:rPr lang="en-US" sz="1800" dirty="0" smtClean="0"/>
              <a:t>Reaction to vertical point oscillation</a:t>
            </a:r>
          </a:p>
          <a:p>
            <a:pPr lvl="1"/>
            <a:r>
              <a:rPr lang="en-US" sz="1400" dirty="0" smtClean="0"/>
              <a:t>Two layer geology</a:t>
            </a:r>
          </a:p>
          <a:p>
            <a:r>
              <a:rPr lang="en-US" sz="1800" dirty="0" smtClean="0"/>
              <a:t>Wave attenuation has two components</a:t>
            </a:r>
          </a:p>
          <a:p>
            <a:pPr lvl="1"/>
            <a:r>
              <a:rPr lang="en-US" sz="1400" dirty="0" smtClean="0"/>
              <a:t>Geometrical (expansion of wave fronts) ~ </a:t>
            </a:r>
            <a:r>
              <a:rPr lang="en-US" sz="1400" dirty="0" err="1" smtClean="0"/>
              <a:t>r</a:t>
            </a:r>
            <a:r>
              <a:rPr lang="en-US" sz="1400" baseline="30000" dirty="0" err="1" smtClean="0"/>
              <a:t>n</a:t>
            </a:r>
            <a:endParaRPr lang="en-US" sz="1400" baseline="30000" dirty="0" smtClean="0"/>
          </a:p>
          <a:p>
            <a:pPr lvl="2"/>
            <a:r>
              <a:rPr lang="en-US" sz="1200" dirty="0" smtClean="0"/>
              <a:t>Rayleigh, n=-1/2</a:t>
            </a:r>
          </a:p>
          <a:p>
            <a:pPr lvl="2"/>
            <a:r>
              <a:rPr lang="en-US" sz="1200" dirty="0" smtClean="0"/>
              <a:t>Body waves at depth, n=-1</a:t>
            </a:r>
          </a:p>
          <a:p>
            <a:pPr lvl="1"/>
            <a:r>
              <a:rPr lang="en-US" sz="1400" dirty="0" smtClean="0"/>
              <a:t>Material (damping)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43372" y="1396829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Surface waves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143372" y="2143116"/>
            <a:ext cx="1071566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43372" y="2143116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Body waves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4143372" y="1357298"/>
            <a:ext cx="1100141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752" y="6383771"/>
            <a:ext cx="439124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68313" y="6102350"/>
            <a:ext cx="8513762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/>
              <a:t>Example: sandstone, </a:t>
            </a:r>
            <a:r>
              <a:rPr lang="en-US" sz="2000" b="0" dirty="0">
                <a:latin typeface="Symbol" pitchFamily="18" charset="2"/>
              </a:rPr>
              <a:t>a</a:t>
            </a:r>
            <a:r>
              <a:rPr lang="en-US" sz="2000" b="0" dirty="0"/>
              <a:t> = 3.5 x 10</a:t>
            </a:r>
            <a:r>
              <a:rPr lang="en-US" sz="2000" b="0" baseline="30000" dirty="0"/>
              <a:t>-8</a:t>
            </a:r>
            <a:r>
              <a:rPr lang="en-US" sz="2000" b="0" dirty="0"/>
              <a:t> f sec/cm, a plane wave disturbance at 1 Hz would be attenuated over 10 km by less than 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56787" y="305611"/>
            <a:ext cx="266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Mark </a:t>
            </a:r>
            <a:r>
              <a:rPr lang="en-US" sz="1800" b="0" dirty="0" err="1" smtClean="0"/>
              <a:t>Beker</a:t>
            </a:r>
            <a:r>
              <a:rPr lang="en-US" sz="1800" b="0" dirty="0" smtClean="0"/>
              <a:t>, David </a:t>
            </a:r>
            <a:r>
              <a:rPr lang="en-US" sz="1800" b="0" dirty="0" err="1" smtClean="0"/>
              <a:t>Rabeling</a:t>
            </a:r>
            <a:r>
              <a:rPr lang="en-US" sz="1800" b="0" dirty="0" smtClean="0"/>
              <a:t>, Caspar van </a:t>
            </a:r>
            <a:r>
              <a:rPr lang="en-US" sz="1800" b="0" dirty="0" err="1" smtClean="0"/>
              <a:t>Leeuwen</a:t>
            </a:r>
            <a:r>
              <a:rPr lang="en-US" sz="1800" b="0" dirty="0" smtClean="0"/>
              <a:t>, Eric </a:t>
            </a:r>
            <a:r>
              <a:rPr lang="en-US" sz="1800" b="0" dirty="0" err="1" smtClean="0"/>
              <a:t>Hennes</a:t>
            </a:r>
            <a:endParaRPr lang="en-US" sz="18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ChangeArrowheads="1"/>
          </p:cNvSpPr>
          <p:nvPr/>
        </p:nvSpPr>
        <p:spPr bwMode="auto">
          <a:xfrm>
            <a:off x="0" y="0"/>
            <a:ext cx="954088" cy="6858000"/>
          </a:xfrm>
          <a:prstGeom prst="rect">
            <a:avLst/>
          </a:prstGeom>
          <a:solidFill>
            <a:srgbClr val="FAFAFC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88913"/>
            <a:ext cx="7772400" cy="457200"/>
          </a:xfrm>
        </p:spPr>
        <p:txBody>
          <a:bodyPr/>
          <a:lstStyle/>
          <a:p>
            <a:pPr algn="ctr" defTabSz="9874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Effects of seismic noise</a:t>
            </a:r>
            <a:endParaRPr lang="en-US" altLang="ja-JP" sz="2800" kern="1200" dirty="0" smtClean="0">
              <a:solidFill>
                <a:srgbClr val="00397E"/>
              </a:solidFill>
              <a:latin typeface="Biondi" pitchFamily="2" charset="0"/>
              <a:ea typeface="ＭＳ Ｐゴシック" pitchFamily="34" charset="-128"/>
              <a:cs typeface="Arabic Typesetting" pitchFamily="66" charset="-78"/>
            </a:endParaRP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887413"/>
            <a:ext cx="5459412" cy="5970587"/>
          </a:xfrm>
        </p:spPr>
        <p:txBody>
          <a:bodyPr/>
          <a:lstStyle/>
          <a:p>
            <a:pPr marL="342900" indent="-342900"/>
            <a:r>
              <a:rPr lang="it-IT" sz="1800" dirty="0" smtClean="0"/>
              <a:t>Seismic noise suppression</a:t>
            </a:r>
            <a:endParaRPr lang="en-US" sz="1800" dirty="0" smtClean="0"/>
          </a:p>
          <a:p>
            <a:pPr marL="742950" lvl="1" indent="-285750"/>
            <a:r>
              <a:rPr lang="en-US" sz="1600" dirty="0" smtClean="0"/>
              <a:t>Development of </a:t>
            </a:r>
            <a:r>
              <a:rPr lang="en-US" sz="1600" dirty="0" err="1" smtClean="0"/>
              <a:t>superattenuators</a:t>
            </a:r>
            <a:endParaRPr lang="en-US" sz="1600" dirty="0" smtClean="0"/>
          </a:p>
          <a:p>
            <a:pPr marL="342900" indent="-342900"/>
            <a:r>
              <a:rPr lang="en-US" sz="1800" dirty="0" smtClean="0"/>
              <a:t>Gravity gradient noise</a:t>
            </a:r>
          </a:p>
          <a:p>
            <a:pPr marL="742950" lvl="1" indent="-285750"/>
            <a:r>
              <a:rPr lang="en-US" sz="1600" dirty="0" smtClean="0"/>
              <a:t>Cannot be shielded</a:t>
            </a:r>
          </a:p>
          <a:p>
            <a:pPr marL="742950" lvl="1" indent="-285750"/>
            <a:r>
              <a:rPr lang="en-US" sz="1600" dirty="0" smtClean="0"/>
              <a:t>Network of seismometers and development of data correction algorithms</a:t>
            </a:r>
          </a:p>
        </p:txBody>
      </p:sp>
      <p:pic>
        <p:nvPicPr>
          <p:cNvPr id="88069" name="Picture 4" descr="Senza titolo-1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4486275"/>
            <a:ext cx="6092825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8070" name="Picture 5" descr="g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075" y="1728788"/>
            <a:ext cx="822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7031038" y="3430588"/>
            <a:ext cx="17129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t-IT" sz="1400" b="0">
                <a:solidFill>
                  <a:schemeClr val="tx1"/>
                </a:solidFill>
                <a:latin typeface="Microsoft Sans Serif" pitchFamily="34" charset="0"/>
              </a:rPr>
              <a:t>Figure: M.Lorenzini</a:t>
            </a:r>
            <a:endParaRPr lang="en-US" sz="1400" b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 useBgFill="1">
        <p:nvSpPr>
          <p:cNvPr id="88072" name="Rectangle 7"/>
          <p:cNvSpPr>
            <a:spLocks noChangeArrowheads="1"/>
          </p:cNvSpPr>
          <p:nvPr/>
        </p:nvSpPr>
        <p:spPr bwMode="auto">
          <a:xfrm>
            <a:off x="2962275" y="4678363"/>
            <a:ext cx="6069013" cy="20066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8073" name="Picture 8" descr="def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5613" y="4624388"/>
            <a:ext cx="61563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8074" name="Rectangle 9"/>
          <p:cNvSpPr>
            <a:spLocks noChangeArrowheads="1"/>
          </p:cNvSpPr>
          <p:nvPr/>
        </p:nvSpPr>
        <p:spPr bwMode="auto">
          <a:xfrm>
            <a:off x="3035300" y="4672013"/>
            <a:ext cx="6069013" cy="20066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8075" name="Picture 10" descr="pendolo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275" y="4625975"/>
            <a:ext cx="61928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76" name="Straight Connector 8"/>
          <p:cNvCxnSpPr>
            <a:cxnSpLocks noChangeShapeType="1"/>
          </p:cNvCxnSpPr>
          <p:nvPr/>
        </p:nvCxnSpPr>
        <p:spPr bwMode="auto">
          <a:xfrm>
            <a:off x="1082675" y="684213"/>
            <a:ext cx="6946900" cy="1587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13" name="Picture 5" descr="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023" y="3171544"/>
            <a:ext cx="1062827" cy="36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ET_sthild_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5729" y="3200399"/>
            <a:ext cx="3552315" cy="222147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4" y="0"/>
            <a:ext cx="8229600" cy="533400"/>
          </a:xfrm>
        </p:spPr>
        <p:txBody>
          <a:bodyPr>
            <a:normAutofit/>
          </a:bodyPr>
          <a:lstStyle/>
          <a:p>
            <a:r>
              <a:rPr lang="it-IT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Underground detectors - Cella</a:t>
            </a:r>
            <a:endParaRPr lang="it-IT" altLang="ja-JP" sz="2800" kern="1200" dirty="0">
              <a:solidFill>
                <a:srgbClr val="00397E"/>
              </a:solidFill>
              <a:latin typeface="Biondi" pitchFamily="2" charset="0"/>
              <a:ea typeface="ＭＳ Ｐゴシック" pitchFamily="34" charset="-128"/>
              <a:cs typeface="Arabic Typesetting" pitchFamily="66" charset="-78"/>
            </a:endParaRPr>
          </a:p>
        </p:txBody>
      </p:sp>
      <p:pic>
        <p:nvPicPr>
          <p:cNvPr id="2050" name="Picture 2" descr="E:\home\gian\Documents\pGGN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CCFFCC"/>
              </a:clrFrom>
              <a:clrTo>
                <a:srgbClr val="CC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706590"/>
            <a:ext cx="4648201" cy="282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home\gian\Documents\pGG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02190"/>
            <a:ext cx="4724400" cy="290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72400" y="1239990"/>
            <a:ext cx="817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Surface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678390"/>
            <a:ext cx="796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Surface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451659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C80EAD"/>
                </a:solidFill>
              </a:rPr>
              <a:t>Z=-10 m</a:t>
            </a:r>
            <a:endParaRPr lang="it-IT" sz="1200" dirty="0">
              <a:solidFill>
                <a:srgbClr val="C80EA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169719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C80EAD"/>
                </a:solidFill>
              </a:rPr>
              <a:t>Z=-10 m</a:t>
            </a:r>
            <a:endParaRPr lang="it-IT" sz="1200" dirty="0">
              <a:solidFill>
                <a:srgbClr val="C80EA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45919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C000"/>
                </a:solidFill>
              </a:rPr>
              <a:t>Z=-100 m</a:t>
            </a:r>
            <a:endParaRPr lang="it-IT" sz="12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6999" y="5278590"/>
            <a:ext cx="962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C000"/>
                </a:solidFill>
              </a:rPr>
              <a:t>Z=-100 m</a:t>
            </a:r>
            <a:endParaRPr lang="it-IT" sz="1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573579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B050"/>
                </a:solidFill>
              </a:rPr>
              <a:t>Z=-1000 m</a:t>
            </a:r>
            <a:endParaRPr lang="it-IT" sz="1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286799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B050"/>
                </a:solidFill>
              </a:rPr>
              <a:t>Z=-1000 m</a:t>
            </a:r>
            <a:endParaRPr lang="it-IT" sz="1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630390"/>
            <a:ext cx="353943" cy="277621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it-IT" sz="1100" b="0" dirty="0" smtClean="0"/>
              <a:t>Equivalent strain noise amplitude (Hz-1/2)</a:t>
            </a:r>
            <a:endParaRPr lang="it-IT" sz="11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4440389"/>
            <a:ext cx="353943" cy="137852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it-IT" sz="1100" b="0" dirty="0" smtClean="0"/>
              <a:t>Reduction 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6573990"/>
            <a:ext cx="2667000" cy="26161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0" dirty="0" smtClean="0"/>
              <a:t>Frequency (Hz)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2078215"/>
            <a:ext cx="3352800" cy="156966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0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it-IT" sz="1600" b="0" dirty="0" smtClean="0"/>
              <a:t> C</a:t>
            </a:r>
            <a:r>
              <a:rPr lang="it-IT" sz="1600" b="0" baseline="-25000" dirty="0" smtClean="0"/>
              <a:t>L</a:t>
            </a:r>
            <a:r>
              <a:rPr lang="it-IT" sz="1600" b="0" dirty="0" smtClean="0"/>
              <a:t> = 1000 m/s (lower is better)</a:t>
            </a:r>
          </a:p>
          <a:p>
            <a:pPr>
              <a:buFont typeface="Arial" pitchFamily="34" charset="0"/>
              <a:buChar char="•"/>
            </a:pPr>
            <a:r>
              <a:rPr lang="it-IT" sz="1600" b="0" dirty="0" smtClean="0"/>
              <a:t> C</a:t>
            </a:r>
            <a:r>
              <a:rPr lang="it-IT" sz="1600" b="0" baseline="-25000" dirty="0" smtClean="0"/>
              <a:t>T</a:t>
            </a:r>
            <a:r>
              <a:rPr lang="it-IT" sz="1600" b="0" dirty="0" smtClean="0"/>
              <a:t>/C</a:t>
            </a:r>
            <a:r>
              <a:rPr lang="it-IT" sz="1600" b="0" baseline="-25000" dirty="0" smtClean="0"/>
              <a:t>L</a:t>
            </a:r>
            <a:r>
              <a:rPr lang="it-IT" sz="1600" b="0" dirty="0" smtClean="0"/>
              <a:t> = 0.5 (lower is worse)</a:t>
            </a:r>
          </a:p>
          <a:p>
            <a:pPr>
              <a:buFont typeface="Arial" pitchFamily="34" charset="0"/>
              <a:buChar char="•"/>
            </a:pPr>
            <a:r>
              <a:rPr lang="it-IT" sz="1600" b="0" dirty="0" smtClean="0"/>
              <a:t> Surface modes and transverse 	mode only</a:t>
            </a:r>
          </a:p>
          <a:p>
            <a:pPr>
              <a:buFont typeface="Arial" pitchFamily="34" charset="0"/>
              <a:buChar char="•"/>
            </a:pPr>
            <a:r>
              <a:rPr lang="it-IT" sz="1600" b="0" dirty="0" smtClean="0"/>
              <a:t> V/H ratio = ½ (lower is better)</a:t>
            </a:r>
            <a:endParaRPr lang="it-IT" sz="16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4745215"/>
            <a:ext cx="3290456" cy="10464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0" dirty="0" smtClean="0"/>
              <a:t>Feasible</a:t>
            </a:r>
          </a:p>
          <a:p>
            <a:pPr>
              <a:buFont typeface="Arial" pitchFamily="34" charset="0"/>
              <a:buChar char="•"/>
            </a:pPr>
            <a:r>
              <a:rPr lang="it-IT" sz="1600" b="0" dirty="0" smtClean="0"/>
              <a:t> Can we do better?</a:t>
            </a:r>
          </a:p>
          <a:p>
            <a:r>
              <a:rPr lang="it-IT" sz="1400" b="0" dirty="0" smtClean="0"/>
              <a:t>especially in the low frequency region</a:t>
            </a:r>
          </a:p>
          <a:p>
            <a:pPr>
              <a:buFont typeface="Arial" pitchFamily="34" charset="0"/>
              <a:buChar char="•"/>
            </a:pPr>
            <a:r>
              <a:rPr lang="it-IT" sz="1600" b="0" dirty="0" smtClean="0"/>
              <a:t> Volume waves!</a:t>
            </a:r>
            <a:endParaRPr lang="it-IT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203335" y="903397"/>
            <a:ext cx="310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0" dirty="0" smtClean="0">
                <a:solidFill>
                  <a:srgbClr val="6C18B0"/>
                </a:solidFill>
                <a:latin typeface="+mn-lt"/>
              </a:rPr>
              <a:t>Analytical results by G. </a:t>
            </a:r>
            <a:r>
              <a:rPr lang="en-US" altLang="ja-JP" sz="1800" b="0" dirty="0" err="1" smtClean="0">
                <a:solidFill>
                  <a:srgbClr val="6C18B0"/>
                </a:solidFill>
                <a:latin typeface="+mn-lt"/>
              </a:rPr>
              <a:t>Cella</a:t>
            </a:r>
            <a:endParaRPr lang="en-US" altLang="ja-JP" sz="1800" b="0" dirty="0" smtClean="0">
              <a:solidFill>
                <a:srgbClr val="6C18B0"/>
              </a:solidFill>
              <a:latin typeface="+mn-lt"/>
            </a:endParaRPr>
          </a:p>
          <a:p>
            <a:r>
              <a:rPr lang="it-IT" altLang="ja-JP" sz="1800" b="0" dirty="0" smtClean="0">
                <a:solidFill>
                  <a:srgbClr val="6C18B0"/>
                </a:solidFill>
                <a:latin typeface="+mn-lt"/>
              </a:rPr>
              <a:t>The 58th Fujihara Seminar (May 2009)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5493118" y="4968683"/>
            <a:ext cx="2541494" cy="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383741" y="4598891"/>
            <a:ext cx="4222376" cy="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545"/>
          <p:cNvGrpSpPr>
            <a:grpSpLocks noChangeAspect="1"/>
          </p:cNvGrpSpPr>
          <p:nvPr/>
        </p:nvGrpSpPr>
        <p:grpSpPr bwMode="auto">
          <a:xfrm>
            <a:off x="302032" y="214290"/>
            <a:ext cx="8841968" cy="6643710"/>
            <a:chOff x="482" y="630"/>
            <a:chExt cx="4517" cy="3394"/>
          </a:xfrm>
        </p:grpSpPr>
        <p:sp>
          <p:nvSpPr>
            <p:cNvPr id="5" name="AutoShape 544"/>
            <p:cNvSpPr>
              <a:spLocks noChangeAspect="1" noChangeArrowheads="1" noTextEdit="1"/>
            </p:cNvSpPr>
            <p:nvPr/>
          </p:nvSpPr>
          <p:spPr bwMode="auto">
            <a:xfrm>
              <a:off x="482" y="630"/>
              <a:ext cx="4513" cy="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746"/>
            <p:cNvGrpSpPr>
              <a:grpSpLocks/>
            </p:cNvGrpSpPr>
            <p:nvPr/>
          </p:nvGrpSpPr>
          <p:grpSpPr bwMode="auto">
            <a:xfrm>
              <a:off x="482" y="630"/>
              <a:ext cx="4517" cy="3386"/>
              <a:chOff x="482" y="630"/>
              <a:chExt cx="4517" cy="3386"/>
            </a:xfrm>
          </p:grpSpPr>
          <p:sp>
            <p:nvSpPr>
              <p:cNvPr id="344" name="Rectangle 546"/>
              <p:cNvSpPr>
                <a:spLocks noChangeArrowheads="1"/>
              </p:cNvSpPr>
              <p:nvPr/>
            </p:nvSpPr>
            <p:spPr bwMode="auto">
              <a:xfrm>
                <a:off x="482" y="630"/>
                <a:ext cx="4504" cy="338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547"/>
              <p:cNvSpPr>
                <a:spLocks noChangeArrowheads="1"/>
              </p:cNvSpPr>
              <p:nvPr/>
            </p:nvSpPr>
            <p:spPr bwMode="auto">
              <a:xfrm>
                <a:off x="482" y="630"/>
                <a:ext cx="4517" cy="338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548"/>
              <p:cNvSpPr>
                <a:spLocks noChangeArrowheads="1"/>
              </p:cNvSpPr>
              <p:nvPr/>
            </p:nvSpPr>
            <p:spPr bwMode="auto">
              <a:xfrm>
                <a:off x="1070" y="990"/>
                <a:ext cx="1511" cy="4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49"/>
              <p:cNvSpPr>
                <a:spLocks noChangeShapeType="1"/>
              </p:cNvSpPr>
              <p:nvPr/>
            </p:nvSpPr>
            <p:spPr bwMode="auto">
              <a:xfrm flipV="1">
                <a:off x="1070" y="990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50"/>
              <p:cNvSpPr>
                <a:spLocks noChangeShapeType="1"/>
              </p:cNvSpPr>
              <p:nvPr/>
            </p:nvSpPr>
            <p:spPr bwMode="auto">
              <a:xfrm>
                <a:off x="1070" y="990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551"/>
              <p:cNvSpPr>
                <a:spLocks noChangeShapeType="1"/>
              </p:cNvSpPr>
              <p:nvPr/>
            </p:nvSpPr>
            <p:spPr bwMode="auto">
              <a:xfrm>
                <a:off x="2581" y="990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552"/>
              <p:cNvSpPr>
                <a:spLocks noChangeShapeType="1"/>
              </p:cNvSpPr>
              <p:nvPr/>
            </p:nvSpPr>
            <p:spPr bwMode="auto">
              <a:xfrm flipH="1">
                <a:off x="1070" y="1418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553"/>
              <p:cNvSpPr>
                <a:spLocks noChangeShapeType="1"/>
              </p:cNvSpPr>
              <p:nvPr/>
            </p:nvSpPr>
            <p:spPr bwMode="auto">
              <a:xfrm>
                <a:off x="1070" y="1418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554"/>
              <p:cNvSpPr>
                <a:spLocks noChangeShapeType="1"/>
              </p:cNvSpPr>
              <p:nvPr/>
            </p:nvSpPr>
            <p:spPr bwMode="auto">
              <a:xfrm flipV="1">
                <a:off x="1070" y="990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555"/>
              <p:cNvSpPr>
                <a:spLocks noChangeShapeType="1"/>
              </p:cNvSpPr>
              <p:nvPr/>
            </p:nvSpPr>
            <p:spPr bwMode="auto">
              <a:xfrm flipV="1">
                <a:off x="1070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556"/>
              <p:cNvSpPr>
                <a:spLocks noEditPoints="1"/>
              </p:cNvSpPr>
              <p:nvPr/>
            </p:nvSpPr>
            <p:spPr bwMode="auto">
              <a:xfrm>
                <a:off x="1044" y="1471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10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8" y="66"/>
                  </a:cxn>
                  <a:cxn ang="0">
                    <a:pos x="22" y="68"/>
                  </a:cxn>
                  <a:cxn ang="0">
                    <a:pos x="30" y="68"/>
                  </a:cxn>
                  <a:cxn ang="0">
                    <a:pos x="36" y="63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1"/>
                  </a:cxn>
                  <a:cxn ang="0">
                    <a:pos x="51" y="51"/>
                  </a:cxn>
                  <a:cxn ang="0">
                    <a:pos x="48" y="62"/>
                  </a:cxn>
                  <a:cxn ang="0">
                    <a:pos x="40" y="74"/>
                  </a:cxn>
                  <a:cxn ang="0">
                    <a:pos x="36" y="77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10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30" y="68"/>
                    </a:lnTo>
                    <a:lnTo>
                      <a:pt x="36" y="63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1"/>
                    </a:lnTo>
                    <a:lnTo>
                      <a:pt x="51" y="51"/>
                    </a:lnTo>
                    <a:lnTo>
                      <a:pt x="48" y="62"/>
                    </a:lnTo>
                    <a:lnTo>
                      <a:pt x="40" y="74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557"/>
              <p:cNvSpPr>
                <a:spLocks noChangeShapeType="1"/>
              </p:cNvSpPr>
              <p:nvPr/>
            </p:nvSpPr>
            <p:spPr bwMode="auto">
              <a:xfrm flipV="1">
                <a:off x="1572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558"/>
              <p:cNvSpPr>
                <a:spLocks/>
              </p:cNvSpPr>
              <p:nvPr/>
            </p:nvSpPr>
            <p:spPr bwMode="auto">
              <a:xfrm>
                <a:off x="1546" y="1471"/>
                <a:ext cx="51" cy="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4" y="6"/>
                  </a:cxn>
                  <a:cxn ang="0">
                    <a:pos x="47" y="10"/>
                  </a:cxn>
                  <a:cxn ang="0">
                    <a:pos x="49" y="15"/>
                  </a:cxn>
                  <a:cxn ang="0">
                    <a:pos x="49" y="26"/>
                  </a:cxn>
                  <a:cxn ang="0">
                    <a:pos x="48" y="30"/>
                  </a:cxn>
                  <a:cxn ang="0">
                    <a:pos x="45" y="36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34" y="47"/>
                  </a:cxn>
                  <a:cxn ang="0">
                    <a:pos x="29" y="52"/>
                  </a:cxn>
                  <a:cxn ang="0">
                    <a:pos x="23" y="56"/>
                  </a:cxn>
                  <a:cxn ang="0">
                    <a:pos x="18" y="62"/>
                  </a:cxn>
                  <a:cxn ang="0">
                    <a:pos x="16" y="64"/>
                  </a:cxn>
                  <a:cxn ang="0">
                    <a:pos x="14" y="67"/>
                  </a:cxn>
                  <a:cxn ang="0">
                    <a:pos x="51" y="67"/>
                  </a:cxn>
                  <a:cxn ang="0">
                    <a:pos x="51" y="77"/>
                  </a:cxn>
                  <a:cxn ang="0">
                    <a:pos x="0" y="77"/>
                  </a:cxn>
                  <a:cxn ang="0">
                    <a:pos x="1" y="74"/>
                  </a:cxn>
                  <a:cxn ang="0">
                    <a:pos x="1" y="70"/>
                  </a:cxn>
                  <a:cxn ang="0">
                    <a:pos x="3" y="66"/>
                  </a:cxn>
                  <a:cxn ang="0">
                    <a:pos x="6" y="63"/>
                  </a:cxn>
                  <a:cxn ang="0">
                    <a:pos x="7" y="59"/>
                  </a:cxn>
                  <a:cxn ang="0">
                    <a:pos x="10" y="55"/>
                  </a:cxn>
                  <a:cxn ang="0">
                    <a:pos x="15" y="52"/>
                  </a:cxn>
                  <a:cxn ang="0">
                    <a:pos x="25" y="42"/>
                  </a:cxn>
                  <a:cxn ang="0">
                    <a:pos x="30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5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7" y="12"/>
                  </a:cxn>
                  <a:cxn ang="0">
                    <a:pos x="33" y="10"/>
                  </a:cxn>
                  <a:cxn ang="0">
                    <a:pos x="30" y="8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2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12" y="22"/>
                  </a:cxn>
                  <a:cxn ang="0">
                    <a:pos x="1" y="21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10" y="6"/>
                  </a:cxn>
                  <a:cxn ang="0">
                    <a:pos x="21" y="0"/>
                  </a:cxn>
                </a:cxnLst>
                <a:rect l="0" t="0" r="r" b="b"/>
                <a:pathLst>
                  <a:path w="51" h="77">
                    <a:moveTo>
                      <a:pt x="21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4" y="6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9" y="26"/>
                    </a:lnTo>
                    <a:lnTo>
                      <a:pt x="48" y="30"/>
                    </a:lnTo>
                    <a:lnTo>
                      <a:pt x="45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34" y="47"/>
                    </a:lnTo>
                    <a:lnTo>
                      <a:pt x="29" y="52"/>
                    </a:lnTo>
                    <a:lnTo>
                      <a:pt x="23" y="56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7"/>
                    </a:lnTo>
                    <a:lnTo>
                      <a:pt x="51" y="67"/>
                    </a:lnTo>
                    <a:lnTo>
                      <a:pt x="51" y="77"/>
                    </a:lnTo>
                    <a:lnTo>
                      <a:pt x="0" y="77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3" y="66"/>
                    </a:lnTo>
                    <a:lnTo>
                      <a:pt x="6" y="63"/>
                    </a:lnTo>
                    <a:lnTo>
                      <a:pt x="7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25" y="42"/>
                    </a:lnTo>
                    <a:lnTo>
                      <a:pt x="30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7" y="12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1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559"/>
              <p:cNvSpPr>
                <a:spLocks noChangeShapeType="1"/>
              </p:cNvSpPr>
              <p:nvPr/>
            </p:nvSpPr>
            <p:spPr bwMode="auto">
              <a:xfrm flipV="1">
                <a:off x="2077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560"/>
              <p:cNvSpPr>
                <a:spLocks noEditPoints="1"/>
              </p:cNvSpPr>
              <p:nvPr/>
            </p:nvSpPr>
            <p:spPr bwMode="auto">
              <a:xfrm>
                <a:off x="2049" y="1471"/>
                <a:ext cx="54" cy="77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13" y="49"/>
                  </a:cxn>
                  <a:cxn ang="0">
                    <a:pos x="35" y="49"/>
                  </a:cxn>
                  <a:cxn ang="0">
                    <a:pos x="35" y="19"/>
                  </a:cxn>
                  <a:cxn ang="0">
                    <a:pos x="37" y="0"/>
                  </a:cxn>
                  <a:cxn ang="0">
                    <a:pos x="46" y="0"/>
                  </a:cxn>
                  <a:cxn ang="0">
                    <a:pos x="46" y="49"/>
                  </a:cxn>
                  <a:cxn ang="0">
                    <a:pos x="54" y="49"/>
                  </a:cxn>
                  <a:cxn ang="0">
                    <a:pos x="54" y="59"/>
                  </a:cxn>
                  <a:cxn ang="0">
                    <a:pos x="46" y="59"/>
                  </a:cxn>
                  <a:cxn ang="0">
                    <a:pos x="46" y="77"/>
                  </a:cxn>
                  <a:cxn ang="0">
                    <a:pos x="35" y="77"/>
                  </a:cxn>
                  <a:cxn ang="0">
                    <a:pos x="35" y="5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37" y="0"/>
                  </a:cxn>
                </a:cxnLst>
                <a:rect l="0" t="0" r="r" b="b"/>
                <a:pathLst>
                  <a:path w="54" h="77">
                    <a:moveTo>
                      <a:pt x="35" y="19"/>
                    </a:moveTo>
                    <a:lnTo>
                      <a:pt x="13" y="49"/>
                    </a:lnTo>
                    <a:lnTo>
                      <a:pt x="35" y="49"/>
                    </a:lnTo>
                    <a:lnTo>
                      <a:pt x="35" y="19"/>
                    </a:lnTo>
                    <a:close/>
                    <a:moveTo>
                      <a:pt x="37" y="0"/>
                    </a:moveTo>
                    <a:lnTo>
                      <a:pt x="46" y="0"/>
                    </a:lnTo>
                    <a:lnTo>
                      <a:pt x="46" y="49"/>
                    </a:lnTo>
                    <a:lnTo>
                      <a:pt x="54" y="49"/>
                    </a:lnTo>
                    <a:lnTo>
                      <a:pt x="54" y="59"/>
                    </a:lnTo>
                    <a:lnTo>
                      <a:pt x="46" y="59"/>
                    </a:lnTo>
                    <a:lnTo>
                      <a:pt x="46" y="77"/>
                    </a:lnTo>
                    <a:lnTo>
                      <a:pt x="35" y="77"/>
                    </a:lnTo>
                    <a:lnTo>
                      <a:pt x="35" y="5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561"/>
              <p:cNvSpPr>
                <a:spLocks noChangeShapeType="1"/>
              </p:cNvSpPr>
              <p:nvPr/>
            </p:nvSpPr>
            <p:spPr bwMode="auto">
              <a:xfrm flipV="1">
                <a:off x="2581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562"/>
              <p:cNvSpPr>
                <a:spLocks noEditPoints="1"/>
              </p:cNvSpPr>
              <p:nvPr/>
            </p:nvSpPr>
            <p:spPr bwMode="auto">
              <a:xfrm>
                <a:off x="2554" y="1471"/>
                <a:ext cx="52" cy="7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2" y="42"/>
                  </a:cxn>
                  <a:cxn ang="0">
                    <a:pos x="11" y="56"/>
                  </a:cxn>
                  <a:cxn ang="0">
                    <a:pos x="15" y="64"/>
                  </a:cxn>
                  <a:cxn ang="0">
                    <a:pos x="22" y="68"/>
                  </a:cxn>
                  <a:cxn ang="0">
                    <a:pos x="36" y="67"/>
                  </a:cxn>
                  <a:cxn ang="0">
                    <a:pos x="40" y="60"/>
                  </a:cxn>
                  <a:cxn ang="0">
                    <a:pos x="42" y="47"/>
                  </a:cxn>
                  <a:cxn ang="0">
                    <a:pos x="37" y="40"/>
                  </a:cxn>
                  <a:cxn ang="0">
                    <a:pos x="33" y="36"/>
                  </a:cxn>
                  <a:cxn ang="0">
                    <a:pos x="23" y="0"/>
                  </a:cxn>
                  <a:cxn ang="0">
                    <a:pos x="41" y="3"/>
                  </a:cxn>
                  <a:cxn ang="0">
                    <a:pos x="49" y="14"/>
                  </a:cxn>
                  <a:cxn ang="0">
                    <a:pos x="41" y="21"/>
                  </a:cxn>
                  <a:cxn ang="0">
                    <a:pos x="34" y="10"/>
                  </a:cxn>
                  <a:cxn ang="0">
                    <a:pos x="29" y="8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11" y="29"/>
                  </a:cxn>
                  <a:cxn ang="0">
                    <a:pos x="14" y="33"/>
                  </a:cxn>
                  <a:cxn ang="0">
                    <a:pos x="22" y="27"/>
                  </a:cxn>
                  <a:cxn ang="0">
                    <a:pos x="30" y="26"/>
                  </a:cxn>
                  <a:cxn ang="0">
                    <a:pos x="45" y="33"/>
                  </a:cxn>
                  <a:cxn ang="0">
                    <a:pos x="52" y="47"/>
                  </a:cxn>
                  <a:cxn ang="0">
                    <a:pos x="49" y="64"/>
                  </a:cxn>
                  <a:cxn ang="0">
                    <a:pos x="44" y="71"/>
                  </a:cxn>
                  <a:cxn ang="0">
                    <a:pos x="32" y="78"/>
                  </a:cxn>
                  <a:cxn ang="0">
                    <a:pos x="16" y="75"/>
                  </a:cxn>
                  <a:cxn ang="0">
                    <a:pos x="8" y="68"/>
                  </a:cxn>
                  <a:cxn ang="0">
                    <a:pos x="0" y="41"/>
                  </a:cxn>
                  <a:cxn ang="0">
                    <a:pos x="10" y="8"/>
                  </a:cxn>
                  <a:cxn ang="0">
                    <a:pos x="18" y="1"/>
                  </a:cxn>
                </a:cxnLst>
                <a:rect l="0" t="0" r="r" b="b"/>
                <a:pathLst>
                  <a:path w="52" h="78">
                    <a:moveTo>
                      <a:pt x="22" y="36"/>
                    </a:move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11" y="47"/>
                    </a:lnTo>
                    <a:lnTo>
                      <a:pt x="11" y="56"/>
                    </a:lnTo>
                    <a:lnTo>
                      <a:pt x="12" y="60"/>
                    </a:lnTo>
                    <a:lnTo>
                      <a:pt x="15" y="64"/>
                    </a:lnTo>
                    <a:lnTo>
                      <a:pt x="19" y="67"/>
                    </a:lnTo>
                    <a:lnTo>
                      <a:pt x="22" y="68"/>
                    </a:lnTo>
                    <a:lnTo>
                      <a:pt x="32" y="68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40" y="60"/>
                    </a:lnTo>
                    <a:lnTo>
                      <a:pt x="42" y="52"/>
                    </a:lnTo>
                    <a:lnTo>
                      <a:pt x="42" y="47"/>
                    </a:lnTo>
                    <a:lnTo>
                      <a:pt x="40" y="44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6"/>
                    </a:lnTo>
                    <a:lnTo>
                      <a:pt x="22" y="36"/>
                    </a:lnTo>
                    <a:close/>
                    <a:moveTo>
                      <a:pt x="23" y="0"/>
                    </a:moveTo>
                    <a:lnTo>
                      <a:pt x="33" y="0"/>
                    </a:lnTo>
                    <a:lnTo>
                      <a:pt x="41" y="3"/>
                    </a:lnTo>
                    <a:lnTo>
                      <a:pt x="47" y="8"/>
                    </a:lnTo>
                    <a:lnTo>
                      <a:pt x="49" y="14"/>
                    </a:lnTo>
                    <a:lnTo>
                      <a:pt x="51" y="19"/>
                    </a:lnTo>
                    <a:lnTo>
                      <a:pt x="41" y="21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3" y="10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22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41" y="29"/>
                    </a:lnTo>
                    <a:lnTo>
                      <a:pt x="45" y="33"/>
                    </a:lnTo>
                    <a:lnTo>
                      <a:pt x="51" y="41"/>
                    </a:lnTo>
                    <a:lnTo>
                      <a:pt x="52" y="47"/>
                    </a:lnTo>
                    <a:lnTo>
                      <a:pt x="52" y="56"/>
                    </a:lnTo>
                    <a:lnTo>
                      <a:pt x="49" y="64"/>
                    </a:lnTo>
                    <a:lnTo>
                      <a:pt x="47" y="68"/>
                    </a:lnTo>
                    <a:lnTo>
                      <a:pt x="44" y="71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16" y="75"/>
                    </a:lnTo>
                    <a:lnTo>
                      <a:pt x="12" y="73"/>
                    </a:lnTo>
                    <a:lnTo>
                      <a:pt x="8" y="68"/>
                    </a:lnTo>
                    <a:lnTo>
                      <a:pt x="3" y="57"/>
                    </a:lnTo>
                    <a:lnTo>
                      <a:pt x="0" y="41"/>
                    </a:lnTo>
                    <a:lnTo>
                      <a:pt x="3" y="2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563"/>
              <p:cNvSpPr>
                <a:spLocks noChangeShapeType="1"/>
              </p:cNvSpPr>
              <p:nvPr/>
            </p:nvSpPr>
            <p:spPr bwMode="auto">
              <a:xfrm>
                <a:off x="1070" y="1337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564"/>
              <p:cNvSpPr>
                <a:spLocks noChangeArrowheads="1"/>
              </p:cNvSpPr>
              <p:nvPr/>
            </p:nvSpPr>
            <p:spPr bwMode="auto">
              <a:xfrm>
                <a:off x="920" y="1344"/>
                <a:ext cx="30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565"/>
              <p:cNvSpPr>
                <a:spLocks/>
              </p:cNvSpPr>
              <p:nvPr/>
            </p:nvSpPr>
            <p:spPr bwMode="auto">
              <a:xfrm>
                <a:off x="957" y="1300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0"/>
                  </a:cxn>
                  <a:cxn ang="0">
                    <a:pos x="17" y="27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2"/>
                  </a:cxn>
                  <a:cxn ang="0">
                    <a:pos x="49" y="40"/>
                  </a:cxn>
                  <a:cxn ang="0">
                    <a:pos x="50" y="45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7" y="64"/>
                  </a:cxn>
                  <a:cxn ang="0">
                    <a:pos x="45" y="68"/>
                  </a:cxn>
                  <a:cxn ang="0">
                    <a:pos x="41" y="73"/>
                  </a:cxn>
                  <a:cxn ang="0">
                    <a:pos x="35" y="75"/>
                  </a:cxn>
                  <a:cxn ang="0">
                    <a:pos x="31" y="77"/>
                  </a:cxn>
                  <a:cxn ang="0">
                    <a:pos x="24" y="78"/>
                  </a:cxn>
                  <a:cxn ang="0">
                    <a:pos x="13" y="75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2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8"/>
                  </a:cxn>
                  <a:cxn ang="0">
                    <a:pos x="31" y="68"/>
                  </a:cxn>
                  <a:cxn ang="0">
                    <a:pos x="34" y="67"/>
                  </a:cxn>
                  <a:cxn ang="0">
                    <a:pos x="37" y="64"/>
                  </a:cxn>
                  <a:cxn ang="0">
                    <a:pos x="39" y="60"/>
                  </a:cxn>
                  <a:cxn ang="0">
                    <a:pos x="41" y="56"/>
                  </a:cxn>
                  <a:cxn ang="0">
                    <a:pos x="41" y="47"/>
                  </a:cxn>
                  <a:cxn ang="0">
                    <a:pos x="39" y="42"/>
                  </a:cxn>
                  <a:cxn ang="0">
                    <a:pos x="37" y="38"/>
                  </a:cxn>
                  <a:cxn ang="0">
                    <a:pos x="34" y="36"/>
                  </a:cxn>
                  <a:cxn ang="0">
                    <a:pos x="30" y="34"/>
                  </a:cxn>
                  <a:cxn ang="0">
                    <a:pos x="20" y="34"/>
                  </a:cxn>
                  <a:cxn ang="0">
                    <a:pos x="17" y="37"/>
                  </a:cxn>
                  <a:cxn ang="0">
                    <a:pos x="15" y="38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0"/>
                    </a:lnTo>
                    <a:lnTo>
                      <a:pt x="17" y="27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9" y="40"/>
                    </a:lnTo>
                    <a:lnTo>
                      <a:pt x="50" y="45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5" y="68"/>
                    </a:lnTo>
                    <a:lnTo>
                      <a:pt x="41" y="73"/>
                    </a:lnTo>
                    <a:lnTo>
                      <a:pt x="35" y="75"/>
                    </a:lnTo>
                    <a:lnTo>
                      <a:pt x="31" y="77"/>
                    </a:lnTo>
                    <a:lnTo>
                      <a:pt x="24" y="78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8"/>
                    </a:lnTo>
                    <a:lnTo>
                      <a:pt x="31" y="68"/>
                    </a:lnTo>
                    <a:lnTo>
                      <a:pt x="34" y="67"/>
                    </a:lnTo>
                    <a:lnTo>
                      <a:pt x="37" y="64"/>
                    </a:lnTo>
                    <a:lnTo>
                      <a:pt x="39" y="60"/>
                    </a:lnTo>
                    <a:lnTo>
                      <a:pt x="41" y="56"/>
                    </a:lnTo>
                    <a:lnTo>
                      <a:pt x="41" y="47"/>
                    </a:lnTo>
                    <a:lnTo>
                      <a:pt x="39" y="42"/>
                    </a:lnTo>
                    <a:lnTo>
                      <a:pt x="37" y="38"/>
                    </a:lnTo>
                    <a:lnTo>
                      <a:pt x="34" y="36"/>
                    </a:lnTo>
                    <a:lnTo>
                      <a:pt x="30" y="34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566"/>
              <p:cNvSpPr>
                <a:spLocks noChangeShapeType="1"/>
              </p:cNvSpPr>
              <p:nvPr/>
            </p:nvSpPr>
            <p:spPr bwMode="auto">
              <a:xfrm>
                <a:off x="1070" y="1203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567"/>
              <p:cNvSpPr>
                <a:spLocks noEditPoints="1"/>
              </p:cNvSpPr>
              <p:nvPr/>
            </p:nvSpPr>
            <p:spPr bwMode="auto">
              <a:xfrm>
                <a:off x="983" y="1166"/>
                <a:ext cx="50" cy="78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0" y="10"/>
                  </a:cxn>
                  <a:cxn ang="0">
                    <a:pos x="17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7" y="66"/>
                  </a:cxn>
                  <a:cxn ang="0">
                    <a:pos x="21" y="68"/>
                  </a:cxn>
                  <a:cxn ang="0">
                    <a:pos x="30" y="68"/>
                  </a:cxn>
                  <a:cxn ang="0">
                    <a:pos x="35" y="63"/>
                  </a:cxn>
                  <a:cxn ang="0">
                    <a:pos x="39" y="53"/>
                  </a:cxn>
                  <a:cxn ang="0">
                    <a:pos x="41" y="38"/>
                  </a:cxn>
                  <a:cxn ang="0">
                    <a:pos x="39" y="23"/>
                  </a:cxn>
                  <a:cxn ang="0">
                    <a:pos x="35" y="14"/>
                  </a:cxn>
                  <a:cxn ang="0">
                    <a:pos x="32" y="11"/>
                  </a:cxn>
                  <a:cxn ang="0">
                    <a:pos x="24" y="8"/>
                  </a:cxn>
                  <a:cxn ang="0">
                    <a:pos x="20" y="0"/>
                  </a:cxn>
                  <a:cxn ang="0">
                    <a:pos x="32" y="0"/>
                  </a:cxn>
                  <a:cxn ang="0">
                    <a:pos x="35" y="1"/>
                  </a:cxn>
                  <a:cxn ang="0">
                    <a:pos x="39" y="4"/>
                  </a:cxn>
                  <a:cxn ang="0">
                    <a:pos x="42" y="7"/>
                  </a:cxn>
                  <a:cxn ang="0">
                    <a:pos x="46" y="15"/>
                  </a:cxn>
                  <a:cxn ang="0">
                    <a:pos x="50" y="32"/>
                  </a:cxn>
                  <a:cxn ang="0">
                    <a:pos x="50" y="51"/>
                  </a:cxn>
                  <a:cxn ang="0">
                    <a:pos x="47" y="62"/>
                  </a:cxn>
                  <a:cxn ang="0">
                    <a:pos x="39" y="74"/>
                  </a:cxn>
                  <a:cxn ang="0">
                    <a:pos x="35" y="77"/>
                  </a:cxn>
                  <a:cxn ang="0">
                    <a:pos x="31" y="78"/>
                  </a:cxn>
                  <a:cxn ang="0">
                    <a:pos x="20" y="78"/>
                  </a:cxn>
                  <a:cxn ang="0">
                    <a:pos x="16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2" y="58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0" y="0"/>
                  </a:cxn>
                </a:cxnLst>
                <a:rect l="0" t="0" r="r" b="b"/>
                <a:pathLst>
                  <a:path w="50" h="78">
                    <a:moveTo>
                      <a:pt x="24" y="8"/>
                    </a:moveTo>
                    <a:lnTo>
                      <a:pt x="20" y="10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7" y="66"/>
                    </a:lnTo>
                    <a:lnTo>
                      <a:pt x="21" y="68"/>
                    </a:lnTo>
                    <a:lnTo>
                      <a:pt x="30" y="68"/>
                    </a:lnTo>
                    <a:lnTo>
                      <a:pt x="35" y="63"/>
                    </a:lnTo>
                    <a:lnTo>
                      <a:pt x="39" y="53"/>
                    </a:lnTo>
                    <a:lnTo>
                      <a:pt x="41" y="38"/>
                    </a:lnTo>
                    <a:lnTo>
                      <a:pt x="39" y="23"/>
                    </a:lnTo>
                    <a:lnTo>
                      <a:pt x="35" y="14"/>
                    </a:lnTo>
                    <a:lnTo>
                      <a:pt x="32" y="11"/>
                    </a:lnTo>
                    <a:lnTo>
                      <a:pt x="24" y="8"/>
                    </a:lnTo>
                    <a:close/>
                    <a:moveTo>
                      <a:pt x="20" y="0"/>
                    </a:move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50" y="32"/>
                    </a:lnTo>
                    <a:lnTo>
                      <a:pt x="50" y="51"/>
                    </a:lnTo>
                    <a:lnTo>
                      <a:pt x="47" y="62"/>
                    </a:lnTo>
                    <a:lnTo>
                      <a:pt x="39" y="74"/>
                    </a:lnTo>
                    <a:lnTo>
                      <a:pt x="35" y="77"/>
                    </a:lnTo>
                    <a:lnTo>
                      <a:pt x="31" y="78"/>
                    </a:lnTo>
                    <a:lnTo>
                      <a:pt x="20" y="78"/>
                    </a:lnTo>
                    <a:lnTo>
                      <a:pt x="16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2" y="58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568"/>
              <p:cNvSpPr>
                <a:spLocks noChangeShapeType="1"/>
              </p:cNvSpPr>
              <p:nvPr/>
            </p:nvSpPr>
            <p:spPr bwMode="auto">
              <a:xfrm>
                <a:off x="1070" y="1070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569"/>
              <p:cNvSpPr>
                <a:spLocks/>
              </p:cNvSpPr>
              <p:nvPr/>
            </p:nvSpPr>
            <p:spPr bwMode="auto">
              <a:xfrm>
                <a:off x="983" y="1033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1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2"/>
                  </a:cxn>
                  <a:cxn ang="0">
                    <a:pos x="49" y="40"/>
                  </a:cxn>
                  <a:cxn ang="0">
                    <a:pos x="50" y="46"/>
                  </a:cxn>
                  <a:cxn ang="0">
                    <a:pos x="50" y="55"/>
                  </a:cxn>
                  <a:cxn ang="0">
                    <a:pos x="49" y="61"/>
                  </a:cxn>
                  <a:cxn ang="0">
                    <a:pos x="47" y="65"/>
                  </a:cxn>
                  <a:cxn ang="0">
                    <a:pos x="45" y="69"/>
                  </a:cxn>
                  <a:cxn ang="0">
                    <a:pos x="41" y="73"/>
                  </a:cxn>
                  <a:cxn ang="0">
                    <a:pos x="35" y="76"/>
                  </a:cxn>
                  <a:cxn ang="0">
                    <a:pos x="24" y="78"/>
                  </a:cxn>
                  <a:cxn ang="0">
                    <a:pos x="13" y="76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1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9"/>
                  </a:cxn>
                  <a:cxn ang="0">
                    <a:pos x="31" y="69"/>
                  </a:cxn>
                  <a:cxn ang="0">
                    <a:pos x="34" y="67"/>
                  </a:cxn>
                  <a:cxn ang="0">
                    <a:pos x="35" y="65"/>
                  </a:cxn>
                  <a:cxn ang="0">
                    <a:pos x="38" y="61"/>
                  </a:cxn>
                  <a:cxn ang="0">
                    <a:pos x="39" y="56"/>
                  </a:cxn>
                  <a:cxn ang="0">
                    <a:pos x="41" y="51"/>
                  </a:cxn>
                  <a:cxn ang="0">
                    <a:pos x="41" y="47"/>
                  </a:cxn>
                  <a:cxn ang="0">
                    <a:pos x="39" y="43"/>
                  </a:cxn>
                  <a:cxn ang="0">
                    <a:pos x="37" y="39"/>
                  </a:cxn>
                  <a:cxn ang="0">
                    <a:pos x="34" y="3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9" y="36"/>
                  </a:cxn>
                  <a:cxn ang="0">
                    <a:pos x="17" y="37"/>
                  </a:cxn>
                  <a:cxn ang="0">
                    <a:pos x="15" y="39"/>
                  </a:cxn>
                  <a:cxn ang="0">
                    <a:pos x="13" y="39"/>
                  </a:cxn>
                  <a:cxn ang="0">
                    <a:pos x="11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1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9" y="40"/>
                    </a:lnTo>
                    <a:lnTo>
                      <a:pt x="50" y="46"/>
                    </a:lnTo>
                    <a:lnTo>
                      <a:pt x="50" y="55"/>
                    </a:lnTo>
                    <a:lnTo>
                      <a:pt x="49" y="61"/>
                    </a:lnTo>
                    <a:lnTo>
                      <a:pt x="47" y="65"/>
                    </a:lnTo>
                    <a:lnTo>
                      <a:pt x="45" y="69"/>
                    </a:lnTo>
                    <a:lnTo>
                      <a:pt x="41" y="73"/>
                    </a:lnTo>
                    <a:lnTo>
                      <a:pt x="35" y="76"/>
                    </a:lnTo>
                    <a:lnTo>
                      <a:pt x="24" y="78"/>
                    </a:lnTo>
                    <a:lnTo>
                      <a:pt x="13" y="76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9"/>
                    </a:lnTo>
                    <a:lnTo>
                      <a:pt x="31" y="69"/>
                    </a:lnTo>
                    <a:lnTo>
                      <a:pt x="34" y="67"/>
                    </a:lnTo>
                    <a:lnTo>
                      <a:pt x="35" y="65"/>
                    </a:lnTo>
                    <a:lnTo>
                      <a:pt x="38" y="61"/>
                    </a:lnTo>
                    <a:lnTo>
                      <a:pt x="39" y="56"/>
                    </a:lnTo>
                    <a:lnTo>
                      <a:pt x="41" y="51"/>
                    </a:lnTo>
                    <a:lnTo>
                      <a:pt x="41" y="47"/>
                    </a:lnTo>
                    <a:lnTo>
                      <a:pt x="39" y="43"/>
                    </a:lnTo>
                    <a:lnTo>
                      <a:pt x="37" y="39"/>
                    </a:lnTo>
                    <a:lnTo>
                      <a:pt x="34" y="36"/>
                    </a:lnTo>
                    <a:lnTo>
                      <a:pt x="30" y="35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70"/>
              <p:cNvSpPr>
                <a:spLocks/>
              </p:cNvSpPr>
              <p:nvPr/>
            </p:nvSpPr>
            <p:spPr bwMode="auto">
              <a:xfrm>
                <a:off x="1071" y="884"/>
                <a:ext cx="51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2" y="14"/>
                  </a:cxn>
                  <a:cxn ang="0">
                    <a:pos x="24" y="17"/>
                  </a:cxn>
                  <a:cxn ang="0">
                    <a:pos x="26" y="20"/>
                  </a:cxn>
                  <a:cxn ang="0">
                    <a:pos x="28" y="18"/>
                  </a:cxn>
                  <a:cxn ang="0">
                    <a:pos x="29" y="15"/>
                  </a:cxn>
                  <a:cxn ang="0">
                    <a:pos x="31" y="14"/>
                  </a:cxn>
                  <a:cxn ang="0">
                    <a:pos x="39" y="0"/>
                  </a:cxn>
                  <a:cxn ang="0">
                    <a:pos x="51" y="0"/>
                  </a:cxn>
                  <a:cxn ang="0">
                    <a:pos x="32" y="29"/>
                  </a:cxn>
                  <a:cxn ang="0">
                    <a:pos x="51" y="56"/>
                  </a:cxn>
                  <a:cxn ang="0">
                    <a:pos x="39" y="56"/>
                  </a:cxn>
                  <a:cxn ang="0">
                    <a:pos x="28" y="40"/>
                  </a:cxn>
                  <a:cxn ang="0">
                    <a:pos x="26" y="37"/>
                  </a:cxn>
                  <a:cxn ang="0">
                    <a:pos x="13" y="56"/>
                  </a:cxn>
                  <a:cxn ang="0">
                    <a:pos x="0" y="56"/>
                  </a:cxn>
                  <a:cxn ang="0">
                    <a:pos x="21" y="29"/>
                  </a:cxn>
                  <a:cxn ang="0">
                    <a:pos x="2" y="0"/>
                  </a:cxn>
                </a:cxnLst>
                <a:rect l="0" t="0" r="r" b="b"/>
                <a:pathLst>
                  <a:path w="51" h="56">
                    <a:moveTo>
                      <a:pt x="2" y="0"/>
                    </a:moveTo>
                    <a:lnTo>
                      <a:pt x="14" y="0"/>
                    </a:lnTo>
                    <a:lnTo>
                      <a:pt x="22" y="14"/>
                    </a:lnTo>
                    <a:lnTo>
                      <a:pt x="24" y="17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29" y="15"/>
                    </a:lnTo>
                    <a:lnTo>
                      <a:pt x="31" y="1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32" y="29"/>
                    </a:lnTo>
                    <a:lnTo>
                      <a:pt x="51" y="56"/>
                    </a:lnTo>
                    <a:lnTo>
                      <a:pt x="39" y="56"/>
                    </a:lnTo>
                    <a:lnTo>
                      <a:pt x="28" y="40"/>
                    </a:lnTo>
                    <a:lnTo>
                      <a:pt x="26" y="37"/>
                    </a:lnTo>
                    <a:lnTo>
                      <a:pt x="13" y="56"/>
                    </a:lnTo>
                    <a:lnTo>
                      <a:pt x="0" y="56"/>
                    </a:lnTo>
                    <a:lnTo>
                      <a:pt x="21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571"/>
              <p:cNvSpPr>
                <a:spLocks/>
              </p:cNvSpPr>
              <p:nvPr/>
            </p:nvSpPr>
            <p:spPr bwMode="auto">
              <a:xfrm>
                <a:off x="1164" y="864"/>
                <a:ext cx="28" cy="7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28" y="76"/>
                  </a:cxn>
                  <a:cxn ang="0">
                    <a:pos x="18" y="7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3" y="20"/>
                  </a:cxn>
                  <a:cxn ang="0">
                    <a:pos x="5" y="26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14" y="9"/>
                  </a:cxn>
                  <a:cxn ang="0">
                    <a:pos x="17" y="5"/>
                  </a:cxn>
                  <a:cxn ang="0">
                    <a:pos x="20" y="3"/>
                  </a:cxn>
                  <a:cxn ang="0">
                    <a:pos x="21" y="0"/>
                  </a:cxn>
                </a:cxnLst>
                <a:rect l="0" t="0" r="r" b="b"/>
                <a:pathLst>
                  <a:path w="28" h="76">
                    <a:moveTo>
                      <a:pt x="21" y="0"/>
                    </a:moveTo>
                    <a:lnTo>
                      <a:pt x="28" y="0"/>
                    </a:lnTo>
                    <a:lnTo>
                      <a:pt x="28" y="76"/>
                    </a:lnTo>
                    <a:lnTo>
                      <a:pt x="18" y="7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3" y="20"/>
                    </a:lnTo>
                    <a:lnTo>
                      <a:pt x="5" y="2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4" y="9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572"/>
              <p:cNvSpPr>
                <a:spLocks noEditPoints="1"/>
              </p:cNvSpPr>
              <p:nvPr/>
            </p:nvSpPr>
            <p:spPr bwMode="auto">
              <a:xfrm>
                <a:off x="1216" y="864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9"/>
                  </a:cxn>
                  <a:cxn ang="0">
                    <a:pos x="18" y="11"/>
                  </a:cxn>
                  <a:cxn ang="0">
                    <a:pos x="16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6" y="63"/>
                  </a:cxn>
                  <a:cxn ang="0">
                    <a:pos x="18" y="65"/>
                  </a:cxn>
                  <a:cxn ang="0">
                    <a:pos x="22" y="68"/>
                  </a:cxn>
                  <a:cxn ang="0">
                    <a:pos x="31" y="68"/>
                  </a:cxn>
                  <a:cxn ang="0">
                    <a:pos x="36" y="63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1"/>
                  </a:cxn>
                  <a:cxn ang="0">
                    <a:pos x="51" y="50"/>
                  </a:cxn>
                  <a:cxn ang="0">
                    <a:pos x="48" y="61"/>
                  </a:cxn>
                  <a:cxn ang="0">
                    <a:pos x="40" y="74"/>
                  </a:cxn>
                  <a:cxn ang="0">
                    <a:pos x="36" y="76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6"/>
                  </a:cxn>
                  <a:cxn ang="0">
                    <a:pos x="13" y="74"/>
                  </a:cxn>
                  <a:cxn ang="0">
                    <a:pos x="9" y="70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2" y="26"/>
                  </a:cxn>
                  <a:cxn ang="0">
                    <a:pos x="5" y="16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11" y="4"/>
                  </a:cxn>
                  <a:cxn ang="0">
                    <a:pos x="16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9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6" y="63"/>
                    </a:lnTo>
                    <a:lnTo>
                      <a:pt x="18" y="65"/>
                    </a:lnTo>
                    <a:lnTo>
                      <a:pt x="22" y="68"/>
                    </a:lnTo>
                    <a:lnTo>
                      <a:pt x="31" y="68"/>
                    </a:lnTo>
                    <a:lnTo>
                      <a:pt x="36" y="63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1"/>
                    </a:lnTo>
                    <a:lnTo>
                      <a:pt x="51" y="50"/>
                    </a:lnTo>
                    <a:lnTo>
                      <a:pt x="48" y="61"/>
                    </a:lnTo>
                    <a:lnTo>
                      <a:pt x="40" y="74"/>
                    </a:lnTo>
                    <a:lnTo>
                      <a:pt x="36" y="76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6"/>
                    </a:lnTo>
                    <a:lnTo>
                      <a:pt x="13" y="74"/>
                    </a:lnTo>
                    <a:lnTo>
                      <a:pt x="9" y="70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2" y="26"/>
                    </a:lnTo>
                    <a:lnTo>
                      <a:pt x="5" y="16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573"/>
              <p:cNvSpPr>
                <a:spLocks noChangeArrowheads="1"/>
              </p:cNvSpPr>
              <p:nvPr/>
            </p:nvSpPr>
            <p:spPr bwMode="auto">
              <a:xfrm>
                <a:off x="1274" y="853"/>
                <a:ext cx="19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574"/>
              <p:cNvSpPr>
                <a:spLocks noEditPoints="1"/>
              </p:cNvSpPr>
              <p:nvPr/>
            </p:nvSpPr>
            <p:spPr bwMode="auto">
              <a:xfrm>
                <a:off x="1299" y="823"/>
                <a:ext cx="32" cy="53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12" y="27"/>
                  </a:cxn>
                  <a:cxn ang="0">
                    <a:pos x="8" y="30"/>
                  </a:cxn>
                  <a:cxn ang="0">
                    <a:pos x="6" y="31"/>
                  </a:cxn>
                  <a:cxn ang="0">
                    <a:pos x="6" y="41"/>
                  </a:cxn>
                  <a:cxn ang="0">
                    <a:pos x="8" y="44"/>
                  </a:cxn>
                  <a:cxn ang="0">
                    <a:pos x="13" y="46"/>
                  </a:cxn>
                  <a:cxn ang="0">
                    <a:pos x="20" y="46"/>
                  </a:cxn>
                  <a:cxn ang="0">
                    <a:pos x="23" y="44"/>
                  </a:cxn>
                  <a:cxn ang="0">
                    <a:pos x="24" y="41"/>
                  </a:cxn>
                  <a:cxn ang="0">
                    <a:pos x="26" y="37"/>
                  </a:cxn>
                  <a:cxn ang="0">
                    <a:pos x="26" y="34"/>
                  </a:cxn>
                  <a:cxn ang="0">
                    <a:pos x="24" y="31"/>
                  </a:cxn>
                  <a:cxn ang="0">
                    <a:pos x="20" y="27"/>
                  </a:cxn>
                  <a:cxn ang="0">
                    <a:pos x="19" y="27"/>
                  </a:cxn>
                  <a:cxn ang="0">
                    <a:pos x="16" y="26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19" y="20"/>
                  </a:cxn>
                  <a:cxn ang="0">
                    <a:pos x="23" y="16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19" y="7"/>
                  </a:cxn>
                  <a:cxn ang="0">
                    <a:pos x="12" y="7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9"/>
                  </a:cxn>
                  <a:cxn ang="0">
                    <a:pos x="31" y="13"/>
                  </a:cxn>
                  <a:cxn ang="0">
                    <a:pos x="28" y="19"/>
                  </a:cxn>
                  <a:cxn ang="0">
                    <a:pos x="27" y="20"/>
                  </a:cxn>
                  <a:cxn ang="0">
                    <a:pos x="26" y="23"/>
                  </a:cxn>
                  <a:cxn ang="0">
                    <a:pos x="23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1" y="34"/>
                  </a:cxn>
                  <a:cxn ang="0">
                    <a:pos x="32" y="37"/>
                  </a:cxn>
                  <a:cxn ang="0">
                    <a:pos x="30" y="45"/>
                  </a:cxn>
                  <a:cxn ang="0">
                    <a:pos x="24" y="50"/>
                  </a:cxn>
                  <a:cxn ang="0">
                    <a:pos x="16" y="53"/>
                  </a:cxn>
                  <a:cxn ang="0">
                    <a:pos x="10" y="52"/>
                  </a:cxn>
                  <a:cxn ang="0">
                    <a:pos x="6" y="50"/>
                  </a:cxn>
                  <a:cxn ang="0">
                    <a:pos x="1" y="45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9" y="23"/>
                  </a:cxn>
                  <a:cxn ang="0">
                    <a:pos x="4" y="20"/>
                  </a:cxn>
                  <a:cxn ang="0">
                    <a:pos x="2" y="19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16" y="0"/>
                  </a:cxn>
                </a:cxnLst>
                <a:rect l="0" t="0" r="r" b="b"/>
                <a:pathLst>
                  <a:path w="32" h="53">
                    <a:moveTo>
                      <a:pt x="16" y="26"/>
                    </a:moveTo>
                    <a:lnTo>
                      <a:pt x="12" y="27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6" y="41"/>
                    </a:lnTo>
                    <a:lnTo>
                      <a:pt x="8" y="44"/>
                    </a:lnTo>
                    <a:lnTo>
                      <a:pt x="13" y="46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4" y="41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4" y="31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6" y="26"/>
                    </a:lnTo>
                    <a:close/>
                    <a:moveTo>
                      <a:pt x="12" y="7"/>
                    </a:moveTo>
                    <a:lnTo>
                      <a:pt x="9" y="8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10" y="19"/>
                    </a:lnTo>
                    <a:lnTo>
                      <a:pt x="13" y="20"/>
                    </a:lnTo>
                    <a:lnTo>
                      <a:pt x="19" y="20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2" y="7"/>
                    </a:lnTo>
                    <a:close/>
                    <a:moveTo>
                      <a:pt x="16" y="0"/>
                    </a:moveTo>
                    <a:lnTo>
                      <a:pt x="20" y="1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1" y="13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16" y="53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9" y="23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575"/>
              <p:cNvSpPr>
                <a:spLocks noChangeShapeType="1"/>
              </p:cNvSpPr>
              <p:nvPr/>
            </p:nvSpPr>
            <p:spPr bwMode="auto">
              <a:xfrm flipV="1">
                <a:off x="1119" y="1187"/>
                <a:ext cx="51" cy="1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576"/>
              <p:cNvSpPr>
                <a:spLocks noChangeShapeType="1"/>
              </p:cNvSpPr>
              <p:nvPr/>
            </p:nvSpPr>
            <p:spPr bwMode="auto">
              <a:xfrm flipV="1">
                <a:off x="1170" y="1165"/>
                <a:ext cx="51" cy="2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577"/>
              <p:cNvSpPr>
                <a:spLocks noChangeShapeType="1"/>
              </p:cNvSpPr>
              <p:nvPr/>
            </p:nvSpPr>
            <p:spPr bwMode="auto">
              <a:xfrm flipV="1">
                <a:off x="1221" y="1150"/>
                <a:ext cx="50" cy="1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578"/>
              <p:cNvSpPr>
                <a:spLocks noChangeShapeType="1"/>
              </p:cNvSpPr>
              <p:nvPr/>
            </p:nvSpPr>
            <p:spPr bwMode="auto">
              <a:xfrm flipV="1">
                <a:off x="1271" y="1143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579"/>
              <p:cNvSpPr>
                <a:spLocks noChangeShapeType="1"/>
              </p:cNvSpPr>
              <p:nvPr/>
            </p:nvSpPr>
            <p:spPr bwMode="auto">
              <a:xfrm flipV="1">
                <a:off x="1322" y="1115"/>
                <a:ext cx="50" cy="2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580"/>
              <p:cNvSpPr>
                <a:spLocks noChangeShapeType="1"/>
              </p:cNvSpPr>
              <p:nvPr/>
            </p:nvSpPr>
            <p:spPr bwMode="auto">
              <a:xfrm flipV="1">
                <a:off x="1372" y="1062"/>
                <a:ext cx="51" cy="5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581"/>
              <p:cNvSpPr>
                <a:spLocks noChangeShapeType="1"/>
              </p:cNvSpPr>
              <p:nvPr/>
            </p:nvSpPr>
            <p:spPr bwMode="auto">
              <a:xfrm flipV="1">
                <a:off x="1423" y="1031"/>
                <a:ext cx="51" cy="3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82"/>
              <p:cNvSpPr>
                <a:spLocks noChangeShapeType="1"/>
              </p:cNvSpPr>
              <p:nvPr/>
            </p:nvSpPr>
            <p:spPr bwMode="auto">
              <a:xfrm>
                <a:off x="1474" y="1031"/>
                <a:ext cx="50" cy="1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83"/>
              <p:cNvSpPr>
                <a:spLocks noChangeShapeType="1"/>
              </p:cNvSpPr>
              <p:nvPr/>
            </p:nvSpPr>
            <p:spPr bwMode="auto">
              <a:xfrm>
                <a:off x="1524" y="1046"/>
                <a:ext cx="51" cy="4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84"/>
              <p:cNvSpPr>
                <a:spLocks noChangeShapeType="1"/>
              </p:cNvSpPr>
              <p:nvPr/>
            </p:nvSpPr>
            <p:spPr bwMode="auto">
              <a:xfrm>
                <a:off x="1575" y="1091"/>
                <a:ext cx="50" cy="5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85"/>
              <p:cNvSpPr>
                <a:spLocks noChangeShapeType="1"/>
              </p:cNvSpPr>
              <p:nvPr/>
            </p:nvSpPr>
            <p:spPr bwMode="auto">
              <a:xfrm>
                <a:off x="1625" y="1141"/>
                <a:ext cx="51" cy="4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86"/>
              <p:cNvSpPr>
                <a:spLocks noChangeShapeType="1"/>
              </p:cNvSpPr>
              <p:nvPr/>
            </p:nvSpPr>
            <p:spPr bwMode="auto">
              <a:xfrm>
                <a:off x="1676" y="1187"/>
                <a:ext cx="51" cy="3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87"/>
              <p:cNvSpPr>
                <a:spLocks noChangeShapeType="1"/>
              </p:cNvSpPr>
              <p:nvPr/>
            </p:nvSpPr>
            <p:spPr bwMode="auto">
              <a:xfrm>
                <a:off x="1727" y="1219"/>
                <a:ext cx="50" cy="1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88"/>
              <p:cNvSpPr>
                <a:spLocks noChangeShapeType="1"/>
              </p:cNvSpPr>
              <p:nvPr/>
            </p:nvSpPr>
            <p:spPr bwMode="auto">
              <a:xfrm>
                <a:off x="1777" y="1237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89"/>
              <p:cNvSpPr>
                <a:spLocks noChangeShapeType="1"/>
              </p:cNvSpPr>
              <p:nvPr/>
            </p:nvSpPr>
            <p:spPr bwMode="auto">
              <a:xfrm flipV="1">
                <a:off x="1828" y="1239"/>
                <a:ext cx="50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90"/>
              <p:cNvSpPr>
                <a:spLocks noChangeShapeType="1"/>
              </p:cNvSpPr>
              <p:nvPr/>
            </p:nvSpPr>
            <p:spPr bwMode="auto">
              <a:xfrm flipV="1">
                <a:off x="1878" y="1218"/>
                <a:ext cx="152" cy="2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1"/>
              <p:cNvSpPr>
                <a:spLocks noChangeShapeType="1"/>
              </p:cNvSpPr>
              <p:nvPr/>
            </p:nvSpPr>
            <p:spPr bwMode="auto">
              <a:xfrm flipV="1">
                <a:off x="2030" y="1214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592"/>
              <p:cNvSpPr>
                <a:spLocks noChangeShapeType="1"/>
              </p:cNvSpPr>
              <p:nvPr/>
            </p:nvSpPr>
            <p:spPr bwMode="auto">
              <a:xfrm flipV="1">
                <a:off x="2081" y="1211"/>
                <a:ext cx="50" cy="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593"/>
              <p:cNvSpPr>
                <a:spLocks noChangeShapeType="1"/>
              </p:cNvSpPr>
              <p:nvPr/>
            </p:nvSpPr>
            <p:spPr bwMode="auto">
              <a:xfrm flipV="1">
                <a:off x="2131" y="1206"/>
                <a:ext cx="203" cy="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594"/>
              <p:cNvSpPr>
                <a:spLocks noChangeShapeType="1"/>
              </p:cNvSpPr>
              <p:nvPr/>
            </p:nvSpPr>
            <p:spPr bwMode="auto">
              <a:xfrm>
                <a:off x="2334" y="1206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595"/>
              <p:cNvSpPr>
                <a:spLocks noChangeShapeType="1"/>
              </p:cNvSpPr>
              <p:nvPr/>
            </p:nvSpPr>
            <p:spPr bwMode="auto">
              <a:xfrm flipV="1">
                <a:off x="2384" y="120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596"/>
              <p:cNvSpPr>
                <a:spLocks noChangeShapeType="1"/>
              </p:cNvSpPr>
              <p:nvPr/>
            </p:nvSpPr>
            <p:spPr bwMode="auto">
              <a:xfrm>
                <a:off x="1119" y="1203"/>
                <a:ext cx="1316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597"/>
              <p:cNvSpPr>
                <a:spLocks noChangeShapeType="1"/>
              </p:cNvSpPr>
              <p:nvPr/>
            </p:nvSpPr>
            <p:spPr bwMode="auto">
              <a:xfrm flipV="1">
                <a:off x="1119" y="1193"/>
                <a:ext cx="51" cy="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598"/>
              <p:cNvSpPr>
                <a:spLocks noChangeShapeType="1"/>
              </p:cNvSpPr>
              <p:nvPr/>
            </p:nvSpPr>
            <p:spPr bwMode="auto">
              <a:xfrm flipV="1">
                <a:off x="1170" y="1184"/>
                <a:ext cx="51" cy="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599"/>
              <p:cNvSpPr>
                <a:spLocks noChangeShapeType="1"/>
              </p:cNvSpPr>
              <p:nvPr/>
            </p:nvSpPr>
            <p:spPr bwMode="auto">
              <a:xfrm flipV="1">
                <a:off x="1221" y="1178"/>
                <a:ext cx="50" cy="6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00"/>
              <p:cNvSpPr>
                <a:spLocks noChangeShapeType="1"/>
              </p:cNvSpPr>
              <p:nvPr/>
            </p:nvSpPr>
            <p:spPr bwMode="auto">
              <a:xfrm flipV="1">
                <a:off x="1271" y="1165"/>
                <a:ext cx="51" cy="1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01"/>
              <p:cNvSpPr>
                <a:spLocks noChangeShapeType="1"/>
              </p:cNvSpPr>
              <p:nvPr/>
            </p:nvSpPr>
            <p:spPr bwMode="auto">
              <a:xfrm flipV="1">
                <a:off x="1322" y="1150"/>
                <a:ext cx="50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602"/>
              <p:cNvSpPr>
                <a:spLocks noChangeShapeType="1"/>
              </p:cNvSpPr>
              <p:nvPr/>
            </p:nvSpPr>
            <p:spPr bwMode="auto">
              <a:xfrm>
                <a:off x="1372" y="1150"/>
                <a:ext cx="51" cy="8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603"/>
              <p:cNvSpPr>
                <a:spLocks noChangeShapeType="1"/>
              </p:cNvSpPr>
              <p:nvPr/>
            </p:nvSpPr>
            <p:spPr bwMode="auto">
              <a:xfrm>
                <a:off x="1423" y="1158"/>
                <a:ext cx="51" cy="3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604"/>
              <p:cNvSpPr>
                <a:spLocks noChangeShapeType="1"/>
              </p:cNvSpPr>
              <p:nvPr/>
            </p:nvSpPr>
            <p:spPr bwMode="auto">
              <a:xfrm>
                <a:off x="1474" y="1195"/>
                <a:ext cx="50" cy="3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605"/>
              <p:cNvSpPr>
                <a:spLocks noChangeShapeType="1"/>
              </p:cNvSpPr>
              <p:nvPr/>
            </p:nvSpPr>
            <p:spPr bwMode="auto">
              <a:xfrm>
                <a:off x="1524" y="1234"/>
                <a:ext cx="51" cy="2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606"/>
              <p:cNvSpPr>
                <a:spLocks noChangeShapeType="1"/>
              </p:cNvSpPr>
              <p:nvPr/>
            </p:nvSpPr>
            <p:spPr bwMode="auto">
              <a:xfrm>
                <a:off x="1575" y="1256"/>
                <a:ext cx="50" cy="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607"/>
              <p:cNvSpPr>
                <a:spLocks noChangeShapeType="1"/>
              </p:cNvSpPr>
              <p:nvPr/>
            </p:nvSpPr>
            <p:spPr bwMode="auto">
              <a:xfrm flipV="1">
                <a:off x="1625" y="1249"/>
                <a:ext cx="51" cy="10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608"/>
              <p:cNvSpPr>
                <a:spLocks noChangeShapeType="1"/>
              </p:cNvSpPr>
              <p:nvPr/>
            </p:nvSpPr>
            <p:spPr bwMode="auto">
              <a:xfrm flipV="1">
                <a:off x="1676" y="1234"/>
                <a:ext cx="51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609"/>
              <p:cNvSpPr>
                <a:spLocks noChangeShapeType="1"/>
              </p:cNvSpPr>
              <p:nvPr/>
            </p:nvSpPr>
            <p:spPr bwMode="auto">
              <a:xfrm flipV="1">
                <a:off x="1727" y="1221"/>
                <a:ext cx="50" cy="1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610"/>
              <p:cNvSpPr>
                <a:spLocks noChangeShapeType="1"/>
              </p:cNvSpPr>
              <p:nvPr/>
            </p:nvSpPr>
            <p:spPr bwMode="auto">
              <a:xfrm flipV="1">
                <a:off x="1777" y="1208"/>
                <a:ext cx="51" cy="1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611"/>
              <p:cNvSpPr>
                <a:spLocks noChangeShapeType="1"/>
              </p:cNvSpPr>
              <p:nvPr/>
            </p:nvSpPr>
            <p:spPr bwMode="auto">
              <a:xfrm flipV="1">
                <a:off x="1828" y="1203"/>
                <a:ext cx="50" cy="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612"/>
              <p:cNvSpPr>
                <a:spLocks noChangeShapeType="1"/>
              </p:cNvSpPr>
              <p:nvPr/>
            </p:nvSpPr>
            <p:spPr bwMode="auto">
              <a:xfrm flipV="1">
                <a:off x="1878" y="1200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613"/>
              <p:cNvSpPr>
                <a:spLocks noChangeShapeType="1"/>
              </p:cNvSpPr>
              <p:nvPr/>
            </p:nvSpPr>
            <p:spPr bwMode="auto">
              <a:xfrm>
                <a:off x="1929" y="1200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614"/>
              <p:cNvSpPr>
                <a:spLocks noChangeShapeType="1"/>
              </p:cNvSpPr>
              <p:nvPr/>
            </p:nvSpPr>
            <p:spPr bwMode="auto">
              <a:xfrm>
                <a:off x="1980" y="1200"/>
                <a:ext cx="1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615"/>
              <p:cNvSpPr>
                <a:spLocks noChangeShapeType="1"/>
              </p:cNvSpPr>
              <p:nvPr/>
            </p:nvSpPr>
            <p:spPr bwMode="auto">
              <a:xfrm>
                <a:off x="2131" y="1204"/>
                <a:ext cx="102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616"/>
              <p:cNvSpPr>
                <a:spLocks noChangeShapeType="1"/>
              </p:cNvSpPr>
              <p:nvPr/>
            </p:nvSpPr>
            <p:spPr bwMode="auto">
              <a:xfrm>
                <a:off x="2233" y="1204"/>
                <a:ext cx="50" cy="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617"/>
              <p:cNvSpPr>
                <a:spLocks noChangeShapeType="1"/>
              </p:cNvSpPr>
              <p:nvPr/>
            </p:nvSpPr>
            <p:spPr bwMode="auto">
              <a:xfrm>
                <a:off x="2283" y="1206"/>
                <a:ext cx="152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620"/>
              <p:cNvSpPr>
                <a:spLocks noChangeShapeType="1"/>
              </p:cNvSpPr>
              <p:nvPr/>
            </p:nvSpPr>
            <p:spPr bwMode="auto">
              <a:xfrm>
                <a:off x="1973" y="1044"/>
                <a:ext cx="556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622"/>
              <p:cNvSpPr>
                <a:spLocks noChangeShapeType="1"/>
              </p:cNvSpPr>
              <p:nvPr/>
            </p:nvSpPr>
            <p:spPr bwMode="auto">
              <a:xfrm flipH="1">
                <a:off x="1973" y="1619"/>
                <a:ext cx="556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642"/>
              <p:cNvSpPr>
                <a:spLocks noChangeArrowheads="1"/>
              </p:cNvSpPr>
              <p:nvPr/>
            </p:nvSpPr>
            <p:spPr bwMode="auto">
              <a:xfrm>
                <a:off x="1070" y="1732"/>
                <a:ext cx="1511" cy="4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643"/>
              <p:cNvSpPr>
                <a:spLocks noChangeShapeType="1"/>
              </p:cNvSpPr>
              <p:nvPr/>
            </p:nvSpPr>
            <p:spPr bwMode="auto">
              <a:xfrm flipV="1">
                <a:off x="1070" y="1732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644"/>
              <p:cNvSpPr>
                <a:spLocks noChangeShapeType="1"/>
              </p:cNvSpPr>
              <p:nvPr/>
            </p:nvSpPr>
            <p:spPr bwMode="auto">
              <a:xfrm>
                <a:off x="1070" y="1732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645"/>
              <p:cNvSpPr>
                <a:spLocks noChangeShapeType="1"/>
              </p:cNvSpPr>
              <p:nvPr/>
            </p:nvSpPr>
            <p:spPr bwMode="auto">
              <a:xfrm>
                <a:off x="2581" y="1732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646"/>
              <p:cNvSpPr>
                <a:spLocks noChangeShapeType="1"/>
              </p:cNvSpPr>
              <p:nvPr/>
            </p:nvSpPr>
            <p:spPr bwMode="auto">
              <a:xfrm flipH="1">
                <a:off x="1070" y="2160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647"/>
              <p:cNvSpPr>
                <a:spLocks noChangeShapeType="1"/>
              </p:cNvSpPr>
              <p:nvPr/>
            </p:nvSpPr>
            <p:spPr bwMode="auto">
              <a:xfrm>
                <a:off x="1070" y="2160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648"/>
              <p:cNvSpPr>
                <a:spLocks noChangeShapeType="1"/>
              </p:cNvSpPr>
              <p:nvPr/>
            </p:nvSpPr>
            <p:spPr bwMode="auto">
              <a:xfrm flipV="1">
                <a:off x="1070" y="1732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649"/>
              <p:cNvSpPr>
                <a:spLocks noChangeShapeType="1"/>
              </p:cNvSpPr>
              <p:nvPr/>
            </p:nvSpPr>
            <p:spPr bwMode="auto">
              <a:xfrm flipV="1">
                <a:off x="1070" y="2144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650"/>
              <p:cNvSpPr>
                <a:spLocks noEditPoints="1"/>
              </p:cNvSpPr>
              <p:nvPr/>
            </p:nvSpPr>
            <p:spPr bwMode="auto">
              <a:xfrm>
                <a:off x="1044" y="2212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10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4"/>
                  </a:cxn>
                  <a:cxn ang="0">
                    <a:pos x="15" y="63"/>
                  </a:cxn>
                  <a:cxn ang="0">
                    <a:pos x="18" y="66"/>
                  </a:cxn>
                  <a:cxn ang="0">
                    <a:pos x="22" y="69"/>
                  </a:cxn>
                  <a:cxn ang="0">
                    <a:pos x="30" y="69"/>
                  </a:cxn>
                  <a:cxn ang="0">
                    <a:pos x="36" y="63"/>
                  </a:cxn>
                  <a:cxn ang="0">
                    <a:pos x="40" y="54"/>
                  </a:cxn>
                  <a:cxn ang="0">
                    <a:pos x="41" y="39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2"/>
                  </a:cxn>
                  <a:cxn ang="0">
                    <a:pos x="40" y="4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2"/>
                  </a:cxn>
                  <a:cxn ang="0">
                    <a:pos x="51" y="51"/>
                  </a:cxn>
                  <a:cxn ang="0">
                    <a:pos x="48" y="62"/>
                  </a:cxn>
                  <a:cxn ang="0">
                    <a:pos x="40" y="74"/>
                  </a:cxn>
                  <a:cxn ang="0">
                    <a:pos x="36" y="77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3" y="58"/>
                  </a:cxn>
                  <a:cxn ang="0">
                    <a:pos x="0" y="39"/>
                  </a:cxn>
                  <a:cxn ang="0">
                    <a:pos x="1" y="26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10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4"/>
                    </a:lnTo>
                    <a:lnTo>
                      <a:pt x="15" y="63"/>
                    </a:lnTo>
                    <a:lnTo>
                      <a:pt x="18" y="66"/>
                    </a:lnTo>
                    <a:lnTo>
                      <a:pt x="22" y="69"/>
                    </a:lnTo>
                    <a:lnTo>
                      <a:pt x="30" y="69"/>
                    </a:lnTo>
                    <a:lnTo>
                      <a:pt x="36" y="63"/>
                    </a:lnTo>
                    <a:lnTo>
                      <a:pt x="40" y="54"/>
                    </a:lnTo>
                    <a:lnTo>
                      <a:pt x="41" y="39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2"/>
                    </a:lnTo>
                    <a:lnTo>
                      <a:pt x="51" y="51"/>
                    </a:lnTo>
                    <a:lnTo>
                      <a:pt x="48" y="62"/>
                    </a:lnTo>
                    <a:lnTo>
                      <a:pt x="40" y="74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3" y="58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651"/>
              <p:cNvSpPr>
                <a:spLocks noChangeShapeType="1"/>
              </p:cNvSpPr>
              <p:nvPr/>
            </p:nvSpPr>
            <p:spPr bwMode="auto">
              <a:xfrm flipV="1">
                <a:off x="1572" y="2144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652"/>
              <p:cNvSpPr>
                <a:spLocks/>
              </p:cNvSpPr>
              <p:nvPr/>
            </p:nvSpPr>
            <p:spPr bwMode="auto">
              <a:xfrm>
                <a:off x="1546" y="2212"/>
                <a:ext cx="51" cy="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4" y="6"/>
                  </a:cxn>
                  <a:cxn ang="0">
                    <a:pos x="47" y="10"/>
                  </a:cxn>
                  <a:cxn ang="0">
                    <a:pos x="49" y="15"/>
                  </a:cxn>
                  <a:cxn ang="0">
                    <a:pos x="49" y="26"/>
                  </a:cxn>
                  <a:cxn ang="0">
                    <a:pos x="48" y="30"/>
                  </a:cxn>
                  <a:cxn ang="0">
                    <a:pos x="45" y="36"/>
                  </a:cxn>
                  <a:cxn ang="0">
                    <a:pos x="42" y="39"/>
                  </a:cxn>
                  <a:cxn ang="0">
                    <a:pos x="40" y="43"/>
                  </a:cxn>
                  <a:cxn ang="0">
                    <a:pos x="34" y="47"/>
                  </a:cxn>
                  <a:cxn ang="0">
                    <a:pos x="29" y="52"/>
                  </a:cxn>
                  <a:cxn ang="0">
                    <a:pos x="23" y="56"/>
                  </a:cxn>
                  <a:cxn ang="0">
                    <a:pos x="18" y="62"/>
                  </a:cxn>
                  <a:cxn ang="0">
                    <a:pos x="16" y="65"/>
                  </a:cxn>
                  <a:cxn ang="0">
                    <a:pos x="14" y="67"/>
                  </a:cxn>
                  <a:cxn ang="0">
                    <a:pos x="51" y="67"/>
                  </a:cxn>
                  <a:cxn ang="0">
                    <a:pos x="51" y="77"/>
                  </a:cxn>
                  <a:cxn ang="0">
                    <a:pos x="0" y="77"/>
                  </a:cxn>
                  <a:cxn ang="0">
                    <a:pos x="1" y="74"/>
                  </a:cxn>
                  <a:cxn ang="0">
                    <a:pos x="1" y="70"/>
                  </a:cxn>
                  <a:cxn ang="0">
                    <a:pos x="3" y="66"/>
                  </a:cxn>
                  <a:cxn ang="0">
                    <a:pos x="6" y="63"/>
                  </a:cxn>
                  <a:cxn ang="0">
                    <a:pos x="7" y="59"/>
                  </a:cxn>
                  <a:cxn ang="0">
                    <a:pos x="10" y="55"/>
                  </a:cxn>
                  <a:cxn ang="0">
                    <a:pos x="15" y="52"/>
                  </a:cxn>
                  <a:cxn ang="0">
                    <a:pos x="25" y="43"/>
                  </a:cxn>
                  <a:cxn ang="0">
                    <a:pos x="30" y="39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5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7" y="13"/>
                  </a:cxn>
                  <a:cxn ang="0">
                    <a:pos x="33" y="10"/>
                  </a:cxn>
                  <a:cxn ang="0">
                    <a:pos x="30" y="8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4" y="14"/>
                  </a:cxn>
                  <a:cxn ang="0">
                    <a:pos x="12" y="17"/>
                  </a:cxn>
                  <a:cxn ang="0">
                    <a:pos x="12" y="22"/>
                  </a:cxn>
                  <a:cxn ang="0">
                    <a:pos x="1" y="21"/>
                  </a:cxn>
                  <a:cxn ang="0">
                    <a:pos x="3" y="17"/>
                  </a:cxn>
                  <a:cxn ang="0">
                    <a:pos x="4" y="11"/>
                  </a:cxn>
                  <a:cxn ang="0">
                    <a:pos x="10" y="6"/>
                  </a:cxn>
                  <a:cxn ang="0">
                    <a:pos x="21" y="0"/>
                  </a:cxn>
                </a:cxnLst>
                <a:rect l="0" t="0" r="r" b="b"/>
                <a:pathLst>
                  <a:path w="51" h="77">
                    <a:moveTo>
                      <a:pt x="21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4" y="6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9" y="26"/>
                    </a:lnTo>
                    <a:lnTo>
                      <a:pt x="48" y="30"/>
                    </a:lnTo>
                    <a:lnTo>
                      <a:pt x="45" y="36"/>
                    </a:lnTo>
                    <a:lnTo>
                      <a:pt x="42" y="39"/>
                    </a:lnTo>
                    <a:lnTo>
                      <a:pt x="40" y="43"/>
                    </a:lnTo>
                    <a:lnTo>
                      <a:pt x="34" y="47"/>
                    </a:lnTo>
                    <a:lnTo>
                      <a:pt x="29" y="52"/>
                    </a:lnTo>
                    <a:lnTo>
                      <a:pt x="23" y="56"/>
                    </a:lnTo>
                    <a:lnTo>
                      <a:pt x="18" y="62"/>
                    </a:lnTo>
                    <a:lnTo>
                      <a:pt x="16" y="65"/>
                    </a:lnTo>
                    <a:lnTo>
                      <a:pt x="14" y="67"/>
                    </a:lnTo>
                    <a:lnTo>
                      <a:pt x="51" y="67"/>
                    </a:lnTo>
                    <a:lnTo>
                      <a:pt x="51" y="77"/>
                    </a:lnTo>
                    <a:lnTo>
                      <a:pt x="0" y="77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3" y="66"/>
                    </a:lnTo>
                    <a:lnTo>
                      <a:pt x="6" y="63"/>
                    </a:lnTo>
                    <a:lnTo>
                      <a:pt x="7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25" y="43"/>
                    </a:lnTo>
                    <a:lnTo>
                      <a:pt x="30" y="39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1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653"/>
              <p:cNvSpPr>
                <a:spLocks noChangeShapeType="1"/>
              </p:cNvSpPr>
              <p:nvPr/>
            </p:nvSpPr>
            <p:spPr bwMode="auto">
              <a:xfrm flipV="1">
                <a:off x="2077" y="2144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654"/>
              <p:cNvSpPr>
                <a:spLocks noEditPoints="1"/>
              </p:cNvSpPr>
              <p:nvPr/>
            </p:nvSpPr>
            <p:spPr bwMode="auto">
              <a:xfrm>
                <a:off x="2049" y="2212"/>
                <a:ext cx="54" cy="77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13" y="49"/>
                  </a:cxn>
                  <a:cxn ang="0">
                    <a:pos x="35" y="49"/>
                  </a:cxn>
                  <a:cxn ang="0">
                    <a:pos x="35" y="19"/>
                  </a:cxn>
                  <a:cxn ang="0">
                    <a:pos x="37" y="0"/>
                  </a:cxn>
                  <a:cxn ang="0">
                    <a:pos x="46" y="0"/>
                  </a:cxn>
                  <a:cxn ang="0">
                    <a:pos x="46" y="49"/>
                  </a:cxn>
                  <a:cxn ang="0">
                    <a:pos x="54" y="49"/>
                  </a:cxn>
                  <a:cxn ang="0">
                    <a:pos x="54" y="59"/>
                  </a:cxn>
                  <a:cxn ang="0">
                    <a:pos x="46" y="59"/>
                  </a:cxn>
                  <a:cxn ang="0">
                    <a:pos x="46" y="77"/>
                  </a:cxn>
                  <a:cxn ang="0">
                    <a:pos x="35" y="77"/>
                  </a:cxn>
                  <a:cxn ang="0">
                    <a:pos x="35" y="5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37" y="0"/>
                  </a:cxn>
                </a:cxnLst>
                <a:rect l="0" t="0" r="r" b="b"/>
                <a:pathLst>
                  <a:path w="54" h="77">
                    <a:moveTo>
                      <a:pt x="35" y="19"/>
                    </a:moveTo>
                    <a:lnTo>
                      <a:pt x="13" y="49"/>
                    </a:lnTo>
                    <a:lnTo>
                      <a:pt x="35" y="49"/>
                    </a:lnTo>
                    <a:lnTo>
                      <a:pt x="35" y="19"/>
                    </a:lnTo>
                    <a:close/>
                    <a:moveTo>
                      <a:pt x="37" y="0"/>
                    </a:moveTo>
                    <a:lnTo>
                      <a:pt x="46" y="0"/>
                    </a:lnTo>
                    <a:lnTo>
                      <a:pt x="46" y="49"/>
                    </a:lnTo>
                    <a:lnTo>
                      <a:pt x="54" y="49"/>
                    </a:lnTo>
                    <a:lnTo>
                      <a:pt x="54" y="59"/>
                    </a:lnTo>
                    <a:lnTo>
                      <a:pt x="46" y="59"/>
                    </a:lnTo>
                    <a:lnTo>
                      <a:pt x="46" y="77"/>
                    </a:lnTo>
                    <a:lnTo>
                      <a:pt x="35" y="77"/>
                    </a:lnTo>
                    <a:lnTo>
                      <a:pt x="35" y="5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655"/>
              <p:cNvSpPr>
                <a:spLocks noChangeShapeType="1"/>
              </p:cNvSpPr>
              <p:nvPr/>
            </p:nvSpPr>
            <p:spPr bwMode="auto">
              <a:xfrm flipV="1">
                <a:off x="2581" y="2144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656"/>
              <p:cNvSpPr>
                <a:spLocks noEditPoints="1"/>
              </p:cNvSpPr>
              <p:nvPr/>
            </p:nvSpPr>
            <p:spPr bwMode="auto">
              <a:xfrm>
                <a:off x="2554" y="2212"/>
                <a:ext cx="52" cy="7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2" y="43"/>
                  </a:cxn>
                  <a:cxn ang="0">
                    <a:pos x="11" y="56"/>
                  </a:cxn>
                  <a:cxn ang="0">
                    <a:pos x="15" y="65"/>
                  </a:cxn>
                  <a:cxn ang="0">
                    <a:pos x="22" y="69"/>
                  </a:cxn>
                  <a:cxn ang="0">
                    <a:pos x="36" y="67"/>
                  </a:cxn>
                  <a:cxn ang="0">
                    <a:pos x="40" y="60"/>
                  </a:cxn>
                  <a:cxn ang="0">
                    <a:pos x="42" y="47"/>
                  </a:cxn>
                  <a:cxn ang="0">
                    <a:pos x="37" y="40"/>
                  </a:cxn>
                  <a:cxn ang="0">
                    <a:pos x="33" y="36"/>
                  </a:cxn>
                  <a:cxn ang="0">
                    <a:pos x="23" y="0"/>
                  </a:cxn>
                  <a:cxn ang="0">
                    <a:pos x="41" y="3"/>
                  </a:cxn>
                  <a:cxn ang="0">
                    <a:pos x="49" y="14"/>
                  </a:cxn>
                  <a:cxn ang="0">
                    <a:pos x="41" y="21"/>
                  </a:cxn>
                  <a:cxn ang="0">
                    <a:pos x="34" y="10"/>
                  </a:cxn>
                  <a:cxn ang="0">
                    <a:pos x="29" y="8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11" y="29"/>
                  </a:cxn>
                  <a:cxn ang="0">
                    <a:pos x="14" y="33"/>
                  </a:cxn>
                  <a:cxn ang="0">
                    <a:pos x="22" y="28"/>
                  </a:cxn>
                  <a:cxn ang="0">
                    <a:pos x="30" y="26"/>
                  </a:cxn>
                  <a:cxn ang="0">
                    <a:pos x="45" y="33"/>
                  </a:cxn>
                  <a:cxn ang="0">
                    <a:pos x="52" y="47"/>
                  </a:cxn>
                  <a:cxn ang="0">
                    <a:pos x="49" y="65"/>
                  </a:cxn>
                  <a:cxn ang="0">
                    <a:pos x="44" y="71"/>
                  </a:cxn>
                  <a:cxn ang="0">
                    <a:pos x="32" y="78"/>
                  </a:cxn>
                  <a:cxn ang="0">
                    <a:pos x="16" y="75"/>
                  </a:cxn>
                  <a:cxn ang="0">
                    <a:pos x="8" y="69"/>
                  </a:cxn>
                  <a:cxn ang="0">
                    <a:pos x="0" y="41"/>
                  </a:cxn>
                  <a:cxn ang="0">
                    <a:pos x="10" y="8"/>
                  </a:cxn>
                  <a:cxn ang="0">
                    <a:pos x="18" y="2"/>
                  </a:cxn>
                </a:cxnLst>
                <a:rect l="0" t="0" r="r" b="b"/>
                <a:pathLst>
                  <a:path w="52" h="78">
                    <a:moveTo>
                      <a:pt x="22" y="36"/>
                    </a:moveTo>
                    <a:lnTo>
                      <a:pt x="19" y="37"/>
                    </a:lnTo>
                    <a:lnTo>
                      <a:pt x="15" y="40"/>
                    </a:lnTo>
                    <a:lnTo>
                      <a:pt x="12" y="43"/>
                    </a:lnTo>
                    <a:lnTo>
                      <a:pt x="11" y="47"/>
                    </a:lnTo>
                    <a:lnTo>
                      <a:pt x="11" y="56"/>
                    </a:lnTo>
                    <a:lnTo>
                      <a:pt x="12" y="60"/>
                    </a:lnTo>
                    <a:lnTo>
                      <a:pt x="15" y="65"/>
                    </a:lnTo>
                    <a:lnTo>
                      <a:pt x="19" y="67"/>
                    </a:lnTo>
                    <a:lnTo>
                      <a:pt x="22" y="69"/>
                    </a:lnTo>
                    <a:lnTo>
                      <a:pt x="32" y="69"/>
                    </a:lnTo>
                    <a:lnTo>
                      <a:pt x="36" y="67"/>
                    </a:lnTo>
                    <a:lnTo>
                      <a:pt x="37" y="65"/>
                    </a:lnTo>
                    <a:lnTo>
                      <a:pt x="40" y="60"/>
                    </a:lnTo>
                    <a:lnTo>
                      <a:pt x="42" y="52"/>
                    </a:lnTo>
                    <a:lnTo>
                      <a:pt x="42" y="47"/>
                    </a:lnTo>
                    <a:lnTo>
                      <a:pt x="40" y="44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6"/>
                    </a:lnTo>
                    <a:lnTo>
                      <a:pt x="22" y="36"/>
                    </a:lnTo>
                    <a:close/>
                    <a:moveTo>
                      <a:pt x="23" y="0"/>
                    </a:moveTo>
                    <a:lnTo>
                      <a:pt x="33" y="0"/>
                    </a:lnTo>
                    <a:lnTo>
                      <a:pt x="41" y="3"/>
                    </a:lnTo>
                    <a:lnTo>
                      <a:pt x="47" y="8"/>
                    </a:lnTo>
                    <a:lnTo>
                      <a:pt x="49" y="14"/>
                    </a:lnTo>
                    <a:lnTo>
                      <a:pt x="51" y="19"/>
                    </a:lnTo>
                    <a:lnTo>
                      <a:pt x="41" y="21"/>
                    </a:lnTo>
                    <a:lnTo>
                      <a:pt x="37" y="13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3" y="10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22" y="28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41" y="29"/>
                    </a:lnTo>
                    <a:lnTo>
                      <a:pt x="45" y="33"/>
                    </a:lnTo>
                    <a:lnTo>
                      <a:pt x="51" y="41"/>
                    </a:lnTo>
                    <a:lnTo>
                      <a:pt x="52" y="47"/>
                    </a:lnTo>
                    <a:lnTo>
                      <a:pt x="52" y="56"/>
                    </a:lnTo>
                    <a:lnTo>
                      <a:pt x="49" y="65"/>
                    </a:lnTo>
                    <a:lnTo>
                      <a:pt x="47" y="69"/>
                    </a:lnTo>
                    <a:lnTo>
                      <a:pt x="44" y="71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16" y="75"/>
                    </a:lnTo>
                    <a:lnTo>
                      <a:pt x="12" y="73"/>
                    </a:lnTo>
                    <a:lnTo>
                      <a:pt x="8" y="69"/>
                    </a:lnTo>
                    <a:lnTo>
                      <a:pt x="3" y="58"/>
                    </a:lnTo>
                    <a:lnTo>
                      <a:pt x="0" y="41"/>
                    </a:lnTo>
                    <a:lnTo>
                      <a:pt x="3" y="2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657"/>
              <p:cNvSpPr>
                <a:spLocks noChangeShapeType="1"/>
              </p:cNvSpPr>
              <p:nvPr/>
            </p:nvSpPr>
            <p:spPr bwMode="auto">
              <a:xfrm>
                <a:off x="1070" y="2080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658"/>
              <p:cNvSpPr>
                <a:spLocks noChangeArrowheads="1"/>
              </p:cNvSpPr>
              <p:nvPr/>
            </p:nvSpPr>
            <p:spPr bwMode="auto">
              <a:xfrm>
                <a:off x="920" y="2085"/>
                <a:ext cx="30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659"/>
              <p:cNvSpPr>
                <a:spLocks/>
              </p:cNvSpPr>
              <p:nvPr/>
            </p:nvSpPr>
            <p:spPr bwMode="auto">
              <a:xfrm>
                <a:off x="957" y="2041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0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2"/>
                  </a:cxn>
                  <a:cxn ang="0">
                    <a:pos x="49" y="40"/>
                  </a:cxn>
                  <a:cxn ang="0">
                    <a:pos x="50" y="45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7" y="65"/>
                  </a:cxn>
                  <a:cxn ang="0">
                    <a:pos x="45" y="69"/>
                  </a:cxn>
                  <a:cxn ang="0">
                    <a:pos x="41" y="73"/>
                  </a:cxn>
                  <a:cxn ang="0">
                    <a:pos x="35" y="76"/>
                  </a:cxn>
                  <a:cxn ang="0">
                    <a:pos x="31" y="77"/>
                  </a:cxn>
                  <a:cxn ang="0">
                    <a:pos x="24" y="78"/>
                  </a:cxn>
                  <a:cxn ang="0">
                    <a:pos x="13" y="76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2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9"/>
                  </a:cxn>
                  <a:cxn ang="0">
                    <a:pos x="31" y="69"/>
                  </a:cxn>
                  <a:cxn ang="0">
                    <a:pos x="34" y="67"/>
                  </a:cxn>
                  <a:cxn ang="0">
                    <a:pos x="37" y="65"/>
                  </a:cxn>
                  <a:cxn ang="0">
                    <a:pos x="39" y="60"/>
                  </a:cxn>
                  <a:cxn ang="0">
                    <a:pos x="41" y="56"/>
                  </a:cxn>
                  <a:cxn ang="0">
                    <a:pos x="41" y="47"/>
                  </a:cxn>
                  <a:cxn ang="0">
                    <a:pos x="39" y="43"/>
                  </a:cxn>
                  <a:cxn ang="0">
                    <a:pos x="37" y="39"/>
                  </a:cxn>
                  <a:cxn ang="0">
                    <a:pos x="34" y="36"/>
                  </a:cxn>
                  <a:cxn ang="0">
                    <a:pos x="30" y="34"/>
                  </a:cxn>
                  <a:cxn ang="0">
                    <a:pos x="20" y="34"/>
                  </a:cxn>
                  <a:cxn ang="0">
                    <a:pos x="17" y="37"/>
                  </a:cxn>
                  <a:cxn ang="0">
                    <a:pos x="15" y="39"/>
                  </a:cxn>
                  <a:cxn ang="0">
                    <a:pos x="13" y="39"/>
                  </a:cxn>
                  <a:cxn ang="0">
                    <a:pos x="12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0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9" y="40"/>
                    </a:lnTo>
                    <a:lnTo>
                      <a:pt x="50" y="45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7" y="65"/>
                    </a:lnTo>
                    <a:lnTo>
                      <a:pt x="45" y="69"/>
                    </a:lnTo>
                    <a:lnTo>
                      <a:pt x="41" y="73"/>
                    </a:lnTo>
                    <a:lnTo>
                      <a:pt x="35" y="76"/>
                    </a:lnTo>
                    <a:lnTo>
                      <a:pt x="31" y="77"/>
                    </a:lnTo>
                    <a:lnTo>
                      <a:pt x="24" y="78"/>
                    </a:lnTo>
                    <a:lnTo>
                      <a:pt x="13" y="76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9"/>
                    </a:lnTo>
                    <a:lnTo>
                      <a:pt x="31" y="69"/>
                    </a:lnTo>
                    <a:lnTo>
                      <a:pt x="34" y="67"/>
                    </a:lnTo>
                    <a:lnTo>
                      <a:pt x="37" y="65"/>
                    </a:lnTo>
                    <a:lnTo>
                      <a:pt x="39" y="60"/>
                    </a:lnTo>
                    <a:lnTo>
                      <a:pt x="41" y="56"/>
                    </a:lnTo>
                    <a:lnTo>
                      <a:pt x="41" y="47"/>
                    </a:lnTo>
                    <a:lnTo>
                      <a:pt x="39" y="43"/>
                    </a:lnTo>
                    <a:lnTo>
                      <a:pt x="37" y="39"/>
                    </a:lnTo>
                    <a:lnTo>
                      <a:pt x="34" y="36"/>
                    </a:lnTo>
                    <a:lnTo>
                      <a:pt x="30" y="34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2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660"/>
              <p:cNvSpPr>
                <a:spLocks noChangeShapeType="1"/>
              </p:cNvSpPr>
              <p:nvPr/>
            </p:nvSpPr>
            <p:spPr bwMode="auto">
              <a:xfrm>
                <a:off x="1070" y="1946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661"/>
              <p:cNvSpPr>
                <a:spLocks noEditPoints="1"/>
              </p:cNvSpPr>
              <p:nvPr/>
            </p:nvSpPr>
            <p:spPr bwMode="auto">
              <a:xfrm>
                <a:off x="983" y="1909"/>
                <a:ext cx="50" cy="78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0" y="9"/>
                  </a:cxn>
                  <a:cxn ang="0">
                    <a:pos x="17" y="11"/>
                  </a:cxn>
                  <a:cxn ang="0">
                    <a:pos x="15" y="13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7" y="65"/>
                  </a:cxn>
                  <a:cxn ang="0">
                    <a:pos x="21" y="68"/>
                  </a:cxn>
                  <a:cxn ang="0">
                    <a:pos x="30" y="68"/>
                  </a:cxn>
                  <a:cxn ang="0">
                    <a:pos x="35" y="63"/>
                  </a:cxn>
                  <a:cxn ang="0">
                    <a:pos x="39" y="53"/>
                  </a:cxn>
                  <a:cxn ang="0">
                    <a:pos x="41" y="38"/>
                  </a:cxn>
                  <a:cxn ang="0">
                    <a:pos x="39" y="23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24" y="8"/>
                  </a:cxn>
                  <a:cxn ang="0">
                    <a:pos x="20" y="0"/>
                  </a:cxn>
                  <a:cxn ang="0">
                    <a:pos x="32" y="0"/>
                  </a:cxn>
                  <a:cxn ang="0">
                    <a:pos x="35" y="1"/>
                  </a:cxn>
                  <a:cxn ang="0">
                    <a:pos x="39" y="4"/>
                  </a:cxn>
                  <a:cxn ang="0">
                    <a:pos x="42" y="6"/>
                  </a:cxn>
                  <a:cxn ang="0">
                    <a:pos x="46" y="15"/>
                  </a:cxn>
                  <a:cxn ang="0">
                    <a:pos x="50" y="31"/>
                  </a:cxn>
                  <a:cxn ang="0">
                    <a:pos x="50" y="50"/>
                  </a:cxn>
                  <a:cxn ang="0">
                    <a:pos x="47" y="61"/>
                  </a:cxn>
                  <a:cxn ang="0">
                    <a:pos x="39" y="74"/>
                  </a:cxn>
                  <a:cxn ang="0">
                    <a:pos x="35" y="76"/>
                  </a:cxn>
                  <a:cxn ang="0">
                    <a:pos x="31" y="78"/>
                  </a:cxn>
                  <a:cxn ang="0">
                    <a:pos x="20" y="78"/>
                  </a:cxn>
                  <a:cxn ang="0">
                    <a:pos x="16" y="76"/>
                  </a:cxn>
                  <a:cxn ang="0">
                    <a:pos x="12" y="74"/>
                  </a:cxn>
                  <a:cxn ang="0">
                    <a:pos x="8" y="69"/>
                  </a:cxn>
                  <a:cxn ang="0">
                    <a:pos x="2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5" y="11"/>
                  </a:cxn>
                  <a:cxn ang="0">
                    <a:pos x="8" y="6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0" y="0"/>
                  </a:cxn>
                </a:cxnLst>
                <a:rect l="0" t="0" r="r" b="b"/>
                <a:pathLst>
                  <a:path w="50" h="78">
                    <a:moveTo>
                      <a:pt x="24" y="8"/>
                    </a:moveTo>
                    <a:lnTo>
                      <a:pt x="20" y="9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7" y="65"/>
                    </a:lnTo>
                    <a:lnTo>
                      <a:pt x="21" y="68"/>
                    </a:lnTo>
                    <a:lnTo>
                      <a:pt x="30" y="68"/>
                    </a:lnTo>
                    <a:lnTo>
                      <a:pt x="35" y="63"/>
                    </a:lnTo>
                    <a:lnTo>
                      <a:pt x="39" y="53"/>
                    </a:lnTo>
                    <a:lnTo>
                      <a:pt x="41" y="38"/>
                    </a:lnTo>
                    <a:lnTo>
                      <a:pt x="39" y="23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24" y="8"/>
                    </a:lnTo>
                    <a:close/>
                    <a:moveTo>
                      <a:pt x="20" y="0"/>
                    </a:move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6"/>
                    </a:lnTo>
                    <a:lnTo>
                      <a:pt x="46" y="15"/>
                    </a:lnTo>
                    <a:lnTo>
                      <a:pt x="50" y="31"/>
                    </a:lnTo>
                    <a:lnTo>
                      <a:pt x="50" y="50"/>
                    </a:lnTo>
                    <a:lnTo>
                      <a:pt x="47" y="61"/>
                    </a:lnTo>
                    <a:lnTo>
                      <a:pt x="39" y="74"/>
                    </a:lnTo>
                    <a:lnTo>
                      <a:pt x="35" y="76"/>
                    </a:lnTo>
                    <a:lnTo>
                      <a:pt x="31" y="78"/>
                    </a:lnTo>
                    <a:lnTo>
                      <a:pt x="20" y="78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8" y="69"/>
                    </a:lnTo>
                    <a:lnTo>
                      <a:pt x="2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5" y="11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662"/>
              <p:cNvSpPr>
                <a:spLocks noChangeShapeType="1"/>
              </p:cNvSpPr>
              <p:nvPr/>
            </p:nvSpPr>
            <p:spPr bwMode="auto">
              <a:xfrm>
                <a:off x="1070" y="1812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663"/>
              <p:cNvSpPr>
                <a:spLocks/>
              </p:cNvSpPr>
              <p:nvPr/>
            </p:nvSpPr>
            <p:spPr bwMode="auto">
              <a:xfrm>
                <a:off x="983" y="1775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0"/>
                  </a:cxn>
                  <a:cxn ang="0">
                    <a:pos x="17" y="27"/>
                  </a:cxn>
                  <a:cxn ang="0">
                    <a:pos x="23" y="26"/>
                  </a:cxn>
                  <a:cxn ang="0">
                    <a:pos x="27" y="24"/>
                  </a:cxn>
                  <a:cxn ang="0">
                    <a:pos x="34" y="26"/>
                  </a:cxn>
                  <a:cxn ang="0">
                    <a:pos x="39" y="28"/>
                  </a:cxn>
                  <a:cxn ang="0">
                    <a:pos x="43" y="31"/>
                  </a:cxn>
                  <a:cxn ang="0">
                    <a:pos x="49" y="39"/>
                  </a:cxn>
                  <a:cxn ang="0">
                    <a:pos x="50" y="45"/>
                  </a:cxn>
                  <a:cxn ang="0">
                    <a:pos x="50" y="54"/>
                  </a:cxn>
                  <a:cxn ang="0">
                    <a:pos x="49" y="60"/>
                  </a:cxn>
                  <a:cxn ang="0">
                    <a:pos x="47" y="64"/>
                  </a:cxn>
                  <a:cxn ang="0">
                    <a:pos x="45" y="68"/>
                  </a:cxn>
                  <a:cxn ang="0">
                    <a:pos x="41" y="72"/>
                  </a:cxn>
                  <a:cxn ang="0">
                    <a:pos x="35" y="75"/>
                  </a:cxn>
                  <a:cxn ang="0">
                    <a:pos x="24" y="78"/>
                  </a:cxn>
                  <a:cxn ang="0">
                    <a:pos x="13" y="75"/>
                  </a:cxn>
                  <a:cxn ang="0">
                    <a:pos x="8" y="72"/>
                  </a:cxn>
                  <a:cxn ang="0">
                    <a:pos x="4" y="67"/>
                  </a:cxn>
                  <a:cxn ang="0">
                    <a:pos x="1" y="63"/>
                  </a:cxn>
                  <a:cxn ang="0">
                    <a:pos x="0" y="56"/>
                  </a:cxn>
                  <a:cxn ang="0">
                    <a:pos x="11" y="54"/>
                  </a:cxn>
                  <a:cxn ang="0">
                    <a:pos x="13" y="63"/>
                  </a:cxn>
                  <a:cxn ang="0">
                    <a:pos x="15" y="65"/>
                  </a:cxn>
                  <a:cxn ang="0">
                    <a:pos x="20" y="68"/>
                  </a:cxn>
                  <a:cxn ang="0">
                    <a:pos x="31" y="68"/>
                  </a:cxn>
                  <a:cxn ang="0">
                    <a:pos x="34" y="67"/>
                  </a:cxn>
                  <a:cxn ang="0">
                    <a:pos x="35" y="64"/>
                  </a:cxn>
                  <a:cxn ang="0">
                    <a:pos x="38" y="60"/>
                  </a:cxn>
                  <a:cxn ang="0">
                    <a:pos x="39" y="56"/>
                  </a:cxn>
                  <a:cxn ang="0">
                    <a:pos x="41" y="50"/>
                  </a:cxn>
                  <a:cxn ang="0">
                    <a:pos x="41" y="46"/>
                  </a:cxn>
                  <a:cxn ang="0">
                    <a:pos x="39" y="42"/>
                  </a:cxn>
                  <a:cxn ang="0">
                    <a:pos x="37" y="38"/>
                  </a:cxn>
                  <a:cxn ang="0">
                    <a:pos x="34" y="35"/>
                  </a:cxn>
                  <a:cxn ang="0">
                    <a:pos x="30" y="34"/>
                  </a:cxn>
                  <a:cxn ang="0">
                    <a:pos x="21" y="34"/>
                  </a:cxn>
                  <a:cxn ang="0">
                    <a:pos x="19" y="35"/>
                  </a:cxn>
                  <a:cxn ang="0">
                    <a:pos x="17" y="37"/>
                  </a:cxn>
                  <a:cxn ang="0">
                    <a:pos x="15" y="38"/>
                  </a:cxn>
                  <a:cxn ang="0">
                    <a:pos x="13" y="38"/>
                  </a:cxn>
                  <a:cxn ang="0">
                    <a:pos x="11" y="41"/>
                  </a:cxn>
                  <a:cxn ang="0">
                    <a:pos x="1" y="39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0"/>
                    </a:lnTo>
                    <a:lnTo>
                      <a:pt x="17" y="27"/>
                    </a:lnTo>
                    <a:lnTo>
                      <a:pt x="23" y="26"/>
                    </a:lnTo>
                    <a:lnTo>
                      <a:pt x="27" y="24"/>
                    </a:lnTo>
                    <a:lnTo>
                      <a:pt x="34" y="26"/>
                    </a:lnTo>
                    <a:lnTo>
                      <a:pt x="39" y="28"/>
                    </a:lnTo>
                    <a:lnTo>
                      <a:pt x="43" y="31"/>
                    </a:lnTo>
                    <a:lnTo>
                      <a:pt x="49" y="39"/>
                    </a:lnTo>
                    <a:lnTo>
                      <a:pt x="50" y="45"/>
                    </a:lnTo>
                    <a:lnTo>
                      <a:pt x="50" y="54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5" y="68"/>
                    </a:lnTo>
                    <a:lnTo>
                      <a:pt x="41" y="72"/>
                    </a:lnTo>
                    <a:lnTo>
                      <a:pt x="35" y="75"/>
                    </a:lnTo>
                    <a:lnTo>
                      <a:pt x="24" y="78"/>
                    </a:lnTo>
                    <a:lnTo>
                      <a:pt x="13" y="75"/>
                    </a:lnTo>
                    <a:lnTo>
                      <a:pt x="8" y="72"/>
                    </a:lnTo>
                    <a:lnTo>
                      <a:pt x="4" y="67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1" y="54"/>
                    </a:lnTo>
                    <a:lnTo>
                      <a:pt x="13" y="63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31" y="68"/>
                    </a:lnTo>
                    <a:lnTo>
                      <a:pt x="34" y="67"/>
                    </a:lnTo>
                    <a:lnTo>
                      <a:pt x="35" y="64"/>
                    </a:lnTo>
                    <a:lnTo>
                      <a:pt x="38" y="60"/>
                    </a:lnTo>
                    <a:lnTo>
                      <a:pt x="39" y="56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39" y="42"/>
                    </a:lnTo>
                    <a:lnTo>
                      <a:pt x="37" y="38"/>
                    </a:lnTo>
                    <a:lnTo>
                      <a:pt x="34" y="35"/>
                    </a:lnTo>
                    <a:lnTo>
                      <a:pt x="30" y="34"/>
                    </a:lnTo>
                    <a:lnTo>
                      <a:pt x="21" y="34"/>
                    </a:lnTo>
                    <a:lnTo>
                      <a:pt x="19" y="35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" y="3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664"/>
              <p:cNvSpPr>
                <a:spLocks/>
              </p:cNvSpPr>
              <p:nvPr/>
            </p:nvSpPr>
            <p:spPr bwMode="auto">
              <a:xfrm>
                <a:off x="1071" y="1627"/>
                <a:ext cx="51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2" y="14"/>
                  </a:cxn>
                  <a:cxn ang="0">
                    <a:pos x="24" y="16"/>
                  </a:cxn>
                  <a:cxn ang="0">
                    <a:pos x="26" y="19"/>
                  </a:cxn>
                  <a:cxn ang="0">
                    <a:pos x="28" y="18"/>
                  </a:cxn>
                  <a:cxn ang="0">
                    <a:pos x="29" y="15"/>
                  </a:cxn>
                  <a:cxn ang="0">
                    <a:pos x="31" y="14"/>
                  </a:cxn>
                  <a:cxn ang="0">
                    <a:pos x="39" y="0"/>
                  </a:cxn>
                  <a:cxn ang="0">
                    <a:pos x="51" y="0"/>
                  </a:cxn>
                  <a:cxn ang="0">
                    <a:pos x="32" y="29"/>
                  </a:cxn>
                  <a:cxn ang="0">
                    <a:pos x="51" y="56"/>
                  </a:cxn>
                  <a:cxn ang="0">
                    <a:pos x="39" y="56"/>
                  </a:cxn>
                  <a:cxn ang="0">
                    <a:pos x="28" y="40"/>
                  </a:cxn>
                  <a:cxn ang="0">
                    <a:pos x="26" y="37"/>
                  </a:cxn>
                  <a:cxn ang="0">
                    <a:pos x="13" y="56"/>
                  </a:cxn>
                  <a:cxn ang="0">
                    <a:pos x="0" y="56"/>
                  </a:cxn>
                  <a:cxn ang="0">
                    <a:pos x="21" y="29"/>
                  </a:cxn>
                  <a:cxn ang="0">
                    <a:pos x="2" y="0"/>
                  </a:cxn>
                </a:cxnLst>
                <a:rect l="0" t="0" r="r" b="b"/>
                <a:pathLst>
                  <a:path w="51" h="56">
                    <a:moveTo>
                      <a:pt x="2" y="0"/>
                    </a:moveTo>
                    <a:lnTo>
                      <a:pt x="14" y="0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9"/>
                    </a:lnTo>
                    <a:lnTo>
                      <a:pt x="28" y="18"/>
                    </a:lnTo>
                    <a:lnTo>
                      <a:pt x="29" y="15"/>
                    </a:lnTo>
                    <a:lnTo>
                      <a:pt x="31" y="1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32" y="29"/>
                    </a:lnTo>
                    <a:lnTo>
                      <a:pt x="51" y="56"/>
                    </a:lnTo>
                    <a:lnTo>
                      <a:pt x="39" y="56"/>
                    </a:lnTo>
                    <a:lnTo>
                      <a:pt x="28" y="40"/>
                    </a:lnTo>
                    <a:lnTo>
                      <a:pt x="26" y="37"/>
                    </a:lnTo>
                    <a:lnTo>
                      <a:pt x="13" y="56"/>
                    </a:lnTo>
                    <a:lnTo>
                      <a:pt x="0" y="56"/>
                    </a:lnTo>
                    <a:lnTo>
                      <a:pt x="21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665"/>
              <p:cNvSpPr>
                <a:spLocks/>
              </p:cNvSpPr>
              <p:nvPr/>
            </p:nvSpPr>
            <p:spPr bwMode="auto">
              <a:xfrm>
                <a:off x="1164" y="1606"/>
                <a:ext cx="28" cy="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28" y="77"/>
                  </a:cxn>
                  <a:cxn ang="0">
                    <a:pos x="18" y="77"/>
                  </a:cxn>
                  <a:cxn ang="0">
                    <a:pos x="18" y="17"/>
                  </a:cxn>
                  <a:cxn ang="0">
                    <a:pos x="16" y="18"/>
                  </a:cxn>
                  <a:cxn ang="0">
                    <a:pos x="13" y="21"/>
                  </a:cxn>
                  <a:cxn ang="0">
                    <a:pos x="5" y="26"/>
                  </a:cxn>
                  <a:cxn ang="0">
                    <a:pos x="0" y="28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14" y="10"/>
                  </a:cxn>
                  <a:cxn ang="0">
                    <a:pos x="17" y="6"/>
                  </a:cxn>
                  <a:cxn ang="0">
                    <a:pos x="20" y="3"/>
                  </a:cxn>
                  <a:cxn ang="0">
                    <a:pos x="21" y="0"/>
                  </a:cxn>
                </a:cxnLst>
                <a:rect l="0" t="0" r="r" b="b"/>
                <a:pathLst>
                  <a:path w="28" h="77">
                    <a:moveTo>
                      <a:pt x="21" y="0"/>
                    </a:moveTo>
                    <a:lnTo>
                      <a:pt x="28" y="0"/>
                    </a:lnTo>
                    <a:lnTo>
                      <a:pt x="28" y="77"/>
                    </a:lnTo>
                    <a:lnTo>
                      <a:pt x="18" y="77"/>
                    </a:lnTo>
                    <a:lnTo>
                      <a:pt x="18" y="17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5" y="26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4" y="10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666"/>
              <p:cNvSpPr>
                <a:spLocks noEditPoints="1"/>
              </p:cNvSpPr>
              <p:nvPr/>
            </p:nvSpPr>
            <p:spPr bwMode="auto">
              <a:xfrm>
                <a:off x="1216" y="1606"/>
                <a:ext cx="51" cy="78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1" y="10"/>
                  </a:cxn>
                  <a:cxn ang="0">
                    <a:pos x="18" y="11"/>
                  </a:cxn>
                  <a:cxn ang="0">
                    <a:pos x="16" y="14"/>
                  </a:cxn>
                  <a:cxn ang="0">
                    <a:pos x="11" y="24"/>
                  </a:cxn>
                  <a:cxn ang="0">
                    <a:pos x="11" y="54"/>
                  </a:cxn>
                  <a:cxn ang="0">
                    <a:pos x="16" y="63"/>
                  </a:cxn>
                  <a:cxn ang="0">
                    <a:pos x="18" y="66"/>
                  </a:cxn>
                  <a:cxn ang="0">
                    <a:pos x="22" y="69"/>
                  </a:cxn>
                  <a:cxn ang="0">
                    <a:pos x="31" y="69"/>
                  </a:cxn>
                  <a:cxn ang="0">
                    <a:pos x="36" y="63"/>
                  </a:cxn>
                  <a:cxn ang="0">
                    <a:pos x="40" y="54"/>
                  </a:cxn>
                  <a:cxn ang="0">
                    <a:pos x="41" y="39"/>
                  </a:cxn>
                  <a:cxn ang="0">
                    <a:pos x="40" y="24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9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2"/>
                  </a:cxn>
                  <a:cxn ang="0">
                    <a:pos x="40" y="5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2"/>
                  </a:cxn>
                  <a:cxn ang="0">
                    <a:pos x="51" y="51"/>
                  </a:cxn>
                  <a:cxn ang="0">
                    <a:pos x="48" y="62"/>
                  </a:cxn>
                  <a:cxn ang="0">
                    <a:pos x="40" y="74"/>
                  </a:cxn>
                  <a:cxn ang="0">
                    <a:pos x="36" y="77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7"/>
                  </a:cxn>
                  <a:cxn ang="0">
                    <a:pos x="13" y="74"/>
                  </a:cxn>
                  <a:cxn ang="0">
                    <a:pos x="9" y="70"/>
                  </a:cxn>
                  <a:cxn ang="0">
                    <a:pos x="3" y="58"/>
                  </a:cxn>
                  <a:cxn ang="0">
                    <a:pos x="0" y="39"/>
                  </a:cxn>
                  <a:cxn ang="0">
                    <a:pos x="2" y="26"/>
                  </a:cxn>
                  <a:cxn ang="0">
                    <a:pos x="5" y="17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11" y="5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9"/>
                    </a:moveTo>
                    <a:lnTo>
                      <a:pt x="21" y="10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11" y="24"/>
                    </a:lnTo>
                    <a:lnTo>
                      <a:pt x="11" y="54"/>
                    </a:lnTo>
                    <a:lnTo>
                      <a:pt x="16" y="63"/>
                    </a:lnTo>
                    <a:lnTo>
                      <a:pt x="18" y="66"/>
                    </a:lnTo>
                    <a:lnTo>
                      <a:pt x="22" y="69"/>
                    </a:lnTo>
                    <a:lnTo>
                      <a:pt x="31" y="69"/>
                    </a:lnTo>
                    <a:lnTo>
                      <a:pt x="36" y="63"/>
                    </a:lnTo>
                    <a:lnTo>
                      <a:pt x="40" y="54"/>
                    </a:lnTo>
                    <a:lnTo>
                      <a:pt x="41" y="39"/>
                    </a:lnTo>
                    <a:lnTo>
                      <a:pt x="40" y="24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9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2"/>
                    </a:lnTo>
                    <a:lnTo>
                      <a:pt x="40" y="5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2"/>
                    </a:lnTo>
                    <a:lnTo>
                      <a:pt x="51" y="51"/>
                    </a:lnTo>
                    <a:lnTo>
                      <a:pt x="48" y="62"/>
                    </a:lnTo>
                    <a:lnTo>
                      <a:pt x="40" y="74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7"/>
                    </a:lnTo>
                    <a:lnTo>
                      <a:pt x="13" y="74"/>
                    </a:lnTo>
                    <a:lnTo>
                      <a:pt x="9" y="70"/>
                    </a:lnTo>
                    <a:lnTo>
                      <a:pt x="3" y="58"/>
                    </a:lnTo>
                    <a:lnTo>
                      <a:pt x="0" y="39"/>
                    </a:lnTo>
                    <a:lnTo>
                      <a:pt x="2" y="26"/>
                    </a:lnTo>
                    <a:lnTo>
                      <a:pt x="5" y="17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Rectangle 667"/>
              <p:cNvSpPr>
                <a:spLocks noChangeArrowheads="1"/>
              </p:cNvSpPr>
              <p:nvPr/>
            </p:nvSpPr>
            <p:spPr bwMode="auto">
              <a:xfrm>
                <a:off x="1274" y="1595"/>
                <a:ext cx="19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668"/>
              <p:cNvSpPr>
                <a:spLocks noEditPoints="1"/>
              </p:cNvSpPr>
              <p:nvPr/>
            </p:nvSpPr>
            <p:spPr bwMode="auto">
              <a:xfrm>
                <a:off x="1299" y="1565"/>
                <a:ext cx="32" cy="54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12" y="28"/>
                  </a:cxn>
                  <a:cxn ang="0">
                    <a:pos x="8" y="30"/>
                  </a:cxn>
                  <a:cxn ang="0">
                    <a:pos x="6" y="32"/>
                  </a:cxn>
                  <a:cxn ang="0">
                    <a:pos x="6" y="41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7"/>
                  </a:cxn>
                  <a:cxn ang="0">
                    <a:pos x="23" y="44"/>
                  </a:cxn>
                  <a:cxn ang="0">
                    <a:pos x="24" y="41"/>
                  </a:cxn>
                  <a:cxn ang="0">
                    <a:pos x="26" y="37"/>
                  </a:cxn>
                  <a:cxn ang="0">
                    <a:pos x="26" y="35"/>
                  </a:cxn>
                  <a:cxn ang="0">
                    <a:pos x="24" y="32"/>
                  </a:cxn>
                  <a:cxn ang="0">
                    <a:pos x="20" y="28"/>
                  </a:cxn>
                  <a:cxn ang="0">
                    <a:pos x="19" y="28"/>
                  </a:cxn>
                  <a:cxn ang="0">
                    <a:pos x="16" y="26"/>
                  </a:cxn>
                  <a:cxn ang="0">
                    <a:pos x="12" y="7"/>
                  </a:cxn>
                  <a:cxn ang="0">
                    <a:pos x="9" y="9"/>
                  </a:cxn>
                  <a:cxn ang="0">
                    <a:pos x="8" y="11"/>
                  </a:cxn>
                  <a:cxn ang="0">
                    <a:pos x="8" y="17"/>
                  </a:cxn>
                  <a:cxn ang="0">
                    <a:pos x="10" y="20"/>
                  </a:cxn>
                  <a:cxn ang="0">
                    <a:pos x="13" y="21"/>
                  </a:cxn>
                  <a:cxn ang="0">
                    <a:pos x="19" y="21"/>
                  </a:cxn>
                  <a:cxn ang="0">
                    <a:pos x="23" y="17"/>
                  </a:cxn>
                  <a:cxn ang="0">
                    <a:pos x="24" y="14"/>
                  </a:cxn>
                  <a:cxn ang="0">
                    <a:pos x="21" y="9"/>
                  </a:cxn>
                  <a:cxn ang="0">
                    <a:pos x="19" y="7"/>
                  </a:cxn>
                  <a:cxn ang="0">
                    <a:pos x="12" y="7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10"/>
                  </a:cxn>
                  <a:cxn ang="0">
                    <a:pos x="31" y="14"/>
                  </a:cxn>
                  <a:cxn ang="0">
                    <a:pos x="28" y="20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3" y="24"/>
                  </a:cxn>
                  <a:cxn ang="0">
                    <a:pos x="28" y="26"/>
                  </a:cxn>
                  <a:cxn ang="0">
                    <a:pos x="31" y="32"/>
                  </a:cxn>
                  <a:cxn ang="0">
                    <a:pos x="31" y="35"/>
                  </a:cxn>
                  <a:cxn ang="0">
                    <a:pos x="32" y="37"/>
                  </a:cxn>
                  <a:cxn ang="0">
                    <a:pos x="30" y="46"/>
                  </a:cxn>
                  <a:cxn ang="0">
                    <a:pos x="24" y="51"/>
                  </a:cxn>
                  <a:cxn ang="0">
                    <a:pos x="16" y="54"/>
                  </a:cxn>
                  <a:cxn ang="0">
                    <a:pos x="10" y="52"/>
                  </a:cxn>
                  <a:cxn ang="0">
                    <a:pos x="6" y="51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9" y="24"/>
                  </a:cxn>
                  <a:cxn ang="0">
                    <a:pos x="4" y="21"/>
                  </a:cxn>
                  <a:cxn ang="0">
                    <a:pos x="2" y="20"/>
                  </a:cxn>
                  <a:cxn ang="0">
                    <a:pos x="1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6" y="0"/>
                  </a:cxn>
                </a:cxnLst>
                <a:rect l="0" t="0" r="r" b="b"/>
                <a:pathLst>
                  <a:path w="32" h="54">
                    <a:moveTo>
                      <a:pt x="16" y="26"/>
                    </a:moveTo>
                    <a:lnTo>
                      <a:pt x="12" y="28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6" y="41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20" y="47"/>
                    </a:lnTo>
                    <a:lnTo>
                      <a:pt x="23" y="44"/>
                    </a:lnTo>
                    <a:lnTo>
                      <a:pt x="24" y="41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6"/>
                    </a:lnTo>
                    <a:close/>
                    <a:moveTo>
                      <a:pt x="12" y="7"/>
                    </a:moveTo>
                    <a:lnTo>
                      <a:pt x="9" y="9"/>
                    </a:lnTo>
                    <a:lnTo>
                      <a:pt x="8" y="11"/>
                    </a:lnTo>
                    <a:lnTo>
                      <a:pt x="8" y="17"/>
                    </a:lnTo>
                    <a:lnTo>
                      <a:pt x="10" y="20"/>
                    </a:lnTo>
                    <a:lnTo>
                      <a:pt x="13" y="21"/>
                    </a:lnTo>
                    <a:lnTo>
                      <a:pt x="19" y="21"/>
                    </a:lnTo>
                    <a:lnTo>
                      <a:pt x="23" y="17"/>
                    </a:lnTo>
                    <a:lnTo>
                      <a:pt x="24" y="14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2" y="7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31" y="14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8" y="26"/>
                    </a:lnTo>
                    <a:lnTo>
                      <a:pt x="31" y="32"/>
                    </a:lnTo>
                    <a:lnTo>
                      <a:pt x="31" y="35"/>
                    </a:lnTo>
                    <a:lnTo>
                      <a:pt x="32" y="37"/>
                    </a:lnTo>
                    <a:lnTo>
                      <a:pt x="30" y="46"/>
                    </a:lnTo>
                    <a:lnTo>
                      <a:pt x="24" y="51"/>
                    </a:lnTo>
                    <a:lnTo>
                      <a:pt x="16" y="54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669"/>
              <p:cNvSpPr>
                <a:spLocks noChangeShapeType="1"/>
              </p:cNvSpPr>
              <p:nvPr/>
            </p:nvSpPr>
            <p:spPr bwMode="auto">
              <a:xfrm>
                <a:off x="1119" y="1947"/>
                <a:ext cx="51" cy="1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670"/>
              <p:cNvSpPr>
                <a:spLocks noChangeShapeType="1"/>
              </p:cNvSpPr>
              <p:nvPr/>
            </p:nvSpPr>
            <p:spPr bwMode="auto">
              <a:xfrm>
                <a:off x="1170" y="1959"/>
                <a:ext cx="51" cy="19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671"/>
              <p:cNvSpPr>
                <a:spLocks noChangeShapeType="1"/>
              </p:cNvSpPr>
              <p:nvPr/>
            </p:nvSpPr>
            <p:spPr bwMode="auto">
              <a:xfrm>
                <a:off x="1221" y="1978"/>
                <a:ext cx="50" cy="2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672"/>
              <p:cNvSpPr>
                <a:spLocks noChangeShapeType="1"/>
              </p:cNvSpPr>
              <p:nvPr/>
            </p:nvSpPr>
            <p:spPr bwMode="auto">
              <a:xfrm>
                <a:off x="1271" y="2000"/>
                <a:ext cx="5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673"/>
              <p:cNvSpPr>
                <a:spLocks noChangeShapeType="1"/>
              </p:cNvSpPr>
              <p:nvPr/>
            </p:nvSpPr>
            <p:spPr bwMode="auto">
              <a:xfrm flipV="1">
                <a:off x="1322" y="1984"/>
                <a:ext cx="50" cy="3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674"/>
              <p:cNvSpPr>
                <a:spLocks noChangeShapeType="1"/>
              </p:cNvSpPr>
              <p:nvPr/>
            </p:nvSpPr>
            <p:spPr bwMode="auto">
              <a:xfrm flipV="1">
                <a:off x="1372" y="1915"/>
                <a:ext cx="51" cy="69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675"/>
              <p:cNvSpPr>
                <a:spLocks noChangeShapeType="1"/>
              </p:cNvSpPr>
              <p:nvPr/>
            </p:nvSpPr>
            <p:spPr bwMode="auto">
              <a:xfrm flipV="1">
                <a:off x="1423" y="1868"/>
                <a:ext cx="51" cy="4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676"/>
              <p:cNvSpPr>
                <a:spLocks noChangeShapeType="1"/>
              </p:cNvSpPr>
              <p:nvPr/>
            </p:nvSpPr>
            <p:spPr bwMode="auto">
              <a:xfrm>
                <a:off x="1474" y="1868"/>
                <a:ext cx="50" cy="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677"/>
              <p:cNvSpPr>
                <a:spLocks noChangeShapeType="1"/>
              </p:cNvSpPr>
              <p:nvPr/>
            </p:nvSpPr>
            <p:spPr bwMode="auto">
              <a:xfrm>
                <a:off x="1524" y="1874"/>
                <a:ext cx="51" cy="3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678"/>
              <p:cNvSpPr>
                <a:spLocks noChangeShapeType="1"/>
              </p:cNvSpPr>
              <p:nvPr/>
            </p:nvSpPr>
            <p:spPr bwMode="auto">
              <a:xfrm>
                <a:off x="1575" y="1906"/>
                <a:ext cx="50" cy="19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679"/>
              <p:cNvSpPr>
                <a:spLocks noChangeShapeType="1"/>
              </p:cNvSpPr>
              <p:nvPr/>
            </p:nvSpPr>
            <p:spPr bwMode="auto">
              <a:xfrm flipV="1">
                <a:off x="1625" y="1924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680"/>
              <p:cNvSpPr>
                <a:spLocks noChangeShapeType="1"/>
              </p:cNvSpPr>
              <p:nvPr/>
            </p:nvSpPr>
            <p:spPr bwMode="auto">
              <a:xfrm flipV="1">
                <a:off x="1676" y="1915"/>
                <a:ext cx="51" cy="9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681"/>
              <p:cNvSpPr>
                <a:spLocks noChangeShapeType="1"/>
              </p:cNvSpPr>
              <p:nvPr/>
            </p:nvSpPr>
            <p:spPr bwMode="auto">
              <a:xfrm flipV="1">
                <a:off x="1727" y="1913"/>
                <a:ext cx="50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682"/>
              <p:cNvSpPr>
                <a:spLocks noChangeShapeType="1"/>
              </p:cNvSpPr>
              <p:nvPr/>
            </p:nvSpPr>
            <p:spPr bwMode="auto">
              <a:xfrm>
                <a:off x="1777" y="1913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683"/>
              <p:cNvSpPr>
                <a:spLocks noChangeShapeType="1"/>
              </p:cNvSpPr>
              <p:nvPr/>
            </p:nvSpPr>
            <p:spPr bwMode="auto">
              <a:xfrm>
                <a:off x="1828" y="1917"/>
                <a:ext cx="101" cy="19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684"/>
              <p:cNvSpPr>
                <a:spLocks noChangeShapeType="1"/>
              </p:cNvSpPr>
              <p:nvPr/>
            </p:nvSpPr>
            <p:spPr bwMode="auto">
              <a:xfrm>
                <a:off x="1929" y="1936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685"/>
              <p:cNvSpPr>
                <a:spLocks noChangeShapeType="1"/>
              </p:cNvSpPr>
              <p:nvPr/>
            </p:nvSpPr>
            <p:spPr bwMode="auto">
              <a:xfrm>
                <a:off x="1980" y="1943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686"/>
              <p:cNvSpPr>
                <a:spLocks noChangeShapeType="1"/>
              </p:cNvSpPr>
              <p:nvPr/>
            </p:nvSpPr>
            <p:spPr bwMode="auto">
              <a:xfrm>
                <a:off x="2030" y="1947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687"/>
              <p:cNvSpPr>
                <a:spLocks noChangeShapeType="1"/>
              </p:cNvSpPr>
              <p:nvPr/>
            </p:nvSpPr>
            <p:spPr bwMode="auto">
              <a:xfrm>
                <a:off x="2081" y="1948"/>
                <a:ext cx="152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688"/>
              <p:cNvSpPr>
                <a:spLocks noChangeShapeType="1"/>
              </p:cNvSpPr>
              <p:nvPr/>
            </p:nvSpPr>
            <p:spPr bwMode="auto">
              <a:xfrm flipV="1">
                <a:off x="2233" y="1947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689"/>
              <p:cNvSpPr>
                <a:spLocks noChangeShapeType="1"/>
              </p:cNvSpPr>
              <p:nvPr/>
            </p:nvSpPr>
            <p:spPr bwMode="auto">
              <a:xfrm>
                <a:off x="2283" y="1947"/>
                <a:ext cx="10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690"/>
              <p:cNvSpPr>
                <a:spLocks noChangeShapeType="1"/>
              </p:cNvSpPr>
              <p:nvPr/>
            </p:nvSpPr>
            <p:spPr bwMode="auto">
              <a:xfrm flipV="1">
                <a:off x="2384" y="1946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691"/>
              <p:cNvSpPr>
                <a:spLocks noChangeShapeType="1"/>
              </p:cNvSpPr>
              <p:nvPr/>
            </p:nvSpPr>
            <p:spPr bwMode="auto">
              <a:xfrm>
                <a:off x="1119" y="1946"/>
                <a:ext cx="51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692"/>
              <p:cNvSpPr>
                <a:spLocks noChangeShapeType="1"/>
              </p:cNvSpPr>
              <p:nvPr/>
            </p:nvSpPr>
            <p:spPr bwMode="auto">
              <a:xfrm flipV="1">
                <a:off x="1170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693"/>
              <p:cNvSpPr>
                <a:spLocks noChangeShapeType="1"/>
              </p:cNvSpPr>
              <p:nvPr/>
            </p:nvSpPr>
            <p:spPr bwMode="auto">
              <a:xfrm>
                <a:off x="1221" y="1944"/>
                <a:ext cx="50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694"/>
              <p:cNvSpPr>
                <a:spLocks noChangeShapeType="1"/>
              </p:cNvSpPr>
              <p:nvPr/>
            </p:nvSpPr>
            <p:spPr bwMode="auto">
              <a:xfrm>
                <a:off x="1271" y="1946"/>
                <a:ext cx="51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695"/>
              <p:cNvSpPr>
                <a:spLocks noChangeShapeType="1"/>
              </p:cNvSpPr>
              <p:nvPr/>
            </p:nvSpPr>
            <p:spPr bwMode="auto">
              <a:xfrm flipV="1">
                <a:off x="1322" y="1944"/>
                <a:ext cx="50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696"/>
              <p:cNvSpPr>
                <a:spLocks noChangeShapeType="1"/>
              </p:cNvSpPr>
              <p:nvPr/>
            </p:nvSpPr>
            <p:spPr bwMode="auto">
              <a:xfrm>
                <a:off x="1372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697"/>
              <p:cNvSpPr>
                <a:spLocks noChangeShapeType="1"/>
              </p:cNvSpPr>
              <p:nvPr/>
            </p:nvSpPr>
            <p:spPr bwMode="auto">
              <a:xfrm>
                <a:off x="1423" y="1946"/>
                <a:ext cx="101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698"/>
              <p:cNvSpPr>
                <a:spLocks noChangeShapeType="1"/>
              </p:cNvSpPr>
              <p:nvPr/>
            </p:nvSpPr>
            <p:spPr bwMode="auto">
              <a:xfrm flipV="1">
                <a:off x="1524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699"/>
              <p:cNvSpPr>
                <a:spLocks noChangeShapeType="1"/>
              </p:cNvSpPr>
              <p:nvPr/>
            </p:nvSpPr>
            <p:spPr bwMode="auto">
              <a:xfrm>
                <a:off x="1575" y="1944"/>
                <a:ext cx="50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700"/>
              <p:cNvSpPr>
                <a:spLocks noChangeShapeType="1"/>
              </p:cNvSpPr>
              <p:nvPr/>
            </p:nvSpPr>
            <p:spPr bwMode="auto">
              <a:xfrm>
                <a:off x="1625" y="1946"/>
                <a:ext cx="152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701"/>
              <p:cNvSpPr>
                <a:spLocks noChangeShapeType="1"/>
              </p:cNvSpPr>
              <p:nvPr/>
            </p:nvSpPr>
            <p:spPr bwMode="auto">
              <a:xfrm flipV="1">
                <a:off x="1777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702"/>
              <p:cNvSpPr>
                <a:spLocks noChangeShapeType="1"/>
              </p:cNvSpPr>
              <p:nvPr/>
            </p:nvSpPr>
            <p:spPr bwMode="auto">
              <a:xfrm>
                <a:off x="1828" y="1944"/>
                <a:ext cx="50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703"/>
              <p:cNvSpPr>
                <a:spLocks noChangeShapeType="1"/>
              </p:cNvSpPr>
              <p:nvPr/>
            </p:nvSpPr>
            <p:spPr bwMode="auto">
              <a:xfrm>
                <a:off x="1878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704"/>
              <p:cNvSpPr>
                <a:spLocks noChangeShapeType="1"/>
              </p:cNvSpPr>
              <p:nvPr/>
            </p:nvSpPr>
            <p:spPr bwMode="auto">
              <a:xfrm>
                <a:off x="1929" y="1946"/>
                <a:ext cx="51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705"/>
              <p:cNvSpPr>
                <a:spLocks noChangeShapeType="1"/>
              </p:cNvSpPr>
              <p:nvPr/>
            </p:nvSpPr>
            <p:spPr bwMode="auto">
              <a:xfrm flipV="1">
                <a:off x="1980" y="1944"/>
                <a:ext cx="50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706"/>
              <p:cNvSpPr>
                <a:spLocks noChangeShapeType="1"/>
              </p:cNvSpPr>
              <p:nvPr/>
            </p:nvSpPr>
            <p:spPr bwMode="auto">
              <a:xfrm>
                <a:off x="2030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707"/>
              <p:cNvSpPr>
                <a:spLocks noChangeShapeType="1"/>
              </p:cNvSpPr>
              <p:nvPr/>
            </p:nvSpPr>
            <p:spPr bwMode="auto">
              <a:xfrm>
                <a:off x="2081" y="1946"/>
                <a:ext cx="50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708"/>
              <p:cNvSpPr>
                <a:spLocks noChangeShapeType="1"/>
              </p:cNvSpPr>
              <p:nvPr/>
            </p:nvSpPr>
            <p:spPr bwMode="auto">
              <a:xfrm flipV="1">
                <a:off x="2131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709"/>
              <p:cNvSpPr>
                <a:spLocks noChangeShapeType="1"/>
              </p:cNvSpPr>
              <p:nvPr/>
            </p:nvSpPr>
            <p:spPr bwMode="auto">
              <a:xfrm>
                <a:off x="2182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710"/>
              <p:cNvSpPr>
                <a:spLocks noChangeShapeType="1"/>
              </p:cNvSpPr>
              <p:nvPr/>
            </p:nvSpPr>
            <p:spPr bwMode="auto">
              <a:xfrm flipV="1">
                <a:off x="2233" y="1944"/>
                <a:ext cx="50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711"/>
              <p:cNvSpPr>
                <a:spLocks noChangeShapeType="1"/>
              </p:cNvSpPr>
              <p:nvPr/>
            </p:nvSpPr>
            <p:spPr bwMode="auto">
              <a:xfrm>
                <a:off x="2283" y="1944"/>
                <a:ext cx="51" cy="2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712"/>
              <p:cNvSpPr>
                <a:spLocks noChangeShapeType="1"/>
              </p:cNvSpPr>
              <p:nvPr/>
            </p:nvSpPr>
            <p:spPr bwMode="auto">
              <a:xfrm>
                <a:off x="2334" y="1946"/>
                <a:ext cx="101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713"/>
              <p:cNvSpPr>
                <a:spLocks noChangeShapeType="1"/>
              </p:cNvSpPr>
              <p:nvPr/>
            </p:nvSpPr>
            <p:spPr bwMode="auto">
              <a:xfrm flipV="1">
                <a:off x="1119" y="1928"/>
                <a:ext cx="51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714"/>
              <p:cNvSpPr>
                <a:spLocks noChangeShapeType="1"/>
              </p:cNvSpPr>
              <p:nvPr/>
            </p:nvSpPr>
            <p:spPr bwMode="auto">
              <a:xfrm flipV="1">
                <a:off x="1170" y="1903"/>
                <a:ext cx="51" cy="2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715"/>
              <p:cNvSpPr>
                <a:spLocks noChangeShapeType="1"/>
              </p:cNvSpPr>
              <p:nvPr/>
            </p:nvSpPr>
            <p:spPr bwMode="auto">
              <a:xfrm flipV="1">
                <a:off x="1221" y="1876"/>
                <a:ext cx="50" cy="2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716"/>
              <p:cNvSpPr>
                <a:spLocks noChangeShapeType="1"/>
              </p:cNvSpPr>
              <p:nvPr/>
            </p:nvSpPr>
            <p:spPr bwMode="auto">
              <a:xfrm flipV="1">
                <a:off x="1271" y="1861"/>
                <a:ext cx="51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717"/>
              <p:cNvSpPr>
                <a:spLocks noChangeShapeType="1"/>
              </p:cNvSpPr>
              <p:nvPr/>
            </p:nvSpPr>
            <p:spPr bwMode="auto">
              <a:xfrm>
                <a:off x="1322" y="1861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718"/>
              <p:cNvSpPr>
                <a:spLocks noChangeShapeType="1"/>
              </p:cNvSpPr>
              <p:nvPr/>
            </p:nvSpPr>
            <p:spPr bwMode="auto">
              <a:xfrm>
                <a:off x="1372" y="1862"/>
                <a:ext cx="51" cy="1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719"/>
              <p:cNvSpPr>
                <a:spLocks noChangeShapeType="1"/>
              </p:cNvSpPr>
              <p:nvPr/>
            </p:nvSpPr>
            <p:spPr bwMode="auto">
              <a:xfrm>
                <a:off x="1423" y="1881"/>
                <a:ext cx="51" cy="3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720"/>
              <p:cNvSpPr>
                <a:spLocks noChangeShapeType="1"/>
              </p:cNvSpPr>
              <p:nvPr/>
            </p:nvSpPr>
            <p:spPr bwMode="auto">
              <a:xfrm>
                <a:off x="1474" y="1914"/>
                <a:ext cx="50" cy="3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721"/>
              <p:cNvSpPr>
                <a:spLocks noChangeShapeType="1"/>
              </p:cNvSpPr>
              <p:nvPr/>
            </p:nvSpPr>
            <p:spPr bwMode="auto">
              <a:xfrm>
                <a:off x="1524" y="1951"/>
                <a:ext cx="51" cy="26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722"/>
              <p:cNvSpPr>
                <a:spLocks noChangeShapeType="1"/>
              </p:cNvSpPr>
              <p:nvPr/>
            </p:nvSpPr>
            <p:spPr bwMode="auto">
              <a:xfrm>
                <a:off x="1575" y="1977"/>
                <a:ext cx="50" cy="1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723"/>
              <p:cNvSpPr>
                <a:spLocks noChangeShapeType="1"/>
              </p:cNvSpPr>
              <p:nvPr/>
            </p:nvSpPr>
            <p:spPr bwMode="auto">
              <a:xfrm>
                <a:off x="1625" y="1989"/>
                <a:ext cx="51" cy="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724"/>
              <p:cNvSpPr>
                <a:spLocks noChangeShapeType="1"/>
              </p:cNvSpPr>
              <p:nvPr/>
            </p:nvSpPr>
            <p:spPr bwMode="auto">
              <a:xfrm flipV="1">
                <a:off x="1676" y="1984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725"/>
              <p:cNvSpPr>
                <a:spLocks noChangeShapeType="1"/>
              </p:cNvSpPr>
              <p:nvPr/>
            </p:nvSpPr>
            <p:spPr bwMode="auto">
              <a:xfrm flipV="1">
                <a:off x="1727" y="1969"/>
                <a:ext cx="50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726"/>
              <p:cNvSpPr>
                <a:spLocks noChangeShapeType="1"/>
              </p:cNvSpPr>
              <p:nvPr/>
            </p:nvSpPr>
            <p:spPr bwMode="auto">
              <a:xfrm flipV="1">
                <a:off x="1777" y="1950"/>
                <a:ext cx="51" cy="1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727"/>
              <p:cNvSpPr>
                <a:spLocks noChangeShapeType="1"/>
              </p:cNvSpPr>
              <p:nvPr/>
            </p:nvSpPr>
            <p:spPr bwMode="auto">
              <a:xfrm flipV="1">
                <a:off x="1828" y="1933"/>
                <a:ext cx="50" cy="1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728"/>
              <p:cNvSpPr>
                <a:spLocks noChangeShapeType="1"/>
              </p:cNvSpPr>
              <p:nvPr/>
            </p:nvSpPr>
            <p:spPr bwMode="auto">
              <a:xfrm flipV="1">
                <a:off x="1878" y="1924"/>
                <a:ext cx="51" cy="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729"/>
              <p:cNvSpPr>
                <a:spLocks noChangeShapeType="1"/>
              </p:cNvSpPr>
              <p:nvPr/>
            </p:nvSpPr>
            <p:spPr bwMode="auto">
              <a:xfrm flipV="1">
                <a:off x="1929" y="1920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730"/>
              <p:cNvSpPr>
                <a:spLocks noChangeShapeType="1"/>
              </p:cNvSpPr>
              <p:nvPr/>
            </p:nvSpPr>
            <p:spPr bwMode="auto">
              <a:xfrm>
                <a:off x="1980" y="1920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731"/>
              <p:cNvSpPr>
                <a:spLocks noChangeShapeType="1"/>
              </p:cNvSpPr>
              <p:nvPr/>
            </p:nvSpPr>
            <p:spPr bwMode="auto">
              <a:xfrm>
                <a:off x="2030" y="1921"/>
                <a:ext cx="152" cy="1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732"/>
              <p:cNvSpPr>
                <a:spLocks noChangeShapeType="1"/>
              </p:cNvSpPr>
              <p:nvPr/>
            </p:nvSpPr>
            <p:spPr bwMode="auto">
              <a:xfrm>
                <a:off x="2182" y="1933"/>
                <a:ext cx="253" cy="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Rectangle 733"/>
              <p:cNvSpPr>
                <a:spLocks noChangeArrowheads="1"/>
              </p:cNvSpPr>
              <p:nvPr/>
            </p:nvSpPr>
            <p:spPr bwMode="auto">
              <a:xfrm>
                <a:off x="1070" y="2475"/>
                <a:ext cx="1511" cy="42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734"/>
              <p:cNvSpPr>
                <a:spLocks noChangeShapeType="1"/>
              </p:cNvSpPr>
              <p:nvPr/>
            </p:nvSpPr>
            <p:spPr bwMode="auto">
              <a:xfrm flipV="1">
                <a:off x="1070" y="2475"/>
                <a:ext cx="1" cy="426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735"/>
              <p:cNvSpPr>
                <a:spLocks noChangeShapeType="1"/>
              </p:cNvSpPr>
              <p:nvPr/>
            </p:nvSpPr>
            <p:spPr bwMode="auto">
              <a:xfrm>
                <a:off x="1070" y="2475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736"/>
              <p:cNvSpPr>
                <a:spLocks noChangeShapeType="1"/>
              </p:cNvSpPr>
              <p:nvPr/>
            </p:nvSpPr>
            <p:spPr bwMode="auto">
              <a:xfrm>
                <a:off x="2581" y="2475"/>
                <a:ext cx="1" cy="426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737"/>
              <p:cNvSpPr>
                <a:spLocks noChangeShapeType="1"/>
              </p:cNvSpPr>
              <p:nvPr/>
            </p:nvSpPr>
            <p:spPr bwMode="auto">
              <a:xfrm flipH="1">
                <a:off x="1070" y="2901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738"/>
              <p:cNvSpPr>
                <a:spLocks noChangeShapeType="1"/>
              </p:cNvSpPr>
              <p:nvPr/>
            </p:nvSpPr>
            <p:spPr bwMode="auto">
              <a:xfrm>
                <a:off x="1070" y="2901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739"/>
              <p:cNvSpPr>
                <a:spLocks noChangeShapeType="1"/>
              </p:cNvSpPr>
              <p:nvPr/>
            </p:nvSpPr>
            <p:spPr bwMode="auto">
              <a:xfrm flipV="1">
                <a:off x="1070" y="2473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740"/>
              <p:cNvSpPr>
                <a:spLocks noChangeShapeType="1"/>
              </p:cNvSpPr>
              <p:nvPr/>
            </p:nvSpPr>
            <p:spPr bwMode="auto">
              <a:xfrm flipV="1">
                <a:off x="1070" y="2886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41"/>
              <p:cNvSpPr>
                <a:spLocks noEditPoints="1"/>
              </p:cNvSpPr>
              <p:nvPr/>
            </p:nvSpPr>
            <p:spPr bwMode="auto">
              <a:xfrm>
                <a:off x="1044" y="2955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9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8" y="65"/>
                  </a:cxn>
                  <a:cxn ang="0">
                    <a:pos x="22" y="68"/>
                  </a:cxn>
                  <a:cxn ang="0">
                    <a:pos x="30" y="68"/>
                  </a:cxn>
                  <a:cxn ang="0">
                    <a:pos x="36" y="63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1"/>
                  </a:cxn>
                  <a:cxn ang="0">
                    <a:pos x="51" y="50"/>
                  </a:cxn>
                  <a:cxn ang="0">
                    <a:pos x="48" y="61"/>
                  </a:cxn>
                  <a:cxn ang="0">
                    <a:pos x="40" y="74"/>
                  </a:cxn>
                  <a:cxn ang="0">
                    <a:pos x="36" y="76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6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9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8" y="65"/>
                    </a:lnTo>
                    <a:lnTo>
                      <a:pt x="22" y="68"/>
                    </a:lnTo>
                    <a:lnTo>
                      <a:pt x="30" y="68"/>
                    </a:lnTo>
                    <a:lnTo>
                      <a:pt x="36" y="63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1"/>
                    </a:lnTo>
                    <a:lnTo>
                      <a:pt x="51" y="50"/>
                    </a:lnTo>
                    <a:lnTo>
                      <a:pt x="48" y="61"/>
                    </a:lnTo>
                    <a:lnTo>
                      <a:pt x="40" y="74"/>
                    </a:lnTo>
                    <a:lnTo>
                      <a:pt x="36" y="76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6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742"/>
              <p:cNvSpPr>
                <a:spLocks noChangeShapeType="1"/>
              </p:cNvSpPr>
              <p:nvPr/>
            </p:nvSpPr>
            <p:spPr bwMode="auto">
              <a:xfrm flipV="1">
                <a:off x="1572" y="2886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43"/>
              <p:cNvSpPr>
                <a:spLocks/>
              </p:cNvSpPr>
              <p:nvPr/>
            </p:nvSpPr>
            <p:spPr bwMode="auto">
              <a:xfrm>
                <a:off x="1546" y="2955"/>
                <a:ext cx="51" cy="7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4" y="5"/>
                  </a:cxn>
                  <a:cxn ang="0">
                    <a:pos x="47" y="9"/>
                  </a:cxn>
                  <a:cxn ang="0">
                    <a:pos x="49" y="15"/>
                  </a:cxn>
                  <a:cxn ang="0">
                    <a:pos x="49" y="26"/>
                  </a:cxn>
                  <a:cxn ang="0">
                    <a:pos x="48" y="30"/>
                  </a:cxn>
                  <a:cxn ang="0">
                    <a:pos x="45" y="35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34" y="46"/>
                  </a:cxn>
                  <a:cxn ang="0">
                    <a:pos x="29" y="52"/>
                  </a:cxn>
                  <a:cxn ang="0">
                    <a:pos x="23" y="56"/>
                  </a:cxn>
                  <a:cxn ang="0">
                    <a:pos x="18" y="61"/>
                  </a:cxn>
                  <a:cxn ang="0">
                    <a:pos x="16" y="64"/>
                  </a:cxn>
                  <a:cxn ang="0">
                    <a:pos x="14" y="67"/>
                  </a:cxn>
                  <a:cxn ang="0">
                    <a:pos x="51" y="67"/>
                  </a:cxn>
                  <a:cxn ang="0">
                    <a:pos x="51" y="76"/>
                  </a:cxn>
                  <a:cxn ang="0">
                    <a:pos x="0" y="76"/>
                  </a:cxn>
                  <a:cxn ang="0">
                    <a:pos x="1" y="74"/>
                  </a:cxn>
                  <a:cxn ang="0">
                    <a:pos x="1" y="70"/>
                  </a:cxn>
                  <a:cxn ang="0">
                    <a:pos x="3" y="65"/>
                  </a:cxn>
                  <a:cxn ang="0">
                    <a:pos x="6" y="63"/>
                  </a:cxn>
                  <a:cxn ang="0">
                    <a:pos x="7" y="59"/>
                  </a:cxn>
                  <a:cxn ang="0">
                    <a:pos x="10" y="55"/>
                  </a:cxn>
                  <a:cxn ang="0">
                    <a:pos x="15" y="52"/>
                  </a:cxn>
                  <a:cxn ang="0">
                    <a:pos x="25" y="42"/>
                  </a:cxn>
                  <a:cxn ang="0">
                    <a:pos x="30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4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7" y="12"/>
                  </a:cxn>
                  <a:cxn ang="0">
                    <a:pos x="33" y="9"/>
                  </a:cxn>
                  <a:cxn ang="0">
                    <a:pos x="30" y="8"/>
                  </a:cxn>
                  <a:cxn ang="0">
                    <a:pos x="22" y="8"/>
                  </a:cxn>
                  <a:cxn ang="0">
                    <a:pos x="19" y="9"/>
                  </a:cxn>
                  <a:cxn ang="0">
                    <a:pos x="16" y="12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12" y="22"/>
                  </a:cxn>
                  <a:cxn ang="0">
                    <a:pos x="1" y="20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10" y="5"/>
                  </a:cxn>
                  <a:cxn ang="0">
                    <a:pos x="21" y="0"/>
                  </a:cxn>
                </a:cxnLst>
                <a:rect l="0" t="0" r="r" b="b"/>
                <a:pathLst>
                  <a:path w="51" h="76">
                    <a:moveTo>
                      <a:pt x="21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9"/>
                    </a:lnTo>
                    <a:lnTo>
                      <a:pt x="49" y="15"/>
                    </a:lnTo>
                    <a:lnTo>
                      <a:pt x="49" y="26"/>
                    </a:lnTo>
                    <a:lnTo>
                      <a:pt x="48" y="30"/>
                    </a:lnTo>
                    <a:lnTo>
                      <a:pt x="45" y="35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34" y="46"/>
                    </a:lnTo>
                    <a:lnTo>
                      <a:pt x="29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6" y="64"/>
                    </a:lnTo>
                    <a:lnTo>
                      <a:pt x="14" y="67"/>
                    </a:lnTo>
                    <a:lnTo>
                      <a:pt x="51" y="67"/>
                    </a:lnTo>
                    <a:lnTo>
                      <a:pt x="51" y="76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6" y="63"/>
                    </a:lnTo>
                    <a:lnTo>
                      <a:pt x="7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25" y="42"/>
                    </a:lnTo>
                    <a:lnTo>
                      <a:pt x="30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7" y="12"/>
                    </a:lnTo>
                    <a:lnTo>
                      <a:pt x="33" y="9"/>
                    </a:lnTo>
                    <a:lnTo>
                      <a:pt x="30" y="8"/>
                    </a:lnTo>
                    <a:lnTo>
                      <a:pt x="22" y="8"/>
                    </a:lnTo>
                    <a:lnTo>
                      <a:pt x="19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" y="20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10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744"/>
              <p:cNvSpPr>
                <a:spLocks noChangeShapeType="1"/>
              </p:cNvSpPr>
              <p:nvPr/>
            </p:nvSpPr>
            <p:spPr bwMode="auto">
              <a:xfrm flipV="1">
                <a:off x="2077" y="2886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45"/>
              <p:cNvSpPr>
                <a:spLocks noEditPoints="1"/>
              </p:cNvSpPr>
              <p:nvPr/>
            </p:nvSpPr>
            <p:spPr bwMode="auto">
              <a:xfrm>
                <a:off x="2049" y="2955"/>
                <a:ext cx="54" cy="76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13" y="49"/>
                  </a:cxn>
                  <a:cxn ang="0">
                    <a:pos x="35" y="49"/>
                  </a:cxn>
                  <a:cxn ang="0">
                    <a:pos x="35" y="19"/>
                  </a:cxn>
                  <a:cxn ang="0">
                    <a:pos x="37" y="0"/>
                  </a:cxn>
                  <a:cxn ang="0">
                    <a:pos x="46" y="0"/>
                  </a:cxn>
                  <a:cxn ang="0">
                    <a:pos x="46" y="49"/>
                  </a:cxn>
                  <a:cxn ang="0">
                    <a:pos x="54" y="49"/>
                  </a:cxn>
                  <a:cxn ang="0">
                    <a:pos x="54" y="59"/>
                  </a:cxn>
                  <a:cxn ang="0">
                    <a:pos x="46" y="59"/>
                  </a:cxn>
                  <a:cxn ang="0">
                    <a:pos x="46" y="76"/>
                  </a:cxn>
                  <a:cxn ang="0">
                    <a:pos x="35" y="76"/>
                  </a:cxn>
                  <a:cxn ang="0">
                    <a:pos x="35" y="5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37" y="0"/>
                  </a:cxn>
                </a:cxnLst>
                <a:rect l="0" t="0" r="r" b="b"/>
                <a:pathLst>
                  <a:path w="54" h="76">
                    <a:moveTo>
                      <a:pt x="35" y="19"/>
                    </a:moveTo>
                    <a:lnTo>
                      <a:pt x="13" y="49"/>
                    </a:lnTo>
                    <a:lnTo>
                      <a:pt x="35" y="49"/>
                    </a:lnTo>
                    <a:lnTo>
                      <a:pt x="35" y="19"/>
                    </a:lnTo>
                    <a:close/>
                    <a:moveTo>
                      <a:pt x="37" y="0"/>
                    </a:moveTo>
                    <a:lnTo>
                      <a:pt x="46" y="0"/>
                    </a:lnTo>
                    <a:lnTo>
                      <a:pt x="46" y="49"/>
                    </a:lnTo>
                    <a:lnTo>
                      <a:pt x="54" y="49"/>
                    </a:lnTo>
                    <a:lnTo>
                      <a:pt x="54" y="59"/>
                    </a:lnTo>
                    <a:lnTo>
                      <a:pt x="46" y="59"/>
                    </a:lnTo>
                    <a:lnTo>
                      <a:pt x="46" y="76"/>
                    </a:lnTo>
                    <a:lnTo>
                      <a:pt x="35" y="76"/>
                    </a:lnTo>
                    <a:lnTo>
                      <a:pt x="35" y="5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947"/>
            <p:cNvGrpSpPr>
              <a:grpSpLocks/>
            </p:cNvGrpSpPr>
            <p:nvPr/>
          </p:nvGrpSpPr>
          <p:grpSpPr bwMode="auto">
            <a:xfrm>
              <a:off x="920" y="823"/>
              <a:ext cx="3676" cy="2951"/>
              <a:chOff x="920" y="823"/>
              <a:chExt cx="3676" cy="2951"/>
            </a:xfrm>
          </p:grpSpPr>
          <p:sp>
            <p:nvSpPr>
              <p:cNvPr id="144" name="Line 747"/>
              <p:cNvSpPr>
                <a:spLocks noChangeShapeType="1"/>
              </p:cNvSpPr>
              <p:nvPr/>
            </p:nvSpPr>
            <p:spPr bwMode="auto">
              <a:xfrm flipV="1">
                <a:off x="2581" y="2886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48"/>
              <p:cNvSpPr>
                <a:spLocks noEditPoints="1"/>
              </p:cNvSpPr>
              <p:nvPr/>
            </p:nvSpPr>
            <p:spPr bwMode="auto">
              <a:xfrm>
                <a:off x="2554" y="2955"/>
                <a:ext cx="52" cy="7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2" y="42"/>
                  </a:cxn>
                  <a:cxn ang="0">
                    <a:pos x="11" y="56"/>
                  </a:cxn>
                  <a:cxn ang="0">
                    <a:pos x="15" y="64"/>
                  </a:cxn>
                  <a:cxn ang="0">
                    <a:pos x="22" y="68"/>
                  </a:cxn>
                  <a:cxn ang="0">
                    <a:pos x="36" y="67"/>
                  </a:cxn>
                  <a:cxn ang="0">
                    <a:pos x="40" y="60"/>
                  </a:cxn>
                  <a:cxn ang="0">
                    <a:pos x="42" y="46"/>
                  </a:cxn>
                  <a:cxn ang="0">
                    <a:pos x="37" y="39"/>
                  </a:cxn>
                  <a:cxn ang="0">
                    <a:pos x="33" y="35"/>
                  </a:cxn>
                  <a:cxn ang="0">
                    <a:pos x="23" y="0"/>
                  </a:cxn>
                  <a:cxn ang="0">
                    <a:pos x="41" y="3"/>
                  </a:cxn>
                  <a:cxn ang="0">
                    <a:pos x="49" y="14"/>
                  </a:cxn>
                  <a:cxn ang="0">
                    <a:pos x="41" y="20"/>
                  </a:cxn>
                  <a:cxn ang="0">
                    <a:pos x="34" y="9"/>
                  </a:cxn>
                  <a:cxn ang="0">
                    <a:pos x="29" y="8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11" y="29"/>
                  </a:cxn>
                  <a:cxn ang="0">
                    <a:pos x="14" y="33"/>
                  </a:cxn>
                  <a:cxn ang="0">
                    <a:pos x="22" y="27"/>
                  </a:cxn>
                  <a:cxn ang="0">
                    <a:pos x="30" y="26"/>
                  </a:cxn>
                  <a:cxn ang="0">
                    <a:pos x="45" y="33"/>
                  </a:cxn>
                  <a:cxn ang="0">
                    <a:pos x="52" y="46"/>
                  </a:cxn>
                  <a:cxn ang="0">
                    <a:pos x="49" y="64"/>
                  </a:cxn>
                  <a:cxn ang="0">
                    <a:pos x="44" y="71"/>
                  </a:cxn>
                  <a:cxn ang="0">
                    <a:pos x="32" y="78"/>
                  </a:cxn>
                  <a:cxn ang="0">
                    <a:pos x="16" y="75"/>
                  </a:cxn>
                  <a:cxn ang="0">
                    <a:pos x="8" y="68"/>
                  </a:cxn>
                  <a:cxn ang="0">
                    <a:pos x="0" y="41"/>
                  </a:cxn>
                  <a:cxn ang="0">
                    <a:pos x="10" y="8"/>
                  </a:cxn>
                  <a:cxn ang="0">
                    <a:pos x="18" y="1"/>
                  </a:cxn>
                </a:cxnLst>
                <a:rect l="0" t="0" r="r" b="b"/>
                <a:pathLst>
                  <a:path w="52" h="78">
                    <a:moveTo>
                      <a:pt x="22" y="35"/>
                    </a:moveTo>
                    <a:lnTo>
                      <a:pt x="19" y="37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1" y="46"/>
                    </a:lnTo>
                    <a:lnTo>
                      <a:pt x="11" y="56"/>
                    </a:lnTo>
                    <a:lnTo>
                      <a:pt x="12" y="60"/>
                    </a:lnTo>
                    <a:lnTo>
                      <a:pt x="15" y="64"/>
                    </a:lnTo>
                    <a:lnTo>
                      <a:pt x="19" y="67"/>
                    </a:lnTo>
                    <a:lnTo>
                      <a:pt x="22" y="68"/>
                    </a:lnTo>
                    <a:lnTo>
                      <a:pt x="32" y="68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40" y="60"/>
                    </a:lnTo>
                    <a:lnTo>
                      <a:pt x="42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37" y="39"/>
                    </a:lnTo>
                    <a:lnTo>
                      <a:pt x="36" y="37"/>
                    </a:lnTo>
                    <a:lnTo>
                      <a:pt x="33" y="35"/>
                    </a:lnTo>
                    <a:lnTo>
                      <a:pt x="22" y="35"/>
                    </a:lnTo>
                    <a:close/>
                    <a:moveTo>
                      <a:pt x="23" y="0"/>
                    </a:moveTo>
                    <a:lnTo>
                      <a:pt x="33" y="0"/>
                    </a:lnTo>
                    <a:lnTo>
                      <a:pt x="41" y="3"/>
                    </a:lnTo>
                    <a:lnTo>
                      <a:pt x="47" y="8"/>
                    </a:lnTo>
                    <a:lnTo>
                      <a:pt x="49" y="14"/>
                    </a:lnTo>
                    <a:lnTo>
                      <a:pt x="51" y="19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3" y="9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22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41" y="29"/>
                    </a:lnTo>
                    <a:lnTo>
                      <a:pt x="45" y="33"/>
                    </a:lnTo>
                    <a:lnTo>
                      <a:pt x="51" y="41"/>
                    </a:lnTo>
                    <a:lnTo>
                      <a:pt x="52" y="46"/>
                    </a:lnTo>
                    <a:lnTo>
                      <a:pt x="52" y="56"/>
                    </a:lnTo>
                    <a:lnTo>
                      <a:pt x="49" y="64"/>
                    </a:lnTo>
                    <a:lnTo>
                      <a:pt x="47" y="68"/>
                    </a:lnTo>
                    <a:lnTo>
                      <a:pt x="44" y="71"/>
                    </a:lnTo>
                    <a:lnTo>
                      <a:pt x="36" y="76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16" y="75"/>
                    </a:lnTo>
                    <a:lnTo>
                      <a:pt x="12" y="72"/>
                    </a:lnTo>
                    <a:lnTo>
                      <a:pt x="8" y="68"/>
                    </a:lnTo>
                    <a:lnTo>
                      <a:pt x="3" y="57"/>
                    </a:lnTo>
                    <a:lnTo>
                      <a:pt x="0" y="41"/>
                    </a:lnTo>
                    <a:lnTo>
                      <a:pt x="3" y="2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749"/>
              <p:cNvSpPr>
                <a:spLocks noChangeShapeType="1"/>
              </p:cNvSpPr>
              <p:nvPr/>
            </p:nvSpPr>
            <p:spPr bwMode="auto">
              <a:xfrm>
                <a:off x="1070" y="2821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750"/>
              <p:cNvSpPr>
                <a:spLocks noChangeArrowheads="1"/>
              </p:cNvSpPr>
              <p:nvPr/>
            </p:nvSpPr>
            <p:spPr bwMode="auto">
              <a:xfrm>
                <a:off x="920" y="2828"/>
                <a:ext cx="30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51"/>
              <p:cNvSpPr>
                <a:spLocks/>
              </p:cNvSpPr>
              <p:nvPr/>
            </p:nvSpPr>
            <p:spPr bwMode="auto">
              <a:xfrm>
                <a:off x="957" y="2784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0"/>
                  </a:cxn>
                  <a:cxn ang="0">
                    <a:pos x="17" y="27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1"/>
                  </a:cxn>
                  <a:cxn ang="0">
                    <a:pos x="49" y="40"/>
                  </a:cxn>
                  <a:cxn ang="0">
                    <a:pos x="50" y="45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7" y="64"/>
                  </a:cxn>
                  <a:cxn ang="0">
                    <a:pos x="45" y="68"/>
                  </a:cxn>
                  <a:cxn ang="0">
                    <a:pos x="41" y="72"/>
                  </a:cxn>
                  <a:cxn ang="0">
                    <a:pos x="35" y="75"/>
                  </a:cxn>
                  <a:cxn ang="0">
                    <a:pos x="31" y="76"/>
                  </a:cxn>
                  <a:cxn ang="0">
                    <a:pos x="24" y="78"/>
                  </a:cxn>
                  <a:cxn ang="0">
                    <a:pos x="13" y="75"/>
                  </a:cxn>
                  <a:cxn ang="0">
                    <a:pos x="8" y="72"/>
                  </a:cxn>
                  <a:cxn ang="0">
                    <a:pos x="4" y="67"/>
                  </a:cxn>
                  <a:cxn ang="0">
                    <a:pos x="2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8"/>
                  </a:cxn>
                  <a:cxn ang="0">
                    <a:pos x="31" y="68"/>
                  </a:cxn>
                  <a:cxn ang="0">
                    <a:pos x="34" y="67"/>
                  </a:cxn>
                  <a:cxn ang="0">
                    <a:pos x="37" y="64"/>
                  </a:cxn>
                  <a:cxn ang="0">
                    <a:pos x="39" y="60"/>
                  </a:cxn>
                  <a:cxn ang="0">
                    <a:pos x="41" y="56"/>
                  </a:cxn>
                  <a:cxn ang="0">
                    <a:pos x="41" y="46"/>
                  </a:cxn>
                  <a:cxn ang="0">
                    <a:pos x="39" y="42"/>
                  </a:cxn>
                  <a:cxn ang="0">
                    <a:pos x="37" y="38"/>
                  </a:cxn>
                  <a:cxn ang="0">
                    <a:pos x="34" y="35"/>
                  </a:cxn>
                  <a:cxn ang="0">
                    <a:pos x="30" y="34"/>
                  </a:cxn>
                  <a:cxn ang="0">
                    <a:pos x="20" y="34"/>
                  </a:cxn>
                  <a:cxn ang="0">
                    <a:pos x="17" y="37"/>
                  </a:cxn>
                  <a:cxn ang="0">
                    <a:pos x="15" y="38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0"/>
                    </a:lnTo>
                    <a:lnTo>
                      <a:pt x="17" y="27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1"/>
                    </a:lnTo>
                    <a:lnTo>
                      <a:pt x="49" y="40"/>
                    </a:lnTo>
                    <a:lnTo>
                      <a:pt x="50" y="45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5" y="68"/>
                    </a:lnTo>
                    <a:lnTo>
                      <a:pt x="41" y="72"/>
                    </a:lnTo>
                    <a:lnTo>
                      <a:pt x="35" y="75"/>
                    </a:lnTo>
                    <a:lnTo>
                      <a:pt x="31" y="76"/>
                    </a:lnTo>
                    <a:lnTo>
                      <a:pt x="24" y="78"/>
                    </a:lnTo>
                    <a:lnTo>
                      <a:pt x="13" y="75"/>
                    </a:lnTo>
                    <a:lnTo>
                      <a:pt x="8" y="72"/>
                    </a:lnTo>
                    <a:lnTo>
                      <a:pt x="4" y="67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8"/>
                    </a:lnTo>
                    <a:lnTo>
                      <a:pt x="31" y="68"/>
                    </a:lnTo>
                    <a:lnTo>
                      <a:pt x="34" y="67"/>
                    </a:lnTo>
                    <a:lnTo>
                      <a:pt x="37" y="64"/>
                    </a:lnTo>
                    <a:lnTo>
                      <a:pt x="39" y="60"/>
                    </a:lnTo>
                    <a:lnTo>
                      <a:pt x="41" y="56"/>
                    </a:lnTo>
                    <a:lnTo>
                      <a:pt x="41" y="46"/>
                    </a:lnTo>
                    <a:lnTo>
                      <a:pt x="39" y="42"/>
                    </a:lnTo>
                    <a:lnTo>
                      <a:pt x="37" y="38"/>
                    </a:lnTo>
                    <a:lnTo>
                      <a:pt x="34" y="35"/>
                    </a:lnTo>
                    <a:lnTo>
                      <a:pt x="30" y="34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752"/>
              <p:cNvSpPr>
                <a:spLocks noChangeShapeType="1"/>
              </p:cNvSpPr>
              <p:nvPr/>
            </p:nvSpPr>
            <p:spPr bwMode="auto">
              <a:xfrm>
                <a:off x="1070" y="2687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53"/>
              <p:cNvSpPr>
                <a:spLocks noEditPoints="1"/>
              </p:cNvSpPr>
              <p:nvPr/>
            </p:nvSpPr>
            <p:spPr bwMode="auto">
              <a:xfrm>
                <a:off x="983" y="2650"/>
                <a:ext cx="50" cy="78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0" y="9"/>
                  </a:cxn>
                  <a:cxn ang="0">
                    <a:pos x="17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7" y="66"/>
                  </a:cxn>
                  <a:cxn ang="0">
                    <a:pos x="21" y="68"/>
                  </a:cxn>
                  <a:cxn ang="0">
                    <a:pos x="30" y="68"/>
                  </a:cxn>
                  <a:cxn ang="0">
                    <a:pos x="35" y="63"/>
                  </a:cxn>
                  <a:cxn ang="0">
                    <a:pos x="39" y="53"/>
                  </a:cxn>
                  <a:cxn ang="0">
                    <a:pos x="41" y="38"/>
                  </a:cxn>
                  <a:cxn ang="0">
                    <a:pos x="39" y="23"/>
                  </a:cxn>
                  <a:cxn ang="0">
                    <a:pos x="35" y="14"/>
                  </a:cxn>
                  <a:cxn ang="0">
                    <a:pos x="32" y="11"/>
                  </a:cxn>
                  <a:cxn ang="0">
                    <a:pos x="24" y="8"/>
                  </a:cxn>
                  <a:cxn ang="0">
                    <a:pos x="20" y="0"/>
                  </a:cxn>
                  <a:cxn ang="0">
                    <a:pos x="32" y="0"/>
                  </a:cxn>
                  <a:cxn ang="0">
                    <a:pos x="35" y="1"/>
                  </a:cxn>
                  <a:cxn ang="0">
                    <a:pos x="39" y="4"/>
                  </a:cxn>
                  <a:cxn ang="0">
                    <a:pos x="42" y="7"/>
                  </a:cxn>
                  <a:cxn ang="0">
                    <a:pos x="46" y="15"/>
                  </a:cxn>
                  <a:cxn ang="0">
                    <a:pos x="50" y="31"/>
                  </a:cxn>
                  <a:cxn ang="0">
                    <a:pos x="50" y="50"/>
                  </a:cxn>
                  <a:cxn ang="0">
                    <a:pos x="47" y="61"/>
                  </a:cxn>
                  <a:cxn ang="0">
                    <a:pos x="39" y="74"/>
                  </a:cxn>
                  <a:cxn ang="0">
                    <a:pos x="35" y="76"/>
                  </a:cxn>
                  <a:cxn ang="0">
                    <a:pos x="31" y="78"/>
                  </a:cxn>
                  <a:cxn ang="0">
                    <a:pos x="20" y="78"/>
                  </a:cxn>
                  <a:cxn ang="0">
                    <a:pos x="16" y="76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2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0" y="0"/>
                  </a:cxn>
                </a:cxnLst>
                <a:rect l="0" t="0" r="r" b="b"/>
                <a:pathLst>
                  <a:path w="50" h="78">
                    <a:moveTo>
                      <a:pt x="24" y="8"/>
                    </a:moveTo>
                    <a:lnTo>
                      <a:pt x="20" y="9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7" y="66"/>
                    </a:lnTo>
                    <a:lnTo>
                      <a:pt x="21" y="68"/>
                    </a:lnTo>
                    <a:lnTo>
                      <a:pt x="30" y="68"/>
                    </a:lnTo>
                    <a:lnTo>
                      <a:pt x="35" y="63"/>
                    </a:lnTo>
                    <a:lnTo>
                      <a:pt x="39" y="53"/>
                    </a:lnTo>
                    <a:lnTo>
                      <a:pt x="41" y="38"/>
                    </a:lnTo>
                    <a:lnTo>
                      <a:pt x="39" y="23"/>
                    </a:lnTo>
                    <a:lnTo>
                      <a:pt x="35" y="14"/>
                    </a:lnTo>
                    <a:lnTo>
                      <a:pt x="32" y="11"/>
                    </a:lnTo>
                    <a:lnTo>
                      <a:pt x="24" y="8"/>
                    </a:lnTo>
                    <a:close/>
                    <a:moveTo>
                      <a:pt x="20" y="0"/>
                    </a:move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50" y="31"/>
                    </a:lnTo>
                    <a:lnTo>
                      <a:pt x="50" y="50"/>
                    </a:lnTo>
                    <a:lnTo>
                      <a:pt x="47" y="61"/>
                    </a:lnTo>
                    <a:lnTo>
                      <a:pt x="39" y="74"/>
                    </a:lnTo>
                    <a:lnTo>
                      <a:pt x="35" y="76"/>
                    </a:lnTo>
                    <a:lnTo>
                      <a:pt x="31" y="78"/>
                    </a:lnTo>
                    <a:lnTo>
                      <a:pt x="20" y="78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2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754"/>
              <p:cNvSpPr>
                <a:spLocks noChangeShapeType="1"/>
              </p:cNvSpPr>
              <p:nvPr/>
            </p:nvSpPr>
            <p:spPr bwMode="auto">
              <a:xfrm>
                <a:off x="1070" y="2554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755"/>
              <p:cNvSpPr>
                <a:spLocks/>
              </p:cNvSpPr>
              <p:nvPr/>
            </p:nvSpPr>
            <p:spPr bwMode="auto">
              <a:xfrm>
                <a:off x="983" y="2516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0"/>
                  </a:cxn>
                  <a:cxn ang="0">
                    <a:pos x="17" y="27"/>
                  </a:cxn>
                  <a:cxn ang="0">
                    <a:pos x="23" y="26"/>
                  </a:cxn>
                  <a:cxn ang="0">
                    <a:pos x="27" y="24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1"/>
                  </a:cxn>
                  <a:cxn ang="0">
                    <a:pos x="49" y="40"/>
                  </a:cxn>
                  <a:cxn ang="0">
                    <a:pos x="50" y="45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7" y="64"/>
                  </a:cxn>
                  <a:cxn ang="0">
                    <a:pos x="45" y="68"/>
                  </a:cxn>
                  <a:cxn ang="0">
                    <a:pos x="41" y="72"/>
                  </a:cxn>
                  <a:cxn ang="0">
                    <a:pos x="35" y="75"/>
                  </a:cxn>
                  <a:cxn ang="0">
                    <a:pos x="24" y="78"/>
                  </a:cxn>
                  <a:cxn ang="0">
                    <a:pos x="13" y="75"/>
                  </a:cxn>
                  <a:cxn ang="0">
                    <a:pos x="8" y="72"/>
                  </a:cxn>
                  <a:cxn ang="0">
                    <a:pos x="4" y="67"/>
                  </a:cxn>
                  <a:cxn ang="0">
                    <a:pos x="1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5"/>
                  </a:cxn>
                  <a:cxn ang="0">
                    <a:pos x="20" y="68"/>
                  </a:cxn>
                  <a:cxn ang="0">
                    <a:pos x="31" y="68"/>
                  </a:cxn>
                  <a:cxn ang="0">
                    <a:pos x="34" y="67"/>
                  </a:cxn>
                  <a:cxn ang="0">
                    <a:pos x="35" y="64"/>
                  </a:cxn>
                  <a:cxn ang="0">
                    <a:pos x="38" y="60"/>
                  </a:cxn>
                  <a:cxn ang="0">
                    <a:pos x="39" y="56"/>
                  </a:cxn>
                  <a:cxn ang="0">
                    <a:pos x="41" y="50"/>
                  </a:cxn>
                  <a:cxn ang="0">
                    <a:pos x="41" y="46"/>
                  </a:cxn>
                  <a:cxn ang="0">
                    <a:pos x="39" y="42"/>
                  </a:cxn>
                  <a:cxn ang="0">
                    <a:pos x="37" y="38"/>
                  </a:cxn>
                  <a:cxn ang="0">
                    <a:pos x="34" y="35"/>
                  </a:cxn>
                  <a:cxn ang="0">
                    <a:pos x="30" y="34"/>
                  </a:cxn>
                  <a:cxn ang="0">
                    <a:pos x="21" y="34"/>
                  </a:cxn>
                  <a:cxn ang="0">
                    <a:pos x="19" y="35"/>
                  </a:cxn>
                  <a:cxn ang="0">
                    <a:pos x="17" y="37"/>
                  </a:cxn>
                  <a:cxn ang="0">
                    <a:pos x="15" y="38"/>
                  </a:cxn>
                  <a:cxn ang="0">
                    <a:pos x="13" y="38"/>
                  </a:cxn>
                  <a:cxn ang="0">
                    <a:pos x="11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0"/>
                    </a:lnTo>
                    <a:lnTo>
                      <a:pt x="17" y="27"/>
                    </a:lnTo>
                    <a:lnTo>
                      <a:pt x="23" y="26"/>
                    </a:lnTo>
                    <a:lnTo>
                      <a:pt x="27" y="24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1"/>
                    </a:lnTo>
                    <a:lnTo>
                      <a:pt x="49" y="40"/>
                    </a:lnTo>
                    <a:lnTo>
                      <a:pt x="50" y="45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5" y="68"/>
                    </a:lnTo>
                    <a:lnTo>
                      <a:pt x="41" y="72"/>
                    </a:lnTo>
                    <a:lnTo>
                      <a:pt x="35" y="75"/>
                    </a:lnTo>
                    <a:lnTo>
                      <a:pt x="24" y="78"/>
                    </a:lnTo>
                    <a:lnTo>
                      <a:pt x="13" y="75"/>
                    </a:lnTo>
                    <a:lnTo>
                      <a:pt x="8" y="72"/>
                    </a:lnTo>
                    <a:lnTo>
                      <a:pt x="4" y="67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31" y="68"/>
                    </a:lnTo>
                    <a:lnTo>
                      <a:pt x="34" y="67"/>
                    </a:lnTo>
                    <a:lnTo>
                      <a:pt x="35" y="64"/>
                    </a:lnTo>
                    <a:lnTo>
                      <a:pt x="38" y="60"/>
                    </a:lnTo>
                    <a:lnTo>
                      <a:pt x="39" y="56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39" y="42"/>
                    </a:lnTo>
                    <a:lnTo>
                      <a:pt x="37" y="38"/>
                    </a:lnTo>
                    <a:lnTo>
                      <a:pt x="34" y="35"/>
                    </a:lnTo>
                    <a:lnTo>
                      <a:pt x="30" y="34"/>
                    </a:lnTo>
                    <a:lnTo>
                      <a:pt x="21" y="34"/>
                    </a:lnTo>
                    <a:lnTo>
                      <a:pt x="19" y="35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756"/>
              <p:cNvSpPr>
                <a:spLocks/>
              </p:cNvSpPr>
              <p:nvPr/>
            </p:nvSpPr>
            <p:spPr bwMode="auto">
              <a:xfrm>
                <a:off x="1071" y="2370"/>
                <a:ext cx="51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2" y="13"/>
                  </a:cxn>
                  <a:cxn ang="0">
                    <a:pos x="24" y="16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9" y="15"/>
                  </a:cxn>
                  <a:cxn ang="0">
                    <a:pos x="31" y="13"/>
                  </a:cxn>
                  <a:cxn ang="0">
                    <a:pos x="39" y="0"/>
                  </a:cxn>
                  <a:cxn ang="0">
                    <a:pos x="51" y="0"/>
                  </a:cxn>
                  <a:cxn ang="0">
                    <a:pos x="32" y="28"/>
                  </a:cxn>
                  <a:cxn ang="0">
                    <a:pos x="51" y="56"/>
                  </a:cxn>
                  <a:cxn ang="0">
                    <a:pos x="39" y="56"/>
                  </a:cxn>
                  <a:cxn ang="0">
                    <a:pos x="28" y="39"/>
                  </a:cxn>
                  <a:cxn ang="0">
                    <a:pos x="26" y="36"/>
                  </a:cxn>
                  <a:cxn ang="0">
                    <a:pos x="13" y="56"/>
                  </a:cxn>
                  <a:cxn ang="0">
                    <a:pos x="0" y="56"/>
                  </a:cxn>
                  <a:cxn ang="0">
                    <a:pos x="21" y="28"/>
                  </a:cxn>
                  <a:cxn ang="0">
                    <a:pos x="2" y="0"/>
                  </a:cxn>
                </a:cxnLst>
                <a:rect l="0" t="0" r="r" b="b"/>
                <a:pathLst>
                  <a:path w="51" h="56">
                    <a:moveTo>
                      <a:pt x="2" y="0"/>
                    </a:moveTo>
                    <a:lnTo>
                      <a:pt x="14" y="0"/>
                    </a:lnTo>
                    <a:lnTo>
                      <a:pt x="22" y="13"/>
                    </a:lnTo>
                    <a:lnTo>
                      <a:pt x="24" y="16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1" y="13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32" y="28"/>
                    </a:lnTo>
                    <a:lnTo>
                      <a:pt x="51" y="56"/>
                    </a:lnTo>
                    <a:lnTo>
                      <a:pt x="39" y="56"/>
                    </a:lnTo>
                    <a:lnTo>
                      <a:pt x="28" y="39"/>
                    </a:lnTo>
                    <a:lnTo>
                      <a:pt x="26" y="36"/>
                    </a:lnTo>
                    <a:lnTo>
                      <a:pt x="13" y="56"/>
                    </a:lnTo>
                    <a:lnTo>
                      <a:pt x="0" y="56"/>
                    </a:lnTo>
                    <a:lnTo>
                      <a:pt x="21" y="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57"/>
              <p:cNvSpPr>
                <a:spLocks/>
              </p:cNvSpPr>
              <p:nvPr/>
            </p:nvSpPr>
            <p:spPr bwMode="auto">
              <a:xfrm>
                <a:off x="1164" y="2349"/>
                <a:ext cx="28" cy="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28" y="77"/>
                  </a:cxn>
                  <a:cxn ang="0">
                    <a:pos x="18" y="77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3" y="21"/>
                  </a:cxn>
                  <a:cxn ang="0">
                    <a:pos x="5" y="26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14" y="10"/>
                  </a:cxn>
                  <a:cxn ang="0">
                    <a:pos x="17" y="5"/>
                  </a:cxn>
                  <a:cxn ang="0">
                    <a:pos x="20" y="3"/>
                  </a:cxn>
                  <a:cxn ang="0">
                    <a:pos x="21" y="0"/>
                  </a:cxn>
                </a:cxnLst>
                <a:rect l="0" t="0" r="r" b="b"/>
                <a:pathLst>
                  <a:path w="28" h="77">
                    <a:moveTo>
                      <a:pt x="21" y="0"/>
                    </a:moveTo>
                    <a:lnTo>
                      <a:pt x="28" y="0"/>
                    </a:lnTo>
                    <a:lnTo>
                      <a:pt x="28" y="77"/>
                    </a:lnTo>
                    <a:lnTo>
                      <a:pt x="18" y="77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5" y="2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4" y="10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758"/>
              <p:cNvSpPr>
                <a:spLocks noEditPoints="1"/>
              </p:cNvSpPr>
              <p:nvPr/>
            </p:nvSpPr>
            <p:spPr bwMode="auto">
              <a:xfrm>
                <a:off x="1216" y="2349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10"/>
                  </a:cxn>
                  <a:cxn ang="0">
                    <a:pos x="18" y="11"/>
                  </a:cxn>
                  <a:cxn ang="0">
                    <a:pos x="16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6" y="63"/>
                  </a:cxn>
                  <a:cxn ang="0">
                    <a:pos x="18" y="66"/>
                  </a:cxn>
                  <a:cxn ang="0">
                    <a:pos x="22" y="68"/>
                  </a:cxn>
                  <a:cxn ang="0">
                    <a:pos x="31" y="68"/>
                  </a:cxn>
                  <a:cxn ang="0">
                    <a:pos x="36" y="63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1"/>
                  </a:cxn>
                  <a:cxn ang="0">
                    <a:pos x="51" y="51"/>
                  </a:cxn>
                  <a:cxn ang="0">
                    <a:pos x="48" y="62"/>
                  </a:cxn>
                  <a:cxn ang="0">
                    <a:pos x="40" y="74"/>
                  </a:cxn>
                  <a:cxn ang="0">
                    <a:pos x="36" y="77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7"/>
                  </a:cxn>
                  <a:cxn ang="0">
                    <a:pos x="13" y="74"/>
                  </a:cxn>
                  <a:cxn ang="0">
                    <a:pos x="9" y="70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2" y="26"/>
                  </a:cxn>
                  <a:cxn ang="0">
                    <a:pos x="5" y="16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11" y="4"/>
                  </a:cxn>
                  <a:cxn ang="0">
                    <a:pos x="16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10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6" y="63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31" y="68"/>
                    </a:lnTo>
                    <a:lnTo>
                      <a:pt x="36" y="63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1"/>
                    </a:lnTo>
                    <a:lnTo>
                      <a:pt x="51" y="51"/>
                    </a:lnTo>
                    <a:lnTo>
                      <a:pt x="48" y="62"/>
                    </a:lnTo>
                    <a:lnTo>
                      <a:pt x="40" y="74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7"/>
                    </a:lnTo>
                    <a:lnTo>
                      <a:pt x="13" y="74"/>
                    </a:lnTo>
                    <a:lnTo>
                      <a:pt x="9" y="70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2" y="26"/>
                    </a:lnTo>
                    <a:lnTo>
                      <a:pt x="5" y="16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759"/>
              <p:cNvSpPr>
                <a:spLocks noChangeArrowheads="1"/>
              </p:cNvSpPr>
              <p:nvPr/>
            </p:nvSpPr>
            <p:spPr bwMode="auto">
              <a:xfrm>
                <a:off x="1274" y="2338"/>
                <a:ext cx="19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760"/>
              <p:cNvSpPr>
                <a:spLocks noEditPoints="1"/>
              </p:cNvSpPr>
              <p:nvPr/>
            </p:nvSpPr>
            <p:spPr bwMode="auto">
              <a:xfrm>
                <a:off x="1299" y="2308"/>
                <a:ext cx="32" cy="53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12" y="27"/>
                  </a:cxn>
                  <a:cxn ang="0">
                    <a:pos x="8" y="30"/>
                  </a:cxn>
                  <a:cxn ang="0">
                    <a:pos x="6" y="31"/>
                  </a:cxn>
                  <a:cxn ang="0">
                    <a:pos x="6" y="41"/>
                  </a:cxn>
                  <a:cxn ang="0">
                    <a:pos x="8" y="44"/>
                  </a:cxn>
                  <a:cxn ang="0">
                    <a:pos x="13" y="46"/>
                  </a:cxn>
                  <a:cxn ang="0">
                    <a:pos x="20" y="46"/>
                  </a:cxn>
                  <a:cxn ang="0">
                    <a:pos x="23" y="44"/>
                  </a:cxn>
                  <a:cxn ang="0">
                    <a:pos x="24" y="41"/>
                  </a:cxn>
                  <a:cxn ang="0">
                    <a:pos x="26" y="37"/>
                  </a:cxn>
                  <a:cxn ang="0">
                    <a:pos x="26" y="34"/>
                  </a:cxn>
                  <a:cxn ang="0">
                    <a:pos x="24" y="31"/>
                  </a:cxn>
                  <a:cxn ang="0">
                    <a:pos x="20" y="27"/>
                  </a:cxn>
                  <a:cxn ang="0">
                    <a:pos x="19" y="27"/>
                  </a:cxn>
                  <a:cxn ang="0">
                    <a:pos x="16" y="26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19" y="20"/>
                  </a:cxn>
                  <a:cxn ang="0">
                    <a:pos x="23" y="16"/>
                  </a:cxn>
                  <a:cxn ang="0">
                    <a:pos x="24" y="14"/>
                  </a:cxn>
                  <a:cxn ang="0">
                    <a:pos x="21" y="8"/>
                  </a:cxn>
                  <a:cxn ang="0">
                    <a:pos x="19" y="7"/>
                  </a:cxn>
                  <a:cxn ang="0">
                    <a:pos x="12" y="7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10"/>
                  </a:cxn>
                  <a:cxn ang="0">
                    <a:pos x="31" y="14"/>
                  </a:cxn>
                  <a:cxn ang="0">
                    <a:pos x="30" y="16"/>
                  </a:cxn>
                  <a:cxn ang="0">
                    <a:pos x="28" y="18"/>
                  </a:cxn>
                  <a:cxn ang="0">
                    <a:pos x="26" y="23"/>
                  </a:cxn>
                  <a:cxn ang="0">
                    <a:pos x="23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1" y="34"/>
                  </a:cxn>
                  <a:cxn ang="0">
                    <a:pos x="32" y="37"/>
                  </a:cxn>
                  <a:cxn ang="0">
                    <a:pos x="30" y="45"/>
                  </a:cxn>
                  <a:cxn ang="0">
                    <a:pos x="24" y="51"/>
                  </a:cxn>
                  <a:cxn ang="0">
                    <a:pos x="16" y="53"/>
                  </a:cxn>
                  <a:cxn ang="0">
                    <a:pos x="10" y="52"/>
                  </a:cxn>
                  <a:cxn ang="0">
                    <a:pos x="6" y="51"/>
                  </a:cxn>
                  <a:cxn ang="0">
                    <a:pos x="1" y="45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9" y="23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1" y="16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6" y="0"/>
                  </a:cxn>
                </a:cxnLst>
                <a:rect l="0" t="0" r="r" b="b"/>
                <a:pathLst>
                  <a:path w="32" h="53">
                    <a:moveTo>
                      <a:pt x="16" y="26"/>
                    </a:moveTo>
                    <a:lnTo>
                      <a:pt x="12" y="27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6" y="41"/>
                    </a:lnTo>
                    <a:lnTo>
                      <a:pt x="8" y="44"/>
                    </a:lnTo>
                    <a:lnTo>
                      <a:pt x="13" y="46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4" y="41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4" y="31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6" y="26"/>
                    </a:lnTo>
                    <a:close/>
                    <a:moveTo>
                      <a:pt x="12" y="7"/>
                    </a:moveTo>
                    <a:lnTo>
                      <a:pt x="9" y="8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10" y="19"/>
                    </a:lnTo>
                    <a:lnTo>
                      <a:pt x="13" y="20"/>
                    </a:lnTo>
                    <a:lnTo>
                      <a:pt x="19" y="20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2" y="7"/>
                    </a:lnTo>
                    <a:close/>
                    <a:moveTo>
                      <a:pt x="16" y="0"/>
                    </a:moveTo>
                    <a:lnTo>
                      <a:pt x="20" y="1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30" y="45"/>
                    </a:lnTo>
                    <a:lnTo>
                      <a:pt x="24" y="51"/>
                    </a:lnTo>
                    <a:lnTo>
                      <a:pt x="16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9" y="23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761"/>
              <p:cNvSpPr>
                <a:spLocks noChangeShapeType="1"/>
              </p:cNvSpPr>
              <p:nvPr/>
            </p:nvSpPr>
            <p:spPr bwMode="auto">
              <a:xfrm>
                <a:off x="1119" y="2690"/>
                <a:ext cx="51" cy="1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762"/>
              <p:cNvSpPr>
                <a:spLocks noChangeShapeType="1"/>
              </p:cNvSpPr>
              <p:nvPr/>
            </p:nvSpPr>
            <p:spPr bwMode="auto">
              <a:xfrm>
                <a:off x="1170" y="2703"/>
                <a:ext cx="51" cy="2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763"/>
              <p:cNvSpPr>
                <a:spLocks noChangeShapeType="1"/>
              </p:cNvSpPr>
              <p:nvPr/>
            </p:nvSpPr>
            <p:spPr bwMode="auto">
              <a:xfrm>
                <a:off x="1221" y="2724"/>
                <a:ext cx="50" cy="2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764"/>
              <p:cNvSpPr>
                <a:spLocks noChangeShapeType="1"/>
              </p:cNvSpPr>
              <p:nvPr/>
            </p:nvSpPr>
            <p:spPr bwMode="auto">
              <a:xfrm>
                <a:off x="1271" y="2748"/>
                <a:ext cx="51" cy="2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765"/>
              <p:cNvSpPr>
                <a:spLocks noChangeShapeType="1"/>
              </p:cNvSpPr>
              <p:nvPr/>
            </p:nvSpPr>
            <p:spPr bwMode="auto">
              <a:xfrm>
                <a:off x="1322" y="2770"/>
                <a:ext cx="50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766"/>
              <p:cNvSpPr>
                <a:spLocks noChangeShapeType="1"/>
              </p:cNvSpPr>
              <p:nvPr/>
            </p:nvSpPr>
            <p:spPr bwMode="auto">
              <a:xfrm flipV="1">
                <a:off x="1372" y="2755"/>
                <a:ext cx="51" cy="2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767"/>
              <p:cNvSpPr>
                <a:spLocks noChangeShapeType="1"/>
              </p:cNvSpPr>
              <p:nvPr/>
            </p:nvSpPr>
            <p:spPr bwMode="auto">
              <a:xfrm flipV="1">
                <a:off x="1423" y="2713"/>
                <a:ext cx="51" cy="4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768"/>
              <p:cNvSpPr>
                <a:spLocks noChangeShapeType="1"/>
              </p:cNvSpPr>
              <p:nvPr/>
            </p:nvSpPr>
            <p:spPr bwMode="auto">
              <a:xfrm flipV="1">
                <a:off x="1474" y="2681"/>
                <a:ext cx="50" cy="3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769"/>
              <p:cNvSpPr>
                <a:spLocks noChangeShapeType="1"/>
              </p:cNvSpPr>
              <p:nvPr/>
            </p:nvSpPr>
            <p:spPr bwMode="auto">
              <a:xfrm flipV="1">
                <a:off x="1524" y="2670"/>
                <a:ext cx="51" cy="1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770"/>
              <p:cNvSpPr>
                <a:spLocks noChangeShapeType="1"/>
              </p:cNvSpPr>
              <p:nvPr/>
            </p:nvSpPr>
            <p:spPr bwMode="auto">
              <a:xfrm flipV="1">
                <a:off x="1575" y="2659"/>
                <a:ext cx="101" cy="1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771"/>
              <p:cNvSpPr>
                <a:spLocks noChangeShapeType="1"/>
              </p:cNvSpPr>
              <p:nvPr/>
            </p:nvSpPr>
            <p:spPr bwMode="auto">
              <a:xfrm flipV="1">
                <a:off x="1676" y="2658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772"/>
              <p:cNvSpPr>
                <a:spLocks noChangeShapeType="1"/>
              </p:cNvSpPr>
              <p:nvPr/>
            </p:nvSpPr>
            <p:spPr bwMode="auto">
              <a:xfrm>
                <a:off x="1727" y="2658"/>
                <a:ext cx="50" cy="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773"/>
              <p:cNvSpPr>
                <a:spLocks noChangeShapeType="1"/>
              </p:cNvSpPr>
              <p:nvPr/>
            </p:nvSpPr>
            <p:spPr bwMode="auto">
              <a:xfrm>
                <a:off x="1777" y="2664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774"/>
              <p:cNvSpPr>
                <a:spLocks noChangeShapeType="1"/>
              </p:cNvSpPr>
              <p:nvPr/>
            </p:nvSpPr>
            <p:spPr bwMode="auto">
              <a:xfrm>
                <a:off x="1828" y="2668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775"/>
              <p:cNvSpPr>
                <a:spLocks noChangeShapeType="1"/>
              </p:cNvSpPr>
              <p:nvPr/>
            </p:nvSpPr>
            <p:spPr bwMode="auto">
              <a:xfrm flipV="1">
                <a:off x="1878" y="2668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776"/>
              <p:cNvSpPr>
                <a:spLocks noChangeShapeType="1"/>
              </p:cNvSpPr>
              <p:nvPr/>
            </p:nvSpPr>
            <p:spPr bwMode="auto">
              <a:xfrm>
                <a:off x="1929" y="2668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777"/>
              <p:cNvSpPr>
                <a:spLocks noChangeShapeType="1"/>
              </p:cNvSpPr>
              <p:nvPr/>
            </p:nvSpPr>
            <p:spPr bwMode="auto">
              <a:xfrm>
                <a:off x="1980" y="2669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778"/>
              <p:cNvSpPr>
                <a:spLocks noChangeShapeType="1"/>
              </p:cNvSpPr>
              <p:nvPr/>
            </p:nvSpPr>
            <p:spPr bwMode="auto">
              <a:xfrm>
                <a:off x="2030" y="2673"/>
                <a:ext cx="51" cy="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779"/>
              <p:cNvSpPr>
                <a:spLocks noChangeShapeType="1"/>
              </p:cNvSpPr>
              <p:nvPr/>
            </p:nvSpPr>
            <p:spPr bwMode="auto">
              <a:xfrm>
                <a:off x="2081" y="2679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780"/>
              <p:cNvSpPr>
                <a:spLocks noChangeShapeType="1"/>
              </p:cNvSpPr>
              <p:nvPr/>
            </p:nvSpPr>
            <p:spPr bwMode="auto">
              <a:xfrm>
                <a:off x="2131" y="2683"/>
                <a:ext cx="102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781"/>
              <p:cNvSpPr>
                <a:spLocks noChangeShapeType="1"/>
              </p:cNvSpPr>
              <p:nvPr/>
            </p:nvSpPr>
            <p:spPr bwMode="auto">
              <a:xfrm>
                <a:off x="2233" y="2685"/>
                <a:ext cx="10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782"/>
              <p:cNvSpPr>
                <a:spLocks noChangeShapeType="1"/>
              </p:cNvSpPr>
              <p:nvPr/>
            </p:nvSpPr>
            <p:spPr bwMode="auto">
              <a:xfrm>
                <a:off x="2334" y="2685"/>
                <a:ext cx="50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783"/>
              <p:cNvSpPr>
                <a:spLocks noChangeShapeType="1"/>
              </p:cNvSpPr>
              <p:nvPr/>
            </p:nvSpPr>
            <p:spPr bwMode="auto">
              <a:xfrm>
                <a:off x="2384" y="2687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784"/>
              <p:cNvSpPr>
                <a:spLocks noChangeShapeType="1"/>
              </p:cNvSpPr>
              <p:nvPr/>
            </p:nvSpPr>
            <p:spPr bwMode="auto">
              <a:xfrm>
                <a:off x="1119" y="2687"/>
                <a:ext cx="1316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785"/>
              <p:cNvSpPr>
                <a:spLocks noChangeShapeType="1"/>
              </p:cNvSpPr>
              <p:nvPr/>
            </p:nvSpPr>
            <p:spPr bwMode="auto">
              <a:xfrm>
                <a:off x="1119" y="2687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786"/>
              <p:cNvSpPr>
                <a:spLocks noChangeShapeType="1"/>
              </p:cNvSpPr>
              <p:nvPr/>
            </p:nvSpPr>
            <p:spPr bwMode="auto">
              <a:xfrm>
                <a:off x="1170" y="2688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787"/>
              <p:cNvSpPr>
                <a:spLocks noChangeShapeType="1"/>
              </p:cNvSpPr>
              <p:nvPr/>
            </p:nvSpPr>
            <p:spPr bwMode="auto">
              <a:xfrm flipV="1">
                <a:off x="1221" y="2687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788"/>
              <p:cNvSpPr>
                <a:spLocks noChangeShapeType="1"/>
              </p:cNvSpPr>
              <p:nvPr/>
            </p:nvSpPr>
            <p:spPr bwMode="auto">
              <a:xfrm flipV="1">
                <a:off x="1271" y="2684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789"/>
              <p:cNvSpPr>
                <a:spLocks noChangeShapeType="1"/>
              </p:cNvSpPr>
              <p:nvPr/>
            </p:nvSpPr>
            <p:spPr bwMode="auto">
              <a:xfrm flipV="1">
                <a:off x="1322" y="2676"/>
                <a:ext cx="50" cy="8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790"/>
              <p:cNvSpPr>
                <a:spLocks noChangeShapeType="1"/>
              </p:cNvSpPr>
              <p:nvPr/>
            </p:nvSpPr>
            <p:spPr bwMode="auto">
              <a:xfrm flipV="1">
                <a:off x="1372" y="2659"/>
                <a:ext cx="51" cy="1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791"/>
              <p:cNvSpPr>
                <a:spLocks noChangeShapeType="1"/>
              </p:cNvSpPr>
              <p:nvPr/>
            </p:nvSpPr>
            <p:spPr bwMode="auto">
              <a:xfrm flipV="1">
                <a:off x="1423" y="2646"/>
                <a:ext cx="51" cy="1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792"/>
              <p:cNvSpPr>
                <a:spLocks noChangeShapeType="1"/>
              </p:cNvSpPr>
              <p:nvPr/>
            </p:nvSpPr>
            <p:spPr bwMode="auto">
              <a:xfrm>
                <a:off x="1474" y="2646"/>
                <a:ext cx="50" cy="1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793"/>
              <p:cNvSpPr>
                <a:spLocks noChangeShapeType="1"/>
              </p:cNvSpPr>
              <p:nvPr/>
            </p:nvSpPr>
            <p:spPr bwMode="auto">
              <a:xfrm>
                <a:off x="1524" y="2657"/>
                <a:ext cx="101" cy="7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794"/>
              <p:cNvSpPr>
                <a:spLocks noChangeShapeType="1"/>
              </p:cNvSpPr>
              <p:nvPr/>
            </p:nvSpPr>
            <p:spPr bwMode="auto">
              <a:xfrm>
                <a:off x="1625" y="2728"/>
                <a:ext cx="51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795"/>
              <p:cNvSpPr>
                <a:spLocks noChangeShapeType="1"/>
              </p:cNvSpPr>
              <p:nvPr/>
            </p:nvSpPr>
            <p:spPr bwMode="auto">
              <a:xfrm flipV="1">
                <a:off x="1676" y="2739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796"/>
              <p:cNvSpPr>
                <a:spLocks noChangeShapeType="1"/>
              </p:cNvSpPr>
              <p:nvPr/>
            </p:nvSpPr>
            <p:spPr bwMode="auto">
              <a:xfrm flipV="1">
                <a:off x="1727" y="2714"/>
                <a:ext cx="101" cy="2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797"/>
              <p:cNvSpPr>
                <a:spLocks noChangeShapeType="1"/>
              </p:cNvSpPr>
              <p:nvPr/>
            </p:nvSpPr>
            <p:spPr bwMode="auto">
              <a:xfrm flipV="1">
                <a:off x="1828" y="2703"/>
                <a:ext cx="50" cy="1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798"/>
              <p:cNvSpPr>
                <a:spLocks noChangeShapeType="1"/>
              </p:cNvSpPr>
              <p:nvPr/>
            </p:nvSpPr>
            <p:spPr bwMode="auto">
              <a:xfrm flipV="1">
                <a:off x="1878" y="2684"/>
                <a:ext cx="102" cy="1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799"/>
              <p:cNvSpPr>
                <a:spLocks noChangeShapeType="1"/>
              </p:cNvSpPr>
              <p:nvPr/>
            </p:nvSpPr>
            <p:spPr bwMode="auto">
              <a:xfrm flipV="1">
                <a:off x="1980" y="2677"/>
                <a:ext cx="50" cy="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800"/>
              <p:cNvSpPr>
                <a:spLocks noChangeShapeType="1"/>
              </p:cNvSpPr>
              <p:nvPr/>
            </p:nvSpPr>
            <p:spPr bwMode="auto">
              <a:xfrm flipV="1">
                <a:off x="2030" y="2673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801"/>
              <p:cNvSpPr>
                <a:spLocks noChangeShapeType="1"/>
              </p:cNvSpPr>
              <p:nvPr/>
            </p:nvSpPr>
            <p:spPr bwMode="auto">
              <a:xfrm flipV="1">
                <a:off x="2081" y="2672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802"/>
              <p:cNvSpPr>
                <a:spLocks noChangeShapeType="1"/>
              </p:cNvSpPr>
              <p:nvPr/>
            </p:nvSpPr>
            <p:spPr bwMode="auto">
              <a:xfrm>
                <a:off x="2131" y="2672"/>
                <a:ext cx="304" cy="8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803"/>
              <p:cNvSpPr>
                <a:spLocks noChangeArrowheads="1"/>
              </p:cNvSpPr>
              <p:nvPr/>
            </p:nvSpPr>
            <p:spPr bwMode="auto">
              <a:xfrm>
                <a:off x="1070" y="3217"/>
                <a:ext cx="1511" cy="42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804"/>
              <p:cNvSpPr>
                <a:spLocks noChangeShapeType="1"/>
              </p:cNvSpPr>
              <p:nvPr/>
            </p:nvSpPr>
            <p:spPr bwMode="auto">
              <a:xfrm flipV="1">
                <a:off x="1070" y="3217"/>
                <a:ext cx="1" cy="427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805"/>
              <p:cNvSpPr>
                <a:spLocks noChangeShapeType="1"/>
              </p:cNvSpPr>
              <p:nvPr/>
            </p:nvSpPr>
            <p:spPr bwMode="auto">
              <a:xfrm>
                <a:off x="1070" y="3217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806"/>
              <p:cNvSpPr>
                <a:spLocks noChangeShapeType="1"/>
              </p:cNvSpPr>
              <p:nvPr/>
            </p:nvSpPr>
            <p:spPr bwMode="auto">
              <a:xfrm>
                <a:off x="2581" y="3217"/>
                <a:ext cx="1" cy="427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807"/>
              <p:cNvSpPr>
                <a:spLocks noChangeShapeType="1"/>
              </p:cNvSpPr>
              <p:nvPr/>
            </p:nvSpPr>
            <p:spPr bwMode="auto">
              <a:xfrm flipH="1">
                <a:off x="1070" y="3644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808"/>
              <p:cNvSpPr>
                <a:spLocks noChangeShapeType="1"/>
              </p:cNvSpPr>
              <p:nvPr/>
            </p:nvSpPr>
            <p:spPr bwMode="auto">
              <a:xfrm>
                <a:off x="1070" y="3644"/>
                <a:ext cx="151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809"/>
              <p:cNvSpPr>
                <a:spLocks noChangeShapeType="1"/>
              </p:cNvSpPr>
              <p:nvPr/>
            </p:nvSpPr>
            <p:spPr bwMode="auto">
              <a:xfrm flipV="1">
                <a:off x="1070" y="3216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810"/>
              <p:cNvSpPr>
                <a:spLocks noChangeShapeType="1"/>
              </p:cNvSpPr>
              <p:nvPr/>
            </p:nvSpPr>
            <p:spPr bwMode="auto">
              <a:xfrm flipV="1">
                <a:off x="1070" y="3628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811"/>
              <p:cNvSpPr>
                <a:spLocks noEditPoints="1"/>
              </p:cNvSpPr>
              <p:nvPr/>
            </p:nvSpPr>
            <p:spPr bwMode="auto">
              <a:xfrm>
                <a:off x="1044" y="3696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10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8" y="66"/>
                  </a:cxn>
                  <a:cxn ang="0">
                    <a:pos x="22" y="68"/>
                  </a:cxn>
                  <a:cxn ang="0">
                    <a:pos x="30" y="68"/>
                  </a:cxn>
                  <a:cxn ang="0">
                    <a:pos x="36" y="63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3" y="7"/>
                  </a:cxn>
                  <a:cxn ang="0">
                    <a:pos x="47" y="15"/>
                  </a:cxn>
                  <a:cxn ang="0">
                    <a:pos x="51" y="32"/>
                  </a:cxn>
                  <a:cxn ang="0">
                    <a:pos x="51" y="51"/>
                  </a:cxn>
                  <a:cxn ang="0">
                    <a:pos x="48" y="62"/>
                  </a:cxn>
                  <a:cxn ang="0">
                    <a:pos x="40" y="74"/>
                  </a:cxn>
                  <a:cxn ang="0">
                    <a:pos x="36" y="77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10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30" y="68"/>
                    </a:lnTo>
                    <a:lnTo>
                      <a:pt x="36" y="63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7" y="15"/>
                    </a:lnTo>
                    <a:lnTo>
                      <a:pt x="51" y="32"/>
                    </a:lnTo>
                    <a:lnTo>
                      <a:pt x="51" y="51"/>
                    </a:lnTo>
                    <a:lnTo>
                      <a:pt x="48" y="62"/>
                    </a:lnTo>
                    <a:lnTo>
                      <a:pt x="40" y="74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812"/>
              <p:cNvSpPr>
                <a:spLocks noChangeShapeType="1"/>
              </p:cNvSpPr>
              <p:nvPr/>
            </p:nvSpPr>
            <p:spPr bwMode="auto">
              <a:xfrm flipV="1">
                <a:off x="1572" y="3628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813"/>
              <p:cNvSpPr>
                <a:spLocks/>
              </p:cNvSpPr>
              <p:nvPr/>
            </p:nvSpPr>
            <p:spPr bwMode="auto">
              <a:xfrm>
                <a:off x="1546" y="3696"/>
                <a:ext cx="51" cy="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4" y="6"/>
                  </a:cxn>
                  <a:cxn ang="0">
                    <a:pos x="47" y="10"/>
                  </a:cxn>
                  <a:cxn ang="0">
                    <a:pos x="49" y="15"/>
                  </a:cxn>
                  <a:cxn ang="0">
                    <a:pos x="49" y="26"/>
                  </a:cxn>
                  <a:cxn ang="0">
                    <a:pos x="48" y="30"/>
                  </a:cxn>
                  <a:cxn ang="0">
                    <a:pos x="45" y="36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34" y="47"/>
                  </a:cxn>
                  <a:cxn ang="0">
                    <a:pos x="29" y="52"/>
                  </a:cxn>
                  <a:cxn ang="0">
                    <a:pos x="23" y="56"/>
                  </a:cxn>
                  <a:cxn ang="0">
                    <a:pos x="18" y="62"/>
                  </a:cxn>
                  <a:cxn ang="0">
                    <a:pos x="16" y="64"/>
                  </a:cxn>
                  <a:cxn ang="0">
                    <a:pos x="14" y="67"/>
                  </a:cxn>
                  <a:cxn ang="0">
                    <a:pos x="51" y="67"/>
                  </a:cxn>
                  <a:cxn ang="0">
                    <a:pos x="51" y="77"/>
                  </a:cxn>
                  <a:cxn ang="0">
                    <a:pos x="0" y="77"/>
                  </a:cxn>
                  <a:cxn ang="0">
                    <a:pos x="1" y="74"/>
                  </a:cxn>
                  <a:cxn ang="0">
                    <a:pos x="1" y="70"/>
                  </a:cxn>
                  <a:cxn ang="0">
                    <a:pos x="3" y="66"/>
                  </a:cxn>
                  <a:cxn ang="0">
                    <a:pos x="6" y="63"/>
                  </a:cxn>
                  <a:cxn ang="0">
                    <a:pos x="7" y="59"/>
                  </a:cxn>
                  <a:cxn ang="0">
                    <a:pos x="10" y="55"/>
                  </a:cxn>
                  <a:cxn ang="0">
                    <a:pos x="15" y="52"/>
                  </a:cxn>
                  <a:cxn ang="0">
                    <a:pos x="25" y="42"/>
                  </a:cxn>
                  <a:cxn ang="0">
                    <a:pos x="30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5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7" y="12"/>
                  </a:cxn>
                  <a:cxn ang="0">
                    <a:pos x="33" y="10"/>
                  </a:cxn>
                  <a:cxn ang="0">
                    <a:pos x="30" y="8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2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12" y="22"/>
                  </a:cxn>
                  <a:cxn ang="0">
                    <a:pos x="1" y="21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10" y="6"/>
                  </a:cxn>
                  <a:cxn ang="0">
                    <a:pos x="21" y="0"/>
                  </a:cxn>
                </a:cxnLst>
                <a:rect l="0" t="0" r="r" b="b"/>
                <a:pathLst>
                  <a:path w="51" h="77">
                    <a:moveTo>
                      <a:pt x="21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4" y="6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9" y="26"/>
                    </a:lnTo>
                    <a:lnTo>
                      <a:pt x="48" y="30"/>
                    </a:lnTo>
                    <a:lnTo>
                      <a:pt x="45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34" y="47"/>
                    </a:lnTo>
                    <a:lnTo>
                      <a:pt x="29" y="52"/>
                    </a:lnTo>
                    <a:lnTo>
                      <a:pt x="23" y="56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7"/>
                    </a:lnTo>
                    <a:lnTo>
                      <a:pt x="51" y="67"/>
                    </a:lnTo>
                    <a:lnTo>
                      <a:pt x="51" y="77"/>
                    </a:lnTo>
                    <a:lnTo>
                      <a:pt x="0" y="77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3" y="66"/>
                    </a:lnTo>
                    <a:lnTo>
                      <a:pt x="6" y="63"/>
                    </a:lnTo>
                    <a:lnTo>
                      <a:pt x="7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25" y="42"/>
                    </a:lnTo>
                    <a:lnTo>
                      <a:pt x="30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7" y="12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1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814"/>
              <p:cNvSpPr>
                <a:spLocks noChangeShapeType="1"/>
              </p:cNvSpPr>
              <p:nvPr/>
            </p:nvSpPr>
            <p:spPr bwMode="auto">
              <a:xfrm flipV="1">
                <a:off x="2077" y="3628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15"/>
              <p:cNvSpPr>
                <a:spLocks noEditPoints="1"/>
              </p:cNvSpPr>
              <p:nvPr/>
            </p:nvSpPr>
            <p:spPr bwMode="auto">
              <a:xfrm>
                <a:off x="2049" y="3696"/>
                <a:ext cx="54" cy="77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13" y="49"/>
                  </a:cxn>
                  <a:cxn ang="0">
                    <a:pos x="35" y="49"/>
                  </a:cxn>
                  <a:cxn ang="0">
                    <a:pos x="35" y="19"/>
                  </a:cxn>
                  <a:cxn ang="0">
                    <a:pos x="37" y="0"/>
                  </a:cxn>
                  <a:cxn ang="0">
                    <a:pos x="46" y="0"/>
                  </a:cxn>
                  <a:cxn ang="0">
                    <a:pos x="46" y="49"/>
                  </a:cxn>
                  <a:cxn ang="0">
                    <a:pos x="54" y="49"/>
                  </a:cxn>
                  <a:cxn ang="0">
                    <a:pos x="54" y="59"/>
                  </a:cxn>
                  <a:cxn ang="0">
                    <a:pos x="46" y="59"/>
                  </a:cxn>
                  <a:cxn ang="0">
                    <a:pos x="46" y="77"/>
                  </a:cxn>
                  <a:cxn ang="0">
                    <a:pos x="35" y="77"/>
                  </a:cxn>
                  <a:cxn ang="0">
                    <a:pos x="35" y="5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37" y="0"/>
                  </a:cxn>
                </a:cxnLst>
                <a:rect l="0" t="0" r="r" b="b"/>
                <a:pathLst>
                  <a:path w="54" h="77">
                    <a:moveTo>
                      <a:pt x="35" y="19"/>
                    </a:moveTo>
                    <a:lnTo>
                      <a:pt x="13" y="49"/>
                    </a:lnTo>
                    <a:lnTo>
                      <a:pt x="35" y="49"/>
                    </a:lnTo>
                    <a:lnTo>
                      <a:pt x="35" y="19"/>
                    </a:lnTo>
                    <a:close/>
                    <a:moveTo>
                      <a:pt x="37" y="0"/>
                    </a:moveTo>
                    <a:lnTo>
                      <a:pt x="46" y="0"/>
                    </a:lnTo>
                    <a:lnTo>
                      <a:pt x="46" y="49"/>
                    </a:lnTo>
                    <a:lnTo>
                      <a:pt x="54" y="49"/>
                    </a:lnTo>
                    <a:lnTo>
                      <a:pt x="54" y="59"/>
                    </a:lnTo>
                    <a:lnTo>
                      <a:pt x="46" y="59"/>
                    </a:lnTo>
                    <a:lnTo>
                      <a:pt x="46" y="77"/>
                    </a:lnTo>
                    <a:lnTo>
                      <a:pt x="35" y="77"/>
                    </a:lnTo>
                    <a:lnTo>
                      <a:pt x="35" y="5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816"/>
              <p:cNvSpPr>
                <a:spLocks noChangeShapeType="1"/>
              </p:cNvSpPr>
              <p:nvPr/>
            </p:nvSpPr>
            <p:spPr bwMode="auto">
              <a:xfrm flipV="1">
                <a:off x="2581" y="3628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817"/>
              <p:cNvSpPr>
                <a:spLocks noEditPoints="1"/>
              </p:cNvSpPr>
              <p:nvPr/>
            </p:nvSpPr>
            <p:spPr bwMode="auto">
              <a:xfrm>
                <a:off x="2554" y="3696"/>
                <a:ext cx="52" cy="7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2" y="42"/>
                  </a:cxn>
                  <a:cxn ang="0">
                    <a:pos x="11" y="56"/>
                  </a:cxn>
                  <a:cxn ang="0">
                    <a:pos x="15" y="64"/>
                  </a:cxn>
                  <a:cxn ang="0">
                    <a:pos x="22" y="68"/>
                  </a:cxn>
                  <a:cxn ang="0">
                    <a:pos x="36" y="67"/>
                  </a:cxn>
                  <a:cxn ang="0">
                    <a:pos x="40" y="60"/>
                  </a:cxn>
                  <a:cxn ang="0">
                    <a:pos x="42" y="47"/>
                  </a:cxn>
                  <a:cxn ang="0">
                    <a:pos x="37" y="40"/>
                  </a:cxn>
                  <a:cxn ang="0">
                    <a:pos x="33" y="36"/>
                  </a:cxn>
                  <a:cxn ang="0">
                    <a:pos x="23" y="0"/>
                  </a:cxn>
                  <a:cxn ang="0">
                    <a:pos x="41" y="3"/>
                  </a:cxn>
                  <a:cxn ang="0">
                    <a:pos x="49" y="14"/>
                  </a:cxn>
                  <a:cxn ang="0">
                    <a:pos x="41" y="21"/>
                  </a:cxn>
                  <a:cxn ang="0">
                    <a:pos x="34" y="10"/>
                  </a:cxn>
                  <a:cxn ang="0">
                    <a:pos x="29" y="8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11" y="29"/>
                  </a:cxn>
                  <a:cxn ang="0">
                    <a:pos x="14" y="33"/>
                  </a:cxn>
                  <a:cxn ang="0">
                    <a:pos x="22" y="27"/>
                  </a:cxn>
                  <a:cxn ang="0">
                    <a:pos x="30" y="26"/>
                  </a:cxn>
                  <a:cxn ang="0">
                    <a:pos x="45" y="33"/>
                  </a:cxn>
                  <a:cxn ang="0">
                    <a:pos x="52" y="47"/>
                  </a:cxn>
                  <a:cxn ang="0">
                    <a:pos x="49" y="64"/>
                  </a:cxn>
                  <a:cxn ang="0">
                    <a:pos x="44" y="71"/>
                  </a:cxn>
                  <a:cxn ang="0">
                    <a:pos x="32" y="78"/>
                  </a:cxn>
                  <a:cxn ang="0">
                    <a:pos x="16" y="75"/>
                  </a:cxn>
                  <a:cxn ang="0">
                    <a:pos x="8" y="68"/>
                  </a:cxn>
                  <a:cxn ang="0">
                    <a:pos x="0" y="41"/>
                  </a:cxn>
                  <a:cxn ang="0">
                    <a:pos x="10" y="8"/>
                  </a:cxn>
                  <a:cxn ang="0">
                    <a:pos x="18" y="1"/>
                  </a:cxn>
                </a:cxnLst>
                <a:rect l="0" t="0" r="r" b="b"/>
                <a:pathLst>
                  <a:path w="52" h="78">
                    <a:moveTo>
                      <a:pt x="22" y="36"/>
                    </a:move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11" y="47"/>
                    </a:lnTo>
                    <a:lnTo>
                      <a:pt x="11" y="56"/>
                    </a:lnTo>
                    <a:lnTo>
                      <a:pt x="12" y="60"/>
                    </a:lnTo>
                    <a:lnTo>
                      <a:pt x="15" y="64"/>
                    </a:lnTo>
                    <a:lnTo>
                      <a:pt x="19" y="67"/>
                    </a:lnTo>
                    <a:lnTo>
                      <a:pt x="22" y="68"/>
                    </a:lnTo>
                    <a:lnTo>
                      <a:pt x="32" y="68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40" y="60"/>
                    </a:lnTo>
                    <a:lnTo>
                      <a:pt x="42" y="52"/>
                    </a:lnTo>
                    <a:lnTo>
                      <a:pt x="42" y="47"/>
                    </a:lnTo>
                    <a:lnTo>
                      <a:pt x="40" y="44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6"/>
                    </a:lnTo>
                    <a:lnTo>
                      <a:pt x="22" y="36"/>
                    </a:lnTo>
                    <a:close/>
                    <a:moveTo>
                      <a:pt x="23" y="0"/>
                    </a:moveTo>
                    <a:lnTo>
                      <a:pt x="33" y="0"/>
                    </a:lnTo>
                    <a:lnTo>
                      <a:pt x="41" y="3"/>
                    </a:lnTo>
                    <a:lnTo>
                      <a:pt x="47" y="8"/>
                    </a:lnTo>
                    <a:lnTo>
                      <a:pt x="49" y="14"/>
                    </a:lnTo>
                    <a:lnTo>
                      <a:pt x="51" y="19"/>
                    </a:lnTo>
                    <a:lnTo>
                      <a:pt x="41" y="21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3" y="10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22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41" y="29"/>
                    </a:lnTo>
                    <a:lnTo>
                      <a:pt x="45" y="33"/>
                    </a:lnTo>
                    <a:lnTo>
                      <a:pt x="51" y="41"/>
                    </a:lnTo>
                    <a:lnTo>
                      <a:pt x="52" y="47"/>
                    </a:lnTo>
                    <a:lnTo>
                      <a:pt x="52" y="56"/>
                    </a:lnTo>
                    <a:lnTo>
                      <a:pt x="49" y="64"/>
                    </a:lnTo>
                    <a:lnTo>
                      <a:pt x="47" y="68"/>
                    </a:lnTo>
                    <a:lnTo>
                      <a:pt x="44" y="71"/>
                    </a:lnTo>
                    <a:lnTo>
                      <a:pt x="36" y="77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16" y="75"/>
                    </a:lnTo>
                    <a:lnTo>
                      <a:pt x="12" y="73"/>
                    </a:lnTo>
                    <a:lnTo>
                      <a:pt x="8" y="68"/>
                    </a:lnTo>
                    <a:lnTo>
                      <a:pt x="3" y="57"/>
                    </a:lnTo>
                    <a:lnTo>
                      <a:pt x="0" y="41"/>
                    </a:lnTo>
                    <a:lnTo>
                      <a:pt x="3" y="2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818"/>
              <p:cNvSpPr>
                <a:spLocks noChangeShapeType="1"/>
              </p:cNvSpPr>
              <p:nvPr/>
            </p:nvSpPr>
            <p:spPr bwMode="auto">
              <a:xfrm>
                <a:off x="1070" y="3563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819"/>
              <p:cNvSpPr>
                <a:spLocks noChangeArrowheads="1"/>
              </p:cNvSpPr>
              <p:nvPr/>
            </p:nvSpPr>
            <p:spPr bwMode="auto">
              <a:xfrm>
                <a:off x="920" y="3569"/>
                <a:ext cx="30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820"/>
              <p:cNvSpPr>
                <a:spLocks/>
              </p:cNvSpPr>
              <p:nvPr/>
            </p:nvSpPr>
            <p:spPr bwMode="auto">
              <a:xfrm>
                <a:off x="957" y="3525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0"/>
                  </a:cxn>
                  <a:cxn ang="0">
                    <a:pos x="17" y="27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2"/>
                  </a:cxn>
                  <a:cxn ang="0">
                    <a:pos x="49" y="40"/>
                  </a:cxn>
                  <a:cxn ang="0">
                    <a:pos x="50" y="45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7" y="64"/>
                  </a:cxn>
                  <a:cxn ang="0">
                    <a:pos x="45" y="68"/>
                  </a:cxn>
                  <a:cxn ang="0">
                    <a:pos x="41" y="73"/>
                  </a:cxn>
                  <a:cxn ang="0">
                    <a:pos x="35" y="75"/>
                  </a:cxn>
                  <a:cxn ang="0">
                    <a:pos x="31" y="77"/>
                  </a:cxn>
                  <a:cxn ang="0">
                    <a:pos x="24" y="78"/>
                  </a:cxn>
                  <a:cxn ang="0">
                    <a:pos x="13" y="75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2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8"/>
                  </a:cxn>
                  <a:cxn ang="0">
                    <a:pos x="31" y="68"/>
                  </a:cxn>
                  <a:cxn ang="0">
                    <a:pos x="34" y="67"/>
                  </a:cxn>
                  <a:cxn ang="0">
                    <a:pos x="37" y="64"/>
                  </a:cxn>
                  <a:cxn ang="0">
                    <a:pos x="39" y="60"/>
                  </a:cxn>
                  <a:cxn ang="0">
                    <a:pos x="41" y="56"/>
                  </a:cxn>
                  <a:cxn ang="0">
                    <a:pos x="41" y="47"/>
                  </a:cxn>
                  <a:cxn ang="0">
                    <a:pos x="39" y="42"/>
                  </a:cxn>
                  <a:cxn ang="0">
                    <a:pos x="37" y="38"/>
                  </a:cxn>
                  <a:cxn ang="0">
                    <a:pos x="34" y="36"/>
                  </a:cxn>
                  <a:cxn ang="0">
                    <a:pos x="30" y="34"/>
                  </a:cxn>
                  <a:cxn ang="0">
                    <a:pos x="20" y="34"/>
                  </a:cxn>
                  <a:cxn ang="0">
                    <a:pos x="17" y="37"/>
                  </a:cxn>
                  <a:cxn ang="0">
                    <a:pos x="15" y="38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0"/>
                    </a:lnTo>
                    <a:lnTo>
                      <a:pt x="17" y="27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9" y="40"/>
                    </a:lnTo>
                    <a:lnTo>
                      <a:pt x="50" y="45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5" y="68"/>
                    </a:lnTo>
                    <a:lnTo>
                      <a:pt x="41" y="73"/>
                    </a:lnTo>
                    <a:lnTo>
                      <a:pt x="35" y="75"/>
                    </a:lnTo>
                    <a:lnTo>
                      <a:pt x="31" y="77"/>
                    </a:lnTo>
                    <a:lnTo>
                      <a:pt x="24" y="78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8"/>
                    </a:lnTo>
                    <a:lnTo>
                      <a:pt x="31" y="68"/>
                    </a:lnTo>
                    <a:lnTo>
                      <a:pt x="34" y="67"/>
                    </a:lnTo>
                    <a:lnTo>
                      <a:pt x="37" y="64"/>
                    </a:lnTo>
                    <a:lnTo>
                      <a:pt x="39" y="60"/>
                    </a:lnTo>
                    <a:lnTo>
                      <a:pt x="41" y="56"/>
                    </a:lnTo>
                    <a:lnTo>
                      <a:pt x="41" y="47"/>
                    </a:lnTo>
                    <a:lnTo>
                      <a:pt x="39" y="42"/>
                    </a:lnTo>
                    <a:lnTo>
                      <a:pt x="37" y="38"/>
                    </a:lnTo>
                    <a:lnTo>
                      <a:pt x="34" y="36"/>
                    </a:lnTo>
                    <a:lnTo>
                      <a:pt x="30" y="34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821"/>
              <p:cNvSpPr>
                <a:spLocks noChangeShapeType="1"/>
              </p:cNvSpPr>
              <p:nvPr/>
            </p:nvSpPr>
            <p:spPr bwMode="auto">
              <a:xfrm>
                <a:off x="1070" y="3429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822"/>
              <p:cNvSpPr>
                <a:spLocks noEditPoints="1"/>
              </p:cNvSpPr>
              <p:nvPr/>
            </p:nvSpPr>
            <p:spPr bwMode="auto">
              <a:xfrm>
                <a:off x="983" y="3392"/>
                <a:ext cx="50" cy="78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20" y="10"/>
                  </a:cxn>
                  <a:cxn ang="0">
                    <a:pos x="17" y="11"/>
                  </a:cxn>
                  <a:cxn ang="0">
                    <a:pos x="15" y="14"/>
                  </a:cxn>
                  <a:cxn ang="0">
                    <a:pos x="11" y="24"/>
                  </a:cxn>
                  <a:cxn ang="0">
                    <a:pos x="11" y="54"/>
                  </a:cxn>
                  <a:cxn ang="0">
                    <a:pos x="15" y="63"/>
                  </a:cxn>
                  <a:cxn ang="0">
                    <a:pos x="17" y="66"/>
                  </a:cxn>
                  <a:cxn ang="0">
                    <a:pos x="21" y="69"/>
                  </a:cxn>
                  <a:cxn ang="0">
                    <a:pos x="30" y="69"/>
                  </a:cxn>
                  <a:cxn ang="0">
                    <a:pos x="35" y="63"/>
                  </a:cxn>
                  <a:cxn ang="0">
                    <a:pos x="39" y="54"/>
                  </a:cxn>
                  <a:cxn ang="0">
                    <a:pos x="41" y="39"/>
                  </a:cxn>
                  <a:cxn ang="0">
                    <a:pos x="39" y="24"/>
                  </a:cxn>
                  <a:cxn ang="0">
                    <a:pos x="35" y="14"/>
                  </a:cxn>
                  <a:cxn ang="0">
                    <a:pos x="32" y="11"/>
                  </a:cxn>
                  <a:cxn ang="0">
                    <a:pos x="24" y="9"/>
                  </a:cxn>
                  <a:cxn ang="0">
                    <a:pos x="20" y="0"/>
                  </a:cxn>
                  <a:cxn ang="0">
                    <a:pos x="32" y="0"/>
                  </a:cxn>
                  <a:cxn ang="0">
                    <a:pos x="35" y="2"/>
                  </a:cxn>
                  <a:cxn ang="0">
                    <a:pos x="39" y="5"/>
                  </a:cxn>
                  <a:cxn ang="0">
                    <a:pos x="42" y="7"/>
                  </a:cxn>
                  <a:cxn ang="0">
                    <a:pos x="46" y="15"/>
                  </a:cxn>
                  <a:cxn ang="0">
                    <a:pos x="50" y="32"/>
                  </a:cxn>
                  <a:cxn ang="0">
                    <a:pos x="50" y="51"/>
                  </a:cxn>
                  <a:cxn ang="0">
                    <a:pos x="47" y="62"/>
                  </a:cxn>
                  <a:cxn ang="0">
                    <a:pos x="39" y="74"/>
                  </a:cxn>
                  <a:cxn ang="0">
                    <a:pos x="35" y="77"/>
                  </a:cxn>
                  <a:cxn ang="0">
                    <a:pos x="31" y="78"/>
                  </a:cxn>
                  <a:cxn ang="0">
                    <a:pos x="20" y="78"/>
                  </a:cxn>
                  <a:cxn ang="0">
                    <a:pos x="16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2" y="58"/>
                  </a:cxn>
                  <a:cxn ang="0">
                    <a:pos x="0" y="39"/>
                  </a:cxn>
                  <a:cxn ang="0">
                    <a:pos x="1" y="26"/>
                  </a:cxn>
                  <a:cxn ang="0">
                    <a:pos x="4" y="17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1" y="5"/>
                  </a:cxn>
                  <a:cxn ang="0">
                    <a:pos x="15" y="2"/>
                  </a:cxn>
                  <a:cxn ang="0">
                    <a:pos x="20" y="0"/>
                  </a:cxn>
                </a:cxnLst>
                <a:rect l="0" t="0" r="r" b="b"/>
                <a:pathLst>
                  <a:path w="50" h="78">
                    <a:moveTo>
                      <a:pt x="24" y="9"/>
                    </a:moveTo>
                    <a:lnTo>
                      <a:pt x="20" y="10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1" y="24"/>
                    </a:lnTo>
                    <a:lnTo>
                      <a:pt x="11" y="54"/>
                    </a:lnTo>
                    <a:lnTo>
                      <a:pt x="15" y="63"/>
                    </a:lnTo>
                    <a:lnTo>
                      <a:pt x="17" y="66"/>
                    </a:lnTo>
                    <a:lnTo>
                      <a:pt x="21" y="69"/>
                    </a:lnTo>
                    <a:lnTo>
                      <a:pt x="30" y="69"/>
                    </a:lnTo>
                    <a:lnTo>
                      <a:pt x="35" y="63"/>
                    </a:lnTo>
                    <a:lnTo>
                      <a:pt x="39" y="54"/>
                    </a:lnTo>
                    <a:lnTo>
                      <a:pt x="41" y="39"/>
                    </a:lnTo>
                    <a:lnTo>
                      <a:pt x="39" y="24"/>
                    </a:lnTo>
                    <a:lnTo>
                      <a:pt x="35" y="14"/>
                    </a:lnTo>
                    <a:lnTo>
                      <a:pt x="32" y="11"/>
                    </a:lnTo>
                    <a:lnTo>
                      <a:pt x="24" y="9"/>
                    </a:lnTo>
                    <a:close/>
                    <a:moveTo>
                      <a:pt x="20" y="0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50" y="32"/>
                    </a:lnTo>
                    <a:lnTo>
                      <a:pt x="50" y="51"/>
                    </a:lnTo>
                    <a:lnTo>
                      <a:pt x="47" y="62"/>
                    </a:lnTo>
                    <a:lnTo>
                      <a:pt x="39" y="74"/>
                    </a:lnTo>
                    <a:lnTo>
                      <a:pt x="35" y="77"/>
                    </a:lnTo>
                    <a:lnTo>
                      <a:pt x="31" y="78"/>
                    </a:lnTo>
                    <a:lnTo>
                      <a:pt x="20" y="78"/>
                    </a:lnTo>
                    <a:lnTo>
                      <a:pt x="16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2" y="58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4" y="17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823"/>
              <p:cNvSpPr>
                <a:spLocks noChangeShapeType="1"/>
              </p:cNvSpPr>
              <p:nvPr/>
            </p:nvSpPr>
            <p:spPr bwMode="auto">
              <a:xfrm>
                <a:off x="1070" y="3295"/>
                <a:ext cx="1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24"/>
              <p:cNvSpPr>
                <a:spLocks/>
              </p:cNvSpPr>
              <p:nvPr/>
            </p:nvSpPr>
            <p:spPr bwMode="auto">
              <a:xfrm>
                <a:off x="983" y="3258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1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2"/>
                  </a:cxn>
                  <a:cxn ang="0">
                    <a:pos x="49" y="40"/>
                  </a:cxn>
                  <a:cxn ang="0">
                    <a:pos x="50" y="46"/>
                  </a:cxn>
                  <a:cxn ang="0">
                    <a:pos x="50" y="55"/>
                  </a:cxn>
                  <a:cxn ang="0">
                    <a:pos x="49" y="61"/>
                  </a:cxn>
                  <a:cxn ang="0">
                    <a:pos x="47" y="65"/>
                  </a:cxn>
                  <a:cxn ang="0">
                    <a:pos x="45" y="69"/>
                  </a:cxn>
                  <a:cxn ang="0">
                    <a:pos x="41" y="73"/>
                  </a:cxn>
                  <a:cxn ang="0">
                    <a:pos x="35" y="76"/>
                  </a:cxn>
                  <a:cxn ang="0">
                    <a:pos x="24" y="78"/>
                  </a:cxn>
                  <a:cxn ang="0">
                    <a:pos x="13" y="76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1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9"/>
                  </a:cxn>
                  <a:cxn ang="0">
                    <a:pos x="31" y="69"/>
                  </a:cxn>
                  <a:cxn ang="0">
                    <a:pos x="34" y="67"/>
                  </a:cxn>
                  <a:cxn ang="0">
                    <a:pos x="35" y="65"/>
                  </a:cxn>
                  <a:cxn ang="0">
                    <a:pos x="38" y="61"/>
                  </a:cxn>
                  <a:cxn ang="0">
                    <a:pos x="39" y="56"/>
                  </a:cxn>
                  <a:cxn ang="0">
                    <a:pos x="41" y="51"/>
                  </a:cxn>
                  <a:cxn ang="0">
                    <a:pos x="41" y="47"/>
                  </a:cxn>
                  <a:cxn ang="0">
                    <a:pos x="39" y="43"/>
                  </a:cxn>
                  <a:cxn ang="0">
                    <a:pos x="37" y="39"/>
                  </a:cxn>
                  <a:cxn ang="0">
                    <a:pos x="34" y="3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9" y="36"/>
                  </a:cxn>
                  <a:cxn ang="0">
                    <a:pos x="17" y="37"/>
                  </a:cxn>
                  <a:cxn ang="0">
                    <a:pos x="15" y="39"/>
                  </a:cxn>
                  <a:cxn ang="0">
                    <a:pos x="13" y="39"/>
                  </a:cxn>
                  <a:cxn ang="0">
                    <a:pos x="11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1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9" y="40"/>
                    </a:lnTo>
                    <a:lnTo>
                      <a:pt x="50" y="46"/>
                    </a:lnTo>
                    <a:lnTo>
                      <a:pt x="50" y="55"/>
                    </a:lnTo>
                    <a:lnTo>
                      <a:pt x="49" y="61"/>
                    </a:lnTo>
                    <a:lnTo>
                      <a:pt x="47" y="65"/>
                    </a:lnTo>
                    <a:lnTo>
                      <a:pt x="45" y="69"/>
                    </a:lnTo>
                    <a:lnTo>
                      <a:pt x="41" y="73"/>
                    </a:lnTo>
                    <a:lnTo>
                      <a:pt x="35" y="76"/>
                    </a:lnTo>
                    <a:lnTo>
                      <a:pt x="24" y="78"/>
                    </a:lnTo>
                    <a:lnTo>
                      <a:pt x="13" y="76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9"/>
                    </a:lnTo>
                    <a:lnTo>
                      <a:pt x="31" y="69"/>
                    </a:lnTo>
                    <a:lnTo>
                      <a:pt x="34" y="67"/>
                    </a:lnTo>
                    <a:lnTo>
                      <a:pt x="35" y="65"/>
                    </a:lnTo>
                    <a:lnTo>
                      <a:pt x="38" y="61"/>
                    </a:lnTo>
                    <a:lnTo>
                      <a:pt x="39" y="56"/>
                    </a:lnTo>
                    <a:lnTo>
                      <a:pt x="41" y="51"/>
                    </a:lnTo>
                    <a:lnTo>
                      <a:pt x="41" y="47"/>
                    </a:lnTo>
                    <a:lnTo>
                      <a:pt x="39" y="43"/>
                    </a:lnTo>
                    <a:lnTo>
                      <a:pt x="37" y="39"/>
                    </a:lnTo>
                    <a:lnTo>
                      <a:pt x="34" y="36"/>
                    </a:lnTo>
                    <a:lnTo>
                      <a:pt x="30" y="35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825"/>
              <p:cNvSpPr>
                <a:spLocks/>
              </p:cNvSpPr>
              <p:nvPr/>
            </p:nvSpPr>
            <p:spPr bwMode="auto">
              <a:xfrm>
                <a:off x="1071" y="3112"/>
                <a:ext cx="51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2" y="14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8"/>
                  </a:cxn>
                  <a:cxn ang="0">
                    <a:pos x="29" y="15"/>
                  </a:cxn>
                  <a:cxn ang="0">
                    <a:pos x="31" y="14"/>
                  </a:cxn>
                  <a:cxn ang="0">
                    <a:pos x="39" y="0"/>
                  </a:cxn>
                  <a:cxn ang="0">
                    <a:pos x="51" y="0"/>
                  </a:cxn>
                  <a:cxn ang="0">
                    <a:pos x="32" y="29"/>
                  </a:cxn>
                  <a:cxn ang="0">
                    <a:pos x="51" y="56"/>
                  </a:cxn>
                  <a:cxn ang="0">
                    <a:pos x="39" y="56"/>
                  </a:cxn>
                  <a:cxn ang="0">
                    <a:pos x="28" y="40"/>
                  </a:cxn>
                  <a:cxn ang="0">
                    <a:pos x="26" y="37"/>
                  </a:cxn>
                  <a:cxn ang="0">
                    <a:pos x="13" y="56"/>
                  </a:cxn>
                  <a:cxn ang="0">
                    <a:pos x="0" y="56"/>
                  </a:cxn>
                  <a:cxn ang="0">
                    <a:pos x="21" y="29"/>
                  </a:cxn>
                  <a:cxn ang="0">
                    <a:pos x="2" y="0"/>
                  </a:cxn>
                </a:cxnLst>
                <a:rect l="0" t="0" r="r" b="b"/>
                <a:pathLst>
                  <a:path w="51" h="56">
                    <a:moveTo>
                      <a:pt x="2" y="0"/>
                    </a:moveTo>
                    <a:lnTo>
                      <a:pt x="14" y="0"/>
                    </a:lnTo>
                    <a:lnTo>
                      <a:pt x="22" y="14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28" y="18"/>
                    </a:lnTo>
                    <a:lnTo>
                      <a:pt x="29" y="15"/>
                    </a:lnTo>
                    <a:lnTo>
                      <a:pt x="31" y="1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32" y="29"/>
                    </a:lnTo>
                    <a:lnTo>
                      <a:pt x="51" y="56"/>
                    </a:lnTo>
                    <a:lnTo>
                      <a:pt x="39" y="56"/>
                    </a:lnTo>
                    <a:lnTo>
                      <a:pt x="28" y="40"/>
                    </a:lnTo>
                    <a:lnTo>
                      <a:pt x="26" y="37"/>
                    </a:lnTo>
                    <a:lnTo>
                      <a:pt x="13" y="56"/>
                    </a:lnTo>
                    <a:lnTo>
                      <a:pt x="0" y="56"/>
                    </a:lnTo>
                    <a:lnTo>
                      <a:pt x="21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26"/>
              <p:cNvSpPr>
                <a:spLocks/>
              </p:cNvSpPr>
              <p:nvPr/>
            </p:nvSpPr>
            <p:spPr bwMode="auto">
              <a:xfrm>
                <a:off x="1164" y="3092"/>
                <a:ext cx="28" cy="7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28" y="76"/>
                  </a:cxn>
                  <a:cxn ang="0">
                    <a:pos x="18" y="76"/>
                  </a:cxn>
                  <a:cxn ang="0">
                    <a:pos x="18" y="16"/>
                  </a:cxn>
                  <a:cxn ang="0">
                    <a:pos x="16" y="17"/>
                  </a:cxn>
                  <a:cxn ang="0">
                    <a:pos x="13" y="20"/>
                  </a:cxn>
                  <a:cxn ang="0">
                    <a:pos x="5" y="26"/>
                  </a:cxn>
                  <a:cxn ang="0">
                    <a:pos x="0" y="27"/>
                  </a:cxn>
                  <a:cxn ang="0">
                    <a:pos x="0" y="17"/>
                  </a:cxn>
                  <a:cxn ang="0">
                    <a:pos x="6" y="15"/>
                  </a:cxn>
                  <a:cxn ang="0">
                    <a:pos x="14" y="9"/>
                  </a:cxn>
                  <a:cxn ang="0">
                    <a:pos x="17" y="5"/>
                  </a:cxn>
                  <a:cxn ang="0">
                    <a:pos x="20" y="2"/>
                  </a:cxn>
                  <a:cxn ang="0">
                    <a:pos x="21" y="0"/>
                  </a:cxn>
                </a:cxnLst>
                <a:rect l="0" t="0" r="r" b="b"/>
                <a:pathLst>
                  <a:path w="28" h="76">
                    <a:moveTo>
                      <a:pt x="21" y="0"/>
                    </a:moveTo>
                    <a:lnTo>
                      <a:pt x="28" y="0"/>
                    </a:lnTo>
                    <a:lnTo>
                      <a:pt x="28" y="76"/>
                    </a:lnTo>
                    <a:lnTo>
                      <a:pt x="18" y="76"/>
                    </a:lnTo>
                    <a:lnTo>
                      <a:pt x="18" y="16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5" y="26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6" y="15"/>
                    </a:lnTo>
                    <a:lnTo>
                      <a:pt x="14" y="9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27"/>
              <p:cNvSpPr>
                <a:spLocks noEditPoints="1"/>
              </p:cNvSpPr>
              <p:nvPr/>
            </p:nvSpPr>
            <p:spPr bwMode="auto">
              <a:xfrm>
                <a:off x="1216" y="3092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9"/>
                  </a:cxn>
                  <a:cxn ang="0">
                    <a:pos x="18" y="11"/>
                  </a:cxn>
                  <a:cxn ang="0">
                    <a:pos x="16" y="13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6" y="62"/>
                  </a:cxn>
                  <a:cxn ang="0">
                    <a:pos x="18" y="65"/>
                  </a:cxn>
                  <a:cxn ang="0">
                    <a:pos x="22" y="68"/>
                  </a:cxn>
                  <a:cxn ang="0">
                    <a:pos x="31" y="68"/>
                  </a:cxn>
                  <a:cxn ang="0">
                    <a:pos x="36" y="62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3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3" y="6"/>
                  </a:cxn>
                  <a:cxn ang="0">
                    <a:pos x="47" y="15"/>
                  </a:cxn>
                  <a:cxn ang="0">
                    <a:pos x="51" y="31"/>
                  </a:cxn>
                  <a:cxn ang="0">
                    <a:pos x="51" y="50"/>
                  </a:cxn>
                  <a:cxn ang="0">
                    <a:pos x="48" y="61"/>
                  </a:cxn>
                  <a:cxn ang="0">
                    <a:pos x="40" y="73"/>
                  </a:cxn>
                  <a:cxn ang="0">
                    <a:pos x="36" y="76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7" y="76"/>
                  </a:cxn>
                  <a:cxn ang="0">
                    <a:pos x="13" y="73"/>
                  </a:cxn>
                  <a:cxn ang="0">
                    <a:pos x="9" y="69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2" y="26"/>
                  </a:cxn>
                  <a:cxn ang="0">
                    <a:pos x="5" y="16"/>
                  </a:cxn>
                  <a:cxn ang="0">
                    <a:pos x="6" y="11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6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9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6" y="62"/>
                    </a:lnTo>
                    <a:lnTo>
                      <a:pt x="18" y="65"/>
                    </a:lnTo>
                    <a:lnTo>
                      <a:pt x="22" y="68"/>
                    </a:lnTo>
                    <a:lnTo>
                      <a:pt x="31" y="68"/>
                    </a:lnTo>
                    <a:lnTo>
                      <a:pt x="36" y="62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3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3" y="6"/>
                    </a:lnTo>
                    <a:lnTo>
                      <a:pt x="47" y="15"/>
                    </a:lnTo>
                    <a:lnTo>
                      <a:pt x="51" y="31"/>
                    </a:lnTo>
                    <a:lnTo>
                      <a:pt x="51" y="50"/>
                    </a:lnTo>
                    <a:lnTo>
                      <a:pt x="48" y="61"/>
                    </a:lnTo>
                    <a:lnTo>
                      <a:pt x="40" y="73"/>
                    </a:lnTo>
                    <a:lnTo>
                      <a:pt x="36" y="76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7" y="76"/>
                    </a:lnTo>
                    <a:lnTo>
                      <a:pt x="13" y="73"/>
                    </a:lnTo>
                    <a:lnTo>
                      <a:pt x="9" y="69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2" y="26"/>
                    </a:lnTo>
                    <a:lnTo>
                      <a:pt x="5" y="16"/>
                    </a:lnTo>
                    <a:lnTo>
                      <a:pt x="6" y="11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828"/>
              <p:cNvSpPr>
                <a:spLocks noChangeArrowheads="1"/>
              </p:cNvSpPr>
              <p:nvPr/>
            </p:nvSpPr>
            <p:spPr bwMode="auto">
              <a:xfrm>
                <a:off x="1274" y="3079"/>
                <a:ext cx="19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29"/>
              <p:cNvSpPr>
                <a:spLocks noEditPoints="1"/>
              </p:cNvSpPr>
              <p:nvPr/>
            </p:nvSpPr>
            <p:spPr bwMode="auto">
              <a:xfrm>
                <a:off x="1299" y="3049"/>
                <a:ext cx="32" cy="54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12" y="28"/>
                  </a:cxn>
                  <a:cxn ang="0">
                    <a:pos x="8" y="30"/>
                  </a:cxn>
                  <a:cxn ang="0">
                    <a:pos x="6" y="32"/>
                  </a:cxn>
                  <a:cxn ang="0">
                    <a:pos x="6" y="41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7"/>
                  </a:cxn>
                  <a:cxn ang="0">
                    <a:pos x="23" y="44"/>
                  </a:cxn>
                  <a:cxn ang="0">
                    <a:pos x="24" y="41"/>
                  </a:cxn>
                  <a:cxn ang="0">
                    <a:pos x="26" y="37"/>
                  </a:cxn>
                  <a:cxn ang="0">
                    <a:pos x="26" y="34"/>
                  </a:cxn>
                  <a:cxn ang="0">
                    <a:pos x="24" y="32"/>
                  </a:cxn>
                  <a:cxn ang="0">
                    <a:pos x="20" y="28"/>
                  </a:cxn>
                  <a:cxn ang="0">
                    <a:pos x="19" y="28"/>
                  </a:cxn>
                  <a:cxn ang="0">
                    <a:pos x="16" y="26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8" y="17"/>
                  </a:cxn>
                  <a:cxn ang="0">
                    <a:pos x="10" y="19"/>
                  </a:cxn>
                  <a:cxn ang="0">
                    <a:pos x="13" y="21"/>
                  </a:cxn>
                  <a:cxn ang="0">
                    <a:pos x="19" y="21"/>
                  </a:cxn>
                  <a:cxn ang="0">
                    <a:pos x="23" y="17"/>
                  </a:cxn>
                  <a:cxn ang="0">
                    <a:pos x="24" y="14"/>
                  </a:cxn>
                  <a:cxn ang="0">
                    <a:pos x="21" y="8"/>
                  </a:cxn>
                  <a:cxn ang="0">
                    <a:pos x="19" y="7"/>
                  </a:cxn>
                  <a:cxn ang="0">
                    <a:pos x="12" y="7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10"/>
                  </a:cxn>
                  <a:cxn ang="0">
                    <a:pos x="31" y="14"/>
                  </a:cxn>
                  <a:cxn ang="0">
                    <a:pos x="28" y="19"/>
                  </a:cxn>
                  <a:cxn ang="0">
                    <a:pos x="27" y="21"/>
                  </a:cxn>
                  <a:cxn ang="0">
                    <a:pos x="26" y="23"/>
                  </a:cxn>
                  <a:cxn ang="0">
                    <a:pos x="23" y="23"/>
                  </a:cxn>
                  <a:cxn ang="0">
                    <a:pos x="28" y="26"/>
                  </a:cxn>
                  <a:cxn ang="0">
                    <a:pos x="31" y="32"/>
                  </a:cxn>
                  <a:cxn ang="0">
                    <a:pos x="31" y="34"/>
                  </a:cxn>
                  <a:cxn ang="0">
                    <a:pos x="32" y="37"/>
                  </a:cxn>
                  <a:cxn ang="0">
                    <a:pos x="30" y="45"/>
                  </a:cxn>
                  <a:cxn ang="0">
                    <a:pos x="24" y="51"/>
                  </a:cxn>
                  <a:cxn ang="0">
                    <a:pos x="16" y="54"/>
                  </a:cxn>
                  <a:cxn ang="0">
                    <a:pos x="10" y="52"/>
                  </a:cxn>
                  <a:cxn ang="0">
                    <a:pos x="6" y="51"/>
                  </a:cxn>
                  <a:cxn ang="0">
                    <a:pos x="1" y="45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9" y="23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6" y="0"/>
                  </a:cxn>
                </a:cxnLst>
                <a:rect l="0" t="0" r="r" b="b"/>
                <a:pathLst>
                  <a:path w="32" h="54">
                    <a:moveTo>
                      <a:pt x="16" y="26"/>
                    </a:moveTo>
                    <a:lnTo>
                      <a:pt x="12" y="28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6" y="41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20" y="47"/>
                    </a:lnTo>
                    <a:lnTo>
                      <a:pt x="23" y="44"/>
                    </a:lnTo>
                    <a:lnTo>
                      <a:pt x="24" y="41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6"/>
                    </a:lnTo>
                    <a:close/>
                    <a:moveTo>
                      <a:pt x="12" y="7"/>
                    </a:moveTo>
                    <a:lnTo>
                      <a:pt x="9" y="8"/>
                    </a:lnTo>
                    <a:lnTo>
                      <a:pt x="8" y="11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3" y="21"/>
                    </a:lnTo>
                    <a:lnTo>
                      <a:pt x="19" y="21"/>
                    </a:lnTo>
                    <a:lnTo>
                      <a:pt x="23" y="17"/>
                    </a:lnTo>
                    <a:lnTo>
                      <a:pt x="24" y="14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2" y="7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31" y="14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8" y="26"/>
                    </a:lnTo>
                    <a:lnTo>
                      <a:pt x="31" y="32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30" y="45"/>
                    </a:lnTo>
                    <a:lnTo>
                      <a:pt x="24" y="51"/>
                    </a:lnTo>
                    <a:lnTo>
                      <a:pt x="16" y="54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830"/>
              <p:cNvSpPr>
                <a:spLocks noChangeShapeType="1"/>
              </p:cNvSpPr>
              <p:nvPr/>
            </p:nvSpPr>
            <p:spPr bwMode="auto">
              <a:xfrm>
                <a:off x="1119" y="3431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831"/>
              <p:cNvSpPr>
                <a:spLocks noChangeShapeType="1"/>
              </p:cNvSpPr>
              <p:nvPr/>
            </p:nvSpPr>
            <p:spPr bwMode="auto">
              <a:xfrm>
                <a:off x="1170" y="3438"/>
                <a:ext cx="51" cy="9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832"/>
              <p:cNvSpPr>
                <a:spLocks noChangeShapeType="1"/>
              </p:cNvSpPr>
              <p:nvPr/>
            </p:nvSpPr>
            <p:spPr bwMode="auto">
              <a:xfrm>
                <a:off x="1221" y="3447"/>
                <a:ext cx="50" cy="1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833"/>
              <p:cNvSpPr>
                <a:spLocks noChangeShapeType="1"/>
              </p:cNvSpPr>
              <p:nvPr/>
            </p:nvSpPr>
            <p:spPr bwMode="auto">
              <a:xfrm>
                <a:off x="1271" y="3458"/>
                <a:ext cx="101" cy="2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834"/>
              <p:cNvSpPr>
                <a:spLocks noChangeShapeType="1"/>
              </p:cNvSpPr>
              <p:nvPr/>
            </p:nvSpPr>
            <p:spPr bwMode="auto">
              <a:xfrm>
                <a:off x="1372" y="3483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835"/>
              <p:cNvSpPr>
                <a:spLocks noChangeShapeType="1"/>
              </p:cNvSpPr>
              <p:nvPr/>
            </p:nvSpPr>
            <p:spPr bwMode="auto">
              <a:xfrm flipV="1">
                <a:off x="1423" y="3484"/>
                <a:ext cx="51" cy="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836"/>
              <p:cNvSpPr>
                <a:spLocks noChangeShapeType="1"/>
              </p:cNvSpPr>
              <p:nvPr/>
            </p:nvSpPr>
            <p:spPr bwMode="auto">
              <a:xfrm flipV="1">
                <a:off x="1474" y="3464"/>
                <a:ext cx="50" cy="2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837"/>
              <p:cNvSpPr>
                <a:spLocks noChangeShapeType="1"/>
              </p:cNvSpPr>
              <p:nvPr/>
            </p:nvSpPr>
            <p:spPr bwMode="auto">
              <a:xfrm flipV="1">
                <a:off x="1524" y="3444"/>
                <a:ext cx="51" cy="2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838"/>
              <p:cNvSpPr>
                <a:spLocks noChangeShapeType="1"/>
              </p:cNvSpPr>
              <p:nvPr/>
            </p:nvSpPr>
            <p:spPr bwMode="auto">
              <a:xfrm flipV="1">
                <a:off x="1575" y="3436"/>
                <a:ext cx="50" cy="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839"/>
              <p:cNvSpPr>
                <a:spLocks noChangeShapeType="1"/>
              </p:cNvSpPr>
              <p:nvPr/>
            </p:nvSpPr>
            <p:spPr bwMode="auto">
              <a:xfrm>
                <a:off x="1625" y="3436"/>
                <a:ext cx="51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840"/>
              <p:cNvSpPr>
                <a:spLocks noChangeShapeType="1"/>
              </p:cNvSpPr>
              <p:nvPr/>
            </p:nvSpPr>
            <p:spPr bwMode="auto">
              <a:xfrm flipV="1">
                <a:off x="1676" y="3433"/>
                <a:ext cx="51" cy="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841"/>
              <p:cNvSpPr>
                <a:spLocks noChangeShapeType="1"/>
              </p:cNvSpPr>
              <p:nvPr/>
            </p:nvSpPr>
            <p:spPr bwMode="auto">
              <a:xfrm flipV="1">
                <a:off x="1727" y="3409"/>
                <a:ext cx="101" cy="2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842"/>
              <p:cNvSpPr>
                <a:spLocks noChangeShapeType="1"/>
              </p:cNvSpPr>
              <p:nvPr/>
            </p:nvSpPr>
            <p:spPr bwMode="auto">
              <a:xfrm flipV="1">
                <a:off x="1828" y="3402"/>
                <a:ext cx="50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843"/>
              <p:cNvSpPr>
                <a:spLocks noChangeShapeType="1"/>
              </p:cNvSpPr>
              <p:nvPr/>
            </p:nvSpPr>
            <p:spPr bwMode="auto">
              <a:xfrm>
                <a:off x="1878" y="3402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844"/>
              <p:cNvSpPr>
                <a:spLocks noChangeShapeType="1"/>
              </p:cNvSpPr>
              <p:nvPr/>
            </p:nvSpPr>
            <p:spPr bwMode="auto">
              <a:xfrm>
                <a:off x="1929" y="3403"/>
                <a:ext cx="10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845"/>
              <p:cNvSpPr>
                <a:spLocks noChangeShapeType="1"/>
              </p:cNvSpPr>
              <p:nvPr/>
            </p:nvSpPr>
            <p:spPr bwMode="auto">
              <a:xfrm>
                <a:off x="2030" y="3417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846"/>
              <p:cNvSpPr>
                <a:spLocks noChangeShapeType="1"/>
              </p:cNvSpPr>
              <p:nvPr/>
            </p:nvSpPr>
            <p:spPr bwMode="auto">
              <a:xfrm>
                <a:off x="2081" y="3421"/>
                <a:ext cx="354" cy="1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847"/>
              <p:cNvSpPr>
                <a:spLocks noChangeShapeType="1"/>
              </p:cNvSpPr>
              <p:nvPr/>
            </p:nvSpPr>
            <p:spPr bwMode="auto">
              <a:xfrm>
                <a:off x="1119" y="3429"/>
                <a:ext cx="1316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848"/>
              <p:cNvSpPr>
                <a:spLocks noChangeShapeType="1"/>
              </p:cNvSpPr>
              <p:nvPr/>
            </p:nvSpPr>
            <p:spPr bwMode="auto">
              <a:xfrm>
                <a:off x="1119" y="3431"/>
                <a:ext cx="51" cy="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849"/>
              <p:cNvSpPr>
                <a:spLocks noChangeShapeType="1"/>
              </p:cNvSpPr>
              <p:nvPr/>
            </p:nvSpPr>
            <p:spPr bwMode="auto">
              <a:xfrm>
                <a:off x="1170" y="3433"/>
                <a:ext cx="202" cy="2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850"/>
              <p:cNvSpPr>
                <a:spLocks noChangeShapeType="1"/>
              </p:cNvSpPr>
              <p:nvPr/>
            </p:nvSpPr>
            <p:spPr bwMode="auto">
              <a:xfrm flipV="1">
                <a:off x="1372" y="3454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851"/>
              <p:cNvSpPr>
                <a:spLocks noChangeShapeType="1"/>
              </p:cNvSpPr>
              <p:nvPr/>
            </p:nvSpPr>
            <p:spPr bwMode="auto">
              <a:xfrm flipV="1">
                <a:off x="1423" y="3440"/>
                <a:ext cx="51" cy="1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852"/>
              <p:cNvSpPr>
                <a:spLocks noChangeShapeType="1"/>
              </p:cNvSpPr>
              <p:nvPr/>
            </p:nvSpPr>
            <p:spPr bwMode="auto">
              <a:xfrm flipV="1">
                <a:off x="1474" y="3416"/>
                <a:ext cx="50" cy="2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853"/>
              <p:cNvSpPr>
                <a:spLocks noChangeShapeType="1"/>
              </p:cNvSpPr>
              <p:nvPr/>
            </p:nvSpPr>
            <p:spPr bwMode="auto">
              <a:xfrm flipV="1">
                <a:off x="1524" y="3399"/>
                <a:ext cx="51" cy="1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854"/>
              <p:cNvSpPr>
                <a:spLocks noChangeShapeType="1"/>
              </p:cNvSpPr>
              <p:nvPr/>
            </p:nvSpPr>
            <p:spPr bwMode="auto">
              <a:xfrm>
                <a:off x="1575" y="3399"/>
                <a:ext cx="50" cy="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855"/>
              <p:cNvSpPr>
                <a:spLocks noChangeShapeType="1"/>
              </p:cNvSpPr>
              <p:nvPr/>
            </p:nvSpPr>
            <p:spPr bwMode="auto">
              <a:xfrm>
                <a:off x="1625" y="3406"/>
                <a:ext cx="102" cy="5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856"/>
              <p:cNvSpPr>
                <a:spLocks noChangeShapeType="1"/>
              </p:cNvSpPr>
              <p:nvPr/>
            </p:nvSpPr>
            <p:spPr bwMode="auto">
              <a:xfrm>
                <a:off x="1727" y="3461"/>
                <a:ext cx="50" cy="1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857"/>
              <p:cNvSpPr>
                <a:spLocks noChangeShapeType="1"/>
              </p:cNvSpPr>
              <p:nvPr/>
            </p:nvSpPr>
            <p:spPr bwMode="auto">
              <a:xfrm>
                <a:off x="1777" y="3475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858"/>
              <p:cNvSpPr>
                <a:spLocks noChangeShapeType="1"/>
              </p:cNvSpPr>
              <p:nvPr/>
            </p:nvSpPr>
            <p:spPr bwMode="auto">
              <a:xfrm flipV="1">
                <a:off x="1828" y="3466"/>
                <a:ext cx="50" cy="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859"/>
              <p:cNvSpPr>
                <a:spLocks noChangeShapeType="1"/>
              </p:cNvSpPr>
              <p:nvPr/>
            </p:nvSpPr>
            <p:spPr bwMode="auto">
              <a:xfrm flipV="1">
                <a:off x="1878" y="3447"/>
                <a:ext cx="102" cy="19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860"/>
              <p:cNvSpPr>
                <a:spLocks noChangeShapeType="1"/>
              </p:cNvSpPr>
              <p:nvPr/>
            </p:nvSpPr>
            <p:spPr bwMode="auto">
              <a:xfrm flipV="1">
                <a:off x="1980" y="3439"/>
                <a:ext cx="50" cy="8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861"/>
              <p:cNvSpPr>
                <a:spLocks noChangeShapeType="1"/>
              </p:cNvSpPr>
              <p:nvPr/>
            </p:nvSpPr>
            <p:spPr bwMode="auto">
              <a:xfrm flipV="1">
                <a:off x="2030" y="3432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862"/>
              <p:cNvSpPr>
                <a:spLocks noChangeShapeType="1"/>
              </p:cNvSpPr>
              <p:nvPr/>
            </p:nvSpPr>
            <p:spPr bwMode="auto">
              <a:xfrm flipV="1">
                <a:off x="2081" y="3428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863"/>
              <p:cNvSpPr>
                <a:spLocks noChangeShapeType="1"/>
              </p:cNvSpPr>
              <p:nvPr/>
            </p:nvSpPr>
            <p:spPr bwMode="auto">
              <a:xfrm flipV="1">
                <a:off x="2131" y="3425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864"/>
              <p:cNvSpPr>
                <a:spLocks noChangeShapeType="1"/>
              </p:cNvSpPr>
              <p:nvPr/>
            </p:nvSpPr>
            <p:spPr bwMode="auto">
              <a:xfrm flipV="1">
                <a:off x="2182" y="3423"/>
                <a:ext cx="101" cy="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865"/>
              <p:cNvSpPr>
                <a:spLocks noChangeShapeType="1"/>
              </p:cNvSpPr>
              <p:nvPr/>
            </p:nvSpPr>
            <p:spPr bwMode="auto">
              <a:xfrm>
                <a:off x="2283" y="3423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866"/>
              <p:cNvSpPr>
                <a:spLocks noChangeShapeType="1"/>
              </p:cNvSpPr>
              <p:nvPr/>
            </p:nvSpPr>
            <p:spPr bwMode="auto">
              <a:xfrm>
                <a:off x="2334" y="3423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867"/>
              <p:cNvSpPr>
                <a:spLocks noChangeShapeType="1"/>
              </p:cNvSpPr>
              <p:nvPr/>
            </p:nvSpPr>
            <p:spPr bwMode="auto">
              <a:xfrm>
                <a:off x="2384" y="3424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868"/>
              <p:cNvSpPr>
                <a:spLocks noChangeArrowheads="1"/>
              </p:cNvSpPr>
              <p:nvPr/>
            </p:nvSpPr>
            <p:spPr bwMode="auto">
              <a:xfrm>
                <a:off x="3059" y="990"/>
                <a:ext cx="1512" cy="4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869"/>
              <p:cNvSpPr>
                <a:spLocks noChangeShapeType="1"/>
              </p:cNvSpPr>
              <p:nvPr/>
            </p:nvSpPr>
            <p:spPr bwMode="auto">
              <a:xfrm flipV="1">
                <a:off x="3059" y="990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870"/>
              <p:cNvSpPr>
                <a:spLocks noChangeShapeType="1"/>
              </p:cNvSpPr>
              <p:nvPr/>
            </p:nvSpPr>
            <p:spPr bwMode="auto">
              <a:xfrm>
                <a:off x="3059" y="990"/>
                <a:ext cx="1512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871"/>
              <p:cNvSpPr>
                <a:spLocks noChangeShapeType="1"/>
              </p:cNvSpPr>
              <p:nvPr/>
            </p:nvSpPr>
            <p:spPr bwMode="auto">
              <a:xfrm>
                <a:off x="4571" y="990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872"/>
              <p:cNvSpPr>
                <a:spLocks noChangeShapeType="1"/>
              </p:cNvSpPr>
              <p:nvPr/>
            </p:nvSpPr>
            <p:spPr bwMode="auto">
              <a:xfrm flipH="1">
                <a:off x="3059" y="1418"/>
                <a:ext cx="1512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873"/>
              <p:cNvSpPr>
                <a:spLocks noChangeShapeType="1"/>
              </p:cNvSpPr>
              <p:nvPr/>
            </p:nvSpPr>
            <p:spPr bwMode="auto">
              <a:xfrm>
                <a:off x="3059" y="1418"/>
                <a:ext cx="1512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874"/>
              <p:cNvSpPr>
                <a:spLocks noChangeShapeType="1"/>
              </p:cNvSpPr>
              <p:nvPr/>
            </p:nvSpPr>
            <p:spPr bwMode="auto">
              <a:xfrm flipV="1">
                <a:off x="3059" y="990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875"/>
              <p:cNvSpPr>
                <a:spLocks noChangeShapeType="1"/>
              </p:cNvSpPr>
              <p:nvPr/>
            </p:nvSpPr>
            <p:spPr bwMode="auto">
              <a:xfrm flipV="1">
                <a:off x="3059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876"/>
              <p:cNvSpPr>
                <a:spLocks noEditPoints="1"/>
              </p:cNvSpPr>
              <p:nvPr/>
            </p:nvSpPr>
            <p:spPr bwMode="auto">
              <a:xfrm>
                <a:off x="3033" y="1471"/>
                <a:ext cx="50" cy="78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0" y="10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8" y="66"/>
                  </a:cxn>
                  <a:cxn ang="0">
                    <a:pos x="22" y="68"/>
                  </a:cxn>
                  <a:cxn ang="0">
                    <a:pos x="30" y="68"/>
                  </a:cxn>
                  <a:cxn ang="0">
                    <a:pos x="35" y="63"/>
                  </a:cxn>
                  <a:cxn ang="0">
                    <a:pos x="39" y="53"/>
                  </a:cxn>
                  <a:cxn ang="0">
                    <a:pos x="41" y="38"/>
                  </a:cxn>
                  <a:cxn ang="0">
                    <a:pos x="39" y="23"/>
                  </a:cxn>
                  <a:cxn ang="0">
                    <a:pos x="35" y="14"/>
                  </a:cxn>
                  <a:cxn ang="0">
                    <a:pos x="33" y="11"/>
                  </a:cxn>
                  <a:cxn ang="0">
                    <a:pos x="24" y="8"/>
                  </a:cxn>
                  <a:cxn ang="0">
                    <a:pos x="20" y="0"/>
                  </a:cxn>
                  <a:cxn ang="0">
                    <a:pos x="33" y="0"/>
                  </a:cxn>
                  <a:cxn ang="0">
                    <a:pos x="35" y="1"/>
                  </a:cxn>
                  <a:cxn ang="0">
                    <a:pos x="39" y="4"/>
                  </a:cxn>
                  <a:cxn ang="0">
                    <a:pos x="42" y="7"/>
                  </a:cxn>
                  <a:cxn ang="0">
                    <a:pos x="46" y="15"/>
                  </a:cxn>
                  <a:cxn ang="0">
                    <a:pos x="50" y="31"/>
                  </a:cxn>
                  <a:cxn ang="0">
                    <a:pos x="50" y="51"/>
                  </a:cxn>
                  <a:cxn ang="0">
                    <a:pos x="48" y="62"/>
                  </a:cxn>
                  <a:cxn ang="0">
                    <a:pos x="39" y="74"/>
                  </a:cxn>
                  <a:cxn ang="0">
                    <a:pos x="35" y="77"/>
                  </a:cxn>
                  <a:cxn ang="0">
                    <a:pos x="31" y="78"/>
                  </a:cxn>
                  <a:cxn ang="0">
                    <a:pos x="20" y="78"/>
                  </a:cxn>
                  <a:cxn ang="0">
                    <a:pos x="16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2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0" y="0"/>
                  </a:cxn>
                </a:cxnLst>
                <a:rect l="0" t="0" r="r" b="b"/>
                <a:pathLst>
                  <a:path w="50" h="78">
                    <a:moveTo>
                      <a:pt x="24" y="8"/>
                    </a:moveTo>
                    <a:lnTo>
                      <a:pt x="20" y="10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30" y="68"/>
                    </a:lnTo>
                    <a:lnTo>
                      <a:pt x="35" y="63"/>
                    </a:lnTo>
                    <a:lnTo>
                      <a:pt x="39" y="53"/>
                    </a:lnTo>
                    <a:lnTo>
                      <a:pt x="41" y="38"/>
                    </a:lnTo>
                    <a:lnTo>
                      <a:pt x="39" y="23"/>
                    </a:lnTo>
                    <a:lnTo>
                      <a:pt x="35" y="14"/>
                    </a:lnTo>
                    <a:lnTo>
                      <a:pt x="33" y="11"/>
                    </a:lnTo>
                    <a:lnTo>
                      <a:pt x="24" y="8"/>
                    </a:lnTo>
                    <a:close/>
                    <a:moveTo>
                      <a:pt x="20" y="0"/>
                    </a:moveTo>
                    <a:lnTo>
                      <a:pt x="33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50" y="31"/>
                    </a:lnTo>
                    <a:lnTo>
                      <a:pt x="50" y="51"/>
                    </a:lnTo>
                    <a:lnTo>
                      <a:pt x="48" y="62"/>
                    </a:lnTo>
                    <a:lnTo>
                      <a:pt x="39" y="74"/>
                    </a:lnTo>
                    <a:lnTo>
                      <a:pt x="35" y="77"/>
                    </a:lnTo>
                    <a:lnTo>
                      <a:pt x="31" y="78"/>
                    </a:lnTo>
                    <a:lnTo>
                      <a:pt x="20" y="78"/>
                    </a:lnTo>
                    <a:lnTo>
                      <a:pt x="16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2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877"/>
              <p:cNvSpPr>
                <a:spLocks noChangeShapeType="1"/>
              </p:cNvSpPr>
              <p:nvPr/>
            </p:nvSpPr>
            <p:spPr bwMode="auto">
              <a:xfrm flipV="1">
                <a:off x="3562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878"/>
              <p:cNvSpPr>
                <a:spLocks/>
              </p:cNvSpPr>
              <p:nvPr/>
            </p:nvSpPr>
            <p:spPr bwMode="auto">
              <a:xfrm>
                <a:off x="3536" y="1471"/>
                <a:ext cx="51" cy="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4" y="6"/>
                  </a:cxn>
                  <a:cxn ang="0">
                    <a:pos x="47" y="10"/>
                  </a:cxn>
                  <a:cxn ang="0">
                    <a:pos x="49" y="15"/>
                  </a:cxn>
                  <a:cxn ang="0">
                    <a:pos x="49" y="26"/>
                  </a:cxn>
                  <a:cxn ang="0">
                    <a:pos x="48" y="30"/>
                  </a:cxn>
                  <a:cxn ang="0">
                    <a:pos x="45" y="36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34" y="47"/>
                  </a:cxn>
                  <a:cxn ang="0">
                    <a:pos x="29" y="52"/>
                  </a:cxn>
                  <a:cxn ang="0">
                    <a:pos x="23" y="56"/>
                  </a:cxn>
                  <a:cxn ang="0">
                    <a:pos x="18" y="62"/>
                  </a:cxn>
                  <a:cxn ang="0">
                    <a:pos x="16" y="64"/>
                  </a:cxn>
                  <a:cxn ang="0">
                    <a:pos x="14" y="67"/>
                  </a:cxn>
                  <a:cxn ang="0">
                    <a:pos x="51" y="67"/>
                  </a:cxn>
                  <a:cxn ang="0">
                    <a:pos x="51" y="77"/>
                  </a:cxn>
                  <a:cxn ang="0">
                    <a:pos x="0" y="77"/>
                  </a:cxn>
                  <a:cxn ang="0">
                    <a:pos x="1" y="74"/>
                  </a:cxn>
                  <a:cxn ang="0">
                    <a:pos x="1" y="70"/>
                  </a:cxn>
                  <a:cxn ang="0">
                    <a:pos x="3" y="66"/>
                  </a:cxn>
                  <a:cxn ang="0">
                    <a:pos x="6" y="63"/>
                  </a:cxn>
                  <a:cxn ang="0">
                    <a:pos x="7" y="59"/>
                  </a:cxn>
                  <a:cxn ang="0">
                    <a:pos x="10" y="55"/>
                  </a:cxn>
                  <a:cxn ang="0">
                    <a:pos x="15" y="52"/>
                  </a:cxn>
                  <a:cxn ang="0">
                    <a:pos x="25" y="42"/>
                  </a:cxn>
                  <a:cxn ang="0">
                    <a:pos x="30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5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7" y="12"/>
                  </a:cxn>
                  <a:cxn ang="0">
                    <a:pos x="33" y="10"/>
                  </a:cxn>
                  <a:cxn ang="0">
                    <a:pos x="30" y="8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2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12" y="22"/>
                  </a:cxn>
                  <a:cxn ang="0">
                    <a:pos x="1" y="21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10" y="6"/>
                  </a:cxn>
                  <a:cxn ang="0">
                    <a:pos x="21" y="0"/>
                  </a:cxn>
                </a:cxnLst>
                <a:rect l="0" t="0" r="r" b="b"/>
                <a:pathLst>
                  <a:path w="51" h="77">
                    <a:moveTo>
                      <a:pt x="21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4" y="6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9" y="26"/>
                    </a:lnTo>
                    <a:lnTo>
                      <a:pt x="48" y="30"/>
                    </a:lnTo>
                    <a:lnTo>
                      <a:pt x="45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34" y="47"/>
                    </a:lnTo>
                    <a:lnTo>
                      <a:pt x="29" y="52"/>
                    </a:lnTo>
                    <a:lnTo>
                      <a:pt x="23" y="56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7"/>
                    </a:lnTo>
                    <a:lnTo>
                      <a:pt x="51" y="67"/>
                    </a:lnTo>
                    <a:lnTo>
                      <a:pt x="51" y="77"/>
                    </a:lnTo>
                    <a:lnTo>
                      <a:pt x="0" y="77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3" y="66"/>
                    </a:lnTo>
                    <a:lnTo>
                      <a:pt x="6" y="63"/>
                    </a:lnTo>
                    <a:lnTo>
                      <a:pt x="7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25" y="42"/>
                    </a:lnTo>
                    <a:lnTo>
                      <a:pt x="30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7" y="12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1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79"/>
              <p:cNvSpPr>
                <a:spLocks noChangeShapeType="1"/>
              </p:cNvSpPr>
              <p:nvPr/>
            </p:nvSpPr>
            <p:spPr bwMode="auto">
              <a:xfrm flipV="1">
                <a:off x="4067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880"/>
              <p:cNvSpPr>
                <a:spLocks noEditPoints="1"/>
              </p:cNvSpPr>
              <p:nvPr/>
            </p:nvSpPr>
            <p:spPr bwMode="auto">
              <a:xfrm>
                <a:off x="4038" y="1471"/>
                <a:ext cx="53" cy="77"/>
              </a:xfrm>
              <a:custGeom>
                <a:avLst/>
                <a:gdLst/>
                <a:ahLst/>
                <a:cxnLst>
                  <a:cxn ang="0">
                    <a:pos x="34" y="19"/>
                  </a:cxn>
                  <a:cxn ang="0">
                    <a:pos x="12" y="49"/>
                  </a:cxn>
                  <a:cxn ang="0">
                    <a:pos x="34" y="49"/>
                  </a:cxn>
                  <a:cxn ang="0">
                    <a:pos x="34" y="19"/>
                  </a:cxn>
                  <a:cxn ang="0">
                    <a:pos x="37" y="0"/>
                  </a:cxn>
                  <a:cxn ang="0">
                    <a:pos x="45" y="0"/>
                  </a:cxn>
                  <a:cxn ang="0">
                    <a:pos x="45" y="49"/>
                  </a:cxn>
                  <a:cxn ang="0">
                    <a:pos x="53" y="49"/>
                  </a:cxn>
                  <a:cxn ang="0">
                    <a:pos x="53" y="59"/>
                  </a:cxn>
                  <a:cxn ang="0">
                    <a:pos x="45" y="59"/>
                  </a:cxn>
                  <a:cxn ang="0">
                    <a:pos x="45" y="77"/>
                  </a:cxn>
                  <a:cxn ang="0">
                    <a:pos x="34" y="77"/>
                  </a:cxn>
                  <a:cxn ang="0">
                    <a:pos x="34" y="5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37" y="0"/>
                  </a:cxn>
                </a:cxnLst>
                <a:rect l="0" t="0" r="r" b="b"/>
                <a:pathLst>
                  <a:path w="53" h="77">
                    <a:moveTo>
                      <a:pt x="34" y="19"/>
                    </a:moveTo>
                    <a:lnTo>
                      <a:pt x="12" y="49"/>
                    </a:lnTo>
                    <a:lnTo>
                      <a:pt x="34" y="49"/>
                    </a:lnTo>
                    <a:lnTo>
                      <a:pt x="34" y="19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45" y="49"/>
                    </a:lnTo>
                    <a:lnTo>
                      <a:pt x="53" y="49"/>
                    </a:lnTo>
                    <a:lnTo>
                      <a:pt x="53" y="59"/>
                    </a:lnTo>
                    <a:lnTo>
                      <a:pt x="45" y="59"/>
                    </a:lnTo>
                    <a:lnTo>
                      <a:pt x="45" y="77"/>
                    </a:lnTo>
                    <a:lnTo>
                      <a:pt x="34" y="77"/>
                    </a:lnTo>
                    <a:lnTo>
                      <a:pt x="34" y="5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81"/>
              <p:cNvSpPr>
                <a:spLocks noChangeShapeType="1"/>
              </p:cNvSpPr>
              <p:nvPr/>
            </p:nvSpPr>
            <p:spPr bwMode="auto">
              <a:xfrm flipV="1">
                <a:off x="4571" y="140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882"/>
              <p:cNvSpPr>
                <a:spLocks noEditPoints="1"/>
              </p:cNvSpPr>
              <p:nvPr/>
            </p:nvSpPr>
            <p:spPr bwMode="auto">
              <a:xfrm>
                <a:off x="4544" y="1471"/>
                <a:ext cx="52" cy="7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2" y="42"/>
                  </a:cxn>
                  <a:cxn ang="0">
                    <a:pos x="11" y="56"/>
                  </a:cxn>
                  <a:cxn ang="0">
                    <a:pos x="15" y="64"/>
                  </a:cxn>
                  <a:cxn ang="0">
                    <a:pos x="22" y="68"/>
                  </a:cxn>
                  <a:cxn ang="0">
                    <a:pos x="36" y="67"/>
                  </a:cxn>
                  <a:cxn ang="0">
                    <a:pos x="40" y="60"/>
                  </a:cxn>
                  <a:cxn ang="0">
                    <a:pos x="42" y="47"/>
                  </a:cxn>
                  <a:cxn ang="0">
                    <a:pos x="37" y="40"/>
                  </a:cxn>
                  <a:cxn ang="0">
                    <a:pos x="33" y="36"/>
                  </a:cxn>
                  <a:cxn ang="0">
                    <a:pos x="23" y="0"/>
                  </a:cxn>
                  <a:cxn ang="0">
                    <a:pos x="41" y="3"/>
                  </a:cxn>
                  <a:cxn ang="0">
                    <a:pos x="49" y="14"/>
                  </a:cxn>
                  <a:cxn ang="0">
                    <a:pos x="41" y="21"/>
                  </a:cxn>
                  <a:cxn ang="0">
                    <a:pos x="34" y="10"/>
                  </a:cxn>
                  <a:cxn ang="0">
                    <a:pos x="29" y="8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11" y="29"/>
                  </a:cxn>
                  <a:cxn ang="0">
                    <a:pos x="14" y="33"/>
                  </a:cxn>
                  <a:cxn ang="0">
                    <a:pos x="22" y="27"/>
                  </a:cxn>
                  <a:cxn ang="0">
                    <a:pos x="30" y="26"/>
                  </a:cxn>
                  <a:cxn ang="0">
                    <a:pos x="45" y="33"/>
                  </a:cxn>
                  <a:cxn ang="0">
                    <a:pos x="52" y="47"/>
                  </a:cxn>
                  <a:cxn ang="0">
                    <a:pos x="49" y="64"/>
                  </a:cxn>
                  <a:cxn ang="0">
                    <a:pos x="44" y="71"/>
                  </a:cxn>
                  <a:cxn ang="0">
                    <a:pos x="31" y="78"/>
                  </a:cxn>
                  <a:cxn ang="0">
                    <a:pos x="16" y="75"/>
                  </a:cxn>
                  <a:cxn ang="0">
                    <a:pos x="8" y="68"/>
                  </a:cxn>
                  <a:cxn ang="0">
                    <a:pos x="0" y="41"/>
                  </a:cxn>
                  <a:cxn ang="0">
                    <a:pos x="10" y="8"/>
                  </a:cxn>
                  <a:cxn ang="0">
                    <a:pos x="18" y="1"/>
                  </a:cxn>
                </a:cxnLst>
                <a:rect l="0" t="0" r="r" b="b"/>
                <a:pathLst>
                  <a:path w="52" h="78">
                    <a:moveTo>
                      <a:pt x="22" y="36"/>
                    </a:move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11" y="47"/>
                    </a:lnTo>
                    <a:lnTo>
                      <a:pt x="11" y="56"/>
                    </a:lnTo>
                    <a:lnTo>
                      <a:pt x="12" y="60"/>
                    </a:lnTo>
                    <a:lnTo>
                      <a:pt x="15" y="64"/>
                    </a:lnTo>
                    <a:lnTo>
                      <a:pt x="19" y="67"/>
                    </a:lnTo>
                    <a:lnTo>
                      <a:pt x="22" y="68"/>
                    </a:lnTo>
                    <a:lnTo>
                      <a:pt x="31" y="68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40" y="60"/>
                    </a:lnTo>
                    <a:lnTo>
                      <a:pt x="42" y="52"/>
                    </a:lnTo>
                    <a:lnTo>
                      <a:pt x="42" y="47"/>
                    </a:lnTo>
                    <a:lnTo>
                      <a:pt x="40" y="44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6"/>
                    </a:lnTo>
                    <a:lnTo>
                      <a:pt x="22" y="36"/>
                    </a:lnTo>
                    <a:close/>
                    <a:moveTo>
                      <a:pt x="23" y="0"/>
                    </a:moveTo>
                    <a:lnTo>
                      <a:pt x="33" y="0"/>
                    </a:lnTo>
                    <a:lnTo>
                      <a:pt x="41" y="3"/>
                    </a:lnTo>
                    <a:lnTo>
                      <a:pt x="47" y="8"/>
                    </a:lnTo>
                    <a:lnTo>
                      <a:pt x="49" y="14"/>
                    </a:lnTo>
                    <a:lnTo>
                      <a:pt x="51" y="19"/>
                    </a:lnTo>
                    <a:lnTo>
                      <a:pt x="41" y="21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3" y="10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22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41" y="29"/>
                    </a:lnTo>
                    <a:lnTo>
                      <a:pt x="45" y="33"/>
                    </a:lnTo>
                    <a:lnTo>
                      <a:pt x="51" y="41"/>
                    </a:lnTo>
                    <a:lnTo>
                      <a:pt x="52" y="47"/>
                    </a:lnTo>
                    <a:lnTo>
                      <a:pt x="52" y="56"/>
                    </a:lnTo>
                    <a:lnTo>
                      <a:pt x="49" y="64"/>
                    </a:lnTo>
                    <a:lnTo>
                      <a:pt x="47" y="68"/>
                    </a:lnTo>
                    <a:lnTo>
                      <a:pt x="44" y="71"/>
                    </a:lnTo>
                    <a:lnTo>
                      <a:pt x="36" y="77"/>
                    </a:lnTo>
                    <a:lnTo>
                      <a:pt x="31" y="78"/>
                    </a:lnTo>
                    <a:lnTo>
                      <a:pt x="27" y="78"/>
                    </a:lnTo>
                    <a:lnTo>
                      <a:pt x="16" y="75"/>
                    </a:lnTo>
                    <a:lnTo>
                      <a:pt x="12" y="73"/>
                    </a:lnTo>
                    <a:lnTo>
                      <a:pt x="8" y="68"/>
                    </a:lnTo>
                    <a:lnTo>
                      <a:pt x="3" y="57"/>
                    </a:lnTo>
                    <a:lnTo>
                      <a:pt x="0" y="41"/>
                    </a:lnTo>
                    <a:lnTo>
                      <a:pt x="3" y="2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83"/>
              <p:cNvSpPr>
                <a:spLocks noChangeShapeType="1"/>
              </p:cNvSpPr>
              <p:nvPr/>
            </p:nvSpPr>
            <p:spPr bwMode="auto">
              <a:xfrm>
                <a:off x="3059" y="1337"/>
                <a:ext cx="1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884"/>
              <p:cNvSpPr>
                <a:spLocks noChangeArrowheads="1"/>
              </p:cNvSpPr>
              <p:nvPr/>
            </p:nvSpPr>
            <p:spPr bwMode="auto">
              <a:xfrm>
                <a:off x="2908" y="1344"/>
                <a:ext cx="30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885"/>
              <p:cNvSpPr>
                <a:spLocks/>
              </p:cNvSpPr>
              <p:nvPr/>
            </p:nvSpPr>
            <p:spPr bwMode="auto">
              <a:xfrm>
                <a:off x="2945" y="1300"/>
                <a:ext cx="51" cy="7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7" y="0"/>
                  </a:cxn>
                  <a:cxn ang="0">
                    <a:pos x="47" y="11"/>
                  </a:cxn>
                  <a:cxn ang="0">
                    <a:pos x="18" y="11"/>
                  </a:cxn>
                  <a:cxn ang="0">
                    <a:pos x="14" y="30"/>
                  </a:cxn>
                  <a:cxn ang="0">
                    <a:pos x="18" y="27"/>
                  </a:cxn>
                  <a:cxn ang="0">
                    <a:pos x="23" y="26"/>
                  </a:cxn>
                  <a:cxn ang="0">
                    <a:pos x="28" y="25"/>
                  </a:cxn>
                  <a:cxn ang="0">
                    <a:pos x="34" y="26"/>
                  </a:cxn>
                  <a:cxn ang="0">
                    <a:pos x="40" y="29"/>
                  </a:cxn>
                  <a:cxn ang="0">
                    <a:pos x="44" y="32"/>
                  </a:cxn>
                  <a:cxn ang="0">
                    <a:pos x="49" y="40"/>
                  </a:cxn>
                  <a:cxn ang="0">
                    <a:pos x="51" y="45"/>
                  </a:cxn>
                  <a:cxn ang="0">
                    <a:pos x="51" y="55"/>
                  </a:cxn>
                  <a:cxn ang="0">
                    <a:pos x="49" y="60"/>
                  </a:cxn>
                  <a:cxn ang="0">
                    <a:pos x="48" y="64"/>
                  </a:cxn>
                  <a:cxn ang="0">
                    <a:pos x="45" y="68"/>
                  </a:cxn>
                  <a:cxn ang="0">
                    <a:pos x="41" y="73"/>
                  </a:cxn>
                  <a:cxn ang="0">
                    <a:pos x="36" y="75"/>
                  </a:cxn>
                  <a:cxn ang="0">
                    <a:pos x="32" y="77"/>
                  </a:cxn>
                  <a:cxn ang="0">
                    <a:pos x="25" y="78"/>
                  </a:cxn>
                  <a:cxn ang="0">
                    <a:pos x="14" y="75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3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4" y="63"/>
                  </a:cxn>
                  <a:cxn ang="0">
                    <a:pos x="15" y="66"/>
                  </a:cxn>
                  <a:cxn ang="0">
                    <a:pos x="21" y="68"/>
                  </a:cxn>
                  <a:cxn ang="0">
                    <a:pos x="32" y="68"/>
                  </a:cxn>
                  <a:cxn ang="0">
                    <a:pos x="34" y="67"/>
                  </a:cxn>
                  <a:cxn ang="0">
                    <a:pos x="37" y="64"/>
                  </a:cxn>
                  <a:cxn ang="0">
                    <a:pos x="40" y="60"/>
                  </a:cxn>
                  <a:cxn ang="0">
                    <a:pos x="41" y="56"/>
                  </a:cxn>
                  <a:cxn ang="0">
                    <a:pos x="41" y="47"/>
                  </a:cxn>
                  <a:cxn ang="0">
                    <a:pos x="40" y="42"/>
                  </a:cxn>
                  <a:cxn ang="0">
                    <a:pos x="37" y="38"/>
                  </a:cxn>
                  <a:cxn ang="0">
                    <a:pos x="34" y="36"/>
                  </a:cxn>
                  <a:cxn ang="0">
                    <a:pos x="30" y="34"/>
                  </a:cxn>
                  <a:cxn ang="0">
                    <a:pos x="21" y="34"/>
                  </a:cxn>
                  <a:cxn ang="0">
                    <a:pos x="18" y="37"/>
                  </a:cxn>
                  <a:cxn ang="0">
                    <a:pos x="15" y="38"/>
                  </a:cxn>
                  <a:cxn ang="0">
                    <a:pos x="14" y="38"/>
                  </a:cxn>
                  <a:cxn ang="0">
                    <a:pos x="13" y="41"/>
                  </a:cxn>
                  <a:cxn ang="0">
                    <a:pos x="2" y="40"/>
                  </a:cxn>
                  <a:cxn ang="0">
                    <a:pos x="10" y="0"/>
                  </a:cxn>
                </a:cxnLst>
                <a:rect l="0" t="0" r="r" b="b"/>
                <a:pathLst>
                  <a:path w="51" h="78">
                    <a:moveTo>
                      <a:pt x="10" y="0"/>
                    </a:moveTo>
                    <a:lnTo>
                      <a:pt x="47" y="0"/>
                    </a:lnTo>
                    <a:lnTo>
                      <a:pt x="47" y="11"/>
                    </a:lnTo>
                    <a:lnTo>
                      <a:pt x="18" y="11"/>
                    </a:lnTo>
                    <a:lnTo>
                      <a:pt x="14" y="30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8" y="25"/>
                    </a:lnTo>
                    <a:lnTo>
                      <a:pt x="34" y="26"/>
                    </a:lnTo>
                    <a:lnTo>
                      <a:pt x="40" y="29"/>
                    </a:lnTo>
                    <a:lnTo>
                      <a:pt x="44" y="32"/>
                    </a:lnTo>
                    <a:lnTo>
                      <a:pt x="49" y="40"/>
                    </a:lnTo>
                    <a:lnTo>
                      <a:pt x="51" y="45"/>
                    </a:lnTo>
                    <a:lnTo>
                      <a:pt x="51" y="55"/>
                    </a:lnTo>
                    <a:lnTo>
                      <a:pt x="49" y="60"/>
                    </a:lnTo>
                    <a:lnTo>
                      <a:pt x="48" y="64"/>
                    </a:lnTo>
                    <a:lnTo>
                      <a:pt x="45" y="68"/>
                    </a:lnTo>
                    <a:lnTo>
                      <a:pt x="41" y="73"/>
                    </a:lnTo>
                    <a:lnTo>
                      <a:pt x="36" y="75"/>
                    </a:lnTo>
                    <a:lnTo>
                      <a:pt x="32" y="77"/>
                    </a:lnTo>
                    <a:lnTo>
                      <a:pt x="25" y="78"/>
                    </a:lnTo>
                    <a:lnTo>
                      <a:pt x="14" y="75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3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4" y="63"/>
                    </a:lnTo>
                    <a:lnTo>
                      <a:pt x="15" y="66"/>
                    </a:lnTo>
                    <a:lnTo>
                      <a:pt x="21" y="68"/>
                    </a:lnTo>
                    <a:lnTo>
                      <a:pt x="32" y="68"/>
                    </a:lnTo>
                    <a:lnTo>
                      <a:pt x="34" y="67"/>
                    </a:lnTo>
                    <a:lnTo>
                      <a:pt x="37" y="64"/>
                    </a:lnTo>
                    <a:lnTo>
                      <a:pt x="40" y="60"/>
                    </a:lnTo>
                    <a:lnTo>
                      <a:pt x="41" y="56"/>
                    </a:lnTo>
                    <a:lnTo>
                      <a:pt x="41" y="47"/>
                    </a:lnTo>
                    <a:lnTo>
                      <a:pt x="40" y="42"/>
                    </a:lnTo>
                    <a:lnTo>
                      <a:pt x="37" y="38"/>
                    </a:lnTo>
                    <a:lnTo>
                      <a:pt x="34" y="36"/>
                    </a:lnTo>
                    <a:lnTo>
                      <a:pt x="30" y="34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41"/>
                    </a:lnTo>
                    <a:lnTo>
                      <a:pt x="2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886"/>
              <p:cNvSpPr>
                <a:spLocks noChangeShapeType="1"/>
              </p:cNvSpPr>
              <p:nvPr/>
            </p:nvSpPr>
            <p:spPr bwMode="auto">
              <a:xfrm>
                <a:off x="3059" y="1203"/>
                <a:ext cx="1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887"/>
              <p:cNvSpPr>
                <a:spLocks noEditPoints="1"/>
              </p:cNvSpPr>
              <p:nvPr/>
            </p:nvSpPr>
            <p:spPr bwMode="auto">
              <a:xfrm>
                <a:off x="2973" y="1166"/>
                <a:ext cx="50" cy="78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0" y="10"/>
                  </a:cxn>
                  <a:cxn ang="0">
                    <a:pos x="17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7" y="66"/>
                  </a:cxn>
                  <a:cxn ang="0">
                    <a:pos x="21" y="68"/>
                  </a:cxn>
                  <a:cxn ang="0">
                    <a:pos x="30" y="68"/>
                  </a:cxn>
                  <a:cxn ang="0">
                    <a:pos x="35" y="63"/>
                  </a:cxn>
                  <a:cxn ang="0">
                    <a:pos x="39" y="53"/>
                  </a:cxn>
                  <a:cxn ang="0">
                    <a:pos x="41" y="38"/>
                  </a:cxn>
                  <a:cxn ang="0">
                    <a:pos x="39" y="23"/>
                  </a:cxn>
                  <a:cxn ang="0">
                    <a:pos x="35" y="14"/>
                  </a:cxn>
                  <a:cxn ang="0">
                    <a:pos x="32" y="11"/>
                  </a:cxn>
                  <a:cxn ang="0">
                    <a:pos x="24" y="8"/>
                  </a:cxn>
                  <a:cxn ang="0">
                    <a:pos x="20" y="0"/>
                  </a:cxn>
                  <a:cxn ang="0">
                    <a:pos x="32" y="0"/>
                  </a:cxn>
                  <a:cxn ang="0">
                    <a:pos x="35" y="1"/>
                  </a:cxn>
                  <a:cxn ang="0">
                    <a:pos x="39" y="4"/>
                  </a:cxn>
                  <a:cxn ang="0">
                    <a:pos x="42" y="7"/>
                  </a:cxn>
                  <a:cxn ang="0">
                    <a:pos x="46" y="15"/>
                  </a:cxn>
                  <a:cxn ang="0">
                    <a:pos x="50" y="32"/>
                  </a:cxn>
                  <a:cxn ang="0">
                    <a:pos x="50" y="51"/>
                  </a:cxn>
                  <a:cxn ang="0">
                    <a:pos x="47" y="62"/>
                  </a:cxn>
                  <a:cxn ang="0">
                    <a:pos x="39" y="74"/>
                  </a:cxn>
                  <a:cxn ang="0">
                    <a:pos x="35" y="77"/>
                  </a:cxn>
                  <a:cxn ang="0">
                    <a:pos x="31" y="78"/>
                  </a:cxn>
                  <a:cxn ang="0">
                    <a:pos x="20" y="78"/>
                  </a:cxn>
                  <a:cxn ang="0">
                    <a:pos x="16" y="77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2" y="58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0" y="0"/>
                  </a:cxn>
                </a:cxnLst>
                <a:rect l="0" t="0" r="r" b="b"/>
                <a:pathLst>
                  <a:path w="50" h="78">
                    <a:moveTo>
                      <a:pt x="24" y="8"/>
                    </a:moveTo>
                    <a:lnTo>
                      <a:pt x="20" y="10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7" y="66"/>
                    </a:lnTo>
                    <a:lnTo>
                      <a:pt x="21" y="68"/>
                    </a:lnTo>
                    <a:lnTo>
                      <a:pt x="30" y="68"/>
                    </a:lnTo>
                    <a:lnTo>
                      <a:pt x="35" y="63"/>
                    </a:lnTo>
                    <a:lnTo>
                      <a:pt x="39" y="53"/>
                    </a:lnTo>
                    <a:lnTo>
                      <a:pt x="41" y="38"/>
                    </a:lnTo>
                    <a:lnTo>
                      <a:pt x="39" y="23"/>
                    </a:lnTo>
                    <a:lnTo>
                      <a:pt x="35" y="14"/>
                    </a:lnTo>
                    <a:lnTo>
                      <a:pt x="32" y="11"/>
                    </a:lnTo>
                    <a:lnTo>
                      <a:pt x="24" y="8"/>
                    </a:lnTo>
                    <a:close/>
                    <a:moveTo>
                      <a:pt x="20" y="0"/>
                    </a:move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50" y="32"/>
                    </a:lnTo>
                    <a:lnTo>
                      <a:pt x="50" y="51"/>
                    </a:lnTo>
                    <a:lnTo>
                      <a:pt x="47" y="62"/>
                    </a:lnTo>
                    <a:lnTo>
                      <a:pt x="39" y="74"/>
                    </a:lnTo>
                    <a:lnTo>
                      <a:pt x="35" y="77"/>
                    </a:lnTo>
                    <a:lnTo>
                      <a:pt x="31" y="78"/>
                    </a:lnTo>
                    <a:lnTo>
                      <a:pt x="20" y="78"/>
                    </a:lnTo>
                    <a:lnTo>
                      <a:pt x="16" y="77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2" y="58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888"/>
              <p:cNvSpPr>
                <a:spLocks noChangeShapeType="1"/>
              </p:cNvSpPr>
              <p:nvPr/>
            </p:nvSpPr>
            <p:spPr bwMode="auto">
              <a:xfrm>
                <a:off x="3059" y="1070"/>
                <a:ext cx="1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889"/>
              <p:cNvSpPr>
                <a:spLocks/>
              </p:cNvSpPr>
              <p:nvPr/>
            </p:nvSpPr>
            <p:spPr bwMode="auto">
              <a:xfrm>
                <a:off x="2973" y="1033"/>
                <a:ext cx="50" cy="7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6" y="0"/>
                  </a:cxn>
                  <a:cxn ang="0">
                    <a:pos x="46" y="11"/>
                  </a:cxn>
                  <a:cxn ang="0">
                    <a:pos x="17" y="11"/>
                  </a:cxn>
                  <a:cxn ang="0">
                    <a:pos x="13" y="31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7" y="25"/>
                  </a:cxn>
                  <a:cxn ang="0">
                    <a:pos x="34" y="26"/>
                  </a:cxn>
                  <a:cxn ang="0">
                    <a:pos x="39" y="29"/>
                  </a:cxn>
                  <a:cxn ang="0">
                    <a:pos x="43" y="32"/>
                  </a:cxn>
                  <a:cxn ang="0">
                    <a:pos x="49" y="40"/>
                  </a:cxn>
                  <a:cxn ang="0">
                    <a:pos x="50" y="46"/>
                  </a:cxn>
                  <a:cxn ang="0">
                    <a:pos x="50" y="55"/>
                  </a:cxn>
                  <a:cxn ang="0">
                    <a:pos x="49" y="61"/>
                  </a:cxn>
                  <a:cxn ang="0">
                    <a:pos x="47" y="65"/>
                  </a:cxn>
                  <a:cxn ang="0">
                    <a:pos x="45" y="69"/>
                  </a:cxn>
                  <a:cxn ang="0">
                    <a:pos x="41" y="73"/>
                  </a:cxn>
                  <a:cxn ang="0">
                    <a:pos x="35" y="76"/>
                  </a:cxn>
                  <a:cxn ang="0">
                    <a:pos x="24" y="78"/>
                  </a:cxn>
                  <a:cxn ang="0">
                    <a:pos x="13" y="76"/>
                  </a:cxn>
                  <a:cxn ang="0">
                    <a:pos x="8" y="73"/>
                  </a:cxn>
                  <a:cxn ang="0">
                    <a:pos x="4" y="67"/>
                  </a:cxn>
                  <a:cxn ang="0">
                    <a:pos x="1" y="63"/>
                  </a:cxn>
                  <a:cxn ang="0">
                    <a:pos x="0" y="56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5" y="66"/>
                  </a:cxn>
                  <a:cxn ang="0">
                    <a:pos x="20" y="69"/>
                  </a:cxn>
                  <a:cxn ang="0">
                    <a:pos x="31" y="69"/>
                  </a:cxn>
                  <a:cxn ang="0">
                    <a:pos x="34" y="67"/>
                  </a:cxn>
                  <a:cxn ang="0">
                    <a:pos x="35" y="65"/>
                  </a:cxn>
                  <a:cxn ang="0">
                    <a:pos x="38" y="61"/>
                  </a:cxn>
                  <a:cxn ang="0">
                    <a:pos x="39" y="56"/>
                  </a:cxn>
                  <a:cxn ang="0">
                    <a:pos x="41" y="51"/>
                  </a:cxn>
                  <a:cxn ang="0">
                    <a:pos x="41" y="47"/>
                  </a:cxn>
                  <a:cxn ang="0">
                    <a:pos x="39" y="43"/>
                  </a:cxn>
                  <a:cxn ang="0">
                    <a:pos x="36" y="39"/>
                  </a:cxn>
                  <a:cxn ang="0">
                    <a:pos x="34" y="3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9" y="36"/>
                  </a:cxn>
                  <a:cxn ang="0">
                    <a:pos x="17" y="37"/>
                  </a:cxn>
                  <a:cxn ang="0">
                    <a:pos x="15" y="39"/>
                  </a:cxn>
                  <a:cxn ang="0">
                    <a:pos x="13" y="39"/>
                  </a:cxn>
                  <a:cxn ang="0">
                    <a:pos x="11" y="41"/>
                  </a:cxn>
                  <a:cxn ang="0">
                    <a:pos x="1" y="40"/>
                  </a:cxn>
                  <a:cxn ang="0">
                    <a:pos x="9" y="0"/>
                  </a:cxn>
                </a:cxnLst>
                <a:rect l="0" t="0" r="r" b="b"/>
                <a:pathLst>
                  <a:path w="50" h="78">
                    <a:moveTo>
                      <a:pt x="9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17" y="11"/>
                    </a:lnTo>
                    <a:lnTo>
                      <a:pt x="13" y="31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9" y="40"/>
                    </a:lnTo>
                    <a:lnTo>
                      <a:pt x="50" y="46"/>
                    </a:lnTo>
                    <a:lnTo>
                      <a:pt x="50" y="55"/>
                    </a:lnTo>
                    <a:lnTo>
                      <a:pt x="49" y="61"/>
                    </a:lnTo>
                    <a:lnTo>
                      <a:pt x="47" y="65"/>
                    </a:lnTo>
                    <a:lnTo>
                      <a:pt x="45" y="69"/>
                    </a:lnTo>
                    <a:lnTo>
                      <a:pt x="41" y="73"/>
                    </a:lnTo>
                    <a:lnTo>
                      <a:pt x="35" y="76"/>
                    </a:lnTo>
                    <a:lnTo>
                      <a:pt x="24" y="78"/>
                    </a:lnTo>
                    <a:lnTo>
                      <a:pt x="13" y="76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5" y="66"/>
                    </a:lnTo>
                    <a:lnTo>
                      <a:pt x="20" y="69"/>
                    </a:lnTo>
                    <a:lnTo>
                      <a:pt x="31" y="69"/>
                    </a:lnTo>
                    <a:lnTo>
                      <a:pt x="34" y="67"/>
                    </a:lnTo>
                    <a:lnTo>
                      <a:pt x="35" y="65"/>
                    </a:lnTo>
                    <a:lnTo>
                      <a:pt x="38" y="61"/>
                    </a:lnTo>
                    <a:lnTo>
                      <a:pt x="39" y="56"/>
                    </a:lnTo>
                    <a:lnTo>
                      <a:pt x="41" y="51"/>
                    </a:lnTo>
                    <a:lnTo>
                      <a:pt x="41" y="47"/>
                    </a:lnTo>
                    <a:lnTo>
                      <a:pt x="39" y="43"/>
                    </a:lnTo>
                    <a:lnTo>
                      <a:pt x="36" y="39"/>
                    </a:lnTo>
                    <a:lnTo>
                      <a:pt x="34" y="36"/>
                    </a:lnTo>
                    <a:lnTo>
                      <a:pt x="30" y="35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890"/>
              <p:cNvSpPr>
                <a:spLocks/>
              </p:cNvSpPr>
              <p:nvPr/>
            </p:nvSpPr>
            <p:spPr bwMode="auto">
              <a:xfrm>
                <a:off x="3060" y="884"/>
                <a:ext cx="51" cy="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0"/>
                  </a:cxn>
                  <a:cxn ang="0">
                    <a:pos x="22" y="14"/>
                  </a:cxn>
                  <a:cxn ang="0">
                    <a:pos x="23" y="17"/>
                  </a:cxn>
                  <a:cxn ang="0">
                    <a:pos x="26" y="20"/>
                  </a:cxn>
                  <a:cxn ang="0">
                    <a:pos x="27" y="18"/>
                  </a:cxn>
                  <a:cxn ang="0">
                    <a:pos x="29" y="15"/>
                  </a:cxn>
                  <a:cxn ang="0">
                    <a:pos x="30" y="14"/>
                  </a:cxn>
                  <a:cxn ang="0">
                    <a:pos x="38" y="0"/>
                  </a:cxn>
                  <a:cxn ang="0">
                    <a:pos x="51" y="0"/>
                  </a:cxn>
                  <a:cxn ang="0">
                    <a:pos x="32" y="29"/>
                  </a:cxn>
                  <a:cxn ang="0">
                    <a:pos x="51" y="56"/>
                  </a:cxn>
                  <a:cxn ang="0">
                    <a:pos x="38" y="56"/>
                  </a:cxn>
                  <a:cxn ang="0">
                    <a:pos x="27" y="40"/>
                  </a:cxn>
                  <a:cxn ang="0">
                    <a:pos x="26" y="37"/>
                  </a:cxn>
                  <a:cxn ang="0">
                    <a:pos x="12" y="56"/>
                  </a:cxn>
                  <a:cxn ang="0">
                    <a:pos x="0" y="56"/>
                  </a:cxn>
                  <a:cxn ang="0">
                    <a:pos x="21" y="29"/>
                  </a:cxn>
                  <a:cxn ang="0">
                    <a:pos x="1" y="0"/>
                  </a:cxn>
                </a:cxnLst>
                <a:rect l="0" t="0" r="r" b="b"/>
                <a:pathLst>
                  <a:path w="51" h="56">
                    <a:moveTo>
                      <a:pt x="1" y="0"/>
                    </a:moveTo>
                    <a:lnTo>
                      <a:pt x="14" y="0"/>
                    </a:lnTo>
                    <a:lnTo>
                      <a:pt x="22" y="14"/>
                    </a:lnTo>
                    <a:lnTo>
                      <a:pt x="23" y="17"/>
                    </a:lnTo>
                    <a:lnTo>
                      <a:pt x="26" y="20"/>
                    </a:lnTo>
                    <a:lnTo>
                      <a:pt x="27" y="18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32" y="29"/>
                    </a:lnTo>
                    <a:lnTo>
                      <a:pt x="51" y="56"/>
                    </a:lnTo>
                    <a:lnTo>
                      <a:pt x="38" y="56"/>
                    </a:lnTo>
                    <a:lnTo>
                      <a:pt x="27" y="40"/>
                    </a:lnTo>
                    <a:lnTo>
                      <a:pt x="26" y="37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21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891"/>
              <p:cNvSpPr>
                <a:spLocks/>
              </p:cNvSpPr>
              <p:nvPr/>
            </p:nvSpPr>
            <p:spPr bwMode="auto">
              <a:xfrm>
                <a:off x="3153" y="864"/>
                <a:ext cx="27" cy="7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76"/>
                  </a:cxn>
                  <a:cxn ang="0">
                    <a:pos x="18" y="76"/>
                  </a:cxn>
                  <a:cxn ang="0">
                    <a:pos x="18" y="16"/>
                  </a:cxn>
                  <a:cxn ang="0">
                    <a:pos x="15" y="18"/>
                  </a:cxn>
                  <a:cxn ang="0">
                    <a:pos x="12" y="20"/>
                  </a:cxn>
                  <a:cxn ang="0">
                    <a:pos x="4" y="26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14" y="9"/>
                  </a:cxn>
                  <a:cxn ang="0">
                    <a:pos x="17" y="5"/>
                  </a:cxn>
                  <a:cxn ang="0">
                    <a:pos x="19" y="3"/>
                  </a:cxn>
                  <a:cxn ang="0">
                    <a:pos x="21" y="0"/>
                  </a:cxn>
                </a:cxnLst>
                <a:rect l="0" t="0" r="r" b="b"/>
                <a:pathLst>
                  <a:path w="27" h="76">
                    <a:moveTo>
                      <a:pt x="21" y="0"/>
                    </a:moveTo>
                    <a:lnTo>
                      <a:pt x="27" y="0"/>
                    </a:lnTo>
                    <a:lnTo>
                      <a:pt x="27" y="76"/>
                    </a:lnTo>
                    <a:lnTo>
                      <a:pt x="18" y="76"/>
                    </a:lnTo>
                    <a:lnTo>
                      <a:pt x="18" y="16"/>
                    </a:lnTo>
                    <a:lnTo>
                      <a:pt x="15" y="18"/>
                    </a:lnTo>
                    <a:lnTo>
                      <a:pt x="12" y="20"/>
                    </a:lnTo>
                    <a:lnTo>
                      <a:pt x="4" y="2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4" y="9"/>
                    </a:lnTo>
                    <a:lnTo>
                      <a:pt x="17" y="5"/>
                    </a:lnTo>
                    <a:lnTo>
                      <a:pt x="19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892"/>
              <p:cNvSpPr>
                <a:spLocks noEditPoints="1"/>
              </p:cNvSpPr>
              <p:nvPr/>
            </p:nvSpPr>
            <p:spPr bwMode="auto">
              <a:xfrm>
                <a:off x="3205" y="864"/>
                <a:ext cx="51" cy="78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1" y="9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1" y="23"/>
                  </a:cxn>
                  <a:cxn ang="0">
                    <a:pos x="11" y="53"/>
                  </a:cxn>
                  <a:cxn ang="0">
                    <a:pos x="15" y="63"/>
                  </a:cxn>
                  <a:cxn ang="0">
                    <a:pos x="18" y="65"/>
                  </a:cxn>
                  <a:cxn ang="0">
                    <a:pos x="22" y="68"/>
                  </a:cxn>
                  <a:cxn ang="0">
                    <a:pos x="30" y="68"/>
                  </a:cxn>
                  <a:cxn ang="0">
                    <a:pos x="36" y="63"/>
                  </a:cxn>
                  <a:cxn ang="0">
                    <a:pos x="40" y="53"/>
                  </a:cxn>
                  <a:cxn ang="0">
                    <a:pos x="41" y="38"/>
                  </a:cxn>
                  <a:cxn ang="0">
                    <a:pos x="40" y="23"/>
                  </a:cxn>
                  <a:cxn ang="0">
                    <a:pos x="36" y="14"/>
                  </a:cxn>
                  <a:cxn ang="0">
                    <a:pos x="33" y="11"/>
                  </a:cxn>
                  <a:cxn ang="0">
                    <a:pos x="25" y="8"/>
                  </a:cxn>
                  <a:cxn ang="0">
                    <a:pos x="2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4"/>
                  </a:cxn>
                  <a:cxn ang="0">
                    <a:pos x="42" y="7"/>
                  </a:cxn>
                  <a:cxn ang="0">
                    <a:pos x="47" y="15"/>
                  </a:cxn>
                  <a:cxn ang="0">
                    <a:pos x="51" y="31"/>
                  </a:cxn>
                  <a:cxn ang="0">
                    <a:pos x="51" y="50"/>
                  </a:cxn>
                  <a:cxn ang="0">
                    <a:pos x="48" y="61"/>
                  </a:cxn>
                  <a:cxn ang="0">
                    <a:pos x="40" y="74"/>
                  </a:cxn>
                  <a:cxn ang="0">
                    <a:pos x="36" y="76"/>
                  </a:cxn>
                  <a:cxn ang="0">
                    <a:pos x="32" y="78"/>
                  </a:cxn>
                  <a:cxn ang="0">
                    <a:pos x="21" y="78"/>
                  </a:cxn>
                  <a:cxn ang="0">
                    <a:pos x="16" y="76"/>
                  </a:cxn>
                  <a:cxn ang="0">
                    <a:pos x="12" y="74"/>
                  </a:cxn>
                  <a:cxn ang="0">
                    <a:pos x="8" y="70"/>
                  </a:cxn>
                  <a:cxn ang="0">
                    <a:pos x="3" y="57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4" y="16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51" h="78">
                    <a:moveTo>
                      <a:pt x="25" y="8"/>
                    </a:moveTo>
                    <a:lnTo>
                      <a:pt x="21" y="9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23"/>
                    </a:lnTo>
                    <a:lnTo>
                      <a:pt x="11" y="53"/>
                    </a:lnTo>
                    <a:lnTo>
                      <a:pt x="15" y="63"/>
                    </a:lnTo>
                    <a:lnTo>
                      <a:pt x="18" y="65"/>
                    </a:lnTo>
                    <a:lnTo>
                      <a:pt x="22" y="68"/>
                    </a:lnTo>
                    <a:lnTo>
                      <a:pt x="30" y="68"/>
                    </a:lnTo>
                    <a:lnTo>
                      <a:pt x="36" y="63"/>
                    </a:lnTo>
                    <a:lnTo>
                      <a:pt x="40" y="53"/>
                    </a:lnTo>
                    <a:lnTo>
                      <a:pt x="41" y="38"/>
                    </a:lnTo>
                    <a:lnTo>
                      <a:pt x="40" y="23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25" y="8"/>
                    </a:lnTo>
                    <a:close/>
                    <a:moveTo>
                      <a:pt x="21" y="0"/>
                    </a:moveTo>
                    <a:lnTo>
                      <a:pt x="33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2" y="7"/>
                    </a:lnTo>
                    <a:lnTo>
                      <a:pt x="47" y="15"/>
                    </a:lnTo>
                    <a:lnTo>
                      <a:pt x="51" y="31"/>
                    </a:lnTo>
                    <a:lnTo>
                      <a:pt x="51" y="50"/>
                    </a:lnTo>
                    <a:lnTo>
                      <a:pt x="48" y="61"/>
                    </a:lnTo>
                    <a:lnTo>
                      <a:pt x="40" y="74"/>
                    </a:lnTo>
                    <a:lnTo>
                      <a:pt x="36" y="76"/>
                    </a:lnTo>
                    <a:lnTo>
                      <a:pt x="32" y="78"/>
                    </a:lnTo>
                    <a:lnTo>
                      <a:pt x="21" y="78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3" y="57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893"/>
              <p:cNvSpPr>
                <a:spLocks noChangeArrowheads="1"/>
              </p:cNvSpPr>
              <p:nvPr/>
            </p:nvSpPr>
            <p:spPr bwMode="auto">
              <a:xfrm>
                <a:off x="3264" y="853"/>
                <a:ext cx="19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894"/>
              <p:cNvSpPr>
                <a:spLocks noEditPoints="1"/>
              </p:cNvSpPr>
              <p:nvPr/>
            </p:nvSpPr>
            <p:spPr bwMode="auto">
              <a:xfrm>
                <a:off x="3288" y="823"/>
                <a:ext cx="33" cy="53"/>
              </a:xfrm>
              <a:custGeom>
                <a:avLst/>
                <a:gdLst/>
                <a:ahLst/>
                <a:cxnLst>
                  <a:cxn ang="0">
                    <a:pos x="17" y="26"/>
                  </a:cxn>
                  <a:cxn ang="0">
                    <a:pos x="13" y="27"/>
                  </a:cxn>
                  <a:cxn ang="0">
                    <a:pos x="9" y="30"/>
                  </a:cxn>
                  <a:cxn ang="0">
                    <a:pos x="7" y="31"/>
                  </a:cxn>
                  <a:cxn ang="0">
                    <a:pos x="7" y="41"/>
                  </a:cxn>
                  <a:cxn ang="0">
                    <a:pos x="9" y="44"/>
                  </a:cxn>
                  <a:cxn ang="0">
                    <a:pos x="14" y="46"/>
                  </a:cxn>
                  <a:cxn ang="0">
                    <a:pos x="21" y="46"/>
                  </a:cxn>
                  <a:cxn ang="0">
                    <a:pos x="24" y="44"/>
                  </a:cxn>
                  <a:cxn ang="0">
                    <a:pos x="25" y="41"/>
                  </a:cxn>
                  <a:cxn ang="0">
                    <a:pos x="26" y="37"/>
                  </a:cxn>
                  <a:cxn ang="0">
                    <a:pos x="26" y="34"/>
                  </a:cxn>
                  <a:cxn ang="0">
                    <a:pos x="25" y="31"/>
                  </a:cxn>
                  <a:cxn ang="0">
                    <a:pos x="21" y="27"/>
                  </a:cxn>
                  <a:cxn ang="0">
                    <a:pos x="20" y="27"/>
                  </a:cxn>
                  <a:cxn ang="0">
                    <a:pos x="17" y="26"/>
                  </a:cxn>
                  <a:cxn ang="0">
                    <a:pos x="13" y="7"/>
                  </a:cxn>
                  <a:cxn ang="0">
                    <a:pos x="10" y="8"/>
                  </a:cxn>
                  <a:cxn ang="0">
                    <a:pos x="9" y="11"/>
                  </a:cxn>
                  <a:cxn ang="0">
                    <a:pos x="9" y="16"/>
                  </a:cxn>
                  <a:cxn ang="0">
                    <a:pos x="11" y="19"/>
                  </a:cxn>
                  <a:cxn ang="0">
                    <a:pos x="14" y="20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5" y="13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3" y="7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1" y="9"/>
                  </a:cxn>
                  <a:cxn ang="0">
                    <a:pos x="32" y="13"/>
                  </a:cxn>
                  <a:cxn ang="0">
                    <a:pos x="29" y="19"/>
                  </a:cxn>
                  <a:cxn ang="0">
                    <a:pos x="28" y="20"/>
                  </a:cxn>
                  <a:cxn ang="0">
                    <a:pos x="26" y="23"/>
                  </a:cxn>
                  <a:cxn ang="0">
                    <a:pos x="24" y="23"/>
                  </a:cxn>
                  <a:cxn ang="0">
                    <a:pos x="29" y="26"/>
                  </a:cxn>
                  <a:cxn ang="0">
                    <a:pos x="32" y="31"/>
                  </a:cxn>
                  <a:cxn ang="0">
                    <a:pos x="32" y="34"/>
                  </a:cxn>
                  <a:cxn ang="0">
                    <a:pos x="33" y="37"/>
                  </a:cxn>
                  <a:cxn ang="0">
                    <a:pos x="31" y="45"/>
                  </a:cxn>
                  <a:cxn ang="0">
                    <a:pos x="25" y="50"/>
                  </a:cxn>
                  <a:cxn ang="0">
                    <a:pos x="17" y="53"/>
                  </a:cxn>
                  <a:cxn ang="0">
                    <a:pos x="11" y="52"/>
                  </a:cxn>
                  <a:cxn ang="0">
                    <a:pos x="7" y="50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5" y="26"/>
                  </a:cxn>
                  <a:cxn ang="0">
                    <a:pos x="10" y="23"/>
                  </a:cxn>
                  <a:cxn ang="0">
                    <a:pos x="5" y="20"/>
                  </a:cxn>
                  <a:cxn ang="0">
                    <a:pos x="3" y="19"/>
                  </a:cxn>
                  <a:cxn ang="0">
                    <a:pos x="2" y="16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17" y="0"/>
                  </a:cxn>
                </a:cxnLst>
                <a:rect l="0" t="0" r="r" b="b"/>
                <a:pathLst>
                  <a:path w="33" h="53">
                    <a:moveTo>
                      <a:pt x="17" y="26"/>
                    </a:moveTo>
                    <a:lnTo>
                      <a:pt x="13" y="27"/>
                    </a:lnTo>
                    <a:lnTo>
                      <a:pt x="9" y="30"/>
                    </a:lnTo>
                    <a:lnTo>
                      <a:pt x="7" y="31"/>
                    </a:lnTo>
                    <a:lnTo>
                      <a:pt x="7" y="41"/>
                    </a:lnTo>
                    <a:lnTo>
                      <a:pt x="9" y="44"/>
                    </a:lnTo>
                    <a:lnTo>
                      <a:pt x="14" y="46"/>
                    </a:lnTo>
                    <a:lnTo>
                      <a:pt x="21" y="46"/>
                    </a:lnTo>
                    <a:lnTo>
                      <a:pt x="24" y="44"/>
                    </a:lnTo>
                    <a:lnTo>
                      <a:pt x="25" y="41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5" y="31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7" y="26"/>
                    </a:lnTo>
                    <a:close/>
                    <a:moveTo>
                      <a:pt x="13" y="7"/>
                    </a:moveTo>
                    <a:lnTo>
                      <a:pt x="10" y="8"/>
                    </a:lnTo>
                    <a:lnTo>
                      <a:pt x="9" y="11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5" y="13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3" y="7"/>
                    </a:lnTo>
                    <a:close/>
                    <a:moveTo>
                      <a:pt x="17" y="0"/>
                    </a:moveTo>
                    <a:lnTo>
                      <a:pt x="21" y="1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32" y="13"/>
                    </a:lnTo>
                    <a:lnTo>
                      <a:pt x="29" y="19"/>
                    </a:lnTo>
                    <a:lnTo>
                      <a:pt x="28" y="20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9" y="26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3" y="37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17" y="53"/>
                    </a:lnTo>
                    <a:lnTo>
                      <a:pt x="11" y="52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5" y="26"/>
                    </a:lnTo>
                    <a:lnTo>
                      <a:pt x="10" y="23"/>
                    </a:lnTo>
                    <a:lnTo>
                      <a:pt x="5" y="20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895"/>
              <p:cNvSpPr>
                <a:spLocks noChangeShapeType="1"/>
              </p:cNvSpPr>
              <p:nvPr/>
            </p:nvSpPr>
            <p:spPr bwMode="auto">
              <a:xfrm>
                <a:off x="3108" y="1203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896"/>
              <p:cNvSpPr>
                <a:spLocks noChangeShapeType="1"/>
              </p:cNvSpPr>
              <p:nvPr/>
            </p:nvSpPr>
            <p:spPr bwMode="auto">
              <a:xfrm>
                <a:off x="3159" y="1206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897"/>
              <p:cNvSpPr>
                <a:spLocks noChangeShapeType="1"/>
              </p:cNvSpPr>
              <p:nvPr/>
            </p:nvSpPr>
            <p:spPr bwMode="auto">
              <a:xfrm>
                <a:off x="3209" y="1210"/>
                <a:ext cx="152" cy="1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898"/>
              <p:cNvSpPr>
                <a:spLocks noChangeShapeType="1"/>
              </p:cNvSpPr>
              <p:nvPr/>
            </p:nvSpPr>
            <p:spPr bwMode="auto">
              <a:xfrm>
                <a:off x="3361" y="1226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899"/>
              <p:cNvSpPr>
                <a:spLocks noChangeShapeType="1"/>
              </p:cNvSpPr>
              <p:nvPr/>
            </p:nvSpPr>
            <p:spPr bwMode="auto">
              <a:xfrm>
                <a:off x="3412" y="1233"/>
                <a:ext cx="50" cy="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900"/>
              <p:cNvSpPr>
                <a:spLocks noChangeShapeType="1"/>
              </p:cNvSpPr>
              <p:nvPr/>
            </p:nvSpPr>
            <p:spPr bwMode="auto">
              <a:xfrm>
                <a:off x="3462" y="1239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901"/>
              <p:cNvSpPr>
                <a:spLocks noChangeShapeType="1"/>
              </p:cNvSpPr>
              <p:nvPr/>
            </p:nvSpPr>
            <p:spPr bwMode="auto">
              <a:xfrm flipV="1">
                <a:off x="3513" y="1233"/>
                <a:ext cx="50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902"/>
              <p:cNvSpPr>
                <a:spLocks noChangeShapeType="1"/>
              </p:cNvSpPr>
              <p:nvPr/>
            </p:nvSpPr>
            <p:spPr bwMode="auto">
              <a:xfrm flipV="1">
                <a:off x="3563" y="1208"/>
                <a:ext cx="102" cy="2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903"/>
              <p:cNvSpPr>
                <a:spLocks noChangeShapeType="1"/>
              </p:cNvSpPr>
              <p:nvPr/>
            </p:nvSpPr>
            <p:spPr bwMode="auto">
              <a:xfrm flipV="1">
                <a:off x="3665" y="1206"/>
                <a:ext cx="50" cy="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904"/>
              <p:cNvSpPr>
                <a:spLocks noChangeShapeType="1"/>
              </p:cNvSpPr>
              <p:nvPr/>
            </p:nvSpPr>
            <p:spPr bwMode="auto">
              <a:xfrm>
                <a:off x="3715" y="1206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905"/>
              <p:cNvSpPr>
                <a:spLocks noChangeShapeType="1"/>
              </p:cNvSpPr>
              <p:nvPr/>
            </p:nvSpPr>
            <p:spPr bwMode="auto">
              <a:xfrm>
                <a:off x="3766" y="1210"/>
                <a:ext cx="50" cy="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906"/>
              <p:cNvSpPr>
                <a:spLocks noChangeShapeType="1"/>
              </p:cNvSpPr>
              <p:nvPr/>
            </p:nvSpPr>
            <p:spPr bwMode="auto">
              <a:xfrm flipV="1">
                <a:off x="3816" y="1210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907"/>
              <p:cNvSpPr>
                <a:spLocks noChangeShapeType="1"/>
              </p:cNvSpPr>
              <p:nvPr/>
            </p:nvSpPr>
            <p:spPr bwMode="auto">
              <a:xfrm flipV="1">
                <a:off x="3867" y="1202"/>
                <a:ext cx="51" cy="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908"/>
              <p:cNvSpPr>
                <a:spLocks noChangeShapeType="1"/>
              </p:cNvSpPr>
              <p:nvPr/>
            </p:nvSpPr>
            <p:spPr bwMode="auto">
              <a:xfrm flipV="1">
                <a:off x="3918" y="1192"/>
                <a:ext cx="50" cy="1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909"/>
              <p:cNvSpPr>
                <a:spLocks noChangeShapeType="1"/>
              </p:cNvSpPr>
              <p:nvPr/>
            </p:nvSpPr>
            <p:spPr bwMode="auto">
              <a:xfrm flipV="1">
                <a:off x="3968" y="1185"/>
                <a:ext cx="51" cy="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910"/>
              <p:cNvSpPr>
                <a:spLocks noChangeShapeType="1"/>
              </p:cNvSpPr>
              <p:nvPr/>
            </p:nvSpPr>
            <p:spPr bwMode="auto">
              <a:xfrm flipV="1">
                <a:off x="4019" y="1184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911"/>
              <p:cNvSpPr>
                <a:spLocks noChangeShapeType="1"/>
              </p:cNvSpPr>
              <p:nvPr/>
            </p:nvSpPr>
            <p:spPr bwMode="auto">
              <a:xfrm>
                <a:off x="4069" y="1184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912"/>
              <p:cNvSpPr>
                <a:spLocks noChangeShapeType="1"/>
              </p:cNvSpPr>
              <p:nvPr/>
            </p:nvSpPr>
            <p:spPr bwMode="auto">
              <a:xfrm>
                <a:off x="4120" y="1187"/>
                <a:ext cx="101" cy="1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913"/>
              <p:cNvSpPr>
                <a:spLocks noChangeShapeType="1"/>
              </p:cNvSpPr>
              <p:nvPr/>
            </p:nvSpPr>
            <p:spPr bwMode="auto">
              <a:xfrm>
                <a:off x="4221" y="1198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914"/>
              <p:cNvSpPr>
                <a:spLocks noChangeShapeType="1"/>
              </p:cNvSpPr>
              <p:nvPr/>
            </p:nvSpPr>
            <p:spPr bwMode="auto">
              <a:xfrm>
                <a:off x="4272" y="1202"/>
                <a:ext cx="50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915"/>
              <p:cNvSpPr>
                <a:spLocks noChangeShapeType="1"/>
              </p:cNvSpPr>
              <p:nvPr/>
            </p:nvSpPr>
            <p:spPr bwMode="auto">
              <a:xfrm>
                <a:off x="4322" y="1203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916"/>
              <p:cNvSpPr>
                <a:spLocks noChangeShapeType="1"/>
              </p:cNvSpPr>
              <p:nvPr/>
            </p:nvSpPr>
            <p:spPr bwMode="auto">
              <a:xfrm flipV="1">
                <a:off x="4373" y="1202"/>
                <a:ext cx="51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917"/>
              <p:cNvSpPr>
                <a:spLocks noChangeShapeType="1"/>
              </p:cNvSpPr>
              <p:nvPr/>
            </p:nvSpPr>
            <p:spPr bwMode="auto">
              <a:xfrm>
                <a:off x="3108" y="1203"/>
                <a:ext cx="1316" cy="1"/>
              </a:xfrm>
              <a:prstGeom prst="line">
                <a:avLst/>
              </a:prstGeom>
              <a:noFill/>
              <a:ln w="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918"/>
              <p:cNvSpPr>
                <a:spLocks noChangeShapeType="1"/>
              </p:cNvSpPr>
              <p:nvPr/>
            </p:nvSpPr>
            <p:spPr bwMode="auto">
              <a:xfrm>
                <a:off x="3108" y="1203"/>
                <a:ext cx="51" cy="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919"/>
              <p:cNvSpPr>
                <a:spLocks noChangeShapeType="1"/>
              </p:cNvSpPr>
              <p:nvPr/>
            </p:nvSpPr>
            <p:spPr bwMode="auto">
              <a:xfrm>
                <a:off x="3159" y="1206"/>
                <a:ext cx="101" cy="8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920"/>
              <p:cNvSpPr>
                <a:spLocks noChangeShapeType="1"/>
              </p:cNvSpPr>
              <p:nvPr/>
            </p:nvSpPr>
            <p:spPr bwMode="auto">
              <a:xfrm>
                <a:off x="3260" y="1214"/>
                <a:ext cx="50" cy="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921"/>
              <p:cNvSpPr>
                <a:spLocks noChangeShapeType="1"/>
              </p:cNvSpPr>
              <p:nvPr/>
            </p:nvSpPr>
            <p:spPr bwMode="auto">
              <a:xfrm>
                <a:off x="3310" y="1219"/>
                <a:ext cx="51" cy="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922"/>
              <p:cNvSpPr>
                <a:spLocks noChangeShapeType="1"/>
              </p:cNvSpPr>
              <p:nvPr/>
            </p:nvSpPr>
            <p:spPr bwMode="auto">
              <a:xfrm>
                <a:off x="3361" y="1224"/>
                <a:ext cx="51" cy="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923"/>
              <p:cNvSpPr>
                <a:spLocks noChangeShapeType="1"/>
              </p:cNvSpPr>
              <p:nvPr/>
            </p:nvSpPr>
            <p:spPr bwMode="auto">
              <a:xfrm>
                <a:off x="3412" y="1229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924"/>
              <p:cNvSpPr>
                <a:spLocks noChangeShapeType="1"/>
              </p:cNvSpPr>
              <p:nvPr/>
            </p:nvSpPr>
            <p:spPr bwMode="auto">
              <a:xfrm flipV="1">
                <a:off x="3462" y="1229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925"/>
              <p:cNvSpPr>
                <a:spLocks noChangeShapeType="1"/>
              </p:cNvSpPr>
              <p:nvPr/>
            </p:nvSpPr>
            <p:spPr bwMode="auto">
              <a:xfrm flipV="1">
                <a:off x="3513" y="1215"/>
                <a:ext cx="50" cy="1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926"/>
              <p:cNvSpPr>
                <a:spLocks noChangeShapeType="1"/>
              </p:cNvSpPr>
              <p:nvPr/>
            </p:nvSpPr>
            <p:spPr bwMode="auto">
              <a:xfrm flipV="1">
                <a:off x="3563" y="1193"/>
                <a:ext cx="51" cy="22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927"/>
              <p:cNvSpPr>
                <a:spLocks noChangeShapeType="1"/>
              </p:cNvSpPr>
              <p:nvPr/>
            </p:nvSpPr>
            <p:spPr bwMode="auto">
              <a:xfrm flipV="1">
                <a:off x="3614" y="1178"/>
                <a:ext cx="51" cy="1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928"/>
              <p:cNvSpPr>
                <a:spLocks noChangeShapeType="1"/>
              </p:cNvSpPr>
              <p:nvPr/>
            </p:nvSpPr>
            <p:spPr bwMode="auto">
              <a:xfrm>
                <a:off x="3665" y="1178"/>
                <a:ext cx="50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929"/>
              <p:cNvSpPr>
                <a:spLocks noChangeShapeType="1"/>
              </p:cNvSpPr>
              <p:nvPr/>
            </p:nvSpPr>
            <p:spPr bwMode="auto">
              <a:xfrm>
                <a:off x="3715" y="1182"/>
                <a:ext cx="51" cy="20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930"/>
              <p:cNvSpPr>
                <a:spLocks noChangeShapeType="1"/>
              </p:cNvSpPr>
              <p:nvPr/>
            </p:nvSpPr>
            <p:spPr bwMode="auto">
              <a:xfrm>
                <a:off x="3766" y="1202"/>
                <a:ext cx="50" cy="20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931"/>
              <p:cNvSpPr>
                <a:spLocks noChangeShapeType="1"/>
              </p:cNvSpPr>
              <p:nvPr/>
            </p:nvSpPr>
            <p:spPr bwMode="auto">
              <a:xfrm>
                <a:off x="3816" y="1222"/>
                <a:ext cx="51" cy="1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932"/>
              <p:cNvSpPr>
                <a:spLocks noChangeShapeType="1"/>
              </p:cNvSpPr>
              <p:nvPr/>
            </p:nvSpPr>
            <p:spPr bwMode="auto">
              <a:xfrm>
                <a:off x="3867" y="1236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933"/>
              <p:cNvSpPr>
                <a:spLocks noChangeShapeType="1"/>
              </p:cNvSpPr>
              <p:nvPr/>
            </p:nvSpPr>
            <p:spPr bwMode="auto">
              <a:xfrm flipV="1">
                <a:off x="3918" y="1237"/>
                <a:ext cx="50" cy="3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934"/>
              <p:cNvSpPr>
                <a:spLocks noChangeShapeType="1"/>
              </p:cNvSpPr>
              <p:nvPr/>
            </p:nvSpPr>
            <p:spPr bwMode="auto">
              <a:xfrm flipV="1">
                <a:off x="3968" y="1232"/>
                <a:ext cx="51" cy="5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935"/>
              <p:cNvSpPr>
                <a:spLocks noChangeShapeType="1"/>
              </p:cNvSpPr>
              <p:nvPr/>
            </p:nvSpPr>
            <p:spPr bwMode="auto">
              <a:xfrm flipV="1">
                <a:off x="4019" y="1224"/>
                <a:ext cx="50" cy="8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936"/>
              <p:cNvSpPr>
                <a:spLocks noChangeShapeType="1"/>
              </p:cNvSpPr>
              <p:nvPr/>
            </p:nvSpPr>
            <p:spPr bwMode="auto">
              <a:xfrm flipV="1">
                <a:off x="4069" y="1210"/>
                <a:ext cx="102" cy="1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Line 937"/>
              <p:cNvSpPr>
                <a:spLocks noChangeShapeType="1"/>
              </p:cNvSpPr>
              <p:nvPr/>
            </p:nvSpPr>
            <p:spPr bwMode="auto">
              <a:xfrm flipV="1">
                <a:off x="4171" y="1204"/>
                <a:ext cx="50" cy="6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938"/>
              <p:cNvSpPr>
                <a:spLocks noChangeShapeType="1"/>
              </p:cNvSpPr>
              <p:nvPr/>
            </p:nvSpPr>
            <p:spPr bwMode="auto">
              <a:xfrm flipV="1">
                <a:off x="4221" y="1200"/>
                <a:ext cx="51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939"/>
              <p:cNvSpPr>
                <a:spLocks noChangeShapeType="1"/>
              </p:cNvSpPr>
              <p:nvPr/>
            </p:nvSpPr>
            <p:spPr bwMode="auto">
              <a:xfrm flipV="1">
                <a:off x="4272" y="1196"/>
                <a:ext cx="152" cy="4"/>
              </a:xfrm>
              <a:prstGeom prst="line">
                <a:avLst/>
              </a:prstGeom>
              <a:noFill/>
              <a:ln w="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940"/>
              <p:cNvSpPr>
                <a:spLocks noChangeArrowheads="1"/>
              </p:cNvSpPr>
              <p:nvPr/>
            </p:nvSpPr>
            <p:spPr bwMode="auto">
              <a:xfrm>
                <a:off x="3059" y="1732"/>
                <a:ext cx="1512" cy="4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941"/>
              <p:cNvSpPr>
                <a:spLocks noChangeShapeType="1"/>
              </p:cNvSpPr>
              <p:nvPr/>
            </p:nvSpPr>
            <p:spPr bwMode="auto">
              <a:xfrm flipV="1">
                <a:off x="3059" y="1732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942"/>
              <p:cNvSpPr>
                <a:spLocks noChangeShapeType="1"/>
              </p:cNvSpPr>
              <p:nvPr/>
            </p:nvSpPr>
            <p:spPr bwMode="auto">
              <a:xfrm>
                <a:off x="3059" y="1732"/>
                <a:ext cx="1512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943"/>
              <p:cNvSpPr>
                <a:spLocks noChangeShapeType="1"/>
              </p:cNvSpPr>
              <p:nvPr/>
            </p:nvSpPr>
            <p:spPr bwMode="auto">
              <a:xfrm>
                <a:off x="4571" y="1732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944"/>
              <p:cNvSpPr>
                <a:spLocks noChangeShapeType="1"/>
              </p:cNvSpPr>
              <p:nvPr/>
            </p:nvSpPr>
            <p:spPr bwMode="auto">
              <a:xfrm flipH="1">
                <a:off x="3059" y="2160"/>
                <a:ext cx="1512" cy="1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945"/>
              <p:cNvSpPr>
                <a:spLocks noChangeShapeType="1"/>
              </p:cNvSpPr>
              <p:nvPr/>
            </p:nvSpPr>
            <p:spPr bwMode="auto">
              <a:xfrm>
                <a:off x="3059" y="2160"/>
                <a:ext cx="1512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946"/>
              <p:cNvSpPr>
                <a:spLocks noChangeShapeType="1"/>
              </p:cNvSpPr>
              <p:nvPr/>
            </p:nvSpPr>
            <p:spPr bwMode="auto">
              <a:xfrm flipV="1">
                <a:off x="3059" y="1732"/>
                <a:ext cx="1" cy="42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948"/>
            <p:cNvSpPr>
              <a:spLocks noChangeShapeType="1"/>
            </p:cNvSpPr>
            <p:nvPr/>
          </p:nvSpPr>
          <p:spPr bwMode="auto">
            <a:xfrm flipV="1">
              <a:off x="3059" y="2144"/>
              <a:ext cx="1" cy="1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49"/>
            <p:cNvSpPr>
              <a:spLocks noEditPoints="1"/>
            </p:cNvSpPr>
            <p:nvPr/>
          </p:nvSpPr>
          <p:spPr bwMode="auto">
            <a:xfrm>
              <a:off x="3033" y="2212"/>
              <a:ext cx="50" cy="7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0" y="10"/>
                </a:cxn>
                <a:cxn ang="0">
                  <a:pos x="18" y="11"/>
                </a:cxn>
                <a:cxn ang="0">
                  <a:pos x="15" y="14"/>
                </a:cxn>
                <a:cxn ang="0">
                  <a:pos x="11" y="23"/>
                </a:cxn>
                <a:cxn ang="0">
                  <a:pos x="11" y="54"/>
                </a:cxn>
                <a:cxn ang="0">
                  <a:pos x="15" y="63"/>
                </a:cxn>
                <a:cxn ang="0">
                  <a:pos x="18" y="66"/>
                </a:cxn>
                <a:cxn ang="0">
                  <a:pos x="22" y="69"/>
                </a:cxn>
                <a:cxn ang="0">
                  <a:pos x="30" y="69"/>
                </a:cxn>
                <a:cxn ang="0">
                  <a:pos x="35" y="63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3" y="11"/>
                </a:cxn>
                <a:cxn ang="0">
                  <a:pos x="24" y="8"/>
                </a:cxn>
                <a:cxn ang="0">
                  <a:pos x="20" y="0"/>
                </a:cxn>
                <a:cxn ang="0">
                  <a:pos x="33" y="0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51"/>
                </a:cxn>
                <a:cxn ang="0">
                  <a:pos x="48" y="62"/>
                </a:cxn>
                <a:cxn ang="0">
                  <a:pos x="39" y="74"/>
                </a:cxn>
                <a:cxn ang="0">
                  <a:pos x="35" y="77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7"/>
                </a:cxn>
                <a:cxn ang="0">
                  <a:pos x="12" y="74"/>
                </a:cxn>
                <a:cxn ang="0">
                  <a:pos x="8" y="70"/>
                </a:cxn>
                <a:cxn ang="0">
                  <a:pos x="2" y="58"/>
                </a:cxn>
                <a:cxn ang="0">
                  <a:pos x="0" y="39"/>
                </a:cxn>
                <a:cxn ang="0">
                  <a:pos x="1" y="26"/>
                </a:cxn>
                <a:cxn ang="0">
                  <a:pos x="4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20" y="0"/>
                </a:cxn>
              </a:cxnLst>
              <a:rect l="0" t="0" r="r" b="b"/>
              <a:pathLst>
                <a:path w="50" h="78">
                  <a:moveTo>
                    <a:pt x="24" y="8"/>
                  </a:moveTo>
                  <a:lnTo>
                    <a:pt x="20" y="10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1" y="23"/>
                  </a:lnTo>
                  <a:lnTo>
                    <a:pt x="11" y="54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2" y="69"/>
                  </a:lnTo>
                  <a:lnTo>
                    <a:pt x="30" y="69"/>
                  </a:lnTo>
                  <a:lnTo>
                    <a:pt x="35" y="63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3" y="11"/>
                  </a:lnTo>
                  <a:lnTo>
                    <a:pt x="24" y="8"/>
                  </a:lnTo>
                  <a:close/>
                  <a:moveTo>
                    <a:pt x="20" y="0"/>
                  </a:moveTo>
                  <a:lnTo>
                    <a:pt x="33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51"/>
                  </a:lnTo>
                  <a:lnTo>
                    <a:pt x="48" y="62"/>
                  </a:lnTo>
                  <a:lnTo>
                    <a:pt x="39" y="74"/>
                  </a:lnTo>
                  <a:lnTo>
                    <a:pt x="35" y="77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2" y="58"/>
                  </a:lnTo>
                  <a:lnTo>
                    <a:pt x="0" y="39"/>
                  </a:lnTo>
                  <a:lnTo>
                    <a:pt x="1" y="26"/>
                  </a:lnTo>
                  <a:lnTo>
                    <a:pt x="4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50"/>
            <p:cNvSpPr>
              <a:spLocks noChangeShapeType="1"/>
            </p:cNvSpPr>
            <p:nvPr/>
          </p:nvSpPr>
          <p:spPr bwMode="auto">
            <a:xfrm flipV="1">
              <a:off x="3562" y="2144"/>
              <a:ext cx="1" cy="1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51"/>
            <p:cNvSpPr>
              <a:spLocks/>
            </p:cNvSpPr>
            <p:nvPr/>
          </p:nvSpPr>
          <p:spPr bwMode="auto">
            <a:xfrm>
              <a:off x="3536" y="2212"/>
              <a:ext cx="51" cy="7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0"/>
                </a:cxn>
                <a:cxn ang="0">
                  <a:pos x="40" y="3"/>
                </a:cxn>
                <a:cxn ang="0">
                  <a:pos x="44" y="6"/>
                </a:cxn>
                <a:cxn ang="0">
                  <a:pos x="47" y="10"/>
                </a:cxn>
                <a:cxn ang="0">
                  <a:pos x="49" y="15"/>
                </a:cxn>
                <a:cxn ang="0">
                  <a:pos x="49" y="26"/>
                </a:cxn>
                <a:cxn ang="0">
                  <a:pos x="48" y="30"/>
                </a:cxn>
                <a:cxn ang="0">
                  <a:pos x="45" y="36"/>
                </a:cxn>
                <a:cxn ang="0">
                  <a:pos x="42" y="39"/>
                </a:cxn>
                <a:cxn ang="0">
                  <a:pos x="40" y="43"/>
                </a:cxn>
                <a:cxn ang="0">
                  <a:pos x="34" y="47"/>
                </a:cxn>
                <a:cxn ang="0">
                  <a:pos x="29" y="52"/>
                </a:cxn>
                <a:cxn ang="0">
                  <a:pos x="23" y="56"/>
                </a:cxn>
                <a:cxn ang="0">
                  <a:pos x="18" y="62"/>
                </a:cxn>
                <a:cxn ang="0">
                  <a:pos x="16" y="65"/>
                </a:cxn>
                <a:cxn ang="0">
                  <a:pos x="14" y="67"/>
                </a:cxn>
                <a:cxn ang="0">
                  <a:pos x="51" y="67"/>
                </a:cxn>
                <a:cxn ang="0">
                  <a:pos x="51" y="77"/>
                </a:cxn>
                <a:cxn ang="0">
                  <a:pos x="0" y="77"/>
                </a:cxn>
                <a:cxn ang="0">
                  <a:pos x="1" y="74"/>
                </a:cxn>
                <a:cxn ang="0">
                  <a:pos x="1" y="70"/>
                </a:cxn>
                <a:cxn ang="0">
                  <a:pos x="3" y="66"/>
                </a:cxn>
                <a:cxn ang="0">
                  <a:pos x="6" y="63"/>
                </a:cxn>
                <a:cxn ang="0">
                  <a:pos x="7" y="59"/>
                </a:cxn>
                <a:cxn ang="0">
                  <a:pos x="10" y="55"/>
                </a:cxn>
                <a:cxn ang="0">
                  <a:pos x="15" y="52"/>
                </a:cxn>
                <a:cxn ang="0">
                  <a:pos x="25" y="43"/>
                </a:cxn>
                <a:cxn ang="0">
                  <a:pos x="30" y="39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5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7" y="13"/>
                </a:cxn>
                <a:cxn ang="0">
                  <a:pos x="33" y="10"/>
                </a:cxn>
                <a:cxn ang="0">
                  <a:pos x="30" y="8"/>
                </a:cxn>
                <a:cxn ang="0">
                  <a:pos x="22" y="8"/>
                </a:cxn>
                <a:cxn ang="0">
                  <a:pos x="19" y="10"/>
                </a:cxn>
                <a:cxn ang="0">
                  <a:pos x="16" y="13"/>
                </a:cxn>
                <a:cxn ang="0">
                  <a:pos x="14" y="14"/>
                </a:cxn>
                <a:cxn ang="0">
                  <a:pos x="12" y="17"/>
                </a:cxn>
                <a:cxn ang="0">
                  <a:pos x="12" y="22"/>
                </a:cxn>
                <a:cxn ang="0">
                  <a:pos x="1" y="21"/>
                </a:cxn>
                <a:cxn ang="0">
                  <a:pos x="3" y="17"/>
                </a:cxn>
                <a:cxn ang="0">
                  <a:pos x="4" y="11"/>
                </a:cxn>
                <a:cxn ang="0">
                  <a:pos x="10" y="6"/>
                </a:cxn>
                <a:cxn ang="0">
                  <a:pos x="21" y="0"/>
                </a:cxn>
              </a:cxnLst>
              <a:rect l="0" t="0" r="r" b="b"/>
              <a:pathLst>
                <a:path w="51" h="77">
                  <a:moveTo>
                    <a:pt x="21" y="0"/>
                  </a:moveTo>
                  <a:lnTo>
                    <a:pt x="32" y="0"/>
                  </a:lnTo>
                  <a:lnTo>
                    <a:pt x="40" y="3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9" y="15"/>
                  </a:lnTo>
                  <a:lnTo>
                    <a:pt x="49" y="26"/>
                  </a:lnTo>
                  <a:lnTo>
                    <a:pt x="48" y="30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40" y="43"/>
                  </a:lnTo>
                  <a:lnTo>
                    <a:pt x="34" y="47"/>
                  </a:lnTo>
                  <a:lnTo>
                    <a:pt x="29" y="52"/>
                  </a:lnTo>
                  <a:lnTo>
                    <a:pt x="23" y="56"/>
                  </a:lnTo>
                  <a:lnTo>
                    <a:pt x="18" y="62"/>
                  </a:lnTo>
                  <a:lnTo>
                    <a:pt x="16" y="65"/>
                  </a:lnTo>
                  <a:lnTo>
                    <a:pt x="14" y="67"/>
                  </a:lnTo>
                  <a:lnTo>
                    <a:pt x="51" y="67"/>
                  </a:lnTo>
                  <a:lnTo>
                    <a:pt x="51" y="77"/>
                  </a:lnTo>
                  <a:lnTo>
                    <a:pt x="0" y="77"/>
                  </a:lnTo>
                  <a:lnTo>
                    <a:pt x="1" y="74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10" y="55"/>
                  </a:lnTo>
                  <a:lnTo>
                    <a:pt x="15" y="52"/>
                  </a:lnTo>
                  <a:lnTo>
                    <a:pt x="25" y="43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2" y="22"/>
                  </a:lnTo>
                  <a:lnTo>
                    <a:pt x="1" y="21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52"/>
            <p:cNvSpPr>
              <a:spLocks noChangeShapeType="1"/>
            </p:cNvSpPr>
            <p:nvPr/>
          </p:nvSpPr>
          <p:spPr bwMode="auto">
            <a:xfrm flipV="1">
              <a:off x="4067" y="2144"/>
              <a:ext cx="1" cy="1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53"/>
            <p:cNvSpPr>
              <a:spLocks noEditPoints="1"/>
            </p:cNvSpPr>
            <p:nvPr/>
          </p:nvSpPr>
          <p:spPr bwMode="auto">
            <a:xfrm>
              <a:off x="4038" y="2212"/>
              <a:ext cx="53" cy="77"/>
            </a:xfrm>
            <a:custGeom>
              <a:avLst/>
              <a:gdLst/>
              <a:ahLst/>
              <a:cxnLst>
                <a:cxn ang="0">
                  <a:pos x="34" y="19"/>
                </a:cxn>
                <a:cxn ang="0">
                  <a:pos x="12" y="49"/>
                </a:cxn>
                <a:cxn ang="0">
                  <a:pos x="34" y="49"/>
                </a:cxn>
                <a:cxn ang="0">
                  <a:pos x="34" y="19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45" y="49"/>
                </a:cxn>
                <a:cxn ang="0">
                  <a:pos x="53" y="49"/>
                </a:cxn>
                <a:cxn ang="0">
                  <a:pos x="53" y="59"/>
                </a:cxn>
                <a:cxn ang="0">
                  <a:pos x="45" y="59"/>
                </a:cxn>
                <a:cxn ang="0">
                  <a:pos x="45" y="77"/>
                </a:cxn>
                <a:cxn ang="0">
                  <a:pos x="34" y="77"/>
                </a:cxn>
                <a:cxn ang="0">
                  <a:pos x="34" y="5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37" y="0"/>
                </a:cxn>
              </a:cxnLst>
              <a:rect l="0" t="0" r="r" b="b"/>
              <a:pathLst>
                <a:path w="53" h="77">
                  <a:moveTo>
                    <a:pt x="34" y="19"/>
                  </a:moveTo>
                  <a:lnTo>
                    <a:pt x="12" y="49"/>
                  </a:lnTo>
                  <a:lnTo>
                    <a:pt x="34" y="49"/>
                  </a:lnTo>
                  <a:lnTo>
                    <a:pt x="34" y="19"/>
                  </a:lnTo>
                  <a:close/>
                  <a:moveTo>
                    <a:pt x="37" y="0"/>
                  </a:moveTo>
                  <a:lnTo>
                    <a:pt x="45" y="0"/>
                  </a:lnTo>
                  <a:lnTo>
                    <a:pt x="45" y="49"/>
                  </a:lnTo>
                  <a:lnTo>
                    <a:pt x="53" y="49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5" y="77"/>
                  </a:lnTo>
                  <a:lnTo>
                    <a:pt x="34" y="77"/>
                  </a:lnTo>
                  <a:lnTo>
                    <a:pt x="34" y="5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54"/>
            <p:cNvSpPr>
              <a:spLocks noChangeShapeType="1"/>
            </p:cNvSpPr>
            <p:nvPr/>
          </p:nvSpPr>
          <p:spPr bwMode="auto">
            <a:xfrm flipV="1">
              <a:off x="4571" y="2144"/>
              <a:ext cx="1" cy="1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55"/>
            <p:cNvSpPr>
              <a:spLocks noEditPoints="1"/>
            </p:cNvSpPr>
            <p:nvPr/>
          </p:nvSpPr>
          <p:spPr bwMode="auto">
            <a:xfrm>
              <a:off x="4544" y="2212"/>
              <a:ext cx="52" cy="78"/>
            </a:xfrm>
            <a:custGeom>
              <a:avLst/>
              <a:gdLst/>
              <a:ahLst/>
              <a:cxnLst>
                <a:cxn ang="0">
                  <a:pos x="19" y="37"/>
                </a:cxn>
                <a:cxn ang="0">
                  <a:pos x="12" y="43"/>
                </a:cxn>
                <a:cxn ang="0">
                  <a:pos x="11" y="56"/>
                </a:cxn>
                <a:cxn ang="0">
                  <a:pos x="15" y="65"/>
                </a:cxn>
                <a:cxn ang="0">
                  <a:pos x="22" y="69"/>
                </a:cxn>
                <a:cxn ang="0">
                  <a:pos x="36" y="67"/>
                </a:cxn>
                <a:cxn ang="0">
                  <a:pos x="40" y="60"/>
                </a:cxn>
                <a:cxn ang="0">
                  <a:pos x="42" y="47"/>
                </a:cxn>
                <a:cxn ang="0">
                  <a:pos x="37" y="40"/>
                </a:cxn>
                <a:cxn ang="0">
                  <a:pos x="33" y="36"/>
                </a:cxn>
                <a:cxn ang="0">
                  <a:pos x="23" y="0"/>
                </a:cxn>
                <a:cxn ang="0">
                  <a:pos x="41" y="3"/>
                </a:cxn>
                <a:cxn ang="0">
                  <a:pos x="49" y="14"/>
                </a:cxn>
                <a:cxn ang="0">
                  <a:pos x="41" y="21"/>
                </a:cxn>
                <a:cxn ang="0">
                  <a:pos x="34" y="10"/>
                </a:cxn>
                <a:cxn ang="0">
                  <a:pos x="29" y="8"/>
                </a:cxn>
                <a:cxn ang="0">
                  <a:pos x="19" y="11"/>
                </a:cxn>
                <a:cxn ang="0">
                  <a:pos x="12" y="19"/>
                </a:cxn>
                <a:cxn ang="0">
                  <a:pos x="11" y="29"/>
                </a:cxn>
                <a:cxn ang="0">
                  <a:pos x="14" y="33"/>
                </a:cxn>
                <a:cxn ang="0">
                  <a:pos x="22" y="28"/>
                </a:cxn>
                <a:cxn ang="0">
                  <a:pos x="30" y="26"/>
                </a:cxn>
                <a:cxn ang="0">
                  <a:pos x="45" y="33"/>
                </a:cxn>
                <a:cxn ang="0">
                  <a:pos x="52" y="47"/>
                </a:cxn>
                <a:cxn ang="0">
                  <a:pos x="49" y="65"/>
                </a:cxn>
                <a:cxn ang="0">
                  <a:pos x="44" y="71"/>
                </a:cxn>
                <a:cxn ang="0">
                  <a:pos x="31" y="78"/>
                </a:cxn>
                <a:cxn ang="0">
                  <a:pos x="16" y="75"/>
                </a:cxn>
                <a:cxn ang="0">
                  <a:pos x="8" y="69"/>
                </a:cxn>
                <a:cxn ang="0">
                  <a:pos x="0" y="41"/>
                </a:cxn>
                <a:cxn ang="0">
                  <a:pos x="10" y="8"/>
                </a:cxn>
                <a:cxn ang="0">
                  <a:pos x="18" y="2"/>
                </a:cxn>
              </a:cxnLst>
              <a:rect l="0" t="0" r="r" b="b"/>
              <a:pathLst>
                <a:path w="52" h="78">
                  <a:moveTo>
                    <a:pt x="22" y="36"/>
                  </a:moveTo>
                  <a:lnTo>
                    <a:pt x="19" y="37"/>
                  </a:lnTo>
                  <a:lnTo>
                    <a:pt x="15" y="40"/>
                  </a:lnTo>
                  <a:lnTo>
                    <a:pt x="12" y="43"/>
                  </a:lnTo>
                  <a:lnTo>
                    <a:pt x="11" y="47"/>
                  </a:lnTo>
                  <a:lnTo>
                    <a:pt x="11" y="56"/>
                  </a:lnTo>
                  <a:lnTo>
                    <a:pt x="12" y="60"/>
                  </a:lnTo>
                  <a:lnTo>
                    <a:pt x="15" y="65"/>
                  </a:lnTo>
                  <a:lnTo>
                    <a:pt x="19" y="67"/>
                  </a:lnTo>
                  <a:lnTo>
                    <a:pt x="22" y="69"/>
                  </a:lnTo>
                  <a:lnTo>
                    <a:pt x="31" y="69"/>
                  </a:lnTo>
                  <a:lnTo>
                    <a:pt x="36" y="67"/>
                  </a:lnTo>
                  <a:lnTo>
                    <a:pt x="37" y="65"/>
                  </a:lnTo>
                  <a:lnTo>
                    <a:pt x="40" y="60"/>
                  </a:lnTo>
                  <a:lnTo>
                    <a:pt x="42" y="52"/>
                  </a:lnTo>
                  <a:lnTo>
                    <a:pt x="42" y="47"/>
                  </a:lnTo>
                  <a:lnTo>
                    <a:pt x="40" y="44"/>
                  </a:lnTo>
                  <a:lnTo>
                    <a:pt x="37" y="40"/>
                  </a:lnTo>
                  <a:lnTo>
                    <a:pt x="36" y="37"/>
                  </a:lnTo>
                  <a:lnTo>
                    <a:pt x="33" y="36"/>
                  </a:lnTo>
                  <a:lnTo>
                    <a:pt x="22" y="36"/>
                  </a:lnTo>
                  <a:close/>
                  <a:moveTo>
                    <a:pt x="23" y="0"/>
                  </a:moveTo>
                  <a:lnTo>
                    <a:pt x="33" y="0"/>
                  </a:lnTo>
                  <a:lnTo>
                    <a:pt x="41" y="3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51" y="19"/>
                  </a:lnTo>
                  <a:lnTo>
                    <a:pt x="41" y="21"/>
                  </a:lnTo>
                  <a:lnTo>
                    <a:pt x="37" y="13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1" y="29"/>
                  </a:lnTo>
                  <a:lnTo>
                    <a:pt x="11" y="37"/>
                  </a:lnTo>
                  <a:lnTo>
                    <a:pt x="14" y="33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41" y="29"/>
                  </a:lnTo>
                  <a:lnTo>
                    <a:pt x="45" y="33"/>
                  </a:lnTo>
                  <a:lnTo>
                    <a:pt x="51" y="41"/>
                  </a:lnTo>
                  <a:lnTo>
                    <a:pt x="52" y="47"/>
                  </a:lnTo>
                  <a:lnTo>
                    <a:pt x="52" y="56"/>
                  </a:lnTo>
                  <a:lnTo>
                    <a:pt x="49" y="65"/>
                  </a:lnTo>
                  <a:lnTo>
                    <a:pt x="47" y="69"/>
                  </a:lnTo>
                  <a:lnTo>
                    <a:pt x="44" y="71"/>
                  </a:lnTo>
                  <a:lnTo>
                    <a:pt x="36" y="77"/>
                  </a:lnTo>
                  <a:lnTo>
                    <a:pt x="31" y="78"/>
                  </a:lnTo>
                  <a:lnTo>
                    <a:pt x="27" y="78"/>
                  </a:lnTo>
                  <a:lnTo>
                    <a:pt x="16" y="75"/>
                  </a:lnTo>
                  <a:lnTo>
                    <a:pt x="12" y="73"/>
                  </a:lnTo>
                  <a:lnTo>
                    <a:pt x="8" y="69"/>
                  </a:lnTo>
                  <a:lnTo>
                    <a:pt x="3" y="58"/>
                  </a:lnTo>
                  <a:lnTo>
                    <a:pt x="0" y="41"/>
                  </a:lnTo>
                  <a:lnTo>
                    <a:pt x="3" y="2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956"/>
            <p:cNvSpPr>
              <a:spLocks noChangeShapeType="1"/>
            </p:cNvSpPr>
            <p:nvPr/>
          </p:nvSpPr>
          <p:spPr bwMode="auto">
            <a:xfrm>
              <a:off x="3059" y="2080"/>
              <a:ext cx="13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957"/>
            <p:cNvSpPr>
              <a:spLocks noChangeArrowheads="1"/>
            </p:cNvSpPr>
            <p:nvPr/>
          </p:nvSpPr>
          <p:spPr bwMode="auto">
            <a:xfrm>
              <a:off x="2908" y="2085"/>
              <a:ext cx="30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58"/>
            <p:cNvSpPr>
              <a:spLocks/>
            </p:cNvSpPr>
            <p:nvPr/>
          </p:nvSpPr>
          <p:spPr bwMode="auto">
            <a:xfrm>
              <a:off x="2945" y="2041"/>
              <a:ext cx="51" cy="7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7" y="0"/>
                </a:cxn>
                <a:cxn ang="0">
                  <a:pos x="47" y="11"/>
                </a:cxn>
                <a:cxn ang="0">
                  <a:pos x="18" y="11"/>
                </a:cxn>
                <a:cxn ang="0">
                  <a:pos x="14" y="30"/>
                </a:cxn>
                <a:cxn ang="0">
                  <a:pos x="18" y="28"/>
                </a:cxn>
                <a:cxn ang="0">
                  <a:pos x="23" y="26"/>
                </a:cxn>
                <a:cxn ang="0">
                  <a:pos x="28" y="25"/>
                </a:cxn>
                <a:cxn ang="0">
                  <a:pos x="34" y="26"/>
                </a:cxn>
                <a:cxn ang="0">
                  <a:pos x="40" y="29"/>
                </a:cxn>
                <a:cxn ang="0">
                  <a:pos x="44" y="32"/>
                </a:cxn>
                <a:cxn ang="0">
                  <a:pos x="49" y="40"/>
                </a:cxn>
                <a:cxn ang="0">
                  <a:pos x="51" y="45"/>
                </a:cxn>
                <a:cxn ang="0">
                  <a:pos x="51" y="55"/>
                </a:cxn>
                <a:cxn ang="0">
                  <a:pos x="49" y="60"/>
                </a:cxn>
                <a:cxn ang="0">
                  <a:pos x="48" y="65"/>
                </a:cxn>
                <a:cxn ang="0">
                  <a:pos x="45" y="69"/>
                </a:cxn>
                <a:cxn ang="0">
                  <a:pos x="41" y="73"/>
                </a:cxn>
                <a:cxn ang="0">
                  <a:pos x="36" y="76"/>
                </a:cxn>
                <a:cxn ang="0">
                  <a:pos x="32" y="77"/>
                </a:cxn>
                <a:cxn ang="0">
                  <a:pos x="25" y="78"/>
                </a:cxn>
                <a:cxn ang="0">
                  <a:pos x="14" y="76"/>
                </a:cxn>
                <a:cxn ang="0">
                  <a:pos x="8" y="73"/>
                </a:cxn>
                <a:cxn ang="0">
                  <a:pos x="4" y="67"/>
                </a:cxn>
                <a:cxn ang="0">
                  <a:pos x="3" y="63"/>
                </a:cxn>
                <a:cxn ang="0">
                  <a:pos x="0" y="56"/>
                </a:cxn>
                <a:cxn ang="0">
                  <a:pos x="11" y="55"/>
                </a:cxn>
                <a:cxn ang="0">
                  <a:pos x="14" y="63"/>
                </a:cxn>
                <a:cxn ang="0">
                  <a:pos x="15" y="66"/>
                </a:cxn>
                <a:cxn ang="0">
                  <a:pos x="21" y="69"/>
                </a:cxn>
                <a:cxn ang="0">
                  <a:pos x="32" y="69"/>
                </a:cxn>
                <a:cxn ang="0">
                  <a:pos x="34" y="67"/>
                </a:cxn>
                <a:cxn ang="0">
                  <a:pos x="37" y="65"/>
                </a:cxn>
                <a:cxn ang="0">
                  <a:pos x="40" y="60"/>
                </a:cxn>
                <a:cxn ang="0">
                  <a:pos x="41" y="56"/>
                </a:cxn>
                <a:cxn ang="0">
                  <a:pos x="41" y="47"/>
                </a:cxn>
                <a:cxn ang="0">
                  <a:pos x="40" y="43"/>
                </a:cxn>
                <a:cxn ang="0">
                  <a:pos x="37" y="39"/>
                </a:cxn>
                <a:cxn ang="0">
                  <a:pos x="34" y="36"/>
                </a:cxn>
                <a:cxn ang="0">
                  <a:pos x="30" y="34"/>
                </a:cxn>
                <a:cxn ang="0">
                  <a:pos x="21" y="34"/>
                </a:cxn>
                <a:cxn ang="0">
                  <a:pos x="18" y="37"/>
                </a:cxn>
                <a:cxn ang="0">
                  <a:pos x="15" y="39"/>
                </a:cxn>
                <a:cxn ang="0">
                  <a:pos x="14" y="39"/>
                </a:cxn>
                <a:cxn ang="0">
                  <a:pos x="13" y="41"/>
                </a:cxn>
                <a:cxn ang="0">
                  <a:pos x="2" y="40"/>
                </a:cxn>
                <a:cxn ang="0">
                  <a:pos x="10" y="0"/>
                </a:cxn>
              </a:cxnLst>
              <a:rect l="0" t="0" r="r" b="b"/>
              <a:pathLst>
                <a:path w="51" h="78">
                  <a:moveTo>
                    <a:pt x="10" y="0"/>
                  </a:moveTo>
                  <a:lnTo>
                    <a:pt x="47" y="0"/>
                  </a:lnTo>
                  <a:lnTo>
                    <a:pt x="47" y="11"/>
                  </a:lnTo>
                  <a:lnTo>
                    <a:pt x="18" y="11"/>
                  </a:lnTo>
                  <a:lnTo>
                    <a:pt x="14" y="30"/>
                  </a:lnTo>
                  <a:lnTo>
                    <a:pt x="18" y="28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4" y="26"/>
                  </a:lnTo>
                  <a:lnTo>
                    <a:pt x="40" y="29"/>
                  </a:lnTo>
                  <a:lnTo>
                    <a:pt x="44" y="32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1" y="55"/>
                  </a:lnTo>
                  <a:lnTo>
                    <a:pt x="49" y="60"/>
                  </a:lnTo>
                  <a:lnTo>
                    <a:pt x="48" y="65"/>
                  </a:lnTo>
                  <a:lnTo>
                    <a:pt x="45" y="69"/>
                  </a:lnTo>
                  <a:lnTo>
                    <a:pt x="41" y="73"/>
                  </a:lnTo>
                  <a:lnTo>
                    <a:pt x="36" y="76"/>
                  </a:lnTo>
                  <a:lnTo>
                    <a:pt x="32" y="77"/>
                  </a:lnTo>
                  <a:lnTo>
                    <a:pt x="25" y="78"/>
                  </a:lnTo>
                  <a:lnTo>
                    <a:pt x="14" y="76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3" y="63"/>
                  </a:lnTo>
                  <a:lnTo>
                    <a:pt x="0" y="56"/>
                  </a:lnTo>
                  <a:lnTo>
                    <a:pt x="11" y="55"/>
                  </a:lnTo>
                  <a:lnTo>
                    <a:pt x="14" y="63"/>
                  </a:lnTo>
                  <a:lnTo>
                    <a:pt x="15" y="66"/>
                  </a:lnTo>
                  <a:lnTo>
                    <a:pt x="21" y="69"/>
                  </a:lnTo>
                  <a:lnTo>
                    <a:pt x="32" y="69"/>
                  </a:lnTo>
                  <a:lnTo>
                    <a:pt x="34" y="67"/>
                  </a:lnTo>
                  <a:lnTo>
                    <a:pt x="37" y="65"/>
                  </a:lnTo>
                  <a:lnTo>
                    <a:pt x="40" y="60"/>
                  </a:lnTo>
                  <a:lnTo>
                    <a:pt x="41" y="56"/>
                  </a:lnTo>
                  <a:lnTo>
                    <a:pt x="41" y="47"/>
                  </a:lnTo>
                  <a:lnTo>
                    <a:pt x="40" y="43"/>
                  </a:lnTo>
                  <a:lnTo>
                    <a:pt x="37" y="39"/>
                  </a:lnTo>
                  <a:lnTo>
                    <a:pt x="34" y="36"/>
                  </a:lnTo>
                  <a:lnTo>
                    <a:pt x="30" y="34"/>
                  </a:lnTo>
                  <a:lnTo>
                    <a:pt x="21" y="34"/>
                  </a:lnTo>
                  <a:lnTo>
                    <a:pt x="18" y="37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2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959"/>
            <p:cNvSpPr>
              <a:spLocks noChangeShapeType="1"/>
            </p:cNvSpPr>
            <p:nvPr/>
          </p:nvSpPr>
          <p:spPr bwMode="auto">
            <a:xfrm>
              <a:off x="3059" y="1946"/>
              <a:ext cx="13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60"/>
            <p:cNvSpPr>
              <a:spLocks noEditPoints="1"/>
            </p:cNvSpPr>
            <p:nvPr/>
          </p:nvSpPr>
          <p:spPr bwMode="auto">
            <a:xfrm>
              <a:off x="2973" y="1909"/>
              <a:ext cx="50" cy="7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0" y="9"/>
                </a:cxn>
                <a:cxn ang="0">
                  <a:pos x="17" y="11"/>
                </a:cxn>
                <a:cxn ang="0">
                  <a:pos x="15" y="13"/>
                </a:cxn>
                <a:cxn ang="0">
                  <a:pos x="11" y="23"/>
                </a:cxn>
                <a:cxn ang="0">
                  <a:pos x="11" y="53"/>
                </a:cxn>
                <a:cxn ang="0">
                  <a:pos x="15" y="63"/>
                </a:cxn>
                <a:cxn ang="0">
                  <a:pos x="17" y="65"/>
                </a:cxn>
                <a:cxn ang="0">
                  <a:pos x="21" y="68"/>
                </a:cxn>
                <a:cxn ang="0">
                  <a:pos x="30" y="68"/>
                </a:cxn>
                <a:cxn ang="0">
                  <a:pos x="35" y="63"/>
                </a:cxn>
                <a:cxn ang="0">
                  <a:pos x="39" y="53"/>
                </a:cxn>
                <a:cxn ang="0">
                  <a:pos x="41" y="38"/>
                </a:cxn>
                <a:cxn ang="0">
                  <a:pos x="39" y="2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5" y="1"/>
                </a:cxn>
                <a:cxn ang="0">
                  <a:pos x="39" y="4"/>
                </a:cxn>
                <a:cxn ang="0">
                  <a:pos x="42" y="6"/>
                </a:cxn>
                <a:cxn ang="0">
                  <a:pos x="46" y="15"/>
                </a:cxn>
                <a:cxn ang="0">
                  <a:pos x="50" y="31"/>
                </a:cxn>
                <a:cxn ang="0">
                  <a:pos x="50" y="50"/>
                </a:cxn>
                <a:cxn ang="0">
                  <a:pos x="47" y="61"/>
                </a:cxn>
                <a:cxn ang="0">
                  <a:pos x="39" y="74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4"/>
                </a:cxn>
                <a:cxn ang="0">
                  <a:pos x="8" y="69"/>
                </a:cxn>
                <a:cxn ang="0">
                  <a:pos x="2" y="57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4" y="16"/>
                </a:cxn>
                <a:cxn ang="0">
                  <a:pos x="5" y="11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</a:cxnLst>
              <a:rect l="0" t="0" r="r" b="b"/>
              <a:pathLst>
                <a:path w="50" h="78">
                  <a:moveTo>
                    <a:pt x="24" y="8"/>
                  </a:moveTo>
                  <a:lnTo>
                    <a:pt x="20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1" y="23"/>
                  </a:lnTo>
                  <a:lnTo>
                    <a:pt x="11" y="5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21" y="68"/>
                  </a:lnTo>
                  <a:lnTo>
                    <a:pt x="30" y="68"/>
                  </a:lnTo>
                  <a:lnTo>
                    <a:pt x="35" y="63"/>
                  </a:lnTo>
                  <a:lnTo>
                    <a:pt x="39" y="53"/>
                  </a:lnTo>
                  <a:lnTo>
                    <a:pt x="41" y="38"/>
                  </a:lnTo>
                  <a:lnTo>
                    <a:pt x="39" y="23"/>
                  </a:lnTo>
                  <a:lnTo>
                    <a:pt x="35" y="13"/>
                  </a:lnTo>
                  <a:lnTo>
                    <a:pt x="32" y="11"/>
                  </a:lnTo>
                  <a:lnTo>
                    <a:pt x="24" y="8"/>
                  </a:lnTo>
                  <a:close/>
                  <a:moveTo>
                    <a:pt x="20" y="0"/>
                  </a:moveTo>
                  <a:lnTo>
                    <a:pt x="32" y="0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6" y="15"/>
                  </a:lnTo>
                  <a:lnTo>
                    <a:pt x="50" y="31"/>
                  </a:lnTo>
                  <a:lnTo>
                    <a:pt x="50" y="50"/>
                  </a:lnTo>
                  <a:lnTo>
                    <a:pt x="47" y="61"/>
                  </a:lnTo>
                  <a:lnTo>
                    <a:pt x="39" y="74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4"/>
                  </a:lnTo>
                  <a:lnTo>
                    <a:pt x="8" y="69"/>
                  </a:lnTo>
                  <a:lnTo>
                    <a:pt x="2" y="57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961"/>
            <p:cNvSpPr>
              <a:spLocks noChangeShapeType="1"/>
            </p:cNvSpPr>
            <p:nvPr/>
          </p:nvSpPr>
          <p:spPr bwMode="auto">
            <a:xfrm>
              <a:off x="3059" y="1812"/>
              <a:ext cx="13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62"/>
            <p:cNvSpPr>
              <a:spLocks/>
            </p:cNvSpPr>
            <p:nvPr/>
          </p:nvSpPr>
          <p:spPr bwMode="auto">
            <a:xfrm>
              <a:off x="2973" y="1775"/>
              <a:ext cx="50" cy="7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6" y="0"/>
                </a:cxn>
                <a:cxn ang="0">
                  <a:pos x="46" y="11"/>
                </a:cxn>
                <a:cxn ang="0">
                  <a:pos x="17" y="11"/>
                </a:cxn>
                <a:cxn ang="0">
                  <a:pos x="13" y="30"/>
                </a:cxn>
                <a:cxn ang="0">
                  <a:pos x="17" y="27"/>
                </a:cxn>
                <a:cxn ang="0">
                  <a:pos x="23" y="26"/>
                </a:cxn>
                <a:cxn ang="0">
                  <a:pos x="27" y="24"/>
                </a:cxn>
                <a:cxn ang="0">
                  <a:pos x="34" y="26"/>
                </a:cxn>
                <a:cxn ang="0">
                  <a:pos x="39" y="28"/>
                </a:cxn>
                <a:cxn ang="0">
                  <a:pos x="43" y="31"/>
                </a:cxn>
                <a:cxn ang="0">
                  <a:pos x="49" y="39"/>
                </a:cxn>
                <a:cxn ang="0">
                  <a:pos x="50" y="45"/>
                </a:cxn>
                <a:cxn ang="0">
                  <a:pos x="50" y="54"/>
                </a:cxn>
                <a:cxn ang="0">
                  <a:pos x="49" y="60"/>
                </a:cxn>
                <a:cxn ang="0">
                  <a:pos x="47" y="64"/>
                </a:cxn>
                <a:cxn ang="0">
                  <a:pos x="45" y="68"/>
                </a:cxn>
                <a:cxn ang="0">
                  <a:pos x="41" y="72"/>
                </a:cxn>
                <a:cxn ang="0">
                  <a:pos x="35" y="75"/>
                </a:cxn>
                <a:cxn ang="0">
                  <a:pos x="24" y="78"/>
                </a:cxn>
                <a:cxn ang="0">
                  <a:pos x="13" y="75"/>
                </a:cxn>
                <a:cxn ang="0">
                  <a:pos x="8" y="72"/>
                </a:cxn>
                <a:cxn ang="0">
                  <a:pos x="4" y="67"/>
                </a:cxn>
                <a:cxn ang="0">
                  <a:pos x="1" y="63"/>
                </a:cxn>
                <a:cxn ang="0">
                  <a:pos x="0" y="56"/>
                </a:cxn>
                <a:cxn ang="0">
                  <a:pos x="11" y="54"/>
                </a:cxn>
                <a:cxn ang="0">
                  <a:pos x="13" y="63"/>
                </a:cxn>
                <a:cxn ang="0">
                  <a:pos x="15" y="65"/>
                </a:cxn>
                <a:cxn ang="0">
                  <a:pos x="20" y="68"/>
                </a:cxn>
                <a:cxn ang="0">
                  <a:pos x="31" y="68"/>
                </a:cxn>
                <a:cxn ang="0">
                  <a:pos x="34" y="67"/>
                </a:cxn>
                <a:cxn ang="0">
                  <a:pos x="35" y="64"/>
                </a:cxn>
                <a:cxn ang="0">
                  <a:pos x="38" y="60"/>
                </a:cxn>
                <a:cxn ang="0">
                  <a:pos x="39" y="56"/>
                </a:cxn>
                <a:cxn ang="0">
                  <a:pos x="41" y="50"/>
                </a:cxn>
                <a:cxn ang="0">
                  <a:pos x="41" y="46"/>
                </a:cxn>
                <a:cxn ang="0">
                  <a:pos x="39" y="42"/>
                </a:cxn>
                <a:cxn ang="0">
                  <a:pos x="36" y="38"/>
                </a:cxn>
                <a:cxn ang="0">
                  <a:pos x="34" y="35"/>
                </a:cxn>
                <a:cxn ang="0">
                  <a:pos x="30" y="34"/>
                </a:cxn>
                <a:cxn ang="0">
                  <a:pos x="21" y="34"/>
                </a:cxn>
                <a:cxn ang="0">
                  <a:pos x="19" y="35"/>
                </a:cxn>
                <a:cxn ang="0">
                  <a:pos x="17" y="37"/>
                </a:cxn>
                <a:cxn ang="0">
                  <a:pos x="15" y="38"/>
                </a:cxn>
                <a:cxn ang="0">
                  <a:pos x="13" y="38"/>
                </a:cxn>
                <a:cxn ang="0">
                  <a:pos x="11" y="41"/>
                </a:cxn>
                <a:cxn ang="0">
                  <a:pos x="1" y="39"/>
                </a:cxn>
                <a:cxn ang="0">
                  <a:pos x="9" y="0"/>
                </a:cxn>
              </a:cxnLst>
              <a:rect l="0" t="0" r="r" b="b"/>
              <a:pathLst>
                <a:path w="50" h="78">
                  <a:moveTo>
                    <a:pt x="9" y="0"/>
                  </a:moveTo>
                  <a:lnTo>
                    <a:pt x="46" y="0"/>
                  </a:lnTo>
                  <a:lnTo>
                    <a:pt x="46" y="11"/>
                  </a:lnTo>
                  <a:lnTo>
                    <a:pt x="17" y="11"/>
                  </a:lnTo>
                  <a:lnTo>
                    <a:pt x="13" y="30"/>
                  </a:lnTo>
                  <a:lnTo>
                    <a:pt x="17" y="27"/>
                  </a:lnTo>
                  <a:lnTo>
                    <a:pt x="23" y="26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39" y="28"/>
                  </a:lnTo>
                  <a:lnTo>
                    <a:pt x="43" y="31"/>
                  </a:lnTo>
                  <a:lnTo>
                    <a:pt x="49" y="39"/>
                  </a:lnTo>
                  <a:lnTo>
                    <a:pt x="50" y="45"/>
                  </a:lnTo>
                  <a:lnTo>
                    <a:pt x="50" y="54"/>
                  </a:lnTo>
                  <a:lnTo>
                    <a:pt x="49" y="60"/>
                  </a:lnTo>
                  <a:lnTo>
                    <a:pt x="47" y="64"/>
                  </a:lnTo>
                  <a:lnTo>
                    <a:pt x="45" y="68"/>
                  </a:lnTo>
                  <a:lnTo>
                    <a:pt x="41" y="72"/>
                  </a:lnTo>
                  <a:lnTo>
                    <a:pt x="35" y="75"/>
                  </a:lnTo>
                  <a:lnTo>
                    <a:pt x="24" y="78"/>
                  </a:lnTo>
                  <a:lnTo>
                    <a:pt x="13" y="75"/>
                  </a:lnTo>
                  <a:lnTo>
                    <a:pt x="8" y="72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56"/>
                  </a:lnTo>
                  <a:lnTo>
                    <a:pt x="11" y="54"/>
                  </a:lnTo>
                  <a:lnTo>
                    <a:pt x="13" y="63"/>
                  </a:lnTo>
                  <a:lnTo>
                    <a:pt x="15" y="65"/>
                  </a:lnTo>
                  <a:lnTo>
                    <a:pt x="20" y="68"/>
                  </a:lnTo>
                  <a:lnTo>
                    <a:pt x="31" y="68"/>
                  </a:lnTo>
                  <a:lnTo>
                    <a:pt x="34" y="67"/>
                  </a:lnTo>
                  <a:lnTo>
                    <a:pt x="35" y="64"/>
                  </a:lnTo>
                  <a:lnTo>
                    <a:pt x="38" y="60"/>
                  </a:lnTo>
                  <a:lnTo>
                    <a:pt x="39" y="56"/>
                  </a:lnTo>
                  <a:lnTo>
                    <a:pt x="41" y="50"/>
                  </a:lnTo>
                  <a:lnTo>
                    <a:pt x="41" y="46"/>
                  </a:lnTo>
                  <a:lnTo>
                    <a:pt x="39" y="42"/>
                  </a:lnTo>
                  <a:lnTo>
                    <a:pt x="36" y="38"/>
                  </a:lnTo>
                  <a:lnTo>
                    <a:pt x="34" y="35"/>
                  </a:lnTo>
                  <a:lnTo>
                    <a:pt x="30" y="34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7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1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63"/>
            <p:cNvSpPr>
              <a:spLocks/>
            </p:cNvSpPr>
            <p:nvPr/>
          </p:nvSpPr>
          <p:spPr bwMode="auto">
            <a:xfrm>
              <a:off x="3060" y="1627"/>
              <a:ext cx="51" cy="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4" y="0"/>
                </a:cxn>
                <a:cxn ang="0">
                  <a:pos x="22" y="14"/>
                </a:cxn>
                <a:cxn ang="0">
                  <a:pos x="23" y="16"/>
                </a:cxn>
                <a:cxn ang="0">
                  <a:pos x="26" y="19"/>
                </a:cxn>
                <a:cxn ang="0">
                  <a:pos x="27" y="18"/>
                </a:cxn>
                <a:cxn ang="0">
                  <a:pos x="29" y="15"/>
                </a:cxn>
                <a:cxn ang="0">
                  <a:pos x="30" y="14"/>
                </a:cxn>
                <a:cxn ang="0">
                  <a:pos x="38" y="0"/>
                </a:cxn>
                <a:cxn ang="0">
                  <a:pos x="51" y="0"/>
                </a:cxn>
                <a:cxn ang="0">
                  <a:pos x="32" y="29"/>
                </a:cxn>
                <a:cxn ang="0">
                  <a:pos x="51" y="56"/>
                </a:cxn>
                <a:cxn ang="0">
                  <a:pos x="38" y="56"/>
                </a:cxn>
                <a:cxn ang="0">
                  <a:pos x="27" y="40"/>
                </a:cxn>
                <a:cxn ang="0">
                  <a:pos x="26" y="37"/>
                </a:cxn>
                <a:cxn ang="0">
                  <a:pos x="12" y="56"/>
                </a:cxn>
                <a:cxn ang="0">
                  <a:pos x="0" y="56"/>
                </a:cxn>
                <a:cxn ang="0">
                  <a:pos x="21" y="29"/>
                </a:cxn>
                <a:cxn ang="0">
                  <a:pos x="1" y="0"/>
                </a:cxn>
              </a:cxnLst>
              <a:rect l="0" t="0" r="r" b="b"/>
              <a:pathLst>
                <a:path w="51" h="56">
                  <a:moveTo>
                    <a:pt x="1" y="0"/>
                  </a:moveTo>
                  <a:lnTo>
                    <a:pt x="14" y="0"/>
                  </a:lnTo>
                  <a:lnTo>
                    <a:pt x="22" y="14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8" y="0"/>
                  </a:lnTo>
                  <a:lnTo>
                    <a:pt x="51" y="0"/>
                  </a:lnTo>
                  <a:lnTo>
                    <a:pt x="32" y="29"/>
                  </a:lnTo>
                  <a:lnTo>
                    <a:pt x="51" y="56"/>
                  </a:lnTo>
                  <a:lnTo>
                    <a:pt x="38" y="56"/>
                  </a:lnTo>
                  <a:lnTo>
                    <a:pt x="27" y="40"/>
                  </a:lnTo>
                  <a:lnTo>
                    <a:pt x="26" y="37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21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4"/>
            <p:cNvSpPr>
              <a:spLocks/>
            </p:cNvSpPr>
            <p:nvPr/>
          </p:nvSpPr>
          <p:spPr bwMode="auto">
            <a:xfrm>
              <a:off x="3153" y="1606"/>
              <a:ext cx="27" cy="7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77"/>
                </a:cxn>
                <a:cxn ang="0">
                  <a:pos x="18" y="77"/>
                </a:cxn>
                <a:cxn ang="0">
                  <a:pos x="18" y="17"/>
                </a:cxn>
                <a:cxn ang="0">
                  <a:pos x="15" y="18"/>
                </a:cxn>
                <a:cxn ang="0">
                  <a:pos x="12" y="21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8"/>
                </a:cxn>
                <a:cxn ang="0">
                  <a:pos x="6" y="15"/>
                </a:cxn>
                <a:cxn ang="0">
                  <a:pos x="14" y="10"/>
                </a:cxn>
                <a:cxn ang="0">
                  <a:pos x="17" y="6"/>
                </a:cxn>
                <a:cxn ang="0">
                  <a:pos x="19" y="3"/>
                </a:cxn>
                <a:cxn ang="0">
                  <a:pos x="21" y="0"/>
                </a:cxn>
              </a:cxnLst>
              <a:rect l="0" t="0" r="r" b="b"/>
              <a:pathLst>
                <a:path w="27" h="77">
                  <a:moveTo>
                    <a:pt x="21" y="0"/>
                  </a:moveTo>
                  <a:lnTo>
                    <a:pt x="27" y="0"/>
                  </a:lnTo>
                  <a:lnTo>
                    <a:pt x="27" y="77"/>
                  </a:lnTo>
                  <a:lnTo>
                    <a:pt x="18" y="77"/>
                  </a:lnTo>
                  <a:lnTo>
                    <a:pt x="18" y="17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6" y="15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65"/>
            <p:cNvSpPr>
              <a:spLocks noEditPoints="1"/>
            </p:cNvSpPr>
            <p:nvPr/>
          </p:nvSpPr>
          <p:spPr bwMode="auto">
            <a:xfrm>
              <a:off x="3205" y="1606"/>
              <a:ext cx="51" cy="78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1" y="10"/>
                </a:cxn>
                <a:cxn ang="0">
                  <a:pos x="18" y="11"/>
                </a:cxn>
                <a:cxn ang="0">
                  <a:pos x="15" y="14"/>
                </a:cxn>
                <a:cxn ang="0">
                  <a:pos x="11" y="24"/>
                </a:cxn>
                <a:cxn ang="0">
                  <a:pos x="11" y="54"/>
                </a:cxn>
                <a:cxn ang="0">
                  <a:pos x="15" y="63"/>
                </a:cxn>
                <a:cxn ang="0">
                  <a:pos x="18" y="66"/>
                </a:cxn>
                <a:cxn ang="0">
                  <a:pos x="22" y="69"/>
                </a:cxn>
                <a:cxn ang="0">
                  <a:pos x="30" y="69"/>
                </a:cxn>
                <a:cxn ang="0">
                  <a:pos x="36" y="63"/>
                </a:cxn>
                <a:cxn ang="0">
                  <a:pos x="40" y="54"/>
                </a:cxn>
                <a:cxn ang="0">
                  <a:pos x="41" y="39"/>
                </a:cxn>
                <a:cxn ang="0">
                  <a:pos x="40" y="24"/>
                </a:cxn>
                <a:cxn ang="0">
                  <a:pos x="36" y="14"/>
                </a:cxn>
                <a:cxn ang="0">
                  <a:pos x="33" y="11"/>
                </a:cxn>
                <a:cxn ang="0">
                  <a:pos x="25" y="9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6" y="2"/>
                </a:cxn>
                <a:cxn ang="0">
                  <a:pos x="40" y="5"/>
                </a:cxn>
                <a:cxn ang="0">
                  <a:pos x="42" y="7"/>
                </a:cxn>
                <a:cxn ang="0">
                  <a:pos x="47" y="15"/>
                </a:cxn>
                <a:cxn ang="0">
                  <a:pos x="51" y="32"/>
                </a:cxn>
                <a:cxn ang="0">
                  <a:pos x="51" y="51"/>
                </a:cxn>
                <a:cxn ang="0">
                  <a:pos x="48" y="62"/>
                </a:cxn>
                <a:cxn ang="0">
                  <a:pos x="40" y="74"/>
                </a:cxn>
                <a:cxn ang="0">
                  <a:pos x="36" y="77"/>
                </a:cxn>
                <a:cxn ang="0">
                  <a:pos x="32" y="78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2" y="74"/>
                </a:cxn>
                <a:cxn ang="0">
                  <a:pos x="8" y="70"/>
                </a:cxn>
                <a:cxn ang="0">
                  <a:pos x="3" y="58"/>
                </a:cxn>
                <a:cxn ang="0">
                  <a:pos x="0" y="39"/>
                </a:cxn>
                <a:cxn ang="0">
                  <a:pos x="1" y="26"/>
                </a:cxn>
                <a:cxn ang="0">
                  <a:pos x="4" y="17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1" y="5"/>
                </a:cxn>
                <a:cxn ang="0">
                  <a:pos x="15" y="2"/>
                </a:cxn>
                <a:cxn ang="0">
                  <a:pos x="21" y="0"/>
                </a:cxn>
              </a:cxnLst>
              <a:rect l="0" t="0" r="r" b="b"/>
              <a:pathLst>
                <a:path w="51" h="78">
                  <a:moveTo>
                    <a:pt x="25" y="9"/>
                  </a:moveTo>
                  <a:lnTo>
                    <a:pt x="21" y="10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1" y="24"/>
                  </a:lnTo>
                  <a:lnTo>
                    <a:pt x="11" y="54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2" y="69"/>
                  </a:lnTo>
                  <a:lnTo>
                    <a:pt x="30" y="69"/>
                  </a:lnTo>
                  <a:lnTo>
                    <a:pt x="36" y="63"/>
                  </a:lnTo>
                  <a:lnTo>
                    <a:pt x="40" y="54"/>
                  </a:lnTo>
                  <a:lnTo>
                    <a:pt x="41" y="39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3" y="11"/>
                  </a:lnTo>
                  <a:lnTo>
                    <a:pt x="25" y="9"/>
                  </a:lnTo>
                  <a:close/>
                  <a:moveTo>
                    <a:pt x="21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7" y="15"/>
                  </a:lnTo>
                  <a:lnTo>
                    <a:pt x="51" y="32"/>
                  </a:lnTo>
                  <a:lnTo>
                    <a:pt x="51" y="51"/>
                  </a:lnTo>
                  <a:lnTo>
                    <a:pt x="48" y="62"/>
                  </a:lnTo>
                  <a:lnTo>
                    <a:pt x="40" y="74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3" y="58"/>
                  </a:lnTo>
                  <a:lnTo>
                    <a:pt x="0" y="39"/>
                  </a:lnTo>
                  <a:lnTo>
                    <a:pt x="1" y="26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966"/>
            <p:cNvSpPr>
              <a:spLocks noChangeArrowheads="1"/>
            </p:cNvSpPr>
            <p:nvPr/>
          </p:nvSpPr>
          <p:spPr bwMode="auto">
            <a:xfrm>
              <a:off x="3264" y="1595"/>
              <a:ext cx="19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67"/>
            <p:cNvSpPr>
              <a:spLocks noEditPoints="1"/>
            </p:cNvSpPr>
            <p:nvPr/>
          </p:nvSpPr>
          <p:spPr bwMode="auto">
            <a:xfrm>
              <a:off x="3288" y="1565"/>
              <a:ext cx="33" cy="54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13" y="28"/>
                </a:cxn>
                <a:cxn ang="0">
                  <a:pos x="9" y="30"/>
                </a:cxn>
                <a:cxn ang="0">
                  <a:pos x="7" y="32"/>
                </a:cxn>
                <a:cxn ang="0">
                  <a:pos x="7" y="41"/>
                </a:cxn>
                <a:cxn ang="0">
                  <a:pos x="9" y="44"/>
                </a:cxn>
                <a:cxn ang="0">
                  <a:pos x="14" y="47"/>
                </a:cxn>
                <a:cxn ang="0">
                  <a:pos x="21" y="47"/>
                </a:cxn>
                <a:cxn ang="0">
                  <a:pos x="24" y="44"/>
                </a:cxn>
                <a:cxn ang="0">
                  <a:pos x="25" y="41"/>
                </a:cxn>
                <a:cxn ang="0">
                  <a:pos x="26" y="37"/>
                </a:cxn>
                <a:cxn ang="0">
                  <a:pos x="26" y="35"/>
                </a:cxn>
                <a:cxn ang="0">
                  <a:pos x="25" y="32"/>
                </a:cxn>
                <a:cxn ang="0">
                  <a:pos x="21" y="28"/>
                </a:cxn>
                <a:cxn ang="0">
                  <a:pos x="20" y="28"/>
                </a:cxn>
                <a:cxn ang="0">
                  <a:pos x="17" y="26"/>
                </a:cxn>
                <a:cxn ang="0">
                  <a:pos x="13" y="7"/>
                </a:cxn>
                <a:cxn ang="0">
                  <a:pos x="10" y="9"/>
                </a:cxn>
                <a:cxn ang="0">
                  <a:pos x="9" y="11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4" y="21"/>
                </a:cxn>
                <a:cxn ang="0">
                  <a:pos x="20" y="21"/>
                </a:cxn>
                <a:cxn ang="0">
                  <a:pos x="24" y="17"/>
                </a:cxn>
                <a:cxn ang="0">
                  <a:pos x="25" y="14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1" y="10"/>
                </a:cxn>
                <a:cxn ang="0">
                  <a:pos x="32" y="14"/>
                </a:cxn>
                <a:cxn ang="0">
                  <a:pos x="29" y="20"/>
                </a:cxn>
                <a:cxn ang="0">
                  <a:pos x="28" y="21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29" y="26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33" y="37"/>
                </a:cxn>
                <a:cxn ang="0">
                  <a:pos x="31" y="46"/>
                </a:cxn>
                <a:cxn ang="0">
                  <a:pos x="25" y="51"/>
                </a:cxn>
                <a:cxn ang="0">
                  <a:pos x="17" y="54"/>
                </a:cxn>
                <a:cxn ang="0">
                  <a:pos x="11" y="52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5" y="26"/>
                </a:cxn>
                <a:cxn ang="0">
                  <a:pos x="10" y="24"/>
                </a:cxn>
                <a:cxn ang="0">
                  <a:pos x="5" y="21"/>
                </a:cxn>
                <a:cxn ang="0">
                  <a:pos x="3" y="20"/>
                </a:cxn>
                <a:cxn ang="0">
                  <a:pos x="2" y="17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7" y="0"/>
                </a:cxn>
              </a:cxnLst>
              <a:rect l="0" t="0" r="r" b="b"/>
              <a:pathLst>
                <a:path w="33" h="54">
                  <a:moveTo>
                    <a:pt x="17" y="26"/>
                  </a:moveTo>
                  <a:lnTo>
                    <a:pt x="13" y="28"/>
                  </a:lnTo>
                  <a:lnTo>
                    <a:pt x="9" y="30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21" y="47"/>
                  </a:lnTo>
                  <a:lnTo>
                    <a:pt x="24" y="44"/>
                  </a:lnTo>
                  <a:lnTo>
                    <a:pt x="25" y="41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2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7" y="26"/>
                  </a:lnTo>
                  <a:close/>
                  <a:moveTo>
                    <a:pt x="13" y="7"/>
                  </a:moveTo>
                  <a:lnTo>
                    <a:pt x="10" y="9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4" y="17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3" y="7"/>
                  </a:lnTo>
                  <a:close/>
                  <a:moveTo>
                    <a:pt x="17" y="0"/>
                  </a:moveTo>
                  <a:lnTo>
                    <a:pt x="21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1" y="10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9" y="26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1" y="46"/>
                  </a:lnTo>
                  <a:lnTo>
                    <a:pt x="25" y="51"/>
                  </a:lnTo>
                  <a:lnTo>
                    <a:pt x="17" y="54"/>
                  </a:lnTo>
                  <a:lnTo>
                    <a:pt x="11" y="52"/>
                  </a:lnTo>
                  <a:lnTo>
                    <a:pt x="7" y="51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5" y="26"/>
                  </a:lnTo>
                  <a:lnTo>
                    <a:pt x="10" y="24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968"/>
            <p:cNvSpPr>
              <a:spLocks noChangeShapeType="1"/>
            </p:cNvSpPr>
            <p:nvPr/>
          </p:nvSpPr>
          <p:spPr bwMode="auto">
            <a:xfrm>
              <a:off x="3108" y="1946"/>
              <a:ext cx="101" cy="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969"/>
            <p:cNvSpPr>
              <a:spLocks noChangeShapeType="1"/>
            </p:cNvSpPr>
            <p:nvPr/>
          </p:nvSpPr>
          <p:spPr bwMode="auto">
            <a:xfrm>
              <a:off x="3209" y="1948"/>
              <a:ext cx="203" cy="1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970"/>
            <p:cNvSpPr>
              <a:spLocks noChangeShapeType="1"/>
            </p:cNvSpPr>
            <p:nvPr/>
          </p:nvSpPr>
          <p:spPr bwMode="auto">
            <a:xfrm>
              <a:off x="3412" y="1959"/>
              <a:ext cx="50" cy="4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971"/>
            <p:cNvSpPr>
              <a:spLocks noChangeShapeType="1"/>
            </p:cNvSpPr>
            <p:nvPr/>
          </p:nvSpPr>
          <p:spPr bwMode="auto">
            <a:xfrm>
              <a:off x="3462" y="1963"/>
              <a:ext cx="101" cy="6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972"/>
            <p:cNvSpPr>
              <a:spLocks noChangeShapeType="1"/>
            </p:cNvSpPr>
            <p:nvPr/>
          </p:nvSpPr>
          <p:spPr bwMode="auto">
            <a:xfrm flipV="1">
              <a:off x="3563" y="1967"/>
              <a:ext cx="51" cy="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973"/>
            <p:cNvSpPr>
              <a:spLocks noChangeShapeType="1"/>
            </p:cNvSpPr>
            <p:nvPr/>
          </p:nvSpPr>
          <p:spPr bwMode="auto">
            <a:xfrm flipV="1">
              <a:off x="3614" y="1963"/>
              <a:ext cx="51" cy="4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974"/>
            <p:cNvSpPr>
              <a:spLocks noChangeShapeType="1"/>
            </p:cNvSpPr>
            <p:nvPr/>
          </p:nvSpPr>
          <p:spPr bwMode="auto">
            <a:xfrm flipV="1">
              <a:off x="3665" y="1947"/>
              <a:ext cx="101" cy="16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975"/>
            <p:cNvSpPr>
              <a:spLocks noChangeShapeType="1"/>
            </p:cNvSpPr>
            <p:nvPr/>
          </p:nvSpPr>
          <p:spPr bwMode="auto">
            <a:xfrm flipV="1">
              <a:off x="3766" y="1946"/>
              <a:ext cx="50" cy="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976"/>
            <p:cNvSpPr>
              <a:spLocks noChangeShapeType="1"/>
            </p:cNvSpPr>
            <p:nvPr/>
          </p:nvSpPr>
          <p:spPr bwMode="auto">
            <a:xfrm>
              <a:off x="3816" y="1946"/>
              <a:ext cx="51" cy="4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977"/>
            <p:cNvSpPr>
              <a:spLocks noChangeShapeType="1"/>
            </p:cNvSpPr>
            <p:nvPr/>
          </p:nvSpPr>
          <p:spPr bwMode="auto">
            <a:xfrm>
              <a:off x="3867" y="1950"/>
              <a:ext cx="51" cy="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78"/>
            <p:cNvSpPr>
              <a:spLocks noChangeShapeType="1"/>
            </p:cNvSpPr>
            <p:nvPr/>
          </p:nvSpPr>
          <p:spPr bwMode="auto">
            <a:xfrm>
              <a:off x="3918" y="1955"/>
              <a:ext cx="50" cy="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979"/>
            <p:cNvSpPr>
              <a:spLocks noChangeShapeType="1"/>
            </p:cNvSpPr>
            <p:nvPr/>
          </p:nvSpPr>
          <p:spPr bwMode="auto">
            <a:xfrm flipV="1">
              <a:off x="3968" y="1955"/>
              <a:ext cx="51" cy="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980"/>
            <p:cNvSpPr>
              <a:spLocks noChangeShapeType="1"/>
            </p:cNvSpPr>
            <p:nvPr/>
          </p:nvSpPr>
          <p:spPr bwMode="auto">
            <a:xfrm flipV="1">
              <a:off x="4019" y="1948"/>
              <a:ext cx="50" cy="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981"/>
            <p:cNvSpPr>
              <a:spLocks noChangeShapeType="1"/>
            </p:cNvSpPr>
            <p:nvPr/>
          </p:nvSpPr>
          <p:spPr bwMode="auto">
            <a:xfrm flipV="1">
              <a:off x="4069" y="1940"/>
              <a:ext cx="51" cy="8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982"/>
            <p:cNvSpPr>
              <a:spLocks noChangeShapeType="1"/>
            </p:cNvSpPr>
            <p:nvPr/>
          </p:nvSpPr>
          <p:spPr bwMode="auto">
            <a:xfrm flipV="1">
              <a:off x="4120" y="1933"/>
              <a:ext cx="51" cy="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83"/>
            <p:cNvSpPr>
              <a:spLocks noChangeShapeType="1"/>
            </p:cNvSpPr>
            <p:nvPr/>
          </p:nvSpPr>
          <p:spPr bwMode="auto">
            <a:xfrm flipV="1">
              <a:off x="4171" y="1929"/>
              <a:ext cx="50" cy="4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984"/>
            <p:cNvSpPr>
              <a:spLocks noChangeShapeType="1"/>
            </p:cNvSpPr>
            <p:nvPr/>
          </p:nvSpPr>
          <p:spPr bwMode="auto">
            <a:xfrm>
              <a:off x="4221" y="1929"/>
              <a:ext cx="51" cy="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85"/>
            <p:cNvSpPr>
              <a:spLocks noChangeShapeType="1"/>
            </p:cNvSpPr>
            <p:nvPr/>
          </p:nvSpPr>
          <p:spPr bwMode="auto">
            <a:xfrm>
              <a:off x="4272" y="1929"/>
              <a:ext cx="50" cy="3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986"/>
            <p:cNvSpPr>
              <a:spLocks noChangeShapeType="1"/>
            </p:cNvSpPr>
            <p:nvPr/>
          </p:nvSpPr>
          <p:spPr bwMode="auto">
            <a:xfrm>
              <a:off x="4322" y="1932"/>
              <a:ext cx="102" cy="8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987"/>
            <p:cNvSpPr>
              <a:spLocks noChangeShapeType="1"/>
            </p:cNvSpPr>
            <p:nvPr/>
          </p:nvSpPr>
          <p:spPr bwMode="auto">
            <a:xfrm>
              <a:off x="3108" y="1946"/>
              <a:ext cx="253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988"/>
            <p:cNvSpPr>
              <a:spLocks noChangeShapeType="1"/>
            </p:cNvSpPr>
            <p:nvPr/>
          </p:nvSpPr>
          <p:spPr bwMode="auto">
            <a:xfrm flipV="1">
              <a:off x="3361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989"/>
            <p:cNvSpPr>
              <a:spLocks noChangeShapeType="1"/>
            </p:cNvSpPr>
            <p:nvPr/>
          </p:nvSpPr>
          <p:spPr bwMode="auto">
            <a:xfrm>
              <a:off x="3412" y="1944"/>
              <a:ext cx="50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990"/>
            <p:cNvSpPr>
              <a:spLocks noChangeShapeType="1"/>
            </p:cNvSpPr>
            <p:nvPr/>
          </p:nvSpPr>
          <p:spPr bwMode="auto">
            <a:xfrm>
              <a:off x="3462" y="1946"/>
              <a:ext cx="51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991"/>
            <p:cNvSpPr>
              <a:spLocks noChangeShapeType="1"/>
            </p:cNvSpPr>
            <p:nvPr/>
          </p:nvSpPr>
          <p:spPr bwMode="auto">
            <a:xfrm flipV="1">
              <a:off x="3513" y="1944"/>
              <a:ext cx="50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992"/>
            <p:cNvSpPr>
              <a:spLocks noChangeShapeType="1"/>
            </p:cNvSpPr>
            <p:nvPr/>
          </p:nvSpPr>
          <p:spPr bwMode="auto">
            <a:xfrm>
              <a:off x="3563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993"/>
            <p:cNvSpPr>
              <a:spLocks noChangeShapeType="1"/>
            </p:cNvSpPr>
            <p:nvPr/>
          </p:nvSpPr>
          <p:spPr bwMode="auto">
            <a:xfrm flipV="1">
              <a:off x="3614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994"/>
            <p:cNvSpPr>
              <a:spLocks noChangeShapeType="1"/>
            </p:cNvSpPr>
            <p:nvPr/>
          </p:nvSpPr>
          <p:spPr bwMode="auto">
            <a:xfrm>
              <a:off x="3665" y="1944"/>
              <a:ext cx="50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995"/>
            <p:cNvSpPr>
              <a:spLocks noChangeShapeType="1"/>
            </p:cNvSpPr>
            <p:nvPr/>
          </p:nvSpPr>
          <p:spPr bwMode="auto">
            <a:xfrm>
              <a:off x="3715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996"/>
            <p:cNvSpPr>
              <a:spLocks noChangeShapeType="1"/>
            </p:cNvSpPr>
            <p:nvPr/>
          </p:nvSpPr>
          <p:spPr bwMode="auto">
            <a:xfrm>
              <a:off x="3766" y="1946"/>
              <a:ext cx="50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997"/>
            <p:cNvSpPr>
              <a:spLocks noChangeShapeType="1"/>
            </p:cNvSpPr>
            <p:nvPr/>
          </p:nvSpPr>
          <p:spPr bwMode="auto">
            <a:xfrm flipV="1">
              <a:off x="3816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998"/>
            <p:cNvSpPr>
              <a:spLocks noChangeShapeType="1"/>
            </p:cNvSpPr>
            <p:nvPr/>
          </p:nvSpPr>
          <p:spPr bwMode="auto">
            <a:xfrm>
              <a:off x="3867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999"/>
            <p:cNvSpPr>
              <a:spLocks noChangeShapeType="1"/>
            </p:cNvSpPr>
            <p:nvPr/>
          </p:nvSpPr>
          <p:spPr bwMode="auto">
            <a:xfrm>
              <a:off x="3918" y="1946"/>
              <a:ext cx="151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000"/>
            <p:cNvSpPr>
              <a:spLocks noChangeShapeType="1"/>
            </p:cNvSpPr>
            <p:nvPr/>
          </p:nvSpPr>
          <p:spPr bwMode="auto">
            <a:xfrm flipV="1">
              <a:off x="4069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001"/>
            <p:cNvSpPr>
              <a:spLocks noChangeShapeType="1"/>
            </p:cNvSpPr>
            <p:nvPr/>
          </p:nvSpPr>
          <p:spPr bwMode="auto">
            <a:xfrm>
              <a:off x="4120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002"/>
            <p:cNvSpPr>
              <a:spLocks noChangeShapeType="1"/>
            </p:cNvSpPr>
            <p:nvPr/>
          </p:nvSpPr>
          <p:spPr bwMode="auto">
            <a:xfrm>
              <a:off x="4171" y="1946"/>
              <a:ext cx="151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003"/>
            <p:cNvSpPr>
              <a:spLocks noChangeShapeType="1"/>
            </p:cNvSpPr>
            <p:nvPr/>
          </p:nvSpPr>
          <p:spPr bwMode="auto">
            <a:xfrm flipV="1">
              <a:off x="4322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004"/>
            <p:cNvSpPr>
              <a:spLocks noChangeShapeType="1"/>
            </p:cNvSpPr>
            <p:nvPr/>
          </p:nvSpPr>
          <p:spPr bwMode="auto">
            <a:xfrm>
              <a:off x="4373" y="1944"/>
              <a:ext cx="51" cy="2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005"/>
            <p:cNvSpPr>
              <a:spLocks noChangeShapeType="1"/>
            </p:cNvSpPr>
            <p:nvPr/>
          </p:nvSpPr>
          <p:spPr bwMode="auto">
            <a:xfrm>
              <a:off x="3108" y="1946"/>
              <a:ext cx="101" cy="2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006"/>
            <p:cNvSpPr>
              <a:spLocks noChangeShapeType="1"/>
            </p:cNvSpPr>
            <p:nvPr/>
          </p:nvSpPr>
          <p:spPr bwMode="auto">
            <a:xfrm>
              <a:off x="3209" y="1948"/>
              <a:ext cx="51" cy="4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007"/>
            <p:cNvSpPr>
              <a:spLocks noChangeShapeType="1"/>
            </p:cNvSpPr>
            <p:nvPr/>
          </p:nvSpPr>
          <p:spPr bwMode="auto">
            <a:xfrm>
              <a:off x="3260" y="1952"/>
              <a:ext cx="50" cy="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008"/>
            <p:cNvSpPr>
              <a:spLocks noChangeShapeType="1"/>
            </p:cNvSpPr>
            <p:nvPr/>
          </p:nvSpPr>
          <p:spPr bwMode="auto">
            <a:xfrm>
              <a:off x="3310" y="1955"/>
              <a:ext cx="203" cy="17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009"/>
            <p:cNvSpPr>
              <a:spLocks noChangeShapeType="1"/>
            </p:cNvSpPr>
            <p:nvPr/>
          </p:nvSpPr>
          <p:spPr bwMode="auto">
            <a:xfrm>
              <a:off x="3513" y="1972"/>
              <a:ext cx="50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010"/>
            <p:cNvSpPr>
              <a:spLocks noChangeShapeType="1"/>
            </p:cNvSpPr>
            <p:nvPr/>
          </p:nvSpPr>
          <p:spPr bwMode="auto">
            <a:xfrm flipV="1">
              <a:off x="3563" y="1969"/>
              <a:ext cx="51" cy="4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11"/>
            <p:cNvSpPr>
              <a:spLocks noChangeShapeType="1"/>
            </p:cNvSpPr>
            <p:nvPr/>
          </p:nvSpPr>
          <p:spPr bwMode="auto">
            <a:xfrm flipV="1">
              <a:off x="3614" y="1957"/>
              <a:ext cx="51" cy="12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12"/>
            <p:cNvSpPr>
              <a:spLocks noChangeShapeType="1"/>
            </p:cNvSpPr>
            <p:nvPr/>
          </p:nvSpPr>
          <p:spPr bwMode="auto">
            <a:xfrm flipV="1">
              <a:off x="3665" y="1937"/>
              <a:ext cx="50" cy="20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13"/>
            <p:cNvSpPr>
              <a:spLocks noChangeShapeType="1"/>
            </p:cNvSpPr>
            <p:nvPr/>
          </p:nvSpPr>
          <p:spPr bwMode="auto">
            <a:xfrm flipV="1">
              <a:off x="3715" y="1924"/>
              <a:ext cx="51" cy="1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014"/>
            <p:cNvSpPr>
              <a:spLocks noChangeShapeType="1"/>
            </p:cNvSpPr>
            <p:nvPr/>
          </p:nvSpPr>
          <p:spPr bwMode="auto">
            <a:xfrm flipV="1">
              <a:off x="3766" y="1922"/>
              <a:ext cx="50" cy="2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015"/>
            <p:cNvSpPr>
              <a:spLocks noChangeShapeType="1"/>
            </p:cNvSpPr>
            <p:nvPr/>
          </p:nvSpPr>
          <p:spPr bwMode="auto">
            <a:xfrm>
              <a:off x="3816" y="1922"/>
              <a:ext cx="51" cy="1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16"/>
            <p:cNvSpPr>
              <a:spLocks noChangeShapeType="1"/>
            </p:cNvSpPr>
            <p:nvPr/>
          </p:nvSpPr>
          <p:spPr bwMode="auto">
            <a:xfrm>
              <a:off x="3867" y="1935"/>
              <a:ext cx="51" cy="17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017"/>
            <p:cNvSpPr>
              <a:spLocks noChangeShapeType="1"/>
            </p:cNvSpPr>
            <p:nvPr/>
          </p:nvSpPr>
          <p:spPr bwMode="auto">
            <a:xfrm>
              <a:off x="3918" y="1952"/>
              <a:ext cx="50" cy="14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018"/>
            <p:cNvSpPr>
              <a:spLocks noChangeShapeType="1"/>
            </p:cNvSpPr>
            <p:nvPr/>
          </p:nvSpPr>
          <p:spPr bwMode="auto">
            <a:xfrm>
              <a:off x="3968" y="1966"/>
              <a:ext cx="51" cy="7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019"/>
            <p:cNvSpPr>
              <a:spLocks noChangeShapeType="1"/>
            </p:cNvSpPr>
            <p:nvPr/>
          </p:nvSpPr>
          <p:spPr bwMode="auto">
            <a:xfrm>
              <a:off x="4019" y="1973"/>
              <a:ext cx="50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020"/>
            <p:cNvSpPr>
              <a:spLocks noChangeShapeType="1"/>
            </p:cNvSpPr>
            <p:nvPr/>
          </p:nvSpPr>
          <p:spPr bwMode="auto">
            <a:xfrm flipV="1">
              <a:off x="4069" y="1970"/>
              <a:ext cx="51" cy="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021"/>
            <p:cNvSpPr>
              <a:spLocks noChangeShapeType="1"/>
            </p:cNvSpPr>
            <p:nvPr/>
          </p:nvSpPr>
          <p:spPr bwMode="auto">
            <a:xfrm flipV="1">
              <a:off x="4120" y="1958"/>
              <a:ext cx="152" cy="12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022"/>
            <p:cNvSpPr>
              <a:spLocks noChangeShapeType="1"/>
            </p:cNvSpPr>
            <p:nvPr/>
          </p:nvSpPr>
          <p:spPr bwMode="auto">
            <a:xfrm flipV="1">
              <a:off x="4272" y="1952"/>
              <a:ext cx="50" cy="6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023"/>
            <p:cNvSpPr>
              <a:spLocks noChangeShapeType="1"/>
            </p:cNvSpPr>
            <p:nvPr/>
          </p:nvSpPr>
          <p:spPr bwMode="auto">
            <a:xfrm flipV="1">
              <a:off x="4322" y="1944"/>
              <a:ext cx="102" cy="8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1024"/>
            <p:cNvSpPr>
              <a:spLocks noChangeArrowheads="1"/>
            </p:cNvSpPr>
            <p:nvPr/>
          </p:nvSpPr>
          <p:spPr bwMode="auto">
            <a:xfrm>
              <a:off x="3059" y="2475"/>
              <a:ext cx="1512" cy="4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025"/>
            <p:cNvSpPr>
              <a:spLocks noChangeShapeType="1"/>
            </p:cNvSpPr>
            <p:nvPr/>
          </p:nvSpPr>
          <p:spPr bwMode="auto">
            <a:xfrm flipV="1">
              <a:off x="3059" y="2475"/>
              <a:ext cx="1" cy="426"/>
            </a:xfrm>
            <a:prstGeom prst="line">
              <a:avLst/>
            </a:prstGeom>
            <a:no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026"/>
            <p:cNvSpPr>
              <a:spLocks noChangeShapeType="1"/>
            </p:cNvSpPr>
            <p:nvPr/>
          </p:nvSpPr>
          <p:spPr bwMode="auto">
            <a:xfrm>
              <a:off x="3059" y="2475"/>
              <a:ext cx="1512" cy="1"/>
            </a:xfrm>
            <a:prstGeom prst="line">
              <a:avLst/>
            </a:prstGeom>
            <a:no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027"/>
            <p:cNvSpPr>
              <a:spLocks noChangeShapeType="1"/>
            </p:cNvSpPr>
            <p:nvPr/>
          </p:nvSpPr>
          <p:spPr bwMode="auto">
            <a:xfrm>
              <a:off x="4571" y="2475"/>
              <a:ext cx="1" cy="426"/>
            </a:xfrm>
            <a:prstGeom prst="line">
              <a:avLst/>
            </a:prstGeom>
            <a:no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028"/>
            <p:cNvSpPr>
              <a:spLocks noChangeShapeType="1"/>
            </p:cNvSpPr>
            <p:nvPr/>
          </p:nvSpPr>
          <p:spPr bwMode="auto">
            <a:xfrm flipH="1">
              <a:off x="3059" y="2901"/>
              <a:ext cx="1512" cy="1"/>
            </a:xfrm>
            <a:prstGeom prst="line">
              <a:avLst/>
            </a:prstGeom>
            <a:no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29"/>
            <p:cNvSpPr>
              <a:spLocks noChangeShapeType="1"/>
            </p:cNvSpPr>
            <p:nvPr/>
          </p:nvSpPr>
          <p:spPr bwMode="auto">
            <a:xfrm>
              <a:off x="3059" y="2901"/>
              <a:ext cx="1512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030"/>
            <p:cNvSpPr>
              <a:spLocks noChangeShapeType="1"/>
            </p:cNvSpPr>
            <p:nvPr/>
          </p:nvSpPr>
          <p:spPr bwMode="auto">
            <a:xfrm flipV="1">
              <a:off x="3059" y="2473"/>
              <a:ext cx="1" cy="42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31"/>
            <p:cNvSpPr>
              <a:spLocks noChangeShapeType="1"/>
            </p:cNvSpPr>
            <p:nvPr/>
          </p:nvSpPr>
          <p:spPr bwMode="auto">
            <a:xfrm flipV="1">
              <a:off x="3059" y="2886"/>
              <a:ext cx="1" cy="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32"/>
            <p:cNvSpPr>
              <a:spLocks noEditPoints="1"/>
            </p:cNvSpPr>
            <p:nvPr/>
          </p:nvSpPr>
          <p:spPr bwMode="auto">
            <a:xfrm>
              <a:off x="3033" y="2955"/>
              <a:ext cx="50" cy="7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0" y="9"/>
                </a:cxn>
                <a:cxn ang="0">
                  <a:pos x="18" y="11"/>
                </a:cxn>
                <a:cxn ang="0">
                  <a:pos x="15" y="14"/>
                </a:cxn>
                <a:cxn ang="0">
                  <a:pos x="11" y="23"/>
                </a:cxn>
                <a:cxn ang="0">
                  <a:pos x="11" y="53"/>
                </a:cxn>
                <a:cxn ang="0">
                  <a:pos x="15" y="63"/>
                </a:cxn>
                <a:cxn ang="0">
                  <a:pos x="18" y="65"/>
                </a:cxn>
                <a:cxn ang="0">
                  <a:pos x="22" y="68"/>
                </a:cxn>
                <a:cxn ang="0">
                  <a:pos x="30" y="68"/>
                </a:cxn>
                <a:cxn ang="0">
                  <a:pos x="35" y="63"/>
                </a:cxn>
                <a:cxn ang="0">
                  <a:pos x="39" y="53"/>
                </a:cxn>
                <a:cxn ang="0">
                  <a:pos x="41" y="38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3" y="11"/>
                </a:cxn>
                <a:cxn ang="0">
                  <a:pos x="24" y="8"/>
                </a:cxn>
                <a:cxn ang="0">
                  <a:pos x="20" y="0"/>
                </a:cxn>
                <a:cxn ang="0">
                  <a:pos x="33" y="0"/>
                </a:cxn>
                <a:cxn ang="0">
                  <a:pos x="35" y="1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1"/>
                </a:cxn>
                <a:cxn ang="0">
                  <a:pos x="50" y="50"/>
                </a:cxn>
                <a:cxn ang="0">
                  <a:pos x="48" y="61"/>
                </a:cxn>
                <a:cxn ang="0">
                  <a:pos x="39" y="74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4"/>
                </a:cxn>
                <a:cxn ang="0">
                  <a:pos x="8" y="70"/>
                </a:cxn>
                <a:cxn ang="0">
                  <a:pos x="2" y="57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4" y="16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</a:cxnLst>
              <a:rect l="0" t="0" r="r" b="b"/>
              <a:pathLst>
                <a:path w="50" h="78">
                  <a:moveTo>
                    <a:pt x="24" y="8"/>
                  </a:moveTo>
                  <a:lnTo>
                    <a:pt x="20" y="9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1" y="23"/>
                  </a:lnTo>
                  <a:lnTo>
                    <a:pt x="11" y="53"/>
                  </a:lnTo>
                  <a:lnTo>
                    <a:pt x="15" y="63"/>
                  </a:lnTo>
                  <a:lnTo>
                    <a:pt x="18" y="65"/>
                  </a:lnTo>
                  <a:lnTo>
                    <a:pt x="22" y="68"/>
                  </a:lnTo>
                  <a:lnTo>
                    <a:pt x="30" y="68"/>
                  </a:lnTo>
                  <a:lnTo>
                    <a:pt x="35" y="63"/>
                  </a:lnTo>
                  <a:lnTo>
                    <a:pt x="39" y="53"/>
                  </a:lnTo>
                  <a:lnTo>
                    <a:pt x="41" y="38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3" y="11"/>
                  </a:lnTo>
                  <a:lnTo>
                    <a:pt x="24" y="8"/>
                  </a:lnTo>
                  <a:close/>
                  <a:moveTo>
                    <a:pt x="20" y="0"/>
                  </a:moveTo>
                  <a:lnTo>
                    <a:pt x="33" y="0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1"/>
                  </a:lnTo>
                  <a:lnTo>
                    <a:pt x="50" y="50"/>
                  </a:lnTo>
                  <a:lnTo>
                    <a:pt x="48" y="61"/>
                  </a:lnTo>
                  <a:lnTo>
                    <a:pt x="39" y="74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2" y="57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33"/>
            <p:cNvSpPr>
              <a:spLocks noChangeShapeType="1"/>
            </p:cNvSpPr>
            <p:nvPr/>
          </p:nvSpPr>
          <p:spPr bwMode="auto">
            <a:xfrm flipV="1">
              <a:off x="3562" y="2886"/>
              <a:ext cx="1" cy="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34"/>
            <p:cNvSpPr>
              <a:spLocks/>
            </p:cNvSpPr>
            <p:nvPr/>
          </p:nvSpPr>
          <p:spPr bwMode="auto">
            <a:xfrm>
              <a:off x="3536" y="2955"/>
              <a:ext cx="51" cy="7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0"/>
                </a:cxn>
                <a:cxn ang="0">
                  <a:pos x="40" y="3"/>
                </a:cxn>
                <a:cxn ang="0">
                  <a:pos x="44" y="5"/>
                </a:cxn>
                <a:cxn ang="0">
                  <a:pos x="47" y="9"/>
                </a:cxn>
                <a:cxn ang="0">
                  <a:pos x="49" y="15"/>
                </a:cxn>
                <a:cxn ang="0">
                  <a:pos x="49" y="26"/>
                </a:cxn>
                <a:cxn ang="0">
                  <a:pos x="48" y="30"/>
                </a:cxn>
                <a:cxn ang="0">
                  <a:pos x="45" y="35"/>
                </a:cxn>
                <a:cxn ang="0">
                  <a:pos x="42" y="38"/>
                </a:cxn>
                <a:cxn ang="0">
                  <a:pos x="40" y="42"/>
                </a:cxn>
                <a:cxn ang="0">
                  <a:pos x="34" y="46"/>
                </a:cxn>
                <a:cxn ang="0">
                  <a:pos x="29" y="52"/>
                </a:cxn>
                <a:cxn ang="0">
                  <a:pos x="23" y="56"/>
                </a:cxn>
                <a:cxn ang="0">
                  <a:pos x="18" y="61"/>
                </a:cxn>
                <a:cxn ang="0">
                  <a:pos x="16" y="64"/>
                </a:cxn>
                <a:cxn ang="0">
                  <a:pos x="14" y="67"/>
                </a:cxn>
                <a:cxn ang="0">
                  <a:pos x="51" y="67"/>
                </a:cxn>
                <a:cxn ang="0">
                  <a:pos x="51" y="76"/>
                </a:cxn>
                <a:cxn ang="0">
                  <a:pos x="0" y="76"/>
                </a:cxn>
                <a:cxn ang="0">
                  <a:pos x="1" y="74"/>
                </a:cxn>
                <a:cxn ang="0">
                  <a:pos x="1" y="70"/>
                </a:cxn>
                <a:cxn ang="0">
                  <a:pos x="3" y="65"/>
                </a:cxn>
                <a:cxn ang="0">
                  <a:pos x="6" y="63"/>
                </a:cxn>
                <a:cxn ang="0">
                  <a:pos x="7" y="59"/>
                </a:cxn>
                <a:cxn ang="0">
                  <a:pos x="10" y="55"/>
                </a:cxn>
                <a:cxn ang="0">
                  <a:pos x="15" y="52"/>
                </a:cxn>
                <a:cxn ang="0">
                  <a:pos x="25" y="42"/>
                </a:cxn>
                <a:cxn ang="0">
                  <a:pos x="30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4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7" y="12"/>
                </a:cxn>
                <a:cxn ang="0">
                  <a:pos x="33" y="9"/>
                </a:cxn>
                <a:cxn ang="0">
                  <a:pos x="30" y="8"/>
                </a:cxn>
                <a:cxn ang="0">
                  <a:pos x="22" y="8"/>
                </a:cxn>
                <a:cxn ang="0">
                  <a:pos x="19" y="9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" y="20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10" y="5"/>
                </a:cxn>
                <a:cxn ang="0">
                  <a:pos x="21" y="0"/>
                </a:cxn>
              </a:cxnLst>
              <a:rect l="0" t="0" r="r" b="b"/>
              <a:pathLst>
                <a:path w="51" h="76">
                  <a:moveTo>
                    <a:pt x="21" y="0"/>
                  </a:moveTo>
                  <a:lnTo>
                    <a:pt x="32" y="0"/>
                  </a:lnTo>
                  <a:lnTo>
                    <a:pt x="40" y="3"/>
                  </a:lnTo>
                  <a:lnTo>
                    <a:pt x="44" y="5"/>
                  </a:lnTo>
                  <a:lnTo>
                    <a:pt x="47" y="9"/>
                  </a:lnTo>
                  <a:lnTo>
                    <a:pt x="49" y="15"/>
                  </a:lnTo>
                  <a:lnTo>
                    <a:pt x="49" y="26"/>
                  </a:lnTo>
                  <a:lnTo>
                    <a:pt x="48" y="30"/>
                  </a:lnTo>
                  <a:lnTo>
                    <a:pt x="45" y="35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34" y="46"/>
                  </a:lnTo>
                  <a:lnTo>
                    <a:pt x="29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51" y="67"/>
                  </a:lnTo>
                  <a:lnTo>
                    <a:pt x="51" y="76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10" y="55"/>
                  </a:lnTo>
                  <a:lnTo>
                    <a:pt x="15" y="52"/>
                  </a:lnTo>
                  <a:lnTo>
                    <a:pt x="25" y="42"/>
                  </a:lnTo>
                  <a:lnTo>
                    <a:pt x="30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" y="20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35"/>
            <p:cNvSpPr>
              <a:spLocks noChangeShapeType="1"/>
            </p:cNvSpPr>
            <p:nvPr/>
          </p:nvSpPr>
          <p:spPr bwMode="auto">
            <a:xfrm flipV="1">
              <a:off x="4067" y="2886"/>
              <a:ext cx="1" cy="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36"/>
            <p:cNvSpPr>
              <a:spLocks noEditPoints="1"/>
            </p:cNvSpPr>
            <p:nvPr/>
          </p:nvSpPr>
          <p:spPr bwMode="auto">
            <a:xfrm>
              <a:off x="4038" y="2955"/>
              <a:ext cx="53" cy="76"/>
            </a:xfrm>
            <a:custGeom>
              <a:avLst/>
              <a:gdLst/>
              <a:ahLst/>
              <a:cxnLst>
                <a:cxn ang="0">
                  <a:pos x="34" y="19"/>
                </a:cxn>
                <a:cxn ang="0">
                  <a:pos x="12" y="49"/>
                </a:cxn>
                <a:cxn ang="0">
                  <a:pos x="34" y="49"/>
                </a:cxn>
                <a:cxn ang="0">
                  <a:pos x="34" y="19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45" y="49"/>
                </a:cxn>
                <a:cxn ang="0">
                  <a:pos x="53" y="49"/>
                </a:cxn>
                <a:cxn ang="0">
                  <a:pos x="53" y="59"/>
                </a:cxn>
                <a:cxn ang="0">
                  <a:pos x="45" y="59"/>
                </a:cxn>
                <a:cxn ang="0">
                  <a:pos x="45" y="76"/>
                </a:cxn>
                <a:cxn ang="0">
                  <a:pos x="34" y="76"/>
                </a:cxn>
                <a:cxn ang="0">
                  <a:pos x="34" y="5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37" y="0"/>
                </a:cxn>
              </a:cxnLst>
              <a:rect l="0" t="0" r="r" b="b"/>
              <a:pathLst>
                <a:path w="53" h="76">
                  <a:moveTo>
                    <a:pt x="34" y="19"/>
                  </a:moveTo>
                  <a:lnTo>
                    <a:pt x="12" y="49"/>
                  </a:lnTo>
                  <a:lnTo>
                    <a:pt x="34" y="49"/>
                  </a:lnTo>
                  <a:lnTo>
                    <a:pt x="34" y="19"/>
                  </a:lnTo>
                  <a:close/>
                  <a:moveTo>
                    <a:pt x="37" y="0"/>
                  </a:moveTo>
                  <a:lnTo>
                    <a:pt x="45" y="0"/>
                  </a:lnTo>
                  <a:lnTo>
                    <a:pt x="45" y="49"/>
                  </a:lnTo>
                  <a:lnTo>
                    <a:pt x="53" y="49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5" y="76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37"/>
            <p:cNvSpPr>
              <a:spLocks noChangeShapeType="1"/>
            </p:cNvSpPr>
            <p:nvPr/>
          </p:nvSpPr>
          <p:spPr bwMode="auto">
            <a:xfrm flipV="1">
              <a:off x="4571" y="2886"/>
              <a:ext cx="1" cy="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38"/>
            <p:cNvSpPr>
              <a:spLocks noEditPoints="1"/>
            </p:cNvSpPr>
            <p:nvPr/>
          </p:nvSpPr>
          <p:spPr bwMode="auto">
            <a:xfrm>
              <a:off x="4544" y="2955"/>
              <a:ext cx="52" cy="78"/>
            </a:xfrm>
            <a:custGeom>
              <a:avLst/>
              <a:gdLst/>
              <a:ahLst/>
              <a:cxnLst>
                <a:cxn ang="0">
                  <a:pos x="19" y="37"/>
                </a:cxn>
                <a:cxn ang="0">
                  <a:pos x="12" y="42"/>
                </a:cxn>
                <a:cxn ang="0">
                  <a:pos x="11" y="56"/>
                </a:cxn>
                <a:cxn ang="0">
                  <a:pos x="15" y="64"/>
                </a:cxn>
                <a:cxn ang="0">
                  <a:pos x="22" y="68"/>
                </a:cxn>
                <a:cxn ang="0">
                  <a:pos x="36" y="67"/>
                </a:cxn>
                <a:cxn ang="0">
                  <a:pos x="40" y="60"/>
                </a:cxn>
                <a:cxn ang="0">
                  <a:pos x="42" y="46"/>
                </a:cxn>
                <a:cxn ang="0">
                  <a:pos x="37" y="39"/>
                </a:cxn>
                <a:cxn ang="0">
                  <a:pos x="33" y="35"/>
                </a:cxn>
                <a:cxn ang="0">
                  <a:pos x="23" y="0"/>
                </a:cxn>
                <a:cxn ang="0">
                  <a:pos x="41" y="3"/>
                </a:cxn>
                <a:cxn ang="0">
                  <a:pos x="49" y="14"/>
                </a:cxn>
                <a:cxn ang="0">
                  <a:pos x="41" y="20"/>
                </a:cxn>
                <a:cxn ang="0">
                  <a:pos x="34" y="9"/>
                </a:cxn>
                <a:cxn ang="0">
                  <a:pos x="29" y="8"/>
                </a:cxn>
                <a:cxn ang="0">
                  <a:pos x="19" y="11"/>
                </a:cxn>
                <a:cxn ang="0">
                  <a:pos x="12" y="19"/>
                </a:cxn>
                <a:cxn ang="0">
                  <a:pos x="11" y="29"/>
                </a:cxn>
                <a:cxn ang="0">
                  <a:pos x="14" y="33"/>
                </a:cxn>
                <a:cxn ang="0">
                  <a:pos x="22" y="27"/>
                </a:cxn>
                <a:cxn ang="0">
                  <a:pos x="30" y="26"/>
                </a:cxn>
                <a:cxn ang="0">
                  <a:pos x="45" y="33"/>
                </a:cxn>
                <a:cxn ang="0">
                  <a:pos x="52" y="46"/>
                </a:cxn>
                <a:cxn ang="0">
                  <a:pos x="49" y="64"/>
                </a:cxn>
                <a:cxn ang="0">
                  <a:pos x="44" y="71"/>
                </a:cxn>
                <a:cxn ang="0">
                  <a:pos x="31" y="78"/>
                </a:cxn>
                <a:cxn ang="0">
                  <a:pos x="16" y="75"/>
                </a:cxn>
                <a:cxn ang="0">
                  <a:pos x="8" y="68"/>
                </a:cxn>
                <a:cxn ang="0">
                  <a:pos x="0" y="41"/>
                </a:cxn>
                <a:cxn ang="0">
                  <a:pos x="10" y="8"/>
                </a:cxn>
                <a:cxn ang="0">
                  <a:pos x="18" y="1"/>
                </a:cxn>
              </a:cxnLst>
              <a:rect l="0" t="0" r="r" b="b"/>
              <a:pathLst>
                <a:path w="52" h="78">
                  <a:moveTo>
                    <a:pt x="22" y="35"/>
                  </a:moveTo>
                  <a:lnTo>
                    <a:pt x="19" y="37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6"/>
                  </a:lnTo>
                  <a:lnTo>
                    <a:pt x="11" y="56"/>
                  </a:lnTo>
                  <a:lnTo>
                    <a:pt x="12" y="60"/>
                  </a:lnTo>
                  <a:lnTo>
                    <a:pt x="15" y="64"/>
                  </a:lnTo>
                  <a:lnTo>
                    <a:pt x="19" y="67"/>
                  </a:lnTo>
                  <a:lnTo>
                    <a:pt x="22" y="68"/>
                  </a:lnTo>
                  <a:lnTo>
                    <a:pt x="31" y="68"/>
                  </a:lnTo>
                  <a:lnTo>
                    <a:pt x="36" y="67"/>
                  </a:lnTo>
                  <a:lnTo>
                    <a:pt x="37" y="64"/>
                  </a:lnTo>
                  <a:lnTo>
                    <a:pt x="40" y="60"/>
                  </a:lnTo>
                  <a:lnTo>
                    <a:pt x="42" y="52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7" y="39"/>
                  </a:lnTo>
                  <a:lnTo>
                    <a:pt x="36" y="37"/>
                  </a:lnTo>
                  <a:lnTo>
                    <a:pt x="33" y="35"/>
                  </a:lnTo>
                  <a:lnTo>
                    <a:pt x="22" y="35"/>
                  </a:lnTo>
                  <a:close/>
                  <a:moveTo>
                    <a:pt x="23" y="0"/>
                  </a:moveTo>
                  <a:lnTo>
                    <a:pt x="33" y="0"/>
                  </a:lnTo>
                  <a:lnTo>
                    <a:pt x="41" y="3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51" y="19"/>
                  </a:lnTo>
                  <a:lnTo>
                    <a:pt x="41" y="20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3" y="9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1" y="29"/>
                  </a:lnTo>
                  <a:lnTo>
                    <a:pt x="11" y="37"/>
                  </a:lnTo>
                  <a:lnTo>
                    <a:pt x="14" y="33"/>
                  </a:lnTo>
                  <a:lnTo>
                    <a:pt x="16" y="30"/>
                  </a:lnTo>
                  <a:lnTo>
                    <a:pt x="22" y="27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41" y="29"/>
                  </a:lnTo>
                  <a:lnTo>
                    <a:pt x="45" y="33"/>
                  </a:lnTo>
                  <a:lnTo>
                    <a:pt x="51" y="41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9" y="64"/>
                  </a:lnTo>
                  <a:lnTo>
                    <a:pt x="47" y="68"/>
                  </a:lnTo>
                  <a:lnTo>
                    <a:pt x="44" y="71"/>
                  </a:lnTo>
                  <a:lnTo>
                    <a:pt x="36" y="76"/>
                  </a:lnTo>
                  <a:lnTo>
                    <a:pt x="31" y="78"/>
                  </a:lnTo>
                  <a:lnTo>
                    <a:pt x="27" y="78"/>
                  </a:lnTo>
                  <a:lnTo>
                    <a:pt x="16" y="75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39"/>
            <p:cNvSpPr>
              <a:spLocks noChangeShapeType="1"/>
            </p:cNvSpPr>
            <p:nvPr/>
          </p:nvSpPr>
          <p:spPr bwMode="auto">
            <a:xfrm>
              <a:off x="3059" y="2821"/>
              <a:ext cx="13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40"/>
            <p:cNvSpPr>
              <a:spLocks noChangeArrowheads="1"/>
            </p:cNvSpPr>
            <p:nvPr/>
          </p:nvSpPr>
          <p:spPr bwMode="auto">
            <a:xfrm>
              <a:off x="2908" y="2828"/>
              <a:ext cx="30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41"/>
            <p:cNvSpPr>
              <a:spLocks/>
            </p:cNvSpPr>
            <p:nvPr/>
          </p:nvSpPr>
          <p:spPr bwMode="auto">
            <a:xfrm>
              <a:off x="2945" y="2784"/>
              <a:ext cx="51" cy="7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7" y="0"/>
                </a:cxn>
                <a:cxn ang="0">
                  <a:pos x="47" y="11"/>
                </a:cxn>
                <a:cxn ang="0">
                  <a:pos x="18" y="11"/>
                </a:cxn>
                <a:cxn ang="0">
                  <a:pos x="14" y="30"/>
                </a:cxn>
                <a:cxn ang="0">
                  <a:pos x="18" y="27"/>
                </a:cxn>
                <a:cxn ang="0">
                  <a:pos x="23" y="26"/>
                </a:cxn>
                <a:cxn ang="0">
                  <a:pos x="28" y="25"/>
                </a:cxn>
                <a:cxn ang="0">
                  <a:pos x="34" y="26"/>
                </a:cxn>
                <a:cxn ang="0">
                  <a:pos x="40" y="29"/>
                </a:cxn>
                <a:cxn ang="0">
                  <a:pos x="44" y="31"/>
                </a:cxn>
                <a:cxn ang="0">
                  <a:pos x="49" y="40"/>
                </a:cxn>
                <a:cxn ang="0">
                  <a:pos x="51" y="45"/>
                </a:cxn>
                <a:cxn ang="0">
                  <a:pos x="51" y="55"/>
                </a:cxn>
                <a:cxn ang="0">
                  <a:pos x="49" y="60"/>
                </a:cxn>
                <a:cxn ang="0">
                  <a:pos x="48" y="64"/>
                </a:cxn>
                <a:cxn ang="0">
                  <a:pos x="45" y="68"/>
                </a:cxn>
                <a:cxn ang="0">
                  <a:pos x="41" y="72"/>
                </a:cxn>
                <a:cxn ang="0">
                  <a:pos x="36" y="75"/>
                </a:cxn>
                <a:cxn ang="0">
                  <a:pos x="32" y="76"/>
                </a:cxn>
                <a:cxn ang="0">
                  <a:pos x="25" y="78"/>
                </a:cxn>
                <a:cxn ang="0">
                  <a:pos x="14" y="75"/>
                </a:cxn>
                <a:cxn ang="0">
                  <a:pos x="8" y="72"/>
                </a:cxn>
                <a:cxn ang="0">
                  <a:pos x="4" y="67"/>
                </a:cxn>
                <a:cxn ang="0">
                  <a:pos x="3" y="63"/>
                </a:cxn>
                <a:cxn ang="0">
                  <a:pos x="0" y="56"/>
                </a:cxn>
                <a:cxn ang="0">
                  <a:pos x="11" y="55"/>
                </a:cxn>
                <a:cxn ang="0">
                  <a:pos x="14" y="63"/>
                </a:cxn>
                <a:cxn ang="0">
                  <a:pos x="15" y="66"/>
                </a:cxn>
                <a:cxn ang="0">
                  <a:pos x="21" y="68"/>
                </a:cxn>
                <a:cxn ang="0">
                  <a:pos x="32" y="68"/>
                </a:cxn>
                <a:cxn ang="0">
                  <a:pos x="34" y="67"/>
                </a:cxn>
                <a:cxn ang="0">
                  <a:pos x="37" y="64"/>
                </a:cxn>
                <a:cxn ang="0">
                  <a:pos x="40" y="60"/>
                </a:cxn>
                <a:cxn ang="0">
                  <a:pos x="41" y="56"/>
                </a:cxn>
                <a:cxn ang="0">
                  <a:pos x="41" y="46"/>
                </a:cxn>
                <a:cxn ang="0">
                  <a:pos x="40" y="42"/>
                </a:cxn>
                <a:cxn ang="0">
                  <a:pos x="37" y="38"/>
                </a:cxn>
                <a:cxn ang="0">
                  <a:pos x="34" y="35"/>
                </a:cxn>
                <a:cxn ang="0">
                  <a:pos x="30" y="34"/>
                </a:cxn>
                <a:cxn ang="0">
                  <a:pos x="21" y="34"/>
                </a:cxn>
                <a:cxn ang="0">
                  <a:pos x="18" y="37"/>
                </a:cxn>
                <a:cxn ang="0">
                  <a:pos x="15" y="38"/>
                </a:cxn>
                <a:cxn ang="0">
                  <a:pos x="14" y="38"/>
                </a:cxn>
                <a:cxn ang="0">
                  <a:pos x="13" y="41"/>
                </a:cxn>
                <a:cxn ang="0">
                  <a:pos x="2" y="40"/>
                </a:cxn>
                <a:cxn ang="0">
                  <a:pos x="10" y="0"/>
                </a:cxn>
              </a:cxnLst>
              <a:rect l="0" t="0" r="r" b="b"/>
              <a:pathLst>
                <a:path w="51" h="78">
                  <a:moveTo>
                    <a:pt x="10" y="0"/>
                  </a:moveTo>
                  <a:lnTo>
                    <a:pt x="47" y="0"/>
                  </a:lnTo>
                  <a:lnTo>
                    <a:pt x="47" y="11"/>
                  </a:lnTo>
                  <a:lnTo>
                    <a:pt x="18" y="11"/>
                  </a:lnTo>
                  <a:lnTo>
                    <a:pt x="14" y="30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4" y="26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1" y="55"/>
                  </a:lnTo>
                  <a:lnTo>
                    <a:pt x="49" y="60"/>
                  </a:lnTo>
                  <a:lnTo>
                    <a:pt x="48" y="64"/>
                  </a:lnTo>
                  <a:lnTo>
                    <a:pt x="45" y="68"/>
                  </a:lnTo>
                  <a:lnTo>
                    <a:pt x="41" y="72"/>
                  </a:lnTo>
                  <a:lnTo>
                    <a:pt x="36" y="75"/>
                  </a:lnTo>
                  <a:lnTo>
                    <a:pt x="32" y="76"/>
                  </a:lnTo>
                  <a:lnTo>
                    <a:pt x="25" y="78"/>
                  </a:lnTo>
                  <a:lnTo>
                    <a:pt x="14" y="75"/>
                  </a:lnTo>
                  <a:lnTo>
                    <a:pt x="8" y="72"/>
                  </a:lnTo>
                  <a:lnTo>
                    <a:pt x="4" y="67"/>
                  </a:lnTo>
                  <a:lnTo>
                    <a:pt x="3" y="63"/>
                  </a:lnTo>
                  <a:lnTo>
                    <a:pt x="0" y="56"/>
                  </a:lnTo>
                  <a:lnTo>
                    <a:pt x="11" y="55"/>
                  </a:lnTo>
                  <a:lnTo>
                    <a:pt x="14" y="63"/>
                  </a:lnTo>
                  <a:lnTo>
                    <a:pt x="15" y="66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4" y="67"/>
                  </a:lnTo>
                  <a:lnTo>
                    <a:pt x="37" y="64"/>
                  </a:lnTo>
                  <a:lnTo>
                    <a:pt x="40" y="60"/>
                  </a:lnTo>
                  <a:lnTo>
                    <a:pt x="41" y="56"/>
                  </a:lnTo>
                  <a:lnTo>
                    <a:pt x="41" y="46"/>
                  </a:lnTo>
                  <a:lnTo>
                    <a:pt x="40" y="42"/>
                  </a:lnTo>
                  <a:lnTo>
                    <a:pt x="37" y="38"/>
                  </a:lnTo>
                  <a:lnTo>
                    <a:pt x="34" y="35"/>
                  </a:lnTo>
                  <a:lnTo>
                    <a:pt x="30" y="34"/>
                  </a:lnTo>
                  <a:lnTo>
                    <a:pt x="21" y="34"/>
                  </a:lnTo>
                  <a:lnTo>
                    <a:pt x="18" y="37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3" y="41"/>
                  </a:lnTo>
                  <a:lnTo>
                    <a:pt x="2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42"/>
            <p:cNvSpPr>
              <a:spLocks noChangeShapeType="1"/>
            </p:cNvSpPr>
            <p:nvPr/>
          </p:nvSpPr>
          <p:spPr bwMode="auto">
            <a:xfrm>
              <a:off x="3059" y="2687"/>
              <a:ext cx="13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43"/>
            <p:cNvSpPr>
              <a:spLocks noEditPoints="1"/>
            </p:cNvSpPr>
            <p:nvPr/>
          </p:nvSpPr>
          <p:spPr bwMode="auto">
            <a:xfrm>
              <a:off x="2973" y="2650"/>
              <a:ext cx="50" cy="7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0" y="9"/>
                </a:cxn>
                <a:cxn ang="0">
                  <a:pos x="17" y="11"/>
                </a:cxn>
                <a:cxn ang="0">
                  <a:pos x="15" y="14"/>
                </a:cxn>
                <a:cxn ang="0">
                  <a:pos x="11" y="23"/>
                </a:cxn>
                <a:cxn ang="0">
                  <a:pos x="11" y="53"/>
                </a:cxn>
                <a:cxn ang="0">
                  <a:pos x="15" y="63"/>
                </a:cxn>
                <a:cxn ang="0">
                  <a:pos x="17" y="66"/>
                </a:cxn>
                <a:cxn ang="0">
                  <a:pos x="21" y="68"/>
                </a:cxn>
                <a:cxn ang="0">
                  <a:pos x="30" y="68"/>
                </a:cxn>
                <a:cxn ang="0">
                  <a:pos x="35" y="63"/>
                </a:cxn>
                <a:cxn ang="0">
                  <a:pos x="39" y="53"/>
                </a:cxn>
                <a:cxn ang="0">
                  <a:pos x="41" y="38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5" y="1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1"/>
                </a:cxn>
                <a:cxn ang="0">
                  <a:pos x="50" y="50"/>
                </a:cxn>
                <a:cxn ang="0">
                  <a:pos x="47" y="61"/>
                </a:cxn>
                <a:cxn ang="0">
                  <a:pos x="39" y="74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4"/>
                </a:cxn>
                <a:cxn ang="0">
                  <a:pos x="8" y="70"/>
                </a:cxn>
                <a:cxn ang="0">
                  <a:pos x="2" y="57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4" y="16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</a:cxnLst>
              <a:rect l="0" t="0" r="r" b="b"/>
              <a:pathLst>
                <a:path w="50" h="78">
                  <a:moveTo>
                    <a:pt x="24" y="8"/>
                  </a:move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1" y="23"/>
                  </a:lnTo>
                  <a:lnTo>
                    <a:pt x="11" y="53"/>
                  </a:lnTo>
                  <a:lnTo>
                    <a:pt x="15" y="63"/>
                  </a:lnTo>
                  <a:lnTo>
                    <a:pt x="17" y="66"/>
                  </a:lnTo>
                  <a:lnTo>
                    <a:pt x="21" y="68"/>
                  </a:lnTo>
                  <a:lnTo>
                    <a:pt x="30" y="68"/>
                  </a:lnTo>
                  <a:lnTo>
                    <a:pt x="35" y="63"/>
                  </a:lnTo>
                  <a:lnTo>
                    <a:pt x="39" y="53"/>
                  </a:lnTo>
                  <a:lnTo>
                    <a:pt x="41" y="38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close/>
                  <a:moveTo>
                    <a:pt x="20" y="0"/>
                  </a:moveTo>
                  <a:lnTo>
                    <a:pt x="32" y="0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1"/>
                  </a:lnTo>
                  <a:lnTo>
                    <a:pt x="50" y="50"/>
                  </a:lnTo>
                  <a:lnTo>
                    <a:pt x="47" y="61"/>
                  </a:lnTo>
                  <a:lnTo>
                    <a:pt x="39" y="74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2" y="57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44"/>
            <p:cNvSpPr>
              <a:spLocks noChangeShapeType="1"/>
            </p:cNvSpPr>
            <p:nvPr/>
          </p:nvSpPr>
          <p:spPr bwMode="auto">
            <a:xfrm>
              <a:off x="3059" y="2554"/>
              <a:ext cx="13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5"/>
            <p:cNvSpPr>
              <a:spLocks/>
            </p:cNvSpPr>
            <p:nvPr/>
          </p:nvSpPr>
          <p:spPr bwMode="auto">
            <a:xfrm>
              <a:off x="2973" y="2516"/>
              <a:ext cx="50" cy="7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6" y="0"/>
                </a:cxn>
                <a:cxn ang="0">
                  <a:pos x="46" y="11"/>
                </a:cxn>
                <a:cxn ang="0">
                  <a:pos x="17" y="11"/>
                </a:cxn>
                <a:cxn ang="0">
                  <a:pos x="13" y="30"/>
                </a:cxn>
                <a:cxn ang="0">
                  <a:pos x="17" y="27"/>
                </a:cxn>
                <a:cxn ang="0">
                  <a:pos x="23" y="26"/>
                </a:cxn>
                <a:cxn ang="0">
                  <a:pos x="27" y="24"/>
                </a:cxn>
                <a:cxn ang="0">
                  <a:pos x="34" y="26"/>
                </a:cxn>
                <a:cxn ang="0">
                  <a:pos x="39" y="29"/>
                </a:cxn>
                <a:cxn ang="0">
                  <a:pos x="43" y="31"/>
                </a:cxn>
                <a:cxn ang="0">
                  <a:pos x="49" y="40"/>
                </a:cxn>
                <a:cxn ang="0">
                  <a:pos x="50" y="45"/>
                </a:cxn>
                <a:cxn ang="0">
                  <a:pos x="50" y="55"/>
                </a:cxn>
                <a:cxn ang="0">
                  <a:pos x="49" y="60"/>
                </a:cxn>
                <a:cxn ang="0">
                  <a:pos x="47" y="64"/>
                </a:cxn>
                <a:cxn ang="0">
                  <a:pos x="45" y="68"/>
                </a:cxn>
                <a:cxn ang="0">
                  <a:pos x="41" y="72"/>
                </a:cxn>
                <a:cxn ang="0">
                  <a:pos x="35" y="75"/>
                </a:cxn>
                <a:cxn ang="0">
                  <a:pos x="24" y="78"/>
                </a:cxn>
                <a:cxn ang="0">
                  <a:pos x="13" y="75"/>
                </a:cxn>
                <a:cxn ang="0">
                  <a:pos x="8" y="72"/>
                </a:cxn>
                <a:cxn ang="0">
                  <a:pos x="4" y="67"/>
                </a:cxn>
                <a:cxn ang="0">
                  <a:pos x="1" y="63"/>
                </a:cxn>
                <a:cxn ang="0">
                  <a:pos x="0" y="56"/>
                </a:cxn>
                <a:cxn ang="0">
                  <a:pos x="11" y="55"/>
                </a:cxn>
                <a:cxn ang="0">
                  <a:pos x="13" y="63"/>
                </a:cxn>
                <a:cxn ang="0">
                  <a:pos x="15" y="65"/>
                </a:cxn>
                <a:cxn ang="0">
                  <a:pos x="20" y="68"/>
                </a:cxn>
                <a:cxn ang="0">
                  <a:pos x="31" y="68"/>
                </a:cxn>
                <a:cxn ang="0">
                  <a:pos x="34" y="67"/>
                </a:cxn>
                <a:cxn ang="0">
                  <a:pos x="35" y="64"/>
                </a:cxn>
                <a:cxn ang="0">
                  <a:pos x="38" y="60"/>
                </a:cxn>
                <a:cxn ang="0">
                  <a:pos x="39" y="56"/>
                </a:cxn>
                <a:cxn ang="0">
                  <a:pos x="41" y="50"/>
                </a:cxn>
                <a:cxn ang="0">
                  <a:pos x="41" y="46"/>
                </a:cxn>
                <a:cxn ang="0">
                  <a:pos x="39" y="42"/>
                </a:cxn>
                <a:cxn ang="0">
                  <a:pos x="36" y="38"/>
                </a:cxn>
                <a:cxn ang="0">
                  <a:pos x="34" y="35"/>
                </a:cxn>
                <a:cxn ang="0">
                  <a:pos x="30" y="34"/>
                </a:cxn>
                <a:cxn ang="0">
                  <a:pos x="21" y="34"/>
                </a:cxn>
                <a:cxn ang="0">
                  <a:pos x="19" y="35"/>
                </a:cxn>
                <a:cxn ang="0">
                  <a:pos x="17" y="37"/>
                </a:cxn>
                <a:cxn ang="0">
                  <a:pos x="15" y="38"/>
                </a:cxn>
                <a:cxn ang="0">
                  <a:pos x="13" y="38"/>
                </a:cxn>
                <a:cxn ang="0">
                  <a:pos x="11" y="41"/>
                </a:cxn>
                <a:cxn ang="0">
                  <a:pos x="1" y="40"/>
                </a:cxn>
                <a:cxn ang="0">
                  <a:pos x="9" y="0"/>
                </a:cxn>
              </a:cxnLst>
              <a:rect l="0" t="0" r="r" b="b"/>
              <a:pathLst>
                <a:path w="50" h="78">
                  <a:moveTo>
                    <a:pt x="9" y="0"/>
                  </a:moveTo>
                  <a:lnTo>
                    <a:pt x="46" y="0"/>
                  </a:lnTo>
                  <a:lnTo>
                    <a:pt x="46" y="11"/>
                  </a:lnTo>
                  <a:lnTo>
                    <a:pt x="17" y="11"/>
                  </a:lnTo>
                  <a:lnTo>
                    <a:pt x="13" y="30"/>
                  </a:lnTo>
                  <a:lnTo>
                    <a:pt x="17" y="27"/>
                  </a:lnTo>
                  <a:lnTo>
                    <a:pt x="23" y="26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39" y="29"/>
                  </a:lnTo>
                  <a:lnTo>
                    <a:pt x="43" y="31"/>
                  </a:lnTo>
                  <a:lnTo>
                    <a:pt x="49" y="40"/>
                  </a:lnTo>
                  <a:lnTo>
                    <a:pt x="50" y="45"/>
                  </a:lnTo>
                  <a:lnTo>
                    <a:pt x="50" y="55"/>
                  </a:lnTo>
                  <a:lnTo>
                    <a:pt x="49" y="60"/>
                  </a:lnTo>
                  <a:lnTo>
                    <a:pt x="47" y="64"/>
                  </a:lnTo>
                  <a:lnTo>
                    <a:pt x="45" y="68"/>
                  </a:lnTo>
                  <a:lnTo>
                    <a:pt x="41" y="72"/>
                  </a:lnTo>
                  <a:lnTo>
                    <a:pt x="35" y="75"/>
                  </a:lnTo>
                  <a:lnTo>
                    <a:pt x="24" y="78"/>
                  </a:lnTo>
                  <a:lnTo>
                    <a:pt x="13" y="75"/>
                  </a:lnTo>
                  <a:lnTo>
                    <a:pt x="8" y="72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56"/>
                  </a:lnTo>
                  <a:lnTo>
                    <a:pt x="11" y="55"/>
                  </a:lnTo>
                  <a:lnTo>
                    <a:pt x="13" y="63"/>
                  </a:lnTo>
                  <a:lnTo>
                    <a:pt x="15" y="65"/>
                  </a:lnTo>
                  <a:lnTo>
                    <a:pt x="20" y="68"/>
                  </a:lnTo>
                  <a:lnTo>
                    <a:pt x="31" y="68"/>
                  </a:lnTo>
                  <a:lnTo>
                    <a:pt x="34" y="67"/>
                  </a:lnTo>
                  <a:lnTo>
                    <a:pt x="35" y="64"/>
                  </a:lnTo>
                  <a:lnTo>
                    <a:pt x="38" y="60"/>
                  </a:lnTo>
                  <a:lnTo>
                    <a:pt x="39" y="56"/>
                  </a:lnTo>
                  <a:lnTo>
                    <a:pt x="41" y="50"/>
                  </a:lnTo>
                  <a:lnTo>
                    <a:pt x="41" y="46"/>
                  </a:lnTo>
                  <a:lnTo>
                    <a:pt x="39" y="42"/>
                  </a:lnTo>
                  <a:lnTo>
                    <a:pt x="36" y="38"/>
                  </a:lnTo>
                  <a:lnTo>
                    <a:pt x="34" y="35"/>
                  </a:lnTo>
                  <a:lnTo>
                    <a:pt x="30" y="34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7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1" y="4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46"/>
            <p:cNvSpPr>
              <a:spLocks/>
            </p:cNvSpPr>
            <p:nvPr/>
          </p:nvSpPr>
          <p:spPr bwMode="auto">
            <a:xfrm>
              <a:off x="3060" y="2370"/>
              <a:ext cx="51" cy="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4" y="0"/>
                </a:cxn>
                <a:cxn ang="0">
                  <a:pos x="22" y="13"/>
                </a:cxn>
                <a:cxn ang="0">
                  <a:pos x="23" y="16"/>
                </a:cxn>
                <a:cxn ang="0">
                  <a:pos x="26" y="19"/>
                </a:cxn>
                <a:cxn ang="0">
                  <a:pos x="27" y="17"/>
                </a:cxn>
                <a:cxn ang="0">
                  <a:pos x="29" y="15"/>
                </a:cxn>
                <a:cxn ang="0">
                  <a:pos x="30" y="13"/>
                </a:cxn>
                <a:cxn ang="0">
                  <a:pos x="38" y="0"/>
                </a:cxn>
                <a:cxn ang="0">
                  <a:pos x="51" y="0"/>
                </a:cxn>
                <a:cxn ang="0">
                  <a:pos x="32" y="28"/>
                </a:cxn>
                <a:cxn ang="0">
                  <a:pos x="51" y="56"/>
                </a:cxn>
                <a:cxn ang="0">
                  <a:pos x="38" y="56"/>
                </a:cxn>
                <a:cxn ang="0">
                  <a:pos x="27" y="39"/>
                </a:cxn>
                <a:cxn ang="0">
                  <a:pos x="26" y="36"/>
                </a:cxn>
                <a:cxn ang="0">
                  <a:pos x="12" y="56"/>
                </a:cxn>
                <a:cxn ang="0">
                  <a:pos x="0" y="56"/>
                </a:cxn>
                <a:cxn ang="0">
                  <a:pos x="21" y="28"/>
                </a:cxn>
                <a:cxn ang="0">
                  <a:pos x="1" y="0"/>
                </a:cxn>
              </a:cxnLst>
              <a:rect l="0" t="0" r="r" b="b"/>
              <a:pathLst>
                <a:path w="51" h="56">
                  <a:moveTo>
                    <a:pt x="1" y="0"/>
                  </a:moveTo>
                  <a:lnTo>
                    <a:pt x="14" y="0"/>
                  </a:lnTo>
                  <a:lnTo>
                    <a:pt x="22" y="13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27" y="17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8" y="0"/>
                  </a:lnTo>
                  <a:lnTo>
                    <a:pt x="51" y="0"/>
                  </a:lnTo>
                  <a:lnTo>
                    <a:pt x="32" y="28"/>
                  </a:lnTo>
                  <a:lnTo>
                    <a:pt x="51" y="56"/>
                  </a:lnTo>
                  <a:lnTo>
                    <a:pt x="38" y="56"/>
                  </a:lnTo>
                  <a:lnTo>
                    <a:pt x="27" y="39"/>
                  </a:lnTo>
                  <a:lnTo>
                    <a:pt x="26" y="36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21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47"/>
            <p:cNvSpPr>
              <a:spLocks/>
            </p:cNvSpPr>
            <p:nvPr/>
          </p:nvSpPr>
          <p:spPr bwMode="auto">
            <a:xfrm>
              <a:off x="3153" y="2349"/>
              <a:ext cx="27" cy="7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77"/>
                </a:cxn>
                <a:cxn ang="0">
                  <a:pos x="18" y="77"/>
                </a:cxn>
                <a:cxn ang="0">
                  <a:pos x="18" y="16"/>
                </a:cxn>
                <a:cxn ang="0">
                  <a:pos x="15" y="18"/>
                </a:cxn>
                <a:cxn ang="0">
                  <a:pos x="12" y="21"/>
                </a:cxn>
                <a:cxn ang="0">
                  <a:pos x="4" y="26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6" y="15"/>
                </a:cxn>
                <a:cxn ang="0">
                  <a:pos x="14" y="10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21" y="0"/>
                </a:cxn>
              </a:cxnLst>
              <a:rect l="0" t="0" r="r" b="b"/>
              <a:pathLst>
                <a:path w="27" h="77">
                  <a:moveTo>
                    <a:pt x="21" y="0"/>
                  </a:moveTo>
                  <a:lnTo>
                    <a:pt x="27" y="0"/>
                  </a:lnTo>
                  <a:lnTo>
                    <a:pt x="27" y="77"/>
                  </a:lnTo>
                  <a:lnTo>
                    <a:pt x="18" y="77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4" y="2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6" y="15"/>
                  </a:lnTo>
                  <a:lnTo>
                    <a:pt x="14" y="10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8"/>
            <p:cNvSpPr>
              <a:spLocks noEditPoints="1"/>
            </p:cNvSpPr>
            <p:nvPr/>
          </p:nvSpPr>
          <p:spPr bwMode="auto">
            <a:xfrm>
              <a:off x="3205" y="2349"/>
              <a:ext cx="51" cy="78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21" y="10"/>
                </a:cxn>
                <a:cxn ang="0">
                  <a:pos x="18" y="11"/>
                </a:cxn>
                <a:cxn ang="0">
                  <a:pos x="15" y="14"/>
                </a:cxn>
                <a:cxn ang="0">
                  <a:pos x="11" y="23"/>
                </a:cxn>
                <a:cxn ang="0">
                  <a:pos x="11" y="53"/>
                </a:cxn>
                <a:cxn ang="0">
                  <a:pos x="15" y="63"/>
                </a:cxn>
                <a:cxn ang="0">
                  <a:pos x="18" y="66"/>
                </a:cxn>
                <a:cxn ang="0">
                  <a:pos x="22" y="68"/>
                </a:cxn>
                <a:cxn ang="0">
                  <a:pos x="30" y="68"/>
                </a:cxn>
                <a:cxn ang="0">
                  <a:pos x="36" y="63"/>
                </a:cxn>
                <a:cxn ang="0">
                  <a:pos x="40" y="53"/>
                </a:cxn>
                <a:cxn ang="0">
                  <a:pos x="41" y="38"/>
                </a:cxn>
                <a:cxn ang="0">
                  <a:pos x="40" y="23"/>
                </a:cxn>
                <a:cxn ang="0">
                  <a:pos x="36" y="14"/>
                </a:cxn>
                <a:cxn ang="0">
                  <a:pos x="33" y="11"/>
                </a:cxn>
                <a:cxn ang="0">
                  <a:pos x="25" y="8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40" y="4"/>
                </a:cxn>
                <a:cxn ang="0">
                  <a:pos x="42" y="7"/>
                </a:cxn>
                <a:cxn ang="0">
                  <a:pos x="47" y="15"/>
                </a:cxn>
                <a:cxn ang="0">
                  <a:pos x="51" y="31"/>
                </a:cxn>
                <a:cxn ang="0">
                  <a:pos x="51" y="51"/>
                </a:cxn>
                <a:cxn ang="0">
                  <a:pos x="48" y="62"/>
                </a:cxn>
                <a:cxn ang="0">
                  <a:pos x="40" y="74"/>
                </a:cxn>
                <a:cxn ang="0">
                  <a:pos x="36" y="77"/>
                </a:cxn>
                <a:cxn ang="0">
                  <a:pos x="32" y="78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2" y="74"/>
                </a:cxn>
                <a:cxn ang="0">
                  <a:pos x="8" y="70"/>
                </a:cxn>
                <a:cxn ang="0">
                  <a:pos x="3" y="57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4" y="16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1" y="0"/>
                </a:cxn>
              </a:cxnLst>
              <a:rect l="0" t="0" r="r" b="b"/>
              <a:pathLst>
                <a:path w="51" h="78">
                  <a:moveTo>
                    <a:pt x="25" y="8"/>
                  </a:moveTo>
                  <a:lnTo>
                    <a:pt x="21" y="10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1" y="23"/>
                  </a:lnTo>
                  <a:lnTo>
                    <a:pt x="11" y="53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2" y="68"/>
                  </a:lnTo>
                  <a:lnTo>
                    <a:pt x="30" y="68"/>
                  </a:lnTo>
                  <a:lnTo>
                    <a:pt x="36" y="63"/>
                  </a:lnTo>
                  <a:lnTo>
                    <a:pt x="40" y="53"/>
                  </a:lnTo>
                  <a:lnTo>
                    <a:pt x="41" y="38"/>
                  </a:lnTo>
                  <a:lnTo>
                    <a:pt x="40" y="23"/>
                  </a:lnTo>
                  <a:lnTo>
                    <a:pt x="36" y="14"/>
                  </a:lnTo>
                  <a:lnTo>
                    <a:pt x="33" y="11"/>
                  </a:lnTo>
                  <a:lnTo>
                    <a:pt x="25" y="8"/>
                  </a:lnTo>
                  <a:close/>
                  <a:moveTo>
                    <a:pt x="21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7" y="15"/>
                  </a:lnTo>
                  <a:lnTo>
                    <a:pt x="51" y="31"/>
                  </a:lnTo>
                  <a:lnTo>
                    <a:pt x="51" y="51"/>
                  </a:lnTo>
                  <a:lnTo>
                    <a:pt x="48" y="62"/>
                  </a:lnTo>
                  <a:lnTo>
                    <a:pt x="40" y="74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3" y="57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49"/>
            <p:cNvSpPr>
              <a:spLocks noChangeArrowheads="1"/>
            </p:cNvSpPr>
            <p:nvPr/>
          </p:nvSpPr>
          <p:spPr bwMode="auto">
            <a:xfrm>
              <a:off x="3264" y="2338"/>
              <a:ext cx="19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0"/>
            <p:cNvSpPr>
              <a:spLocks noEditPoints="1"/>
            </p:cNvSpPr>
            <p:nvPr/>
          </p:nvSpPr>
          <p:spPr bwMode="auto">
            <a:xfrm>
              <a:off x="3288" y="2308"/>
              <a:ext cx="33" cy="53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13" y="27"/>
                </a:cxn>
                <a:cxn ang="0">
                  <a:pos x="9" y="30"/>
                </a:cxn>
                <a:cxn ang="0">
                  <a:pos x="7" y="31"/>
                </a:cxn>
                <a:cxn ang="0">
                  <a:pos x="7" y="41"/>
                </a:cxn>
                <a:cxn ang="0">
                  <a:pos x="9" y="44"/>
                </a:cxn>
                <a:cxn ang="0">
                  <a:pos x="14" y="46"/>
                </a:cxn>
                <a:cxn ang="0">
                  <a:pos x="21" y="46"/>
                </a:cxn>
                <a:cxn ang="0">
                  <a:pos x="24" y="44"/>
                </a:cxn>
                <a:cxn ang="0">
                  <a:pos x="25" y="41"/>
                </a:cxn>
                <a:cxn ang="0">
                  <a:pos x="26" y="37"/>
                </a:cxn>
                <a:cxn ang="0">
                  <a:pos x="26" y="34"/>
                </a:cxn>
                <a:cxn ang="0">
                  <a:pos x="25" y="31"/>
                </a:cxn>
                <a:cxn ang="0">
                  <a:pos x="21" y="27"/>
                </a:cxn>
                <a:cxn ang="0">
                  <a:pos x="20" y="27"/>
                </a:cxn>
                <a:cxn ang="0">
                  <a:pos x="17" y="26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9" y="11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20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5" y="14"/>
                </a:cxn>
                <a:cxn ang="0">
                  <a:pos x="22" y="8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1" y="10"/>
                </a:cxn>
                <a:cxn ang="0">
                  <a:pos x="32" y="14"/>
                </a:cxn>
                <a:cxn ang="0">
                  <a:pos x="31" y="16"/>
                </a:cxn>
                <a:cxn ang="0">
                  <a:pos x="29" y="18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9" y="26"/>
                </a:cxn>
                <a:cxn ang="0">
                  <a:pos x="32" y="31"/>
                </a:cxn>
                <a:cxn ang="0">
                  <a:pos x="32" y="34"/>
                </a:cxn>
                <a:cxn ang="0">
                  <a:pos x="33" y="37"/>
                </a:cxn>
                <a:cxn ang="0">
                  <a:pos x="31" y="45"/>
                </a:cxn>
                <a:cxn ang="0">
                  <a:pos x="25" y="51"/>
                </a:cxn>
                <a:cxn ang="0">
                  <a:pos x="17" y="53"/>
                </a:cxn>
                <a:cxn ang="0">
                  <a:pos x="11" y="52"/>
                </a:cxn>
                <a:cxn ang="0">
                  <a:pos x="7" y="51"/>
                </a:cxn>
                <a:cxn ang="0">
                  <a:pos x="2" y="45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5" y="26"/>
                </a:cxn>
                <a:cxn ang="0">
                  <a:pos x="10" y="23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7" y="0"/>
                </a:cxn>
              </a:cxnLst>
              <a:rect l="0" t="0" r="r" b="b"/>
              <a:pathLst>
                <a:path w="33" h="53">
                  <a:moveTo>
                    <a:pt x="17" y="26"/>
                  </a:moveTo>
                  <a:lnTo>
                    <a:pt x="13" y="27"/>
                  </a:lnTo>
                  <a:lnTo>
                    <a:pt x="9" y="30"/>
                  </a:lnTo>
                  <a:lnTo>
                    <a:pt x="7" y="31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4" y="46"/>
                  </a:lnTo>
                  <a:lnTo>
                    <a:pt x="21" y="46"/>
                  </a:lnTo>
                  <a:lnTo>
                    <a:pt x="24" y="44"/>
                  </a:lnTo>
                  <a:lnTo>
                    <a:pt x="25" y="41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5" y="31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7" y="26"/>
                  </a:lnTo>
                  <a:close/>
                  <a:moveTo>
                    <a:pt x="13" y="7"/>
                  </a:moveTo>
                  <a:lnTo>
                    <a:pt x="10" y="8"/>
                  </a:lnTo>
                  <a:lnTo>
                    <a:pt x="9" y="11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5" y="14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3" y="7"/>
                  </a:lnTo>
                  <a:close/>
                  <a:moveTo>
                    <a:pt x="17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1" y="10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9" y="26"/>
                  </a:lnTo>
                  <a:lnTo>
                    <a:pt x="32" y="31"/>
                  </a:lnTo>
                  <a:lnTo>
                    <a:pt x="32" y="34"/>
                  </a:lnTo>
                  <a:lnTo>
                    <a:pt x="33" y="37"/>
                  </a:lnTo>
                  <a:lnTo>
                    <a:pt x="31" y="45"/>
                  </a:lnTo>
                  <a:lnTo>
                    <a:pt x="25" y="51"/>
                  </a:lnTo>
                  <a:lnTo>
                    <a:pt x="17" y="53"/>
                  </a:lnTo>
                  <a:lnTo>
                    <a:pt x="11" y="52"/>
                  </a:lnTo>
                  <a:lnTo>
                    <a:pt x="7" y="51"/>
                  </a:lnTo>
                  <a:lnTo>
                    <a:pt x="2" y="45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5" y="26"/>
                  </a:lnTo>
                  <a:lnTo>
                    <a:pt x="10" y="23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51"/>
            <p:cNvSpPr>
              <a:spLocks noChangeShapeType="1"/>
            </p:cNvSpPr>
            <p:nvPr/>
          </p:nvSpPr>
          <p:spPr bwMode="auto">
            <a:xfrm>
              <a:off x="3108" y="2687"/>
              <a:ext cx="557" cy="1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52"/>
            <p:cNvSpPr>
              <a:spLocks noChangeShapeType="1"/>
            </p:cNvSpPr>
            <p:nvPr/>
          </p:nvSpPr>
          <p:spPr bwMode="auto">
            <a:xfrm>
              <a:off x="3665" y="2702"/>
              <a:ext cx="50" cy="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53"/>
            <p:cNvSpPr>
              <a:spLocks noChangeShapeType="1"/>
            </p:cNvSpPr>
            <p:nvPr/>
          </p:nvSpPr>
          <p:spPr bwMode="auto">
            <a:xfrm flipV="1">
              <a:off x="3715" y="2694"/>
              <a:ext cx="101" cy="8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54"/>
            <p:cNvSpPr>
              <a:spLocks noChangeShapeType="1"/>
            </p:cNvSpPr>
            <p:nvPr/>
          </p:nvSpPr>
          <p:spPr bwMode="auto">
            <a:xfrm flipV="1">
              <a:off x="3816" y="2688"/>
              <a:ext cx="51" cy="6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055"/>
            <p:cNvSpPr>
              <a:spLocks noChangeShapeType="1"/>
            </p:cNvSpPr>
            <p:nvPr/>
          </p:nvSpPr>
          <p:spPr bwMode="auto">
            <a:xfrm flipV="1">
              <a:off x="3867" y="2685"/>
              <a:ext cx="51" cy="3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056"/>
            <p:cNvSpPr>
              <a:spLocks noChangeShapeType="1"/>
            </p:cNvSpPr>
            <p:nvPr/>
          </p:nvSpPr>
          <p:spPr bwMode="auto">
            <a:xfrm>
              <a:off x="3918" y="2685"/>
              <a:ext cx="50" cy="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057"/>
            <p:cNvSpPr>
              <a:spLocks noChangeShapeType="1"/>
            </p:cNvSpPr>
            <p:nvPr/>
          </p:nvSpPr>
          <p:spPr bwMode="auto">
            <a:xfrm>
              <a:off x="3968" y="2687"/>
              <a:ext cx="101" cy="8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058"/>
            <p:cNvSpPr>
              <a:spLocks noChangeShapeType="1"/>
            </p:cNvSpPr>
            <p:nvPr/>
          </p:nvSpPr>
          <p:spPr bwMode="auto">
            <a:xfrm>
              <a:off x="4069" y="2695"/>
              <a:ext cx="51" cy="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059"/>
            <p:cNvSpPr>
              <a:spLocks noChangeShapeType="1"/>
            </p:cNvSpPr>
            <p:nvPr/>
          </p:nvSpPr>
          <p:spPr bwMode="auto">
            <a:xfrm flipV="1">
              <a:off x="4120" y="2695"/>
              <a:ext cx="51" cy="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060"/>
            <p:cNvSpPr>
              <a:spLocks noChangeShapeType="1"/>
            </p:cNvSpPr>
            <p:nvPr/>
          </p:nvSpPr>
          <p:spPr bwMode="auto">
            <a:xfrm flipV="1">
              <a:off x="4171" y="2687"/>
              <a:ext cx="101" cy="8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061"/>
            <p:cNvSpPr>
              <a:spLocks noChangeShapeType="1"/>
            </p:cNvSpPr>
            <p:nvPr/>
          </p:nvSpPr>
          <p:spPr bwMode="auto">
            <a:xfrm flipV="1">
              <a:off x="4272" y="2681"/>
              <a:ext cx="50" cy="6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062"/>
            <p:cNvSpPr>
              <a:spLocks noChangeShapeType="1"/>
            </p:cNvSpPr>
            <p:nvPr/>
          </p:nvSpPr>
          <p:spPr bwMode="auto">
            <a:xfrm flipV="1">
              <a:off x="4322" y="2677"/>
              <a:ext cx="51" cy="4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063"/>
            <p:cNvSpPr>
              <a:spLocks noChangeShapeType="1"/>
            </p:cNvSpPr>
            <p:nvPr/>
          </p:nvSpPr>
          <p:spPr bwMode="auto">
            <a:xfrm flipV="1">
              <a:off x="4373" y="2676"/>
              <a:ext cx="51" cy="1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064"/>
            <p:cNvSpPr>
              <a:spLocks noChangeShapeType="1"/>
            </p:cNvSpPr>
            <p:nvPr/>
          </p:nvSpPr>
          <p:spPr bwMode="auto">
            <a:xfrm>
              <a:off x="3108" y="2687"/>
              <a:ext cx="1316" cy="1"/>
            </a:xfrm>
            <a:prstGeom prst="line">
              <a:avLst/>
            </a:prstGeom>
            <a:no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065"/>
            <p:cNvSpPr>
              <a:spLocks noChangeShapeType="1"/>
            </p:cNvSpPr>
            <p:nvPr/>
          </p:nvSpPr>
          <p:spPr bwMode="auto">
            <a:xfrm>
              <a:off x="3108" y="2687"/>
              <a:ext cx="202" cy="5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066"/>
            <p:cNvSpPr>
              <a:spLocks noChangeShapeType="1"/>
            </p:cNvSpPr>
            <p:nvPr/>
          </p:nvSpPr>
          <p:spPr bwMode="auto">
            <a:xfrm>
              <a:off x="3310" y="2692"/>
              <a:ext cx="51" cy="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067"/>
            <p:cNvSpPr>
              <a:spLocks noChangeShapeType="1"/>
            </p:cNvSpPr>
            <p:nvPr/>
          </p:nvSpPr>
          <p:spPr bwMode="auto">
            <a:xfrm>
              <a:off x="3361" y="2695"/>
              <a:ext cx="51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068"/>
            <p:cNvSpPr>
              <a:spLocks noChangeShapeType="1"/>
            </p:cNvSpPr>
            <p:nvPr/>
          </p:nvSpPr>
          <p:spPr bwMode="auto">
            <a:xfrm>
              <a:off x="3412" y="2696"/>
              <a:ext cx="101" cy="6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069"/>
            <p:cNvSpPr>
              <a:spLocks noChangeShapeType="1"/>
            </p:cNvSpPr>
            <p:nvPr/>
          </p:nvSpPr>
          <p:spPr bwMode="auto">
            <a:xfrm>
              <a:off x="3513" y="2702"/>
              <a:ext cx="50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070"/>
            <p:cNvSpPr>
              <a:spLocks noChangeShapeType="1"/>
            </p:cNvSpPr>
            <p:nvPr/>
          </p:nvSpPr>
          <p:spPr bwMode="auto">
            <a:xfrm>
              <a:off x="3563" y="2703"/>
              <a:ext cx="51" cy="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071"/>
            <p:cNvSpPr>
              <a:spLocks noChangeShapeType="1"/>
            </p:cNvSpPr>
            <p:nvPr/>
          </p:nvSpPr>
          <p:spPr bwMode="auto">
            <a:xfrm>
              <a:off x="3614" y="2706"/>
              <a:ext cx="51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072"/>
            <p:cNvSpPr>
              <a:spLocks noChangeShapeType="1"/>
            </p:cNvSpPr>
            <p:nvPr/>
          </p:nvSpPr>
          <p:spPr bwMode="auto">
            <a:xfrm flipV="1">
              <a:off x="3665" y="2703"/>
              <a:ext cx="50" cy="4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073"/>
            <p:cNvSpPr>
              <a:spLocks noChangeShapeType="1"/>
            </p:cNvSpPr>
            <p:nvPr/>
          </p:nvSpPr>
          <p:spPr bwMode="auto">
            <a:xfrm flipV="1">
              <a:off x="3715" y="2694"/>
              <a:ext cx="51" cy="9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074"/>
            <p:cNvSpPr>
              <a:spLocks noChangeShapeType="1"/>
            </p:cNvSpPr>
            <p:nvPr/>
          </p:nvSpPr>
          <p:spPr bwMode="auto">
            <a:xfrm flipV="1">
              <a:off x="3766" y="2680"/>
              <a:ext cx="50" cy="14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075"/>
            <p:cNvSpPr>
              <a:spLocks noChangeShapeType="1"/>
            </p:cNvSpPr>
            <p:nvPr/>
          </p:nvSpPr>
          <p:spPr bwMode="auto">
            <a:xfrm flipV="1">
              <a:off x="3816" y="2668"/>
              <a:ext cx="51" cy="12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076"/>
            <p:cNvSpPr>
              <a:spLocks noChangeShapeType="1"/>
            </p:cNvSpPr>
            <p:nvPr/>
          </p:nvSpPr>
          <p:spPr bwMode="auto">
            <a:xfrm flipV="1">
              <a:off x="3867" y="2664"/>
              <a:ext cx="51" cy="4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077"/>
            <p:cNvSpPr>
              <a:spLocks noChangeShapeType="1"/>
            </p:cNvSpPr>
            <p:nvPr/>
          </p:nvSpPr>
          <p:spPr bwMode="auto">
            <a:xfrm>
              <a:off x="3918" y="2664"/>
              <a:ext cx="50" cy="6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078"/>
            <p:cNvSpPr>
              <a:spLocks noChangeShapeType="1"/>
            </p:cNvSpPr>
            <p:nvPr/>
          </p:nvSpPr>
          <p:spPr bwMode="auto">
            <a:xfrm>
              <a:off x="3968" y="2670"/>
              <a:ext cx="51" cy="1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079"/>
            <p:cNvSpPr>
              <a:spLocks noChangeShapeType="1"/>
            </p:cNvSpPr>
            <p:nvPr/>
          </p:nvSpPr>
          <p:spPr bwMode="auto">
            <a:xfrm>
              <a:off x="4019" y="2683"/>
              <a:ext cx="50" cy="13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080"/>
            <p:cNvSpPr>
              <a:spLocks noChangeShapeType="1"/>
            </p:cNvSpPr>
            <p:nvPr/>
          </p:nvSpPr>
          <p:spPr bwMode="auto">
            <a:xfrm>
              <a:off x="4069" y="2696"/>
              <a:ext cx="51" cy="10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081"/>
            <p:cNvSpPr>
              <a:spLocks noChangeShapeType="1"/>
            </p:cNvSpPr>
            <p:nvPr/>
          </p:nvSpPr>
          <p:spPr bwMode="auto">
            <a:xfrm>
              <a:off x="4120" y="2706"/>
              <a:ext cx="51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082"/>
            <p:cNvSpPr>
              <a:spLocks noChangeShapeType="1"/>
            </p:cNvSpPr>
            <p:nvPr/>
          </p:nvSpPr>
          <p:spPr bwMode="auto">
            <a:xfrm flipV="1">
              <a:off x="4171" y="2706"/>
              <a:ext cx="50" cy="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083"/>
            <p:cNvSpPr>
              <a:spLocks noChangeShapeType="1"/>
            </p:cNvSpPr>
            <p:nvPr/>
          </p:nvSpPr>
          <p:spPr bwMode="auto">
            <a:xfrm flipV="1">
              <a:off x="4221" y="2695"/>
              <a:ext cx="203" cy="11"/>
            </a:xfrm>
            <a:prstGeom prst="line">
              <a:avLst/>
            </a:prstGeom>
            <a:noFill/>
            <a:ln w="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2" name="Picture 521" descr="quadsphereTime_1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4438"/>
            <a:ext cx="4602030" cy="3455999"/>
          </a:xfrm>
          <a:prstGeom prst="rect">
            <a:avLst/>
          </a:prstGeom>
        </p:spPr>
      </p:pic>
      <p:pic>
        <p:nvPicPr>
          <p:cNvPr id="523" name="Picture 522" descr="quadsphereTime_1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02024"/>
            <a:ext cx="4602029" cy="3455999"/>
          </a:xfrm>
          <a:prstGeom prst="rect">
            <a:avLst/>
          </a:prstGeom>
        </p:spPr>
      </p:pic>
      <p:grpSp>
        <p:nvGrpSpPr>
          <p:cNvPr id="7" name="Group 523"/>
          <p:cNvGrpSpPr/>
          <p:nvPr/>
        </p:nvGrpSpPr>
        <p:grpSpPr>
          <a:xfrm>
            <a:off x="1537253" y="814372"/>
            <a:ext cx="47743" cy="1079185"/>
            <a:chOff x="1537253" y="814372"/>
            <a:chExt cx="47743" cy="1079185"/>
          </a:xfrm>
        </p:grpSpPr>
        <p:sp>
          <p:nvSpPr>
            <p:cNvPr id="525" name="Oval 524"/>
            <p:cNvSpPr/>
            <p:nvPr/>
          </p:nvSpPr>
          <p:spPr>
            <a:xfrm>
              <a:off x="1538263" y="814372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1537758" y="972542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1537253" y="1145137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1537671" y="1508829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537671" y="1677670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539277" y="1328727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538263" y="1847838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Group 531"/>
          <p:cNvGrpSpPr/>
          <p:nvPr/>
        </p:nvGrpSpPr>
        <p:grpSpPr>
          <a:xfrm>
            <a:off x="1534936" y="4167719"/>
            <a:ext cx="47743" cy="1079185"/>
            <a:chOff x="1537253" y="814372"/>
            <a:chExt cx="47743" cy="1079185"/>
          </a:xfrm>
        </p:grpSpPr>
        <p:sp>
          <p:nvSpPr>
            <p:cNvPr id="533" name="Oval 532"/>
            <p:cNvSpPr/>
            <p:nvPr/>
          </p:nvSpPr>
          <p:spPr>
            <a:xfrm>
              <a:off x="1538263" y="814372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1537758" y="972542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1537253" y="1145137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1537671" y="1508829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537671" y="1677670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539277" y="1328727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1538263" y="1847838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4" name="Straight Arrow Connector 543"/>
          <p:cNvCxnSpPr>
            <a:stCxn id="539" idx="6"/>
            <a:endCxn id="137" idx="0"/>
          </p:cNvCxnSpPr>
          <p:nvPr/>
        </p:nvCxnSpPr>
        <p:spPr>
          <a:xfrm flipV="1">
            <a:off x="1581665" y="4195818"/>
            <a:ext cx="5446292" cy="1028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Arrow Connector 551"/>
          <p:cNvCxnSpPr>
            <a:stCxn id="536" idx="7"/>
            <a:endCxn id="330" idx="1"/>
          </p:cNvCxnSpPr>
          <p:nvPr/>
        </p:nvCxnSpPr>
        <p:spPr>
          <a:xfrm rot="5400000" flipH="1" flipV="1">
            <a:off x="2616911" y="359952"/>
            <a:ext cx="3466387" cy="5551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 rot="16200000" flipH="1">
            <a:off x="5867132" y="2606721"/>
            <a:ext cx="3323231" cy="798394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16200000" flipH="1">
            <a:off x="5019881" y="2766717"/>
            <a:ext cx="3301266" cy="486672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32" name="Group 549"/>
          <p:cNvGrpSpPr/>
          <p:nvPr/>
        </p:nvGrpSpPr>
        <p:grpSpPr>
          <a:xfrm>
            <a:off x="7629099" y="279781"/>
            <a:ext cx="1048599" cy="859807"/>
            <a:chOff x="7629099" y="279781"/>
            <a:chExt cx="1048599" cy="859807"/>
          </a:xfrm>
        </p:grpSpPr>
        <p:cxnSp>
          <p:nvCxnSpPr>
            <p:cNvPr id="551" name="Straight Connector 550"/>
            <p:cNvCxnSpPr/>
            <p:nvPr/>
          </p:nvCxnSpPr>
          <p:spPr>
            <a:xfrm>
              <a:off x="7823579" y="450376"/>
              <a:ext cx="23883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>
              <a:off x="7823579" y="575481"/>
              <a:ext cx="238835" cy="0"/>
            </a:xfrm>
            <a:prstGeom prst="line">
              <a:avLst/>
            </a:prstGeom>
            <a:ln>
              <a:solidFill>
                <a:srgbClr val="F91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>
              <a:off x="7823579" y="700586"/>
              <a:ext cx="23883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>
              <a:off x="7823579" y="825691"/>
              <a:ext cx="23883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>
              <a:off x="7823579" y="950794"/>
              <a:ext cx="23883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7" name="TextBox 556"/>
            <p:cNvSpPr txBox="1"/>
            <p:nvPr/>
          </p:nvSpPr>
          <p:spPr>
            <a:xfrm>
              <a:off x="8090844" y="279781"/>
              <a:ext cx="5868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a</a:t>
              </a:r>
              <a:r>
                <a:rPr lang="en-US" sz="1050" baseline="-25000" dirty="0" smtClean="0"/>
                <a:t>x</a:t>
              </a:r>
              <a:endParaRPr lang="en-US" sz="1050" baseline="-250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8090844" y="418533"/>
              <a:ext cx="5868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/>
                <a:t>a</a:t>
              </a:r>
              <a:r>
                <a:rPr lang="en-US" sz="1050" baseline="-25000" dirty="0" err="1" smtClean="0"/>
                <a:t>z</a:t>
              </a:r>
              <a:endParaRPr lang="en-US" sz="1050" baseline="-25000" dirty="0"/>
            </a:p>
          </p:txBody>
        </p:sp>
        <p:sp>
          <p:nvSpPr>
            <p:cNvPr id="559" name="TextBox 558"/>
            <p:cNvSpPr txBox="1"/>
            <p:nvPr/>
          </p:nvSpPr>
          <p:spPr>
            <a:xfrm>
              <a:off x="8090844" y="557285"/>
              <a:ext cx="5868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a</a:t>
              </a:r>
              <a:r>
                <a:rPr lang="en-US" sz="1050" baseline="-25000" dirty="0" smtClean="0"/>
                <a:t>y</a:t>
              </a:r>
              <a:endParaRPr lang="en-US" sz="1050" baseline="-25000" dirty="0"/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8090844" y="696037"/>
              <a:ext cx="5868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/>
                <a:t>c</a:t>
              </a:r>
              <a:r>
                <a:rPr lang="en-US" sz="1050" baseline="-25000" dirty="0" err="1" smtClean="0"/>
                <a:t>P</a:t>
              </a:r>
              <a:endParaRPr lang="en-US" sz="1050" baseline="-25000" dirty="0"/>
            </a:p>
          </p:txBody>
        </p:sp>
        <p:sp>
          <p:nvSpPr>
            <p:cNvPr id="561" name="TextBox 560"/>
            <p:cNvSpPr txBox="1"/>
            <p:nvPr/>
          </p:nvSpPr>
          <p:spPr>
            <a:xfrm>
              <a:off x="8090844" y="834790"/>
              <a:ext cx="5868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/>
                <a:t>c</a:t>
              </a:r>
              <a:r>
                <a:rPr lang="en-US" sz="1050" baseline="-25000" dirty="0" err="1" smtClean="0"/>
                <a:t>S</a:t>
              </a:r>
              <a:endParaRPr lang="en-US" sz="1050" baseline="-25000" dirty="0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7629099" y="307075"/>
              <a:ext cx="777922" cy="83251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4" name="TextBox 563"/>
          <p:cNvSpPr txBox="1"/>
          <p:nvPr/>
        </p:nvSpPr>
        <p:spPr>
          <a:xfrm rot="20973318">
            <a:off x="3792018" y="4456201"/>
            <a:ext cx="1442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 smtClean="0"/>
              <a:t>P-wave passing 600m depth</a:t>
            </a:r>
            <a:endParaRPr lang="en-US" sz="1050" b="0" dirty="0"/>
          </a:p>
        </p:txBody>
      </p:sp>
      <p:sp>
        <p:nvSpPr>
          <p:cNvPr id="565" name="TextBox 564"/>
          <p:cNvSpPr txBox="1"/>
          <p:nvPr/>
        </p:nvSpPr>
        <p:spPr>
          <a:xfrm rot="19699517">
            <a:off x="3925308" y="2719846"/>
            <a:ext cx="146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 smtClean="0"/>
              <a:t>S-wave passing 400m depth</a:t>
            </a:r>
            <a:endParaRPr lang="en-US" sz="1050" b="0" dirty="0"/>
          </a:p>
        </p:txBody>
      </p:sp>
      <p:sp>
        <p:nvSpPr>
          <p:cNvPr id="566" name="TextBox 565"/>
          <p:cNvSpPr txBox="1"/>
          <p:nvPr/>
        </p:nvSpPr>
        <p:spPr>
          <a:xfrm>
            <a:off x="6029324" y="578107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H=400 m</a:t>
            </a:r>
            <a:endParaRPr lang="en-US" sz="1200" b="0" dirty="0"/>
          </a:p>
        </p:txBody>
      </p:sp>
      <p:sp>
        <p:nvSpPr>
          <p:cNvPr id="567" name="TextBox 566"/>
          <p:cNvSpPr txBox="1"/>
          <p:nvPr/>
        </p:nvSpPr>
        <p:spPr>
          <a:xfrm>
            <a:off x="6029324" y="2054482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H=500 m</a:t>
            </a:r>
            <a:endParaRPr lang="en-US" sz="1200" b="0" dirty="0"/>
          </a:p>
        </p:txBody>
      </p:sp>
      <p:sp>
        <p:nvSpPr>
          <p:cNvPr id="568" name="TextBox 567"/>
          <p:cNvSpPr txBox="1"/>
          <p:nvPr/>
        </p:nvSpPr>
        <p:spPr>
          <a:xfrm>
            <a:off x="6029324" y="3530857"/>
            <a:ext cx="1571625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0" dirty="0" smtClean="0"/>
              <a:t>H=600 m</a:t>
            </a:r>
            <a:endParaRPr lang="en-US" sz="1200" b="0" dirty="0"/>
          </a:p>
        </p:txBody>
      </p:sp>
      <p:cxnSp>
        <p:nvCxnSpPr>
          <p:cNvPr id="569" name="Straight Arrow Connector 568"/>
          <p:cNvCxnSpPr/>
          <p:nvPr/>
        </p:nvCxnSpPr>
        <p:spPr bwMode="auto">
          <a:xfrm>
            <a:off x="7769681" y="5177026"/>
            <a:ext cx="7021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0" name="TextBox 569"/>
          <p:cNvSpPr txBox="1"/>
          <p:nvPr/>
        </p:nvSpPr>
        <p:spPr>
          <a:xfrm>
            <a:off x="6724643" y="4989239"/>
            <a:ext cx="102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Time [ s ]</a:t>
            </a:r>
            <a:endParaRPr lang="en-US" sz="1600" b="0" dirty="0"/>
          </a:p>
        </p:txBody>
      </p:sp>
      <p:sp>
        <p:nvSpPr>
          <p:cNvPr id="571" name="TextBox 570"/>
          <p:cNvSpPr txBox="1"/>
          <p:nvPr/>
        </p:nvSpPr>
        <p:spPr>
          <a:xfrm>
            <a:off x="5237169" y="225871"/>
            <a:ext cx="1005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 [ m/s</a:t>
            </a:r>
            <a:r>
              <a:rPr lang="en-US" sz="1600" b="0" baseline="30000" dirty="0" smtClean="0"/>
              <a:t>2</a:t>
            </a:r>
            <a:r>
              <a:rPr lang="en-US" sz="1600" b="0" dirty="0" smtClean="0"/>
              <a:t> ]</a:t>
            </a:r>
            <a:endParaRPr lang="en-US" sz="1600" b="0" dirty="0"/>
          </a:p>
        </p:txBody>
      </p:sp>
      <p:cxnSp>
        <p:nvCxnSpPr>
          <p:cNvPr id="572" name="Straight Arrow Connector 571"/>
          <p:cNvCxnSpPr/>
          <p:nvPr/>
        </p:nvCxnSpPr>
        <p:spPr bwMode="auto">
          <a:xfrm rot="5400000" flipH="1" flipV="1">
            <a:off x="4941895" y="485775"/>
            <a:ext cx="595992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5742822" y="524754"/>
            <a:ext cx="287899" cy="253916"/>
          </a:xfrm>
          <a:prstGeom prst="rect">
            <a:avLst/>
          </a:prstGeom>
          <a:solidFill>
            <a:srgbClr val="FFFFFF"/>
          </a:solidFill>
        </p:spPr>
        <p:txBody>
          <a:bodyPr wrap="none" lIns="0" rtlCol="0">
            <a:spAutoFit/>
          </a:bodyPr>
          <a:lstStyle/>
          <a:p>
            <a:r>
              <a:rPr lang="en-US" sz="1050" dirty="0" smtClean="0"/>
              <a:t>-16</a:t>
            </a:r>
            <a:endParaRPr lang="en-US" sz="1050" dirty="0"/>
          </a:p>
        </p:txBody>
      </p:sp>
      <p:sp>
        <p:nvSpPr>
          <p:cNvPr id="574" name="TextBox 573"/>
          <p:cNvSpPr txBox="1"/>
          <p:nvPr/>
        </p:nvSpPr>
        <p:spPr>
          <a:xfrm>
            <a:off x="5742822" y="1968534"/>
            <a:ext cx="287899" cy="253916"/>
          </a:xfrm>
          <a:prstGeom prst="rect">
            <a:avLst/>
          </a:prstGeom>
          <a:solidFill>
            <a:srgbClr val="FFFFFF"/>
          </a:solidFill>
        </p:spPr>
        <p:txBody>
          <a:bodyPr wrap="none" lIns="0" rtlCol="0">
            <a:spAutoFit/>
          </a:bodyPr>
          <a:lstStyle/>
          <a:p>
            <a:r>
              <a:rPr lang="en-US" sz="1050" dirty="0" smtClean="0"/>
              <a:t>-16</a:t>
            </a:r>
            <a:endParaRPr lang="en-US" sz="1050" dirty="0"/>
          </a:p>
        </p:txBody>
      </p:sp>
      <p:sp>
        <p:nvSpPr>
          <p:cNvPr id="575" name="TextBox 574"/>
          <p:cNvSpPr txBox="1"/>
          <p:nvPr/>
        </p:nvSpPr>
        <p:spPr>
          <a:xfrm>
            <a:off x="5750844" y="3436378"/>
            <a:ext cx="287899" cy="253916"/>
          </a:xfrm>
          <a:prstGeom prst="rect">
            <a:avLst/>
          </a:prstGeom>
          <a:solidFill>
            <a:srgbClr val="FFFFFF"/>
          </a:solidFill>
        </p:spPr>
        <p:txBody>
          <a:bodyPr wrap="none" lIns="0" rtlCol="0">
            <a:spAutoFit/>
          </a:bodyPr>
          <a:lstStyle/>
          <a:p>
            <a:r>
              <a:rPr lang="en-US" sz="1050" dirty="0" smtClean="0"/>
              <a:t>-16</a:t>
            </a:r>
            <a:endParaRPr lang="en-US" sz="1050" dirty="0"/>
          </a:p>
        </p:txBody>
      </p:sp>
      <p:sp>
        <p:nvSpPr>
          <p:cNvPr id="576" name="Content Placeholder 2"/>
          <p:cNvSpPr txBox="1">
            <a:spLocks/>
          </p:cNvSpPr>
          <p:nvPr/>
        </p:nvSpPr>
        <p:spPr>
          <a:xfrm>
            <a:off x="4598894" y="5446483"/>
            <a:ext cx="4545106" cy="14115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ja-JP" sz="1600" b="0" kern="0" dirty="0" smtClean="0">
                <a:solidFill>
                  <a:srgbClr val="6C18B0"/>
                </a:solidFill>
              </a:rPr>
              <a:t>More realistic model and impulse response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altLang="ja-JP" sz="1400" b="0" kern="0" dirty="0" smtClean="0"/>
              <a:t>All wave types included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altLang="ja-JP" sz="1400" b="0" kern="0" dirty="0" smtClean="0"/>
              <a:t>GGN drops less than order of magnitude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400" b="0" kern="0" dirty="0" smtClean="0"/>
              <a:t>Little geometric suppression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613775" y="1978472"/>
            <a:ext cx="1872629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Impulse response</a:t>
            </a:r>
          </a:p>
          <a:p>
            <a:r>
              <a:rPr lang="en-US" sz="1200" b="0" dirty="0" smtClean="0"/>
              <a:t>  - halve space</a:t>
            </a:r>
          </a:p>
          <a:p>
            <a:r>
              <a:rPr lang="en-US" sz="1200" b="0" dirty="0" smtClean="0"/>
              <a:t>  - damping</a:t>
            </a:r>
            <a:endParaRPr lang="en-US" sz="1200" b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/>
      <p:bldP spid="565" grpId="0"/>
      <p:bldP spid="5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93750" y="49213"/>
            <a:ext cx="789305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kern="1200" dirty="0" smtClean="0">
                <a:solidFill>
                  <a:srgbClr val="00397E"/>
                </a:solidFill>
                <a:latin typeface="Biondi" pitchFamily="2" charset="0"/>
                <a:ea typeface="ＭＳ Ｐゴシック" pitchFamily="34" charset="-128"/>
                <a:cs typeface="Arabic Typesetting" pitchFamily="66" charset="-78"/>
              </a:rPr>
              <a:t>Decomposition of GGN signal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79" y="1236729"/>
            <a:ext cx="5023140" cy="19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71" y="3574473"/>
            <a:ext cx="5042089" cy="175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0635" y="4882417"/>
            <a:ext cx="1143001" cy="71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954741" y="1183341"/>
            <a:ext cx="3092824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1684" y="3186954"/>
            <a:ext cx="4513727" cy="46167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440" y="1143006"/>
            <a:ext cx="66236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×10</a:t>
            </a:r>
            <a:r>
              <a:rPr lang="en-US" sz="1400" b="0" baseline="30000" dirty="0" smtClean="0"/>
              <a:t>-16</a:t>
            </a:r>
            <a:endParaRPr lang="en-US" sz="1400" b="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7923" y="3339350"/>
            <a:ext cx="66236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×10</a:t>
            </a:r>
            <a:r>
              <a:rPr lang="en-US" sz="1400" b="0" baseline="30000" dirty="0" smtClean="0"/>
              <a:t>-16</a:t>
            </a:r>
            <a:endParaRPr lang="en-US" sz="1400" b="0" baseline="30000" dirty="0"/>
          </a:p>
        </p:txBody>
      </p:sp>
      <p:pic>
        <p:nvPicPr>
          <p:cNvPr id="15" name="Picture 14" descr="quadsphereTime_1s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1213" y="1253687"/>
            <a:ext cx="3738282" cy="28073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33364" y="37517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z</a:t>
            </a:r>
            <a:endParaRPr lang="en-U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895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endParaRPr lang="en-US" b="0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9144" y="4262718"/>
            <a:ext cx="3184856" cy="259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09300" y="5527165"/>
            <a:ext cx="5230888" cy="14115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ja-JP" sz="1600" b="0" kern="0" dirty="0" smtClean="0">
                <a:solidFill>
                  <a:srgbClr val="6C18B0"/>
                </a:solidFill>
              </a:rPr>
              <a:t>GGN composition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altLang="ja-JP" sz="1400" b="0" kern="0" dirty="0" smtClean="0"/>
              <a:t>Both surface and bulk contributions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altLang="ja-JP" sz="1400" b="0" kern="0" dirty="0" smtClean="0"/>
              <a:t>GGN signal `instantaneous’, sensors delayed response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400" b="0" kern="0" dirty="0" smtClean="0"/>
              <a:t>GGN subtractions schemes under study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Microsoft PowerPoint 4">
  <a:themeElements>
    <a:clrScheme name="">
      <a:dk1>
        <a:srgbClr val="000000"/>
      </a:dk1>
      <a:lt1>
        <a:srgbClr val="000000"/>
      </a:lt1>
      <a:dk2>
        <a:srgbClr val="0066FF"/>
      </a:dk2>
      <a:lt2>
        <a:srgbClr val="000066"/>
      </a:lt2>
      <a:accent1>
        <a:srgbClr val="6600FF"/>
      </a:accent1>
      <a:accent2>
        <a:srgbClr val="009900"/>
      </a:accent2>
      <a:accent3>
        <a:srgbClr val="AAAAAA"/>
      </a:accent3>
      <a:accent4>
        <a:srgbClr val="000000"/>
      </a:accent4>
      <a:accent5>
        <a:srgbClr val="B8AAFF"/>
      </a:accent5>
      <a:accent6>
        <a:srgbClr val="008A00"/>
      </a:accent6>
      <a:hlink>
        <a:srgbClr val="0066FF"/>
      </a:hlink>
      <a:folHlink>
        <a:srgbClr val="CECECE"/>
      </a:folHlink>
    </a:clrScheme>
    <a:fontScheme name="Microsoft PowerPoint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PowerPoint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PowerPoint 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8">
        <a:dk1>
          <a:srgbClr val="000066"/>
        </a:dk1>
        <a:lt1>
          <a:srgbClr val="FFFFFF"/>
        </a:lt1>
        <a:dk2>
          <a:srgbClr val="000000"/>
        </a:dk2>
        <a:lt2>
          <a:srgbClr val="FFFF00"/>
        </a:lt2>
        <a:accent1>
          <a:srgbClr val="6600FF"/>
        </a:accent1>
        <a:accent2>
          <a:srgbClr val="009900"/>
        </a:accent2>
        <a:accent3>
          <a:srgbClr val="AAAAAA"/>
        </a:accent3>
        <a:accent4>
          <a:srgbClr val="DADADA"/>
        </a:accent4>
        <a:accent5>
          <a:srgbClr val="B8AAFF"/>
        </a:accent5>
        <a:accent6>
          <a:srgbClr val="008A00"/>
        </a:accent6>
        <a:hlink>
          <a:srgbClr val="FF99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Geni 2:Programs:Microsoft Office:Microsoft PowerPoint 4:</Template>
  <TotalTime>18866</TotalTime>
  <Pages>3</Pages>
  <Words>529</Words>
  <Application>Microsoft Office PowerPoint</Application>
  <PresentationFormat>Letter Paper (8.5x11 in)</PresentationFormat>
  <Paragraphs>124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Microsoft PowerPoint 4</vt:lpstr>
      <vt:lpstr>Einstein Telescope site selection</vt:lpstr>
      <vt:lpstr>Ground motion is strongly site dependent</vt:lpstr>
      <vt:lpstr>Cultural noise</vt:lpstr>
      <vt:lpstr>Slide 4</vt:lpstr>
      <vt:lpstr>Finite element analysis</vt:lpstr>
      <vt:lpstr>Effects of seismic noise</vt:lpstr>
      <vt:lpstr>Underground detectors - Cella</vt:lpstr>
      <vt:lpstr>Slide 8</vt:lpstr>
      <vt:lpstr>Decomposition of GGN signal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physics program</dc:title>
  <dc:subject>NIKHEF Annual meeting 2005</dc:subject>
  <dc:creator>Jo van den Brand</dc:creator>
  <cp:lastModifiedBy>van den Brand</cp:lastModifiedBy>
  <cp:revision>1478</cp:revision>
  <cp:lastPrinted>2004-05-10T15:00:23Z</cp:lastPrinted>
  <dcterms:created xsi:type="dcterms:W3CDTF">1998-04-24T09:13:12Z</dcterms:created>
  <dcterms:modified xsi:type="dcterms:W3CDTF">2009-09-12T16:08:21Z</dcterms:modified>
</cp:coreProperties>
</file>