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1" r:id="rId2"/>
    <p:sldId id="292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98" r:id="rId16"/>
    <p:sldId id="325" r:id="rId17"/>
    <p:sldId id="324" r:id="rId18"/>
    <p:sldId id="326" r:id="rId19"/>
    <p:sldId id="299" r:id="rId20"/>
    <p:sldId id="300" r:id="rId21"/>
    <p:sldId id="327" r:id="rId22"/>
    <p:sldId id="310" r:id="rId23"/>
  </p:sldIdLst>
  <p:sldSz cx="9144000" cy="6858000" type="screen4x3"/>
  <p:notesSz cx="7302500" cy="9588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2" d="100"/>
          <a:sy n="72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6393" y="0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5D843679-F053-41CA-87B7-8E9CA8E0CC47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11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6393" y="9107411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FFC861E8-5151-4A99-80C5-0CF6CDEDCD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6393" y="0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89D38880-B0D8-4770-AE9B-A67740D0365A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6515" tIns="48257" rIns="96515" bIns="482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11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6393" y="9107411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BE488609-96B9-4AEA-9D1D-D09B118B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8609-96B9-4AEA-9D1D-D09B118BE8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8609-96B9-4AEA-9D1D-D09B118BE8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8609-96B9-4AEA-9D1D-D09B118BE8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8609-96B9-4AEA-9D1D-D09B118BE8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8609-96B9-4AEA-9D1D-D09B118BE8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C525C-30CB-4018-9D00-514B1E514D51}" type="slidenum">
              <a:rPr lang="en-US"/>
              <a:pPr/>
              <a:t>16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48CFD-17D0-450B-94F2-23B3BA0C8A6F}" type="slidenum">
              <a:rPr lang="en-US"/>
              <a:pPr/>
              <a:t>17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48CFD-17D0-450B-94F2-23B3BA0C8A6F}" type="slidenum">
              <a:rPr lang="en-US"/>
              <a:pPr/>
              <a:t>18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8609-96B9-4AEA-9D1D-D09B118BE8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8609-96B9-4AEA-9D1D-D09B118BE8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8609-96B9-4AEA-9D1D-D09B118BE8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8609-96B9-4AEA-9D1D-D09B118BE8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8609-96B9-4AEA-9D1D-D09B118BE8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8609-96B9-4AEA-9D1D-D09B118BE8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6" name="Rectangle 7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847725"/>
            <a:ext cx="8499475" cy="46101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ja-JP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Advanced Virgo – </a:t>
            </a:r>
            <a:r>
              <a:rPr lang="en-US" altLang="ja-JP" dirty="0" err="1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Nikhef</a:t>
            </a:r>
            <a:r>
              <a:rPr lang="en-US" altLang="ja-JP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 tasks</a:t>
            </a:r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Font typeface="Wingdings" pitchFamily="2" charset="2"/>
              <a:buNone/>
            </a:pPr>
            <a:r>
              <a:rPr lang="en-US" sz="1400" dirty="0" smtClean="0"/>
              <a:t>Jo van den Brand, </a:t>
            </a:r>
            <a:r>
              <a:rPr lang="en-US" sz="1400" dirty="0" err="1" smtClean="0"/>
              <a:t>Nikhef</a:t>
            </a:r>
            <a:endParaRPr lang="en-US" sz="1400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390" name="Picture 6" descr="aeri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51175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7315200" y="6610350"/>
            <a:ext cx="1806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/>
              <a:t>June 16, 2009 - jo@nikhef.nl</a:t>
            </a:r>
          </a:p>
        </p:txBody>
      </p:sp>
      <p:pic>
        <p:nvPicPr>
          <p:cNvPr id="16392" name="Picture 8" descr="C:\Users\jo\Desktop\logo-vir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1981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52339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Transfer line connections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330558" y="4065432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330558" y="4382037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16258" y="379873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15464" y="4648737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1958" y="406543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 mm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209212" y="3495543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133012" y="4025721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8361612" y="3278748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8361612" y="4254321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59517" y="360702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mm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00" y="4242516"/>
            <a:ext cx="2209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1"/>
          <p:cNvGrpSpPr/>
          <p:nvPr/>
        </p:nvGrpSpPr>
        <p:grpSpPr>
          <a:xfrm>
            <a:off x="609600" y="4267200"/>
            <a:ext cx="3220305" cy="2500647"/>
            <a:chOff x="609600" y="4267200"/>
            <a:chExt cx="3220305" cy="2500647"/>
          </a:xfrm>
        </p:grpSpPr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419894" y="5218906"/>
              <a:ext cx="1905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09600" y="6121516"/>
              <a:ext cx="3220305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LN2 max level (control ± 10 mm)</a:t>
              </a:r>
            </a:p>
            <a:p>
              <a:r>
                <a:rPr lang="en-US" dirty="0" smtClean="0"/>
                <a:t>Bath width: 325 mm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423901" y="1916668"/>
            <a:ext cx="1436099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Rapid </a:t>
            </a:r>
            <a:r>
              <a:rPr lang="en-US" dirty="0" err="1" smtClean="0"/>
              <a:t>heatup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5180269" y="5014990"/>
            <a:ext cx="1905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47501" y="5867400"/>
            <a:ext cx="1491499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LN2 inlet 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Phase separator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47750"/>
            <a:ext cx="8457857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00" y="1371600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2743200"/>
            <a:ext cx="2002471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m above </a:t>
            </a:r>
            <a:r>
              <a:rPr lang="en-US" dirty="0" err="1" smtClean="0"/>
              <a:t>cryo</a:t>
            </a:r>
            <a:r>
              <a:rPr lang="en-US" dirty="0" smtClean="0"/>
              <a:t> 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4975973" y="3992556"/>
            <a:ext cx="4144886" cy="268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50292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Expected water load: 10</a:t>
            </a:r>
            <a:r>
              <a:rPr lang="en-US" baseline="30000" dirty="0" smtClean="0"/>
              <a:t>-4</a:t>
            </a:r>
            <a:r>
              <a:rPr lang="en-US" dirty="0" smtClean="0"/>
              <a:t> mbar l/s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1 year </a:t>
            </a:r>
            <a:r>
              <a:rPr lang="en-US" dirty="0" smtClean="0"/>
              <a:t>= 3150 mbar l gas</a:t>
            </a:r>
          </a:p>
          <a:p>
            <a:pPr lvl="1"/>
            <a:r>
              <a:rPr lang="en-US" dirty="0" smtClean="0"/>
              <a:t>22,400 mbar l = 1 mol = 18 gram</a:t>
            </a:r>
          </a:p>
          <a:p>
            <a:pPr lvl="1"/>
            <a:r>
              <a:rPr lang="en-US" dirty="0" smtClean="0"/>
              <a:t>Thus, expected load 0.14 mol or 2.5 gram water</a:t>
            </a:r>
          </a:p>
          <a:p>
            <a:r>
              <a:rPr lang="en-US" dirty="0" smtClean="0"/>
              <a:t>Expected layer</a:t>
            </a:r>
          </a:p>
          <a:p>
            <a:pPr lvl="1"/>
            <a:r>
              <a:rPr lang="en-US" dirty="0" smtClean="0"/>
              <a:t>Length 2.0 m, diameter 1 m, Area = </a:t>
            </a:r>
            <a:r>
              <a:rPr lang="en-US" dirty="0" err="1" smtClean="0">
                <a:latin typeface="Symbol" pitchFamily="18" charset="2"/>
              </a:rPr>
              <a:t>p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Number of sites 10</a:t>
            </a:r>
            <a:r>
              <a:rPr lang="en-US" baseline="30000" dirty="0" smtClean="0"/>
              <a:t>15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</a:p>
          <a:p>
            <a:pPr lvl="1"/>
            <a:r>
              <a:rPr lang="en-US" dirty="0" smtClean="0"/>
              <a:t>After 1 year expect 0.4 micron layer</a:t>
            </a:r>
          </a:p>
          <a:p>
            <a:r>
              <a:rPr lang="en-US" dirty="0" smtClean="0"/>
              <a:t>Heat load and LN2 consumption</a:t>
            </a:r>
          </a:p>
          <a:p>
            <a:pPr lvl="1"/>
            <a:r>
              <a:rPr lang="en-US" dirty="0" smtClean="0"/>
              <a:t>Depends on emissivity 0.1 – 0.2 </a:t>
            </a:r>
          </a:p>
          <a:p>
            <a:pPr lvl="1"/>
            <a:r>
              <a:rPr lang="en-US" dirty="0" smtClean="0"/>
              <a:t>Heat load 200 – 300 W</a:t>
            </a:r>
          </a:p>
          <a:p>
            <a:pPr lvl="2"/>
            <a:r>
              <a:rPr lang="en-US" dirty="0" smtClean="0"/>
              <a:t>LN2 consumption: 3.5 liter/hour</a:t>
            </a:r>
          </a:p>
          <a:p>
            <a:pPr lvl="2"/>
            <a:r>
              <a:rPr lang="en-US" dirty="0" smtClean="0"/>
              <a:t>Expected gas load: 0.2 liter/s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295400"/>
            <a:ext cx="5724525" cy="220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7450" y="3733800"/>
            <a:ext cx="28765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620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Quotations: total 789 </a:t>
            </a:r>
            <a:r>
              <a:rPr lang="en-US" dirty="0" err="1" smtClean="0"/>
              <a:t>kEuro</a:t>
            </a:r>
            <a:r>
              <a:rPr lang="en-US" dirty="0" smtClean="0"/>
              <a:t> (939 </a:t>
            </a:r>
            <a:r>
              <a:rPr lang="en-US" dirty="0" err="1" smtClean="0"/>
              <a:t>kEuro</a:t>
            </a:r>
            <a:r>
              <a:rPr lang="en-US" dirty="0" smtClean="0"/>
              <a:t> including VAT)</a:t>
            </a:r>
          </a:p>
          <a:p>
            <a:pPr lvl="1"/>
            <a:r>
              <a:rPr lang="en-US" dirty="0" smtClean="0"/>
              <a:t>R&amp;D phase					10 </a:t>
            </a:r>
            <a:r>
              <a:rPr lang="en-US" dirty="0" err="1" smtClean="0"/>
              <a:t>kEuro</a:t>
            </a:r>
            <a:endParaRPr lang="en-US" dirty="0" smtClean="0"/>
          </a:p>
          <a:p>
            <a:pPr lvl="1"/>
            <a:r>
              <a:rPr lang="en-US" dirty="0" smtClean="0"/>
              <a:t>Design &amp; engineering			45 </a:t>
            </a:r>
            <a:r>
              <a:rPr lang="en-US" dirty="0" err="1" smtClean="0"/>
              <a:t>kEuro</a:t>
            </a:r>
            <a:endParaRPr lang="en-US" dirty="0" smtClean="0"/>
          </a:p>
          <a:p>
            <a:pPr lvl="1"/>
            <a:r>
              <a:rPr lang="en-US" dirty="0" smtClean="0"/>
              <a:t>Short link 					125 </a:t>
            </a:r>
            <a:r>
              <a:rPr lang="en-US" dirty="0" err="1" smtClean="0"/>
              <a:t>kEuro</a:t>
            </a:r>
            <a:r>
              <a:rPr lang="en-US" dirty="0" smtClean="0"/>
              <a:t> x 4</a:t>
            </a:r>
          </a:p>
          <a:p>
            <a:pPr lvl="2"/>
            <a:r>
              <a:rPr lang="en-US" dirty="0" smtClean="0"/>
              <a:t>Standard phase separator</a:t>
            </a:r>
          </a:p>
          <a:p>
            <a:pPr lvl="2"/>
            <a:r>
              <a:rPr lang="en-US" dirty="0" smtClean="0"/>
              <a:t>Simple LN2 extraction</a:t>
            </a:r>
          </a:p>
          <a:p>
            <a:pPr lvl="2"/>
            <a:r>
              <a:rPr lang="en-US" dirty="0" smtClean="0"/>
              <a:t>Simplification of separation rings for LN2 circuit</a:t>
            </a:r>
          </a:p>
          <a:p>
            <a:pPr lvl="1"/>
            <a:r>
              <a:rPr lang="en-US" dirty="0" smtClean="0"/>
              <a:t>Valve DN630				39.8 </a:t>
            </a:r>
            <a:r>
              <a:rPr lang="en-US" dirty="0" err="1" smtClean="0"/>
              <a:t>kEuro</a:t>
            </a:r>
            <a:r>
              <a:rPr lang="en-US" dirty="0" smtClean="0"/>
              <a:t> x 4</a:t>
            </a:r>
          </a:p>
          <a:p>
            <a:pPr lvl="2"/>
            <a:r>
              <a:rPr lang="en-US" dirty="0" smtClean="0"/>
              <a:t>ex VAT</a:t>
            </a:r>
          </a:p>
          <a:p>
            <a:pPr lvl="2"/>
            <a:r>
              <a:rPr lang="en-US" dirty="0" smtClean="0"/>
              <a:t>ex 7.5% discount</a:t>
            </a:r>
          </a:p>
          <a:p>
            <a:pPr lvl="1"/>
            <a:r>
              <a:rPr lang="en-US" dirty="0" smtClean="0"/>
              <a:t>Other items				75 </a:t>
            </a:r>
            <a:r>
              <a:rPr lang="en-US" dirty="0" err="1" smtClean="0"/>
              <a:t>kEuro</a:t>
            </a:r>
            <a:endParaRPr lang="en-US" dirty="0" smtClean="0"/>
          </a:p>
          <a:p>
            <a:pPr lvl="2"/>
            <a:r>
              <a:rPr lang="en-US" dirty="0" smtClean="0"/>
              <a:t>Valve DN100</a:t>
            </a:r>
          </a:p>
          <a:p>
            <a:pPr lvl="2"/>
            <a:r>
              <a:rPr lang="en-US" dirty="0" smtClean="0"/>
              <a:t>Turbo molecular pump station</a:t>
            </a:r>
          </a:p>
          <a:p>
            <a:pPr lvl="2"/>
            <a:r>
              <a:rPr lang="en-US" dirty="0" smtClean="0"/>
              <a:t>Gauges, control, tubing, etc.</a:t>
            </a:r>
          </a:p>
          <a:p>
            <a:r>
              <a:rPr lang="en-US" dirty="0" smtClean="0"/>
              <a:t>Manpower ~ 5 </a:t>
            </a:r>
            <a:r>
              <a:rPr lang="en-US" dirty="0" err="1" smtClean="0"/>
              <a:t>fte</a:t>
            </a:r>
            <a:endParaRPr lang="en-US" dirty="0" smtClean="0"/>
          </a:p>
          <a:p>
            <a:pPr lvl="1"/>
            <a:r>
              <a:rPr lang="en-US" dirty="0" smtClean="0"/>
              <a:t>Mechanical and control system design</a:t>
            </a:r>
            <a:endParaRPr lang="en-US" baseline="30000" dirty="0" smtClean="0"/>
          </a:p>
          <a:p>
            <a:pPr lvl="1"/>
            <a:r>
              <a:rPr lang="en-US" dirty="0" smtClean="0"/>
              <a:t>Construction of (support) structures, etc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Installation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209800"/>
          <a:ext cx="8610601" cy="1886625"/>
        </p:xfrm>
        <a:graphic>
          <a:graphicData uri="http://schemas.openxmlformats.org/drawingml/2006/table">
            <a:tbl>
              <a:tblPr/>
              <a:tblGrid>
                <a:gridCol w="1153058"/>
                <a:gridCol w="530904"/>
                <a:gridCol w="530904"/>
                <a:gridCol w="530904"/>
                <a:gridCol w="530904"/>
                <a:gridCol w="555791"/>
                <a:gridCol w="530904"/>
                <a:gridCol w="530904"/>
                <a:gridCol w="530904"/>
                <a:gridCol w="530904"/>
                <a:gridCol w="530904"/>
                <a:gridCol w="530904"/>
                <a:gridCol w="530904"/>
                <a:gridCol w="530904"/>
                <a:gridCol w="530904"/>
              </a:tblGrid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Cryo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links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aantal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+VAT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R&amp;D phase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€ 10.00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&amp; engineering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€ 45.00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obtain CE pressure vessel certification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389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Prototype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€ 125.00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reuse?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Additional cost for larger valves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Production links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€ 125.00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€ 500.00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DN800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DN1000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 DN630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€ 39.80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€ 159.20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 DN800 87.260 dan -7% *1.19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€ 227.08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€ 354.31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36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Others: valve, pumps, gauges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€ 75.00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€ 914.20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€ 1,087.90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based on quotations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cost for larger valves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FTE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DN800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DN1000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€ 416.53 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€ 543.76 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4495800"/>
            <a:ext cx="2352332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Doets</a:t>
            </a:r>
            <a:r>
              <a:rPr lang="en-US" dirty="0" smtClean="0"/>
              <a:t>, E. </a:t>
            </a:r>
            <a:r>
              <a:rPr lang="en-US" dirty="0" err="1" smtClean="0"/>
              <a:t>Hennes</a:t>
            </a:r>
            <a:r>
              <a:rPr lang="en-US" dirty="0" smtClean="0"/>
              <a:t>, H. Boer </a:t>
            </a:r>
            <a:r>
              <a:rPr lang="en-US" dirty="0" err="1" smtClean="0"/>
              <a:t>Rookhuizen</a:t>
            </a:r>
            <a:endParaRPr lang="en-US" dirty="0" smtClean="0"/>
          </a:p>
          <a:p>
            <a:r>
              <a:rPr lang="en-US" dirty="0" err="1" smtClean="0"/>
              <a:t>vdB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links –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620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Preliminary design for short </a:t>
            </a:r>
            <a:r>
              <a:rPr lang="en-US" dirty="0" err="1" smtClean="0"/>
              <a:t>cryo</a:t>
            </a:r>
            <a:r>
              <a:rPr lang="en-US" dirty="0" smtClean="0"/>
              <a:t> links</a:t>
            </a:r>
          </a:p>
          <a:p>
            <a:pPr lvl="1"/>
            <a:r>
              <a:rPr lang="en-US" dirty="0" smtClean="0"/>
              <a:t>Length 2.0 m, diameter 1 m</a:t>
            </a:r>
          </a:p>
          <a:p>
            <a:pPr lvl="1"/>
            <a:r>
              <a:rPr lang="en-US" dirty="0" smtClean="0"/>
              <a:t>Capacity &gt; 1 year for 1 micron layer</a:t>
            </a:r>
          </a:p>
          <a:p>
            <a:pPr lvl="1"/>
            <a:r>
              <a:rPr lang="en-US" dirty="0" smtClean="0"/>
              <a:t>Reduced heat load: 200 – 300 W</a:t>
            </a:r>
          </a:p>
          <a:p>
            <a:pPr lvl="2"/>
            <a:r>
              <a:rPr lang="en-US" dirty="0" smtClean="0"/>
              <a:t>LN2 consumption: 3.5 liter/hour</a:t>
            </a:r>
          </a:p>
          <a:p>
            <a:pPr lvl="2"/>
            <a:r>
              <a:rPr lang="en-US" dirty="0" smtClean="0"/>
              <a:t>Low gas load (0.2 liter/s), less bubbles, less noise</a:t>
            </a:r>
          </a:p>
          <a:p>
            <a:pPr lvl="1"/>
            <a:r>
              <a:rPr lang="en-US" dirty="0" smtClean="0"/>
              <a:t>Thermal effect on mirrors acceptable</a:t>
            </a:r>
          </a:p>
          <a:p>
            <a:pPr lvl="1"/>
            <a:r>
              <a:rPr lang="en-US" dirty="0" smtClean="0"/>
              <a:t>Reduced cost</a:t>
            </a:r>
          </a:p>
          <a:p>
            <a:r>
              <a:rPr lang="en-US" dirty="0" smtClean="0"/>
              <a:t>Test set-up</a:t>
            </a:r>
          </a:p>
          <a:p>
            <a:pPr lvl="1"/>
            <a:r>
              <a:rPr lang="en-US" dirty="0" smtClean="0"/>
              <a:t>Operations</a:t>
            </a:r>
          </a:p>
          <a:p>
            <a:pPr lvl="2"/>
            <a:r>
              <a:rPr lang="en-US" dirty="0" smtClean="0"/>
              <a:t>External </a:t>
            </a:r>
            <a:r>
              <a:rPr lang="en-US" dirty="0" err="1" smtClean="0"/>
              <a:t>vs</a:t>
            </a:r>
            <a:r>
              <a:rPr lang="en-US" dirty="0" smtClean="0"/>
              <a:t> closed loop </a:t>
            </a:r>
            <a:r>
              <a:rPr lang="en-US" dirty="0" err="1" smtClean="0"/>
              <a:t>condensor</a:t>
            </a:r>
            <a:endParaRPr lang="en-US" dirty="0" smtClean="0"/>
          </a:p>
          <a:p>
            <a:pPr lvl="2"/>
            <a:r>
              <a:rPr lang="en-US" dirty="0" smtClean="0"/>
              <a:t>Consumption versus coverage (emissivity development)</a:t>
            </a:r>
          </a:p>
          <a:p>
            <a:pPr lvl="2"/>
            <a:r>
              <a:rPr lang="en-US" dirty="0" smtClean="0"/>
              <a:t>Control issues (normal running, regeneration, …)</a:t>
            </a:r>
          </a:p>
          <a:p>
            <a:pPr lvl="1"/>
            <a:r>
              <a:rPr lang="en-US" dirty="0" smtClean="0"/>
              <a:t>Bubble induced noise – perform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76200"/>
            <a:ext cx="7848600" cy="955675"/>
          </a:xfrm>
        </p:spPr>
        <p:txBody>
          <a:bodyPr/>
          <a:lstStyle/>
          <a:p>
            <a:pPr>
              <a:defRPr/>
            </a:pPr>
            <a:r>
              <a:rPr lang="it-IT" altLang="ja-JP" sz="2800" kern="1200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Sensing and control</a:t>
            </a:r>
          </a:p>
        </p:txBody>
      </p:sp>
      <p:pic>
        <p:nvPicPr>
          <p:cNvPr id="23555" name="Picture 15" descr="lockr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" y="2806700"/>
            <a:ext cx="617378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2057400" y="1219200"/>
            <a:ext cx="6659562" cy="2447925"/>
          </a:xfrm>
          <a:prstGeom prst="rect">
            <a:avLst/>
          </a:prstGeom>
          <a:solidFill>
            <a:srgbClr val="FAFAFC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120000"/>
              </a:lnSpc>
              <a:spcBef>
                <a:spcPct val="20000"/>
              </a:spcBef>
              <a:buClr>
                <a:srgbClr val="336699"/>
              </a:buClr>
              <a:buSzPct val="70000"/>
              <a:buFont typeface="Wingdings" pitchFamily="2" charset="2"/>
              <a:buChar char="q"/>
            </a:pPr>
            <a:r>
              <a:rPr lang="it-IT" sz="2000" b="0" dirty="0"/>
              <a:t>Reference design:</a:t>
            </a:r>
          </a:p>
          <a:p>
            <a:pPr marL="812800" lvl="1" indent="-277813">
              <a:lnSpc>
                <a:spcPct val="120000"/>
              </a:lnSpc>
              <a:spcBef>
                <a:spcPct val="20000"/>
              </a:spcBef>
              <a:buClr>
                <a:srgbClr val="336699"/>
              </a:buClr>
              <a:buFont typeface="Trebuchet MS" pitchFamily="34" charset="0"/>
              <a:buChar char="−"/>
            </a:pPr>
            <a:r>
              <a:rPr lang="it-IT" sz="1200" b="0" dirty="0">
                <a:latin typeface="Arial Unicode MS" pitchFamily="34" charset="-128"/>
              </a:rPr>
              <a:t>Auxiliary laser to lock the high finesse cavities</a:t>
            </a:r>
          </a:p>
          <a:p>
            <a:pPr marL="812800" lvl="1" indent="-277813">
              <a:lnSpc>
                <a:spcPct val="120000"/>
              </a:lnSpc>
              <a:spcBef>
                <a:spcPct val="20000"/>
              </a:spcBef>
              <a:buClr>
                <a:srgbClr val="336699"/>
              </a:buClr>
              <a:buFont typeface="Trebuchet MS" pitchFamily="34" charset="0"/>
              <a:buChar char="−"/>
            </a:pPr>
            <a:r>
              <a:rPr lang="it-IT" sz="1200" b="0" dirty="0">
                <a:latin typeface="Arial Unicode MS" pitchFamily="34" charset="-128"/>
              </a:rPr>
              <a:t>Extended Variable Finesse technique for full lock</a:t>
            </a:r>
          </a:p>
          <a:p>
            <a:pPr marL="812800" lvl="1" indent="-277813">
              <a:lnSpc>
                <a:spcPct val="120000"/>
              </a:lnSpc>
              <a:spcBef>
                <a:spcPct val="20000"/>
              </a:spcBef>
              <a:buClr>
                <a:srgbClr val="336699"/>
              </a:buClr>
              <a:buFont typeface="Trebuchet MS" pitchFamily="34" charset="0"/>
              <a:buChar char="−"/>
            </a:pPr>
            <a:r>
              <a:rPr lang="it-IT" sz="1200" b="0" dirty="0">
                <a:latin typeface="Arial Unicode MS" pitchFamily="34" charset="-128"/>
              </a:rPr>
              <a:t>Requirements, a set of cavity lengths and mod. frequencies defined</a:t>
            </a:r>
          </a:p>
          <a:p>
            <a:pPr marL="812800" lvl="1" indent="-277813">
              <a:lnSpc>
                <a:spcPct val="120000"/>
              </a:lnSpc>
              <a:spcBef>
                <a:spcPct val="20000"/>
              </a:spcBef>
              <a:buClr>
                <a:srgbClr val="336699"/>
              </a:buClr>
              <a:buFont typeface="Trebuchet MS" pitchFamily="34" charset="0"/>
              <a:buChar char="−"/>
            </a:pPr>
            <a:r>
              <a:rPr lang="it-IT" sz="1200" b="0" dirty="0">
                <a:latin typeface="Arial Unicode MS" pitchFamily="34" charset="-128"/>
              </a:rPr>
              <a:t>Linear control scheme defined</a:t>
            </a:r>
          </a:p>
          <a:p>
            <a:pPr marL="355600" indent="-355600">
              <a:lnSpc>
                <a:spcPct val="120000"/>
              </a:lnSpc>
              <a:spcBef>
                <a:spcPct val="20000"/>
              </a:spcBef>
              <a:buClr>
                <a:srgbClr val="336699"/>
              </a:buClr>
              <a:buSzPct val="70000"/>
              <a:buFont typeface="Wingdings" pitchFamily="2" charset="2"/>
              <a:buChar char="q"/>
            </a:pPr>
            <a:r>
              <a:rPr lang="it-IT" sz="2000" b="0" dirty="0"/>
              <a:t>The reference control strategy requires to move all the long towers in the central building</a:t>
            </a:r>
          </a:p>
        </p:txBody>
      </p:sp>
      <p:cxnSp>
        <p:nvCxnSpPr>
          <p:cNvPr id="23557" name="Straight Connector 5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55E7-55EE-4E12-BCA8-60AC21B0A2B5}" type="datetime1">
              <a:rPr lang="en-US"/>
              <a:pPr/>
              <a:t>6/16/2009</a:t>
            </a:fld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4392-0D31-4A08-A14C-7BA76BFA1FE6}" type="slidenum">
              <a:rPr lang="en-US"/>
              <a:pPr/>
              <a:t>16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824288"/>
            <a:ext cx="53340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86600" cy="1143000"/>
          </a:xfrm>
        </p:spPr>
        <p:txBody>
          <a:bodyPr/>
          <a:lstStyle/>
          <a:p>
            <a:r>
              <a:rPr lang="en-US" sz="3600" dirty="0"/>
              <a:t>Noise in </a:t>
            </a:r>
            <a:r>
              <a:rPr lang="en-US" sz="3600" dirty="0" err="1"/>
              <a:t>transimpedance</a:t>
            </a:r>
            <a:r>
              <a:rPr lang="en-US" sz="3600" dirty="0"/>
              <a:t> amp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2133600" y="1600200"/>
            <a:ext cx="9144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457200" y="13716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Simplified noise model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1600"/>
              <a:t>All noise source parallel except </a:t>
            </a:r>
            <a:r>
              <a:rPr lang="en-US" sz="1600" i="1"/>
              <a:t>e</a:t>
            </a:r>
            <a:r>
              <a:rPr lang="en-US" sz="1600" i="1" baseline="-25000"/>
              <a:t>N</a:t>
            </a:r>
          </a:p>
        </p:txBody>
      </p: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066800"/>
            <a:ext cx="344487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4953000" y="6019800"/>
            <a:ext cx="2744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Dark current  and Johnson noise</a:t>
            </a:r>
            <a:endParaRPr lang="nl-NL" sz="1400">
              <a:solidFill>
                <a:srgbClr val="FF0000"/>
              </a:solidFill>
            </a:endParaRP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5029200" y="5181600"/>
            <a:ext cx="884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FF00"/>
                </a:solidFill>
              </a:rPr>
              <a:t>eN noise</a:t>
            </a:r>
            <a:endParaRPr lang="nl-NL" sz="1400">
              <a:solidFill>
                <a:srgbClr val="00FF00"/>
              </a:solidFill>
            </a:endParaRP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5029200" y="4873625"/>
            <a:ext cx="1725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FF"/>
                </a:solidFill>
              </a:rPr>
              <a:t>shot noise (100 </a:t>
            </a:r>
            <a:r>
              <a:rPr lang="en-US" sz="1400">
                <a:solidFill>
                  <a:srgbClr val="FF00FF"/>
                </a:solidFill>
                <a:latin typeface="Symbol" pitchFamily="18" charset="2"/>
              </a:rPr>
              <a:t>m</a:t>
            </a:r>
            <a:r>
              <a:rPr lang="en-US" sz="1400">
                <a:solidFill>
                  <a:srgbClr val="FF00FF"/>
                </a:solidFill>
              </a:rPr>
              <a:t>A)</a:t>
            </a:r>
            <a:endParaRPr lang="nl-NL" sz="1400">
              <a:solidFill>
                <a:srgbClr val="FF00FF"/>
              </a:solidFill>
            </a:endParaRPr>
          </a:p>
        </p:txBody>
      </p:sp>
      <p:pic>
        <p:nvPicPr>
          <p:cNvPr id="1372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38" y="2286000"/>
            <a:ext cx="395446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219200" y="2971800"/>
            <a:ext cx="1724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100 </a:t>
            </a:r>
            <a:r>
              <a:rPr lang="en-US" sz="1400">
                <a:latin typeface="Symbol" pitchFamily="18" charset="2"/>
              </a:rPr>
              <a:t>m</a:t>
            </a:r>
            <a:r>
              <a:rPr lang="en-US" sz="1400"/>
              <a:t>A and 1000 </a:t>
            </a:r>
            <a:r>
              <a:rPr lang="en-US" sz="1400">
                <a:sym typeface="Symbol" pitchFamily="18" charset="2"/>
              </a:rPr>
              <a:t></a:t>
            </a:r>
            <a:endParaRPr lang="nl-NL" sz="1400"/>
          </a:p>
        </p:txBody>
      </p:sp>
      <p:pic>
        <p:nvPicPr>
          <p:cNvPr id="15" name="Picture 1034" descr="img_89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876800"/>
            <a:ext cx="2819400" cy="183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E135-EEB9-4766-B292-E8BBF906B7D8}" type="datetime1">
              <a:rPr lang="en-US"/>
              <a:pPr/>
              <a:t>6/16/2009</a:t>
            </a:fld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6F25-52B6-4C95-B4AE-DD59B728EA32}" type="slidenum">
              <a:rPr lang="en-US"/>
              <a:pPr/>
              <a:t>17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086600" cy="1143000"/>
          </a:xfrm>
        </p:spPr>
        <p:txBody>
          <a:bodyPr/>
          <a:lstStyle/>
          <a:p>
            <a:r>
              <a:rPr lang="en-US" dirty="0"/>
              <a:t>Demodulator boards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1910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Improvements</a:t>
            </a:r>
            <a:endParaRPr lang="en-US" sz="2400" dirty="0"/>
          </a:p>
          <a:p>
            <a:r>
              <a:rPr lang="en-US" sz="2400" dirty="0"/>
              <a:t>Amplifier (noise)</a:t>
            </a:r>
          </a:p>
          <a:p>
            <a:r>
              <a:rPr lang="en-US" sz="2400" dirty="0" smtClean="0"/>
              <a:t>8.35 </a:t>
            </a:r>
            <a:r>
              <a:rPr lang="en-US" sz="2400" dirty="0"/>
              <a:t>MHz (band filter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9.4 MHz</a:t>
            </a:r>
          </a:p>
          <a:p>
            <a:r>
              <a:rPr lang="en-US" sz="2400" dirty="0" smtClean="0"/>
              <a:t>R&amp;D 65.6 (quad diodes)</a:t>
            </a:r>
          </a:p>
          <a:p>
            <a:r>
              <a:rPr lang="en-US" sz="2400" dirty="0" smtClean="0"/>
              <a:t>Long. and linear alignment </a:t>
            </a:r>
            <a:endParaRPr lang="en-US" sz="2400" dirty="0"/>
          </a:p>
        </p:txBody>
      </p:sp>
      <p:pic>
        <p:nvPicPr>
          <p:cNvPr id="155652" name="Picture 4" descr="IMG_9587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3763" y="1358900"/>
            <a:ext cx="484187" cy="5391150"/>
          </a:xfrm>
          <a:prstGeom prst="rect">
            <a:avLst/>
          </a:prstGeom>
          <a:noFill/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371600"/>
            <a:ext cx="3962400" cy="5381625"/>
          </a:xfrm>
          <a:prstGeom prst="rect">
            <a:avLst/>
          </a:prstGeom>
          <a:noFill/>
        </p:spPr>
      </p:pic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5410200" y="6324600"/>
            <a:ext cx="281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Han Voet, VU Amsterdam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E135-EEB9-4766-B292-E8BBF906B7D8}" type="datetime1">
              <a:rPr lang="en-US"/>
              <a:pPr/>
              <a:t>6/16/2009</a:t>
            </a:fld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6F25-52B6-4C95-B4AE-DD59B728EA32}" type="slidenum">
              <a:rPr lang="en-US"/>
              <a:pPr/>
              <a:t>18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086600" cy="1143000"/>
          </a:xfrm>
        </p:spPr>
        <p:txBody>
          <a:bodyPr/>
          <a:lstStyle/>
          <a:p>
            <a:r>
              <a:rPr lang="en-US" dirty="0" smtClean="0"/>
              <a:t>Phase camera</a:t>
            </a:r>
            <a:endParaRPr 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1910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Measure wave fronts in cavity</a:t>
            </a:r>
            <a:endParaRPr lang="en-US" sz="2400" dirty="0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5410200" y="6324600"/>
            <a:ext cx="281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Han Voet, VU Amsterdam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5943600"/>
          <a:ext cx="5613399" cy="762000"/>
        </p:xfrm>
        <a:graphic>
          <a:graphicData uri="http://schemas.openxmlformats.org/drawingml/2006/table">
            <a:tbl>
              <a:tblPr/>
              <a:tblGrid>
                <a:gridCol w="1322479"/>
                <a:gridCol w="608911"/>
                <a:gridCol w="608911"/>
                <a:gridCol w="608911"/>
                <a:gridCol w="608911"/>
                <a:gridCol w="637454"/>
                <a:gridCol w="608911"/>
                <a:gridCol w="608911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Longitudinal alignment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€ 130.00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 be decided in July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Linear alignment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€ 80.00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Local electronics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€ 30.00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 be decided in July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Phase camera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€ 20.00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3810000"/>
            <a:ext cx="2352332" cy="147732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H. </a:t>
            </a:r>
            <a:r>
              <a:rPr lang="en-US" dirty="0" err="1" smtClean="0"/>
              <a:t>Groenstege</a:t>
            </a:r>
            <a:r>
              <a:rPr lang="en-US" dirty="0" smtClean="0"/>
              <a:t>, H. </a:t>
            </a:r>
            <a:r>
              <a:rPr lang="en-US" dirty="0" err="1" smtClean="0"/>
              <a:t>Voet</a:t>
            </a:r>
            <a:endParaRPr lang="en-US" dirty="0" smtClean="0"/>
          </a:p>
          <a:p>
            <a:r>
              <a:rPr lang="en-US" dirty="0" err="1" smtClean="0"/>
              <a:t>Ketel</a:t>
            </a:r>
            <a:r>
              <a:rPr lang="en-US" dirty="0" smtClean="0"/>
              <a:t>, </a:t>
            </a:r>
            <a:r>
              <a:rPr lang="en-US" dirty="0" err="1" smtClean="0"/>
              <a:t>vdB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Phase camera- David </a:t>
            </a:r>
            <a:r>
              <a:rPr lang="en-US" dirty="0" err="1" smtClean="0"/>
              <a:t>Rabeling</a:t>
            </a:r>
            <a:r>
              <a:rPr lang="en-US" dirty="0" smtClean="0"/>
              <a:t>, H. </a:t>
            </a:r>
            <a:r>
              <a:rPr lang="en-US" dirty="0" err="1" smtClean="0"/>
              <a:t>Voet</a:t>
            </a:r>
            <a:r>
              <a:rPr lang="en-US" dirty="0" smtClean="0"/>
              <a:t>, etc.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035" y="1066801"/>
            <a:ext cx="432696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505200"/>
            <a:ext cx="397176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85838" y="155575"/>
            <a:ext cx="7848600" cy="955675"/>
          </a:xfrm>
        </p:spPr>
        <p:txBody>
          <a:bodyPr/>
          <a:lstStyle/>
          <a:p>
            <a:pPr>
              <a:defRPr/>
            </a:pPr>
            <a:r>
              <a:rPr lang="it-IT" altLang="ja-JP" sz="2800" kern="1200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Injection system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052513"/>
            <a:ext cx="8480425" cy="1439862"/>
          </a:xfrm>
          <a:ln>
            <a:solidFill>
              <a:srgbClr val="006699"/>
            </a:solidFill>
          </a:ln>
        </p:spPr>
        <p:txBody>
          <a:bodyPr/>
          <a:lstStyle/>
          <a:p>
            <a:r>
              <a:rPr lang="it-IT" sz="1800" smtClean="0"/>
              <a:t>Input mode cleaner: 144 m suspended triangular cavity</a:t>
            </a:r>
          </a:p>
          <a:p>
            <a:r>
              <a:rPr lang="it-IT" sz="1800" smtClean="0"/>
              <a:t>Large Faraday isolator with thermal compensation (DKDP crystal)</a:t>
            </a:r>
          </a:p>
          <a:p>
            <a:r>
              <a:rPr lang="it-IT" sz="1800" smtClean="0"/>
              <a:t>Non degenerate PR cavity: the matching telescope is moved inside the cavity. The PRM and the folding mirror must be suspended on the injection bench 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2924175"/>
            <a:ext cx="5667375" cy="2863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24581" name="Straight Connector 5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131763" y="1136650"/>
            <a:ext cx="7412037" cy="572135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Cryo</a:t>
            </a:r>
            <a:r>
              <a:rPr lang="en-US" sz="2000" dirty="0" smtClean="0"/>
              <a:t> links</a:t>
            </a:r>
          </a:p>
          <a:p>
            <a:r>
              <a:rPr lang="en-US" sz="2000" dirty="0" smtClean="0"/>
              <a:t>Sensing and control</a:t>
            </a:r>
          </a:p>
          <a:p>
            <a:pPr lvl="1"/>
            <a:r>
              <a:rPr lang="en-US" sz="1600" dirty="0" smtClean="0"/>
              <a:t>Longitudinal alignment</a:t>
            </a:r>
          </a:p>
          <a:p>
            <a:pPr lvl="1"/>
            <a:r>
              <a:rPr lang="en-US" sz="1600" dirty="0" smtClean="0"/>
              <a:t>Linear alignment</a:t>
            </a:r>
          </a:p>
          <a:p>
            <a:pPr lvl="1"/>
            <a:r>
              <a:rPr lang="en-US" sz="1600" dirty="0" smtClean="0"/>
              <a:t>Phase camera</a:t>
            </a:r>
          </a:p>
          <a:p>
            <a:r>
              <a:rPr lang="en-US" sz="2000" dirty="0" smtClean="0"/>
              <a:t>Suspension and bench systems</a:t>
            </a:r>
          </a:p>
          <a:p>
            <a:pPr lvl="1"/>
            <a:r>
              <a:rPr lang="en-US" sz="1600" dirty="0" smtClean="0"/>
              <a:t>Internal injection bench</a:t>
            </a:r>
          </a:p>
          <a:p>
            <a:pPr lvl="1"/>
            <a:r>
              <a:rPr lang="en-US" sz="1600" dirty="0" smtClean="0"/>
              <a:t>IMC end mirror</a:t>
            </a:r>
          </a:p>
          <a:p>
            <a:pPr lvl="1"/>
            <a:r>
              <a:rPr lang="en-US" sz="1600" dirty="0" smtClean="0"/>
              <a:t>Internal detection bench</a:t>
            </a:r>
          </a:p>
          <a:p>
            <a:pPr lvl="1"/>
            <a:r>
              <a:rPr lang="en-US" sz="1600" dirty="0" smtClean="0"/>
              <a:t>External injection (laser bench)</a:t>
            </a:r>
          </a:p>
          <a:p>
            <a:pPr lvl="1"/>
            <a:r>
              <a:rPr lang="en-US" sz="1600" dirty="0" smtClean="0"/>
              <a:t>External detection bench</a:t>
            </a:r>
          </a:p>
          <a:p>
            <a:pPr lvl="1"/>
            <a:r>
              <a:rPr lang="en-US" sz="1600" dirty="0" smtClean="0"/>
              <a:t>External end benches</a:t>
            </a:r>
          </a:p>
          <a:p>
            <a:r>
              <a:rPr lang="en-US" sz="2000" dirty="0" smtClean="0"/>
              <a:t>Einstein Telescope</a:t>
            </a:r>
          </a:p>
          <a:p>
            <a:pPr lvl="1"/>
            <a:r>
              <a:rPr lang="en-US" sz="1600" dirty="0" smtClean="0"/>
              <a:t>Measurements</a:t>
            </a:r>
          </a:p>
          <a:p>
            <a:pPr lvl="2"/>
            <a:r>
              <a:rPr lang="en-US" sz="1200" dirty="0" err="1" smtClean="0"/>
              <a:t>Homestake</a:t>
            </a:r>
            <a:endParaRPr lang="en-US" sz="1200" dirty="0" smtClean="0"/>
          </a:p>
          <a:p>
            <a:pPr lvl="2"/>
            <a:r>
              <a:rPr lang="en-US" sz="1200" dirty="0" err="1" smtClean="0"/>
              <a:t>Kamioka</a:t>
            </a:r>
            <a:endParaRPr lang="en-US" sz="1200" dirty="0" smtClean="0"/>
          </a:p>
          <a:p>
            <a:pPr lvl="2"/>
            <a:r>
              <a:rPr lang="en-US" sz="1200" dirty="0" smtClean="0"/>
              <a:t>Gran </a:t>
            </a:r>
            <a:r>
              <a:rPr lang="en-US" sz="1200" dirty="0" err="1" smtClean="0"/>
              <a:t>Sasso</a:t>
            </a:r>
            <a:endParaRPr lang="en-US" sz="1200" dirty="0" smtClean="0"/>
          </a:p>
          <a:p>
            <a:pPr lvl="1"/>
            <a:r>
              <a:rPr lang="en-US" sz="1600" dirty="0" smtClean="0"/>
              <a:t>FEA simulations GGN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cxnSp>
        <p:nvCxnSpPr>
          <p:cNvPr id="17411" name="Straight Connector 5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0" dirty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Outline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ＭＳ Ｐゴシック" pitchFamily="34" charset="-128"/>
              <a:cs typeface="Arabic Typesetting" pitchFamily="66" charset="-78"/>
            </a:endParaRPr>
          </a:p>
        </p:txBody>
      </p:sp>
      <p:pic>
        <p:nvPicPr>
          <p:cNvPr id="7" name="Picture 4" descr="AdV-nond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325" y="2625725"/>
            <a:ext cx="54006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75" y="155575"/>
            <a:ext cx="7848600" cy="955675"/>
          </a:xfrm>
        </p:spPr>
        <p:txBody>
          <a:bodyPr/>
          <a:lstStyle/>
          <a:p>
            <a:pPr>
              <a:defRPr/>
            </a:pPr>
            <a:r>
              <a:rPr lang="it-IT" altLang="ja-JP" sz="2800" kern="1200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Suspension and bench systems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052513"/>
            <a:ext cx="7312025" cy="1462087"/>
          </a:xfrm>
          <a:ln>
            <a:solidFill>
              <a:srgbClr val="006699"/>
            </a:solidFill>
          </a:ln>
        </p:spPr>
        <p:txBody>
          <a:bodyPr/>
          <a:lstStyle/>
          <a:p>
            <a:r>
              <a:rPr lang="it-IT" sz="1800" dirty="0" smtClean="0"/>
              <a:t>Mirrors and optical benches need to be suspended in vacuum</a:t>
            </a:r>
          </a:p>
          <a:p>
            <a:r>
              <a:rPr lang="it-IT" sz="1800" dirty="0" smtClean="0"/>
              <a:t>Injection bench: PRM1</a:t>
            </a:r>
          </a:p>
          <a:p>
            <a:r>
              <a:rPr lang="it-IT" sz="1800" dirty="0" smtClean="0"/>
              <a:t>Detection bench: SRM3</a:t>
            </a:r>
          </a:p>
          <a:p>
            <a:r>
              <a:rPr lang="it-IT" sz="1800" dirty="0" smtClean="0"/>
              <a:t>Input mode cleaner</a:t>
            </a:r>
          </a:p>
        </p:txBody>
      </p:sp>
      <p:cxnSp>
        <p:nvCxnSpPr>
          <p:cNvPr id="25606" name="Straight Connector 5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pic>
        <p:nvPicPr>
          <p:cNvPr id="7" name="Picture 59" descr="IMGP06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64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DSCN548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800" y="2895600"/>
            <a:ext cx="4232467" cy="3262313"/>
          </a:xfrm>
          <a:prstGeom prst="rect">
            <a:avLst/>
          </a:prstGeom>
        </p:spPr>
      </p:pic>
      <p:pic>
        <p:nvPicPr>
          <p:cNvPr id="9" name="Picture 4" descr="AdV-nond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0288" y="4038600"/>
            <a:ext cx="36637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75" y="155575"/>
            <a:ext cx="7848600" cy="955675"/>
          </a:xfrm>
        </p:spPr>
        <p:txBody>
          <a:bodyPr/>
          <a:lstStyle/>
          <a:p>
            <a:pPr>
              <a:defRPr/>
            </a:pPr>
            <a:r>
              <a:rPr lang="it-IT" altLang="ja-JP" sz="2800" kern="1200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Suspension and bench systems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052513"/>
            <a:ext cx="7312025" cy="776287"/>
          </a:xfrm>
          <a:ln>
            <a:solidFill>
              <a:srgbClr val="006699"/>
            </a:solidFill>
          </a:ln>
        </p:spPr>
        <p:txBody>
          <a:bodyPr/>
          <a:lstStyle/>
          <a:p>
            <a:r>
              <a:rPr lang="it-IT" sz="1800" dirty="0" smtClean="0"/>
              <a:t>External optical benches: &gt;= 6 benches</a:t>
            </a:r>
          </a:p>
          <a:p>
            <a:r>
              <a:rPr lang="it-IT" sz="1800" dirty="0" smtClean="0"/>
              <a:t>External injection bench</a:t>
            </a:r>
          </a:p>
        </p:txBody>
      </p:sp>
      <p:cxnSp>
        <p:nvCxnSpPr>
          <p:cNvPr id="25606" name="Straight Connector 5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pic>
        <p:nvPicPr>
          <p:cNvPr id="59394" name="Picture 2" descr="C:\Users\jo\Desktop\15509_VirgoInj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6172199" cy="4044478"/>
          </a:xfrm>
          <a:prstGeom prst="rect">
            <a:avLst/>
          </a:prstGeom>
          <a:noFill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124200"/>
            <a:ext cx="77438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74900" y="3048000"/>
          <a:ext cx="4394199" cy="762000"/>
        </p:xfrm>
        <a:graphic>
          <a:graphicData uri="http://schemas.openxmlformats.org/drawingml/2006/table">
            <a:tbl>
              <a:tblPr/>
              <a:tblGrid>
                <a:gridCol w="1322065"/>
                <a:gridCol w="608720"/>
                <a:gridCol w="608720"/>
                <a:gridCol w="608720"/>
                <a:gridCol w="608720"/>
                <a:gridCol w="63725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INJ payload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€ 90.00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DET payload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€ 90.00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IMC payload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€ 30.00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€ 210.00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€ 249.90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955675"/>
          </a:xfrm>
        </p:spPr>
        <p:txBody>
          <a:bodyPr/>
          <a:lstStyle/>
          <a:p>
            <a:r>
              <a:rPr lang="en-US" sz="3200" smtClean="0"/>
              <a:t>Einstein Telescope: site selection and infrastructure</a:t>
            </a:r>
            <a:endParaRPr lang="nl-NL" sz="3200" smtClean="0"/>
          </a:p>
        </p:txBody>
      </p:sp>
      <p:sp useBgFill="1">
        <p:nvSpPr>
          <p:cNvPr id="35843" name="Rectangle 6"/>
          <p:cNvSpPr>
            <a:spLocks noChangeArrowheads="1"/>
          </p:cNvSpPr>
          <p:nvPr/>
        </p:nvSpPr>
        <p:spPr bwMode="auto">
          <a:xfrm>
            <a:off x="4419600" y="1277938"/>
            <a:ext cx="425450" cy="1928812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5844" name="Rectangle 7"/>
          <p:cNvSpPr>
            <a:spLocks noChangeArrowheads="1"/>
          </p:cNvSpPr>
          <p:nvPr/>
        </p:nvSpPr>
        <p:spPr bwMode="auto">
          <a:xfrm>
            <a:off x="8275638" y="2220913"/>
            <a:ext cx="347662" cy="1347787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1066800"/>
            <a:ext cx="3886200" cy="5432425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1800" b="0" kern="0" dirty="0">
                <a:latin typeface="+mn-lt"/>
              </a:rPr>
              <a:t>Newtonian noise</a:t>
            </a:r>
          </a:p>
          <a:p>
            <a:pPr marL="742950" lvl="1" indent="-285750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b="0" kern="0" dirty="0">
                <a:latin typeface="+mn-lt"/>
              </a:rPr>
              <a:t>FEA crucial to determine</a:t>
            </a:r>
          </a:p>
          <a:p>
            <a:pPr marL="1200150" lvl="2" indent="-285750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kern="0" dirty="0"/>
              <a:t>Depth</a:t>
            </a:r>
          </a:p>
          <a:p>
            <a:pPr marL="1200150" lvl="2" indent="-285750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b="0" kern="0" dirty="0">
                <a:latin typeface="+mn-lt"/>
              </a:rPr>
              <a:t>Cavity shape</a:t>
            </a:r>
          </a:p>
          <a:p>
            <a:pPr marL="1200150" lvl="2" indent="-285750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kern="0" dirty="0"/>
              <a:t>Performance of ET</a:t>
            </a:r>
            <a:endParaRPr lang="en-US" sz="1600" b="0" kern="0" dirty="0">
              <a:latin typeface="+mn-lt"/>
            </a:endParaRPr>
          </a:p>
          <a:p>
            <a:pPr marL="342900" indent="-342900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kern="0" dirty="0"/>
              <a:t>System design</a:t>
            </a:r>
          </a:p>
          <a:p>
            <a:pPr marL="742950" lvl="1" indent="-285750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b="0" kern="0" dirty="0">
                <a:latin typeface="+mn-lt"/>
              </a:rPr>
              <a:t>Vacuum system</a:t>
            </a:r>
          </a:p>
          <a:p>
            <a:pPr marL="742950" lvl="1" indent="-285750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kern="0" dirty="0"/>
              <a:t>Hall, caverns, infrastructure</a:t>
            </a:r>
          </a:p>
          <a:p>
            <a:pPr marL="742950" lvl="1" indent="-285750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b="0" kern="0" dirty="0">
                <a:latin typeface="+mn-lt"/>
              </a:rPr>
              <a:t>Cost estimates</a:t>
            </a:r>
          </a:p>
          <a:p>
            <a:pPr marL="342900" indent="-342900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kern="0" dirty="0"/>
              <a:t>Seismic data</a:t>
            </a:r>
          </a:p>
          <a:p>
            <a:pPr marL="742950" lvl="1" indent="-285750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b="0" kern="0" dirty="0">
                <a:latin typeface="+mn-lt"/>
              </a:rPr>
              <a:t>Seismic measurements</a:t>
            </a:r>
          </a:p>
        </p:txBody>
      </p:sp>
      <p:pic>
        <p:nvPicPr>
          <p:cNvPr id="35846" name="Picture 2" descr="O:\Eric\cavity_linearelement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5925" y="1219200"/>
            <a:ext cx="49180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7543800" y="4648200"/>
            <a:ext cx="1289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Eric Hennes</a:t>
            </a:r>
          </a:p>
        </p:txBody>
      </p:sp>
      <p:sp>
        <p:nvSpPr>
          <p:cNvPr id="35848" name="TextBox 10"/>
          <p:cNvSpPr txBox="1">
            <a:spLocks noChangeArrowheads="1"/>
          </p:cNvSpPr>
          <p:nvPr/>
        </p:nvSpPr>
        <p:spPr bwMode="auto">
          <a:xfrm>
            <a:off x="1143000" y="5638800"/>
            <a:ext cx="5330825" cy="369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ET will feature 100 – 200 m long cryogenic suspensions</a:t>
            </a:r>
          </a:p>
        </p:txBody>
      </p:sp>
      <p:sp>
        <p:nvSpPr>
          <p:cNvPr id="35849" name="TextBox 11"/>
          <p:cNvSpPr txBox="1">
            <a:spLocks noChangeArrowheads="1"/>
          </p:cNvSpPr>
          <p:nvPr/>
        </p:nvSpPr>
        <p:spPr bwMode="auto">
          <a:xfrm>
            <a:off x="8299450" y="3962400"/>
            <a:ext cx="844550" cy="369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granite</a:t>
            </a:r>
          </a:p>
        </p:txBody>
      </p:sp>
      <p:sp>
        <p:nvSpPr>
          <p:cNvPr id="35850" name="TextBox 12"/>
          <p:cNvSpPr txBox="1">
            <a:spLocks noChangeArrowheads="1"/>
          </p:cNvSpPr>
          <p:nvPr/>
        </p:nvSpPr>
        <p:spPr bwMode="auto">
          <a:xfrm>
            <a:off x="8305800" y="2667000"/>
            <a:ext cx="546100" cy="369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876800" cy="1143000"/>
          </a:xfrm>
        </p:spPr>
        <p:txBody>
          <a:bodyPr/>
          <a:lstStyle/>
          <a:p>
            <a:r>
              <a:rPr lang="en-US" dirty="0" smtClean="0"/>
              <a:t>Vacuum system </a:t>
            </a:r>
          </a:p>
        </p:txBody>
      </p:sp>
      <p:pic>
        <p:nvPicPr>
          <p:cNvPr id="27651" name="Picture 3" descr="t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"/>
            <a:ext cx="426720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1688" y="1779588"/>
            <a:ext cx="4706937" cy="2160587"/>
          </a:xfrm>
        </p:spPr>
        <p:txBody>
          <a:bodyPr/>
          <a:lstStyle/>
          <a:p>
            <a:r>
              <a:rPr lang="fr-FR" smtClean="0"/>
              <a:t>UHV (&lt;10</a:t>
            </a:r>
            <a:r>
              <a:rPr lang="fr-FR" baseline="30000" smtClean="0"/>
              <a:t>-9</a:t>
            </a:r>
            <a:r>
              <a:rPr lang="fr-FR" smtClean="0"/>
              <a:t> mbar)</a:t>
            </a:r>
          </a:p>
          <a:p>
            <a:r>
              <a:rPr lang="fr-FR" smtClean="0"/>
              <a:t>Two 3 km arms</a:t>
            </a:r>
          </a:p>
        </p:txBody>
      </p:sp>
      <p:pic>
        <p:nvPicPr>
          <p:cNvPr id="27653" name="Picture 5" descr="fig6"/>
          <p:cNvPicPr>
            <a:picLocks noChangeAspect="1" noChangeArrowheads="1"/>
          </p:cNvPicPr>
          <p:nvPr/>
        </p:nvPicPr>
        <p:blipFill>
          <a:blip r:embed="rId4"/>
          <a:srcRect t="11496" b="17244"/>
          <a:stretch>
            <a:fillRect/>
          </a:stretch>
        </p:blipFill>
        <p:spPr bwMode="auto">
          <a:xfrm>
            <a:off x="0" y="3141663"/>
            <a:ext cx="48768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ctu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6575" y="3719513"/>
            <a:ext cx="352742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1143000"/>
          </a:xfrm>
        </p:spPr>
        <p:txBody>
          <a:bodyPr/>
          <a:lstStyle/>
          <a:p>
            <a:r>
              <a:rPr lang="en-US" dirty="0" smtClean="0"/>
              <a:t>West input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69513" y="-745086"/>
            <a:ext cx="5605739" cy="914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3581400"/>
            <a:ext cx="3146311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Rotated DN1000 standard valve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639094" y="4380706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524000"/>
            <a:ext cx="3572645" cy="9233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Options: </a:t>
            </a:r>
          </a:p>
          <a:p>
            <a:r>
              <a:rPr lang="en-US" dirty="0" smtClean="0"/>
              <a:t>  - small or large link</a:t>
            </a:r>
          </a:p>
          <a:p>
            <a:r>
              <a:rPr lang="en-US" dirty="0" smtClean="0"/>
              <a:t>  - small link: small or large diameter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1143000"/>
          </a:xfrm>
        </p:spPr>
        <p:txBody>
          <a:bodyPr/>
          <a:lstStyle/>
          <a:p>
            <a:r>
              <a:rPr lang="en-US" dirty="0" smtClean="0"/>
              <a:t>West input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014879"/>
            <a:ext cx="6067425" cy="584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09800" y="5562600"/>
            <a:ext cx="2209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3962400" y="2209800"/>
            <a:ext cx="1531253" cy="1006838"/>
            <a:chOff x="4495800" y="3897868"/>
            <a:chExt cx="1531253" cy="1006838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>
              <a:off x="5295106" y="4561012"/>
              <a:ext cx="685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95800" y="3897868"/>
              <a:ext cx="1531253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Short </a:t>
              </a:r>
              <a:r>
                <a:rPr lang="en-US" dirty="0" err="1" smtClean="0"/>
                <a:t>cryo</a:t>
              </a:r>
              <a:r>
                <a:rPr lang="en-US" dirty="0" smtClean="0"/>
                <a:t> link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764499"/>
            <a:ext cx="7391400" cy="409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1143000"/>
          </a:xfrm>
        </p:spPr>
        <p:txBody>
          <a:bodyPr/>
          <a:lstStyle/>
          <a:p>
            <a:r>
              <a:rPr lang="en-US" dirty="0" smtClean="0"/>
              <a:t>West input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2356992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DN1000 standard valve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4495800" y="3897868"/>
            <a:ext cx="3570465" cy="1006838"/>
            <a:chOff x="4495800" y="3897868"/>
            <a:chExt cx="3570465" cy="1006838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5295106" y="4561012"/>
              <a:ext cx="685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95800" y="3897868"/>
              <a:ext cx="3570465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DN630 standard valve (D = 650 mm)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686800" y="2590800"/>
            <a:ext cx="4572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2"/>
          <p:cNvGrpSpPr/>
          <p:nvPr/>
        </p:nvGrpSpPr>
        <p:grpSpPr>
          <a:xfrm>
            <a:off x="1480949" y="3822879"/>
            <a:ext cx="1177374" cy="1006838"/>
            <a:chOff x="4495800" y="3897868"/>
            <a:chExt cx="1177374" cy="1006838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5295106" y="4561012"/>
              <a:ext cx="685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95800" y="3897868"/>
              <a:ext cx="1177374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Ion pumps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28625"/>
            <a:ext cx="63246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1143000"/>
          </a:xfrm>
        </p:spPr>
        <p:txBody>
          <a:bodyPr/>
          <a:lstStyle/>
          <a:p>
            <a:r>
              <a:rPr lang="en-US" dirty="0" smtClean="0"/>
              <a:t>West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3733800"/>
            <a:ext cx="1960408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 valve position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285706" y="44577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9"/>
          <p:cNvGrpSpPr/>
          <p:nvPr/>
        </p:nvGrpSpPr>
        <p:grpSpPr>
          <a:xfrm>
            <a:off x="-754380" y="1524000"/>
            <a:ext cx="3726180" cy="5334000"/>
            <a:chOff x="-754380" y="1524000"/>
            <a:chExt cx="3726180" cy="5334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54380" y="1828800"/>
              <a:ext cx="372618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228600" y="1524000"/>
              <a:ext cx="1379865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Valve DN630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0311" y="6439437"/>
              <a:ext cx="940963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Adapter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1800" y="6414753"/>
            <a:ext cx="2054217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700 for end stations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26230"/>
            <a:ext cx="8928497" cy="2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West / North end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334000"/>
            <a:ext cx="2149435" cy="9233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Cold surface: </a:t>
            </a:r>
          </a:p>
          <a:p>
            <a:r>
              <a:rPr lang="en-US" dirty="0" smtClean="0"/>
              <a:t>  length: 2023 mm</a:t>
            </a:r>
          </a:p>
          <a:p>
            <a:r>
              <a:rPr lang="en-US" dirty="0" smtClean="0"/>
              <a:t>  diameter: 1000 mm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65565" y="5334000"/>
            <a:ext cx="4377160" cy="1477328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Baffles:</a:t>
            </a:r>
          </a:p>
          <a:p>
            <a:r>
              <a:rPr lang="en-US" dirty="0" smtClean="0"/>
              <a:t>  diameter: 600 mm</a:t>
            </a:r>
          </a:p>
          <a:p>
            <a:r>
              <a:rPr lang="en-US" dirty="0" smtClean="0"/>
              <a:t>  3 needed to cover cold surface</a:t>
            </a:r>
          </a:p>
          <a:p>
            <a:r>
              <a:rPr lang="en-US" dirty="0" smtClean="0"/>
              <a:t>  temperature influences mirror temperature</a:t>
            </a:r>
          </a:p>
          <a:p>
            <a:r>
              <a:rPr lang="en-US" dirty="0" smtClean="0"/>
              <a:t>  material: stainless / glass?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2831068"/>
            <a:ext cx="793294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8515350" cy="5038725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1143000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link details</a:t>
            </a:r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6629400" y="533400"/>
            <a:ext cx="1953740" cy="1600201"/>
            <a:chOff x="6629400" y="533400"/>
            <a:chExt cx="1953740" cy="1600201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>
              <a:off x="6331040" y="1441361"/>
              <a:ext cx="1371600" cy="128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629400" y="533400"/>
              <a:ext cx="1953740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LN2 vessel support</a:t>
              </a:r>
              <a:endParaRPr lang="en-US" dirty="0"/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6934200" y="4724400"/>
            <a:ext cx="1268296" cy="1255931"/>
            <a:chOff x="6934200" y="4724400"/>
            <a:chExt cx="1268296" cy="1255931"/>
          </a:xfrm>
        </p:grpSpPr>
        <p:cxnSp>
          <p:nvCxnSpPr>
            <p:cNvPr id="30" name="Straight Arrow Connector 29"/>
            <p:cNvCxnSpPr/>
            <p:nvPr/>
          </p:nvCxnSpPr>
          <p:spPr>
            <a:xfrm rot="16200000" flipV="1">
              <a:off x="7702639" y="5022762"/>
              <a:ext cx="609601" cy="12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934200" y="5334000"/>
              <a:ext cx="1268296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Baffle</a:t>
              </a:r>
            </a:p>
            <a:p>
              <a:r>
                <a:rPr lang="en-US" dirty="0" smtClean="0"/>
                <a:t>D= 620 mm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600200" y="31242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3.2 mm/m</a:t>
            </a:r>
            <a:endParaRPr lang="en-US" dirty="0"/>
          </a:p>
        </p:txBody>
      </p:sp>
      <p:grpSp>
        <p:nvGrpSpPr>
          <p:cNvPr id="5" name="Group 38"/>
          <p:cNvGrpSpPr/>
          <p:nvPr/>
        </p:nvGrpSpPr>
        <p:grpSpPr>
          <a:xfrm>
            <a:off x="3810000" y="3226158"/>
            <a:ext cx="3089115" cy="800774"/>
            <a:chOff x="3810000" y="3226158"/>
            <a:chExt cx="3089115" cy="800774"/>
          </a:xfrm>
        </p:grpSpPr>
        <p:cxnSp>
          <p:nvCxnSpPr>
            <p:cNvPr id="22" name="Straight Arrow Connector 21"/>
            <p:cNvCxnSpPr/>
            <p:nvPr/>
          </p:nvCxnSpPr>
          <p:spPr>
            <a:xfrm rot="16200000" flipV="1">
              <a:off x="5264239" y="3524520"/>
              <a:ext cx="609601" cy="12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810000" y="3657600"/>
              <a:ext cx="3089115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Heat bridge/expansion bellows</a:t>
              </a:r>
              <a:endParaRPr lang="en-US" dirty="0"/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7315200" y="1143000"/>
            <a:ext cx="1634871" cy="1524000"/>
            <a:chOff x="7315200" y="1143000"/>
            <a:chExt cx="1634871" cy="1524000"/>
          </a:xfrm>
        </p:grpSpPr>
        <p:cxnSp>
          <p:nvCxnSpPr>
            <p:cNvPr id="20" name="Straight Arrow Connector 19"/>
            <p:cNvCxnSpPr/>
            <p:nvPr/>
          </p:nvCxnSpPr>
          <p:spPr>
            <a:xfrm rot="16200000" flipH="1">
              <a:off x="7391401" y="2057399"/>
              <a:ext cx="1219200" cy="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315200" y="1143000"/>
              <a:ext cx="1634871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superinsulation</a:t>
              </a:r>
              <a:endParaRPr lang="en-US" dirty="0"/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7772400" y="3048000"/>
            <a:ext cx="1199367" cy="978932"/>
            <a:chOff x="7772400" y="3048000"/>
            <a:chExt cx="1199367" cy="978932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V="1">
              <a:off x="7918360" y="3346362"/>
              <a:ext cx="609601" cy="12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772400" y="3657600"/>
              <a:ext cx="1199367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LN2 (200 l)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862</Words>
  <Application>Microsoft Office PowerPoint</Application>
  <PresentationFormat>On-screen Show (4:3)</PresentationFormat>
  <Paragraphs>365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Vacuum system </vt:lpstr>
      <vt:lpstr>West input</vt:lpstr>
      <vt:lpstr>West input</vt:lpstr>
      <vt:lpstr>West input</vt:lpstr>
      <vt:lpstr>West input</vt:lpstr>
      <vt:lpstr>West / North end</vt:lpstr>
      <vt:lpstr>Cryo link details</vt:lpstr>
      <vt:lpstr>Transfer line connections</vt:lpstr>
      <vt:lpstr>Phase separator</vt:lpstr>
      <vt:lpstr>Performance</vt:lpstr>
      <vt:lpstr>Logistics</vt:lpstr>
      <vt:lpstr>Cryo links – summary </vt:lpstr>
      <vt:lpstr>Sensing and control</vt:lpstr>
      <vt:lpstr>Noise in transimpedance amp</vt:lpstr>
      <vt:lpstr>Demodulator boards</vt:lpstr>
      <vt:lpstr>Phase camera</vt:lpstr>
      <vt:lpstr>Injection system </vt:lpstr>
      <vt:lpstr>Suspension and bench systems</vt:lpstr>
      <vt:lpstr>Suspension and bench systems</vt:lpstr>
      <vt:lpstr>Einstein Telescope: site selection and infrastructure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 links</dc:title>
  <dc:creator>jo</dc:creator>
  <cp:lastModifiedBy>Jo van den Brand</cp:lastModifiedBy>
  <cp:revision>88</cp:revision>
  <dcterms:created xsi:type="dcterms:W3CDTF">2006-08-16T00:00:00Z</dcterms:created>
  <dcterms:modified xsi:type="dcterms:W3CDTF">2009-06-16T13:48:49Z</dcterms:modified>
</cp:coreProperties>
</file>