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0" r:id="rId2"/>
    <p:sldId id="877" r:id="rId3"/>
    <p:sldId id="879" r:id="rId4"/>
    <p:sldId id="888" r:id="rId5"/>
    <p:sldId id="907" r:id="rId6"/>
    <p:sldId id="908" r:id="rId7"/>
    <p:sldId id="909" r:id="rId8"/>
    <p:sldId id="910" r:id="rId9"/>
    <p:sldId id="911" r:id="rId10"/>
    <p:sldId id="912" r:id="rId11"/>
    <p:sldId id="891" r:id="rId12"/>
    <p:sldId id="892" r:id="rId13"/>
    <p:sldId id="894" r:id="rId14"/>
    <p:sldId id="913" r:id="rId15"/>
    <p:sldId id="895" r:id="rId16"/>
    <p:sldId id="896" r:id="rId17"/>
    <p:sldId id="897" r:id="rId18"/>
    <p:sldId id="898" r:id="rId19"/>
    <p:sldId id="899" r:id="rId20"/>
    <p:sldId id="901" r:id="rId21"/>
    <p:sldId id="902" r:id="rId22"/>
    <p:sldId id="914" r:id="rId23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EFCAC"/>
    <a:srgbClr val="FFFFCC"/>
    <a:srgbClr val="CCFF66"/>
    <a:srgbClr val="CC0000"/>
    <a:srgbClr val="003300"/>
    <a:srgbClr val="8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65" d="100"/>
          <a:sy n="65" d="100"/>
        </p:scale>
        <p:origin x="-10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046680F-28CB-48FE-8920-032F41C41B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B69FBCE8-488B-42CC-A9BF-472CA028CE1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DCC6F-50D6-4683-A002-B1C634B75D52}" type="slidenum">
              <a:rPr lang="en-US" smtClean="0">
                <a:latin typeface="Times"/>
              </a:rPr>
              <a:pPr>
                <a:defRPr/>
              </a:pPr>
              <a:t>1</a:t>
            </a:fld>
            <a:endParaRPr lang="en-US" smtClean="0">
              <a:latin typeface="Time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18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7F285B-7127-40A6-82A1-31B348616AA7}" type="slidenum">
              <a:rPr lang="en-US" smtClean="0">
                <a:latin typeface="Times"/>
              </a:rPr>
              <a:pPr>
                <a:defRPr/>
              </a:pPr>
              <a:t>2</a:t>
            </a:fld>
            <a:endParaRPr lang="en-US" smtClean="0">
              <a:latin typeface="Time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8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C9FC26-3AFB-4582-A85F-8A59664394F1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037A-869B-4D9F-86E5-B183D52ECAD0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30EDA-F8C2-4EA9-8E0E-CA5804E561B8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9E8A7-6AE7-4270-A79D-6BBA0BB8BCEB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3B94B-D739-48A3-849B-1A62EFC6B3B6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08B60-521F-4044-8CB8-2433A70C485D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22D70-CEFC-433C-A764-779E4D701B9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F25C-10C7-455A-A994-B541E4C3BBFD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AAD69-3F88-42AA-8037-D108AE691068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82208-B276-44D4-BF14-D62165037657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9B92-A8A1-4F9F-B754-3031C4F3180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91C28-357C-4679-8476-A766647A6E3F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60453-42AB-457D-BF37-B9AD1766E309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AEDDC-1637-4DF1-BDEF-0C99B57BAFB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AE2A988-92F3-4916-AAC9-459C3F1B2C04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p:oleObj spid="_x0000_s1026" name="Photo Editor Photo" r:id="rId18" imgW="1638529" imgH="80973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80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Jo van den Brand</a:t>
            </a: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6 </a:t>
            </a:r>
            <a:r>
              <a:rPr lang="en-US" sz="1800" dirty="0" err="1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december</a:t>
            </a:r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2010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Arial Rounded MT Bold" pitchFamily="34" charset="0"/>
              </a:rPr>
              <a:t>Kernenergie</a:t>
            </a:r>
            <a:endParaRPr lang="en-US" sz="4400" b="1" i="1" dirty="0">
              <a:solidFill>
                <a:srgbClr val="000099"/>
              </a:solidFill>
              <a:latin typeface="Arial Rounded MT Bold" pitchFamily="34" charset="0"/>
            </a:endParaRPr>
          </a:p>
          <a:p>
            <a:pPr algn="ctr" eaLnBrk="0" hangingPunct="0"/>
            <a:r>
              <a:rPr lang="en-US" sz="3200" b="1" i="1" dirty="0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FEW </a:t>
            </a:r>
            <a:r>
              <a:rPr lang="en-US" sz="3200" b="1" i="1" dirty="0" err="1" smtClean="0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cursus</a:t>
            </a:r>
            <a:r>
              <a:rPr lang="en-US" sz="3200" b="1" i="1" dirty="0" smtClean="0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:</a:t>
            </a:r>
            <a:r>
              <a:rPr lang="en-US" sz="3600" b="1" i="1" dirty="0" smtClean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Uitdagingen</a:t>
            </a:r>
            <a:endParaRPr lang="en-US" sz="3200" b="1" i="1" dirty="0">
              <a:solidFill>
                <a:schemeClr val="hlink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3076" name="Picture 9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Radioactiviteit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Kernfysica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begon</a:t>
            </a:r>
            <a:r>
              <a:rPr lang="en-US" dirty="0" smtClean="0">
                <a:latin typeface="+mn-lt"/>
              </a:rPr>
              <a:t> in 1896 met de </a:t>
            </a:r>
            <a:r>
              <a:rPr lang="en-US" dirty="0" err="1" smtClean="0">
                <a:latin typeface="+mn-lt"/>
              </a:rPr>
              <a:t>ontdekking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fosforescentie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foute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naam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overigens</a:t>
            </a:r>
            <a:r>
              <a:rPr lang="en-US" dirty="0" smtClean="0">
                <a:latin typeface="+mn-lt"/>
              </a:rPr>
              <a:t>) door Henri Becquerel: </a:t>
            </a:r>
            <a:r>
              <a:rPr lang="en-US" dirty="0" err="1" smtClean="0">
                <a:latin typeface="+mn-lt"/>
              </a:rPr>
              <a:t>mineraal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uranium </a:t>
            </a:r>
            <a:r>
              <a:rPr lang="en-US" dirty="0" err="1" smtClean="0">
                <a:latin typeface="+mn-lt"/>
              </a:rPr>
              <a:t>bevat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fotografische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plaat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zwarten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5123" name="Picture 3" descr="\\vmware-host\Shared Folders\Desktop\800px-Phosphoresc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484" y="2052637"/>
            <a:ext cx="2954916" cy="1300163"/>
          </a:xfrm>
          <a:prstGeom prst="rect">
            <a:avLst/>
          </a:prstGeom>
          <a:noFill/>
        </p:spPr>
      </p:pic>
      <p:sp>
        <p:nvSpPr>
          <p:cNvPr id="7" name="TextBox 17"/>
          <p:cNvSpPr txBox="1"/>
          <p:nvPr/>
        </p:nvSpPr>
        <p:spPr>
          <a:xfrm>
            <a:off x="533400" y="2124670"/>
            <a:ext cx="480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komt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of </a:t>
            </a:r>
            <a:r>
              <a:rPr lang="en-US" dirty="0" err="1" smtClean="0">
                <a:latin typeface="+mn-lt"/>
              </a:rPr>
              <a:t>andere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straling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radioactiviteit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natuurlijke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emissie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4154269"/>
            <a:ext cx="480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Rontgen had in 1896 al X-</a:t>
            </a:r>
            <a:r>
              <a:rPr lang="en-US" dirty="0" err="1" smtClean="0">
                <a:latin typeface="+mn-lt"/>
              </a:rPr>
              <a:t>straling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ontdekt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maar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wek</a:t>
            </a:r>
            <a:r>
              <a:rPr lang="en-US" dirty="0" smtClean="0">
                <a:latin typeface="+mn-lt"/>
              </a:rPr>
              <a:t> je </a:t>
            </a:r>
            <a:r>
              <a:rPr lang="en-US" dirty="0" err="1" smtClean="0">
                <a:latin typeface="+mn-lt"/>
              </a:rPr>
              <a:t>kunstmatig</a:t>
            </a:r>
            <a:r>
              <a:rPr lang="en-US" dirty="0" smtClean="0">
                <a:latin typeface="+mn-lt"/>
              </a:rPr>
              <a:t> op</a:t>
            </a:r>
            <a:endParaRPr lang="en-US" dirty="0">
              <a:latin typeface="+mn-lt"/>
            </a:endParaRPr>
          </a:p>
        </p:txBody>
      </p:sp>
      <p:pic>
        <p:nvPicPr>
          <p:cNvPr id="24578" name="Picture 2" descr="\\vmware-host\Shared Folders\Desktop\382px-Roentgen-x-ray-von-kollikers-h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8545" y="4572000"/>
            <a:ext cx="1409255" cy="2209800"/>
          </a:xfrm>
          <a:prstGeom prst="rect">
            <a:avLst/>
          </a:prstGeom>
          <a:noFill/>
        </p:spPr>
      </p:pic>
      <p:pic>
        <p:nvPicPr>
          <p:cNvPr id="24579" name="Picture 3" descr="\\vmware-host\Shared Folders\Desktop\755px-Roentgen-Roehre_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071084"/>
            <a:ext cx="2514600" cy="148211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/>
        </p:nvSpPr>
        <p:spPr>
          <a:xfrm>
            <a:off x="533400" y="2743200"/>
            <a:ext cx="480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Marie en Pierre Curie </a:t>
            </a:r>
            <a:r>
              <a:rPr lang="en-US" dirty="0" err="1" smtClean="0">
                <a:latin typeface="+mn-lt"/>
              </a:rPr>
              <a:t>ontdekten</a:t>
            </a:r>
            <a:r>
              <a:rPr lang="en-US" dirty="0" smtClean="0">
                <a:latin typeface="+mn-lt"/>
              </a:rPr>
              <a:t> radium (</a:t>
            </a:r>
            <a:r>
              <a:rPr lang="en-US" dirty="0" err="1" smtClean="0">
                <a:latin typeface="+mn-lt"/>
              </a:rPr>
              <a:t>voorbeeld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radioisotoop</a:t>
            </a:r>
            <a:r>
              <a:rPr lang="en-US" dirty="0" smtClean="0">
                <a:latin typeface="+mn-lt"/>
              </a:rPr>
              <a:t> of </a:t>
            </a:r>
            <a:r>
              <a:rPr lang="en-US" dirty="0" err="1" smtClean="0">
                <a:latin typeface="+mn-lt"/>
              </a:rPr>
              <a:t>radionuclei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524375"/>
            <a:ext cx="28956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7"/>
          <p:cNvSpPr txBox="1"/>
          <p:nvPr/>
        </p:nvSpPr>
        <p:spPr>
          <a:xfrm>
            <a:off x="533400" y="3429000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Eigenschap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radioactiviteit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makkelijk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beinvloeden</a:t>
            </a:r>
            <a:r>
              <a:rPr lang="en-US" dirty="0" smtClean="0">
                <a:latin typeface="+mn-lt"/>
              </a:rPr>
              <a:t> (door </a:t>
            </a:r>
            <a:r>
              <a:rPr lang="en-US" dirty="0" err="1" smtClean="0">
                <a:latin typeface="+mn-lt"/>
              </a:rPr>
              <a:t>verhitten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magneetveld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etc</a:t>
            </a:r>
            <a:r>
              <a:rPr lang="en-US" dirty="0" smtClean="0">
                <a:latin typeface="+mn-lt"/>
              </a:rPr>
              <a:t>.)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8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Radioactief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verval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Rutherford </a:t>
            </a:r>
            <a:r>
              <a:rPr lang="en-US" dirty="0" err="1" smtClean="0">
                <a:latin typeface="+mn-lt"/>
              </a:rPr>
              <a:t>gaf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klassificatie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radioactiviteit</a:t>
            </a:r>
            <a:r>
              <a:rPr lang="en-US" dirty="0" smtClean="0">
                <a:latin typeface="+mn-lt"/>
              </a:rPr>
              <a:t> in 1898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6887" y="3150907"/>
            <a:ext cx="3338513" cy="347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7"/>
          <p:cNvSpPr txBox="1"/>
          <p:nvPr/>
        </p:nvSpPr>
        <p:spPr>
          <a:xfrm>
            <a:off x="533400" y="1535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Type </a:t>
            </a:r>
            <a:r>
              <a:rPr lang="en-US" dirty="0" smtClean="0"/>
              <a:t>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gaat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zelfs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door </a:t>
            </a:r>
            <a:r>
              <a:rPr lang="en-US" dirty="0" err="1" smtClean="0">
                <a:latin typeface="+mn-lt"/>
              </a:rPr>
              <a:t>papier</a:t>
            </a:r>
            <a:endParaRPr lang="en-US" dirty="0">
              <a:latin typeface="+mn-lt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533400" y="18399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Type </a:t>
            </a:r>
            <a:r>
              <a:rPr lang="en-US" dirty="0" smtClean="0"/>
              <a:t>b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gaat</a:t>
            </a:r>
            <a:r>
              <a:rPr lang="en-US" dirty="0" smtClean="0">
                <a:latin typeface="+mn-lt"/>
              </a:rPr>
              <a:t> door 3 mm </a:t>
            </a:r>
            <a:r>
              <a:rPr lang="en-US" dirty="0" err="1" smtClean="0">
                <a:latin typeface="+mn-lt"/>
              </a:rPr>
              <a:t>aluminium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21447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Type </a:t>
            </a:r>
            <a:r>
              <a:rPr lang="en-US" dirty="0" smtClean="0"/>
              <a:t>g </a:t>
            </a:r>
            <a:r>
              <a:rPr lang="en-US" dirty="0" err="1" smtClean="0">
                <a:latin typeface="+mn-lt"/>
              </a:rPr>
              <a:t>gaat</a:t>
            </a:r>
            <a:r>
              <a:rPr lang="en-US" dirty="0" smtClean="0">
                <a:latin typeface="+mn-lt"/>
              </a:rPr>
              <a:t> door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cm </a:t>
            </a:r>
            <a:r>
              <a:rPr lang="en-US" dirty="0" err="1" smtClean="0">
                <a:latin typeface="+mn-lt"/>
              </a:rPr>
              <a:t>lood</a:t>
            </a:r>
            <a:endParaRPr lang="en-US" dirty="0">
              <a:latin typeface="+mn-lt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33400" y="2678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Elk type </a:t>
            </a:r>
            <a:r>
              <a:rPr lang="en-US" dirty="0" err="1" smtClean="0">
                <a:latin typeface="+mn-lt"/>
              </a:rPr>
              <a:t>heeft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bepaalde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eigenschappen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bijvoorbeeld</a:t>
            </a:r>
            <a:r>
              <a:rPr lang="en-US" dirty="0" smtClean="0">
                <a:latin typeface="+mn-lt"/>
              </a:rPr>
              <a:t> lading</a:t>
            </a:r>
            <a:endParaRPr lang="en-US" dirty="0">
              <a:latin typeface="+mn-lt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533400" y="29718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Uiteindelijk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bleek</a:t>
            </a:r>
            <a:endParaRPr lang="en-US" dirty="0">
              <a:latin typeface="+mn-lt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685800" y="32004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</a:t>
            </a:r>
            <a:r>
              <a:rPr lang="en-US" dirty="0" err="1" smtClean="0">
                <a:latin typeface="+mn-lt"/>
              </a:rPr>
              <a:t>traling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van helium </a:t>
            </a:r>
            <a:r>
              <a:rPr lang="en-US" dirty="0" err="1" smtClean="0">
                <a:latin typeface="+mn-lt"/>
              </a:rPr>
              <a:t>atomen</a:t>
            </a:r>
            <a:endParaRPr lang="en-US" dirty="0">
              <a:latin typeface="+mn-lt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685800" y="3505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b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</a:t>
            </a:r>
            <a:r>
              <a:rPr lang="en-US" dirty="0" err="1" smtClean="0">
                <a:latin typeface="+mn-lt"/>
              </a:rPr>
              <a:t>traling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elektronen</a:t>
            </a:r>
            <a:endParaRPr lang="en-US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685800" y="38100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g </a:t>
            </a:r>
            <a:r>
              <a:rPr lang="en-US" dirty="0" err="1" smtClean="0">
                <a:latin typeface="+mn-lt"/>
              </a:rPr>
              <a:t>s</a:t>
            </a:r>
            <a:r>
              <a:rPr lang="en-US" dirty="0" err="1" smtClean="0">
                <a:latin typeface="+mn-lt"/>
              </a:rPr>
              <a:t>traling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hoogenergetische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fotonen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Alfa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verval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Na het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is de </a:t>
            </a:r>
            <a:r>
              <a:rPr lang="en-US" dirty="0" err="1" smtClean="0">
                <a:latin typeface="+mn-lt"/>
              </a:rPr>
              <a:t>originele</a:t>
            </a:r>
            <a:r>
              <a:rPr lang="en-US" dirty="0" smtClean="0">
                <a:latin typeface="+mn-lt"/>
              </a:rPr>
              <a:t> kern 2 </a:t>
            </a:r>
            <a:r>
              <a:rPr lang="en-US" dirty="0" err="1" smtClean="0">
                <a:latin typeface="+mn-lt"/>
              </a:rPr>
              <a:t>protonen</a:t>
            </a:r>
            <a:r>
              <a:rPr lang="en-US" dirty="0" smtClean="0">
                <a:latin typeface="+mn-lt"/>
              </a:rPr>
              <a:t> en 2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kwijt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05000"/>
            <a:ext cx="3624609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7"/>
          <p:cNvSpPr txBox="1"/>
          <p:nvPr/>
        </p:nvSpPr>
        <p:spPr>
          <a:xfrm>
            <a:off x="533400" y="1535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Bijvoorbeeld</a:t>
            </a:r>
            <a:endParaRPr lang="en-US" dirty="0">
              <a:latin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595718"/>
            <a:ext cx="2309812" cy="30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/>
        </p:nvSpPr>
        <p:spPr>
          <a:xfrm>
            <a:off x="533400" y="1916112"/>
            <a:ext cx="426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dochterkern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verschilt</a:t>
            </a:r>
            <a:r>
              <a:rPr lang="en-US" dirty="0" smtClean="0">
                <a:latin typeface="+mn-lt"/>
              </a:rPr>
              <a:t> van de parent (</a:t>
            </a: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proces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heet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transmutatie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33400" y="2831068"/>
            <a:ext cx="426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Algemeen</a:t>
            </a:r>
            <a:endParaRPr lang="en-US" dirty="0">
              <a:latin typeface="+mn-lt"/>
            </a:endParaRPr>
          </a:p>
        </p:txBody>
      </p:sp>
      <p:grpSp>
        <p:nvGrpSpPr>
          <p:cNvPr id="15" name="Groep 14"/>
          <p:cNvGrpSpPr/>
          <p:nvPr/>
        </p:nvGrpSpPr>
        <p:grpSpPr>
          <a:xfrm>
            <a:off x="1905000" y="2743200"/>
            <a:ext cx="2743200" cy="609600"/>
            <a:chOff x="2312894" y="3258671"/>
            <a:chExt cx="2743200" cy="609600"/>
          </a:xfrm>
        </p:grpSpPr>
        <p:sp>
          <p:nvSpPr>
            <p:cNvPr id="13" name="Rounded Rectangle 27"/>
            <p:cNvSpPr/>
            <p:nvPr/>
          </p:nvSpPr>
          <p:spPr bwMode="auto">
            <a:xfrm>
              <a:off x="2312894" y="3258671"/>
              <a:ext cx="2743200" cy="609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24125" y="3385761"/>
              <a:ext cx="2352675" cy="333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7"/>
          <p:cNvSpPr txBox="1"/>
          <p:nvPr/>
        </p:nvSpPr>
        <p:spPr>
          <a:xfrm>
            <a:off x="533400" y="3572470"/>
            <a:ext cx="838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Alfa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treedt</a:t>
            </a:r>
            <a:r>
              <a:rPr lang="en-US" dirty="0" smtClean="0">
                <a:latin typeface="+mn-lt"/>
              </a:rPr>
              <a:t> op </a:t>
            </a:r>
            <a:r>
              <a:rPr lang="en-US" dirty="0" err="1" smtClean="0">
                <a:latin typeface="+mn-lt"/>
              </a:rPr>
              <a:t>omdat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sterke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wisselwerking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staat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grote</a:t>
            </a:r>
            <a:r>
              <a:rPr lang="en-US" dirty="0" smtClean="0">
                <a:latin typeface="+mn-lt"/>
              </a:rPr>
              <a:t> kern </a:t>
            </a: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elkaar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houden</a:t>
            </a:r>
            <a:r>
              <a:rPr lang="en-US" dirty="0" smtClean="0">
                <a:latin typeface="+mn-lt"/>
              </a:rPr>
              <a:t>. De </a:t>
            </a:r>
            <a:r>
              <a:rPr lang="en-US" dirty="0" err="1" smtClean="0">
                <a:latin typeface="+mn-lt"/>
              </a:rPr>
              <a:t>sterke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wisselwerking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heeft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korte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dracht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terwijl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elektrostatische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afstoting</a:t>
            </a:r>
            <a:r>
              <a:rPr lang="en-US" dirty="0" smtClean="0">
                <a:latin typeface="+mn-lt"/>
              </a:rPr>
              <a:t> over de </a:t>
            </a:r>
            <a:r>
              <a:rPr lang="en-US" dirty="0" err="1" smtClean="0">
                <a:latin typeface="+mn-lt"/>
              </a:rPr>
              <a:t>hele</a:t>
            </a:r>
            <a:r>
              <a:rPr lang="en-US" dirty="0" smtClean="0">
                <a:latin typeface="+mn-lt"/>
              </a:rPr>
              <a:t> kern </a:t>
            </a:r>
            <a:r>
              <a:rPr lang="en-US" dirty="0" err="1" smtClean="0">
                <a:latin typeface="+mn-lt"/>
              </a:rPr>
              <a:t>werkt</a:t>
            </a:r>
            <a:endParaRPr lang="en-US" dirty="0">
              <a:latin typeface="+mn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33400" y="4486870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latin typeface="+mn-lt"/>
              </a:rPr>
              <a:t>Q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waarde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totale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die </a:t>
            </a:r>
            <a:r>
              <a:rPr lang="en-US" dirty="0" err="1" smtClean="0">
                <a:latin typeface="+mn-lt"/>
              </a:rPr>
              <a:t>vrijkomt</a:t>
            </a:r>
            <a:r>
              <a:rPr lang="en-US" dirty="0" smtClean="0">
                <a:latin typeface="+mn-lt"/>
              </a:rPr>
              <a:t> in het </a:t>
            </a:r>
            <a:r>
              <a:rPr lang="en-US" dirty="0" err="1" smtClean="0">
                <a:latin typeface="+mn-lt"/>
              </a:rPr>
              <a:t>verval</a:t>
            </a:r>
            <a:endParaRPr lang="en-US" dirty="0">
              <a:latin typeface="+mn-lt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966447"/>
            <a:ext cx="3609975" cy="35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2575" y="4953000"/>
            <a:ext cx="3629025" cy="39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IJL-RECHTS 18"/>
          <p:cNvSpPr/>
          <p:nvPr/>
        </p:nvSpPr>
        <p:spPr bwMode="auto">
          <a:xfrm>
            <a:off x="4724400" y="5042647"/>
            <a:ext cx="533400" cy="2286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33400" y="5345668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Als</a:t>
            </a:r>
            <a:r>
              <a:rPr lang="en-US" i="1" dirty="0" smtClean="0">
                <a:latin typeface="+mn-lt"/>
              </a:rPr>
              <a:t> Q &lt; 0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is het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verboden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vanwege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energiebehoud</a:t>
            </a:r>
            <a:endParaRPr lang="en-US" dirty="0">
              <a:latin typeface="+mn-lt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533400" y="5715000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maken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naar</a:t>
            </a:r>
            <a:r>
              <a:rPr lang="en-US" dirty="0" smtClean="0">
                <a:latin typeface="+mn-lt"/>
              </a:rPr>
              <a:t> twee </a:t>
            </a:r>
            <a:r>
              <a:rPr lang="en-US" dirty="0" err="1" smtClean="0">
                <a:latin typeface="+mn-lt"/>
              </a:rPr>
              <a:t>deeltjes</a:t>
            </a:r>
            <a:endParaRPr lang="en-US" dirty="0" smtClean="0">
              <a:latin typeface="+mn-lt"/>
            </a:endParaRPr>
          </a:p>
          <a:p>
            <a:pPr>
              <a:defRPr/>
            </a:pP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geeft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discreet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energiespectrum</a:t>
            </a:r>
            <a:endParaRPr lang="en-US" dirty="0">
              <a:latin typeface="+mn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761" y="5776913"/>
            <a:ext cx="2666239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8" grpId="0"/>
      <p:bldP spid="9" grpId="0"/>
      <p:bldP spid="16" grpId="0"/>
      <p:bldP spid="17" grpId="0"/>
      <p:bldP spid="19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Alfa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verval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: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tunneleffect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Q &gt; 0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waarom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de parent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al </a:t>
            </a:r>
            <a:r>
              <a:rPr lang="en-US" dirty="0" err="1" smtClean="0">
                <a:latin typeface="+mn-lt"/>
              </a:rPr>
              <a:t>vervallen</a:t>
            </a:r>
            <a:r>
              <a:rPr lang="en-US" dirty="0" smtClean="0">
                <a:latin typeface="+mn-lt"/>
              </a:rPr>
              <a:t>?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958915"/>
            <a:ext cx="3643313" cy="289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7"/>
          <p:cNvSpPr txBox="1"/>
          <p:nvPr/>
        </p:nvSpPr>
        <p:spPr>
          <a:xfrm>
            <a:off x="533400" y="1535112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Om </a:t>
            </a: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begrijpe</a:t>
            </a:r>
            <a:r>
              <a:rPr lang="en-US" dirty="0" err="1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beschouw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potentiele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alfa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deeltje</a:t>
            </a:r>
            <a:endParaRPr lang="en-US" dirty="0">
              <a:latin typeface="+mn-lt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533400" y="1840468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i="1" dirty="0" smtClean="0">
                <a:latin typeface="+mn-lt"/>
              </a:rPr>
              <a:t>Q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waarde</a:t>
            </a:r>
            <a:r>
              <a:rPr lang="en-US" dirty="0" smtClean="0">
                <a:latin typeface="+mn-lt"/>
              </a:rPr>
              <a:t> is de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van het </a:t>
            </a:r>
            <a:r>
              <a:rPr lang="en-US" dirty="0" err="1" smtClean="0">
                <a:latin typeface="+mn-lt"/>
              </a:rPr>
              <a:t>alfa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deeltje</a:t>
            </a:r>
            <a:r>
              <a:rPr lang="en-US" dirty="0" smtClean="0">
                <a:latin typeface="+mn-lt"/>
              </a:rPr>
              <a:t> op </a:t>
            </a:r>
            <a:r>
              <a:rPr lang="en-US" dirty="0" err="1" smtClean="0">
                <a:latin typeface="+mn-lt"/>
              </a:rPr>
              <a:t>grote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afstand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2145268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Tunneleffect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betekent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sprong</a:t>
            </a:r>
            <a:r>
              <a:rPr lang="en-US" dirty="0" smtClean="0">
                <a:latin typeface="+mn-lt"/>
              </a:rPr>
              <a:t> va</a:t>
            </a:r>
            <a:r>
              <a:rPr lang="en-US" dirty="0" smtClean="0">
                <a:latin typeface="+mn-lt"/>
              </a:rPr>
              <a:t>n punt A </a:t>
            </a:r>
            <a:r>
              <a:rPr lang="en-US" dirty="0" err="1" smtClean="0">
                <a:latin typeface="+mn-lt"/>
              </a:rPr>
              <a:t>naar</a:t>
            </a:r>
            <a:r>
              <a:rPr lang="en-US" dirty="0" smtClean="0">
                <a:latin typeface="+mn-lt"/>
              </a:rPr>
              <a:t> B</a:t>
            </a:r>
            <a:endParaRPr lang="en-US" dirty="0">
              <a:latin typeface="+mn-lt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33400" y="2450068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Mogelijk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vanwege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onzekerheidsrelatie</a:t>
            </a:r>
            <a:endParaRPr lang="en-US" dirty="0">
              <a:latin typeface="+mn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819400"/>
            <a:ext cx="1738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7"/>
          <p:cNvSpPr txBox="1"/>
          <p:nvPr/>
        </p:nvSpPr>
        <p:spPr>
          <a:xfrm>
            <a:off x="533400" y="3288268"/>
            <a:ext cx="464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Schending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energiebehoud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mogelijk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tijd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/>
              <a:t>D</a:t>
            </a:r>
            <a:r>
              <a:rPr lang="en-US" dirty="0" err="1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die </a:t>
            </a:r>
            <a:r>
              <a:rPr lang="en-US" dirty="0" err="1" smtClean="0">
                <a:latin typeface="+mn-lt"/>
              </a:rPr>
              <a:t>lang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genoeg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om</a:t>
            </a:r>
            <a:r>
              <a:rPr lang="en-US" dirty="0" smtClean="0">
                <a:latin typeface="+mn-lt"/>
              </a:rPr>
              <a:t> door de </a:t>
            </a:r>
            <a:r>
              <a:rPr lang="en-US" dirty="0" err="1" smtClean="0">
                <a:latin typeface="+mn-lt"/>
              </a:rPr>
              <a:t>barriere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tunnelen</a:t>
            </a:r>
            <a:endParaRPr lang="en-US" dirty="0">
              <a:latin typeface="+mn-lt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533400" y="4182070"/>
            <a:ext cx="464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i="1" dirty="0" smtClean="0">
                <a:latin typeface="+mn-lt"/>
              </a:rPr>
              <a:t>Q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waarde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hoogte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breedte</a:t>
            </a:r>
            <a:r>
              <a:rPr lang="en-US" dirty="0" smtClean="0">
                <a:latin typeface="+mn-lt"/>
              </a:rPr>
              <a:t> van de </a:t>
            </a:r>
            <a:r>
              <a:rPr lang="en-US" dirty="0" err="1" smtClean="0">
                <a:latin typeface="+mn-lt"/>
              </a:rPr>
              <a:t>barriere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bepaalt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levensduur</a:t>
            </a:r>
            <a:r>
              <a:rPr lang="en-US" dirty="0" smtClean="0">
                <a:latin typeface="+mn-lt"/>
              </a:rPr>
              <a:t> van de </a:t>
            </a:r>
            <a:r>
              <a:rPr lang="en-US" dirty="0" err="1" smtClean="0">
                <a:latin typeface="+mn-lt"/>
              </a:rPr>
              <a:t>isotoop</a:t>
            </a:r>
            <a:r>
              <a:rPr lang="en-US" dirty="0" smtClean="0">
                <a:latin typeface="+mn-lt"/>
              </a:rPr>
              <a:t> (tot </a:t>
            </a:r>
            <a:r>
              <a:rPr lang="en-US" dirty="0" err="1" smtClean="0">
                <a:latin typeface="+mn-lt"/>
              </a:rPr>
              <a:t>miljarden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jaren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33400" y="5096470"/>
            <a:ext cx="464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Waarom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/>
              <a:t>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deeltjes</a:t>
            </a:r>
            <a:r>
              <a:rPr lang="en-US" dirty="0" smtClean="0">
                <a:latin typeface="+mn-lt"/>
              </a:rPr>
              <a:t>? </a:t>
            </a:r>
            <a:r>
              <a:rPr lang="en-US" dirty="0" err="1" smtClean="0">
                <a:latin typeface="+mn-lt"/>
              </a:rPr>
              <a:t>Vanwege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grote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bindingsenergie</a:t>
            </a:r>
            <a:r>
              <a:rPr lang="en-US" dirty="0" smtClean="0">
                <a:latin typeface="+mn-lt"/>
              </a:rPr>
              <a:t>! </a:t>
            </a:r>
            <a:r>
              <a:rPr lang="en-US" dirty="0" err="1" smtClean="0">
                <a:latin typeface="+mn-lt"/>
              </a:rPr>
              <a:t>Bijvoorbeeld</a:t>
            </a:r>
            <a:r>
              <a:rPr lang="en-US" dirty="0" smtClean="0">
                <a:latin typeface="+mn-lt"/>
              </a:rPr>
              <a:t> de </a:t>
            </a:r>
          </a:p>
          <a:p>
            <a:pPr>
              <a:defRPr/>
            </a:pPr>
            <a:r>
              <a:rPr lang="en-US" dirty="0" err="1" smtClean="0">
                <a:latin typeface="+mn-lt"/>
              </a:rPr>
              <a:t>r</a:t>
            </a:r>
            <a:r>
              <a:rPr lang="en-US" dirty="0" err="1" smtClean="0">
                <a:latin typeface="+mn-lt"/>
              </a:rPr>
              <a:t>eactie</a:t>
            </a:r>
            <a:r>
              <a:rPr lang="en-US" dirty="0" smtClean="0">
                <a:latin typeface="+mn-lt"/>
              </a:rPr>
              <a:t>                                 </a:t>
            </a:r>
            <a:r>
              <a:rPr lang="en-US" dirty="0" err="1" smtClean="0">
                <a:latin typeface="+mn-lt"/>
              </a:rPr>
              <a:t>treedt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op, </a:t>
            </a:r>
            <a:r>
              <a:rPr lang="en-US" dirty="0" err="1" smtClean="0">
                <a:latin typeface="+mn-lt"/>
              </a:rPr>
              <a:t>maar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/>
              <a:t>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deeltje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wel</a:t>
            </a:r>
            <a:endParaRPr lang="en-US" dirty="0">
              <a:latin typeface="+mn-lt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7320" y="5729288"/>
            <a:ext cx="1982114" cy="22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Alfa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verval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: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rookdetector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426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Bevat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kleine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hoeveelheid</a:t>
            </a:r>
            <a:r>
              <a:rPr lang="en-US" dirty="0" smtClean="0">
                <a:latin typeface="+mn-lt"/>
              </a:rPr>
              <a:t> (&lt; </a:t>
            </a:r>
            <a:r>
              <a:rPr lang="en-US" dirty="0" smtClean="0"/>
              <a:t>m</a:t>
            </a:r>
            <a:r>
              <a:rPr lang="en-US" dirty="0" smtClean="0">
                <a:latin typeface="+mn-lt"/>
              </a:rPr>
              <a:t>g) Americium             in de </a:t>
            </a:r>
            <a:r>
              <a:rPr lang="en-US" dirty="0" err="1" smtClean="0">
                <a:latin typeface="+mn-lt"/>
              </a:rPr>
              <a:t>vorm</a:t>
            </a:r>
            <a:r>
              <a:rPr lang="en-US" dirty="0" smtClean="0">
                <a:latin typeface="+mn-lt"/>
              </a:rPr>
              <a:t> van oxide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7" name="TextBox 17"/>
          <p:cNvSpPr txBox="1"/>
          <p:nvPr/>
        </p:nvSpPr>
        <p:spPr>
          <a:xfrm>
            <a:off x="533400" y="1840468"/>
            <a:ext cx="441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Ionisatiekamer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ioniseer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lucht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tussen</a:t>
            </a:r>
            <a:r>
              <a:rPr lang="en-US" dirty="0" smtClean="0">
                <a:latin typeface="+mn-lt"/>
              </a:rPr>
              <a:t> twee </a:t>
            </a:r>
            <a:r>
              <a:rPr lang="en-US" dirty="0" err="1" smtClean="0">
                <a:latin typeface="+mn-lt"/>
              </a:rPr>
              <a:t>tegengesteld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geladen</a:t>
            </a:r>
            <a:r>
              <a:rPr lang="en-US" dirty="0" smtClean="0">
                <a:latin typeface="+mn-lt"/>
              </a:rPr>
              <a:t> platen</a:t>
            </a:r>
            <a:endParaRPr lang="en-US" dirty="0">
              <a:latin typeface="+mn-lt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533400" y="2514600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Hierdoor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ontstaat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kleine</a:t>
            </a:r>
            <a:r>
              <a:rPr lang="en-US" dirty="0" smtClean="0">
                <a:latin typeface="+mn-lt"/>
              </a:rPr>
              <a:t> continue </a:t>
            </a:r>
            <a:r>
              <a:rPr lang="en-US" dirty="0" err="1" smtClean="0">
                <a:latin typeface="+mn-lt"/>
              </a:rPr>
              <a:t>stroom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tussen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deze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elektroden</a:t>
            </a:r>
            <a:endParaRPr lang="en-US" dirty="0">
              <a:latin typeface="+mn-lt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533400" y="3849469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gedetecteerd</a:t>
            </a:r>
            <a:r>
              <a:rPr lang="en-US" dirty="0" smtClean="0">
                <a:latin typeface="+mn-lt"/>
              </a:rPr>
              <a:t> door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elektronisch</a:t>
            </a:r>
            <a:r>
              <a:rPr lang="en-US" dirty="0" smtClean="0">
                <a:latin typeface="+mn-lt"/>
              </a:rPr>
              <a:t> circuit</a:t>
            </a:r>
            <a:endParaRPr lang="en-US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33400" y="4459069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Stralingsdosis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kleiner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die van de </a:t>
            </a:r>
            <a:r>
              <a:rPr lang="en-US" dirty="0" err="1" smtClean="0">
                <a:latin typeface="+mn-lt"/>
              </a:rPr>
              <a:t>natuurlijke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achtergrondstraling</a:t>
            </a:r>
            <a:endParaRPr lang="en-US" dirty="0">
              <a:latin typeface="+mn-lt"/>
            </a:endParaRPr>
          </a:p>
        </p:txBody>
      </p:sp>
      <p:pic>
        <p:nvPicPr>
          <p:cNvPr id="25602" name="Picture 2" descr="\\vmware-host\Shared Folders\Desktop\SmokeAlarmPlac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886200"/>
            <a:ext cx="1641220" cy="2971800"/>
          </a:xfrm>
          <a:prstGeom prst="rect">
            <a:avLst/>
          </a:prstGeom>
          <a:noFill/>
        </p:spPr>
      </p:pic>
      <p:pic>
        <p:nvPicPr>
          <p:cNvPr id="25603" name="Picture 3" descr="\\vmware-host\Shared Folders\Desktop\800px-Smokeala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295400"/>
            <a:ext cx="3048000" cy="2286000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1656" y="1552576"/>
            <a:ext cx="5905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7"/>
          <p:cNvSpPr txBox="1"/>
          <p:nvPr/>
        </p:nvSpPr>
        <p:spPr>
          <a:xfrm>
            <a:off x="533400" y="3163669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Rookdeeltjes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absorberen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smtClean="0"/>
              <a:t>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deeltjes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waardoor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stroom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afneemt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11" grpId="0"/>
      <p:bldP spid="13" grpId="0"/>
      <p:bldP spid="1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Beta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verval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Transmutatie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elementen</a:t>
            </a:r>
            <a:r>
              <a:rPr lang="en-US" dirty="0" smtClean="0">
                <a:latin typeface="+mn-lt"/>
              </a:rPr>
              <a:t> door beta </a:t>
            </a:r>
            <a:r>
              <a:rPr lang="en-US" dirty="0" err="1" smtClean="0">
                <a:latin typeface="+mn-lt"/>
              </a:rPr>
              <a:t>verval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0556" y="3200400"/>
            <a:ext cx="228724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281112"/>
            <a:ext cx="2895600" cy="26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7"/>
          <p:cNvSpPr txBox="1"/>
          <p:nvPr/>
        </p:nvSpPr>
        <p:spPr>
          <a:xfrm>
            <a:off x="533400" y="14589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Neutrino was </a:t>
            </a:r>
            <a:r>
              <a:rPr lang="en-US" dirty="0" err="1" smtClean="0">
                <a:latin typeface="+mn-lt"/>
              </a:rPr>
              <a:t>oorspronkelijk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hypothese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17637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Atoomgetal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blijft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hetzelfde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maar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Z</a:t>
            </a:r>
            <a:r>
              <a:rPr lang="en-US" dirty="0" smtClean="0">
                <a:latin typeface="+mn-lt"/>
              </a:rPr>
              <a:t> (en </a:t>
            </a:r>
            <a:r>
              <a:rPr lang="en-US" dirty="0" err="1" smtClean="0">
                <a:latin typeface="+mn-lt"/>
              </a:rPr>
              <a:t>dus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verandert</a:t>
            </a:r>
            <a:endParaRPr lang="en-US" dirty="0">
              <a:latin typeface="+mn-lt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33400" y="20685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Het </a:t>
            </a:r>
            <a:r>
              <a:rPr lang="en-US" dirty="0" err="1" smtClean="0">
                <a:latin typeface="+mn-lt"/>
              </a:rPr>
              <a:t>uitgezonden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elektron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geen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baanelektron</a:t>
            </a:r>
            <a:r>
              <a:rPr lang="en-US" dirty="0" smtClean="0">
                <a:latin typeface="+mn-lt"/>
              </a:rPr>
              <a:t>!</a:t>
            </a:r>
            <a:endParaRPr lang="en-US" dirty="0">
              <a:latin typeface="+mn-lt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533400" y="23733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Reactie</a:t>
            </a:r>
            <a:r>
              <a:rPr lang="en-US" dirty="0" smtClean="0">
                <a:latin typeface="+mn-lt"/>
              </a:rPr>
              <a:t> in de kern</a:t>
            </a:r>
            <a:endParaRPr lang="en-US" dirty="0">
              <a:latin typeface="+mn-lt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6504" y="2445544"/>
            <a:ext cx="290512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7"/>
          <p:cNvSpPr txBox="1"/>
          <p:nvPr/>
        </p:nvSpPr>
        <p:spPr>
          <a:xfrm>
            <a:off x="533400" y="2678112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drie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deeltjes</a:t>
            </a:r>
            <a:r>
              <a:rPr lang="en-US" dirty="0" smtClean="0">
                <a:latin typeface="+mn-lt"/>
              </a:rPr>
              <a:t>: continue </a:t>
            </a:r>
            <a:r>
              <a:rPr lang="en-US" dirty="0" err="1" smtClean="0">
                <a:latin typeface="+mn-lt"/>
              </a:rPr>
              <a:t>energiespectrum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daarom</a:t>
            </a:r>
            <a:r>
              <a:rPr lang="en-US" dirty="0" smtClean="0">
                <a:latin typeface="+mn-lt"/>
              </a:rPr>
              <a:t> neutrino </a:t>
            </a:r>
            <a:r>
              <a:rPr lang="en-US" dirty="0" err="1" smtClean="0">
                <a:latin typeface="+mn-lt"/>
              </a:rPr>
              <a:t>postulaat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33400" y="29829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Neutron is </a:t>
            </a:r>
            <a:r>
              <a:rPr lang="en-US" dirty="0" err="1" smtClean="0">
                <a:latin typeface="+mn-lt"/>
              </a:rPr>
              <a:t>geen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gebonden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toestand</a:t>
            </a:r>
            <a:r>
              <a:rPr lang="en-US" dirty="0" smtClean="0">
                <a:latin typeface="+mn-lt"/>
              </a:rPr>
              <a:t> van proton en </a:t>
            </a:r>
            <a:r>
              <a:rPr lang="en-US" dirty="0" err="1" smtClean="0">
                <a:latin typeface="+mn-lt"/>
              </a:rPr>
              <a:t>elektron</a:t>
            </a:r>
            <a:r>
              <a:rPr lang="en-US" dirty="0" smtClean="0">
                <a:latin typeface="+mn-lt"/>
              </a:rPr>
              <a:t>!</a:t>
            </a:r>
            <a:endParaRPr lang="en-US" dirty="0">
              <a:latin typeface="+mn-lt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533400" y="32877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Neutrino </a:t>
            </a:r>
            <a:r>
              <a:rPr lang="en-US" dirty="0" err="1" smtClean="0">
                <a:latin typeface="+mn-lt"/>
              </a:rPr>
              <a:t>ontdekt</a:t>
            </a:r>
            <a:r>
              <a:rPr lang="en-US" dirty="0" smtClean="0">
                <a:latin typeface="+mn-lt"/>
              </a:rPr>
              <a:t> in 1956 (experiment Poltergeist)</a:t>
            </a:r>
            <a:endParaRPr lang="en-US" dirty="0">
              <a:latin typeface="+mn-lt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533400" y="5726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Neutrino’s (en antineutrino’s)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massa</a:t>
            </a:r>
            <a:r>
              <a:rPr lang="en-US" dirty="0" smtClean="0">
                <a:latin typeface="+mn-lt"/>
              </a:rPr>
              <a:t> en spin ½ </a:t>
            </a:r>
            <a:endParaRPr lang="en-US" dirty="0">
              <a:latin typeface="+mn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33400" y="60309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Correcte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notatie</a:t>
            </a:r>
            <a:endParaRPr lang="en-US" dirty="0">
              <a:latin typeface="+mn-lt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533400" y="63357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Beta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voorbeeld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zwakke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wisselwerking</a:t>
            </a:r>
            <a:endParaRPr lang="en-US" dirty="0">
              <a:latin typeface="+mn-lt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9825" y="6103439"/>
            <a:ext cx="2238375" cy="27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748087"/>
            <a:ext cx="1572983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62250" y="4321175"/>
            <a:ext cx="15811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4140476"/>
            <a:ext cx="1914525" cy="149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Beta+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verval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en electron capture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teveel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tonen</a:t>
            </a:r>
            <a:r>
              <a:rPr lang="en-US" dirty="0" smtClean="0">
                <a:latin typeface="+mn-lt"/>
              </a:rPr>
              <a:t> beta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elektron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uitgezonden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3039" y="2667000"/>
            <a:ext cx="300476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7"/>
          <p:cNvSpPr txBox="1"/>
          <p:nvPr/>
        </p:nvSpPr>
        <p:spPr>
          <a:xfrm>
            <a:off x="533400" y="14594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weinig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tonen</a:t>
            </a:r>
            <a:r>
              <a:rPr lang="en-US" dirty="0" smtClean="0">
                <a:latin typeface="+mn-lt"/>
              </a:rPr>
              <a:t> beta+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(positron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uitgezonden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17642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Positron is het </a:t>
            </a:r>
            <a:r>
              <a:rPr lang="en-US" dirty="0" err="1" smtClean="0">
                <a:latin typeface="+mn-lt"/>
              </a:rPr>
              <a:t>antideeltje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elektron</a:t>
            </a:r>
            <a:endParaRPr lang="en-US" dirty="0">
              <a:latin typeface="+mn-lt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33400" y="20690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Voorbeeld</a:t>
            </a:r>
            <a:endParaRPr lang="en-US" dirty="0">
              <a:latin typeface="+mn-lt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1" y="2107408"/>
            <a:ext cx="2514599" cy="30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7"/>
          <p:cNvSpPr txBox="1"/>
          <p:nvPr/>
        </p:nvSpPr>
        <p:spPr>
          <a:xfrm>
            <a:off x="533400" y="23738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Merk</a:t>
            </a:r>
            <a:r>
              <a:rPr lang="en-US" dirty="0" smtClean="0">
                <a:latin typeface="+mn-lt"/>
              </a:rPr>
              <a:t> op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nu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neutrino </a:t>
            </a:r>
            <a:r>
              <a:rPr lang="en-US" dirty="0" err="1" smtClean="0">
                <a:latin typeface="+mn-lt"/>
              </a:rPr>
              <a:t>uitkomt</a:t>
            </a:r>
            <a:endParaRPr lang="en-US" dirty="0">
              <a:latin typeface="+mn-lt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533400" y="26786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dus</a:t>
            </a:r>
            <a:endParaRPr lang="en-US" dirty="0">
              <a:latin typeface="+mn-lt"/>
            </a:endParaRPr>
          </a:p>
        </p:txBody>
      </p:sp>
      <p:grpSp>
        <p:nvGrpSpPr>
          <p:cNvPr id="17" name="Groep 16"/>
          <p:cNvGrpSpPr/>
          <p:nvPr/>
        </p:nvGrpSpPr>
        <p:grpSpPr>
          <a:xfrm>
            <a:off x="2057400" y="2983704"/>
            <a:ext cx="2819400" cy="673896"/>
            <a:chOff x="1869280" y="2797968"/>
            <a:chExt cx="2819400" cy="673896"/>
          </a:xfrm>
        </p:grpSpPr>
        <p:sp>
          <p:nvSpPr>
            <p:cNvPr id="15" name="Rounded Rectangle 27"/>
            <p:cNvSpPr/>
            <p:nvPr/>
          </p:nvSpPr>
          <p:spPr bwMode="auto">
            <a:xfrm>
              <a:off x="1869280" y="2797968"/>
              <a:ext cx="2819400" cy="67389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33600" y="2895600"/>
              <a:ext cx="2185987" cy="508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7"/>
          <p:cNvSpPr txBox="1"/>
          <p:nvPr/>
        </p:nvSpPr>
        <p:spPr>
          <a:xfrm>
            <a:off x="533400" y="39740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nog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derde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mogelijkheid</a:t>
            </a:r>
            <a:r>
              <a:rPr lang="en-US" dirty="0" smtClean="0">
                <a:latin typeface="+mn-lt"/>
              </a:rPr>
              <a:t>: electron capture</a:t>
            </a:r>
            <a:endParaRPr lang="en-US" dirty="0">
              <a:latin typeface="+mn-lt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33400" y="42788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kern </a:t>
            </a:r>
            <a:r>
              <a:rPr lang="en-US" dirty="0" err="1" smtClean="0">
                <a:latin typeface="+mn-lt"/>
              </a:rPr>
              <a:t>absorbeert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baanelektron</a:t>
            </a:r>
            <a:endParaRPr lang="en-US" dirty="0">
              <a:latin typeface="+mn-lt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533400" y="45836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Voorbeeld</a:t>
            </a:r>
            <a:endParaRPr lang="en-US" dirty="0">
              <a:latin typeface="+mn-lt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7363" y="4633912"/>
            <a:ext cx="22050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7"/>
          <p:cNvSpPr txBox="1"/>
          <p:nvPr/>
        </p:nvSpPr>
        <p:spPr>
          <a:xfrm>
            <a:off x="533400" y="49646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dus</a:t>
            </a:r>
            <a:endParaRPr lang="en-US" dirty="0">
              <a:latin typeface="+mn-lt"/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2057400" y="5257800"/>
            <a:ext cx="2819400" cy="457200"/>
            <a:chOff x="2057400" y="5181600"/>
            <a:chExt cx="2819400" cy="457200"/>
          </a:xfrm>
        </p:grpSpPr>
        <p:sp>
          <p:nvSpPr>
            <p:cNvPr id="25" name="Rounded Rectangle 27"/>
            <p:cNvSpPr/>
            <p:nvPr/>
          </p:nvSpPr>
          <p:spPr bwMode="auto">
            <a:xfrm>
              <a:off x="2057400" y="5181600"/>
              <a:ext cx="28194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26480" y="5293948"/>
              <a:ext cx="2224088" cy="268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Box 17"/>
          <p:cNvSpPr txBox="1"/>
          <p:nvPr/>
        </p:nvSpPr>
        <p:spPr>
          <a:xfrm>
            <a:off x="533400" y="5955268"/>
            <a:ext cx="533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Meestal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het </a:t>
            </a:r>
            <a:r>
              <a:rPr lang="en-US" dirty="0" err="1" smtClean="0">
                <a:latin typeface="+mn-lt"/>
              </a:rPr>
              <a:t>elektron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binnenste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schil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gevangen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Andere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elektronen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springen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gat en </a:t>
            </a: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karakteristieke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straling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uitgezonden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8" grpId="0"/>
      <p:bldP spid="9" grpId="0"/>
      <p:bldP spid="11" grpId="0"/>
      <p:bldP spid="13" grpId="0"/>
      <p:bldP spid="19" grpId="0"/>
      <p:bldP spid="20" grpId="0"/>
      <p:bldP spid="21" grpId="0"/>
      <p:bldP spid="22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Gamma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verval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Hoogenergetische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fotonen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uitgezonden</a:t>
            </a:r>
            <a:r>
              <a:rPr lang="en-US" dirty="0" smtClean="0">
                <a:latin typeface="+mn-lt"/>
              </a:rPr>
              <a:t> door </a:t>
            </a:r>
            <a:r>
              <a:rPr lang="en-US" dirty="0" err="1" smtClean="0">
                <a:latin typeface="+mn-lt"/>
              </a:rPr>
              <a:t>aangeslagen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kerntoestanden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niveaus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MeVs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energieverschil</a:t>
            </a:r>
            <a:r>
              <a:rPr lang="en-US" dirty="0" smtClean="0">
                <a:latin typeface="+mn-lt"/>
              </a:rPr>
              <a:t>) 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419600"/>
            <a:ext cx="313455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7"/>
          <p:cNvSpPr txBox="1"/>
          <p:nvPr/>
        </p:nvSpPr>
        <p:spPr>
          <a:xfrm>
            <a:off x="533400" y="1868269"/>
            <a:ext cx="76200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Kern </a:t>
            </a:r>
            <a:r>
              <a:rPr lang="en-US" dirty="0" err="1" smtClean="0">
                <a:latin typeface="+mn-lt"/>
              </a:rPr>
              <a:t>komt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aangeslagen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toestand</a:t>
            </a:r>
            <a:r>
              <a:rPr lang="en-US" dirty="0" smtClean="0">
                <a:latin typeface="+mn-lt"/>
              </a:rPr>
              <a:t> door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botsingen</a:t>
            </a:r>
            <a:r>
              <a:rPr lang="en-US" sz="1600" dirty="0" smtClean="0">
                <a:latin typeface="+mn-lt"/>
              </a:rPr>
              <a:t> met </a:t>
            </a:r>
            <a:r>
              <a:rPr lang="en-US" sz="1600" dirty="0" err="1" smtClean="0">
                <a:latin typeface="+mn-lt"/>
              </a:rPr>
              <a:t>andere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deeltjes</a:t>
            </a:r>
            <a:endParaRPr lang="en-US" sz="16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radioactief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verval</a:t>
            </a:r>
            <a:r>
              <a:rPr lang="en-US" sz="1600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2706469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dirty="0">
              <a:latin typeface="+mn-lt"/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1676400" y="2819400"/>
            <a:ext cx="2133600" cy="457200"/>
            <a:chOff x="2688432" y="3338512"/>
            <a:chExt cx="2133600" cy="457200"/>
          </a:xfrm>
        </p:grpSpPr>
        <p:sp>
          <p:nvSpPr>
            <p:cNvPr id="11" name="Rounded Rectangle 27"/>
            <p:cNvSpPr/>
            <p:nvPr/>
          </p:nvSpPr>
          <p:spPr bwMode="auto">
            <a:xfrm>
              <a:off x="2688432" y="3338512"/>
              <a:ext cx="21336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3416228"/>
              <a:ext cx="1752600" cy="29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7"/>
          <p:cNvSpPr txBox="1"/>
          <p:nvPr/>
        </p:nvSpPr>
        <p:spPr>
          <a:xfrm>
            <a:off x="533400" y="3440668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asterik</a:t>
            </a:r>
            <a:r>
              <a:rPr lang="en-US" dirty="0" smtClean="0">
                <a:latin typeface="+mn-lt"/>
              </a:rPr>
              <a:t> *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duidt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aangeslagen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toestand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</a:t>
            </a:r>
            <a:endParaRPr lang="en-US" dirty="0">
              <a:latin typeface="+mn-lt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533400" y="3745468"/>
            <a:ext cx="76200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Nomenclatuur</a:t>
            </a:r>
            <a:r>
              <a:rPr lang="en-US" dirty="0" smtClean="0">
                <a:latin typeface="+mn-lt"/>
              </a:rPr>
              <a:t>: 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X </a:t>
            </a:r>
            <a:r>
              <a:rPr lang="en-US" sz="1600" dirty="0" err="1" smtClean="0">
                <a:latin typeface="+mn-lt"/>
              </a:rPr>
              <a:t>straling</a:t>
            </a:r>
            <a:r>
              <a:rPr lang="en-US" sz="1600" dirty="0" smtClean="0">
                <a:latin typeface="+mn-lt"/>
              </a:rPr>
              <a:t> is van </a:t>
            </a:r>
            <a:r>
              <a:rPr lang="en-US" sz="1600" dirty="0" err="1" smtClean="0">
                <a:latin typeface="+mn-lt"/>
              </a:rPr>
              <a:t>elektron-atoom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interactie</a:t>
            </a:r>
            <a:endParaRPr lang="en-US" sz="16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gamma </a:t>
            </a:r>
            <a:r>
              <a:rPr lang="en-US" sz="1600" dirty="0" err="1" smtClean="0">
                <a:latin typeface="+mn-lt"/>
              </a:rPr>
              <a:t>straling</a:t>
            </a:r>
            <a:r>
              <a:rPr lang="en-US" sz="1600" dirty="0" smtClean="0">
                <a:latin typeface="+mn-lt"/>
              </a:rPr>
              <a:t> is van </a:t>
            </a:r>
            <a:r>
              <a:rPr lang="en-US" sz="1600" dirty="0" err="1" smtClean="0">
                <a:latin typeface="+mn-lt"/>
              </a:rPr>
              <a:t>een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kernreactie</a:t>
            </a:r>
            <a:endParaRPr lang="en-US" sz="1600" dirty="0">
              <a:latin typeface="+mn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33400" y="4624626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Kern in </a:t>
            </a:r>
            <a:r>
              <a:rPr lang="en-US" smtClean="0">
                <a:latin typeface="+mn-lt"/>
              </a:rPr>
              <a:t>metastabiele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toestand</a:t>
            </a:r>
            <a:r>
              <a:rPr lang="en-US" dirty="0" smtClean="0">
                <a:latin typeface="+mn-lt"/>
              </a:rPr>
              <a:t>: </a:t>
            </a:r>
            <a:r>
              <a:rPr lang="en-US" i="1" dirty="0" err="1" smtClean="0">
                <a:latin typeface="+mn-lt"/>
              </a:rPr>
              <a:t>isomeer</a:t>
            </a:r>
            <a:endParaRPr lang="en-US" sz="1600" i="1" dirty="0">
              <a:latin typeface="+mn-lt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533400" y="4916269"/>
            <a:ext cx="472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Interne </a:t>
            </a:r>
            <a:r>
              <a:rPr lang="en-US" dirty="0" err="1" smtClean="0">
                <a:latin typeface="+mn-lt"/>
              </a:rPr>
              <a:t>conversie</a:t>
            </a:r>
            <a:r>
              <a:rPr lang="en-US" dirty="0" smtClean="0">
                <a:latin typeface="+mn-lt"/>
              </a:rPr>
              <a:t>: het </a:t>
            </a:r>
            <a:r>
              <a:rPr lang="en-US" dirty="0" err="1" smtClean="0">
                <a:latin typeface="+mn-lt"/>
              </a:rPr>
              <a:t>foton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stoot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baanelektron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</a:t>
            </a:r>
            <a:r>
              <a:rPr lang="en-US" dirty="0" smtClean="0">
                <a:latin typeface="+mn-lt"/>
              </a:rPr>
              <a:t> de kern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8" grpId="0"/>
      <p:bldP spid="15" grpId="0"/>
      <p:bldP spid="16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Behoudswetten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Alle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klassieke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behoudswetten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toepassing</a:t>
            </a:r>
            <a:endParaRPr lang="en-US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wet van </a:t>
            </a:r>
            <a:r>
              <a:rPr lang="en-US" sz="1600" dirty="0" err="1" smtClean="0">
                <a:latin typeface="+mn-lt"/>
              </a:rPr>
              <a:t>behoud</a:t>
            </a:r>
            <a:r>
              <a:rPr lang="en-US" sz="1600" dirty="0" smtClean="0">
                <a:latin typeface="+mn-lt"/>
              </a:rPr>
              <a:t> van </a:t>
            </a:r>
            <a:r>
              <a:rPr lang="en-US" sz="1600" dirty="0" err="1" smtClean="0">
                <a:latin typeface="+mn-lt"/>
              </a:rPr>
              <a:t>energie</a:t>
            </a:r>
            <a:endParaRPr lang="en-US" sz="16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behoud</a:t>
            </a:r>
            <a:r>
              <a:rPr lang="en-US" sz="1600" dirty="0" smtClean="0">
                <a:latin typeface="+mn-lt"/>
              </a:rPr>
              <a:t> van </a:t>
            </a:r>
            <a:r>
              <a:rPr lang="en-US" sz="1600" dirty="0" err="1" smtClean="0">
                <a:latin typeface="+mn-lt"/>
              </a:rPr>
              <a:t>impuls</a:t>
            </a:r>
            <a:endParaRPr lang="en-US" sz="16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behoud</a:t>
            </a:r>
            <a:r>
              <a:rPr lang="en-US" sz="1600" dirty="0" smtClean="0">
                <a:latin typeface="+mn-lt"/>
              </a:rPr>
              <a:t> van </a:t>
            </a:r>
            <a:r>
              <a:rPr lang="en-US" sz="1600" dirty="0" err="1" smtClean="0">
                <a:latin typeface="+mn-lt"/>
              </a:rPr>
              <a:t>impulsmoment</a:t>
            </a:r>
            <a:endParaRPr lang="en-US" sz="16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behoud</a:t>
            </a:r>
            <a:r>
              <a:rPr lang="en-US" sz="1600" dirty="0" smtClean="0">
                <a:latin typeface="+mn-lt"/>
              </a:rPr>
              <a:t> van lading</a:t>
            </a:r>
            <a:endParaRPr lang="en-US" sz="1600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999" y="2890837"/>
            <a:ext cx="3371801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7"/>
          <p:cNvSpPr txBox="1"/>
          <p:nvPr/>
        </p:nvSpPr>
        <p:spPr>
          <a:xfrm>
            <a:off x="533400" y="2743200"/>
            <a:ext cx="76200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zien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nieuwe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behoudswetten</a:t>
            </a:r>
            <a:endParaRPr lang="en-US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behoud</a:t>
            </a:r>
            <a:r>
              <a:rPr lang="en-US" sz="1600" dirty="0" smtClean="0">
                <a:latin typeface="+mn-lt"/>
              </a:rPr>
              <a:t> van </a:t>
            </a:r>
            <a:r>
              <a:rPr lang="en-US" sz="1600" dirty="0" err="1" smtClean="0">
                <a:latin typeface="+mn-lt"/>
              </a:rPr>
              <a:t>nucleongetal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baryongetal</a:t>
            </a:r>
            <a:r>
              <a:rPr lang="en-US" sz="1600" dirty="0" smtClean="0">
                <a:latin typeface="+mn-lt"/>
              </a:rPr>
              <a:t>)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behoud</a:t>
            </a:r>
            <a:r>
              <a:rPr lang="en-US" sz="1600" dirty="0" smtClean="0">
                <a:latin typeface="+mn-lt"/>
              </a:rPr>
              <a:t> van </a:t>
            </a:r>
            <a:r>
              <a:rPr lang="en-US" sz="1600" dirty="0" err="1" smtClean="0">
                <a:latin typeface="+mn-lt"/>
              </a:rPr>
              <a:t>leptongetal</a:t>
            </a:r>
            <a:endParaRPr lang="en-US" sz="160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Halfwaardetijd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en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vervalsnelheid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Radioactief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random </a:t>
            </a:r>
            <a:r>
              <a:rPr lang="en-US" dirty="0" err="1" smtClean="0">
                <a:latin typeface="+mn-lt"/>
              </a:rPr>
              <a:t>proces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110292"/>
            <a:ext cx="2895600" cy="109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7"/>
          <p:cNvSpPr txBox="1"/>
          <p:nvPr/>
        </p:nvSpPr>
        <p:spPr>
          <a:xfrm>
            <a:off x="533400" y="1535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vervallen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/>
              <a:t>D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binnen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korte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tijd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/>
              <a:t>D</a:t>
            </a:r>
            <a:r>
              <a:rPr lang="en-US" i="1" dirty="0" err="1" smtClean="0">
                <a:latin typeface="+mn-lt"/>
              </a:rPr>
              <a:t>t</a:t>
            </a:r>
            <a:endParaRPr lang="en-US" i="1" dirty="0">
              <a:latin typeface="+mn-lt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01238"/>
            <a:ext cx="1676400" cy="28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/>
        </p:nvSpPr>
        <p:spPr>
          <a:xfrm>
            <a:off x="533400" y="1981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r>
              <a:rPr lang="en-US" dirty="0" smtClean="0">
                <a:latin typeface="+mn-lt"/>
              </a:rPr>
              <a:t>                     , met </a:t>
            </a:r>
            <a:r>
              <a:rPr lang="en-US" dirty="0" smtClean="0"/>
              <a:t>l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vervalconstante</a:t>
            </a:r>
            <a:endParaRPr lang="en-US" i="1" dirty="0">
              <a:latin typeface="+mn-lt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970395"/>
            <a:ext cx="1176337" cy="46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7"/>
          <p:cNvSpPr txBox="1"/>
          <p:nvPr/>
        </p:nvSpPr>
        <p:spPr>
          <a:xfrm>
            <a:off x="533400" y="23733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Radioactief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`o</a:t>
            </a:r>
            <a:r>
              <a:rPr lang="en-US" dirty="0" smtClean="0">
                <a:latin typeface="+mn-lt"/>
              </a:rPr>
              <a:t>ne-shot’ </a:t>
            </a:r>
            <a:r>
              <a:rPr lang="en-US" dirty="0" err="1" smtClean="0">
                <a:latin typeface="+mn-lt"/>
              </a:rPr>
              <a:t>proces</a:t>
            </a:r>
            <a:endParaRPr lang="en-US" i="1" dirty="0">
              <a:latin typeface="+mn-lt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533400" y="28305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nemen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limiet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integreren</a:t>
            </a:r>
            <a:endParaRPr lang="en-US" i="1" dirty="0">
              <a:latin typeface="+mn-lt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276600"/>
            <a:ext cx="2085975" cy="67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IJL-RECHTS 13"/>
          <p:cNvSpPr/>
          <p:nvPr/>
        </p:nvSpPr>
        <p:spPr bwMode="auto">
          <a:xfrm>
            <a:off x="3505200" y="3505200"/>
            <a:ext cx="533400" cy="2286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67186" y="3333752"/>
            <a:ext cx="1395414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IJL-RECHTS 15"/>
          <p:cNvSpPr/>
          <p:nvPr/>
        </p:nvSpPr>
        <p:spPr bwMode="auto">
          <a:xfrm>
            <a:off x="5791200" y="3505200"/>
            <a:ext cx="533400" cy="2286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pSp>
        <p:nvGrpSpPr>
          <p:cNvPr id="22" name="Groep 21"/>
          <p:cNvGrpSpPr/>
          <p:nvPr/>
        </p:nvGrpSpPr>
        <p:grpSpPr>
          <a:xfrm>
            <a:off x="6503192" y="3393280"/>
            <a:ext cx="1559720" cy="457200"/>
            <a:chOff x="6503192" y="3393280"/>
            <a:chExt cx="1559720" cy="457200"/>
          </a:xfrm>
        </p:grpSpPr>
        <p:sp>
          <p:nvSpPr>
            <p:cNvPr id="20" name="Rounded Rectangle 27"/>
            <p:cNvSpPr/>
            <p:nvPr/>
          </p:nvSpPr>
          <p:spPr bwMode="auto">
            <a:xfrm>
              <a:off x="6503192" y="3393280"/>
              <a:ext cx="155972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77013" y="3473904"/>
              <a:ext cx="1423987" cy="314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Box 17"/>
          <p:cNvSpPr txBox="1"/>
          <p:nvPr/>
        </p:nvSpPr>
        <p:spPr>
          <a:xfrm>
            <a:off x="533400" y="39735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heet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radioactieve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vervalswet</a:t>
            </a:r>
            <a:endParaRPr lang="en-US" i="1" dirty="0">
              <a:latin typeface="+mn-lt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33400" y="4278312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Het </a:t>
            </a: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vervallen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per </a:t>
            </a:r>
            <a:r>
              <a:rPr lang="en-US" dirty="0" err="1" smtClean="0">
                <a:latin typeface="+mn-lt"/>
              </a:rPr>
              <a:t>seconde</a:t>
            </a:r>
            <a:r>
              <a:rPr lang="en-US" dirty="0" smtClean="0">
                <a:latin typeface="+mn-lt"/>
              </a:rPr>
              <a:t>          </a:t>
            </a:r>
            <a:r>
              <a:rPr lang="en-US" dirty="0" err="1" smtClean="0">
                <a:latin typeface="+mn-lt"/>
              </a:rPr>
              <a:t>noemt</a:t>
            </a:r>
            <a:r>
              <a:rPr lang="en-US" dirty="0" smtClean="0">
                <a:latin typeface="+mn-lt"/>
              </a:rPr>
              <a:t> men de </a:t>
            </a:r>
            <a:r>
              <a:rPr lang="en-US" i="1" dirty="0" err="1" smtClean="0">
                <a:latin typeface="+mn-lt"/>
              </a:rPr>
              <a:t>activiteit</a:t>
            </a:r>
            <a:endParaRPr lang="en-US" i="1" dirty="0">
              <a:latin typeface="+mn-lt"/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4241008"/>
            <a:ext cx="41894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85181" y="4953000"/>
            <a:ext cx="4882619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7"/>
          <p:cNvSpPr txBox="1"/>
          <p:nvPr/>
        </p:nvSpPr>
        <p:spPr>
          <a:xfrm>
            <a:off x="533400" y="4583668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i="1" dirty="0">
              <a:latin typeface="+mn-lt"/>
            </a:endParaRPr>
          </a:p>
        </p:txBody>
      </p:sp>
      <p:grpSp>
        <p:nvGrpSpPr>
          <p:cNvPr id="31" name="Groep 30"/>
          <p:cNvGrpSpPr/>
          <p:nvPr/>
        </p:nvGrpSpPr>
        <p:grpSpPr>
          <a:xfrm>
            <a:off x="1676400" y="4800600"/>
            <a:ext cx="1752600" cy="609600"/>
            <a:chOff x="1524000" y="4731544"/>
            <a:chExt cx="1752600" cy="609600"/>
          </a:xfrm>
        </p:grpSpPr>
        <p:sp>
          <p:nvSpPr>
            <p:cNvPr id="29" name="Rounded Rectangle 27"/>
            <p:cNvSpPr/>
            <p:nvPr/>
          </p:nvSpPr>
          <p:spPr bwMode="auto">
            <a:xfrm>
              <a:off x="1524000" y="4731544"/>
              <a:ext cx="1752600" cy="609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14345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00200" y="4800600"/>
              <a:ext cx="1600200" cy="50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TextBox 17"/>
          <p:cNvSpPr txBox="1"/>
          <p:nvPr/>
        </p:nvSpPr>
        <p:spPr>
          <a:xfrm>
            <a:off x="533400" y="5498068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Halfwaardetijd</a:t>
            </a:r>
            <a:endParaRPr lang="en-US" i="1" dirty="0">
              <a:latin typeface="+mn-lt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09800" y="5715000"/>
            <a:ext cx="173582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17"/>
          <p:cNvSpPr txBox="1"/>
          <p:nvPr/>
        </p:nvSpPr>
        <p:spPr>
          <a:xfrm>
            <a:off x="533400" y="61722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Levensduur</a:t>
            </a:r>
            <a:endParaRPr lang="en-US" i="1" dirty="0">
              <a:latin typeface="+mn-lt"/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71712" y="6248400"/>
            <a:ext cx="1476376" cy="5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9" grpId="0"/>
      <p:bldP spid="11" grpId="0"/>
      <p:bldP spid="13" grpId="0"/>
      <p:bldP spid="14" grpId="0" animBg="1"/>
      <p:bldP spid="16" grpId="0" animBg="1"/>
      <p:bldP spid="23" grpId="0"/>
      <p:bldP spid="24" grpId="0"/>
      <p:bldP spid="26" grpId="0"/>
      <p:bldP spid="32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3810000" y="228600"/>
            <a:ext cx="1535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i="1">
                <a:solidFill>
                  <a:srgbClr val="000099"/>
                </a:solidFill>
                <a:latin typeface="Arial Rounded MT Bold" pitchFamily="34" charset="0"/>
              </a:rPr>
              <a:t>Inhoud</a:t>
            </a:r>
            <a:endParaRPr lang="en-US" sz="2400" b="1" i="1">
              <a:solidFill>
                <a:srgbClr val="CC0000"/>
              </a:solidFill>
              <a:latin typeface="Arial Rounded MT Bold" pitchFamily="34" charset="0"/>
            </a:endParaRP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04800" y="1143000"/>
            <a:ext cx="7620000" cy="57150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smtClean="0">
                <a:latin typeface="Arial" charset="0"/>
              </a:rPr>
              <a:t>Jo van den Brand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solidFill>
                  <a:srgbClr val="006600"/>
                </a:solidFill>
                <a:latin typeface="Arial" charset="0"/>
              </a:rPr>
              <a:t>jo@nikhef.nl</a:t>
            </a:r>
            <a:endParaRPr lang="en-US" sz="2000" b="1" dirty="0" smtClean="0">
              <a:solidFill>
                <a:srgbClr val="006600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solidFill>
                  <a:srgbClr val="006600"/>
                </a:solidFill>
                <a:latin typeface="Arial" charset="0"/>
              </a:rPr>
              <a:t>www.nikhef.nl/~jo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 smtClean="0">
                <a:latin typeface="Arial" charset="0"/>
              </a:rPr>
              <a:t>Boek</a:t>
            </a:r>
            <a:endParaRPr lang="en-US" sz="2400" b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 smtClean="0">
                <a:solidFill>
                  <a:srgbClr val="006600"/>
                </a:solidFill>
                <a:latin typeface="Arial" charset="0"/>
              </a:rPr>
              <a:t>Giancoli</a:t>
            </a:r>
            <a:r>
              <a:rPr lang="en-US" sz="2000" b="1" dirty="0" smtClean="0">
                <a:solidFill>
                  <a:srgbClr val="006600"/>
                </a:solidFill>
                <a:latin typeface="Arial" charset="0"/>
              </a:rPr>
              <a:t> – Physics for Scientists and Engineers</a:t>
            </a:r>
            <a:endParaRPr lang="en-US" sz="2000" b="1" dirty="0">
              <a:solidFill>
                <a:srgbClr val="0066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smtClean="0">
                <a:latin typeface="Arial" charset="0"/>
              </a:rPr>
              <a:t>Week 1                                   Week 2</a:t>
            </a:r>
            <a:endParaRPr lang="en-US" sz="2400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b="1" dirty="0" smtClean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b="1" dirty="0" smtClean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b="1" dirty="0" smtClean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b="1" dirty="0" smtClean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 smtClean="0">
                <a:latin typeface="Arial" charset="0"/>
              </a:rPr>
              <a:t>Werkcollege</a:t>
            </a:r>
            <a:endParaRPr lang="en-US" sz="2400" b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 smtClean="0">
                <a:solidFill>
                  <a:srgbClr val="006600"/>
                </a:solidFill>
                <a:latin typeface="Arial" charset="0"/>
              </a:rPr>
              <a:t>Vrijdag</a:t>
            </a:r>
            <a:r>
              <a:rPr lang="en-US" sz="2000" b="1" dirty="0" smtClean="0">
                <a:solidFill>
                  <a:srgbClr val="006600"/>
                </a:solidFill>
                <a:latin typeface="Arial" charset="0"/>
              </a:rPr>
              <a:t>, Adrian de </a:t>
            </a:r>
            <a:r>
              <a:rPr lang="en-US" sz="2000" b="1" dirty="0" err="1" smtClean="0">
                <a:solidFill>
                  <a:srgbClr val="006600"/>
                </a:solidFill>
                <a:latin typeface="Arial" charset="0"/>
              </a:rPr>
              <a:t>Nijs</a:t>
            </a:r>
            <a:r>
              <a:rPr lang="en-US" sz="2000" b="1" dirty="0" smtClean="0">
                <a:solidFill>
                  <a:srgbClr val="006600"/>
                </a:solidFill>
                <a:latin typeface="Arial" charset="0"/>
              </a:rPr>
              <a:t> (1 set </a:t>
            </a:r>
            <a:r>
              <a:rPr lang="en-US" sz="2000" b="1" dirty="0" err="1" smtClean="0">
                <a:solidFill>
                  <a:srgbClr val="006600"/>
                </a:solidFill>
                <a:latin typeface="Arial" charset="0"/>
              </a:rPr>
              <a:t>huiswerk</a:t>
            </a:r>
            <a:r>
              <a:rPr lang="en-US" sz="2000" b="1" dirty="0" smtClean="0">
                <a:solidFill>
                  <a:srgbClr val="006600"/>
                </a:solidFill>
                <a:latin typeface="Arial" charset="0"/>
              </a:rPr>
              <a:t>: 24, 26, 80, 81)</a:t>
            </a:r>
            <a:endParaRPr lang="en-US" sz="2000" b="1" dirty="0" smtClean="0">
              <a:solidFill>
                <a:srgbClr val="006600"/>
              </a:solidFill>
              <a:latin typeface="Arial" charset="0"/>
            </a:endParaRP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 smtClean="0">
                <a:latin typeface="Arial" charset="0"/>
              </a:rPr>
              <a:t>Tentamen</a:t>
            </a:r>
            <a:r>
              <a:rPr lang="en-US" sz="2400" b="1" dirty="0" smtClean="0">
                <a:latin typeface="Arial" charset="0"/>
              </a:rPr>
              <a:t>: 21 </a:t>
            </a:r>
            <a:r>
              <a:rPr lang="en-US" sz="2400" b="1" dirty="0" err="1" smtClean="0">
                <a:latin typeface="Arial" charset="0"/>
              </a:rPr>
              <a:t>december</a:t>
            </a:r>
            <a:r>
              <a:rPr lang="en-US" sz="2400" b="1" dirty="0" smtClean="0">
                <a:latin typeface="Arial" charset="0"/>
              </a:rPr>
              <a:t> 2010 (2 </a:t>
            </a:r>
            <a:r>
              <a:rPr lang="en-US" sz="2400" b="1" dirty="0" err="1" smtClean="0">
                <a:latin typeface="Arial" charset="0"/>
              </a:rPr>
              <a:t>vragen</a:t>
            </a:r>
            <a:r>
              <a:rPr lang="en-US" sz="2400" b="1" dirty="0" smtClean="0">
                <a:latin typeface="Arial" charset="0"/>
              </a:rPr>
              <a:t> van de 6)</a:t>
            </a:r>
            <a:endParaRPr lang="en-US" sz="2000" b="1" dirty="0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3200400"/>
            <a:ext cx="2566987" cy="2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155383"/>
            <a:ext cx="2327533" cy="210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Vervalsreeksen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radioactieve</a:t>
            </a:r>
            <a:r>
              <a:rPr lang="en-US" dirty="0" smtClean="0">
                <a:latin typeface="+mn-lt"/>
              </a:rPr>
              <a:t> parent kern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vervallen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dochter</a:t>
            </a:r>
            <a:r>
              <a:rPr lang="en-US" dirty="0" smtClean="0">
                <a:latin typeface="+mn-lt"/>
              </a:rPr>
              <a:t>, die </a:t>
            </a: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vervalt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etc</a:t>
            </a:r>
            <a:r>
              <a:rPr lang="en-US" dirty="0" smtClean="0">
                <a:latin typeface="+mn-lt"/>
              </a:rPr>
              <a:t>. Op </a:t>
            </a:r>
            <a:r>
              <a:rPr lang="en-US" dirty="0" err="1" smtClean="0">
                <a:latin typeface="+mn-lt"/>
              </a:rPr>
              <a:t>deze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wijze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ontstaat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reeks van </a:t>
            </a:r>
            <a:r>
              <a:rPr lang="en-US" dirty="0" err="1" smtClean="0">
                <a:latin typeface="+mn-lt"/>
              </a:rPr>
              <a:t>vervallen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635" y="2590800"/>
            <a:ext cx="357816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7"/>
          <p:cNvSpPr txBox="1"/>
          <p:nvPr/>
        </p:nvSpPr>
        <p:spPr>
          <a:xfrm>
            <a:off x="533400" y="1868269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figuur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toont</a:t>
            </a:r>
            <a:r>
              <a:rPr lang="en-US" dirty="0" smtClean="0">
                <a:latin typeface="+mn-lt"/>
              </a:rPr>
              <a:t> het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van</a:t>
            </a:r>
            <a:endParaRPr lang="en-US" dirty="0">
              <a:latin typeface="+mn-lt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933576"/>
            <a:ext cx="4143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/>
        </p:nvSpPr>
        <p:spPr>
          <a:xfrm>
            <a:off x="533400" y="2145268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Het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eindigt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stabiele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isotoop</a:t>
            </a:r>
            <a:endParaRPr lang="en-US" dirty="0">
              <a:latin typeface="+mn-lt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825" y="2209800"/>
            <a:ext cx="4857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7"/>
          <p:cNvSpPr txBox="1"/>
          <p:nvPr/>
        </p:nvSpPr>
        <p:spPr>
          <a:xfrm>
            <a:off x="533400" y="2450068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Bijvoorbeeld</a:t>
            </a:r>
            <a:endParaRPr lang="en-US" dirty="0">
              <a:latin typeface="+mn-lt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819400"/>
            <a:ext cx="4191000" cy="6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7"/>
          <p:cNvSpPr txBox="1"/>
          <p:nvPr/>
        </p:nvSpPr>
        <p:spPr>
          <a:xfrm>
            <a:off x="533400" y="3516868"/>
            <a:ext cx="464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Het         is </a:t>
            </a:r>
            <a:r>
              <a:rPr lang="en-US" dirty="0" err="1" smtClean="0">
                <a:latin typeface="+mn-lt"/>
              </a:rPr>
              <a:t>gevormd</a:t>
            </a:r>
            <a:r>
              <a:rPr lang="en-US" dirty="0" smtClean="0">
                <a:latin typeface="+mn-lt"/>
              </a:rPr>
              <a:t> in de supernova die de </a:t>
            </a:r>
            <a:r>
              <a:rPr lang="en-US" dirty="0" err="1" smtClean="0">
                <a:latin typeface="+mn-lt"/>
              </a:rPr>
              <a:t>vorming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ons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zonnestelsel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heeft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getriggerd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Ongeveer</a:t>
            </a:r>
            <a:r>
              <a:rPr lang="en-US" dirty="0" smtClean="0">
                <a:latin typeface="+mn-lt"/>
              </a:rPr>
              <a:t> 50% </a:t>
            </a:r>
            <a:r>
              <a:rPr lang="en-US" dirty="0" err="1" smtClean="0">
                <a:latin typeface="+mn-lt"/>
              </a:rPr>
              <a:t>bestaat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nog</a:t>
            </a:r>
            <a:endParaRPr lang="en-US" dirty="0">
              <a:latin typeface="+mn-l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0607" y="3576639"/>
            <a:ext cx="4143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7"/>
          <p:cNvSpPr txBox="1"/>
          <p:nvPr/>
        </p:nvSpPr>
        <p:spPr>
          <a:xfrm>
            <a:off x="533400" y="4486870"/>
            <a:ext cx="464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Origineel</a:t>
            </a:r>
            <a:r>
              <a:rPr lang="en-US" dirty="0" smtClean="0">
                <a:latin typeface="+mn-lt"/>
              </a:rPr>
              <a:t> radium          met </a:t>
            </a:r>
            <a:r>
              <a:rPr lang="en-US" dirty="0" err="1" smtClean="0">
                <a:latin typeface="+mn-lt"/>
              </a:rPr>
              <a:t>halfwaardetijd</a:t>
            </a:r>
            <a:r>
              <a:rPr lang="en-US" dirty="0" smtClean="0">
                <a:latin typeface="+mn-lt"/>
              </a:rPr>
              <a:t> van 1600 </a:t>
            </a:r>
            <a:r>
              <a:rPr lang="en-US" dirty="0" err="1" smtClean="0">
                <a:latin typeface="+mn-lt"/>
              </a:rPr>
              <a:t>jaar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verdwenen</a:t>
            </a:r>
            <a:r>
              <a:rPr lang="en-US" dirty="0" smtClean="0">
                <a:latin typeface="+mn-lt"/>
              </a:rPr>
              <a:t>. Al </a:t>
            </a:r>
            <a:r>
              <a:rPr lang="en-US" dirty="0" err="1" smtClean="0">
                <a:latin typeface="+mn-lt"/>
              </a:rPr>
              <a:t>wat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voorkomt</a:t>
            </a:r>
            <a:r>
              <a:rPr lang="en-US" dirty="0" smtClean="0">
                <a:latin typeface="+mn-lt"/>
              </a:rPr>
              <a:t> is van het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van uranium.</a:t>
            </a:r>
            <a:endParaRPr lang="en-US" dirty="0">
              <a:latin typeface="+mn-lt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6008" y="4543424"/>
            <a:ext cx="5286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7"/>
          <p:cNvSpPr txBox="1"/>
          <p:nvPr/>
        </p:nvSpPr>
        <p:spPr>
          <a:xfrm>
            <a:off x="533400" y="5486400"/>
            <a:ext cx="464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Uit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abondantie</a:t>
            </a:r>
            <a:r>
              <a:rPr lang="en-US" dirty="0" smtClean="0">
                <a:latin typeface="+mn-lt"/>
              </a:rPr>
              <a:t> (0,7%) en </a:t>
            </a:r>
            <a:r>
              <a:rPr lang="en-US" dirty="0" err="1" smtClean="0">
                <a:latin typeface="+mn-lt"/>
              </a:rPr>
              <a:t>halfwaardetijd</a:t>
            </a:r>
            <a:r>
              <a:rPr lang="en-US" dirty="0" smtClean="0">
                <a:latin typeface="+mn-lt"/>
              </a:rPr>
              <a:t> (700 </a:t>
            </a:r>
            <a:r>
              <a:rPr lang="en-US" dirty="0" err="1" smtClean="0">
                <a:latin typeface="+mn-lt"/>
              </a:rPr>
              <a:t>miljoen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jaar</a:t>
            </a:r>
            <a:r>
              <a:rPr lang="en-US" dirty="0" smtClean="0">
                <a:latin typeface="+mn-lt"/>
              </a:rPr>
              <a:t>) van </a:t>
            </a:r>
            <a:r>
              <a:rPr lang="en-US" baseline="30000" dirty="0" smtClean="0">
                <a:latin typeface="+mn-lt"/>
              </a:rPr>
              <a:t>235</a:t>
            </a:r>
            <a:r>
              <a:rPr lang="en-US" dirty="0" smtClean="0">
                <a:latin typeface="+mn-lt"/>
              </a:rPr>
              <a:t>U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men </a:t>
            </a:r>
            <a:r>
              <a:rPr lang="en-US" dirty="0" err="1" smtClean="0">
                <a:latin typeface="+mn-lt"/>
              </a:rPr>
              <a:t>afleiden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deze</a:t>
            </a:r>
            <a:r>
              <a:rPr lang="en-US" dirty="0" smtClean="0">
                <a:latin typeface="+mn-lt"/>
              </a:rPr>
              <a:t> supernova </a:t>
            </a:r>
            <a:r>
              <a:rPr lang="en-US" dirty="0" err="1" smtClean="0">
                <a:latin typeface="+mn-lt"/>
              </a:rPr>
              <a:t>meer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6 </a:t>
            </a:r>
            <a:r>
              <a:rPr lang="en-US" dirty="0" err="1" smtClean="0">
                <a:latin typeface="+mn-lt"/>
              </a:rPr>
              <a:t>Gj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geleden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ontploft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8" grpId="0"/>
      <p:bldP spid="10" grpId="0"/>
      <p:bldP spid="1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Radiometrische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datering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Leeftijd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organisch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materiaal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bepaald</a:t>
            </a:r>
            <a:r>
              <a:rPr lang="en-US" dirty="0" smtClean="0">
                <a:latin typeface="+mn-lt"/>
              </a:rPr>
              <a:t> door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024" y="1281112"/>
            <a:ext cx="323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7"/>
          <p:cNvSpPr txBox="1"/>
          <p:nvPr/>
        </p:nvSpPr>
        <p:spPr>
          <a:xfrm>
            <a:off x="533400" y="14589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Organisch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materiaal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zoals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hout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absorbeert</a:t>
            </a:r>
            <a:r>
              <a:rPr lang="en-US" dirty="0" smtClean="0">
                <a:latin typeface="+mn-lt"/>
              </a:rPr>
              <a:t> CO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produceert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moleculen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1763712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Meerderheid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     </a:t>
            </a:r>
            <a:r>
              <a:rPr lang="en-US" dirty="0" err="1" smtClean="0">
                <a:latin typeface="+mn-lt"/>
              </a:rPr>
              <a:t>atomen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maar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kleine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fractie</a:t>
            </a:r>
            <a:r>
              <a:rPr lang="en-US" dirty="0" smtClean="0">
                <a:latin typeface="+mn-lt"/>
              </a:rPr>
              <a:t>                   is </a:t>
            </a:r>
            <a:endParaRPr lang="en-US" dirty="0">
              <a:latin typeface="+mn-lt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1720" y="1828800"/>
            <a:ext cx="3143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828800"/>
            <a:ext cx="10715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862" y="1814511"/>
            <a:ext cx="323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7"/>
          <p:cNvSpPr txBox="1"/>
          <p:nvPr/>
        </p:nvSpPr>
        <p:spPr>
          <a:xfrm>
            <a:off x="533400" y="2069068"/>
            <a:ext cx="784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Verhouding</a:t>
            </a:r>
            <a:r>
              <a:rPr lang="en-US" dirty="0" smtClean="0">
                <a:latin typeface="+mn-lt"/>
              </a:rPr>
              <a:t>       /       is constant en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bepaald</a:t>
            </a:r>
            <a:r>
              <a:rPr lang="en-US" dirty="0" smtClean="0">
                <a:latin typeface="+mn-lt"/>
              </a:rPr>
              <a:t> door </a:t>
            </a:r>
            <a:r>
              <a:rPr lang="en-US" dirty="0" err="1" smtClean="0">
                <a:latin typeface="+mn-lt"/>
              </a:rPr>
              <a:t>kosmische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straling</a:t>
            </a:r>
            <a:endParaRPr lang="en-US" dirty="0">
              <a:latin typeface="+mn-l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133600"/>
            <a:ext cx="323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2195" y="2140742"/>
            <a:ext cx="3143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7"/>
          <p:cNvSpPr txBox="1"/>
          <p:nvPr/>
        </p:nvSpPr>
        <p:spPr>
          <a:xfrm>
            <a:off x="533400" y="2373868"/>
            <a:ext cx="784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reactie</a:t>
            </a:r>
            <a:r>
              <a:rPr lang="en-US" dirty="0" smtClean="0">
                <a:latin typeface="+mn-lt"/>
              </a:rPr>
              <a:t> is</a:t>
            </a:r>
            <a:endParaRPr lang="en-US" dirty="0">
              <a:latin typeface="+mn-lt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2438400"/>
            <a:ext cx="1985970" cy="26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7"/>
          <p:cNvSpPr txBox="1"/>
          <p:nvPr/>
        </p:nvSpPr>
        <p:spPr>
          <a:xfrm>
            <a:off x="533400" y="2678668"/>
            <a:ext cx="784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halfwaardetijd</a:t>
            </a:r>
            <a:r>
              <a:rPr lang="en-US" dirty="0" smtClean="0">
                <a:latin typeface="+mn-lt"/>
              </a:rPr>
              <a:t> van       is 5730 </a:t>
            </a:r>
            <a:r>
              <a:rPr lang="en-US" dirty="0" err="1" smtClean="0">
                <a:latin typeface="+mn-lt"/>
              </a:rPr>
              <a:t>jaar</a:t>
            </a:r>
            <a:endParaRPr lang="en-US" dirty="0">
              <a:latin typeface="+mn-lt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0832" y="2728912"/>
            <a:ext cx="323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7"/>
          <p:cNvSpPr txBox="1"/>
          <p:nvPr/>
        </p:nvSpPr>
        <p:spPr>
          <a:xfrm>
            <a:off x="533400" y="2983468"/>
            <a:ext cx="784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organisme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verschil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maken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tussen</a:t>
            </a:r>
            <a:r>
              <a:rPr lang="en-US" dirty="0" smtClean="0">
                <a:latin typeface="+mn-lt"/>
              </a:rPr>
              <a:t>        en</a:t>
            </a:r>
            <a:endParaRPr lang="en-US" dirty="0">
              <a:latin typeface="+mn-lt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2" y="3040856"/>
            <a:ext cx="323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048000"/>
            <a:ext cx="3143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7"/>
          <p:cNvSpPr txBox="1"/>
          <p:nvPr/>
        </p:nvSpPr>
        <p:spPr>
          <a:xfrm>
            <a:off x="533400" y="3288268"/>
            <a:ext cx="784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het </a:t>
            </a:r>
            <a:r>
              <a:rPr lang="en-US" dirty="0" err="1" smtClean="0">
                <a:latin typeface="+mn-lt"/>
              </a:rPr>
              <a:t>organisme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sterft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geen</a:t>
            </a:r>
            <a:r>
              <a:rPr lang="en-US" dirty="0" smtClean="0">
                <a:latin typeface="+mn-lt"/>
              </a:rPr>
              <a:t> CO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opgenomen</a:t>
            </a:r>
            <a:endParaRPr lang="en-US" dirty="0">
              <a:latin typeface="+mn-lt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33400" y="3593068"/>
            <a:ext cx="784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verhouding</a:t>
            </a:r>
            <a:r>
              <a:rPr lang="en-US" dirty="0" smtClean="0">
                <a:latin typeface="+mn-lt"/>
              </a:rPr>
              <a:t>        /       </a:t>
            </a:r>
            <a:r>
              <a:rPr lang="en-US" dirty="0" err="1" smtClean="0">
                <a:latin typeface="+mn-lt"/>
              </a:rPr>
              <a:t>neemt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</a:t>
            </a:r>
            <a:r>
              <a:rPr lang="en-US" dirty="0" smtClean="0">
                <a:latin typeface="+mn-lt"/>
              </a:rPr>
              <a:t> in de </a:t>
            </a:r>
            <a:r>
              <a:rPr lang="en-US" dirty="0" err="1" smtClean="0">
                <a:latin typeface="+mn-lt"/>
              </a:rPr>
              <a:t>tijd</a:t>
            </a:r>
            <a:endParaRPr lang="en-US" dirty="0">
              <a:latin typeface="+mn-lt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643311"/>
            <a:ext cx="323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3195" y="3650453"/>
            <a:ext cx="3143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17"/>
          <p:cNvSpPr txBox="1"/>
          <p:nvPr/>
        </p:nvSpPr>
        <p:spPr>
          <a:xfrm>
            <a:off x="533400" y="38978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precisie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metingen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correcties</a:t>
            </a:r>
            <a:r>
              <a:rPr lang="en-US" dirty="0" smtClean="0">
                <a:latin typeface="+mn-lt"/>
              </a:rPr>
              <a:t> van de </a:t>
            </a:r>
            <a:r>
              <a:rPr lang="en-US" dirty="0" err="1" smtClean="0">
                <a:latin typeface="+mn-lt"/>
              </a:rPr>
              <a:t>verhouding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nodig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constant)</a:t>
            </a:r>
            <a:endParaRPr lang="en-US" dirty="0">
              <a:latin typeface="+mn-lt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533400" y="48006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Datering</a:t>
            </a:r>
            <a:r>
              <a:rPr lang="en-US" dirty="0" smtClean="0">
                <a:latin typeface="+mn-lt"/>
              </a:rPr>
              <a:t> op </a:t>
            </a:r>
            <a:r>
              <a:rPr lang="en-US" dirty="0" err="1" smtClean="0">
                <a:latin typeface="+mn-lt"/>
              </a:rPr>
              <a:t>geologische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tijdschaal</a:t>
            </a:r>
            <a:endParaRPr lang="en-US" dirty="0">
              <a:latin typeface="+mn-lt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42026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Methode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werkt</a:t>
            </a:r>
            <a:r>
              <a:rPr lang="en-US" dirty="0" smtClean="0">
                <a:latin typeface="+mn-lt"/>
              </a:rPr>
              <a:t> tot </a:t>
            </a:r>
            <a:r>
              <a:rPr lang="en-US" dirty="0" err="1" smtClean="0">
                <a:latin typeface="+mn-lt"/>
              </a:rPr>
              <a:t>leeftijden</a:t>
            </a:r>
            <a:r>
              <a:rPr lang="en-US" dirty="0" smtClean="0">
                <a:latin typeface="+mn-lt"/>
              </a:rPr>
              <a:t> van 60.000 </a:t>
            </a:r>
            <a:r>
              <a:rPr lang="en-US" dirty="0" err="1" smtClean="0">
                <a:latin typeface="+mn-lt"/>
              </a:rPr>
              <a:t>jaar</a:t>
            </a:r>
            <a:endParaRPr lang="en-US" dirty="0">
              <a:latin typeface="+mn-lt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51170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Gebruik</a:t>
            </a:r>
            <a:r>
              <a:rPr lang="en-US" dirty="0" smtClean="0">
                <a:latin typeface="+mn-lt"/>
              </a:rPr>
              <a:t>          </a:t>
            </a:r>
            <a:r>
              <a:rPr lang="en-US" dirty="0" err="1" smtClean="0">
                <a:latin typeface="+mn-lt"/>
              </a:rPr>
              <a:t>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leeftijd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stenen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bepalen</a:t>
            </a:r>
            <a:endParaRPr lang="en-US" dirty="0">
              <a:latin typeface="+mn-lt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5181600"/>
            <a:ext cx="4143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17"/>
          <p:cNvSpPr txBox="1"/>
          <p:nvPr/>
        </p:nvSpPr>
        <p:spPr>
          <a:xfrm>
            <a:off x="533400" y="54102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oudste</a:t>
            </a:r>
            <a:r>
              <a:rPr lang="en-US" dirty="0" smtClean="0">
                <a:latin typeface="+mn-lt"/>
              </a:rPr>
              <a:t> samples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leeftijd</a:t>
            </a:r>
            <a:r>
              <a:rPr lang="en-US" dirty="0" smtClean="0">
                <a:latin typeface="+mn-lt"/>
              </a:rPr>
              <a:t> van 4 </a:t>
            </a:r>
            <a:r>
              <a:rPr lang="en-US" dirty="0" err="1" smtClean="0">
                <a:latin typeface="+mn-lt"/>
              </a:rPr>
              <a:t>miljard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jaar</a:t>
            </a:r>
            <a:endParaRPr lang="en-US" dirty="0">
              <a:latin typeface="+mn-lt"/>
            </a:endParaRPr>
          </a:p>
        </p:txBody>
      </p:sp>
      <p:pic>
        <p:nvPicPr>
          <p:cNvPr id="17415" name="Picture 7" descr="\\vmware-host\Shared Folders\Desktop\bizarrocreationism_thumb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9976" y="4724400"/>
            <a:ext cx="2534024" cy="213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8" grpId="0"/>
      <p:bldP spid="13" grpId="0"/>
      <p:bldP spid="16" grpId="0"/>
      <p:bldP spid="17" grpId="0"/>
      <p:bldP spid="20" grpId="0"/>
      <p:bldP spid="23" grpId="0"/>
      <p:bldP spid="24" grpId="0"/>
      <p:bldP spid="27" grpId="0"/>
      <p:bldP spid="28" grpId="0"/>
      <p:bldP spid="29" grpId="0"/>
      <p:bldP spid="30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Detectie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straling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6781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Geigerteller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deeltje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komt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binnen</a:t>
            </a:r>
            <a:r>
              <a:rPr lang="en-US" dirty="0" smtClean="0">
                <a:latin typeface="+mn-lt"/>
              </a:rPr>
              <a:t> via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window en </a:t>
            </a:r>
            <a:r>
              <a:rPr lang="en-US" dirty="0" err="1" smtClean="0">
                <a:latin typeface="+mn-lt"/>
              </a:rPr>
              <a:t>ioniseert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gasatomen</a:t>
            </a:r>
            <a:r>
              <a:rPr lang="en-US" dirty="0" smtClean="0">
                <a:latin typeface="+mn-lt"/>
              </a:rPr>
              <a:t>. De </a:t>
            </a:r>
            <a:r>
              <a:rPr lang="en-US" dirty="0" err="1" smtClean="0">
                <a:latin typeface="+mn-lt"/>
              </a:rPr>
              <a:t>vrijgekomen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elektronen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naar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draad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veroorzaken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lawine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deeltjes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geeft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puls</a:t>
            </a:r>
            <a:r>
              <a:rPr lang="en-US" dirty="0" smtClean="0">
                <a:latin typeface="+mn-lt"/>
              </a:rPr>
              <a:t>, die </a:t>
            </a:r>
            <a:r>
              <a:rPr lang="en-US" dirty="0" err="1" smtClean="0">
                <a:latin typeface="+mn-lt"/>
              </a:rPr>
              <a:t>vertaald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klik</a:t>
            </a:r>
            <a:r>
              <a:rPr lang="en-US" dirty="0" smtClean="0">
                <a:latin typeface="+mn-lt"/>
              </a:rPr>
              <a:t> op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luidspreker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277192"/>
            <a:ext cx="1377853" cy="199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590800"/>
            <a:ext cx="1387921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7"/>
          <p:cNvSpPr txBox="1"/>
          <p:nvPr/>
        </p:nvSpPr>
        <p:spPr>
          <a:xfrm>
            <a:off x="2209800" y="3399472"/>
            <a:ext cx="6781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Scintillator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deeltje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komt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binnen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maakt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licht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vrij</a:t>
            </a:r>
            <a:r>
              <a:rPr lang="en-US" dirty="0" smtClean="0">
                <a:latin typeface="+mn-lt"/>
              </a:rPr>
              <a:t> in het </a:t>
            </a:r>
            <a:r>
              <a:rPr lang="en-US" dirty="0" err="1" smtClean="0">
                <a:latin typeface="+mn-lt"/>
              </a:rPr>
              <a:t>materiaal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NaI</a:t>
            </a:r>
            <a:r>
              <a:rPr lang="en-US" dirty="0" smtClean="0">
                <a:latin typeface="+mn-lt"/>
              </a:rPr>
              <a:t> of plastics). Het </a:t>
            </a:r>
            <a:r>
              <a:rPr lang="en-US" dirty="0" err="1" smtClean="0">
                <a:latin typeface="+mn-lt"/>
              </a:rPr>
              <a:t>foton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maakt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elektron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vrij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foto-kathode</a:t>
            </a:r>
            <a:r>
              <a:rPr lang="en-US" dirty="0" smtClean="0">
                <a:latin typeface="+mn-lt"/>
              </a:rPr>
              <a:t>. Dynodes </a:t>
            </a:r>
            <a:r>
              <a:rPr lang="en-US" dirty="0" err="1" smtClean="0">
                <a:latin typeface="+mn-lt"/>
              </a:rPr>
              <a:t>versterken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signaal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dergelijk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systeem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foto</a:t>
            </a:r>
            <a:r>
              <a:rPr lang="en-US" dirty="0" smtClean="0">
                <a:latin typeface="+mn-lt"/>
              </a:rPr>
              <a:t>-multiplier </a:t>
            </a:r>
            <a:r>
              <a:rPr lang="en-US" dirty="0" err="1" smtClean="0">
                <a:latin typeface="+mn-lt"/>
              </a:rPr>
              <a:t>genoemd</a:t>
            </a:r>
            <a:r>
              <a:rPr lang="en-US" dirty="0" smtClean="0">
                <a:latin typeface="+mn-lt"/>
              </a:rPr>
              <a:t> (PMT). De </a:t>
            </a:r>
            <a:r>
              <a:rPr lang="en-US" dirty="0" err="1" smtClean="0">
                <a:latin typeface="+mn-lt"/>
              </a:rPr>
              <a:t>versterkingsfactor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typisch</a:t>
            </a:r>
            <a:r>
              <a:rPr lang="en-US" dirty="0" smtClean="0">
                <a:latin typeface="+mn-lt"/>
              </a:rPr>
              <a:t> 1 </a:t>
            </a:r>
            <a:r>
              <a:rPr lang="en-US" dirty="0" err="1" smtClean="0">
                <a:latin typeface="+mn-lt"/>
              </a:rPr>
              <a:t>miljoen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5124271"/>
            <a:ext cx="5181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verschillende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soorten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detectoren</a:t>
            </a:r>
            <a:r>
              <a:rPr lang="en-US" dirty="0" smtClean="0">
                <a:latin typeface="+mn-lt"/>
              </a:rPr>
              <a:t>: tracking en calorimeters. Tracking is </a:t>
            </a:r>
            <a:r>
              <a:rPr lang="en-US" dirty="0" err="1" smtClean="0">
                <a:latin typeface="+mn-lt"/>
              </a:rPr>
              <a:t>vaak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gebaseerd</a:t>
            </a:r>
            <a:r>
              <a:rPr lang="en-US" dirty="0" smtClean="0">
                <a:latin typeface="+mn-lt"/>
              </a:rPr>
              <a:t> op </a:t>
            </a:r>
            <a:r>
              <a:rPr lang="en-US" dirty="0" err="1" smtClean="0">
                <a:latin typeface="+mn-lt"/>
              </a:rPr>
              <a:t>dradenkamers</a:t>
            </a:r>
            <a:r>
              <a:rPr lang="en-US" dirty="0" smtClean="0">
                <a:latin typeface="+mn-lt"/>
              </a:rPr>
              <a:t> of </a:t>
            </a:r>
            <a:r>
              <a:rPr lang="en-US" dirty="0" err="1" smtClean="0">
                <a:latin typeface="+mn-lt"/>
              </a:rPr>
              <a:t>halfgeleiders</a:t>
            </a:r>
            <a:r>
              <a:rPr lang="en-US" dirty="0" smtClean="0">
                <a:latin typeface="+mn-lt"/>
              </a:rPr>
              <a:t>. Calorimeters </a:t>
            </a:r>
            <a:r>
              <a:rPr lang="en-US" dirty="0" err="1" smtClean="0">
                <a:latin typeface="+mn-lt"/>
              </a:rPr>
              <a:t>absorberen</a:t>
            </a:r>
            <a:r>
              <a:rPr lang="en-US" dirty="0" smtClean="0">
                <a:latin typeface="+mn-lt"/>
              </a:rPr>
              <a:t> het </a:t>
            </a:r>
            <a:r>
              <a:rPr lang="en-US" dirty="0" err="1" smtClean="0">
                <a:latin typeface="+mn-lt"/>
              </a:rPr>
              <a:t>deeltje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geven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indicatie</a:t>
            </a:r>
            <a:r>
              <a:rPr lang="en-US" dirty="0" smtClean="0">
                <a:latin typeface="+mn-lt"/>
              </a:rPr>
              <a:t> van de </a:t>
            </a:r>
            <a:r>
              <a:rPr lang="en-US" dirty="0" err="1" smtClean="0">
                <a:latin typeface="+mn-lt"/>
              </a:rPr>
              <a:t>totale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endParaRPr lang="en-US" dirty="0">
              <a:latin typeface="+mn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951168"/>
            <a:ext cx="1447800" cy="183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5376863"/>
            <a:ext cx="2084534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804" y="5826394"/>
            <a:ext cx="2056996" cy="2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Structuur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en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eigenschappen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kernen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Kern: </a:t>
            </a:r>
            <a:r>
              <a:rPr lang="en-US" dirty="0" err="1" smtClean="0">
                <a:latin typeface="+mn-lt"/>
              </a:rPr>
              <a:t>onderdeel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atoom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nucleiden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genoemd</a:t>
            </a:r>
            <a:endParaRPr lang="en-US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1828800"/>
            <a:ext cx="7543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Kern is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dicht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quantumsysteem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nucleonen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verzamelnaam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protonen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2667000"/>
            <a:ext cx="7315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Proton: kern van </a:t>
            </a:r>
            <a:r>
              <a:rPr lang="en-US" dirty="0" err="1" smtClean="0">
                <a:latin typeface="+mn-lt"/>
              </a:rPr>
              <a:t>waterstofatoom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positief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geladen</a:t>
            </a:r>
            <a:r>
              <a:rPr lang="en-US" dirty="0" smtClean="0">
                <a:latin typeface="+mn-lt"/>
              </a:rPr>
              <a:t>, spin ½)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429000"/>
            <a:ext cx="5257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Neutron: </a:t>
            </a:r>
            <a:r>
              <a:rPr lang="en-US" dirty="0" err="1" smtClean="0">
                <a:latin typeface="+mn-lt"/>
              </a:rPr>
              <a:t>neutraal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deeltje</a:t>
            </a:r>
            <a:r>
              <a:rPr lang="en-US" dirty="0" smtClean="0">
                <a:latin typeface="+mn-lt"/>
              </a:rPr>
              <a:t> (spin ½)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waarom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gebonden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toestand</a:t>
            </a:r>
            <a:r>
              <a:rPr lang="en-US" dirty="0" smtClean="0">
                <a:latin typeface="+mn-lt"/>
              </a:rPr>
              <a:t> van </a:t>
            </a:r>
            <a:r>
              <a:rPr lang="en-US" i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 en </a:t>
            </a:r>
            <a:r>
              <a:rPr lang="en-US" i="1" dirty="0" smtClean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?)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791200"/>
            <a:ext cx="7467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 smtClean="0">
                <a:latin typeface="+mn-lt"/>
              </a:rPr>
              <a:t>Z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bepaalt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elektronen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dus</a:t>
            </a:r>
            <a:r>
              <a:rPr lang="en-US" dirty="0" smtClean="0">
                <a:latin typeface="+mn-lt"/>
              </a:rPr>
              <a:t> het type element (</a:t>
            </a:r>
            <a:r>
              <a:rPr lang="en-US" dirty="0" err="1" smtClean="0">
                <a:latin typeface="+mn-lt"/>
              </a:rPr>
              <a:t>isotopen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3061650"/>
            <a:ext cx="2409825" cy="2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470690"/>
            <a:ext cx="2405061" cy="28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3"/>
          <p:cNvSpPr txBox="1"/>
          <p:nvPr/>
        </p:nvSpPr>
        <p:spPr>
          <a:xfrm>
            <a:off x="533400" y="4059021"/>
            <a:ext cx="632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Atoomgetal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Z</a:t>
            </a:r>
            <a:r>
              <a:rPr lang="en-US" dirty="0" smtClean="0">
                <a:latin typeface="+mn-lt"/>
              </a:rPr>
              <a:t> is het </a:t>
            </a: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protonen</a:t>
            </a:r>
            <a:r>
              <a:rPr lang="en-US" dirty="0" smtClean="0">
                <a:latin typeface="+mn-lt"/>
              </a:rPr>
              <a:t> in de kern </a:t>
            </a:r>
            <a:r>
              <a:rPr lang="en-US" i="1" dirty="0" smtClean="0">
                <a:latin typeface="+mn-lt"/>
              </a:rPr>
              <a:t>Z = </a:t>
            </a:r>
            <a:r>
              <a:rPr lang="en-US" i="1" dirty="0" err="1" smtClean="0">
                <a:latin typeface="+mn-lt"/>
              </a:rPr>
              <a:t>N</a:t>
            </a:r>
            <a:r>
              <a:rPr lang="en-US" baseline="-25000" dirty="0" err="1" smtClean="0">
                <a:latin typeface="+mn-lt"/>
              </a:rPr>
              <a:t>p</a:t>
            </a:r>
            <a:endParaRPr lang="en-US" baseline="-25000" dirty="0">
              <a:latin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33400" y="4355068"/>
            <a:ext cx="632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Neutrongetal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is het </a:t>
            </a: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in de kern </a:t>
            </a:r>
            <a:r>
              <a:rPr lang="en-US" i="1" dirty="0" smtClean="0">
                <a:latin typeface="+mn-lt"/>
              </a:rPr>
              <a:t>N = </a:t>
            </a:r>
            <a:r>
              <a:rPr lang="en-US" i="1" dirty="0" err="1" smtClean="0">
                <a:latin typeface="+mn-lt"/>
              </a:rPr>
              <a:t>N</a:t>
            </a:r>
            <a:r>
              <a:rPr lang="en-US" baseline="-25000" dirty="0" err="1" smtClean="0">
                <a:latin typeface="+mn-lt"/>
              </a:rPr>
              <a:t>n</a:t>
            </a:r>
            <a:endParaRPr lang="en-US" baseline="-25000" dirty="0">
              <a:latin typeface="+mn-lt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533400" y="4659868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Atomair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massagetal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is het </a:t>
            </a: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</a:t>
            </a:r>
            <a:r>
              <a:rPr lang="en-US" dirty="0" err="1" smtClean="0">
                <a:latin typeface="+mn-lt"/>
              </a:rPr>
              <a:t>ucleonen</a:t>
            </a:r>
            <a:r>
              <a:rPr lang="en-US" dirty="0" smtClean="0">
                <a:latin typeface="+mn-lt"/>
              </a:rPr>
              <a:t> in de kern </a:t>
            </a:r>
            <a:r>
              <a:rPr lang="en-US" i="1" dirty="0" smtClean="0">
                <a:latin typeface="+mn-lt"/>
              </a:rPr>
              <a:t>A</a:t>
            </a:r>
            <a:r>
              <a:rPr lang="en-US" i="1" dirty="0" smtClean="0">
                <a:latin typeface="+mn-lt"/>
              </a:rPr>
              <a:t> = </a:t>
            </a:r>
            <a:r>
              <a:rPr lang="en-US" i="1" dirty="0" smtClean="0">
                <a:latin typeface="+mn-lt"/>
              </a:rPr>
              <a:t>Z</a:t>
            </a:r>
            <a:r>
              <a:rPr lang="en-US" baseline="-25000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+ N</a:t>
            </a:r>
            <a:endParaRPr lang="en-US" baseline="-25000" dirty="0">
              <a:latin typeface="+mn-lt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33400" y="4964668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Notatie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nucleide</a:t>
            </a:r>
            <a:r>
              <a:rPr lang="en-US" dirty="0" smtClean="0">
                <a:latin typeface="+mn-lt"/>
              </a:rPr>
              <a:t> (met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chemisch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symbool</a:t>
            </a:r>
            <a:r>
              <a:rPr lang="en-US" dirty="0" smtClean="0">
                <a:latin typeface="+mn-lt"/>
              </a:rPr>
              <a:t>)</a:t>
            </a:r>
            <a:endParaRPr lang="en-US" baseline="-25000" dirty="0">
              <a:latin typeface="+mn-lt"/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6477000" y="5181600"/>
            <a:ext cx="838200" cy="533400"/>
            <a:chOff x="6324600" y="5029200"/>
            <a:chExt cx="838200" cy="533400"/>
          </a:xfrm>
        </p:grpSpPr>
        <p:sp>
          <p:nvSpPr>
            <p:cNvPr id="25" name="Rounded Rectangle 27"/>
            <p:cNvSpPr/>
            <p:nvPr/>
          </p:nvSpPr>
          <p:spPr bwMode="auto">
            <a:xfrm>
              <a:off x="6324600" y="5029200"/>
              <a:ext cx="838200" cy="533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41291" y="5121849"/>
              <a:ext cx="390525" cy="35502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sp>
        <p:nvSpPr>
          <p:cNvPr id="28" name="TextBox 14"/>
          <p:cNvSpPr txBox="1"/>
          <p:nvPr/>
        </p:nvSpPr>
        <p:spPr>
          <a:xfrm>
            <a:off x="533400" y="6096000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Natuurlijke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abondatie</a:t>
            </a:r>
            <a:r>
              <a:rPr lang="en-US" dirty="0" smtClean="0">
                <a:latin typeface="+mn-lt"/>
              </a:rPr>
              <a:t> op </a:t>
            </a:r>
            <a:r>
              <a:rPr lang="en-US" dirty="0" err="1" smtClean="0">
                <a:latin typeface="+mn-lt"/>
              </a:rPr>
              <a:t>Aarde</a:t>
            </a:r>
            <a:r>
              <a:rPr lang="en-US" dirty="0" smtClean="0">
                <a:latin typeface="+mn-lt"/>
              </a:rPr>
              <a:t> is 98.9% </a:t>
            </a:r>
            <a:r>
              <a:rPr lang="en-US" dirty="0" err="1" smtClean="0">
                <a:latin typeface="+mn-lt"/>
              </a:rPr>
              <a:t>natuurlijk</a:t>
            </a:r>
            <a:r>
              <a:rPr lang="en-US" dirty="0" smtClean="0">
                <a:latin typeface="+mn-lt"/>
              </a:rPr>
              <a:t>       en </a:t>
            </a:r>
            <a:r>
              <a:rPr lang="en-US" dirty="0" err="1" smtClean="0">
                <a:latin typeface="+mn-lt"/>
              </a:rPr>
              <a:t>ongeveer</a:t>
            </a:r>
            <a:r>
              <a:rPr lang="en-US" dirty="0" smtClean="0">
                <a:latin typeface="+mn-lt"/>
              </a:rPr>
              <a:t> 1.1% is</a:t>
            </a:r>
            <a:endParaRPr lang="en-US" dirty="0">
              <a:latin typeface="+mn-lt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1664" y="6170069"/>
            <a:ext cx="304800" cy="2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4838" y="6146008"/>
            <a:ext cx="309562" cy="2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14"/>
          <p:cNvSpPr txBox="1"/>
          <p:nvPr/>
        </p:nvSpPr>
        <p:spPr>
          <a:xfrm>
            <a:off x="533400" y="64124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Massawaarde</a:t>
            </a:r>
            <a:r>
              <a:rPr lang="en-US" dirty="0" smtClean="0">
                <a:latin typeface="+mn-lt"/>
              </a:rPr>
              <a:t> die je in </a:t>
            </a:r>
            <a:r>
              <a:rPr lang="en-US" dirty="0" err="1" smtClean="0">
                <a:latin typeface="+mn-lt"/>
              </a:rPr>
              <a:t>Periodiek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Systeem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vindt</a:t>
            </a:r>
            <a:r>
              <a:rPr lang="en-US" dirty="0" smtClean="0">
                <a:latin typeface="+mn-lt"/>
              </a:rPr>
              <a:t>, is het </a:t>
            </a:r>
            <a:r>
              <a:rPr lang="en-US" dirty="0" err="1" smtClean="0">
                <a:latin typeface="+mn-lt"/>
              </a:rPr>
              <a:t>gemiddelde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14" grpId="0"/>
      <p:bldP spid="15" grpId="0"/>
      <p:bldP spid="16" grpId="0"/>
      <p:bldP spid="17" grpId="0"/>
      <p:bldP spid="20" grpId="0"/>
      <p:bldP spid="23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Structuur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en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eigenschappen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kernen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isotopen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kunnen</a:t>
            </a:r>
            <a:r>
              <a:rPr lang="en-US" dirty="0" smtClean="0">
                <a:latin typeface="+mn-lt"/>
              </a:rPr>
              <a:t> in het </a:t>
            </a:r>
            <a:r>
              <a:rPr lang="en-US" dirty="0" err="1" smtClean="0">
                <a:latin typeface="+mn-lt"/>
              </a:rPr>
              <a:t>laboratorium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gemaakt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endParaRPr lang="en-US" dirty="0">
              <a:latin typeface="+mn-lt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533400" y="1535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Elementen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zwaarder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Uraniu</a:t>
            </a:r>
            <a:r>
              <a:rPr lang="en-US" dirty="0" smtClean="0">
                <a:latin typeface="+mn-lt"/>
              </a:rPr>
              <a:t>m (</a:t>
            </a:r>
            <a:r>
              <a:rPr lang="en-US" i="1" dirty="0" smtClean="0">
                <a:latin typeface="+mn-lt"/>
              </a:rPr>
              <a:t>Z &gt; 92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kunstmatig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gemaakt</a:t>
            </a:r>
            <a:endParaRPr lang="en-US" dirty="0">
              <a:latin typeface="+mn-lt"/>
            </a:endParaRPr>
          </a:p>
        </p:txBody>
      </p:sp>
      <p:pic>
        <p:nvPicPr>
          <p:cNvPr id="3075" name="Picture 3" descr="\\vmware-host\Shared Folders\Desktop\banne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0"/>
            <a:ext cx="4064000" cy="1016000"/>
          </a:xfrm>
          <a:prstGeom prst="rect">
            <a:avLst/>
          </a:prstGeom>
          <a:noFill/>
        </p:spPr>
      </p:pic>
      <p:pic>
        <p:nvPicPr>
          <p:cNvPr id="3076" name="Picture 4" descr="\\vmware-host\Shared Folders\Desktop\cyclotr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429000"/>
            <a:ext cx="1955800" cy="1466850"/>
          </a:xfrm>
          <a:prstGeom prst="rect">
            <a:avLst/>
          </a:prstGeom>
          <a:noFill/>
        </p:spPr>
      </p:pic>
      <p:pic>
        <p:nvPicPr>
          <p:cNvPr id="3077" name="Picture 5" descr="\\vmware-host\Shared Folders\Desktop\pet%20isotopen%20cyclotr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953000"/>
            <a:ext cx="2414588" cy="1810941"/>
          </a:xfrm>
          <a:prstGeom prst="rect">
            <a:avLst/>
          </a:prstGeom>
          <a:noFill/>
        </p:spPr>
      </p:pic>
      <p:sp>
        <p:nvSpPr>
          <p:cNvPr id="20" name="TextBox 17"/>
          <p:cNvSpPr txBox="1"/>
          <p:nvPr/>
        </p:nvSpPr>
        <p:spPr>
          <a:xfrm>
            <a:off x="533400" y="18399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Op de VU: www.cyclotron.nl</a:t>
            </a:r>
            <a:endParaRPr lang="en-US" dirty="0">
              <a:latin typeface="+mn-lt"/>
            </a:endParaRPr>
          </a:p>
        </p:txBody>
      </p:sp>
      <p:pic>
        <p:nvPicPr>
          <p:cNvPr id="3079" name="Picture 7" descr="\\vmware-host\Shared Folders\Desktop\ton_ct12_z7_cs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83000"/>
            <a:ext cx="4699000" cy="3175000"/>
          </a:xfrm>
          <a:prstGeom prst="rect">
            <a:avLst/>
          </a:prstGeom>
          <a:noFill/>
        </p:spPr>
      </p:pic>
      <p:sp>
        <p:nvSpPr>
          <p:cNvPr id="23" name="TextBox 17"/>
          <p:cNvSpPr txBox="1"/>
          <p:nvPr/>
        </p:nvSpPr>
        <p:spPr>
          <a:xfrm>
            <a:off x="533400" y="3276600"/>
            <a:ext cx="5257800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Nucleide</a:t>
            </a:r>
            <a:r>
              <a:rPr lang="en-US" dirty="0" smtClean="0">
                <a:latin typeface="+mn-lt"/>
              </a:rPr>
              <a:t> chart</a:t>
            </a:r>
            <a:r>
              <a:rPr lang="en-US" dirty="0" smtClean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http://www.nndc.bnl.gov/chart/</a:t>
            </a:r>
            <a:endParaRPr lang="en-US" dirty="0">
              <a:latin typeface="+mn-lt"/>
            </a:endParaRPr>
          </a:p>
        </p:txBody>
      </p:sp>
      <p:pic>
        <p:nvPicPr>
          <p:cNvPr id="3080" name="Picture 8" descr="\\vmware-host\Shared Folders\Desktop\CN-with-Cm-targe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4953000"/>
            <a:ext cx="2854409" cy="1866491"/>
          </a:xfrm>
          <a:prstGeom prst="rect">
            <a:avLst/>
          </a:prstGeom>
          <a:noFill/>
        </p:spPr>
      </p:pic>
      <p:pic>
        <p:nvPicPr>
          <p:cNvPr id="3081" name="Picture 9" descr="\\vmware-host\Shared Folders\Desktop\hi_col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2286000"/>
            <a:ext cx="2517775" cy="9999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Structuur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en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eigenschappen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kernen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Ladingsverdeling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gemeten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elektronenverstrooiing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1" y="3276600"/>
            <a:ext cx="270587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223673"/>
            <a:ext cx="3581400" cy="363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/>
        </p:nvSpPr>
        <p:spPr>
          <a:xfrm>
            <a:off x="533400" y="1535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Ruwe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benadering</a:t>
            </a:r>
            <a:endParaRPr lang="en-US" dirty="0">
              <a:latin typeface="+mn-lt"/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2743200" y="1752600"/>
            <a:ext cx="2514600" cy="609600"/>
            <a:chOff x="2667000" y="1676400"/>
            <a:chExt cx="2514600" cy="609600"/>
          </a:xfrm>
        </p:grpSpPr>
        <p:sp>
          <p:nvSpPr>
            <p:cNvPr id="11" name="Rounded Rectangle 27"/>
            <p:cNvSpPr/>
            <p:nvPr/>
          </p:nvSpPr>
          <p:spPr bwMode="auto">
            <a:xfrm>
              <a:off x="2667000" y="1676400"/>
              <a:ext cx="2514600" cy="609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201" y="1721676"/>
              <a:ext cx="2362200" cy="440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7"/>
          <p:cNvSpPr txBox="1"/>
          <p:nvPr/>
        </p:nvSpPr>
        <p:spPr>
          <a:xfrm>
            <a:off x="533400" y="2525712"/>
            <a:ext cx="4648200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10</a:t>
            </a:r>
            <a:r>
              <a:rPr lang="en-US" baseline="30000" dirty="0" smtClean="0">
                <a:latin typeface="+mn-lt"/>
              </a:rPr>
              <a:t>-15</a:t>
            </a:r>
            <a:r>
              <a:rPr lang="en-US" dirty="0" smtClean="0">
                <a:latin typeface="+mn-lt"/>
              </a:rPr>
              <a:t> m = 1 </a:t>
            </a:r>
            <a:r>
              <a:rPr lang="en-US" dirty="0" err="1" smtClean="0">
                <a:latin typeface="+mn-lt"/>
              </a:rPr>
              <a:t>femtometer</a:t>
            </a:r>
            <a:r>
              <a:rPr lang="en-US" dirty="0" smtClean="0">
                <a:latin typeface="+mn-lt"/>
              </a:rPr>
              <a:t> = 1 </a:t>
            </a:r>
            <a:r>
              <a:rPr lang="en-US" dirty="0" err="1" smtClean="0">
                <a:latin typeface="+mn-lt"/>
              </a:rPr>
              <a:t>fermi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Structuur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en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eigenschappen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kernen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Massa’s van </a:t>
            </a:r>
            <a:r>
              <a:rPr lang="en-US" dirty="0" err="1" smtClean="0">
                <a:latin typeface="+mn-lt"/>
              </a:rPr>
              <a:t>isotopen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bepaald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massaspectrometers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6" name="TextBox 17"/>
          <p:cNvSpPr txBox="1"/>
          <p:nvPr/>
        </p:nvSpPr>
        <p:spPr>
          <a:xfrm>
            <a:off x="533400" y="1535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Unified atomic mass unit [ u ]: </a:t>
            </a:r>
            <a:r>
              <a:rPr lang="en-US" dirty="0" err="1" smtClean="0">
                <a:latin typeface="+mn-lt"/>
              </a:rPr>
              <a:t>massa</a:t>
            </a:r>
            <a:r>
              <a:rPr lang="en-US" dirty="0" smtClean="0">
                <a:latin typeface="+mn-lt"/>
              </a:rPr>
              <a:t>       </a:t>
            </a:r>
            <a:r>
              <a:rPr lang="en-US" dirty="0" err="1" smtClean="0">
                <a:latin typeface="+mn-lt"/>
              </a:rPr>
              <a:t>atoom</a:t>
            </a:r>
            <a:r>
              <a:rPr lang="en-US" dirty="0" smtClean="0">
                <a:latin typeface="+mn-lt"/>
              </a:rPr>
              <a:t> is 12.000000 u</a:t>
            </a:r>
            <a:endParaRPr lang="en-US" dirty="0">
              <a:latin typeface="+mn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188" y="1613647"/>
            <a:ext cx="304800" cy="2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/>
        </p:nvSpPr>
        <p:spPr>
          <a:xfrm>
            <a:off x="533400" y="18399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vinden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endParaRPr lang="en-US" dirty="0">
              <a:latin typeface="+mn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133600"/>
            <a:ext cx="6400800" cy="19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7"/>
          <p:cNvSpPr txBox="1"/>
          <p:nvPr/>
        </p:nvSpPr>
        <p:spPr>
          <a:xfrm>
            <a:off x="533400" y="4202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Totaal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impulsmoment</a:t>
            </a:r>
            <a:r>
              <a:rPr lang="en-US" dirty="0" smtClean="0">
                <a:latin typeface="+mn-lt"/>
              </a:rPr>
              <a:t> van kern met spin </a:t>
            </a:r>
            <a:r>
              <a:rPr lang="en-US" i="1" dirty="0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gegeven</a:t>
            </a:r>
            <a:r>
              <a:rPr lang="en-US" dirty="0" smtClean="0">
                <a:latin typeface="+mn-lt"/>
              </a:rPr>
              <a:t> door</a:t>
            </a:r>
            <a:endParaRPr lang="en-US" dirty="0">
              <a:latin typeface="+mn-lt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267200"/>
            <a:ext cx="1246338" cy="29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7"/>
          <p:cNvSpPr txBox="1"/>
          <p:nvPr/>
        </p:nvSpPr>
        <p:spPr>
          <a:xfrm>
            <a:off x="533400" y="4506912"/>
            <a:ext cx="495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Magnetische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momenten</a:t>
            </a:r>
            <a:r>
              <a:rPr lang="en-US" dirty="0" smtClean="0">
                <a:latin typeface="+mn-lt"/>
              </a:rPr>
              <a:t> van de kern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gegeven</a:t>
            </a:r>
            <a:r>
              <a:rPr lang="en-US" dirty="0" smtClean="0">
                <a:latin typeface="+mn-lt"/>
              </a:rPr>
              <a:t> in nuclear </a:t>
            </a:r>
            <a:r>
              <a:rPr lang="en-US" dirty="0" err="1" smtClean="0">
                <a:latin typeface="+mn-lt"/>
              </a:rPr>
              <a:t>magneton</a:t>
            </a:r>
            <a:endParaRPr lang="en-US" dirty="0">
              <a:latin typeface="+mn-lt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597741"/>
            <a:ext cx="1228725" cy="66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7"/>
          <p:cNvSpPr txBox="1"/>
          <p:nvPr/>
        </p:nvSpPr>
        <p:spPr>
          <a:xfrm>
            <a:off x="533400" y="5221069"/>
            <a:ext cx="495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Metingen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geven</a:t>
            </a:r>
            <a:endParaRPr lang="en-US" dirty="0">
              <a:latin typeface="+mn-lt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5647" y="5293659"/>
            <a:ext cx="1704975" cy="31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2541" y="5667868"/>
            <a:ext cx="1842247" cy="26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7"/>
          <p:cNvSpPr txBox="1"/>
          <p:nvPr/>
        </p:nvSpPr>
        <p:spPr>
          <a:xfrm>
            <a:off x="533400" y="5905962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Neutron </a:t>
            </a:r>
            <a:r>
              <a:rPr lang="en-US" dirty="0" err="1" smtClean="0">
                <a:latin typeface="+mn-lt"/>
              </a:rPr>
              <a:t>lijkt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geladen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deeltjes</a:t>
            </a:r>
            <a:r>
              <a:rPr lang="en-US" dirty="0" smtClean="0">
                <a:latin typeface="+mn-lt"/>
              </a:rPr>
              <a:t> (quarks)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bestaan</a:t>
            </a:r>
            <a:endParaRPr lang="en-US" dirty="0">
              <a:latin typeface="+mn-lt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533400" y="6260068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Toepassingen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NMR en MRI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hierop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gebaseerd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8" grpId="0"/>
      <p:bldP spid="10" grpId="0"/>
      <p:bldP spid="13" grpId="0"/>
      <p:bldP spid="14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Bindingsenergie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en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kernkracht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Massa kern is </a:t>
            </a:r>
            <a:r>
              <a:rPr lang="en-US" dirty="0" err="1" smtClean="0">
                <a:latin typeface="+mn-lt"/>
              </a:rPr>
              <a:t>altijd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kleiner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som</a:t>
            </a:r>
            <a:r>
              <a:rPr lang="en-US" dirty="0" smtClean="0">
                <a:latin typeface="+mn-lt"/>
              </a:rPr>
              <a:t> van proton en neutron </a:t>
            </a:r>
            <a:r>
              <a:rPr lang="en-US" dirty="0" err="1" smtClean="0">
                <a:latin typeface="+mn-lt"/>
              </a:rPr>
              <a:t>massa’s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6" name="TextBox 17"/>
          <p:cNvSpPr txBox="1"/>
          <p:nvPr/>
        </p:nvSpPr>
        <p:spPr>
          <a:xfrm>
            <a:off x="533400" y="153511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massa</a:t>
            </a:r>
            <a:r>
              <a:rPr lang="en-US" dirty="0" smtClean="0">
                <a:latin typeface="+mn-lt"/>
              </a:rPr>
              <a:t>-defect is de </a:t>
            </a:r>
            <a:r>
              <a:rPr lang="en-US" dirty="0" err="1" smtClean="0">
                <a:latin typeface="+mn-lt"/>
              </a:rPr>
              <a:t>bindingsenergie</a:t>
            </a:r>
            <a:r>
              <a:rPr lang="en-US" dirty="0" smtClean="0">
                <a:latin typeface="+mn-lt"/>
              </a:rPr>
              <a:t> van het </a:t>
            </a:r>
            <a:r>
              <a:rPr lang="en-US" dirty="0" err="1" smtClean="0">
                <a:latin typeface="+mn-lt"/>
              </a:rPr>
              <a:t>systeem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baseline="30000" dirty="0" smtClean="0">
                <a:latin typeface="+mn-lt"/>
              </a:rPr>
              <a:t>4</a:t>
            </a:r>
            <a:r>
              <a:rPr lang="en-US" dirty="0" smtClean="0">
                <a:latin typeface="+mn-lt"/>
              </a:rPr>
              <a:t>He: 28.3 </a:t>
            </a:r>
            <a:r>
              <a:rPr lang="en-US" dirty="0" err="1" smtClean="0">
                <a:latin typeface="+mn-lt"/>
              </a:rPr>
              <a:t>MeV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533400" y="18404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Deze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komt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vrij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vorming</a:t>
            </a:r>
            <a:r>
              <a:rPr lang="en-US" dirty="0" smtClean="0">
                <a:latin typeface="+mn-lt"/>
              </a:rPr>
              <a:t> van het </a:t>
            </a:r>
            <a:r>
              <a:rPr lang="en-US" dirty="0" err="1" smtClean="0">
                <a:latin typeface="+mn-lt"/>
              </a:rPr>
              <a:t>systeem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daarom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straalt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zon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21452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Deze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moet</a:t>
            </a:r>
            <a:r>
              <a:rPr lang="en-US" dirty="0" smtClean="0">
                <a:latin typeface="+mn-lt"/>
              </a:rPr>
              <a:t> je </a:t>
            </a:r>
            <a:r>
              <a:rPr lang="en-US" dirty="0" err="1" smtClean="0">
                <a:latin typeface="+mn-lt"/>
              </a:rPr>
              <a:t>erin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stoppen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je het </a:t>
            </a:r>
            <a:r>
              <a:rPr lang="en-US" dirty="0" err="1" smtClean="0">
                <a:latin typeface="+mn-lt"/>
              </a:rPr>
              <a:t>systee</a:t>
            </a:r>
            <a:r>
              <a:rPr lang="en-US" dirty="0" err="1" smtClean="0">
                <a:latin typeface="+mn-lt"/>
              </a:rPr>
              <a:t>m</a:t>
            </a:r>
            <a:r>
              <a:rPr lang="en-US" dirty="0" smtClean="0">
                <a:latin typeface="+mn-lt"/>
              </a:rPr>
              <a:t> wilt </a:t>
            </a:r>
            <a:r>
              <a:rPr lang="en-US" dirty="0" err="1" smtClean="0">
                <a:latin typeface="+mn-lt"/>
              </a:rPr>
              <a:t>opbreken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delen</a:t>
            </a:r>
            <a:endParaRPr lang="en-US" dirty="0">
              <a:latin typeface="+mn-lt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33400" y="2450068"/>
            <a:ext cx="800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eigenlijk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altijd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zo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massa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waterstofatoom</a:t>
            </a:r>
            <a:r>
              <a:rPr lang="en-US" dirty="0" smtClean="0">
                <a:latin typeface="+mn-lt"/>
              </a:rPr>
              <a:t> is 13.6 </a:t>
            </a:r>
            <a:r>
              <a:rPr lang="en-US" dirty="0" err="1" smtClean="0">
                <a:latin typeface="+mn-lt"/>
              </a:rPr>
              <a:t>eV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kleiner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som</a:t>
            </a:r>
            <a:r>
              <a:rPr lang="en-US" dirty="0" smtClean="0">
                <a:latin typeface="+mn-lt"/>
              </a:rPr>
              <a:t> van proton en </a:t>
            </a:r>
            <a:r>
              <a:rPr lang="en-US" dirty="0" err="1" smtClean="0">
                <a:latin typeface="+mn-lt"/>
              </a:rPr>
              <a:t>elektron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rustenergie</a:t>
            </a:r>
            <a:r>
              <a:rPr lang="en-US" dirty="0" smtClean="0">
                <a:latin typeface="+mn-lt"/>
              </a:rPr>
              <a:t> (effect is 1 op 10</a:t>
            </a:r>
            <a:r>
              <a:rPr lang="en-US" baseline="30000" dirty="0" smtClean="0">
                <a:latin typeface="+mn-lt"/>
              </a:rPr>
              <a:t>8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pic>
        <p:nvPicPr>
          <p:cNvPr id="23554" name="Picture 2" descr="\\vmware-host\Shared Folders\Desktop\s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242952"/>
            <a:ext cx="2819704" cy="2615048"/>
          </a:xfrm>
          <a:prstGeom prst="rect">
            <a:avLst/>
          </a:prstGeom>
          <a:noFill/>
        </p:spPr>
      </p:pic>
      <p:pic>
        <p:nvPicPr>
          <p:cNvPr id="23555" name="Picture 3" descr="\\vmware-host\Shared Folders\Desktop\Einstein_-_Time_Magazine_-_July_1,_1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13187"/>
            <a:ext cx="2235152" cy="2944813"/>
          </a:xfrm>
          <a:prstGeom prst="rect">
            <a:avLst/>
          </a:prstGeom>
          <a:noFill/>
        </p:spPr>
      </p:pic>
      <p:pic>
        <p:nvPicPr>
          <p:cNvPr id="23556" name="Picture 4" descr="\\vmware-host\Shared Folders\Desktop\E_equals_m_plus_c_square_at_Taipei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505200"/>
            <a:ext cx="1371600" cy="1828800"/>
          </a:xfrm>
          <a:prstGeom prst="rect">
            <a:avLst/>
          </a:prstGeom>
          <a:noFill/>
        </p:spPr>
      </p:pic>
      <p:pic>
        <p:nvPicPr>
          <p:cNvPr id="23557" name="Picture 5" descr="\\vmware-host\Shared Folders\Desktop\800px-TaskForce_O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264152"/>
            <a:ext cx="3505200" cy="25938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Bindingsenergie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Bindingsenergie</a:t>
            </a:r>
            <a:r>
              <a:rPr lang="en-US" dirty="0" smtClean="0">
                <a:latin typeface="+mn-lt"/>
              </a:rPr>
              <a:t> per nucleon.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baseline="30000" dirty="0" smtClean="0">
                <a:latin typeface="+mn-lt"/>
              </a:rPr>
              <a:t>4</a:t>
            </a:r>
            <a:r>
              <a:rPr lang="en-US" dirty="0" smtClean="0">
                <a:latin typeface="+mn-lt"/>
              </a:rPr>
              <a:t>He is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28.3 </a:t>
            </a:r>
            <a:r>
              <a:rPr lang="en-US" dirty="0" err="1" smtClean="0">
                <a:latin typeface="+mn-lt"/>
              </a:rPr>
              <a:t>MeV</a:t>
            </a:r>
            <a:r>
              <a:rPr lang="en-US" dirty="0" smtClean="0">
                <a:latin typeface="+mn-lt"/>
              </a:rPr>
              <a:t> / 4 = 7.1 </a:t>
            </a:r>
            <a:r>
              <a:rPr lang="en-US" dirty="0" err="1" smtClean="0">
                <a:latin typeface="+mn-lt"/>
              </a:rPr>
              <a:t>MeV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773680"/>
            <a:ext cx="5105400" cy="40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7"/>
          <p:cNvSpPr txBox="1"/>
          <p:nvPr/>
        </p:nvSpPr>
        <p:spPr>
          <a:xfrm>
            <a:off x="533400" y="153511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Curve (versus </a:t>
            </a: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heeft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plateau </a:t>
            </a: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8.7 </a:t>
            </a:r>
            <a:r>
              <a:rPr lang="en-US" dirty="0" err="1" smtClean="0">
                <a:latin typeface="+mn-lt"/>
              </a:rPr>
              <a:t>MeV</a:t>
            </a:r>
            <a:r>
              <a:rPr lang="en-US" dirty="0" smtClean="0">
                <a:latin typeface="+mn-lt"/>
              </a:rPr>
              <a:t> per nucleon</a:t>
            </a:r>
            <a:endParaRPr lang="en-US" dirty="0">
              <a:latin typeface="+mn-lt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533400" y="18404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Daling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A &gt; 80 </a:t>
            </a:r>
            <a:r>
              <a:rPr lang="en-US" dirty="0" err="1" smtClean="0">
                <a:latin typeface="+mn-lt"/>
              </a:rPr>
              <a:t>toont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zware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relatief</a:t>
            </a:r>
            <a:r>
              <a:rPr lang="en-US" dirty="0" smtClean="0">
                <a:latin typeface="+mn-lt"/>
              </a:rPr>
              <a:t> minder </a:t>
            </a:r>
            <a:r>
              <a:rPr lang="en-US" dirty="0" err="1" smtClean="0">
                <a:latin typeface="+mn-lt"/>
              </a:rPr>
              <a:t>gebonden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21452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verband</a:t>
            </a:r>
            <a:r>
              <a:rPr lang="en-US" dirty="0" smtClean="0">
                <a:latin typeface="+mn-lt"/>
              </a:rPr>
              <a:t> is de basis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kernsplijting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kernfusie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Kernkracht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" name="TextBox 17"/>
          <p:cNvSpPr txBox="1"/>
          <p:nvPr/>
        </p:nvSpPr>
        <p:spPr>
          <a:xfrm>
            <a:off x="533400" y="1447800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Nucleonen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gebonden</a:t>
            </a:r>
            <a:r>
              <a:rPr lang="en-US" dirty="0" smtClean="0">
                <a:latin typeface="+mn-lt"/>
              </a:rPr>
              <a:t> door </a:t>
            </a:r>
            <a:r>
              <a:rPr lang="en-US" dirty="0" err="1" smtClean="0">
                <a:latin typeface="+mn-lt"/>
              </a:rPr>
              <a:t>sterke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wisselwerking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kernkrachten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533400" y="1840468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Dracht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enkele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femtometers</a:t>
            </a:r>
            <a:endParaRPr lang="en-US" dirty="0">
              <a:latin typeface="+mn-lt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533400" y="2209800"/>
            <a:ext cx="784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Ingewikkelde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kracht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functie</a:t>
            </a:r>
            <a:r>
              <a:rPr lang="en-US" dirty="0" smtClean="0">
                <a:latin typeface="+mn-lt"/>
              </a:rPr>
              <a:t> van </a:t>
            </a:r>
            <a:r>
              <a:rPr lang="en-US" i="1" dirty="0" smtClean="0">
                <a:latin typeface="+mn-lt"/>
              </a:rPr>
              <a:t>N – Z</a:t>
            </a:r>
            <a:r>
              <a:rPr lang="en-US" dirty="0" smtClean="0">
                <a:latin typeface="+mn-lt"/>
              </a:rPr>
              <a:t>, spin, spin-</a:t>
            </a:r>
            <a:r>
              <a:rPr lang="en-US" dirty="0" err="1" smtClean="0">
                <a:latin typeface="+mn-lt"/>
              </a:rPr>
              <a:t>baan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koppeling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etc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743200"/>
            <a:ext cx="2964455" cy="41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7"/>
          <p:cNvSpPr txBox="1"/>
          <p:nvPr/>
        </p:nvSpPr>
        <p:spPr>
          <a:xfrm>
            <a:off x="533400" y="2590800"/>
            <a:ext cx="784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stabiele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Z &gt; 82</a:t>
            </a:r>
          </a:p>
          <a:p>
            <a:pPr>
              <a:defRPr/>
            </a:pPr>
            <a:r>
              <a:rPr lang="en-US" dirty="0" err="1" smtClean="0">
                <a:latin typeface="+mn-lt"/>
              </a:rPr>
              <a:t>v</a:t>
            </a:r>
            <a:r>
              <a:rPr lang="en-US" dirty="0" err="1" smtClean="0">
                <a:latin typeface="+mn-lt"/>
              </a:rPr>
              <a:t>anwege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elektrostatische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afstoting</a:t>
            </a:r>
            <a:endParaRPr lang="en-US" dirty="0">
              <a:latin typeface="+mn-lt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533400" y="3316069"/>
            <a:ext cx="480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</a:t>
            </a:r>
            <a:r>
              <a:rPr lang="en-US" dirty="0" err="1" smtClean="0">
                <a:latin typeface="+mn-lt"/>
              </a:rPr>
              <a:t>tabiele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vervallen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vanwege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zwakke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wisselwerking</a:t>
            </a:r>
            <a:endParaRPr lang="en-US" dirty="0">
              <a:latin typeface="+mn-lt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533400" y="4001869"/>
            <a:ext cx="51816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bestaan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vier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interacties</a:t>
            </a:r>
            <a:endParaRPr lang="en-US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 </a:t>
            </a:r>
            <a:r>
              <a:rPr lang="en-US" sz="1600" dirty="0" err="1" smtClean="0">
                <a:latin typeface="+mn-lt"/>
              </a:rPr>
              <a:t>gravitatie</a:t>
            </a:r>
            <a:endParaRPr lang="en-US" sz="16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elektromagnetisme</a:t>
            </a:r>
            <a:endParaRPr lang="en-US" sz="16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sterke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wisselwerking</a:t>
            </a:r>
            <a:endParaRPr lang="en-US" sz="16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zwakke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wisselwerking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25606</TotalTime>
  <Words>1674</Words>
  <Application>Microsoft Office PowerPoint</Application>
  <PresentationFormat>Brief (216 x 279 mm)</PresentationFormat>
  <Paragraphs>226</Paragraphs>
  <Slides>22</Slides>
  <Notes>22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4" baseType="lpstr">
      <vt:lpstr>Default Design</vt:lpstr>
      <vt:lpstr>Photo Editor Photo</vt:lpstr>
      <vt:lpstr>Dia 1</vt:lpstr>
      <vt:lpstr>Dia 2</vt:lpstr>
      <vt:lpstr>Structuur en eigenschappen van kernen</vt:lpstr>
      <vt:lpstr>Structuur en eigenschappen van kernen</vt:lpstr>
      <vt:lpstr>Structuur en eigenschappen van kernen</vt:lpstr>
      <vt:lpstr>Structuur en eigenschappen van kernen</vt:lpstr>
      <vt:lpstr>Bindingsenergie en kernkracht</vt:lpstr>
      <vt:lpstr>Bindingsenergie</vt:lpstr>
      <vt:lpstr>Kernkracht</vt:lpstr>
      <vt:lpstr>Radioactiviteit</vt:lpstr>
      <vt:lpstr>Radioactief verval</vt:lpstr>
      <vt:lpstr>Alfa verval</vt:lpstr>
      <vt:lpstr>Alfa verval: tunneleffect</vt:lpstr>
      <vt:lpstr>Alfa verval: rookdetector</vt:lpstr>
      <vt:lpstr>Beta verval</vt:lpstr>
      <vt:lpstr>Beta+ verval en electron capture</vt:lpstr>
      <vt:lpstr>Gamma verval</vt:lpstr>
      <vt:lpstr>Behoudswetten</vt:lpstr>
      <vt:lpstr>Halfwaardetijd en vervalsnelheid</vt:lpstr>
      <vt:lpstr>Vervalsreeksen</vt:lpstr>
      <vt:lpstr>Radiometrische datering</vt:lpstr>
      <vt:lpstr>Detectie van straling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su</cp:lastModifiedBy>
  <cp:revision>1059</cp:revision>
  <cp:lastPrinted>2002-09-13T18:52:55Z</cp:lastPrinted>
  <dcterms:created xsi:type="dcterms:W3CDTF">2001-01-08T10:28:24Z</dcterms:created>
  <dcterms:modified xsi:type="dcterms:W3CDTF">2010-12-06T16:07:59Z</dcterms:modified>
</cp:coreProperties>
</file>