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10" r:id="rId2"/>
    <p:sldId id="877" r:id="rId3"/>
    <p:sldId id="941" r:id="rId4"/>
    <p:sldId id="879" r:id="rId5"/>
    <p:sldId id="911" r:id="rId6"/>
    <p:sldId id="962" r:id="rId7"/>
    <p:sldId id="913" r:id="rId8"/>
    <p:sldId id="915" r:id="rId9"/>
    <p:sldId id="918" r:id="rId10"/>
    <p:sldId id="956" r:id="rId11"/>
    <p:sldId id="957" r:id="rId12"/>
    <p:sldId id="959" r:id="rId13"/>
    <p:sldId id="961" r:id="rId14"/>
    <p:sldId id="955" r:id="rId15"/>
    <p:sldId id="960" r:id="rId16"/>
    <p:sldId id="965" r:id="rId17"/>
    <p:sldId id="966" r:id="rId18"/>
    <p:sldId id="964" r:id="rId19"/>
    <p:sldId id="963" r:id="rId20"/>
    <p:sldId id="919" r:id="rId21"/>
    <p:sldId id="910" r:id="rId22"/>
    <p:sldId id="942" r:id="rId23"/>
    <p:sldId id="943" r:id="rId24"/>
    <p:sldId id="944" r:id="rId25"/>
    <p:sldId id="945" r:id="rId26"/>
    <p:sldId id="921" r:id="rId27"/>
    <p:sldId id="922" r:id="rId28"/>
    <p:sldId id="953" r:id="rId29"/>
    <p:sldId id="954" r:id="rId30"/>
    <p:sldId id="946" r:id="rId31"/>
    <p:sldId id="948" r:id="rId32"/>
    <p:sldId id="949" r:id="rId33"/>
    <p:sldId id="950" r:id="rId34"/>
    <p:sldId id="951" r:id="rId35"/>
    <p:sldId id="952" r:id="rId36"/>
    <p:sldId id="923" r:id="rId37"/>
    <p:sldId id="924" r:id="rId38"/>
    <p:sldId id="927" r:id="rId39"/>
    <p:sldId id="929" r:id="rId40"/>
    <p:sldId id="933" r:id="rId41"/>
    <p:sldId id="935" r:id="rId42"/>
    <p:sldId id="937" r:id="rId43"/>
    <p:sldId id="947" r:id="rId44"/>
  </p:sldIdLst>
  <p:sldSz cx="9144000" cy="6858000" type="letter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EFCAC"/>
    <a:srgbClr val="FFFFCC"/>
    <a:srgbClr val="CCFF66"/>
    <a:srgbClr val="CC0000"/>
    <a:srgbClr val="003300"/>
    <a:srgbClr val="800000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 autoAdjust="0"/>
  </p:normalViewPr>
  <p:slideViewPr>
    <p:cSldViewPr>
      <p:cViewPr varScale="1">
        <p:scale>
          <a:sx n="133" d="100"/>
          <a:sy n="133" d="100"/>
        </p:scale>
        <p:origin x="-97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4" Type="http://schemas.openxmlformats.org/officeDocument/2006/relationships/image" Target="../media/image7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46680F-28CB-48FE-8920-032F41C41B8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8975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7213"/>
            <a:ext cx="5159375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B69FBCE8-488B-42CC-A9BF-472CA028CE1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6DCC6F-50D6-4683-A002-B1C634B75D52}" type="slidenum">
              <a:rPr lang="en-US" smtClean="0">
                <a:latin typeface="Times"/>
              </a:rPr>
              <a:pPr>
                <a:defRPr/>
              </a:pPr>
              <a:t>1</a:t>
            </a:fld>
            <a:endParaRPr lang="en-US" smtClean="0">
              <a:latin typeface="Time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FD7166-3E7E-430D-BB70-B264B171BCDD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FD7166-3E7E-430D-BB70-B264B171BCDD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F408F-6994-4AFF-A586-0A3936783A47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F408F-6994-4AFF-A586-0A3936783A47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F408F-6994-4AFF-A586-0A3936783A47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7F285B-7127-40A6-82A1-31B348616AA7}" type="slidenum">
              <a:rPr lang="en-US" smtClean="0">
                <a:latin typeface="Times"/>
              </a:rPr>
              <a:pPr>
                <a:defRPr/>
              </a:pPr>
              <a:t>2</a:t>
            </a:fld>
            <a:endParaRPr lang="en-US" smtClean="0">
              <a:latin typeface="Time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A60EA9-9411-42EB-A63C-7245158073B8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AE3D9E-3302-4EA1-B825-038F5CEC87DC}" type="slidenum">
              <a:rPr lang="en-GB"/>
              <a:pPr/>
              <a:t>23</a:t>
            </a:fld>
            <a:endParaRPr lang="en-GB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EDC374-75A3-44EA-93F3-778CF1800818}" type="slidenum">
              <a:rPr lang="en-GB"/>
              <a:pPr/>
              <a:t>24</a:t>
            </a:fld>
            <a:endParaRPr lang="en-GB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46C9A3-3E27-4D21-87C3-8724F6EB79A8}" type="slidenum">
              <a:rPr lang="en-GB"/>
              <a:pPr/>
              <a:t>28</a:t>
            </a:fld>
            <a:endParaRPr lang="en-GB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BE944C-71A6-43D5-8B58-FE1CCD262472}" type="slidenum">
              <a:rPr lang="en-GB"/>
              <a:pPr/>
              <a:t>29</a:t>
            </a:fld>
            <a:endParaRPr lang="en-GB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92B0FD-AD64-4080-913F-AB275B9E3079}" type="slidenum">
              <a:rPr lang="en-GB"/>
              <a:pPr/>
              <a:t>30</a:t>
            </a:fld>
            <a:endParaRPr lang="en-GB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A7D2E9-9C60-4BDA-9741-2046D94602F3}" type="slidenum">
              <a:rPr lang="en-GB"/>
              <a:pPr/>
              <a:t>31</a:t>
            </a:fld>
            <a:endParaRPr lang="en-GB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A7D2E9-9C60-4BDA-9741-2046D94602F3}" type="slidenum">
              <a:rPr lang="en-GB"/>
              <a:pPr/>
              <a:t>32</a:t>
            </a:fld>
            <a:endParaRPr lang="en-GB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97F347-82A1-40B7-B382-37AB06D64520}" type="slidenum">
              <a:rPr lang="en-GB"/>
              <a:pPr/>
              <a:t>33</a:t>
            </a:fld>
            <a:endParaRPr lang="en-GB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398A11-38E9-434A-98AB-0522684BBFDF}" type="slidenum">
              <a:rPr lang="en-GB"/>
              <a:pPr/>
              <a:t>34</a:t>
            </a:fld>
            <a:endParaRPr lang="en-GB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5472AA-BF68-4662-BCB5-4909EAD6815B}" type="slidenum">
              <a:rPr lang="en-GB"/>
              <a:pPr/>
              <a:t>35</a:t>
            </a:fld>
            <a:endParaRPr lang="en-GB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CF22C-F998-49D4-8EC8-91A1A5F3883C}" type="slidenum">
              <a:rPr lang="en-GB"/>
              <a:pPr/>
              <a:t>43</a:t>
            </a:fld>
            <a:endParaRPr lang="en-GB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C9FC26-3AFB-4582-A85F-8A59664394F1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037A-869B-4D9F-86E5-B183D52ECAD0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30EDA-F8C2-4EA9-8E0E-CA5804E561B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9E8A7-6AE7-4270-A79D-6BBA0BB8BCEB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3B94B-D739-48A3-849B-1A62EFC6B3B6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08B60-521F-4044-8CB8-2433A70C485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49325" y="1981200"/>
            <a:ext cx="76612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9325" y="4114800"/>
            <a:ext cx="76612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61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622F20A-2445-4C56-94A5-8A2C1BC31355}" type="slidenum">
              <a:rPr lang="en-GB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2D70-CEFC-433C-A764-779E4D701B9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3F25C-10C7-455A-A994-B541E4C3BBF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AAD69-3F88-42AA-8037-D108AE69106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82208-B276-44D4-BF14-D62165037657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9B92-A8A1-4F9F-B754-3031C4F3180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1C28-357C-4679-8476-A766647A6E3F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60453-42AB-457D-BF37-B9AD1766E309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AEDDC-1637-4DF1-BDEF-0C99B57BAFB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EAE2A988-92F3-4916-AAC9-459C3F1B2C04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026" name="Photo Editor Photo" r:id="rId19" imgW="1638529" imgH="809738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  <p:sldLayoutId id="2147484143" r:id="rId1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wmf"/><Relationship Id="rId5" Type="http://schemas.openxmlformats.org/officeDocument/2006/relationships/image" Target="../media/image84.wmf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5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24.png"/><Relationship Id="rId9" Type="http://schemas.openxmlformats.org/officeDocument/2006/relationships/image" Target="../media/image1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</p:spPr>
        <p:txBody>
          <a:bodyPr/>
          <a:lstStyle/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Jo van den Brand</a:t>
            </a: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13 </a:t>
            </a:r>
            <a:r>
              <a:rPr lang="en-US" sz="1800" dirty="0" err="1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december</a:t>
            </a:r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 2010</a:t>
            </a: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533400" y="914400"/>
            <a:ext cx="79248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Arial Rounded MT Bold" pitchFamily="34" charset="0"/>
              </a:rPr>
              <a:t>Kernenergie</a:t>
            </a:r>
            <a:endParaRPr lang="en-US" sz="4400" b="1" i="1" dirty="0">
              <a:solidFill>
                <a:srgbClr val="000099"/>
              </a:solidFill>
              <a:latin typeface="Arial Rounded MT Bold" pitchFamily="34" charset="0"/>
            </a:endParaRPr>
          </a:p>
          <a:p>
            <a:pPr algn="ctr" eaLnBrk="0" hangingPunct="0"/>
            <a:r>
              <a:rPr lang="en-US" sz="3200" b="1" i="1" dirty="0">
                <a:solidFill>
                  <a:schemeClr val="hlink"/>
                </a:solidFill>
                <a:latin typeface="Arial" pitchFamily="34" charset="0"/>
                <a:cs typeface="Times New Roman" pitchFamily="18" charset="0"/>
              </a:rPr>
              <a:t>FEW </a:t>
            </a:r>
            <a:r>
              <a:rPr lang="en-US" sz="3200" b="1" i="1" dirty="0" err="1" smtClean="0">
                <a:solidFill>
                  <a:schemeClr val="hlink"/>
                </a:solidFill>
                <a:latin typeface="Arial" pitchFamily="34" charset="0"/>
                <a:cs typeface="Times New Roman" pitchFamily="18" charset="0"/>
              </a:rPr>
              <a:t>cursus</a:t>
            </a:r>
            <a:r>
              <a:rPr lang="en-US" sz="3200" b="1" i="1" dirty="0" smtClean="0">
                <a:solidFill>
                  <a:schemeClr val="hlink"/>
                </a:solidFill>
                <a:latin typeface="Arial" pitchFamily="34" charset="0"/>
                <a:cs typeface="Times New Roman" pitchFamily="18" charset="0"/>
              </a:rPr>
              <a:t>:</a:t>
            </a:r>
            <a:r>
              <a:rPr lang="en-US" sz="3600" b="1" i="1" dirty="0" smtClean="0">
                <a:solidFill>
                  <a:schemeClr val="accent2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hlink"/>
                </a:solidFill>
                <a:latin typeface="Arial" pitchFamily="34" charset="0"/>
                <a:cs typeface="Times New Roman" pitchFamily="18" charset="0"/>
              </a:rPr>
              <a:t>Uitdagingen</a:t>
            </a:r>
            <a:endParaRPr lang="en-US" sz="3200" b="1" i="1" dirty="0">
              <a:solidFill>
                <a:schemeClr val="hlink"/>
              </a:solidFill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3076" name="Picture 9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Het begin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r>
              <a:rPr lang="en-US" sz="1800" b="0" dirty="0" err="1" smtClean="0"/>
              <a:t>Enrico</a:t>
            </a:r>
            <a:r>
              <a:rPr lang="en-US" sz="1800" b="0" dirty="0" smtClean="0"/>
              <a:t> Fermi</a:t>
            </a:r>
          </a:p>
          <a:p>
            <a:r>
              <a:rPr lang="en-US" sz="1800" b="0" dirty="0" smtClean="0"/>
              <a:t>Chicago, Dec. 2, 1942</a:t>
            </a:r>
          </a:p>
          <a:p>
            <a:r>
              <a:rPr lang="en-US" sz="1800" b="0" dirty="0" smtClean="0"/>
              <a:t>Criticality reached</a:t>
            </a:r>
          </a:p>
          <a:p>
            <a:endParaRPr lang="en-US" dirty="0"/>
          </a:p>
        </p:txBody>
      </p:sp>
      <p:pic>
        <p:nvPicPr>
          <p:cNvPr id="131073" name="Picture 1" descr="C:\Users\jo\Desktop\CP1Printout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599" y="4372423"/>
            <a:ext cx="4343401" cy="2485578"/>
          </a:xfrm>
          <a:prstGeom prst="rect">
            <a:avLst/>
          </a:prstGeom>
          <a:noFill/>
        </p:spPr>
      </p:pic>
      <p:pic>
        <p:nvPicPr>
          <p:cNvPr id="131074" name="Picture 2" descr="C:\Users\jo\Desktop\FermiStanding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1415750" cy="1752601"/>
          </a:xfrm>
          <a:prstGeom prst="rect">
            <a:avLst/>
          </a:prstGeom>
          <a:noFill/>
        </p:spPr>
      </p:pic>
      <p:pic>
        <p:nvPicPr>
          <p:cNvPr id="131075" name="Picture 3" descr="C:\Users\jo\Desktop\CP1PaintingLarg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676400"/>
            <a:ext cx="4343400" cy="2337807"/>
          </a:xfrm>
          <a:prstGeom prst="rect">
            <a:avLst/>
          </a:prstGeom>
          <a:noFill/>
        </p:spPr>
      </p:pic>
      <p:pic>
        <p:nvPicPr>
          <p:cNvPr id="131076" name="Picture 4" descr="C:\Users\jo\Desktop\pi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4267200"/>
            <a:ext cx="3217231" cy="23336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Het begin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676400"/>
            <a:ext cx="3810000" cy="4114800"/>
          </a:xfrm>
        </p:spPr>
        <p:txBody>
          <a:bodyPr/>
          <a:lstStyle/>
          <a:p>
            <a:r>
              <a:rPr lang="en-US" sz="1800" b="0" dirty="0" smtClean="0"/>
              <a:t>Manhattan project</a:t>
            </a:r>
          </a:p>
          <a:p>
            <a:r>
              <a:rPr lang="en-US" sz="1800" b="0" dirty="0" smtClean="0"/>
              <a:t>Plutonium </a:t>
            </a:r>
            <a:r>
              <a:rPr lang="en-US" sz="1800" b="0" dirty="0" err="1" smtClean="0"/>
              <a:t>productie</a:t>
            </a:r>
            <a:endParaRPr lang="en-US" sz="1800" b="0" dirty="0" smtClean="0"/>
          </a:p>
          <a:p>
            <a:r>
              <a:rPr lang="en-US" sz="1800" b="0" dirty="0" smtClean="0"/>
              <a:t>Reactor B in Hanford</a:t>
            </a:r>
          </a:p>
          <a:p>
            <a:r>
              <a:rPr lang="en-US" sz="1800" b="0" dirty="0" smtClean="0"/>
              <a:t>Trinity: the gadget</a:t>
            </a:r>
          </a:p>
          <a:p>
            <a:r>
              <a:rPr lang="en-US" sz="1800" b="0" dirty="0" smtClean="0"/>
              <a:t>Nagasaki </a:t>
            </a:r>
            <a:r>
              <a:rPr lang="en-US" sz="1800" b="0" dirty="0" err="1" smtClean="0"/>
              <a:t>bom</a:t>
            </a:r>
            <a:endParaRPr lang="en-US" sz="1800" b="0" dirty="0" smtClean="0"/>
          </a:p>
          <a:p>
            <a:endParaRPr lang="en-US" dirty="0"/>
          </a:p>
        </p:txBody>
      </p:sp>
      <p:pic>
        <p:nvPicPr>
          <p:cNvPr id="148482" name="Picture 2" descr="C:\Users\jo\Desktop\HanfordAerial2Very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71600"/>
            <a:ext cx="4343400" cy="3272028"/>
          </a:xfrm>
          <a:prstGeom prst="rect">
            <a:avLst/>
          </a:prstGeom>
          <a:noFill/>
        </p:spPr>
      </p:pic>
      <p:pic>
        <p:nvPicPr>
          <p:cNvPr id="148483" name="Picture 3" descr="C:\Users\jo\Desktop\Trinity_Gadg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00525"/>
            <a:ext cx="3383256" cy="2657475"/>
          </a:xfrm>
          <a:prstGeom prst="rect">
            <a:avLst/>
          </a:prstGeom>
          <a:noFill/>
        </p:spPr>
      </p:pic>
      <p:pic>
        <p:nvPicPr>
          <p:cNvPr id="148484" name="Picture 4" descr="C:\Users\jo\Desktop\474px-AtomicEffects-p7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800600"/>
            <a:ext cx="1625346" cy="2057400"/>
          </a:xfrm>
          <a:prstGeom prst="rect">
            <a:avLst/>
          </a:prstGeom>
          <a:noFill/>
        </p:spPr>
      </p:pic>
      <p:pic>
        <p:nvPicPr>
          <p:cNvPr id="148485" name="Picture 5" descr="C:\Users\jo\Desktop\487px-AtomicEffects-p7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4796063"/>
            <a:ext cx="1676400" cy="2061937"/>
          </a:xfrm>
          <a:prstGeom prst="rect">
            <a:avLst/>
          </a:prstGeom>
          <a:noFill/>
        </p:spPr>
      </p:pic>
      <p:pic>
        <p:nvPicPr>
          <p:cNvPr id="148486" name="Picture 6" descr="C:\Users\jo\Desktop\755px-Trinity_explosion_(color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8832" y="5334000"/>
            <a:ext cx="1917567" cy="1524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:\Users\jo\Desktop\ebr-1-arco-idah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55800"/>
            <a:ext cx="79375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EBR – 1 in Idaho (1951)</a:t>
            </a:r>
          </a:p>
        </p:txBody>
      </p:sp>
      <p:pic>
        <p:nvPicPr>
          <p:cNvPr id="987138" name="Picture 2" descr="C:\Users\jo\Desktop\ebr-1-producing-nuclear-electric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82738"/>
            <a:ext cx="22098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7140" name="Picture 4" descr="C:\Users\jo\Desktop\ebr1wall_s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1600200"/>
            <a:ext cx="30289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7141" name="Picture 5" descr="C:\Users\jo\Desktop\89125643_3ea54b99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886200"/>
            <a:ext cx="40386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7142" name="Picture 6" descr="C:\Users\jo\Desktop\ebr1cor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72175" y="2743200"/>
            <a:ext cx="31718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7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7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7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7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7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7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7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87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Nautilus (1954)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4238625" cy="34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8112" y="3039775"/>
            <a:ext cx="5195888" cy="38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/>
              <a:pPr>
                <a:defRPr/>
              </a:pPr>
              <a:t>14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pPr algn="l"/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Kernenergie</a:t>
            </a:r>
            <a:endParaRPr lang="nl-NL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703506" name="Text Box 18"/>
          <p:cNvSpPr txBox="1">
            <a:spLocks noChangeArrowheads="1"/>
          </p:cNvSpPr>
          <p:nvPr/>
        </p:nvSpPr>
        <p:spPr bwMode="auto">
          <a:xfrm>
            <a:off x="6781800" y="4038600"/>
            <a:ext cx="1868488" cy="12001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i="1" dirty="0">
                <a:latin typeface="+mn-lt"/>
              </a:rPr>
              <a:t>“It is not too much to expect that our children will enjoy in their homes [nuclear generated] electrical energy too cheap to meter.”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57200" y="1143000"/>
            <a:ext cx="5410200" cy="4302716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defRPr/>
            </a:pPr>
            <a:r>
              <a:rPr lang="en-US" sz="2400" dirty="0" err="1" smtClean="0">
                <a:latin typeface="Arial" charset="0"/>
              </a:rPr>
              <a:t>Kernenergie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 err="1" smtClean="0">
                <a:latin typeface="Arial" charset="0"/>
              </a:rPr>
              <a:t>vandaag</a:t>
            </a:r>
            <a:r>
              <a:rPr lang="en-US" sz="2400" dirty="0" smtClean="0">
                <a:latin typeface="Arial" charset="0"/>
              </a:rPr>
              <a:t>:</a:t>
            </a:r>
            <a:endParaRPr lang="en-US" sz="2400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err="1" smtClean="0">
                <a:latin typeface="Arial" charset="0"/>
              </a:rPr>
              <a:t>Levert</a:t>
            </a:r>
            <a:r>
              <a:rPr lang="en-US" sz="2000" dirty="0" smtClean="0">
                <a:latin typeface="Arial" charset="0"/>
              </a:rPr>
              <a:t> 16% van de </a:t>
            </a:r>
            <a:r>
              <a:rPr lang="en-US" sz="2000" dirty="0" err="1" smtClean="0">
                <a:latin typeface="Arial" charset="0"/>
              </a:rPr>
              <a:t>elektriciteit</a:t>
            </a:r>
            <a:r>
              <a:rPr lang="en-US" sz="2000" dirty="0" smtClean="0">
                <a:latin typeface="Arial" charset="0"/>
              </a:rPr>
              <a:t> in de </a:t>
            </a:r>
            <a:r>
              <a:rPr lang="en-US" sz="2000" dirty="0" err="1" smtClean="0">
                <a:latin typeface="Arial" charset="0"/>
              </a:rPr>
              <a:t>wereld</a:t>
            </a:r>
            <a:r>
              <a:rPr lang="en-US" sz="2000" dirty="0" smtClean="0">
                <a:latin typeface="Arial" charset="0"/>
              </a:rPr>
              <a:t> </a:t>
            </a: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20% </a:t>
            </a:r>
            <a:r>
              <a:rPr lang="en-US" sz="2000" dirty="0">
                <a:latin typeface="Arial" charset="0"/>
              </a:rPr>
              <a:t>in </a:t>
            </a:r>
            <a:r>
              <a:rPr lang="en-US" sz="2000" dirty="0" smtClean="0">
                <a:latin typeface="Arial" charset="0"/>
              </a:rPr>
              <a:t>USA</a:t>
            </a: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77% in </a:t>
            </a:r>
            <a:r>
              <a:rPr lang="en-US" sz="2000" dirty="0" err="1" smtClean="0">
                <a:latin typeface="Arial" charset="0"/>
              </a:rPr>
              <a:t>Frankrijk</a:t>
            </a:r>
            <a:endParaRPr lang="en-US" sz="2000" dirty="0" smtClean="0"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54% </a:t>
            </a:r>
            <a:r>
              <a:rPr lang="en-US" sz="2000" dirty="0" err="1" smtClean="0">
                <a:latin typeface="Arial" charset="0"/>
              </a:rPr>
              <a:t>Belgie</a:t>
            </a:r>
            <a:endParaRPr lang="en-US" sz="2000" dirty="0" smtClean="0"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26% </a:t>
            </a:r>
            <a:r>
              <a:rPr lang="en-US" sz="2000" dirty="0" err="1" smtClean="0">
                <a:latin typeface="Arial" charset="0"/>
              </a:rPr>
              <a:t>Duitsland</a:t>
            </a:r>
            <a:endParaRPr lang="en-US" sz="2000" dirty="0" smtClean="0"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46% </a:t>
            </a:r>
            <a:r>
              <a:rPr lang="en-US" sz="2000" dirty="0" err="1" smtClean="0">
                <a:latin typeface="Arial" charset="0"/>
              </a:rPr>
              <a:t>Zweden</a:t>
            </a:r>
            <a:endParaRPr lang="en-US" sz="2000" dirty="0" smtClean="0"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4% Nederland</a:t>
            </a:r>
            <a:endParaRPr lang="en-US" sz="2000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>
                <a:latin typeface="Arial" charset="0"/>
              </a:rPr>
              <a:t>69% </a:t>
            </a:r>
            <a:r>
              <a:rPr lang="en-US" sz="2000" dirty="0" smtClean="0">
                <a:latin typeface="Arial" charset="0"/>
              </a:rPr>
              <a:t>van de non-carbon </a:t>
            </a:r>
            <a:r>
              <a:rPr lang="en-US" sz="2000" dirty="0" err="1" smtClean="0">
                <a:latin typeface="Arial" charset="0"/>
              </a:rPr>
              <a:t>elektriciteit</a:t>
            </a:r>
            <a:r>
              <a:rPr lang="en-US" sz="2000" dirty="0" smtClean="0">
                <a:latin typeface="Arial" charset="0"/>
              </a:rPr>
              <a:t> in USA</a:t>
            </a:r>
            <a:endParaRPr lang="en-US" sz="2000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err="1" smtClean="0">
                <a:latin typeface="Arial" charset="0"/>
              </a:rPr>
              <a:t>Ongeveer</a:t>
            </a:r>
            <a:r>
              <a:rPr lang="en-US" sz="2000" dirty="0" smtClean="0">
                <a:latin typeface="Arial" charset="0"/>
              </a:rPr>
              <a:t> 441reactoren in de </a:t>
            </a:r>
            <a:r>
              <a:rPr lang="en-US" sz="2000" dirty="0" err="1" smtClean="0">
                <a:latin typeface="Arial" charset="0"/>
              </a:rPr>
              <a:t>wereld</a:t>
            </a:r>
            <a:endParaRPr lang="en-US" sz="2000" dirty="0" smtClean="0"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147 in EU (200+ in Europe)</a:t>
            </a: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104 in USA</a:t>
            </a:r>
          </a:p>
          <a:p>
            <a:pPr marL="1257300" lvl="2" indent="-342900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000" dirty="0" err="1" smtClean="0">
                <a:latin typeface="Arial" charset="0"/>
              </a:rPr>
              <a:t>Geen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gebouwd</a:t>
            </a:r>
            <a:r>
              <a:rPr lang="en-US" sz="2000" dirty="0" smtClean="0">
                <a:latin typeface="Arial" charset="0"/>
              </a:rPr>
              <a:t> in USA </a:t>
            </a:r>
            <a:r>
              <a:rPr lang="en-US" sz="2000" dirty="0" err="1" smtClean="0">
                <a:latin typeface="Arial" charset="0"/>
              </a:rPr>
              <a:t>na</a:t>
            </a:r>
            <a:r>
              <a:rPr lang="en-US" sz="2000" dirty="0" smtClean="0">
                <a:latin typeface="Arial" charset="0"/>
              </a:rPr>
              <a:t> 1970s</a:t>
            </a:r>
          </a:p>
          <a:p>
            <a:pPr marL="1257300" lvl="2" indent="-342900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000" dirty="0" err="1" smtClean="0">
                <a:latin typeface="Arial" charset="0"/>
              </a:rPr>
              <a:t>Kleine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budgetten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voor</a:t>
            </a:r>
            <a:r>
              <a:rPr lang="en-US" sz="2000" dirty="0" smtClean="0">
                <a:latin typeface="Arial" charset="0"/>
              </a:rPr>
              <a:t> R&amp;D</a:t>
            </a:r>
          </a:p>
          <a:p>
            <a:pPr marL="228600" indent="-228600">
              <a:lnSpc>
                <a:spcPct val="90000"/>
              </a:lnSpc>
              <a:buFontTx/>
              <a:buChar char="•"/>
              <a:defRPr/>
            </a:pPr>
            <a:endParaRPr lang="en-US" sz="2000" dirty="0">
              <a:latin typeface="Arial" charset="0"/>
            </a:endParaRPr>
          </a:p>
        </p:txBody>
      </p:sp>
      <p:pic>
        <p:nvPicPr>
          <p:cNvPr id="215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524000"/>
            <a:ext cx="174625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248400" y="990600"/>
            <a:ext cx="2667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200" dirty="0">
                <a:latin typeface="+mn-lt"/>
              </a:rPr>
              <a:t>Lewis Strauss, Chairman of the U.S.</a:t>
            </a:r>
          </a:p>
          <a:p>
            <a:pPr algn="r">
              <a:defRPr/>
            </a:pPr>
            <a:r>
              <a:rPr lang="en-US" sz="1200" dirty="0">
                <a:latin typeface="+mn-lt"/>
              </a:rPr>
              <a:t>Atomic Energy Commission (1954</a:t>
            </a:r>
          </a:p>
        </p:txBody>
      </p:sp>
      <p:pic>
        <p:nvPicPr>
          <p:cNvPr id="36866" name="Picture 2" descr="\\vmware-host\Shared Folders\Desktop\753px-2008_US_electricity_generation_by_source_v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5105400"/>
            <a:ext cx="2199118" cy="1752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506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/>
              <a:pPr>
                <a:defRPr/>
              </a:pPr>
              <a:t>15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1924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kstvak 16"/>
          <p:cNvSpPr txBox="1"/>
          <p:nvPr/>
        </p:nvSpPr>
        <p:spPr>
          <a:xfrm>
            <a:off x="914400" y="5955268"/>
            <a:ext cx="627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Alle reactoren in de USA zijn gebouwd in ongeveer 25 jaar</a:t>
            </a:r>
            <a:endParaRPr lang="nl-NL" dirty="0">
              <a:latin typeface="+mn-lt"/>
            </a:endParaRP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752600"/>
            <a:ext cx="2566988" cy="1471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/>
              <a:pPr>
                <a:defRPr/>
              </a:pPr>
              <a:t>16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966"/>
            <a:ext cx="9146696" cy="683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/>
              <a:pPr>
                <a:defRPr/>
              </a:pPr>
              <a:t>17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82423"/>
            <a:ext cx="9143999" cy="584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/>
              <a:pPr>
                <a:defRPr/>
              </a:pPr>
              <a:t>18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pPr algn="l"/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Kernenergie</a:t>
            </a:r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 en Nederland</a:t>
            </a:r>
            <a:endParaRPr lang="nl-NL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547633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5144" y="1476375"/>
            <a:ext cx="7178856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Beschikbaarheid</a:t>
            </a:r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 uranium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688578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7817" y="1371600"/>
            <a:ext cx="352618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101" name="Text Box 2"/>
          <p:cNvSpPr txBox="1">
            <a:spLocks noChangeArrowheads="1"/>
          </p:cNvSpPr>
          <p:nvPr/>
        </p:nvSpPr>
        <p:spPr bwMode="auto">
          <a:xfrm>
            <a:off x="3810000" y="228600"/>
            <a:ext cx="15351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i="1">
                <a:solidFill>
                  <a:srgbClr val="000099"/>
                </a:solidFill>
                <a:latin typeface="Arial Rounded MT Bold" pitchFamily="34" charset="0"/>
              </a:rPr>
              <a:t>Inhoud</a:t>
            </a:r>
            <a:endParaRPr lang="en-US" sz="2400" b="1" i="1">
              <a:solidFill>
                <a:srgbClr val="CC0000"/>
              </a:solidFill>
              <a:latin typeface="Arial Rounded MT Bold" pitchFamily="34" charset="0"/>
            </a:endParaRPr>
          </a:p>
        </p:txBody>
      </p:sp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0" y="5715000"/>
            <a:ext cx="7848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304800" y="1143000"/>
            <a:ext cx="7620000" cy="5715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 smtClean="0">
                <a:latin typeface="Arial" charset="0"/>
              </a:rPr>
              <a:t>Jo van den Brand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smtClean="0">
                <a:solidFill>
                  <a:srgbClr val="006600"/>
                </a:solidFill>
                <a:latin typeface="Arial" charset="0"/>
              </a:rPr>
              <a:t>jo@nikhef.nl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smtClean="0">
                <a:solidFill>
                  <a:srgbClr val="006600"/>
                </a:solidFill>
                <a:latin typeface="Arial" charset="0"/>
              </a:rPr>
              <a:t>www.nikhef.nl/~jo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 err="1" smtClean="0">
                <a:latin typeface="Arial" charset="0"/>
              </a:rPr>
              <a:t>Boek</a:t>
            </a:r>
            <a:endParaRPr lang="en-US" sz="2400" b="1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 smtClean="0">
                <a:solidFill>
                  <a:srgbClr val="006600"/>
                </a:solidFill>
                <a:latin typeface="Arial" charset="0"/>
              </a:rPr>
              <a:t>Giancoli</a:t>
            </a:r>
            <a:r>
              <a:rPr lang="en-US" sz="2000" b="1" dirty="0" smtClean="0">
                <a:solidFill>
                  <a:srgbClr val="006600"/>
                </a:solidFill>
                <a:latin typeface="Arial" charset="0"/>
              </a:rPr>
              <a:t> – Physics for Scientists and Engineers</a:t>
            </a:r>
            <a:endParaRPr lang="en-US" sz="2000" b="1" dirty="0">
              <a:solidFill>
                <a:srgbClr val="0066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 smtClean="0">
                <a:latin typeface="Arial" charset="0"/>
              </a:rPr>
              <a:t>Week 1                                   Week 2</a:t>
            </a:r>
            <a:endParaRPr lang="en-US" sz="2400" b="1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400" b="1" dirty="0" smtClean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400" b="1" dirty="0" smtClean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400" b="1" dirty="0" smtClean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400" b="1" dirty="0" smtClean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 err="1" smtClean="0">
                <a:latin typeface="Arial" charset="0"/>
              </a:rPr>
              <a:t>Werkcollege</a:t>
            </a:r>
            <a:endParaRPr lang="en-US" sz="2400" b="1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 smtClean="0">
                <a:solidFill>
                  <a:srgbClr val="006600"/>
                </a:solidFill>
                <a:latin typeface="Arial" charset="0"/>
              </a:rPr>
              <a:t>Vrijdag</a:t>
            </a:r>
            <a:r>
              <a:rPr lang="en-US" sz="2000" b="1" dirty="0" smtClean="0">
                <a:solidFill>
                  <a:srgbClr val="006600"/>
                </a:solidFill>
                <a:latin typeface="Arial" charset="0"/>
              </a:rPr>
              <a:t>, Adrian de </a:t>
            </a:r>
            <a:r>
              <a:rPr lang="en-US" sz="2000" b="1" dirty="0" err="1" smtClean="0">
                <a:solidFill>
                  <a:srgbClr val="006600"/>
                </a:solidFill>
                <a:latin typeface="Arial" charset="0"/>
              </a:rPr>
              <a:t>Nijs</a:t>
            </a:r>
            <a:r>
              <a:rPr lang="en-US" sz="2000" b="1" dirty="0" smtClean="0">
                <a:solidFill>
                  <a:srgbClr val="006600"/>
                </a:solidFill>
                <a:latin typeface="Arial" charset="0"/>
              </a:rPr>
              <a:t> (</a:t>
            </a:r>
            <a:r>
              <a:rPr lang="en-US" sz="2000" b="1" dirty="0" err="1" smtClean="0">
                <a:solidFill>
                  <a:srgbClr val="006600"/>
                </a:solidFill>
                <a:latin typeface="Arial" charset="0"/>
              </a:rPr>
              <a:t>voorbeelden</a:t>
            </a:r>
            <a:r>
              <a:rPr lang="en-US" sz="2000" b="1" dirty="0" smtClean="0">
                <a:solidFill>
                  <a:srgbClr val="006600"/>
                </a:solidFill>
                <a:latin typeface="Arial" charset="0"/>
              </a:rPr>
              <a:t> + </a:t>
            </a:r>
            <a:r>
              <a:rPr lang="en-US" sz="2000" b="1" dirty="0" smtClean="0">
                <a:solidFill>
                  <a:srgbClr val="006600"/>
                </a:solidFill>
                <a:latin typeface="Arial" charset="0"/>
              </a:rPr>
              <a:t>6, 18, 22, 28, 34, 47, 55, 57, 61, 73, 80, 82)</a:t>
            </a:r>
            <a:endParaRPr lang="en-US" sz="2000" b="1" dirty="0" smtClean="0">
              <a:solidFill>
                <a:srgbClr val="006600"/>
              </a:solidFill>
              <a:latin typeface="Arial" charset="0"/>
            </a:endParaRPr>
          </a:p>
          <a:p>
            <a:pPr marL="285750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 err="1" smtClean="0">
                <a:latin typeface="Arial" charset="0"/>
              </a:rPr>
              <a:t>Tentamen</a:t>
            </a:r>
            <a:r>
              <a:rPr lang="en-US" sz="2400" b="1" dirty="0" smtClean="0">
                <a:latin typeface="Arial" charset="0"/>
              </a:rPr>
              <a:t>: 21 </a:t>
            </a:r>
            <a:r>
              <a:rPr lang="en-US" sz="2400" b="1" dirty="0" err="1" smtClean="0">
                <a:latin typeface="Arial" charset="0"/>
              </a:rPr>
              <a:t>december</a:t>
            </a:r>
            <a:r>
              <a:rPr lang="en-US" sz="2400" b="1" dirty="0" smtClean="0">
                <a:latin typeface="Arial" charset="0"/>
              </a:rPr>
              <a:t> 2010 (2 </a:t>
            </a:r>
            <a:r>
              <a:rPr lang="en-US" sz="2400" b="1" dirty="0" err="1" smtClean="0">
                <a:latin typeface="Arial" charset="0"/>
              </a:rPr>
              <a:t>vragen</a:t>
            </a:r>
            <a:r>
              <a:rPr lang="en-US" sz="2400" b="1" dirty="0" smtClean="0">
                <a:latin typeface="Arial" charset="0"/>
              </a:rPr>
              <a:t> van de 6)</a:t>
            </a:r>
            <a:endParaRPr lang="en-US" sz="2000" b="1" dirty="0">
              <a:solidFill>
                <a:srgbClr val="006600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3200400"/>
            <a:ext cx="2566987" cy="2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155383"/>
            <a:ext cx="2327533" cy="210241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Afgeronde rechthoek 8"/>
          <p:cNvSpPr/>
          <p:nvPr/>
        </p:nvSpPr>
        <p:spPr bwMode="auto">
          <a:xfrm>
            <a:off x="5886448" y="3505200"/>
            <a:ext cx="2286000" cy="9144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486400" y="2133600"/>
            <a:ext cx="1569725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Tentamenstof</a:t>
            </a:r>
            <a:endParaRPr lang="nl-NL" dirty="0">
              <a:latin typeface="+mn-lt"/>
            </a:endParaRPr>
          </a:p>
        </p:txBody>
      </p:sp>
      <p:cxnSp>
        <p:nvCxnSpPr>
          <p:cNvPr id="12" name="Rechte verbindingslijn met pijl 11"/>
          <p:cNvCxnSpPr>
            <a:stCxn id="10" idx="2"/>
            <a:endCxn id="9" idx="0"/>
          </p:cNvCxnSpPr>
          <p:nvPr/>
        </p:nvCxnSpPr>
        <p:spPr bwMode="auto">
          <a:xfrm rot="16200000" flipH="1">
            <a:off x="6149221" y="2624973"/>
            <a:ext cx="1002268" cy="75818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Afgeronde rechthoek 12"/>
          <p:cNvSpPr/>
          <p:nvPr/>
        </p:nvSpPr>
        <p:spPr bwMode="auto">
          <a:xfrm>
            <a:off x="1981200" y="3505200"/>
            <a:ext cx="2514600" cy="16002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cxnSp>
        <p:nvCxnSpPr>
          <p:cNvPr id="14" name="Rechte verbindingslijn met pijl 13"/>
          <p:cNvCxnSpPr/>
          <p:nvPr/>
        </p:nvCxnSpPr>
        <p:spPr bwMode="auto">
          <a:xfrm rot="10800000" flipV="1">
            <a:off x="3200402" y="2514600"/>
            <a:ext cx="3047998" cy="9906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Kernsplijting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Opslag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radioactief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materiaal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staat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discussie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1" y="0"/>
            <a:ext cx="1905000" cy="206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Ongelukken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hebben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grote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gevolgen</a:t>
            </a:r>
            <a:r>
              <a:rPr lang="en-US" dirty="0" smtClean="0">
                <a:latin typeface="+mn-lt"/>
              </a:rPr>
              <a:t> (Chernobyl)</a:t>
            </a:r>
            <a:endParaRPr lang="en-US" dirty="0">
              <a:latin typeface="+mn-lt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839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Decommissioning </a:t>
            </a:r>
            <a:r>
              <a:rPr lang="en-US" dirty="0" err="1" smtClean="0">
                <a:latin typeface="+mn-lt"/>
              </a:rPr>
              <a:t>moet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beschouwd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endParaRPr lang="en-US" dirty="0">
              <a:latin typeface="+mn-lt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144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Snelle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broedreactoren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genereren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hun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eigen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brandstof</a:t>
            </a:r>
            <a:r>
              <a:rPr lang="en-US" dirty="0" smtClean="0">
                <a:latin typeface="+mn-lt"/>
              </a:rPr>
              <a:t> (plutonium)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449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Proliferatie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diefstal</a:t>
            </a:r>
            <a:r>
              <a:rPr lang="en-US" dirty="0" smtClean="0">
                <a:latin typeface="+mn-lt"/>
              </a:rPr>
              <a:t> van plutonium </a:t>
            </a:r>
            <a:r>
              <a:rPr lang="en-US" dirty="0" err="1" smtClean="0">
                <a:latin typeface="+mn-lt"/>
              </a:rPr>
              <a:t>moet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voorkomen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endParaRPr lang="en-US" dirty="0">
              <a:latin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4119" y="3352800"/>
            <a:ext cx="1569081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1694" y="4419600"/>
            <a:ext cx="246230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7"/>
          <p:cNvSpPr txBox="1"/>
          <p:nvPr/>
        </p:nvSpPr>
        <p:spPr>
          <a:xfrm>
            <a:off x="533400" y="2982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Manhattan project in WOII</a:t>
            </a:r>
            <a:endParaRPr lang="en-US" dirty="0">
              <a:latin typeface="+mn-lt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3287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Uranium en plutonium </a:t>
            </a:r>
            <a:r>
              <a:rPr lang="en-US" dirty="0" err="1" smtClean="0">
                <a:latin typeface="+mn-lt"/>
              </a:rPr>
              <a:t>bommen</a:t>
            </a:r>
            <a:r>
              <a:rPr lang="en-US" dirty="0" smtClean="0">
                <a:latin typeface="+mn-lt"/>
              </a:rPr>
              <a:t> (1945)</a:t>
            </a:r>
            <a:endParaRPr lang="en-US" dirty="0">
              <a:latin typeface="+mn-lt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3592512"/>
            <a:ext cx="426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Nuclear weapons test ban treaty (1963) </a:t>
            </a:r>
            <a:r>
              <a:rPr lang="en-US" dirty="0" err="1" smtClean="0">
                <a:latin typeface="+mn-lt"/>
              </a:rPr>
              <a:t>verbiedt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testen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kernwapens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atmosfeer</a:t>
            </a:r>
            <a:r>
              <a:rPr lang="en-US" dirty="0" smtClean="0">
                <a:latin typeface="+mn-lt"/>
              </a:rPr>
              <a:t> (fall-out is </a:t>
            </a:r>
            <a:r>
              <a:rPr lang="en-US" dirty="0" err="1" smtClean="0">
                <a:latin typeface="+mn-lt"/>
              </a:rPr>
              <a:t>gevaarlijk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verband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consumptie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6477000" y="3276600"/>
            <a:ext cx="182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Oppenheimer &amp; Groves</a:t>
            </a:r>
            <a:endParaRPr lang="en-US" dirty="0">
              <a:latin typeface="+mn-lt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7848600" y="4114800"/>
            <a:ext cx="129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Nagasaki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Kernfusie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Energie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komt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vrij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bij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fusie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kernen</a:t>
            </a:r>
            <a:endParaRPr lang="en-US" dirty="0">
              <a:latin typeface="+mn-lt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505200"/>
            <a:ext cx="4191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Proton – proton </a:t>
            </a:r>
            <a:r>
              <a:rPr lang="en-US" dirty="0" err="1" smtClean="0">
                <a:latin typeface="+mn-lt"/>
              </a:rPr>
              <a:t>cyclus</a:t>
            </a:r>
            <a:r>
              <a:rPr lang="en-US" dirty="0" smtClean="0">
                <a:latin typeface="+mn-lt"/>
              </a:rPr>
              <a:t> in de </a:t>
            </a:r>
            <a:r>
              <a:rPr lang="en-US" dirty="0" err="1" smtClean="0">
                <a:latin typeface="+mn-lt"/>
              </a:rPr>
              <a:t>Zon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levert</a:t>
            </a:r>
            <a:r>
              <a:rPr lang="en-US" dirty="0" smtClean="0">
                <a:latin typeface="+mn-lt"/>
              </a:rPr>
              <a:t> 26.7 </a:t>
            </a:r>
            <a:r>
              <a:rPr lang="en-US" dirty="0" err="1" smtClean="0">
                <a:latin typeface="+mn-lt"/>
              </a:rPr>
              <a:t>MeV</a:t>
            </a:r>
            <a:endParaRPr lang="en-US" dirty="0">
              <a:latin typeface="+mn-lt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981200"/>
            <a:ext cx="367889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IJL-RECHTS 9"/>
          <p:cNvSpPr/>
          <p:nvPr/>
        </p:nvSpPr>
        <p:spPr bwMode="auto">
          <a:xfrm>
            <a:off x="4800600" y="22098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2245362"/>
            <a:ext cx="3429000" cy="29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7"/>
          <p:cNvSpPr txBox="1"/>
          <p:nvPr/>
        </p:nvSpPr>
        <p:spPr>
          <a:xfrm>
            <a:off x="533400" y="2983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CNO </a:t>
            </a:r>
            <a:r>
              <a:rPr lang="en-US" dirty="0" err="1" smtClean="0">
                <a:latin typeface="+mn-lt"/>
              </a:rPr>
              <a:t>cyclus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hete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sterren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352801"/>
            <a:ext cx="1905000" cy="145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0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4" name="Picture 2" descr="solprom1_eit_L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75993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762000"/>
          </a:xfrm>
        </p:spPr>
        <p:txBody>
          <a:bodyPr/>
          <a:lstStyle/>
          <a:p>
            <a:r>
              <a:rPr lang="en-US" smtClean="0">
                <a:solidFill>
                  <a:srgbClr val="000099"/>
                </a:solidFill>
                <a:cs typeface="Times New Roman" pitchFamily="18" charset="0"/>
              </a:rPr>
              <a:t>“Zwakke” wisselwerking</a:t>
            </a:r>
            <a:endParaRPr lang="en-GB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576516" name="Picture 4" descr="fusion-sun"/>
          <p:cNvPicPr>
            <a:picLocks noChangeAspect="1" noChangeArrowheads="1"/>
          </p:cNvPicPr>
          <p:nvPr/>
        </p:nvPicPr>
        <p:blipFill>
          <a:blip r:embed="rId5" cstate="print"/>
          <a:srcRect l="603" t="6313" r="652" b="2455"/>
          <a:stretch>
            <a:fillRect/>
          </a:stretch>
        </p:blipFill>
        <p:spPr bwMode="auto">
          <a:xfrm>
            <a:off x="2895600" y="762000"/>
            <a:ext cx="6248400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581400" y="4178300"/>
            <a:ext cx="5346700" cy="2362200"/>
            <a:chOff x="2256" y="2632"/>
            <a:chExt cx="3368" cy="148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424" y="2752"/>
              <a:ext cx="2200" cy="1368"/>
              <a:chOff x="3424" y="2752"/>
              <a:chExt cx="2200" cy="1368"/>
            </a:xfrm>
          </p:grpSpPr>
          <p:sp>
            <p:nvSpPr>
              <p:cNvPr id="2063" name="Rectangle 7"/>
              <p:cNvSpPr>
                <a:spLocks noChangeArrowheads="1"/>
              </p:cNvSpPr>
              <p:nvPr/>
            </p:nvSpPr>
            <p:spPr bwMode="auto">
              <a:xfrm>
                <a:off x="3424" y="2752"/>
                <a:ext cx="2200" cy="136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3428" y="2768"/>
                <a:ext cx="2185" cy="1348"/>
                <a:chOff x="3428" y="2768"/>
                <a:chExt cx="2185" cy="1348"/>
              </a:xfrm>
            </p:grpSpPr>
            <p:sp>
              <p:nvSpPr>
                <p:cNvPr id="2065" name="Line 9"/>
                <p:cNvSpPr>
                  <a:spLocks noChangeShapeType="1"/>
                </p:cNvSpPr>
                <p:nvPr/>
              </p:nvSpPr>
              <p:spPr bwMode="auto">
                <a:xfrm>
                  <a:off x="3812" y="2928"/>
                  <a:ext cx="1265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66" name="Line 10"/>
                <p:cNvSpPr>
                  <a:spLocks noChangeShapeType="1"/>
                </p:cNvSpPr>
                <p:nvPr/>
              </p:nvSpPr>
              <p:spPr bwMode="auto">
                <a:xfrm>
                  <a:off x="3834" y="3190"/>
                  <a:ext cx="1265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67" name="Line 11"/>
                <p:cNvSpPr>
                  <a:spLocks noChangeShapeType="1"/>
                </p:cNvSpPr>
                <p:nvPr/>
              </p:nvSpPr>
              <p:spPr bwMode="auto">
                <a:xfrm>
                  <a:off x="3847" y="3466"/>
                  <a:ext cx="1249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2050" name="Object 12"/>
                <p:cNvGraphicFramePr>
                  <a:graphicFrameLocks noChangeAspect="1"/>
                </p:cNvGraphicFramePr>
                <p:nvPr/>
              </p:nvGraphicFramePr>
              <p:xfrm>
                <a:off x="3428" y="2787"/>
                <a:ext cx="397" cy="824"/>
              </p:xfrm>
              <a:graphic>
                <a:graphicData uri="http://schemas.openxmlformats.org/presentationml/2006/ole">
                  <p:oleObj spid="_x0000_s35842" name="Equation" r:id="rId6" imgW="342720" imgH="711000" progId="Equation.DSMT4">
                    <p:embed/>
                  </p:oleObj>
                </a:graphicData>
              </a:graphic>
            </p:graphicFrame>
            <p:graphicFrame>
              <p:nvGraphicFramePr>
                <p:cNvPr id="2051" name="Object 13"/>
                <p:cNvGraphicFramePr>
                  <a:graphicFrameLocks noChangeAspect="1"/>
                </p:cNvGraphicFramePr>
                <p:nvPr/>
              </p:nvGraphicFramePr>
              <p:xfrm>
                <a:off x="5124" y="2768"/>
                <a:ext cx="378" cy="846"/>
              </p:xfrm>
              <a:graphic>
                <a:graphicData uri="http://schemas.openxmlformats.org/presentationml/2006/ole">
                  <p:oleObj spid="_x0000_s35843" name="Equation" r:id="rId7" imgW="317160" imgH="711000" progId="Equation.DSMT4">
                    <p:embed/>
                  </p:oleObj>
                </a:graphicData>
              </a:graphic>
            </p:graphicFrame>
            <p:sp>
              <p:nvSpPr>
                <p:cNvPr id="2068" name="Line 14"/>
                <p:cNvSpPr>
                  <a:spLocks noChangeShapeType="1"/>
                </p:cNvSpPr>
                <p:nvPr/>
              </p:nvSpPr>
              <p:spPr bwMode="auto">
                <a:xfrm>
                  <a:off x="4128" y="3470"/>
                  <a:ext cx="549" cy="33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69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4673" y="3699"/>
                  <a:ext cx="687" cy="10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70" name="Line 16"/>
                <p:cNvSpPr>
                  <a:spLocks noChangeShapeType="1"/>
                </p:cNvSpPr>
                <p:nvPr/>
              </p:nvSpPr>
              <p:spPr bwMode="auto">
                <a:xfrm>
                  <a:off x="4675" y="3810"/>
                  <a:ext cx="662" cy="16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2052" name="Object 17"/>
                <p:cNvGraphicFramePr>
                  <a:graphicFrameLocks noChangeAspect="1"/>
                </p:cNvGraphicFramePr>
                <p:nvPr/>
              </p:nvGraphicFramePr>
              <p:xfrm>
                <a:off x="5373" y="3541"/>
                <a:ext cx="240" cy="575"/>
              </p:xfrm>
              <a:graphic>
                <a:graphicData uri="http://schemas.openxmlformats.org/presentationml/2006/ole">
                  <p:oleObj spid="_x0000_s35844" name="Equation" r:id="rId8" imgW="190440" imgH="457200" progId="Equation.DSMT4">
                    <p:embed/>
                  </p:oleObj>
                </a:graphicData>
              </a:graphic>
            </p:graphicFrame>
            <p:graphicFrame>
              <p:nvGraphicFramePr>
                <p:cNvPr id="2053" name="Object 18"/>
                <p:cNvGraphicFramePr>
                  <a:graphicFrameLocks noChangeAspect="1"/>
                </p:cNvGraphicFramePr>
                <p:nvPr/>
              </p:nvGraphicFramePr>
              <p:xfrm>
                <a:off x="4072" y="3585"/>
                <a:ext cx="387" cy="325"/>
              </p:xfrm>
              <a:graphic>
                <a:graphicData uri="http://schemas.openxmlformats.org/presentationml/2006/ole">
                  <p:oleObj spid="_x0000_s35845" name="Equation" r:id="rId9" imgW="241200" imgH="203040" progId="Equation.DSMT4">
                    <p:embed/>
                  </p:oleObj>
                </a:graphicData>
              </a:graphic>
            </p:graphicFrame>
          </p:grpSp>
        </p:grpSp>
        <p:sp>
          <p:nvSpPr>
            <p:cNvPr id="2062" name="AutoShape 19"/>
            <p:cNvSpPr>
              <a:spLocks noChangeArrowheads="1"/>
            </p:cNvSpPr>
            <p:nvPr/>
          </p:nvSpPr>
          <p:spPr bwMode="auto">
            <a:xfrm flipV="1">
              <a:off x="2256" y="2632"/>
              <a:ext cx="1136" cy="11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5 w 21600"/>
                <a:gd name="T13" fmla="*/ 2905 h 21600"/>
                <a:gd name="T14" fmla="*/ 18235 w 21600"/>
                <a:gd name="T15" fmla="*/ 925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6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76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C:\Users\jo\Desktop\background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7239000" cy="6898921"/>
          </a:xfrm>
          <a:prstGeom prst="rect">
            <a:avLst/>
          </a:prstGeo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4400" y="4094166"/>
            <a:ext cx="4419600" cy="2763834"/>
          </a:xfr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spcBef>
                <a:spcPct val="0"/>
              </a:spcBef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b="0" kern="1200" dirty="0" err="1" smtClean="0">
                <a:latin typeface="Arial" charset="0"/>
              </a:rPr>
              <a:t>Mechanisme</a:t>
            </a:r>
            <a:r>
              <a:rPr lang="en-GB" sz="1400" b="0" kern="1200" dirty="0" smtClean="0">
                <a:latin typeface="Arial" charset="0"/>
              </a:rPr>
              <a:t> van </a:t>
            </a:r>
            <a:r>
              <a:rPr lang="en-GB" sz="1400" b="0" kern="1200" dirty="0" err="1" smtClean="0">
                <a:latin typeface="Arial" charset="0"/>
              </a:rPr>
              <a:t>energie</a:t>
            </a:r>
            <a:r>
              <a:rPr lang="en-GB" sz="1400" b="0" kern="1200" dirty="0" smtClean="0">
                <a:latin typeface="Arial" charset="0"/>
              </a:rPr>
              <a:t> </a:t>
            </a:r>
            <a:r>
              <a:rPr lang="en-GB" sz="1400" b="0" kern="1200" dirty="0" err="1" smtClean="0">
                <a:latin typeface="Arial" charset="0"/>
              </a:rPr>
              <a:t>productie</a:t>
            </a:r>
            <a:r>
              <a:rPr lang="en-GB" sz="1400" b="0" kern="1200" dirty="0" smtClean="0">
                <a:latin typeface="Arial" charset="0"/>
              </a:rPr>
              <a:t> in </a:t>
            </a:r>
            <a:r>
              <a:rPr lang="en-GB" sz="1400" b="0" kern="1200" dirty="0" err="1" smtClean="0">
                <a:latin typeface="Arial" charset="0"/>
              </a:rPr>
              <a:t>sterren</a:t>
            </a:r>
            <a:endParaRPr lang="en-GB" sz="1400" b="0" kern="1200" dirty="0" smtClean="0">
              <a:latin typeface="Arial" charset="0"/>
            </a:endParaRPr>
          </a:p>
          <a:p>
            <a:pPr marL="336550" indent="-336550">
              <a:lnSpc>
                <a:spcPct val="90000"/>
              </a:lnSpc>
              <a:spcBef>
                <a:spcPct val="0"/>
              </a:spcBef>
              <a:buSzPct val="100000"/>
              <a:buNone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 b="0" kern="1200" dirty="0" smtClean="0">
              <a:latin typeface="Arial" charset="0"/>
            </a:endParaRPr>
          </a:p>
          <a:p>
            <a:r>
              <a:rPr lang="en-GB" sz="1400" b="0" kern="1200" dirty="0" err="1" smtClean="0">
                <a:latin typeface="Arial" charset="0"/>
              </a:rPr>
              <a:t>Elke</a:t>
            </a:r>
            <a:r>
              <a:rPr lang="en-GB" sz="1400" b="0" kern="1200" dirty="0" smtClean="0">
                <a:latin typeface="Arial" charset="0"/>
              </a:rPr>
              <a:t> </a:t>
            </a:r>
            <a:r>
              <a:rPr lang="en-GB" sz="1400" b="0" kern="1200" dirty="0" err="1" smtClean="0">
                <a:latin typeface="Arial" charset="0"/>
              </a:rPr>
              <a:t>seconde</a:t>
            </a:r>
            <a:r>
              <a:rPr lang="en-GB" sz="1400" b="0" kern="1200" dirty="0" smtClean="0">
                <a:latin typeface="Arial" charset="0"/>
              </a:rPr>
              <a:t> </a:t>
            </a:r>
            <a:r>
              <a:rPr lang="en-GB" sz="1400" b="0" kern="1200" dirty="0" err="1" smtClean="0">
                <a:latin typeface="Arial" charset="0"/>
              </a:rPr>
              <a:t>wordt</a:t>
            </a:r>
            <a:r>
              <a:rPr lang="en-GB" sz="1400" b="0" kern="1200" dirty="0" smtClean="0">
                <a:latin typeface="Arial" charset="0"/>
              </a:rPr>
              <a:t> </a:t>
            </a:r>
            <a:r>
              <a:rPr lang="en-GB" sz="1400" b="0" kern="1200" dirty="0" err="1" smtClean="0">
                <a:latin typeface="Arial" charset="0"/>
              </a:rPr>
              <a:t>er</a:t>
            </a:r>
            <a:r>
              <a:rPr lang="en-GB" sz="1400" b="0" kern="1200" dirty="0" smtClean="0">
                <a:latin typeface="Arial" charset="0"/>
              </a:rPr>
              <a:t> </a:t>
            </a:r>
            <a:r>
              <a:rPr lang="en-GB" sz="1400" b="0" kern="1200" dirty="0" err="1" smtClean="0">
                <a:latin typeface="Arial" charset="0"/>
              </a:rPr>
              <a:t>ongeveer</a:t>
            </a:r>
            <a:r>
              <a:rPr lang="en-GB" sz="1400" b="0" kern="1200" dirty="0" smtClean="0">
                <a:latin typeface="Arial" charset="0"/>
              </a:rPr>
              <a:t> 600 </a:t>
            </a:r>
            <a:r>
              <a:rPr lang="en-GB" sz="1400" b="0" kern="1200" dirty="0" err="1" smtClean="0">
                <a:latin typeface="Arial" charset="0"/>
              </a:rPr>
              <a:t>miljoen</a:t>
            </a:r>
            <a:r>
              <a:rPr lang="en-GB" sz="1400" b="0" kern="1200" dirty="0" smtClean="0">
                <a:latin typeface="Arial" charset="0"/>
              </a:rPr>
              <a:t> ton </a:t>
            </a:r>
            <a:r>
              <a:rPr lang="en-GB" sz="1400" b="0" kern="1200" dirty="0" err="1" smtClean="0">
                <a:latin typeface="Arial" charset="0"/>
              </a:rPr>
              <a:t>waterstof</a:t>
            </a:r>
            <a:r>
              <a:rPr lang="en-GB" sz="1400" b="0" kern="1200" dirty="0" smtClean="0">
                <a:latin typeface="Arial" charset="0"/>
              </a:rPr>
              <a:t> </a:t>
            </a:r>
            <a:r>
              <a:rPr lang="en-GB" sz="1400" b="0" kern="1200" dirty="0" err="1" smtClean="0">
                <a:latin typeface="Arial" charset="0"/>
              </a:rPr>
              <a:t>omgezet</a:t>
            </a:r>
            <a:r>
              <a:rPr lang="en-GB" sz="1400" b="0" kern="1200" dirty="0" smtClean="0">
                <a:latin typeface="Arial" charset="0"/>
              </a:rPr>
              <a:t> door de </a:t>
            </a:r>
            <a:r>
              <a:rPr lang="en-GB" sz="1400" b="0" i="1" kern="1200" dirty="0" err="1" smtClean="0">
                <a:latin typeface="Arial" charset="0"/>
              </a:rPr>
              <a:t>zwakke</a:t>
            </a:r>
            <a:r>
              <a:rPr lang="en-GB" sz="1400" b="0" kern="1200" dirty="0" smtClean="0">
                <a:latin typeface="Arial" charset="0"/>
              </a:rPr>
              <a:t> </a:t>
            </a:r>
            <a:r>
              <a:rPr lang="en-GB" sz="1400" b="0" kern="1200" dirty="0" err="1" smtClean="0">
                <a:latin typeface="Arial" charset="0"/>
              </a:rPr>
              <a:t>wisselwerking</a:t>
            </a:r>
            <a:endParaRPr lang="en-GB" sz="1400" b="0" kern="1200" dirty="0" smtClean="0">
              <a:latin typeface="Arial" charset="0"/>
            </a:endParaRPr>
          </a:p>
          <a:p>
            <a:pPr>
              <a:buNone/>
            </a:pPr>
            <a:endParaRPr lang="en-GB" sz="1400" b="0" kern="1200" dirty="0" smtClean="0">
              <a:latin typeface="Arial" charset="0"/>
            </a:endParaRPr>
          </a:p>
          <a:p>
            <a:pPr>
              <a:buNone/>
            </a:pPr>
            <a:endParaRPr lang="en-GB" sz="1400" b="0" kern="1200" dirty="0" smtClean="0">
              <a:latin typeface="Arial" charset="0"/>
            </a:endParaRPr>
          </a:p>
          <a:p>
            <a:endParaRPr lang="en-GB" sz="1400" b="0" kern="1200" dirty="0" smtClean="0">
              <a:latin typeface="Arial" charset="0"/>
            </a:endParaRPr>
          </a:p>
          <a:p>
            <a:endParaRPr lang="en-GB" sz="1400" b="0" kern="1200" dirty="0" smtClean="0">
              <a:latin typeface="Arial" charset="0"/>
            </a:endParaRPr>
          </a:p>
          <a:p>
            <a:endParaRPr lang="en-GB" sz="1400" b="0" kern="1200" dirty="0" smtClean="0">
              <a:latin typeface="Arial" charset="0"/>
            </a:endParaRPr>
          </a:p>
          <a:p>
            <a:endParaRPr lang="en-GB" sz="1400" b="0" kern="1200" dirty="0" smtClean="0">
              <a:latin typeface="Arial" charset="0"/>
            </a:endParaRPr>
          </a:p>
          <a:p>
            <a:r>
              <a:rPr lang="en-GB" sz="1400" b="0" kern="1200" dirty="0" smtClean="0">
                <a:latin typeface="Arial" charset="0"/>
              </a:rPr>
              <a:t>Power </a:t>
            </a:r>
            <a:r>
              <a:rPr lang="en-GB" sz="1400" b="0" kern="1200" dirty="0" err="1" smtClean="0">
                <a:latin typeface="Arial" charset="0"/>
              </a:rPr>
              <a:t>dichtheid</a:t>
            </a:r>
            <a:r>
              <a:rPr lang="en-GB" sz="1400" b="0" kern="1200" dirty="0" smtClean="0">
                <a:latin typeface="Arial" charset="0"/>
              </a:rPr>
              <a:t> in de </a:t>
            </a:r>
            <a:r>
              <a:rPr lang="en-GB" sz="1400" b="0" kern="1200" dirty="0" err="1" smtClean="0">
                <a:latin typeface="Arial" charset="0"/>
              </a:rPr>
              <a:t>Zon</a:t>
            </a:r>
            <a:r>
              <a:rPr lang="en-GB" sz="1400" b="0" kern="1200" dirty="0" smtClean="0">
                <a:latin typeface="Arial" charset="0"/>
              </a:rPr>
              <a:t> is </a:t>
            </a:r>
            <a:r>
              <a:rPr lang="en-GB" sz="1400" b="0" kern="1200" dirty="0" err="1" smtClean="0">
                <a:latin typeface="Arial" charset="0"/>
              </a:rPr>
              <a:t>slechts</a:t>
            </a:r>
            <a:r>
              <a:rPr lang="en-GB" sz="1400" b="0" kern="1200" dirty="0" smtClean="0">
                <a:latin typeface="Arial" charset="0"/>
              </a:rPr>
              <a:t> 0.3 W/m</a:t>
            </a:r>
            <a:r>
              <a:rPr lang="en-GB" sz="1400" b="0" kern="1200" baseline="30000" dirty="0" smtClean="0">
                <a:latin typeface="Arial" charset="0"/>
              </a:rPr>
              <a:t>3</a:t>
            </a:r>
            <a:endParaRPr lang="en-GB" sz="1400" kern="1200" dirty="0">
              <a:latin typeface="Arial" charset="0"/>
            </a:endParaRPr>
          </a:p>
        </p:txBody>
      </p:sp>
      <p:pic>
        <p:nvPicPr>
          <p:cNvPr id="23" name="Picture 1028" descr="fusion-sun"/>
          <p:cNvPicPr>
            <a:picLocks noChangeAspect="1" noChangeArrowheads="1"/>
          </p:cNvPicPr>
          <p:nvPr/>
        </p:nvPicPr>
        <p:blipFill>
          <a:blip r:embed="rId4" cstate="print"/>
          <a:srcRect l="603" t="6313" r="652" b="2455"/>
          <a:stretch>
            <a:fillRect/>
          </a:stretch>
        </p:blipFill>
        <p:spPr bwMode="auto">
          <a:xfrm>
            <a:off x="5562600" y="5117197"/>
            <a:ext cx="2590800" cy="136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0" y="0"/>
            <a:ext cx="1905000" cy="1143000"/>
          </a:xfrm>
        </p:spPr>
        <p:txBody>
          <a:bodyPr/>
          <a:lstStyle/>
          <a:p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Fusie</a:t>
            </a:r>
            <a:endParaRPr lang="en-GB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Temperatuur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 en </a:t>
            </a:r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kinetische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energie</a:t>
            </a:r>
            <a:endParaRPr lang="en-GB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79052"/>
            <a:ext cx="7772400" cy="1708160"/>
          </a:xfr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1400" b="0" kern="1200" dirty="0" err="1" smtClean="0">
                <a:latin typeface="Arial" charset="0"/>
              </a:rPr>
              <a:t>Temperatuur</a:t>
            </a:r>
            <a:r>
              <a:rPr lang="en-GB" sz="1400" b="0" kern="1200" dirty="0" smtClean="0">
                <a:latin typeface="Arial" charset="0"/>
              </a:rPr>
              <a:t> </a:t>
            </a:r>
            <a:r>
              <a:rPr lang="en-GB" sz="1400" b="0" kern="1200" dirty="0" err="1" smtClean="0">
                <a:latin typeface="Arial" charset="0"/>
              </a:rPr>
              <a:t>wordt</a:t>
            </a:r>
            <a:r>
              <a:rPr lang="en-GB" sz="1400" b="0" kern="1200" dirty="0" smtClean="0">
                <a:latin typeface="Arial" charset="0"/>
              </a:rPr>
              <a:t> </a:t>
            </a:r>
            <a:r>
              <a:rPr lang="en-GB" sz="1400" b="0" kern="1200" dirty="0" err="1" smtClean="0">
                <a:latin typeface="Arial" charset="0"/>
              </a:rPr>
              <a:t>altijd</a:t>
            </a:r>
            <a:r>
              <a:rPr lang="en-GB" sz="1400" b="0" kern="1200" dirty="0" smtClean="0">
                <a:latin typeface="Arial" charset="0"/>
              </a:rPr>
              <a:t> </a:t>
            </a:r>
            <a:r>
              <a:rPr lang="en-GB" sz="1400" b="0" kern="1200" dirty="0" err="1" smtClean="0">
                <a:latin typeface="Arial" charset="0"/>
              </a:rPr>
              <a:t>gebruikt</a:t>
            </a:r>
            <a:r>
              <a:rPr lang="en-GB" sz="1400" b="0" kern="1200" dirty="0" smtClean="0">
                <a:latin typeface="Arial" charset="0"/>
              </a:rPr>
              <a:t> </a:t>
            </a:r>
            <a:r>
              <a:rPr lang="en-GB" sz="1400" b="0" kern="1200" dirty="0" err="1" smtClean="0">
                <a:latin typeface="Arial" charset="0"/>
              </a:rPr>
              <a:t>om</a:t>
            </a:r>
            <a:r>
              <a:rPr lang="en-GB" sz="1400" b="0" kern="1200" dirty="0" smtClean="0">
                <a:latin typeface="Arial" charset="0"/>
              </a:rPr>
              <a:t> </a:t>
            </a:r>
            <a:r>
              <a:rPr lang="en-GB" sz="1400" b="0" kern="1200" dirty="0" err="1" smtClean="0">
                <a:latin typeface="Arial" charset="0"/>
              </a:rPr>
              <a:t>gemiddelde</a:t>
            </a:r>
            <a:r>
              <a:rPr lang="en-GB" sz="1400" b="0" kern="1200" dirty="0" smtClean="0">
                <a:latin typeface="Arial" charset="0"/>
              </a:rPr>
              <a:t> </a:t>
            </a:r>
            <a:r>
              <a:rPr lang="en-GB" sz="1400" b="0" kern="1200" dirty="0" err="1" smtClean="0">
                <a:latin typeface="Arial" charset="0"/>
              </a:rPr>
              <a:t>energie</a:t>
            </a:r>
            <a:r>
              <a:rPr lang="en-GB" sz="1400" b="0" kern="1200" dirty="0" smtClean="0">
                <a:latin typeface="Arial" charset="0"/>
              </a:rPr>
              <a:t> </a:t>
            </a:r>
            <a:r>
              <a:rPr lang="en-GB" sz="1400" b="0" kern="1200" dirty="0" err="1" smtClean="0">
                <a:latin typeface="Arial" charset="0"/>
              </a:rPr>
              <a:t>te</a:t>
            </a:r>
            <a:r>
              <a:rPr lang="en-GB" sz="1400" b="0" kern="1200" dirty="0" smtClean="0">
                <a:latin typeface="Arial" charset="0"/>
              </a:rPr>
              <a:t> </a:t>
            </a:r>
            <a:r>
              <a:rPr lang="en-GB" sz="1400" b="0" kern="1200" dirty="0" err="1" smtClean="0">
                <a:latin typeface="Arial" charset="0"/>
              </a:rPr>
              <a:t>geven</a:t>
            </a:r>
            <a:r>
              <a:rPr lang="en-GB" sz="1400" b="0" kern="1200" dirty="0" smtClean="0">
                <a:latin typeface="Arial" charset="0"/>
              </a:rPr>
              <a:t>. De </a:t>
            </a:r>
            <a:r>
              <a:rPr lang="en-GB" sz="1400" b="0" kern="1200" dirty="0" err="1" smtClean="0">
                <a:latin typeface="Arial" charset="0"/>
              </a:rPr>
              <a:t>eenheid</a:t>
            </a:r>
            <a:r>
              <a:rPr lang="en-GB" sz="1400" b="0" kern="1200" dirty="0" smtClean="0">
                <a:latin typeface="Arial" charset="0"/>
              </a:rPr>
              <a:t> is </a:t>
            </a:r>
            <a:r>
              <a:rPr lang="en-GB" sz="1400" b="0" kern="1200" dirty="0" err="1" smtClean="0">
                <a:latin typeface="Arial" charset="0"/>
              </a:rPr>
              <a:t>weer</a:t>
            </a:r>
            <a:r>
              <a:rPr lang="en-GB" sz="1400" b="0" kern="1200" dirty="0" smtClean="0">
                <a:latin typeface="Arial" charset="0"/>
              </a:rPr>
              <a:t> </a:t>
            </a:r>
            <a:r>
              <a:rPr lang="en-GB" sz="1400" b="0" kern="1200" dirty="0">
                <a:latin typeface="Arial" charset="0"/>
              </a:rPr>
              <a:t>eV, i.e. </a:t>
            </a:r>
          </a:p>
          <a:p>
            <a:pPr>
              <a:lnSpc>
                <a:spcPct val="90000"/>
              </a:lnSpc>
            </a:pPr>
            <a:endParaRPr lang="en-GB" sz="1400" b="0" kern="1200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en-GB" sz="1400" b="0" kern="1200" dirty="0">
              <a:latin typeface="Arial" charset="0"/>
            </a:endParaRPr>
          </a:p>
          <a:p>
            <a:pPr>
              <a:lnSpc>
                <a:spcPct val="90000"/>
              </a:lnSpc>
              <a:buNone/>
            </a:pPr>
            <a:endParaRPr lang="en-GB" sz="1400" b="0" kern="1200" dirty="0" smtClean="0">
              <a:latin typeface="Arial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sz="1400" b="0" kern="1200" dirty="0" err="1" smtClean="0">
                <a:latin typeface="Arial" charset="0"/>
              </a:rPr>
              <a:t>met</a:t>
            </a:r>
            <a:r>
              <a:rPr lang="en-GB" sz="1400" b="0" i="1" kern="1200" dirty="0" err="1" smtClean="0">
                <a:latin typeface="Arial" charset="0"/>
              </a:rPr>
              <a:t>T</a:t>
            </a:r>
            <a:r>
              <a:rPr lang="en-GB" sz="1400" b="0" kern="1200" dirty="0" smtClean="0">
                <a:latin typeface="Arial" charset="0"/>
              </a:rPr>
              <a:t> de </a:t>
            </a:r>
            <a:r>
              <a:rPr lang="en-GB" sz="1400" b="0" kern="1200" dirty="0" err="1" smtClean="0">
                <a:latin typeface="Arial" charset="0"/>
              </a:rPr>
              <a:t>temperatuur</a:t>
            </a:r>
            <a:r>
              <a:rPr lang="en-GB" sz="1400" b="0" kern="1200" dirty="0" smtClean="0">
                <a:latin typeface="Arial" charset="0"/>
              </a:rPr>
              <a:t> en </a:t>
            </a:r>
            <a:r>
              <a:rPr lang="en-GB" sz="1400" b="0" i="1" kern="1200" dirty="0" err="1">
                <a:latin typeface="Arial" charset="0"/>
              </a:rPr>
              <a:t>T</a:t>
            </a:r>
            <a:r>
              <a:rPr lang="en-GB" sz="1400" b="0" i="1" kern="1200" baseline="-25000" dirty="0" err="1">
                <a:latin typeface="Arial" charset="0"/>
              </a:rPr>
              <a:t>k</a:t>
            </a:r>
            <a:r>
              <a:rPr lang="en-GB" sz="1400" b="0" kern="1200" dirty="0">
                <a:latin typeface="Arial" charset="0"/>
              </a:rPr>
              <a:t> </a:t>
            </a:r>
            <a:r>
              <a:rPr lang="en-GB" sz="1400" b="0" kern="1200" dirty="0" smtClean="0">
                <a:latin typeface="Arial" charset="0"/>
              </a:rPr>
              <a:t>de </a:t>
            </a:r>
            <a:r>
              <a:rPr lang="en-GB" sz="1400" b="0" kern="1200" dirty="0" err="1" smtClean="0">
                <a:latin typeface="Arial" charset="0"/>
              </a:rPr>
              <a:t>temperatuur</a:t>
            </a:r>
            <a:r>
              <a:rPr lang="en-GB" sz="1400" b="0" kern="1200" dirty="0" smtClean="0">
                <a:latin typeface="Arial" charset="0"/>
              </a:rPr>
              <a:t> </a:t>
            </a:r>
            <a:r>
              <a:rPr lang="en-GB" sz="1400" b="0" kern="1200" dirty="0">
                <a:latin typeface="Arial" charset="0"/>
              </a:rPr>
              <a:t>in Kelvin. </a:t>
            </a:r>
          </a:p>
          <a:p>
            <a:pPr>
              <a:lnSpc>
                <a:spcPct val="90000"/>
              </a:lnSpc>
              <a:buNone/>
            </a:pPr>
            <a:endParaRPr lang="en-GB" sz="1400" b="0" kern="1200" dirty="0" smtClean="0">
              <a:latin typeface="Arial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sz="1400" b="0" kern="1200" dirty="0" err="1" smtClean="0">
                <a:latin typeface="Arial" charset="0"/>
              </a:rPr>
              <a:t>Merk</a:t>
            </a:r>
            <a:r>
              <a:rPr lang="en-GB" sz="1400" b="0" kern="1200" dirty="0" smtClean="0">
                <a:latin typeface="Arial" charset="0"/>
              </a:rPr>
              <a:t> op </a:t>
            </a:r>
            <a:endParaRPr lang="en-GB" sz="1400" b="0" kern="1200" dirty="0">
              <a:latin typeface="Arial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608825"/>
            <a:ext cx="2870200" cy="40842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219200" y="2568773"/>
            <a:ext cx="3366627" cy="3077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dirty="0" smtClean="0"/>
              <a:t>1 </a:t>
            </a:r>
            <a:r>
              <a:rPr lang="en-GB" sz="1400" dirty="0" err="1" smtClean="0">
                <a:latin typeface="+mn-lt"/>
              </a:rPr>
              <a:t>eV</a:t>
            </a:r>
            <a:r>
              <a:rPr lang="en-GB" sz="1400" dirty="0" smtClean="0"/>
              <a:t> </a:t>
            </a:r>
            <a:r>
              <a:rPr lang="en-GB" sz="1400" dirty="0"/>
              <a:t>= 11605 K         17.56 </a:t>
            </a:r>
            <a:r>
              <a:rPr lang="en-GB" sz="1400" dirty="0" err="1">
                <a:latin typeface="+mn-lt"/>
              </a:rPr>
              <a:t>MeV</a:t>
            </a:r>
            <a:r>
              <a:rPr lang="en-GB" sz="1400" dirty="0"/>
              <a:t> = 2 10</a:t>
            </a:r>
            <a:r>
              <a:rPr lang="en-GB" sz="1400" baseline="30000" dirty="0"/>
              <a:t>11</a:t>
            </a:r>
            <a:r>
              <a:rPr lang="en-GB" sz="1400" dirty="0"/>
              <a:t> K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66800" y="2971800"/>
            <a:ext cx="7772400" cy="261302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energie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komt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vrij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 de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vorm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van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kinetische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energie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kinetische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energie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is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niet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gelijk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verdeeld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over de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eindtoestanden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omdat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zowel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energie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als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impuls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behouden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moeten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zijn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Dez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vergelijkingen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kunnen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opgelost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worden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en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geven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810000"/>
            <a:ext cx="1842384" cy="6937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4876800"/>
            <a:ext cx="4802188" cy="53054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620000" y="4800600"/>
            <a:ext cx="14478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+mn-lt"/>
              </a:rPr>
              <a:t>Lichtste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deeltje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heeft</a:t>
            </a:r>
            <a:r>
              <a:rPr lang="en-US" sz="1200" dirty="0" smtClean="0">
                <a:latin typeface="+mn-lt"/>
              </a:rPr>
              <a:t> de </a:t>
            </a:r>
            <a:r>
              <a:rPr lang="en-US" sz="1200" dirty="0" err="1" smtClean="0">
                <a:latin typeface="+mn-lt"/>
              </a:rPr>
              <a:t>meeste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kinetische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energie</a:t>
            </a:r>
            <a:endParaRPr lang="en-US" sz="1200" dirty="0">
              <a:latin typeface="+mn-lt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371600" y="5666905"/>
            <a:ext cx="7772400" cy="119109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Neem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de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beroemde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reactie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Helium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kernen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zijn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ongeveer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4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keer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zwaarden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lang="en-GB" sz="1400" dirty="0" smtClean="0">
                <a:latin typeface="Arial" charset="0"/>
                <a:cs typeface="+mn-cs"/>
              </a:rPr>
              <a:t>het neutron en </a:t>
            </a:r>
            <a:r>
              <a:rPr lang="en-GB" sz="1400" dirty="0" err="1" smtClean="0">
                <a:latin typeface="Arial" charset="0"/>
                <a:cs typeface="+mn-cs"/>
              </a:rPr>
              <a:t>krijgen</a:t>
            </a:r>
            <a:r>
              <a:rPr lang="en-GB" sz="1400" dirty="0" smtClean="0">
                <a:latin typeface="Arial" charset="0"/>
                <a:cs typeface="+mn-cs"/>
              </a:rPr>
              <a:t> </a:t>
            </a:r>
            <a:r>
              <a:rPr lang="en-GB" sz="1400" dirty="0" err="1" smtClean="0">
                <a:latin typeface="Arial" charset="0"/>
                <a:cs typeface="+mn-cs"/>
              </a:rPr>
              <a:t>dus</a:t>
            </a:r>
            <a:r>
              <a:rPr lang="en-GB" sz="1400" dirty="0" smtClean="0">
                <a:latin typeface="Arial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20% van de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energie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(3.5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MeV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terwijl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het neutron 80% (14.1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MeV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krijgt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9347" y="5819305"/>
            <a:ext cx="2261840" cy="4290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C:\Users\jo\Desktop\future_fusion_power_plant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399"/>
            <a:ext cx="8248424" cy="67056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5715000"/>
            <a:ext cx="3124200" cy="1143000"/>
          </a:xfrm>
          <a:solidFill>
            <a:schemeClr val="bg1"/>
          </a:solidFill>
        </p:spPr>
        <p:txBody>
          <a:bodyPr/>
          <a:lstStyle/>
          <a:p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Fusie</a:t>
            </a:r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 station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4200" y="6488668"/>
            <a:ext cx="3975768" cy="369332"/>
          </a:xfrm>
          <a:prstGeom prst="rect">
            <a:avLst/>
          </a:prstGeom>
          <a:solidFill>
            <a:srgbClr val="FEFCAC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n </a:t>
            </a:r>
            <a:r>
              <a:rPr lang="en-US" dirty="0" err="1" smtClean="0">
                <a:latin typeface="+mn-lt"/>
              </a:rPr>
              <a:t>warmen</a:t>
            </a:r>
            <a:r>
              <a:rPr lang="en-US" dirty="0" smtClean="0">
                <a:latin typeface="+mn-lt"/>
              </a:rPr>
              <a:t> de mantel, </a:t>
            </a:r>
            <a:r>
              <a:rPr lang="en-US" baseline="30000" dirty="0" smtClean="0">
                <a:latin typeface="+mn-lt"/>
              </a:rPr>
              <a:t>4</a:t>
            </a:r>
            <a:r>
              <a:rPr lang="en-US" dirty="0" smtClean="0">
                <a:latin typeface="+mn-lt"/>
              </a:rPr>
              <a:t>He het plasma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Kernfusie</a:t>
            </a: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reactoren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Gebruik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isotopen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waterstof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4460" y="4419600"/>
            <a:ext cx="374954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648074"/>
            <a:ext cx="5295900" cy="101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7"/>
          <p:cNvSpPr txBox="1"/>
          <p:nvPr/>
        </p:nvSpPr>
        <p:spPr>
          <a:xfrm>
            <a:off x="533400" y="2743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Abondantie</a:t>
            </a:r>
            <a:r>
              <a:rPr lang="en-US" dirty="0" smtClean="0">
                <a:latin typeface="+mn-lt"/>
              </a:rPr>
              <a:t> van deuterium is 1 gram per 80 liter water</a:t>
            </a:r>
            <a:endParaRPr lang="en-US" dirty="0">
              <a:latin typeface="+mn-lt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059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Praktisch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probleem</a:t>
            </a:r>
            <a:r>
              <a:rPr lang="en-US" dirty="0" smtClean="0">
                <a:latin typeface="+mn-lt"/>
              </a:rPr>
              <a:t> is het </a:t>
            </a:r>
            <a:r>
              <a:rPr lang="en-US" dirty="0" err="1" smtClean="0">
                <a:latin typeface="+mn-lt"/>
              </a:rPr>
              <a:t>overwinnen</a:t>
            </a:r>
            <a:r>
              <a:rPr lang="en-US" dirty="0" smtClean="0">
                <a:latin typeface="+mn-lt"/>
              </a:rPr>
              <a:t> van de Coulomb </a:t>
            </a:r>
            <a:r>
              <a:rPr lang="en-US" dirty="0" err="1" smtClean="0">
                <a:latin typeface="+mn-lt"/>
              </a:rPr>
              <a:t>afstoting</a:t>
            </a:r>
            <a:endParaRPr lang="en-US" dirty="0">
              <a:latin typeface="+mn-lt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3363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Hoge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temperatuur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nodig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fusie</a:t>
            </a:r>
            <a:r>
              <a:rPr lang="en-US" dirty="0" smtClean="0">
                <a:latin typeface="+mn-lt"/>
              </a:rPr>
              <a:t> reactor (</a:t>
            </a:r>
            <a:r>
              <a:rPr lang="en-US" dirty="0" err="1" smtClean="0">
                <a:latin typeface="+mn-lt"/>
              </a:rPr>
              <a:t>paar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honderd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miljoen</a:t>
            </a:r>
            <a:r>
              <a:rPr lang="en-US" dirty="0" smtClean="0">
                <a:latin typeface="+mn-lt"/>
              </a:rPr>
              <a:t> K)</a:t>
            </a:r>
            <a:endParaRPr lang="en-US" dirty="0">
              <a:latin typeface="+mn-lt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3668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Opsluiting</a:t>
            </a:r>
            <a:r>
              <a:rPr lang="en-US" dirty="0" smtClean="0">
                <a:latin typeface="+mn-lt"/>
              </a:rPr>
              <a:t> van het plasma is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uitdaging</a:t>
            </a:r>
            <a:endParaRPr lang="en-US" dirty="0">
              <a:latin typeface="+mn-lt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3973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Magnetisch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opsluiting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magnetisch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fles</a:t>
            </a:r>
            <a:endParaRPr lang="en-US" dirty="0">
              <a:latin typeface="+mn-lt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42783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Plasma </a:t>
            </a:r>
            <a:r>
              <a:rPr lang="en-US" dirty="0" err="1" smtClean="0">
                <a:latin typeface="+mn-lt"/>
              </a:rPr>
              <a:t>lekt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aan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uiteinden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Tokamak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Magnetisch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opsluiting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toroidaal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veld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langs</a:t>
            </a:r>
            <a:r>
              <a:rPr lang="en-US" dirty="0" smtClean="0">
                <a:latin typeface="+mn-lt"/>
              </a:rPr>
              <a:t> de as van de </a:t>
            </a:r>
            <a:r>
              <a:rPr lang="en-US" dirty="0" err="1" smtClean="0">
                <a:latin typeface="+mn-lt"/>
              </a:rPr>
              <a:t>toroide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004950"/>
            <a:ext cx="4419600" cy="285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Elektrische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stromen</a:t>
            </a:r>
            <a:r>
              <a:rPr lang="en-US" dirty="0" smtClean="0">
                <a:latin typeface="+mn-lt"/>
              </a:rPr>
              <a:t> in het plasma </a:t>
            </a:r>
            <a:r>
              <a:rPr lang="en-US" dirty="0" err="1" smtClean="0">
                <a:latin typeface="+mn-lt"/>
              </a:rPr>
              <a:t>produceren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poloidaal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magneetveld</a:t>
            </a:r>
            <a:endParaRPr lang="en-US" dirty="0">
              <a:latin typeface="+mn-lt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839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Superpositie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levert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helisch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veld</a:t>
            </a:r>
            <a:r>
              <a:rPr lang="en-US" dirty="0" smtClean="0">
                <a:latin typeface="+mn-lt"/>
              </a:rPr>
              <a:t> en </a:t>
            </a:r>
            <a:r>
              <a:rPr lang="en-US" dirty="0" err="1" smtClean="0">
                <a:latin typeface="+mn-lt"/>
              </a:rPr>
              <a:t>dat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sluit</a:t>
            </a:r>
            <a:r>
              <a:rPr lang="en-US" dirty="0" smtClean="0">
                <a:latin typeface="+mn-lt"/>
              </a:rPr>
              <a:t> het plasma op</a:t>
            </a:r>
            <a:endParaRPr lang="en-US" dirty="0">
              <a:latin typeface="+mn-lt"/>
            </a:endParaRPr>
          </a:p>
        </p:txBody>
      </p:sp>
      <p:grpSp>
        <p:nvGrpSpPr>
          <p:cNvPr id="13" name="Groep 12"/>
          <p:cNvGrpSpPr/>
          <p:nvPr/>
        </p:nvGrpSpPr>
        <p:grpSpPr>
          <a:xfrm>
            <a:off x="6019800" y="2514600"/>
            <a:ext cx="2514600" cy="457200"/>
            <a:chOff x="5105400" y="2696900"/>
            <a:chExt cx="2514600" cy="457200"/>
          </a:xfrm>
        </p:grpSpPr>
        <p:sp>
          <p:nvSpPr>
            <p:cNvPr id="11" name="Rounded Rectangle 27"/>
            <p:cNvSpPr/>
            <p:nvPr/>
          </p:nvSpPr>
          <p:spPr bwMode="auto">
            <a:xfrm>
              <a:off x="5105400" y="2696900"/>
              <a:ext cx="25146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81600" y="2743200"/>
              <a:ext cx="2362200" cy="326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17"/>
          <p:cNvSpPr txBox="1"/>
          <p:nvPr/>
        </p:nvSpPr>
        <p:spPr>
          <a:xfrm>
            <a:off x="533400" y="2373312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Lawson </a:t>
            </a:r>
            <a:r>
              <a:rPr lang="en-US" dirty="0" err="1" smtClean="0">
                <a:latin typeface="+mn-lt"/>
              </a:rPr>
              <a:t>criterium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ontsteking</a:t>
            </a:r>
            <a:r>
              <a:rPr lang="en-US" dirty="0" smtClean="0">
                <a:latin typeface="+mn-lt"/>
              </a:rPr>
              <a:t> van het plasma</a:t>
            </a:r>
          </a:p>
          <a:p>
            <a:pPr>
              <a:defRPr/>
            </a:pPr>
            <a:r>
              <a:rPr lang="en-US" dirty="0" err="1" smtClean="0">
                <a:latin typeface="+mn-lt"/>
              </a:rPr>
              <a:t>Typisch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/>
              <a:t>t</a:t>
            </a:r>
            <a:r>
              <a:rPr lang="en-US" i="1" dirty="0" smtClean="0">
                <a:latin typeface="+mn-lt"/>
              </a:rPr>
              <a:t> = 1 – 3 </a:t>
            </a:r>
            <a:r>
              <a:rPr lang="en-US" dirty="0" err="1" smtClean="0">
                <a:latin typeface="+mn-lt"/>
              </a:rPr>
              <a:t>seconde</a:t>
            </a:r>
            <a:endParaRPr lang="en-US" dirty="0">
              <a:latin typeface="+mn-lt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31358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Break-even </a:t>
            </a:r>
            <a:r>
              <a:rPr lang="en-US" dirty="0" err="1" smtClean="0">
                <a:latin typeface="+mn-lt"/>
              </a:rPr>
              <a:t>wordt</a:t>
            </a:r>
            <a:r>
              <a:rPr lang="en-US" dirty="0" smtClean="0">
                <a:latin typeface="+mn-lt"/>
              </a:rPr>
              <a:t> al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factor 10 lager </a:t>
            </a:r>
            <a:r>
              <a:rPr lang="en-US" dirty="0" err="1" smtClean="0">
                <a:latin typeface="+mn-lt"/>
              </a:rPr>
              <a:t>bereikt</a:t>
            </a:r>
            <a:r>
              <a:rPr lang="en-US" dirty="0" smtClean="0">
                <a:latin typeface="+mn-lt"/>
              </a:rPr>
              <a:t> (TFTR in Princeton, 1990)</a:t>
            </a:r>
            <a:endParaRPr lang="en-US" dirty="0">
              <a:latin typeface="+mn-lt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35930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ITER is het </a:t>
            </a:r>
            <a:r>
              <a:rPr lang="en-US" dirty="0" err="1" smtClean="0">
                <a:latin typeface="+mn-lt"/>
              </a:rPr>
              <a:t>fusieproject</a:t>
            </a:r>
            <a:r>
              <a:rPr lang="en-US" dirty="0" smtClean="0">
                <a:latin typeface="+mn-lt"/>
              </a:rPr>
              <a:t> van de </a:t>
            </a:r>
            <a:r>
              <a:rPr lang="en-US" dirty="0" err="1" smtClean="0">
                <a:latin typeface="+mn-lt"/>
              </a:rPr>
              <a:t>toekomst</a:t>
            </a:r>
            <a:r>
              <a:rPr lang="en-US" dirty="0" smtClean="0">
                <a:latin typeface="+mn-lt"/>
              </a:rPr>
              <a:t> (2016)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9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"/>
            <a:ext cx="7158037" cy="1066800"/>
          </a:xfrm>
        </p:spPr>
        <p:txBody>
          <a:bodyPr/>
          <a:lstStyle/>
          <a:p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Tokamak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niet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enige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oplossing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: W7X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322763" cy="2850011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A combination of helical coils and </a:t>
            </a:r>
            <a:r>
              <a:rPr lang="en-GB" sz="1400" b="0" kern="1200" dirty="0" err="1" smtClean="0"/>
              <a:t>toroidal</a:t>
            </a:r>
            <a:r>
              <a:rPr lang="en-GB" sz="1400" b="0" kern="1200" dirty="0" smtClean="0"/>
              <a:t> field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coils can be changed to use modular coils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Modular coils of W7x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There is a large disadvantage in the use of the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modular coils. They are highly bend and therefore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there are large force on them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In general it is difficult to build a compact device with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a big plasma. The poloidal field one imposes from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the outside decays rapidly with distance from the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coils </a:t>
            </a:r>
          </a:p>
        </p:txBody>
      </p:sp>
      <p:pic>
        <p:nvPicPr>
          <p:cNvPr id="5" name="Picture 4" descr="stellarator_coil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295400"/>
            <a:ext cx="3974359" cy="220919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058757"/>
            <a:ext cx="9144000" cy="5799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1"/>
            <a:ext cx="7158037" cy="990600"/>
          </a:xfrm>
        </p:spPr>
        <p:txBody>
          <a:bodyPr/>
          <a:lstStyle/>
          <a:p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Stellarator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 – LHD in JAPAN 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7661275" cy="1341906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If the field is not toroidally symmetric the motion in the toroidal direction will move the field line </a:t>
            </a:r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from regions of positive poloidal field into regions of negative field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Then a net poloidal turn of the field line can be achieved </a:t>
            </a:r>
          </a:p>
          <a:p>
            <a:pPr>
              <a:lnSpc>
                <a:spcPct val="80000"/>
              </a:lnSpc>
              <a:buNone/>
            </a:pPr>
            <a:endParaRPr lang="en-GB" sz="1400" b="0" kern="1200" dirty="0" smtClean="0"/>
          </a:p>
          <a:p>
            <a:pPr>
              <a:lnSpc>
                <a:spcPct val="80000"/>
              </a:lnSpc>
              <a:buNone/>
            </a:pPr>
            <a:r>
              <a:rPr lang="en-GB" sz="1400" b="0" kern="1200" dirty="0" smtClean="0"/>
              <a:t>Steady state operation is possible at the cost of greater complexity </a:t>
            </a:r>
          </a:p>
        </p:txBody>
      </p:sp>
      <p:pic>
        <p:nvPicPr>
          <p:cNvPr id="65543" name="Picture 7" descr="tok_and_stell_g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90600" y="3200400"/>
            <a:ext cx="7345362" cy="2659063"/>
          </a:xfrm>
          <a:noFill/>
          <a:ln/>
        </p:spPr>
      </p:pic>
      <p:sp>
        <p:nvSpPr>
          <p:cNvPr id="5" name="Rectangle 4"/>
          <p:cNvSpPr/>
          <p:nvPr/>
        </p:nvSpPr>
        <p:spPr bwMode="auto">
          <a:xfrm>
            <a:off x="3733800" y="5562600"/>
            <a:ext cx="19812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130050" name="Picture 2" descr="C:\Users\jo\Desktop\kronk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3000"/>
            <a:ext cx="9160461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7"/>
          <p:cNvSpPr/>
          <p:nvPr/>
        </p:nvSpPr>
        <p:spPr bwMode="auto">
          <a:xfrm>
            <a:off x="4038600" y="4800600"/>
            <a:ext cx="4038600" cy="76200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Kernreacties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+mn-lt"/>
              </a:rPr>
              <a:t>Transmutatie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verandering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kern </a:t>
            </a:r>
            <a:r>
              <a:rPr lang="en-US" dirty="0" err="1" smtClean="0">
                <a:latin typeface="+mn-lt"/>
              </a:rPr>
              <a:t>naar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andere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2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+mn-lt"/>
              </a:rPr>
              <a:t>Kernreactie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kern </a:t>
            </a:r>
            <a:r>
              <a:rPr lang="en-US" dirty="0" err="1" smtClean="0">
                <a:latin typeface="+mn-lt"/>
              </a:rPr>
              <a:t>botst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andere</a:t>
            </a:r>
            <a:r>
              <a:rPr lang="en-US" dirty="0" smtClean="0">
                <a:latin typeface="+mn-lt"/>
              </a:rPr>
              <a:t> kern (of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gamma, </a:t>
            </a:r>
            <a:r>
              <a:rPr lang="en-US" i="1" dirty="0" smtClean="0">
                <a:latin typeface="+mn-lt"/>
              </a:rPr>
              <a:t>etc</a:t>
            </a:r>
            <a:r>
              <a:rPr lang="en-US" dirty="0" smtClean="0">
                <a:latin typeface="+mn-lt"/>
              </a:rPr>
              <a:t>.)</a:t>
            </a:r>
            <a:endParaRPr lang="en-US" dirty="0">
              <a:latin typeface="+mn-lt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1839912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Rutherford </a:t>
            </a:r>
            <a:r>
              <a:rPr lang="en-US" dirty="0" err="1" smtClean="0">
                <a:latin typeface="+mn-lt"/>
              </a:rPr>
              <a:t>observeerde</a:t>
            </a:r>
            <a:r>
              <a:rPr lang="en-US" dirty="0" smtClean="0">
                <a:latin typeface="+mn-lt"/>
              </a:rPr>
              <a:t> in 1919 de </a:t>
            </a:r>
            <a:r>
              <a:rPr lang="en-US" dirty="0" err="1" smtClean="0">
                <a:latin typeface="+mn-lt"/>
              </a:rPr>
              <a:t>reactie</a:t>
            </a:r>
            <a:endParaRPr lang="en-US" dirty="0">
              <a:latin typeface="+mn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472" y="1869280"/>
            <a:ext cx="2752725" cy="32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17"/>
          <p:cNvSpPr txBox="1"/>
          <p:nvPr/>
        </p:nvSpPr>
        <p:spPr>
          <a:xfrm>
            <a:off x="533400" y="23738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Notatie</a:t>
            </a:r>
            <a:endParaRPr lang="en-US" dirty="0">
              <a:latin typeface="+mn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895600"/>
            <a:ext cx="2466975" cy="31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PIJL-RECHTS 31"/>
          <p:cNvSpPr/>
          <p:nvPr/>
        </p:nvSpPr>
        <p:spPr bwMode="auto">
          <a:xfrm>
            <a:off x="1952624" y="3455192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pSp>
        <p:nvGrpSpPr>
          <p:cNvPr id="2" name="Groep 35"/>
          <p:cNvGrpSpPr/>
          <p:nvPr/>
        </p:nvGrpSpPr>
        <p:grpSpPr>
          <a:xfrm>
            <a:off x="2895600" y="3429000"/>
            <a:ext cx="1981200" cy="457200"/>
            <a:chOff x="2797968" y="3290888"/>
            <a:chExt cx="1981200" cy="457200"/>
          </a:xfrm>
        </p:grpSpPr>
        <p:sp>
          <p:nvSpPr>
            <p:cNvPr id="34" name="Rounded Rectangle 27"/>
            <p:cNvSpPr/>
            <p:nvPr/>
          </p:nvSpPr>
          <p:spPr bwMode="auto">
            <a:xfrm>
              <a:off x="2797968" y="3290888"/>
              <a:ext cx="19812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09888" y="3338512"/>
              <a:ext cx="1743075" cy="368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TextBox 17"/>
          <p:cNvSpPr txBox="1"/>
          <p:nvPr/>
        </p:nvSpPr>
        <p:spPr>
          <a:xfrm>
            <a:off x="533400" y="39740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Behoudswetten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gelden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ook</a:t>
            </a:r>
            <a:r>
              <a:rPr lang="en-US" dirty="0" smtClean="0">
                <a:latin typeface="+mn-lt"/>
              </a:rPr>
              <a:t> baryon- en </a:t>
            </a:r>
            <a:r>
              <a:rPr lang="en-US" dirty="0" err="1" smtClean="0">
                <a:latin typeface="+mn-lt"/>
              </a:rPr>
              <a:t>leptongetal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42788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Beschouw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reactie</a:t>
            </a:r>
            <a:endParaRPr lang="en-US" dirty="0">
              <a:latin typeface="+mn-lt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1" y="4314824"/>
            <a:ext cx="2209800" cy="2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7"/>
          <p:cNvSpPr txBox="1"/>
          <p:nvPr/>
        </p:nvSpPr>
        <p:spPr>
          <a:xfrm>
            <a:off x="533400" y="45836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Reactie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energie</a:t>
            </a:r>
            <a:r>
              <a:rPr lang="en-US" dirty="0" smtClean="0">
                <a:latin typeface="+mn-lt"/>
              </a:rPr>
              <a:t> of </a:t>
            </a:r>
            <a:r>
              <a:rPr lang="en-US" i="1" dirty="0" smtClean="0">
                <a:latin typeface="+mn-lt"/>
              </a:rPr>
              <a:t>Q</a:t>
            </a:r>
            <a:r>
              <a:rPr lang="en-US" dirty="0" smtClean="0">
                <a:latin typeface="+mn-lt"/>
              </a:rPr>
              <a:t>-</a:t>
            </a:r>
            <a:r>
              <a:rPr lang="en-US" dirty="0" err="1" smtClean="0">
                <a:latin typeface="+mn-lt"/>
              </a:rPr>
              <a:t>waarde</a:t>
            </a:r>
            <a:endParaRPr lang="en-US" dirty="0">
              <a:latin typeface="+mn-lt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4807744"/>
            <a:ext cx="3886200" cy="36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93368" y="5220073"/>
            <a:ext cx="3429000" cy="27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17"/>
          <p:cNvSpPr txBox="1"/>
          <p:nvPr/>
        </p:nvSpPr>
        <p:spPr>
          <a:xfrm>
            <a:off x="533400" y="57266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Indien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Q</a:t>
            </a:r>
            <a:r>
              <a:rPr lang="en-US" dirty="0" smtClean="0">
                <a:latin typeface="+mn-lt"/>
              </a:rPr>
              <a:t>-</a:t>
            </a:r>
            <a:r>
              <a:rPr lang="en-US" dirty="0" err="1" smtClean="0">
                <a:latin typeface="+mn-lt"/>
              </a:rPr>
              <a:t>waarde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positief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negatief</a:t>
            </a:r>
            <a:r>
              <a:rPr lang="en-US" dirty="0" smtClean="0">
                <a:latin typeface="+mn-lt"/>
              </a:rPr>
              <a:t>): </a:t>
            </a:r>
            <a:r>
              <a:rPr lang="en-US" dirty="0" err="1" smtClean="0">
                <a:latin typeface="+mn-lt"/>
              </a:rPr>
              <a:t>reactie</a:t>
            </a:r>
            <a:r>
              <a:rPr lang="en-US" dirty="0" smtClean="0">
                <a:latin typeface="+mn-lt"/>
              </a:rPr>
              <a:t> is </a:t>
            </a:r>
            <a:r>
              <a:rPr lang="en-US" i="1" dirty="0" err="1" smtClean="0">
                <a:latin typeface="+mn-lt"/>
              </a:rPr>
              <a:t>exotherm</a:t>
            </a:r>
            <a:r>
              <a:rPr lang="en-US" dirty="0" smtClean="0">
                <a:latin typeface="+mn-lt"/>
              </a:rPr>
              <a:t> (</a:t>
            </a:r>
            <a:r>
              <a:rPr lang="en-US" i="1" dirty="0" err="1" smtClean="0">
                <a:latin typeface="+mn-lt"/>
              </a:rPr>
              <a:t>endotherm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59552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Indien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Q</a:t>
            </a:r>
            <a:r>
              <a:rPr lang="en-US" dirty="0" smtClean="0">
                <a:latin typeface="+mn-lt"/>
              </a:rPr>
              <a:t> &lt; 0, </a:t>
            </a:r>
            <a:r>
              <a:rPr lang="en-US" dirty="0" err="1" smtClean="0">
                <a:latin typeface="+mn-lt"/>
              </a:rPr>
              <a:t>dan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verloopt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reactie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enkel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projectiel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voldoende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energie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heeft</a:t>
            </a:r>
            <a:endParaRPr lang="en-US" dirty="0">
              <a:latin typeface="+mn-lt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61838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Indien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Q</a:t>
            </a:r>
            <a:r>
              <a:rPr lang="en-US" dirty="0" smtClean="0">
                <a:latin typeface="+mn-lt"/>
              </a:rPr>
              <a:t> &lt; 0, </a:t>
            </a:r>
            <a:r>
              <a:rPr lang="en-US" dirty="0" err="1" smtClean="0">
                <a:latin typeface="+mn-lt"/>
              </a:rPr>
              <a:t>spreken</a:t>
            </a:r>
            <a:r>
              <a:rPr lang="en-US" dirty="0" smtClean="0">
                <a:latin typeface="+mn-lt"/>
              </a:rPr>
              <a:t> we over </a:t>
            </a:r>
            <a:r>
              <a:rPr lang="en-US" i="1" dirty="0" err="1" smtClean="0">
                <a:latin typeface="+mn-lt"/>
              </a:rPr>
              <a:t>drempelenergie</a:t>
            </a:r>
            <a:endParaRPr lang="en-US" i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/>
      <p:bldP spid="26" grpId="0"/>
      <p:bldP spid="30" grpId="0"/>
      <p:bldP spid="31" grpId="0"/>
      <p:bldP spid="32" grpId="0" animBg="1"/>
      <p:bldP spid="37" grpId="0"/>
      <p:bldP spid="16" grpId="0"/>
      <p:bldP spid="19" grpId="0"/>
      <p:bldP spid="25" grpId="0"/>
      <p:bldP spid="27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90600"/>
          </a:xfrm>
        </p:spPr>
        <p:txBody>
          <a:bodyPr/>
          <a:lstStyle/>
          <a:p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Voortgang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 in </a:t>
            </a:r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fusie</a:t>
            </a: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onderzoek</a:t>
            </a:r>
            <a:endParaRPr lang="en-GB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162817" name="Picture 1" descr="C:\Users\jo\Desktop\MooresLaw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3521" y="1066801"/>
            <a:ext cx="6190479" cy="5791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 descr="C:\Users\jo\Desktop\ITER_in_Cadarach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65909"/>
            <a:ext cx="9144000" cy="5992091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158037" cy="1412875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ITER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876800" y="54102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Wat</a:t>
            </a:r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 is ITER?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038600" cy="4114800"/>
          </a:xfrm>
        </p:spPr>
        <p:txBody>
          <a:bodyPr/>
          <a:lstStyle/>
          <a:p>
            <a:r>
              <a:rPr lang="en-US" sz="2000" b="0" dirty="0"/>
              <a:t>ITER  = (International </a:t>
            </a:r>
            <a:r>
              <a:rPr lang="en-US" sz="2000" b="0" dirty="0" err="1"/>
              <a:t>Tokamak</a:t>
            </a:r>
            <a:r>
              <a:rPr lang="en-US" sz="2000" b="0" dirty="0"/>
              <a:t> Experimental Reactor) is </a:t>
            </a:r>
            <a:r>
              <a:rPr lang="en-US" sz="2000" b="0" dirty="0" smtClean="0"/>
              <a:t>de </a:t>
            </a:r>
            <a:r>
              <a:rPr lang="en-US" sz="2000" b="0" dirty="0" err="1" smtClean="0"/>
              <a:t>volgende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stap</a:t>
            </a:r>
            <a:r>
              <a:rPr lang="en-US" sz="2000" b="0" dirty="0" smtClean="0"/>
              <a:t> </a:t>
            </a:r>
            <a:r>
              <a:rPr lang="en-US" sz="2000" b="0" dirty="0"/>
              <a:t>in </a:t>
            </a:r>
            <a:r>
              <a:rPr lang="en-US" sz="2000" b="0" dirty="0" err="1"/>
              <a:t>tokamak</a:t>
            </a:r>
            <a:r>
              <a:rPr lang="en-US" sz="2000" b="0" dirty="0"/>
              <a:t> research.</a:t>
            </a:r>
          </a:p>
          <a:p>
            <a:r>
              <a:rPr lang="en-US" sz="2000" b="0" dirty="0" err="1" smtClean="0"/>
              <a:t>Grootste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tokamak</a:t>
            </a:r>
            <a:r>
              <a:rPr lang="en-US" sz="2000" b="0" dirty="0" smtClean="0"/>
              <a:t> </a:t>
            </a:r>
            <a:r>
              <a:rPr lang="en-US" sz="2000" b="0" dirty="0"/>
              <a:t>in </a:t>
            </a:r>
            <a:r>
              <a:rPr lang="en-US" sz="2000" b="0" dirty="0" smtClean="0"/>
              <a:t>de </a:t>
            </a:r>
            <a:r>
              <a:rPr lang="en-US" sz="2000" b="0" dirty="0" err="1" smtClean="0"/>
              <a:t>wereld</a:t>
            </a:r>
            <a:endParaRPr lang="en-US" sz="2000" b="0" dirty="0"/>
          </a:p>
          <a:p>
            <a:r>
              <a:rPr lang="en-US" sz="2000" b="0" dirty="0"/>
              <a:t>Project </a:t>
            </a:r>
            <a:r>
              <a:rPr lang="en-US" sz="2000" b="0" dirty="0" smtClean="0"/>
              <a:t>is </a:t>
            </a:r>
            <a:r>
              <a:rPr lang="en-US" sz="2000" b="0" dirty="0" err="1" smtClean="0"/>
              <a:t>gestart</a:t>
            </a:r>
            <a:r>
              <a:rPr lang="en-US" sz="2000" b="0" dirty="0" smtClean="0"/>
              <a:t> in </a:t>
            </a:r>
            <a:r>
              <a:rPr lang="en-US" sz="2000" b="0" dirty="0" err="1"/>
              <a:t>Cadarache</a:t>
            </a:r>
            <a:r>
              <a:rPr lang="en-US" sz="2000" b="0" dirty="0"/>
              <a:t>, France</a:t>
            </a:r>
          </a:p>
          <a:p>
            <a:r>
              <a:rPr lang="en-US" sz="2000" b="0" dirty="0" err="1" smtClean="0"/>
              <a:t>Samenwerking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tussen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Europa</a:t>
            </a:r>
            <a:r>
              <a:rPr lang="en-US" sz="2000" b="0" dirty="0" smtClean="0"/>
              <a:t>, </a:t>
            </a:r>
            <a:r>
              <a:rPr lang="en-US" sz="2000" b="0" dirty="0"/>
              <a:t>China, Japan, Korea, </a:t>
            </a:r>
            <a:r>
              <a:rPr lang="en-US" sz="2000" b="0" dirty="0" err="1" smtClean="0"/>
              <a:t>Rusland</a:t>
            </a:r>
            <a:r>
              <a:rPr lang="en-US" sz="2000" b="0" dirty="0" smtClean="0"/>
              <a:t> (en de </a:t>
            </a:r>
            <a:r>
              <a:rPr lang="en-US" sz="2000" b="0" dirty="0"/>
              <a:t>US).</a:t>
            </a:r>
          </a:p>
          <a:p>
            <a:endParaRPr lang="en-US" sz="2000" dirty="0"/>
          </a:p>
        </p:txBody>
      </p:sp>
      <p:pic>
        <p:nvPicPr>
          <p:cNvPr id="3077" name="Picture 5" descr="plasma_siz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1828800"/>
            <a:ext cx="3733800" cy="3508375"/>
          </a:xfrm>
          <a:noFill/>
          <a:ln/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876800" y="54102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953000" y="55626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i="1" dirty="0" err="1" smtClean="0">
                <a:latin typeface="+mn-lt"/>
              </a:rPr>
              <a:t>Doorsnede</a:t>
            </a:r>
            <a:r>
              <a:rPr lang="en-GB" i="1" dirty="0" smtClean="0">
                <a:latin typeface="+mn-lt"/>
              </a:rPr>
              <a:t> van het </a:t>
            </a:r>
            <a:r>
              <a:rPr lang="en-GB" i="1" dirty="0" err="1" smtClean="0">
                <a:latin typeface="+mn-lt"/>
              </a:rPr>
              <a:t>plasmavolume</a:t>
            </a:r>
            <a:endParaRPr lang="en-GB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Meer over ITER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1534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000" b="0" dirty="0" err="1" smtClean="0">
                <a:solidFill>
                  <a:srgbClr val="FF0000"/>
                </a:solidFill>
              </a:rPr>
              <a:t>Belangrijkste</a:t>
            </a:r>
            <a:r>
              <a:rPr lang="en-US" sz="2000" b="0" dirty="0" smtClean="0">
                <a:solidFill>
                  <a:srgbClr val="FF0000"/>
                </a:solidFill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</a:rPr>
              <a:t>missie</a:t>
            </a:r>
            <a:r>
              <a:rPr lang="en-US" sz="2000" b="0" dirty="0" smtClean="0"/>
              <a:t> </a:t>
            </a:r>
            <a:endParaRPr lang="en-US" sz="2000" b="0" dirty="0"/>
          </a:p>
          <a:p>
            <a:r>
              <a:rPr lang="en-US" sz="2000" b="0" dirty="0" err="1" smtClean="0"/>
              <a:t>Demonstreer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dat</a:t>
            </a:r>
            <a:r>
              <a:rPr lang="en-US" sz="2000" b="0" dirty="0" smtClean="0"/>
              <a:t> het </a:t>
            </a:r>
            <a:r>
              <a:rPr lang="en-US" sz="2000" b="0" dirty="0" err="1" smtClean="0"/>
              <a:t>mogelijk</a:t>
            </a:r>
            <a:r>
              <a:rPr lang="en-US" sz="2000" b="0" dirty="0" smtClean="0"/>
              <a:t> is </a:t>
            </a:r>
            <a:r>
              <a:rPr lang="en-US" sz="2000" b="0" dirty="0" err="1" smtClean="0"/>
              <a:t>een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fusiereactor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te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bedrijven</a:t>
            </a:r>
            <a:r>
              <a:rPr lang="en-US" sz="2000" b="0" dirty="0" smtClean="0"/>
              <a:t>. </a:t>
            </a:r>
            <a:r>
              <a:rPr lang="en-US" sz="2000" b="0" dirty="0" err="1" smtClean="0"/>
              <a:t>Dit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omvat</a:t>
            </a:r>
            <a:r>
              <a:rPr lang="en-US" sz="2000" b="0" dirty="0" smtClean="0"/>
              <a:t> het </a:t>
            </a:r>
            <a:r>
              <a:rPr lang="en-US" sz="2000" b="0" dirty="0" err="1" smtClean="0"/>
              <a:t>genereren</a:t>
            </a:r>
            <a:r>
              <a:rPr lang="en-US" sz="2000" b="0" dirty="0" smtClean="0"/>
              <a:t> van </a:t>
            </a:r>
            <a:r>
              <a:rPr lang="en-US" sz="2000" b="0" dirty="0" err="1" smtClean="0"/>
              <a:t>een</a:t>
            </a:r>
            <a:r>
              <a:rPr lang="en-US" sz="2000" b="0" dirty="0" smtClean="0"/>
              <a:t> plasma </a:t>
            </a:r>
            <a:r>
              <a:rPr lang="en-US" sz="2000" b="0" dirty="0" err="1" smtClean="0"/>
              <a:t>dat</a:t>
            </a:r>
            <a:r>
              <a:rPr lang="en-US" sz="2000" b="0" dirty="0" smtClean="0"/>
              <a:t> door </a:t>
            </a:r>
            <a:r>
              <a:rPr lang="en-US" sz="2000" b="0" dirty="0" err="1" smtClean="0"/>
              <a:t>fusie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reacties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verwarmd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wordt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maar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ook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dat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aan</a:t>
            </a:r>
            <a:r>
              <a:rPr lang="en-US" sz="2000" b="0" dirty="0" smtClean="0"/>
              <a:t> de </a:t>
            </a:r>
            <a:r>
              <a:rPr lang="en-US" sz="2000" b="0" dirty="0" err="1" smtClean="0"/>
              <a:t>technische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eisen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voldaan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kan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worden</a:t>
            </a:r>
            <a:r>
              <a:rPr lang="en-US" sz="2000" b="0" dirty="0" smtClean="0"/>
              <a:t>. </a:t>
            </a:r>
            <a:endParaRPr lang="en-US" sz="2000" b="0" dirty="0"/>
          </a:p>
          <a:p>
            <a:pPr>
              <a:buFont typeface="Wingdings" pitchFamily="2" charset="2"/>
              <a:buNone/>
            </a:pPr>
            <a:r>
              <a:rPr lang="en-US" sz="2000" b="0" dirty="0">
                <a:solidFill>
                  <a:srgbClr val="FF0000"/>
                </a:solidFill>
              </a:rPr>
              <a:t>Project</a:t>
            </a:r>
            <a:r>
              <a:rPr lang="en-US" sz="2000" b="0" dirty="0"/>
              <a:t> </a:t>
            </a:r>
          </a:p>
          <a:p>
            <a:r>
              <a:rPr lang="en-US" sz="2000" b="0" dirty="0" err="1" smtClean="0"/>
              <a:t>Kosten</a:t>
            </a:r>
            <a:r>
              <a:rPr lang="en-US" sz="2000" b="0" dirty="0" smtClean="0"/>
              <a:t> 5 </a:t>
            </a:r>
            <a:r>
              <a:rPr lang="en-US" sz="2000" b="0" dirty="0" err="1" smtClean="0"/>
              <a:t>miljard</a:t>
            </a:r>
            <a:r>
              <a:rPr lang="en-US" sz="2000" b="0" dirty="0" smtClean="0"/>
              <a:t> Euro </a:t>
            </a:r>
            <a:r>
              <a:rPr lang="en-US" sz="2000" b="0" dirty="0" err="1" smtClean="0"/>
              <a:t>constructie</a:t>
            </a:r>
            <a:r>
              <a:rPr lang="en-US" sz="2000" b="0" dirty="0" smtClean="0"/>
              <a:t> </a:t>
            </a:r>
            <a:r>
              <a:rPr lang="en-US" sz="2000" b="0" dirty="0"/>
              <a:t>+ 5 </a:t>
            </a:r>
            <a:r>
              <a:rPr lang="en-US" sz="2000" b="0" dirty="0" err="1" smtClean="0"/>
              <a:t>miljard</a:t>
            </a:r>
            <a:r>
              <a:rPr lang="en-US" sz="2000" b="0" dirty="0" smtClean="0"/>
              <a:t> Euro </a:t>
            </a:r>
            <a:r>
              <a:rPr lang="en-US" sz="2000" b="0" dirty="0" err="1" smtClean="0"/>
              <a:t>voor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bedrijf</a:t>
            </a:r>
            <a:r>
              <a:rPr lang="en-US" sz="2000" b="0" dirty="0" smtClean="0"/>
              <a:t>  (het </a:t>
            </a:r>
            <a:r>
              <a:rPr lang="en-US" sz="2000" b="0" dirty="0" err="1" smtClean="0"/>
              <a:t>duurste</a:t>
            </a:r>
            <a:r>
              <a:rPr lang="en-US" sz="2000" b="0" dirty="0" smtClean="0"/>
              <a:t> experiment op </a:t>
            </a:r>
            <a:r>
              <a:rPr lang="en-US" sz="2000" b="0" dirty="0" err="1" smtClean="0"/>
              <a:t>Aarde</a:t>
            </a:r>
            <a:r>
              <a:rPr lang="en-US" sz="2000" b="0" dirty="0" smtClean="0"/>
              <a:t>)</a:t>
            </a:r>
            <a:endParaRPr lang="en-US" sz="2000" b="0" dirty="0"/>
          </a:p>
          <a:p>
            <a:r>
              <a:rPr lang="en-US" sz="2000" b="0" dirty="0" err="1" smtClean="0"/>
              <a:t>Constructie</a:t>
            </a:r>
            <a:r>
              <a:rPr lang="en-US" sz="2000" b="0" dirty="0" smtClean="0"/>
              <a:t> van het </a:t>
            </a:r>
            <a:r>
              <a:rPr lang="en-US" sz="2000" b="0" dirty="0" err="1" smtClean="0"/>
              <a:t>gebouw</a:t>
            </a:r>
            <a:r>
              <a:rPr lang="en-US" sz="2000" b="0" dirty="0" smtClean="0"/>
              <a:t> is </a:t>
            </a:r>
            <a:r>
              <a:rPr lang="en-US" sz="2000" b="0" dirty="0" err="1" smtClean="0"/>
              <a:t>begonnen</a:t>
            </a:r>
            <a:r>
              <a:rPr lang="en-US" sz="2000" b="0" dirty="0" smtClean="0"/>
              <a:t> in 2008 / </a:t>
            </a:r>
            <a:r>
              <a:rPr lang="en-US" sz="2000" b="0" dirty="0" err="1" smtClean="0"/>
              <a:t>Assemblade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begint</a:t>
            </a:r>
            <a:r>
              <a:rPr lang="en-US" sz="2000" b="0" dirty="0" smtClean="0"/>
              <a:t> in 2012 </a:t>
            </a:r>
            <a:endParaRPr lang="en-US" sz="2000" b="0" dirty="0"/>
          </a:p>
          <a:p>
            <a:r>
              <a:rPr lang="en-US" sz="2000" b="0" dirty="0" smtClean="0"/>
              <a:t>Assemblage </a:t>
            </a:r>
            <a:r>
              <a:rPr lang="en-US" sz="2000" b="0" dirty="0" err="1" smtClean="0"/>
              <a:t>gaat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ongeveer</a:t>
            </a:r>
            <a:r>
              <a:rPr lang="en-US" sz="2000" b="0" dirty="0" smtClean="0"/>
              <a:t> 7 </a:t>
            </a:r>
            <a:r>
              <a:rPr lang="en-US" sz="2000" b="0" dirty="0" err="1" smtClean="0"/>
              <a:t>jaar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duren</a:t>
            </a:r>
            <a:endParaRPr lang="en-US" sz="2000" b="0" dirty="0"/>
          </a:p>
          <a:p>
            <a:r>
              <a:rPr lang="en-US" sz="2000" b="0" dirty="0"/>
              <a:t>20 </a:t>
            </a:r>
            <a:r>
              <a:rPr lang="en-US" sz="2000" b="0" dirty="0" err="1" smtClean="0"/>
              <a:t>jaar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bedrijf</a:t>
            </a:r>
            <a:r>
              <a:rPr lang="en-US" sz="2000" b="0" dirty="0" smtClean="0"/>
              <a:t> is </a:t>
            </a:r>
            <a:r>
              <a:rPr lang="en-US" sz="2000" b="0" dirty="0" err="1" smtClean="0"/>
              <a:t>geplanned</a:t>
            </a:r>
            <a:endParaRPr lang="en-US" sz="20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en-US" altLang="en-GB" i="1" dirty="0" err="1" smtClean="0">
                <a:solidFill>
                  <a:srgbClr val="000099"/>
                </a:solidFill>
                <a:cs typeface="Times New Roman" pitchFamily="18" charset="0"/>
              </a:rPr>
              <a:t>Ontwerp</a:t>
            </a:r>
            <a:r>
              <a:rPr lang="en-US" altLang="en-GB" i="1" dirty="0" smtClean="0">
                <a:solidFill>
                  <a:srgbClr val="000099"/>
                </a:solidFill>
                <a:cs typeface="Times New Roman" pitchFamily="18" charset="0"/>
              </a:rPr>
              <a:t> – </a:t>
            </a:r>
            <a:r>
              <a:rPr lang="en-US" altLang="en-GB" i="1" dirty="0" err="1" smtClean="0">
                <a:solidFill>
                  <a:srgbClr val="000099"/>
                </a:solidFill>
                <a:cs typeface="Times New Roman" pitchFamily="18" charset="0"/>
              </a:rPr>
              <a:t>belangrijkste</a:t>
            </a:r>
            <a:r>
              <a:rPr lang="en-US" altLang="en-GB" i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altLang="en-GB" i="1" dirty="0" err="1" smtClean="0">
                <a:solidFill>
                  <a:srgbClr val="000099"/>
                </a:solidFill>
                <a:cs typeface="Times New Roman" pitchFamily="18" charset="0"/>
              </a:rPr>
              <a:t>eigenschappen</a:t>
            </a:r>
            <a:endParaRPr lang="en-US" altLang="en-GB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 flipH="1">
            <a:off x="7467600" y="4114800"/>
            <a:ext cx="1274763" cy="508000"/>
          </a:xfrm>
        </p:spPr>
        <p:txBody>
          <a:bodyPr/>
          <a:lstStyle/>
          <a:p>
            <a:pPr marL="0" indent="6350">
              <a:lnSpc>
                <a:spcPct val="80000"/>
              </a:lnSpc>
              <a:buFont typeface="Wingdings" pitchFamily="2" charset="2"/>
              <a:buNone/>
            </a:pPr>
            <a:r>
              <a:rPr lang="en-US" altLang="en-GB" sz="1400">
                <a:solidFill>
                  <a:schemeClr val="bg2"/>
                </a:solidFill>
              </a:rPr>
              <a:t>Divertor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2363" y="1752600"/>
            <a:ext cx="4432300" cy="4800600"/>
          </a:xfrm>
          <a:prstGeom prst="rect">
            <a:avLst/>
          </a:prstGeom>
          <a:noFill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62000" y="1905000"/>
            <a:ext cx="1336675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chemeClr val="bg2"/>
                </a:solidFill>
                <a:latin typeface="Helvetica" charset="0"/>
              </a:rPr>
              <a:t>Central Solenoid</a:t>
            </a: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1758950" y="2286000"/>
            <a:ext cx="2814638" cy="1371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09600" y="2514600"/>
            <a:ext cx="1476375" cy="825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chemeClr val="bg2"/>
                </a:solidFill>
                <a:latin typeface="Helvetica" charset="0"/>
              </a:rPr>
              <a:t>Outer Intercoil Structure</a:t>
            </a: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1617663" y="2971800"/>
            <a:ext cx="2041525" cy="914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57200" y="3429000"/>
            <a:ext cx="19589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2"/>
                </a:solidFill>
                <a:latin typeface="Helvetica" charset="0"/>
              </a:rPr>
              <a:t>Toroidal Field Coil</a:t>
            </a:r>
            <a:endParaRPr lang="en-US" sz="1600" b="1">
              <a:solidFill>
                <a:schemeClr val="bg2"/>
              </a:solidFill>
              <a:latin typeface="Book Antiqua" pitchFamily="18" charset="0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2209800" y="3733800"/>
            <a:ext cx="1519238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533400" y="4038600"/>
            <a:ext cx="19478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2"/>
                </a:solidFill>
                <a:latin typeface="Helvetica" charset="0"/>
              </a:rPr>
              <a:t>Poloidal Field Coil</a:t>
            </a:r>
            <a:endParaRPr lang="en-US" sz="1600" b="1">
              <a:solidFill>
                <a:schemeClr val="bg2"/>
              </a:solidFill>
              <a:latin typeface="Book Antiqua" pitchFamily="18" charset="0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2209800" y="4343400"/>
            <a:ext cx="1314450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685800" y="4648200"/>
            <a:ext cx="1812925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2"/>
                </a:solidFill>
                <a:latin typeface="Helvetica" charset="0"/>
              </a:rPr>
              <a:t>Machine Gravity </a:t>
            </a:r>
          </a:p>
          <a:p>
            <a:pPr eaLnBrk="0" hangingPunct="0"/>
            <a:r>
              <a:rPr lang="en-US" sz="1600" b="1">
                <a:solidFill>
                  <a:schemeClr val="bg2"/>
                </a:solidFill>
                <a:latin typeface="Helvetica" charset="0"/>
              </a:rPr>
              <a:t>Supports</a:t>
            </a:r>
            <a:endParaRPr lang="en-US" sz="1600" b="1">
              <a:solidFill>
                <a:schemeClr val="bg2"/>
              </a:solidFill>
              <a:latin typeface="Book Antiqua" pitchFamily="18" charset="0"/>
            </a:endParaRP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>
            <a:off x="2322513" y="4953000"/>
            <a:ext cx="1406525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7458075" y="2057400"/>
            <a:ext cx="1055688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chemeClr val="bg2"/>
                </a:solidFill>
                <a:latin typeface="Helvetica" charset="0"/>
              </a:rPr>
              <a:t>Blanket Module</a:t>
            </a:r>
            <a:endParaRPr lang="en-US" sz="1600" b="1">
              <a:latin typeface="Book Antiqua" pitchFamily="18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7443788" y="2584450"/>
            <a:ext cx="16732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2"/>
                </a:solidFill>
                <a:latin typeface="Helvetica" charset="0"/>
              </a:rPr>
              <a:t>Vacuum Vessel</a:t>
            </a:r>
            <a:endParaRPr lang="en-US" sz="1600" b="1">
              <a:latin typeface="Book Antiqua" pitchFamily="18" charset="0"/>
            </a:endParaRP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7527925" y="3128963"/>
            <a:ext cx="10080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chemeClr val="bg2"/>
                </a:solidFill>
                <a:latin typeface="Helvetica" charset="0"/>
              </a:rPr>
              <a:t>Cryostat</a:t>
            </a:r>
            <a:endParaRPr lang="en-US" sz="1600" b="1">
              <a:latin typeface="Book Antiqua" pitchFamily="18" charset="0"/>
            </a:endParaRP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7551738" y="4848225"/>
            <a:ext cx="1198562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chemeClr val="bg2"/>
                </a:solidFill>
                <a:latin typeface="Helvetica" charset="0"/>
              </a:rPr>
              <a:t>Torus </a:t>
            </a:r>
          </a:p>
          <a:p>
            <a:pPr eaLnBrk="0" hangingPunct="0"/>
            <a:r>
              <a:rPr lang="en-US" sz="1600" b="1" dirty="0" err="1">
                <a:solidFill>
                  <a:schemeClr val="bg2"/>
                </a:solidFill>
                <a:latin typeface="Helvetica" charset="0"/>
              </a:rPr>
              <a:t>Cryopump</a:t>
            </a:r>
            <a:endParaRPr lang="en-US" sz="1600" b="1" dirty="0">
              <a:latin typeface="Book Antiqua" pitchFamily="18" charset="0"/>
            </a:endParaRPr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 flipV="1">
            <a:off x="5487988" y="2362200"/>
            <a:ext cx="1970087" cy="1600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 flipH="1">
            <a:off x="5629275" y="2819400"/>
            <a:ext cx="1828800" cy="1219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 flipH="1">
            <a:off x="6332538" y="3352800"/>
            <a:ext cx="1125537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 flipH="1">
            <a:off x="5276850" y="4419600"/>
            <a:ext cx="2251075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 flipH="1">
            <a:off x="6051550" y="5029200"/>
            <a:ext cx="1476375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158038" cy="1412875"/>
          </a:xfrm>
        </p:spPr>
        <p:txBody>
          <a:bodyPr/>
          <a:lstStyle/>
          <a:p>
            <a:r>
              <a:rPr lang="en-US" altLang="en-GB" i="1" dirty="0" smtClean="0">
                <a:solidFill>
                  <a:srgbClr val="000099"/>
                </a:solidFill>
                <a:cs typeface="Times New Roman" pitchFamily="18" charset="0"/>
              </a:rPr>
              <a:t>ITER parameters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8229600" cy="5410200"/>
          </a:xfrm>
          <a:noFill/>
          <a:ln/>
        </p:spPr>
        <p:txBody>
          <a:bodyPr/>
          <a:lstStyle/>
          <a:p>
            <a:pPr marL="285750" indent="-285750">
              <a:lnSpc>
                <a:spcPct val="90000"/>
              </a:lnSpc>
            </a:pPr>
            <a:r>
              <a:rPr lang="en-US" sz="2000" b="0" dirty="0"/>
              <a:t>Total fusion power					500 MW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 Q = fusion power/auxiliary heating power		≥10 (inductive)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Average neutron wall loading 	        			0.57 MW/m</a:t>
            </a:r>
            <a:r>
              <a:rPr lang="en-US" sz="2000" b="0" baseline="30000" dirty="0"/>
              <a:t>2</a:t>
            </a:r>
            <a:r>
              <a:rPr lang="en-US" sz="2000" b="0" dirty="0"/>
              <a:t> 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Plasma inductive burn time				≥ 300 s 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Plasma major radius 					6.2 m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Plasma minor radius					2.0 m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Plasma current 	  				15 MA 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Vertical elongation @95% flux surface/</a:t>
            </a:r>
            <a:r>
              <a:rPr lang="en-US" sz="2000" b="0" dirty="0" err="1"/>
              <a:t>separatrix</a:t>
            </a:r>
            <a:r>
              <a:rPr lang="en-US" sz="2000" b="0" dirty="0"/>
              <a:t>	1.70/1.85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 err="1"/>
              <a:t>Triangularity</a:t>
            </a:r>
            <a:r>
              <a:rPr lang="en-US" sz="2000" b="0" dirty="0"/>
              <a:t> @95% flux surface/</a:t>
            </a:r>
            <a:r>
              <a:rPr lang="en-US" sz="2000" b="0" dirty="0" err="1"/>
              <a:t>separatrix</a:t>
            </a:r>
            <a:r>
              <a:rPr lang="en-US" sz="2000" b="0" dirty="0"/>
              <a:t>		0.33/0.49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Safety factor @95% flux surface			3.0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 err="1"/>
              <a:t>Toroidal</a:t>
            </a:r>
            <a:r>
              <a:rPr lang="en-US" sz="2000" b="0" dirty="0"/>
              <a:t> field @ 6.2 m radius				5.3 T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Plasma volume					837 m</a:t>
            </a:r>
            <a:r>
              <a:rPr lang="en-US" sz="2000" b="0" baseline="30000" dirty="0"/>
              <a:t>3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Plasma surface					678 m</a:t>
            </a:r>
            <a:r>
              <a:rPr lang="en-US" sz="2000" b="0" baseline="30000" dirty="0"/>
              <a:t>2</a:t>
            </a:r>
          </a:p>
          <a:p>
            <a:pPr marL="285750" indent="-285750">
              <a:lnSpc>
                <a:spcPct val="90000"/>
              </a:lnSpc>
            </a:pPr>
            <a:r>
              <a:rPr lang="en-US" sz="2000" b="0" dirty="0"/>
              <a:t>Installed auxiliary heating/current drive power	       73 MW (100 MW)</a:t>
            </a:r>
            <a:endParaRPr lang="en-US" altLang="en-GB" sz="3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Stralingsschade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Geladen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deeltjes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alfa</a:t>
            </a:r>
            <a:r>
              <a:rPr lang="en-US" dirty="0" smtClean="0">
                <a:latin typeface="+mn-lt"/>
              </a:rPr>
              <a:t> en beta </a:t>
            </a:r>
            <a:r>
              <a:rPr lang="en-US" dirty="0" err="1" smtClean="0">
                <a:latin typeface="+mn-lt"/>
              </a:rPr>
              <a:t>stralen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protonen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ionen</a:t>
            </a:r>
            <a:r>
              <a:rPr lang="en-US" dirty="0" smtClean="0">
                <a:latin typeface="+mn-lt"/>
              </a:rPr>
              <a:t>) </a:t>
            </a:r>
            <a:r>
              <a:rPr lang="en-US" dirty="0" err="1" smtClean="0">
                <a:latin typeface="+mn-lt"/>
              </a:rPr>
              <a:t>ioniseren</a:t>
            </a:r>
            <a:r>
              <a:rPr lang="en-US" dirty="0" smtClean="0">
                <a:latin typeface="+mn-lt"/>
              </a:rPr>
              <a:t> het medium </a:t>
            </a:r>
            <a:r>
              <a:rPr lang="en-US" dirty="0" err="1" smtClean="0">
                <a:latin typeface="+mn-lt"/>
              </a:rPr>
              <a:t>waar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doorheen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gaan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4634" y="3921091"/>
            <a:ext cx="2849366" cy="293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8682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Fotonen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foto-elektrisch</a:t>
            </a:r>
            <a:r>
              <a:rPr lang="en-US" dirty="0" smtClean="0">
                <a:latin typeface="+mn-lt"/>
              </a:rPr>
              <a:t> effect, Compton effect en </a:t>
            </a:r>
            <a:r>
              <a:rPr lang="en-US" dirty="0" err="1" smtClean="0">
                <a:latin typeface="+mn-lt"/>
              </a:rPr>
              <a:t>paarvorming</a:t>
            </a:r>
            <a:endParaRPr lang="en-US" dirty="0">
              <a:latin typeface="+mn-lt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22214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kernreacties</a:t>
            </a:r>
            <a:endParaRPr lang="en-US" dirty="0">
              <a:latin typeface="+mn-lt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5262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Materialen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r>
              <a:rPr lang="en-US" dirty="0" smtClean="0">
                <a:latin typeface="+mn-lt"/>
              </a:rPr>
              <a:t> bros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8310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Biologische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schade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ionisatie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cellen</a:t>
            </a:r>
            <a:r>
              <a:rPr lang="en-US" dirty="0" smtClean="0">
                <a:latin typeface="+mn-lt"/>
              </a:rPr>
              <a:t>, DNA </a:t>
            </a:r>
            <a:r>
              <a:rPr lang="en-US" dirty="0" err="1" smtClean="0">
                <a:latin typeface="+mn-lt"/>
              </a:rPr>
              <a:t>schade</a:t>
            </a:r>
            <a:endParaRPr lang="en-US" dirty="0">
              <a:latin typeface="+mn-lt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1358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Bron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activiteit</a:t>
            </a:r>
            <a:r>
              <a:rPr lang="en-US" dirty="0" smtClean="0">
                <a:latin typeface="+mn-lt"/>
              </a:rPr>
              <a:t> in curie of </a:t>
            </a:r>
            <a:r>
              <a:rPr lang="en-US" dirty="0" err="1" smtClean="0">
                <a:latin typeface="+mn-lt"/>
              </a:rPr>
              <a:t>becquerel</a:t>
            </a:r>
            <a:r>
              <a:rPr lang="en-US" dirty="0" smtClean="0">
                <a:latin typeface="+mn-lt"/>
              </a:rPr>
              <a:t> (SI)</a:t>
            </a:r>
            <a:endParaRPr lang="en-US" dirty="0">
              <a:latin typeface="+mn-lt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3505200"/>
            <a:ext cx="3505200" cy="23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7"/>
          <p:cNvSpPr txBox="1"/>
          <p:nvPr/>
        </p:nvSpPr>
        <p:spPr>
          <a:xfrm>
            <a:off x="533400" y="40502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Activiteit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neemt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af</a:t>
            </a:r>
            <a:r>
              <a:rPr lang="en-US" dirty="0" smtClean="0">
                <a:latin typeface="+mn-lt"/>
              </a:rPr>
              <a:t> in de </a:t>
            </a:r>
            <a:r>
              <a:rPr lang="en-US" dirty="0" err="1" smtClean="0">
                <a:latin typeface="+mn-lt"/>
              </a:rPr>
              <a:t>tijd</a:t>
            </a:r>
            <a:endParaRPr lang="en-US" dirty="0">
              <a:latin typeface="+mn-lt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6928" y="3810000"/>
            <a:ext cx="1543048" cy="20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4075063"/>
            <a:ext cx="1533525" cy="392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7"/>
          <p:cNvSpPr txBox="1"/>
          <p:nvPr/>
        </p:nvSpPr>
        <p:spPr>
          <a:xfrm>
            <a:off x="533400" y="44312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Geabsorbeerde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dosis</a:t>
            </a:r>
            <a:r>
              <a:rPr lang="en-US" dirty="0" smtClean="0">
                <a:latin typeface="+mn-lt"/>
              </a:rPr>
              <a:t> [ gray ] (</a:t>
            </a:r>
            <a:r>
              <a:rPr lang="en-US" dirty="0" err="1" smtClean="0">
                <a:latin typeface="+mn-lt"/>
              </a:rPr>
              <a:t>energie</a:t>
            </a:r>
            <a:r>
              <a:rPr lang="en-US" dirty="0" smtClean="0">
                <a:latin typeface="+mn-lt"/>
              </a:rPr>
              <a:t> per kg </a:t>
            </a:r>
            <a:r>
              <a:rPr lang="en-US" dirty="0" err="1" smtClean="0">
                <a:latin typeface="+mn-lt"/>
              </a:rPr>
              <a:t>materiaal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8832" y="4800600"/>
            <a:ext cx="2209800" cy="20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7"/>
          <p:cNvSpPr txBox="1"/>
          <p:nvPr/>
        </p:nvSpPr>
        <p:spPr>
          <a:xfrm>
            <a:off x="533400" y="49646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Relative biological effectiveness (RBE), </a:t>
            </a:r>
            <a:r>
              <a:rPr lang="en-US" dirty="0" err="1" smtClean="0">
                <a:latin typeface="+mn-lt"/>
              </a:rPr>
              <a:t>ook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wel</a:t>
            </a:r>
            <a:r>
              <a:rPr lang="en-US" dirty="0" smtClean="0">
                <a:latin typeface="+mn-lt"/>
              </a:rPr>
              <a:t> QF</a:t>
            </a:r>
            <a:endParaRPr lang="en-US" dirty="0">
              <a:latin typeface="+mn-lt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52694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Effectieve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dosis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rem</a:t>
            </a:r>
            <a:r>
              <a:rPr lang="en-US" dirty="0" smtClean="0">
                <a:latin typeface="+mn-lt"/>
              </a:rPr>
              <a:t> of </a:t>
            </a:r>
            <a:r>
              <a:rPr lang="en-US" dirty="0" err="1" smtClean="0">
                <a:latin typeface="+mn-lt"/>
              </a:rPr>
              <a:t>sievert</a:t>
            </a:r>
            <a:r>
              <a:rPr lang="en-US" dirty="0" smtClean="0">
                <a:latin typeface="+mn-lt"/>
              </a:rPr>
              <a:t> (SI)</a:t>
            </a:r>
            <a:endParaRPr lang="en-US" dirty="0">
              <a:latin typeface="+mn-lt"/>
            </a:endParaRP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5689182"/>
            <a:ext cx="2962275" cy="178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7"/>
          <p:cNvSpPr txBox="1"/>
          <p:nvPr/>
        </p:nvSpPr>
        <p:spPr>
          <a:xfrm>
            <a:off x="533400" y="5879068"/>
            <a:ext cx="7620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Natuurlijke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achtergrond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ongeveer</a:t>
            </a:r>
            <a:r>
              <a:rPr lang="en-US" dirty="0" smtClean="0">
                <a:latin typeface="+mn-lt"/>
              </a:rPr>
              <a:t> 3 </a:t>
            </a:r>
            <a:r>
              <a:rPr lang="en-US" dirty="0" err="1" smtClean="0">
                <a:latin typeface="+mn-lt"/>
              </a:rPr>
              <a:t>mSv</a:t>
            </a:r>
            <a:endParaRPr lang="en-US" dirty="0" smtClean="0">
              <a:latin typeface="+mn-lt"/>
            </a:endParaRPr>
          </a:p>
          <a:p>
            <a:pPr>
              <a:defRPr/>
            </a:pPr>
            <a:r>
              <a:rPr lang="en-US" dirty="0" smtClean="0">
                <a:latin typeface="+mn-lt"/>
              </a:rPr>
              <a:t>X-rays, scans </a:t>
            </a:r>
            <a:r>
              <a:rPr lang="en-US" dirty="0" err="1" smtClean="0">
                <a:latin typeface="+mn-lt"/>
              </a:rPr>
              <a:t>ongeveer</a:t>
            </a:r>
            <a:r>
              <a:rPr lang="en-US" dirty="0" smtClean="0">
                <a:latin typeface="+mn-lt"/>
              </a:rPr>
              <a:t> 0.6 </a:t>
            </a:r>
            <a:r>
              <a:rPr lang="en-US" dirty="0" err="1" smtClean="0">
                <a:latin typeface="+mn-lt"/>
              </a:rPr>
              <a:t>mSv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limiet</a:t>
            </a:r>
            <a:r>
              <a:rPr lang="en-US" dirty="0" smtClean="0">
                <a:latin typeface="+mn-lt"/>
              </a:rPr>
              <a:t> 1.0 </a:t>
            </a:r>
            <a:r>
              <a:rPr lang="en-US" dirty="0" err="1" smtClean="0">
                <a:latin typeface="+mn-lt"/>
              </a:rPr>
              <a:t>mSv</a:t>
            </a:r>
            <a:r>
              <a:rPr lang="en-US" dirty="0" smtClean="0">
                <a:latin typeface="+mn-lt"/>
              </a:rPr>
              <a:t>)</a:t>
            </a:r>
          </a:p>
          <a:p>
            <a:pPr>
              <a:defRPr/>
            </a:pPr>
            <a:r>
              <a:rPr lang="en-US" dirty="0" smtClean="0">
                <a:latin typeface="+mn-lt"/>
              </a:rPr>
              <a:t>Fatale </a:t>
            </a:r>
            <a:r>
              <a:rPr lang="en-US" dirty="0" err="1" smtClean="0">
                <a:latin typeface="+mn-lt"/>
              </a:rPr>
              <a:t>dosis</a:t>
            </a:r>
            <a:r>
              <a:rPr lang="en-US" dirty="0" smtClean="0">
                <a:latin typeface="+mn-lt"/>
              </a:rPr>
              <a:t>: 4 </a:t>
            </a:r>
            <a:r>
              <a:rPr lang="en-US" dirty="0" err="1" smtClean="0">
                <a:latin typeface="+mn-lt"/>
              </a:rPr>
              <a:t>Sv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korte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tijd</a:t>
            </a:r>
            <a:r>
              <a:rPr lang="en-US" dirty="0" smtClean="0">
                <a:latin typeface="+mn-lt"/>
              </a:rPr>
              <a:t> (50% </a:t>
            </a:r>
            <a:r>
              <a:rPr lang="en-US" dirty="0" err="1" smtClean="0">
                <a:latin typeface="+mn-lt"/>
              </a:rPr>
              <a:t>fataal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  <p:bldP spid="10" grpId="0"/>
      <p:bldP spid="12" grpId="0"/>
      <p:bldP spid="15" grpId="0"/>
      <p:bldP spid="17" grpId="0"/>
      <p:bldP spid="19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Stralingstherapie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Gebruik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straling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mensen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kanker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behandelen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6" name="TextBox 17"/>
          <p:cNvSpPr txBox="1"/>
          <p:nvPr/>
        </p:nvSpPr>
        <p:spPr>
          <a:xfrm>
            <a:off x="533400" y="1458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Relatief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grote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dosis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nodig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effectieve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bestrijding</a:t>
            </a:r>
            <a:endParaRPr lang="en-US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0506" y="2286000"/>
            <a:ext cx="181002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763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Kleine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bundel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smtClean="0"/>
              <a:t>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straling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behandeling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goed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gelokaliseerde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tumoren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068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Roteer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bron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schade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aan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gezond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weefsel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minimaliseren</a:t>
            </a:r>
            <a:endParaRPr lang="en-US" dirty="0">
              <a:latin typeface="+mn-lt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2362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Bron</a:t>
            </a:r>
            <a:r>
              <a:rPr lang="en-US" dirty="0" smtClean="0">
                <a:latin typeface="+mn-lt"/>
              </a:rPr>
              <a:t>:          of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X-ray machine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200 </a:t>
            </a:r>
            <a:r>
              <a:rPr lang="en-US" dirty="0" err="1" smtClean="0">
                <a:latin typeface="+mn-lt"/>
              </a:rPr>
              <a:t>keV</a:t>
            </a:r>
            <a:r>
              <a:rPr lang="en-US" dirty="0" smtClean="0">
                <a:latin typeface="+mn-lt"/>
              </a:rPr>
              <a:t> tot 5 </a:t>
            </a:r>
            <a:r>
              <a:rPr lang="en-US" dirty="0" err="1" smtClean="0">
                <a:latin typeface="+mn-lt"/>
              </a:rPr>
              <a:t>MeV</a:t>
            </a:r>
            <a:r>
              <a:rPr lang="en-US" dirty="0" smtClean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416968"/>
            <a:ext cx="42126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7"/>
          <p:cNvSpPr txBox="1"/>
          <p:nvPr/>
        </p:nvSpPr>
        <p:spPr>
          <a:xfrm>
            <a:off x="533400" y="26670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Actueel</a:t>
            </a:r>
            <a:r>
              <a:rPr lang="en-US" dirty="0" smtClean="0">
                <a:latin typeface="+mn-lt"/>
              </a:rPr>
              <a:t>: proton en (</a:t>
            </a:r>
            <a:r>
              <a:rPr lang="en-US" dirty="0" err="1" smtClean="0">
                <a:latin typeface="+mn-lt"/>
              </a:rPr>
              <a:t>koolstof</a:t>
            </a:r>
            <a:r>
              <a:rPr lang="en-US" dirty="0" smtClean="0">
                <a:latin typeface="+mn-lt"/>
              </a:rPr>
              <a:t>) </a:t>
            </a:r>
            <a:r>
              <a:rPr lang="en-US" dirty="0" err="1" smtClean="0">
                <a:latin typeface="+mn-lt"/>
              </a:rPr>
              <a:t>ionen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therapie</a:t>
            </a:r>
            <a:endParaRPr lang="en-US" dirty="0">
              <a:latin typeface="+mn-lt"/>
            </a:endParaRPr>
          </a:p>
        </p:txBody>
      </p:sp>
      <p:pic>
        <p:nvPicPr>
          <p:cNvPr id="16388" name="Picture 4" descr="\\vmware-host\Shared Folders\Desktop\Heidelberg-gantr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3512" y="3236025"/>
            <a:ext cx="4611688" cy="2593750"/>
          </a:xfrm>
          <a:prstGeom prst="rect">
            <a:avLst/>
          </a:prstGeom>
          <a:noFill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16253"/>
            <a:ext cx="2590799" cy="364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66721" y="5410200"/>
            <a:ext cx="207727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7"/>
          <p:cNvSpPr txBox="1"/>
          <p:nvPr/>
        </p:nvSpPr>
        <p:spPr>
          <a:xfrm>
            <a:off x="7391400" y="5285601"/>
            <a:ext cx="1752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+mn-lt"/>
              </a:rPr>
              <a:t>Proton </a:t>
            </a:r>
            <a:r>
              <a:rPr lang="en-US" sz="1200" dirty="0" smtClean="0">
                <a:solidFill>
                  <a:srgbClr val="FF0000"/>
                </a:solidFill>
                <a:latin typeface="+mn-lt"/>
              </a:rPr>
              <a:t>170</a:t>
            </a:r>
            <a:r>
              <a:rPr lang="en-US" sz="1200" dirty="0" smtClean="0">
                <a:latin typeface="+mn-lt"/>
              </a:rPr>
              <a:t> (</a:t>
            </a:r>
            <a:r>
              <a:rPr lang="en-US" sz="1200" dirty="0" smtClean="0">
                <a:solidFill>
                  <a:srgbClr val="00B050"/>
                </a:solidFill>
                <a:latin typeface="+mn-lt"/>
              </a:rPr>
              <a:t>190</a:t>
            </a:r>
            <a:r>
              <a:rPr lang="en-US" sz="1200" dirty="0" smtClean="0">
                <a:latin typeface="+mn-lt"/>
              </a:rPr>
              <a:t>) </a:t>
            </a:r>
            <a:r>
              <a:rPr lang="en-US" sz="1200" dirty="0" err="1" smtClean="0">
                <a:latin typeface="+mn-lt"/>
              </a:rPr>
              <a:t>MeV</a:t>
            </a:r>
            <a:endParaRPr lang="en-US" sz="12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0" grpId="0"/>
      <p:bldP spid="12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Tracers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Radioactieve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isotopen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zoals</a:t>
            </a:r>
            <a:r>
              <a:rPr lang="en-US" dirty="0" smtClean="0">
                <a:latin typeface="+mn-lt"/>
              </a:rPr>
              <a:t>         of 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2156" y="2200275"/>
            <a:ext cx="2341844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7650" y="1254825"/>
            <a:ext cx="381000" cy="32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271650"/>
            <a:ext cx="323850" cy="31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Autoradiografie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planten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CO</a:t>
            </a:r>
            <a:r>
              <a:rPr lang="en-US" baseline="-250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omgeving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1839912"/>
            <a:ext cx="563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Medische</a:t>
            </a:r>
            <a:r>
              <a:rPr lang="en-US" dirty="0" smtClean="0">
                <a:latin typeface="+mn-lt"/>
              </a:rPr>
              <a:t> diagnose met technetium-99 met </a:t>
            </a:r>
            <a:r>
              <a:rPr lang="en-US" dirty="0" err="1" smtClean="0">
                <a:latin typeface="+mn-lt"/>
              </a:rPr>
              <a:t>levensduur</a:t>
            </a:r>
            <a:r>
              <a:rPr lang="en-US" dirty="0" smtClean="0">
                <a:latin typeface="+mn-lt"/>
              </a:rPr>
              <a:t> van 6 </a:t>
            </a:r>
            <a:r>
              <a:rPr lang="en-US" dirty="0" err="1" smtClean="0">
                <a:latin typeface="+mn-lt"/>
              </a:rPr>
              <a:t>uur</a:t>
            </a:r>
            <a:endParaRPr lang="en-US" dirty="0">
              <a:latin typeface="+mn-lt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4175" y="2209800"/>
            <a:ext cx="657225" cy="31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7"/>
          <p:cNvSpPr txBox="1"/>
          <p:nvPr/>
        </p:nvSpPr>
        <p:spPr>
          <a:xfrm>
            <a:off x="533400" y="2401669"/>
            <a:ext cx="563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Technetium-99 </a:t>
            </a:r>
            <a:r>
              <a:rPr lang="en-US" dirty="0" err="1" smtClean="0">
                <a:latin typeface="+mn-lt"/>
              </a:rPr>
              <a:t>kan</a:t>
            </a:r>
            <a:r>
              <a:rPr lang="en-US" dirty="0" smtClean="0">
                <a:latin typeface="+mn-lt"/>
              </a:rPr>
              <a:t> in diverse </a:t>
            </a:r>
            <a:r>
              <a:rPr lang="en-US" dirty="0" err="1" smtClean="0">
                <a:latin typeface="+mn-lt"/>
              </a:rPr>
              <a:t>verbindingen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gebruikt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r>
              <a:rPr lang="en-US" dirty="0" smtClean="0">
                <a:latin typeface="+mn-lt"/>
              </a:rPr>
              <a:t>, die </a:t>
            </a:r>
            <a:r>
              <a:rPr lang="en-US" dirty="0" err="1" smtClean="0">
                <a:latin typeface="+mn-lt"/>
              </a:rPr>
              <a:t>specifiek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zijn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verschillende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organen</a:t>
            </a:r>
            <a:endParaRPr lang="en-US" dirty="0">
              <a:latin typeface="+mn-lt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3011269"/>
            <a:ext cx="579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Gamma camera’s </a:t>
            </a:r>
            <a:r>
              <a:rPr lang="en-US" dirty="0" err="1" smtClean="0">
                <a:latin typeface="+mn-lt"/>
              </a:rPr>
              <a:t>maken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dynamische</a:t>
            </a:r>
            <a:r>
              <a:rPr lang="en-US" dirty="0" smtClean="0">
                <a:latin typeface="+mn-lt"/>
              </a:rPr>
              <a:t> studies </a:t>
            </a:r>
            <a:r>
              <a:rPr lang="en-US" dirty="0" err="1" smtClean="0">
                <a:latin typeface="+mn-lt"/>
              </a:rPr>
              <a:t>mogelijk</a:t>
            </a:r>
            <a:endParaRPr lang="en-US" dirty="0">
              <a:latin typeface="+mn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4114800"/>
            <a:ext cx="337127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9" grpId="0"/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Tomografie</a:t>
            </a: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: CT en PET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Conventionele</a:t>
            </a:r>
            <a:r>
              <a:rPr lang="en-US" dirty="0" smtClean="0">
                <a:latin typeface="+mn-lt"/>
              </a:rPr>
              <a:t> X-ray (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soort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schaduw-opname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5069" y="1066801"/>
            <a:ext cx="2126704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912" y="2684999"/>
            <a:ext cx="3595688" cy="158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CT: computed (</a:t>
            </a:r>
            <a:r>
              <a:rPr lang="en-US" dirty="0" err="1" smtClean="0">
                <a:latin typeface="+mn-lt"/>
              </a:rPr>
              <a:t>axiaal</a:t>
            </a:r>
            <a:r>
              <a:rPr lang="en-US" dirty="0" smtClean="0">
                <a:latin typeface="+mn-lt"/>
              </a:rPr>
              <a:t>) </a:t>
            </a:r>
            <a:r>
              <a:rPr lang="en-US" dirty="0" err="1" smtClean="0">
                <a:latin typeface="+mn-lt"/>
              </a:rPr>
              <a:t>tomografie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beeld</a:t>
            </a:r>
            <a:r>
              <a:rPr lang="en-US" dirty="0" smtClean="0">
                <a:latin typeface="+mn-lt"/>
              </a:rPr>
              <a:t> slices </a:t>
            </a:r>
            <a:r>
              <a:rPr lang="en-US" dirty="0" err="1" smtClean="0">
                <a:latin typeface="+mn-lt"/>
              </a:rPr>
              <a:t>af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839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smalle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bundel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gaat</a:t>
            </a:r>
            <a:r>
              <a:rPr lang="en-US" dirty="0" smtClean="0">
                <a:latin typeface="+mn-lt"/>
              </a:rPr>
              <a:t> door het </a:t>
            </a:r>
            <a:r>
              <a:rPr lang="en-US" dirty="0" err="1" smtClean="0">
                <a:latin typeface="+mn-lt"/>
              </a:rPr>
              <a:t>lichaam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144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Bron</a:t>
            </a:r>
            <a:r>
              <a:rPr lang="en-US" dirty="0" smtClean="0">
                <a:latin typeface="+mn-lt"/>
              </a:rPr>
              <a:t> en detector </a:t>
            </a:r>
            <a:r>
              <a:rPr lang="en-US" dirty="0" err="1" smtClean="0">
                <a:latin typeface="+mn-lt"/>
              </a:rPr>
              <a:t>maken</a:t>
            </a:r>
            <a:r>
              <a:rPr lang="en-US" dirty="0" smtClean="0">
                <a:latin typeface="+mn-lt"/>
              </a:rPr>
              <a:t> slices</a:t>
            </a:r>
            <a:endParaRPr lang="en-US" dirty="0">
              <a:latin typeface="+mn-lt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2449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Roteer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apparaat</a:t>
            </a:r>
            <a:r>
              <a:rPr lang="en-US" dirty="0" smtClean="0">
                <a:latin typeface="+mn-lt"/>
              </a:rPr>
              <a:t> met 1</a:t>
            </a:r>
            <a:r>
              <a:rPr lang="en-US" baseline="30000" dirty="0" smtClean="0">
                <a:latin typeface="+mn-lt"/>
              </a:rPr>
              <a:t>o</a:t>
            </a:r>
            <a:r>
              <a:rPr lang="en-US" dirty="0" smtClean="0">
                <a:latin typeface="+mn-lt"/>
              </a:rPr>
              <a:t> en </a:t>
            </a:r>
            <a:r>
              <a:rPr lang="en-US" dirty="0" err="1" smtClean="0">
                <a:latin typeface="+mn-lt"/>
              </a:rPr>
              <a:t>maak</a:t>
            </a:r>
            <a:r>
              <a:rPr lang="en-US" dirty="0" smtClean="0">
                <a:latin typeface="+mn-lt"/>
              </a:rPr>
              <a:t> slice</a:t>
            </a:r>
            <a:endParaRPr lang="en-US" dirty="0">
              <a:latin typeface="+mn-lt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743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Fan-beam scanner</a:t>
            </a:r>
            <a:endParaRPr lang="en-US" dirty="0">
              <a:latin typeface="+mn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3180" y="4724400"/>
            <a:ext cx="459082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9442" y="3124200"/>
            <a:ext cx="125635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/>
          <p:nvPr/>
        </p:nvSpPr>
        <p:spPr>
          <a:xfrm>
            <a:off x="533400" y="3059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Beeldverwerking</a:t>
            </a:r>
            <a:r>
              <a:rPr lang="en-US" dirty="0" smtClean="0">
                <a:latin typeface="+mn-lt"/>
              </a:rPr>
              <a:t>: pixels</a:t>
            </a:r>
            <a:endParaRPr lang="en-US" dirty="0">
              <a:latin typeface="+mn-lt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4648200"/>
            <a:ext cx="1553820" cy="14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8" grpId="0"/>
      <p:bldP spid="9" grpId="0"/>
      <p:bldP spid="10" grpId="0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Fysica</a:t>
            </a: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 van </a:t>
            </a: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neutronen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6248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Enrico</a:t>
            </a:r>
            <a:r>
              <a:rPr lang="en-US" dirty="0" smtClean="0">
                <a:latin typeface="+mn-lt"/>
              </a:rPr>
              <a:t> Fermi: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zijn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geschiktste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projectielen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kernreacties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transmutaties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veroorzaken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ze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zijn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onderhevig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aan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sterke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wisselweking</a:t>
            </a:r>
            <a:r>
              <a:rPr lang="en-US" dirty="0" smtClean="0">
                <a:latin typeface="+mn-lt"/>
              </a:rPr>
              <a:t>, en </a:t>
            </a:r>
            <a:r>
              <a:rPr lang="en-US" dirty="0" err="1" smtClean="0">
                <a:latin typeface="+mn-lt"/>
              </a:rPr>
              <a:t>hebben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geen</a:t>
            </a:r>
            <a:r>
              <a:rPr lang="en-US" dirty="0" smtClean="0">
                <a:latin typeface="+mn-lt"/>
              </a:rPr>
              <a:t> last van </a:t>
            </a:r>
            <a:r>
              <a:rPr lang="en-US" dirty="0" err="1" smtClean="0">
                <a:latin typeface="+mn-lt"/>
              </a:rPr>
              <a:t>Coulombafstoting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zoals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protonen</a:t>
            </a:r>
            <a:r>
              <a:rPr lang="en-US" dirty="0" smtClean="0">
                <a:latin typeface="+mn-lt"/>
              </a:rPr>
              <a:t> en </a:t>
            </a:r>
            <a:r>
              <a:rPr lang="en-US" dirty="0" err="1" smtClean="0">
                <a:latin typeface="+mn-lt"/>
              </a:rPr>
              <a:t>alfa-deeltjes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5373" y="4114800"/>
            <a:ext cx="228862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17"/>
          <p:cNvSpPr txBox="1"/>
          <p:nvPr/>
        </p:nvSpPr>
        <p:spPr>
          <a:xfrm>
            <a:off x="533400" y="2450068"/>
            <a:ext cx="632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Enrico</a:t>
            </a:r>
            <a:r>
              <a:rPr lang="en-US" dirty="0" smtClean="0">
                <a:latin typeface="+mn-lt"/>
              </a:rPr>
              <a:t> Fermi: met uranium (</a:t>
            </a:r>
            <a:r>
              <a:rPr lang="en-US" i="1" dirty="0" smtClean="0">
                <a:latin typeface="+mn-lt"/>
              </a:rPr>
              <a:t>Z = 92</a:t>
            </a:r>
            <a:r>
              <a:rPr lang="en-US" dirty="0" smtClean="0">
                <a:latin typeface="+mn-lt"/>
              </a:rPr>
              <a:t>) </a:t>
            </a:r>
            <a:r>
              <a:rPr lang="en-US" dirty="0" err="1" smtClean="0">
                <a:latin typeface="+mn-lt"/>
              </a:rPr>
              <a:t>kunnen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nieuwe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elementen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kunnen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geproduceerd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endParaRPr lang="en-US" dirty="0">
              <a:latin typeface="+mn-lt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3974068"/>
            <a:ext cx="373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Behoudswetten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gelden</a:t>
            </a:r>
            <a:r>
              <a:rPr lang="en-US" dirty="0" smtClean="0">
                <a:latin typeface="+mn-lt"/>
              </a:rPr>
              <a:t>              (</a:t>
            </a:r>
            <a:r>
              <a:rPr lang="en-US" dirty="0" err="1" smtClean="0">
                <a:latin typeface="+mn-lt"/>
              </a:rPr>
              <a:t>ook</a:t>
            </a:r>
            <a:r>
              <a:rPr lang="en-US" dirty="0" smtClean="0">
                <a:latin typeface="+mn-lt"/>
              </a:rPr>
              <a:t> baryon- en </a:t>
            </a:r>
            <a:r>
              <a:rPr lang="en-US" dirty="0" err="1" smtClean="0">
                <a:latin typeface="+mn-lt"/>
              </a:rPr>
              <a:t>leptongetal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38" name="TextBox 17"/>
          <p:cNvSpPr txBox="1"/>
          <p:nvPr/>
        </p:nvSpPr>
        <p:spPr>
          <a:xfrm>
            <a:off x="533400" y="3135868"/>
            <a:ext cx="403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Transuranen</a:t>
            </a:r>
            <a:r>
              <a:rPr lang="en-US" dirty="0" smtClean="0">
                <a:latin typeface="+mn-lt"/>
              </a:rPr>
              <a:t>: neptunium (</a:t>
            </a:r>
            <a:r>
              <a:rPr lang="en-US" i="1" dirty="0" smtClean="0">
                <a:latin typeface="+mn-lt"/>
              </a:rPr>
              <a:t>Z = 93</a:t>
            </a:r>
            <a:r>
              <a:rPr lang="en-US" dirty="0" smtClean="0">
                <a:latin typeface="+mn-lt"/>
              </a:rPr>
              <a:t>) en plutonium (</a:t>
            </a:r>
            <a:r>
              <a:rPr lang="en-US" i="1" dirty="0" smtClean="0">
                <a:latin typeface="+mn-lt"/>
              </a:rPr>
              <a:t>Z = 94</a:t>
            </a:r>
            <a:r>
              <a:rPr lang="en-US" dirty="0" smtClean="0">
                <a:latin typeface="+mn-lt"/>
              </a:rPr>
              <a:t>) </a:t>
            </a:r>
            <a:r>
              <a:rPr lang="en-US" dirty="0" err="1" smtClean="0">
                <a:latin typeface="+mn-lt"/>
              </a:rPr>
              <a:t>werden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gemaakt</a:t>
            </a:r>
            <a:endParaRPr lang="en-US" dirty="0">
              <a:latin typeface="+mn-lt"/>
            </a:endParaRPr>
          </a:p>
        </p:txBody>
      </p:sp>
      <p:pic>
        <p:nvPicPr>
          <p:cNvPr id="2054" name="Picture 6" descr="\\vmware-host\Shared Folders\Desktop\484px-Enrico_Fermi_1943-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1323804"/>
            <a:ext cx="1981200" cy="2456033"/>
          </a:xfrm>
          <a:prstGeom prst="rect">
            <a:avLst/>
          </a:prstGeom>
          <a:noFill/>
        </p:spPr>
      </p:pic>
      <p:pic>
        <p:nvPicPr>
          <p:cNvPr id="2055" name="Picture 7" descr="\\vmware-host\Shared Folders\Desktop\631px-Plutonium_r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6362" y="3048000"/>
            <a:ext cx="1443038" cy="1371600"/>
          </a:xfrm>
          <a:prstGeom prst="rect">
            <a:avLst/>
          </a:prstGeom>
          <a:noFill/>
        </p:spPr>
      </p:pic>
      <p:pic>
        <p:nvPicPr>
          <p:cNvPr id="2056" name="Picture 8" descr="\\vmware-host\Shared Folders\Desktop\B-Reactor_Hanfo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00600"/>
            <a:ext cx="2610914" cy="2057400"/>
          </a:xfrm>
          <a:prstGeom prst="rect">
            <a:avLst/>
          </a:prstGeom>
          <a:noFill/>
        </p:spPr>
      </p:pic>
      <p:pic>
        <p:nvPicPr>
          <p:cNvPr id="2057" name="Picture 9" descr="\\vmware-host\Shared Folders\Desktop\Neptunium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4792309"/>
            <a:ext cx="2655888" cy="20656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7" grpId="0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Emissie</a:t>
            </a: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tomografie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Single photon emission (computed) </a:t>
            </a:r>
            <a:r>
              <a:rPr lang="en-US" dirty="0" err="1" smtClean="0">
                <a:latin typeface="+mn-lt"/>
              </a:rPr>
              <a:t>tomografie</a:t>
            </a:r>
            <a:r>
              <a:rPr lang="en-US" dirty="0" smtClean="0">
                <a:latin typeface="+mn-lt"/>
              </a:rPr>
              <a:t>: SPET of SPECT 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828800"/>
            <a:ext cx="2105002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Meet X-rays van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tracer en doe CT</a:t>
            </a:r>
            <a:endParaRPr lang="en-US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324594"/>
            <a:ext cx="4297328" cy="241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9923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Positron emission </a:t>
            </a:r>
            <a:r>
              <a:rPr lang="en-US" dirty="0" err="1" smtClean="0">
                <a:latin typeface="+mn-lt"/>
              </a:rPr>
              <a:t>tomografie</a:t>
            </a:r>
            <a:r>
              <a:rPr lang="en-US" dirty="0" smtClean="0">
                <a:latin typeface="+mn-lt"/>
              </a:rPr>
              <a:t> (PET)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297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Gebruik</a:t>
            </a:r>
            <a:r>
              <a:rPr lang="en-US" dirty="0" smtClean="0">
                <a:latin typeface="+mn-lt"/>
              </a:rPr>
              <a:t> positron emitters:</a:t>
            </a:r>
            <a:endParaRPr lang="en-US" dirty="0">
              <a:latin typeface="+mn-lt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0350" y="2320366"/>
            <a:ext cx="2438400" cy="31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7"/>
          <p:cNvSpPr txBox="1"/>
          <p:nvPr/>
        </p:nvSpPr>
        <p:spPr>
          <a:xfrm>
            <a:off x="533400" y="2601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Positron </a:t>
            </a:r>
            <a:r>
              <a:rPr lang="en-US" dirty="0" err="1" smtClean="0">
                <a:latin typeface="+mn-lt"/>
              </a:rPr>
              <a:t>annihileert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elektron</a:t>
            </a:r>
            <a:endParaRPr lang="en-US" dirty="0">
              <a:latin typeface="+mn-lt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2906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r>
              <a:rPr lang="en-US" dirty="0" smtClean="0">
                <a:latin typeface="+mn-lt"/>
              </a:rPr>
              <a:t> 2 </a:t>
            </a:r>
            <a:r>
              <a:rPr lang="en-US" dirty="0" err="1" smtClean="0">
                <a:latin typeface="+mn-lt"/>
              </a:rPr>
              <a:t>fotonen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geproduceerd</a:t>
            </a:r>
            <a:endParaRPr lang="en-US" dirty="0">
              <a:latin typeface="+mn-lt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3211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Gebruik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ring van </a:t>
            </a:r>
            <a:r>
              <a:rPr lang="en-US" dirty="0" err="1" smtClean="0">
                <a:latin typeface="+mn-lt"/>
              </a:rPr>
              <a:t>foton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detectoren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1" grpId="0"/>
      <p:bldP spid="12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Kernspin</a:t>
            </a: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resonantie</a:t>
            </a: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 (NMR)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Kern in </a:t>
            </a:r>
            <a:r>
              <a:rPr lang="en-US" dirty="0" err="1" smtClean="0">
                <a:latin typeface="+mn-lt"/>
              </a:rPr>
              <a:t>magneetveld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heeft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energie</a:t>
            </a:r>
            <a:r>
              <a:rPr lang="en-US" dirty="0" smtClean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295400"/>
            <a:ext cx="1885950" cy="107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191000" y="1219200"/>
          <a:ext cx="477921" cy="349250"/>
        </p:xfrm>
        <a:graphic>
          <a:graphicData uri="http://schemas.openxmlformats.org/presentationml/2006/ole">
            <p:oleObj spid="_x0000_s27651" name="Equation" r:id="rId5" imgW="330120" imgH="241200" progId="Equation.DSMT4">
              <p:embed/>
            </p:oleObj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4905" y="4495800"/>
            <a:ext cx="423502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Proton spin </a:t>
            </a:r>
            <a:r>
              <a:rPr lang="en-US" dirty="0" err="1" smtClean="0">
                <a:latin typeface="+mn-lt"/>
              </a:rPr>
              <a:t>kan</a:t>
            </a:r>
            <a:r>
              <a:rPr lang="en-US" dirty="0" smtClean="0">
                <a:latin typeface="+mn-lt"/>
              </a:rPr>
              <a:t> twee </a:t>
            </a:r>
            <a:r>
              <a:rPr lang="en-US" dirty="0" err="1" smtClean="0">
                <a:latin typeface="+mn-lt"/>
              </a:rPr>
              <a:t>instellingen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hebben</a:t>
            </a:r>
            <a:r>
              <a:rPr lang="en-US" dirty="0" smtClean="0">
                <a:latin typeface="+mn-lt"/>
              </a:rPr>
              <a:t> (up, down)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1839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Dit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leidt</a:t>
            </a:r>
            <a:r>
              <a:rPr lang="en-US" dirty="0" smtClean="0">
                <a:latin typeface="+mn-lt"/>
              </a:rPr>
              <a:t> tot twee </a:t>
            </a:r>
            <a:r>
              <a:rPr lang="en-US" dirty="0" err="1" smtClean="0">
                <a:latin typeface="+mn-lt"/>
              </a:rPr>
              <a:t>energieniveaus</a:t>
            </a:r>
            <a:endParaRPr lang="en-US" dirty="0">
              <a:latin typeface="+mn-lt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2144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>
              <a:latin typeface="+mn-lt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2243136"/>
            <a:ext cx="1271587" cy="25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7"/>
          <p:cNvSpPr txBox="1"/>
          <p:nvPr/>
        </p:nvSpPr>
        <p:spPr>
          <a:xfrm>
            <a:off x="533400" y="2935069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In NMR </a:t>
            </a:r>
            <a:r>
              <a:rPr lang="en-US" dirty="0" err="1" smtClean="0">
                <a:latin typeface="+mn-lt"/>
              </a:rPr>
              <a:t>opstelling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plaatsen</a:t>
            </a:r>
            <a:r>
              <a:rPr lang="en-US" dirty="0" smtClean="0">
                <a:latin typeface="+mn-lt"/>
              </a:rPr>
              <a:t> we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sample in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statisch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veld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B</a:t>
            </a:r>
            <a:endParaRPr lang="en-US" i="1" dirty="0">
              <a:latin typeface="+mn-lt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3239869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Vervolgens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geven</a:t>
            </a:r>
            <a:r>
              <a:rPr lang="en-US" dirty="0" smtClean="0">
                <a:latin typeface="+mn-lt"/>
              </a:rPr>
              <a:t> we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RF pulse met </a:t>
            </a:r>
            <a:r>
              <a:rPr lang="en-US" dirty="0" err="1" smtClean="0">
                <a:latin typeface="+mn-lt"/>
              </a:rPr>
              <a:t>frequentie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f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zodat</a:t>
            </a:r>
            <a:endParaRPr lang="en-US" i="1" dirty="0">
              <a:latin typeface="+mn-lt"/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3340677"/>
            <a:ext cx="1824037" cy="24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7"/>
          <p:cNvSpPr txBox="1"/>
          <p:nvPr/>
        </p:nvSpPr>
        <p:spPr>
          <a:xfrm>
            <a:off x="533400" y="3544669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Op </a:t>
            </a:r>
            <a:r>
              <a:rPr lang="en-US" dirty="0" err="1" smtClean="0">
                <a:latin typeface="+mn-lt"/>
              </a:rPr>
              <a:t>deze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wijze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induceren</a:t>
            </a:r>
            <a:r>
              <a:rPr lang="en-US" dirty="0" smtClean="0">
                <a:latin typeface="+mn-lt"/>
              </a:rPr>
              <a:t> we </a:t>
            </a:r>
            <a:r>
              <a:rPr lang="en-US" dirty="0" err="1" smtClean="0">
                <a:latin typeface="+mn-lt"/>
              </a:rPr>
              <a:t>overgangen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tussen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beide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niveaus</a:t>
            </a:r>
            <a:endParaRPr lang="en-US" i="1" dirty="0">
              <a:latin typeface="+mn-lt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3849469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proton </a:t>
            </a:r>
            <a:r>
              <a:rPr lang="en-US" dirty="0" err="1" smtClean="0">
                <a:latin typeface="+mn-lt"/>
              </a:rPr>
              <a:t>hebben</a:t>
            </a:r>
            <a:r>
              <a:rPr lang="en-US" dirty="0" smtClean="0">
                <a:latin typeface="+mn-lt"/>
              </a:rPr>
              <a:t> we 42.48 MHz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1.0 T </a:t>
            </a:r>
            <a:r>
              <a:rPr lang="en-US" dirty="0" err="1" smtClean="0">
                <a:latin typeface="+mn-lt"/>
              </a:rPr>
              <a:t>veld</a:t>
            </a:r>
            <a:endParaRPr lang="en-US" i="1" dirty="0">
              <a:latin typeface="+mn-l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4154269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gebonden</a:t>
            </a:r>
            <a:r>
              <a:rPr lang="en-US" dirty="0" smtClean="0">
                <a:latin typeface="+mn-lt"/>
              </a:rPr>
              <a:t> proton </a:t>
            </a:r>
            <a:r>
              <a:rPr lang="en-US" dirty="0" err="1" smtClean="0">
                <a:latin typeface="+mn-lt"/>
              </a:rPr>
              <a:t>geldt</a:t>
            </a:r>
            <a:endParaRPr lang="en-US" i="1" dirty="0">
              <a:latin typeface="+mn-lt"/>
            </a:endParaRP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43200" y="4533797"/>
            <a:ext cx="2438400" cy="30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7"/>
          <p:cNvSpPr txBox="1"/>
          <p:nvPr/>
        </p:nvSpPr>
        <p:spPr>
          <a:xfrm>
            <a:off x="533400" y="4840069"/>
            <a:ext cx="495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De </a:t>
            </a:r>
            <a:r>
              <a:rPr lang="en-US" dirty="0" err="1" smtClean="0">
                <a:latin typeface="+mn-lt"/>
              </a:rPr>
              <a:t>frequentieverandering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t.g.v</a:t>
            </a:r>
            <a:r>
              <a:rPr lang="en-US" dirty="0" smtClean="0">
                <a:latin typeface="+mn-lt"/>
              </a:rPr>
              <a:t>. de </a:t>
            </a:r>
            <a:r>
              <a:rPr lang="en-US" dirty="0" err="1" smtClean="0">
                <a:latin typeface="+mn-lt"/>
              </a:rPr>
              <a:t>moleculaire</a:t>
            </a:r>
            <a:r>
              <a:rPr lang="en-US" dirty="0" smtClean="0">
                <a:latin typeface="+mn-lt"/>
              </a:rPr>
              <a:t> binding </a:t>
            </a:r>
            <a:r>
              <a:rPr lang="en-US" dirty="0" err="1" smtClean="0">
                <a:latin typeface="+mn-lt"/>
              </a:rPr>
              <a:t>noemen</a:t>
            </a:r>
            <a:r>
              <a:rPr lang="en-US" dirty="0" smtClean="0">
                <a:latin typeface="+mn-lt"/>
              </a:rPr>
              <a:t> we </a:t>
            </a:r>
            <a:r>
              <a:rPr lang="en-US" i="1" dirty="0" smtClean="0">
                <a:latin typeface="+mn-lt"/>
              </a:rPr>
              <a:t>chemical shift</a:t>
            </a:r>
            <a:endParaRPr lang="en-US" i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9" grpId="0"/>
      <p:bldP spid="10" grpId="0"/>
      <p:bldP spid="12" grpId="0"/>
      <p:bldP spid="13" grpId="0"/>
      <p:bldP spid="15" grpId="0"/>
      <p:bldP spid="16" grpId="0"/>
      <p:bldP spid="17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Magnetic Resonance Imaging (MRI)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1430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MRI </a:t>
            </a:r>
            <a:r>
              <a:rPr lang="en-US" dirty="0" err="1" smtClean="0">
                <a:latin typeface="+mn-lt"/>
              </a:rPr>
              <a:t>maakt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beelden</a:t>
            </a:r>
            <a:r>
              <a:rPr lang="en-US" dirty="0" smtClean="0">
                <a:latin typeface="+mn-lt"/>
              </a:rPr>
              <a:t> op basis van de proton spin (NMR </a:t>
            </a:r>
            <a:r>
              <a:rPr lang="en-US" dirty="0" err="1" smtClean="0">
                <a:latin typeface="+mn-lt"/>
              </a:rPr>
              <a:t>principe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3927" y="4167187"/>
            <a:ext cx="5450073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458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CT </a:t>
            </a:r>
            <a:r>
              <a:rPr lang="en-US" dirty="0" err="1" smtClean="0">
                <a:latin typeface="+mn-lt"/>
              </a:rPr>
              <a:t>technieken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gebruikt</a:t>
            </a:r>
            <a:r>
              <a:rPr lang="en-US" dirty="0" smtClean="0">
                <a:latin typeface="+mn-lt"/>
              </a:rPr>
              <a:t> in de 2D of 3D </a:t>
            </a:r>
            <a:r>
              <a:rPr lang="en-US" dirty="0" err="1" smtClean="0">
                <a:latin typeface="+mn-lt"/>
              </a:rPr>
              <a:t>beeldproductie</a:t>
            </a:r>
            <a:endParaRPr lang="en-US" dirty="0">
              <a:latin typeface="+mn-lt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763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Statisch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magneetveld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heeft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gradient</a:t>
            </a:r>
            <a:endParaRPr lang="en-US" dirty="0">
              <a:latin typeface="+mn-lt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068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Hierdoor</a:t>
            </a:r>
            <a:r>
              <a:rPr lang="en-US" dirty="0" smtClean="0">
                <a:latin typeface="+mn-lt"/>
              </a:rPr>
              <a:t> is </a:t>
            </a:r>
            <a:r>
              <a:rPr lang="en-US" dirty="0" err="1" smtClean="0">
                <a:latin typeface="+mn-lt"/>
              </a:rPr>
              <a:t>resonantie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beperkt</a:t>
            </a:r>
            <a:r>
              <a:rPr lang="en-US" dirty="0" smtClean="0">
                <a:latin typeface="+mn-lt"/>
              </a:rPr>
              <a:t> tot </a:t>
            </a:r>
            <a:r>
              <a:rPr lang="en-US" dirty="0" err="1" smtClean="0">
                <a:latin typeface="+mn-lt"/>
              </a:rPr>
              <a:t>slechts</a:t>
            </a:r>
            <a:r>
              <a:rPr lang="en-US" dirty="0" smtClean="0">
                <a:latin typeface="+mn-lt"/>
              </a:rPr>
              <a:t> 1 </a:t>
            </a:r>
            <a:r>
              <a:rPr lang="en-US" dirty="0" err="1" smtClean="0">
                <a:latin typeface="+mn-lt"/>
              </a:rPr>
              <a:t>plaats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1 </a:t>
            </a:r>
            <a:r>
              <a:rPr lang="en-US" dirty="0" err="1" smtClean="0">
                <a:latin typeface="+mn-lt"/>
              </a:rPr>
              <a:t>frequentie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373312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De </a:t>
            </a:r>
            <a:r>
              <a:rPr lang="en-US" dirty="0" err="1" smtClean="0">
                <a:latin typeface="+mn-lt"/>
              </a:rPr>
              <a:t>plaats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resonantie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gevarieerd</a:t>
            </a:r>
            <a:r>
              <a:rPr lang="en-US" dirty="0" smtClean="0">
                <a:latin typeface="+mn-lt"/>
              </a:rPr>
              <a:t> (door </a:t>
            </a:r>
            <a:r>
              <a:rPr lang="en-US" dirty="0" err="1" smtClean="0">
                <a:latin typeface="+mn-lt"/>
              </a:rPr>
              <a:t>gradienten</a:t>
            </a:r>
            <a:r>
              <a:rPr lang="en-US" dirty="0" smtClean="0">
                <a:latin typeface="+mn-lt"/>
              </a:rPr>
              <a:t> of </a:t>
            </a:r>
            <a:r>
              <a:rPr lang="en-US" dirty="0" err="1" smtClean="0">
                <a:latin typeface="+mn-lt"/>
              </a:rPr>
              <a:t>frequentie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895600"/>
            <a:ext cx="1800225" cy="18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5181600"/>
            <a:ext cx="23907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0"/>
            <a:ext cx="6019800" cy="990600"/>
          </a:xfrm>
        </p:spPr>
        <p:txBody>
          <a:bodyPr/>
          <a:lstStyle/>
          <a:p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Samenvatting</a:t>
            </a:r>
            <a:endParaRPr lang="en-GB" i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134146" name="Picture 2" descr="C:\Users\jo\Desktop\yohkohsu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219200"/>
            <a:ext cx="5638800" cy="5638800"/>
          </a:xfrm>
          <a:prstGeom prst="rect">
            <a:avLst/>
          </a:prstGeom>
          <a:noFill/>
        </p:spPr>
      </p:pic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4038600" cy="3964162"/>
          </a:xfrm>
          <a:solidFill>
            <a:srgbClr val="FEFCAC"/>
          </a:soli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GB" sz="1600" b="0" kern="1200" dirty="0" err="1" smtClean="0"/>
              <a:t>Voordelen</a:t>
            </a:r>
            <a:endParaRPr lang="en-GB" sz="1600" b="0" kern="1200" dirty="0" smtClean="0"/>
          </a:p>
          <a:p>
            <a:pPr>
              <a:spcBef>
                <a:spcPct val="0"/>
              </a:spcBef>
            </a:pPr>
            <a:r>
              <a:rPr lang="en-GB" sz="1400" b="0" kern="1200" dirty="0" smtClean="0"/>
              <a:t>Grote </a:t>
            </a:r>
            <a:r>
              <a:rPr lang="en-GB" sz="1400" b="0" kern="1200" dirty="0" err="1" smtClean="0"/>
              <a:t>hoeveelheden</a:t>
            </a:r>
            <a:r>
              <a:rPr lang="en-GB" sz="1400" b="0" kern="1200" dirty="0" smtClean="0"/>
              <a:t> </a:t>
            </a:r>
            <a:r>
              <a:rPr lang="en-GB" sz="1400" b="0" kern="1200" dirty="0" err="1" smtClean="0"/>
              <a:t>brandston</a:t>
            </a:r>
            <a:r>
              <a:rPr lang="en-GB" sz="1400" b="0" kern="1200" dirty="0" smtClean="0"/>
              <a:t> (</a:t>
            </a:r>
            <a:r>
              <a:rPr lang="en-GB" sz="1400" b="0" kern="1200" dirty="0" err="1" smtClean="0"/>
              <a:t>lage</a:t>
            </a:r>
            <a:r>
              <a:rPr lang="en-GB" sz="1400" b="0" kern="1200" dirty="0" smtClean="0"/>
              <a:t> </a:t>
            </a:r>
            <a:r>
              <a:rPr lang="en-GB" sz="1400" b="0" kern="1200" dirty="0" err="1" smtClean="0"/>
              <a:t>prijs</a:t>
            </a:r>
            <a:r>
              <a:rPr lang="en-GB" sz="1400" b="0" kern="1200" dirty="0" smtClean="0"/>
              <a:t>).</a:t>
            </a:r>
          </a:p>
          <a:p>
            <a:pPr>
              <a:spcBef>
                <a:spcPct val="0"/>
              </a:spcBef>
            </a:pPr>
            <a:r>
              <a:rPr lang="en-GB" sz="1400" b="0" kern="1200" dirty="0" err="1" smtClean="0"/>
              <a:t>Fusie</a:t>
            </a:r>
            <a:r>
              <a:rPr lang="en-GB" sz="1400" b="0" kern="1200" dirty="0" smtClean="0"/>
              <a:t> </a:t>
            </a:r>
            <a:r>
              <a:rPr lang="en-GB" sz="1400" b="0" kern="1200" dirty="0"/>
              <a:t>is CO</a:t>
            </a:r>
            <a:r>
              <a:rPr lang="en-GB" sz="1400" b="0" kern="1200" baseline="-25000" dirty="0"/>
              <a:t>2</a:t>
            </a:r>
            <a:r>
              <a:rPr lang="en-GB" sz="1400" b="0" kern="1200" dirty="0"/>
              <a:t> </a:t>
            </a:r>
            <a:r>
              <a:rPr lang="en-GB" sz="1400" b="0" kern="1200" dirty="0" err="1" smtClean="0"/>
              <a:t>neutraal</a:t>
            </a:r>
            <a:r>
              <a:rPr lang="en-GB" sz="1400" b="0" kern="1200" dirty="0" smtClean="0"/>
              <a:t>.</a:t>
            </a:r>
          </a:p>
          <a:p>
            <a:pPr>
              <a:spcBef>
                <a:spcPct val="0"/>
              </a:spcBef>
            </a:pPr>
            <a:r>
              <a:rPr lang="en-GB" sz="1400" b="0" kern="1200" dirty="0" err="1" smtClean="0"/>
              <a:t>Kleine</a:t>
            </a:r>
            <a:r>
              <a:rPr lang="en-GB" sz="1400" b="0" kern="1200" dirty="0" smtClean="0"/>
              <a:t> </a:t>
            </a:r>
            <a:r>
              <a:rPr lang="en-GB" sz="1400" b="0" kern="1200" dirty="0" err="1" smtClean="0"/>
              <a:t>hoeveelheid</a:t>
            </a:r>
            <a:r>
              <a:rPr lang="en-GB" sz="1400" b="0" kern="1200" dirty="0" smtClean="0"/>
              <a:t> </a:t>
            </a:r>
            <a:r>
              <a:rPr lang="en-GB" sz="1400" b="0" kern="1200" dirty="0" err="1" smtClean="0"/>
              <a:t>radioactief</a:t>
            </a:r>
            <a:r>
              <a:rPr lang="en-GB" sz="1400" b="0" kern="1200" dirty="0" smtClean="0"/>
              <a:t> </a:t>
            </a:r>
            <a:r>
              <a:rPr lang="en-GB" sz="1400" b="0" kern="1200" dirty="0" err="1" smtClean="0"/>
              <a:t>afval</a:t>
            </a:r>
            <a:r>
              <a:rPr lang="en-GB" sz="1400" b="0" kern="1200" dirty="0" smtClean="0"/>
              <a:t>.</a:t>
            </a:r>
          </a:p>
          <a:p>
            <a:pPr>
              <a:spcBef>
                <a:spcPct val="0"/>
              </a:spcBef>
            </a:pPr>
            <a:r>
              <a:rPr lang="en-GB" sz="1400" b="0" kern="1200" dirty="0" err="1" smtClean="0"/>
              <a:t>Geen</a:t>
            </a:r>
            <a:r>
              <a:rPr lang="en-GB" sz="1400" b="0" kern="1200" dirty="0" smtClean="0"/>
              <a:t> </a:t>
            </a:r>
            <a:r>
              <a:rPr lang="en-GB" sz="1400" b="0" kern="1200" dirty="0" err="1" smtClean="0"/>
              <a:t>risico</a:t>
            </a:r>
            <a:r>
              <a:rPr lang="en-GB" sz="1400" b="0" kern="1200" dirty="0" smtClean="0"/>
              <a:t> van </a:t>
            </a:r>
            <a:r>
              <a:rPr lang="en-GB" sz="1400" b="0" kern="1200" dirty="0" err="1" smtClean="0"/>
              <a:t>snelle</a:t>
            </a:r>
            <a:r>
              <a:rPr lang="en-GB" sz="1400" b="0" kern="1200" dirty="0" smtClean="0"/>
              <a:t> </a:t>
            </a:r>
            <a:r>
              <a:rPr lang="en-GB" sz="1400" b="0" kern="1200" dirty="0" err="1" smtClean="0"/>
              <a:t>energie</a:t>
            </a:r>
            <a:r>
              <a:rPr lang="en-GB" sz="1400" b="0" kern="1200" dirty="0" smtClean="0"/>
              <a:t> </a:t>
            </a:r>
            <a:r>
              <a:rPr lang="en-GB" sz="1400" b="0" kern="1200" dirty="0" err="1" smtClean="0"/>
              <a:t>afgifte</a:t>
            </a:r>
            <a:r>
              <a:rPr lang="en-GB" sz="1400" b="0" kern="1200" dirty="0" smtClean="0"/>
              <a:t>.</a:t>
            </a:r>
          </a:p>
          <a:p>
            <a:pPr>
              <a:spcBef>
                <a:spcPct val="0"/>
              </a:spcBef>
            </a:pPr>
            <a:r>
              <a:rPr lang="en-GB" sz="1400" b="0" kern="1200" dirty="0" err="1" smtClean="0"/>
              <a:t>Brandstof</a:t>
            </a:r>
            <a:r>
              <a:rPr lang="en-GB" sz="1400" b="0" kern="1200" dirty="0" smtClean="0"/>
              <a:t> is </a:t>
            </a:r>
            <a:r>
              <a:rPr lang="en-GB" sz="1400" b="0" kern="1200" dirty="0" err="1" smtClean="0"/>
              <a:t>overal</a:t>
            </a:r>
            <a:r>
              <a:rPr lang="en-GB" sz="1400" b="0" kern="1200" dirty="0" smtClean="0"/>
              <a:t> op </a:t>
            </a:r>
            <a:r>
              <a:rPr lang="en-GB" sz="1400" b="0" kern="1200" dirty="0" err="1" smtClean="0"/>
              <a:t>Aarde</a:t>
            </a:r>
            <a:r>
              <a:rPr lang="en-GB" sz="1400" b="0" kern="1200" dirty="0" smtClean="0"/>
              <a:t> </a:t>
            </a:r>
            <a:r>
              <a:rPr lang="en-GB" sz="1400" b="0" kern="1200" dirty="0" err="1" smtClean="0"/>
              <a:t>beschikbaar</a:t>
            </a:r>
            <a:r>
              <a:rPr lang="en-GB" sz="1400" b="0" kern="1200" dirty="0" smtClean="0"/>
              <a:t>. </a:t>
            </a:r>
          </a:p>
          <a:p>
            <a:pPr lvl="1">
              <a:spcBef>
                <a:spcPct val="0"/>
              </a:spcBef>
            </a:pPr>
            <a:r>
              <a:rPr lang="en-GB" sz="1000" b="0" kern="1200" dirty="0" err="1" smtClean="0"/>
              <a:t>Fusie</a:t>
            </a:r>
            <a:r>
              <a:rPr lang="en-GB" sz="1000" b="0" kern="1200" dirty="0" smtClean="0"/>
              <a:t> is </a:t>
            </a:r>
            <a:r>
              <a:rPr lang="en-GB" sz="1000" b="0" kern="1200" dirty="0" err="1" smtClean="0"/>
              <a:t>dus</a:t>
            </a:r>
            <a:r>
              <a:rPr lang="en-GB" sz="1000" b="0" kern="1200" dirty="0" smtClean="0"/>
              <a:t> van </a:t>
            </a:r>
            <a:r>
              <a:rPr lang="en-GB" sz="1000" b="0" kern="1200" dirty="0" err="1" smtClean="0"/>
              <a:t>belang</a:t>
            </a:r>
            <a:r>
              <a:rPr lang="en-GB" sz="1000" b="0" kern="1200" dirty="0" smtClean="0"/>
              <a:t> </a:t>
            </a:r>
            <a:r>
              <a:rPr lang="en-GB" sz="1000" b="0" kern="1200" dirty="0" err="1" smtClean="0"/>
              <a:t>voor</a:t>
            </a:r>
            <a:r>
              <a:rPr lang="en-GB" sz="1000" b="0" kern="1200" dirty="0" smtClean="0"/>
              <a:t> </a:t>
            </a:r>
            <a:r>
              <a:rPr lang="en-GB" sz="1000" b="0" kern="1200" dirty="0" err="1" smtClean="0"/>
              <a:t>iedereen</a:t>
            </a:r>
            <a:r>
              <a:rPr lang="en-GB" sz="1000" b="0" kern="1200" dirty="0" smtClean="0"/>
              <a:t> die </a:t>
            </a:r>
            <a:r>
              <a:rPr lang="en-GB" sz="1000" b="0" kern="1200" dirty="0" err="1" smtClean="0"/>
              <a:t>geen</a:t>
            </a:r>
            <a:r>
              <a:rPr lang="en-GB" sz="1000" b="0" kern="1200" dirty="0" smtClean="0"/>
              <a:t> </a:t>
            </a:r>
            <a:r>
              <a:rPr lang="en-GB" sz="1000" b="0" kern="1200" dirty="0" err="1" smtClean="0"/>
              <a:t>natuurlijke</a:t>
            </a:r>
            <a:r>
              <a:rPr lang="en-GB" sz="1000" b="0" kern="1200" dirty="0" smtClean="0"/>
              <a:t> </a:t>
            </a:r>
            <a:r>
              <a:rPr lang="en-GB" sz="1000" b="0" kern="1200" dirty="0" err="1" smtClean="0"/>
              <a:t>energiebronnen</a:t>
            </a:r>
            <a:r>
              <a:rPr lang="en-GB" sz="1000" b="0" kern="1200" dirty="0" smtClean="0"/>
              <a:t> </a:t>
            </a:r>
            <a:r>
              <a:rPr lang="en-GB" sz="1000" b="0" kern="1200" dirty="0" err="1" smtClean="0"/>
              <a:t>heeft</a:t>
            </a:r>
            <a:r>
              <a:rPr lang="en-GB" sz="1000" b="0" kern="1200" dirty="0" smtClean="0"/>
              <a:t>.</a:t>
            </a:r>
          </a:p>
          <a:p>
            <a:pPr lvl="1">
              <a:spcBef>
                <a:spcPct val="0"/>
              </a:spcBef>
            </a:pPr>
            <a:r>
              <a:rPr lang="en-GB" sz="1000" b="0" kern="1200" dirty="0" smtClean="0"/>
              <a:t>Geo-</a:t>
            </a:r>
            <a:r>
              <a:rPr lang="en-GB" sz="1000" b="0" kern="1200" dirty="0" err="1" smtClean="0"/>
              <a:t>politiek</a:t>
            </a:r>
            <a:r>
              <a:rPr lang="en-GB" sz="1000" b="0" kern="1200" dirty="0" smtClean="0"/>
              <a:t> </a:t>
            </a:r>
            <a:r>
              <a:rPr lang="en-GB" sz="1000" b="0" kern="1200" dirty="0" err="1" smtClean="0"/>
              <a:t>belang</a:t>
            </a:r>
            <a:r>
              <a:rPr lang="en-GB" sz="1000" b="0" kern="1200" dirty="0" smtClean="0"/>
              <a:t>.</a:t>
            </a:r>
          </a:p>
          <a:p>
            <a:pPr>
              <a:spcBef>
                <a:spcPct val="0"/>
              </a:spcBef>
            </a:pPr>
            <a:r>
              <a:rPr lang="en-GB" sz="1400" b="0" kern="1200" dirty="0" err="1" smtClean="0"/>
              <a:t>Geef</a:t>
            </a:r>
            <a:r>
              <a:rPr lang="en-GB" sz="1400" b="0" kern="1200" dirty="0" smtClean="0"/>
              <a:t> </a:t>
            </a:r>
            <a:r>
              <a:rPr lang="en-GB" sz="1400" b="0" kern="1200" dirty="0" err="1" smtClean="0"/>
              <a:t>proliferatie</a:t>
            </a:r>
            <a:r>
              <a:rPr lang="en-GB" sz="1400" b="0" kern="1200" dirty="0" smtClean="0"/>
              <a:t> van </a:t>
            </a:r>
            <a:r>
              <a:rPr lang="en-GB" sz="1400" b="0" kern="1200" dirty="0" err="1" smtClean="0"/>
              <a:t>materiaal</a:t>
            </a:r>
            <a:r>
              <a:rPr lang="en-GB" sz="1400" b="0" kern="1200" dirty="0" smtClean="0"/>
              <a:t> </a:t>
            </a:r>
            <a:r>
              <a:rPr lang="en-GB" sz="1400" b="0" kern="1200" dirty="0" err="1" smtClean="0"/>
              <a:t>voor</a:t>
            </a:r>
            <a:r>
              <a:rPr lang="en-GB" sz="1400" b="0" kern="1200" dirty="0" smtClean="0"/>
              <a:t> </a:t>
            </a:r>
            <a:r>
              <a:rPr lang="en-GB" sz="1400" b="0" kern="1200" dirty="0" err="1" smtClean="0"/>
              <a:t>wapens</a:t>
            </a:r>
            <a:endParaRPr lang="en-GB" sz="1400" b="0" kern="1200" dirty="0" smtClean="0"/>
          </a:p>
          <a:p>
            <a:pPr>
              <a:spcBef>
                <a:spcPct val="0"/>
              </a:spcBef>
              <a:buNone/>
            </a:pPr>
            <a:endParaRPr lang="en-GB" sz="1600" b="0" kern="1200" dirty="0" smtClean="0"/>
          </a:p>
          <a:p>
            <a:pPr>
              <a:spcBef>
                <a:spcPct val="0"/>
              </a:spcBef>
              <a:buNone/>
            </a:pPr>
            <a:r>
              <a:rPr lang="en-GB" sz="1600" b="0" kern="1200" dirty="0" err="1" smtClean="0"/>
              <a:t>Nadelen</a:t>
            </a:r>
            <a:endParaRPr lang="en-GB" sz="1600" b="0" kern="1200" dirty="0" smtClean="0"/>
          </a:p>
          <a:p>
            <a:pPr lvl="0">
              <a:defRPr/>
            </a:pPr>
            <a:r>
              <a:rPr lang="en-GB" sz="1400" b="0" kern="1200" dirty="0" err="1" smtClean="0"/>
              <a:t>Nog</a:t>
            </a:r>
            <a:r>
              <a:rPr lang="en-GB" sz="1400" b="0" kern="1200" dirty="0" smtClean="0"/>
              <a:t> </a:t>
            </a:r>
            <a:r>
              <a:rPr lang="en-GB" sz="1400" b="0" kern="1200" dirty="0" err="1" smtClean="0"/>
              <a:t>niet</a:t>
            </a:r>
            <a:r>
              <a:rPr lang="en-GB" sz="1400" b="0" kern="1200" dirty="0" smtClean="0"/>
              <a:t> </a:t>
            </a:r>
            <a:r>
              <a:rPr lang="en-GB" sz="1400" b="0" kern="1200" dirty="0" err="1" smtClean="0"/>
              <a:t>gedemonstreerd</a:t>
            </a:r>
            <a:r>
              <a:rPr lang="en-GB" sz="1400" b="0" kern="1200" dirty="0" smtClean="0"/>
              <a:t>. Het </a:t>
            </a:r>
            <a:r>
              <a:rPr lang="en-GB" sz="1400" b="0" kern="1200" dirty="0" err="1" smtClean="0"/>
              <a:t>bedrijf</a:t>
            </a:r>
            <a:r>
              <a:rPr lang="en-GB" sz="1400" b="0" kern="1200" dirty="0" smtClean="0"/>
              <a:t> </a:t>
            </a:r>
            <a:r>
              <a:rPr lang="en-GB" sz="1400" b="0" kern="1200" dirty="0" err="1" smtClean="0"/>
              <a:t>wordt</a:t>
            </a:r>
            <a:r>
              <a:rPr lang="en-GB" sz="1400" b="0" kern="1200" dirty="0" smtClean="0"/>
              <a:t> </a:t>
            </a:r>
            <a:r>
              <a:rPr lang="en-GB" sz="1400" b="0" kern="1200" dirty="0" err="1" smtClean="0"/>
              <a:t>gehinderd</a:t>
            </a:r>
            <a:r>
              <a:rPr lang="en-GB" sz="1400" b="0" kern="1200" dirty="0" smtClean="0"/>
              <a:t> door </a:t>
            </a:r>
            <a:r>
              <a:rPr lang="en-GB" sz="1400" b="0" kern="1200" dirty="0" err="1" smtClean="0"/>
              <a:t>allerlei</a:t>
            </a:r>
            <a:r>
              <a:rPr lang="en-GB" sz="1400" b="0" kern="1200" dirty="0" smtClean="0"/>
              <a:t>, op </a:t>
            </a:r>
            <a:r>
              <a:rPr lang="en-GB" sz="1400" b="0" kern="1200" dirty="0" err="1" smtClean="0"/>
              <a:t>zichzelf</a:t>
            </a:r>
            <a:r>
              <a:rPr lang="en-GB" sz="1400" b="0" kern="1200" dirty="0" smtClean="0"/>
              <a:t> </a:t>
            </a:r>
            <a:r>
              <a:rPr lang="en-GB" sz="1400" b="0" kern="1200" dirty="0" err="1" smtClean="0"/>
              <a:t>interessante</a:t>
            </a:r>
            <a:r>
              <a:rPr lang="en-GB" sz="1400" b="0" kern="1200" dirty="0" smtClean="0"/>
              <a:t> </a:t>
            </a:r>
            <a:r>
              <a:rPr lang="en-GB" sz="1400" b="0" kern="1200" dirty="0" err="1" smtClean="0"/>
              <a:t>natuurkundig</a:t>
            </a:r>
            <a:r>
              <a:rPr lang="en-GB" sz="1400" b="0" kern="1200" dirty="0" smtClean="0"/>
              <a:t> </a:t>
            </a:r>
            <a:r>
              <a:rPr lang="en-GB" sz="1400" b="0" kern="1200" dirty="0" err="1" smtClean="0"/>
              <a:t>fenomenenen</a:t>
            </a:r>
            <a:r>
              <a:rPr lang="en-GB" sz="1400" b="0" kern="1200" dirty="0" smtClean="0"/>
              <a:t>.</a:t>
            </a:r>
          </a:p>
          <a:p>
            <a:pPr lvl="0">
              <a:defRPr/>
            </a:pPr>
            <a:r>
              <a:rPr lang="en-GB" sz="1400" b="0" kern="1200" dirty="0" smtClean="0"/>
              <a:t>Het </a:t>
            </a:r>
            <a:r>
              <a:rPr lang="en-GB" sz="1400" b="0" kern="1200" dirty="0" err="1" smtClean="0"/>
              <a:t>kostenplaatje</a:t>
            </a:r>
            <a:r>
              <a:rPr lang="en-GB" sz="1400" b="0" kern="1200" dirty="0" smtClean="0"/>
              <a:t> is </a:t>
            </a:r>
            <a:r>
              <a:rPr lang="en-GB" sz="1400" b="0" kern="1200" dirty="0" err="1" smtClean="0"/>
              <a:t>onduidelijk</a:t>
            </a:r>
            <a:r>
              <a:rPr lang="en-GB" sz="1400" b="0" kern="1200" dirty="0" smtClean="0"/>
              <a:t>. Met name de </a:t>
            </a:r>
            <a:r>
              <a:rPr lang="en-GB" sz="1400" b="0" kern="1200" dirty="0" err="1" smtClean="0"/>
              <a:t>kosten</a:t>
            </a:r>
            <a:r>
              <a:rPr lang="en-GB" sz="1400" b="0" kern="1200" dirty="0" smtClean="0"/>
              <a:t> van de reactor. </a:t>
            </a:r>
            <a:endParaRPr lang="en-GB" sz="1400" b="0" kern="1200" dirty="0"/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endParaRPr lang="en-GB" sz="1400" b="0" kern="1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9775" y="4191000"/>
            <a:ext cx="21442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Werkzame</a:t>
            </a: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doorsnede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Werkzame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doorsnede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bepaalt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waarschijnlijkheid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dat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reactie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verloopt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1" y="1676400"/>
            <a:ext cx="2133600" cy="274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840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Totaal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effectief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oppervlak</a:t>
            </a:r>
            <a:endParaRPr lang="en-US" dirty="0"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9850" y="1875100"/>
            <a:ext cx="1676400" cy="2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535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Effectief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oppervlak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kern</a:t>
            </a:r>
            <a:endParaRPr lang="en-US" dirty="0">
              <a:latin typeface="+mn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1643062"/>
            <a:ext cx="22860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/>
        </p:nvSpPr>
        <p:spPr>
          <a:xfrm>
            <a:off x="533400" y="21452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Per </a:t>
            </a:r>
            <a:r>
              <a:rPr lang="en-US" dirty="0" err="1" smtClean="0">
                <a:latin typeface="+mn-lt"/>
              </a:rPr>
              <a:t>seconde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botsen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R</a:t>
            </a:r>
            <a:r>
              <a:rPr lang="en-US" baseline="-25000" dirty="0" smtClean="0">
                <a:latin typeface="+mn-lt"/>
              </a:rPr>
              <a:t>0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projectielen</a:t>
            </a:r>
            <a:r>
              <a:rPr lang="en-US" dirty="0" smtClean="0">
                <a:latin typeface="+mn-lt"/>
              </a:rPr>
              <a:t> met het </a:t>
            </a:r>
            <a:r>
              <a:rPr lang="en-US" dirty="0" err="1" smtClean="0">
                <a:latin typeface="+mn-lt"/>
              </a:rPr>
              <a:t>trefplaatje</a:t>
            </a:r>
            <a:endParaRPr lang="en-US" dirty="0">
              <a:latin typeface="+mn-lt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4384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Aantal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kernreacties</a:t>
            </a:r>
            <a:r>
              <a:rPr lang="en-US" dirty="0" smtClean="0">
                <a:latin typeface="+mn-lt"/>
              </a:rPr>
              <a:t> per </a:t>
            </a:r>
            <a:r>
              <a:rPr lang="en-US" dirty="0" err="1" smtClean="0">
                <a:latin typeface="+mn-lt"/>
              </a:rPr>
              <a:t>seconde</a:t>
            </a:r>
            <a:endParaRPr lang="en-US" dirty="0">
              <a:latin typeface="+mn-lt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2819400"/>
            <a:ext cx="3090288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IJL-RECHTS 12"/>
          <p:cNvSpPr/>
          <p:nvPr/>
        </p:nvSpPr>
        <p:spPr bwMode="auto">
          <a:xfrm>
            <a:off x="2362200" y="3884275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33963" y="3018100"/>
            <a:ext cx="1824037" cy="32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PIJL-RECHTS 19"/>
          <p:cNvSpPr/>
          <p:nvPr/>
        </p:nvSpPr>
        <p:spPr bwMode="auto">
          <a:xfrm>
            <a:off x="4191000" y="29718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pSp>
        <p:nvGrpSpPr>
          <p:cNvPr id="21" name="Groep 20"/>
          <p:cNvGrpSpPr/>
          <p:nvPr/>
        </p:nvGrpSpPr>
        <p:grpSpPr>
          <a:xfrm>
            <a:off x="3288175" y="3657600"/>
            <a:ext cx="1676400" cy="838200"/>
            <a:chOff x="3288175" y="3657600"/>
            <a:chExt cx="1676400" cy="838200"/>
          </a:xfrm>
        </p:grpSpPr>
        <p:sp>
          <p:nvSpPr>
            <p:cNvPr id="16" name="Rounded Rectangle 27"/>
            <p:cNvSpPr/>
            <p:nvPr/>
          </p:nvSpPr>
          <p:spPr bwMode="auto">
            <a:xfrm>
              <a:off x="3288175" y="3657600"/>
              <a:ext cx="1676400" cy="838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87525" y="3722652"/>
              <a:ext cx="1476375" cy="696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17"/>
          <p:cNvSpPr txBox="1"/>
          <p:nvPr/>
        </p:nvSpPr>
        <p:spPr>
          <a:xfrm>
            <a:off x="533400" y="4648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Door </a:t>
            </a:r>
            <a:r>
              <a:rPr lang="en-US" i="1" dirty="0" smtClean="0">
                <a:latin typeface="+mn-lt"/>
              </a:rPr>
              <a:t>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meten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kunnen</a:t>
            </a:r>
            <a:r>
              <a:rPr lang="en-US" dirty="0" smtClean="0">
                <a:latin typeface="+mn-lt"/>
              </a:rPr>
              <a:t> we </a:t>
            </a:r>
            <a:r>
              <a:rPr lang="en-US" dirty="0" smtClean="0"/>
              <a:t>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bepalen</a:t>
            </a:r>
            <a:endParaRPr lang="en-US" dirty="0">
              <a:latin typeface="+mn-lt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533400" y="49530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De </a:t>
            </a:r>
            <a:r>
              <a:rPr lang="en-US" dirty="0" err="1" smtClean="0">
                <a:latin typeface="+mn-lt"/>
              </a:rPr>
              <a:t>totale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werkzame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doorsnede</a:t>
            </a:r>
            <a:endParaRPr lang="en-US" dirty="0">
              <a:latin typeface="+mn-lt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5334000"/>
            <a:ext cx="3657600" cy="30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17"/>
          <p:cNvSpPr txBox="1"/>
          <p:nvPr/>
        </p:nvSpPr>
        <p:spPr>
          <a:xfrm>
            <a:off x="533400" y="5650468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Bij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err="1" smtClean="0">
                <a:latin typeface="+mn-lt"/>
              </a:rPr>
              <a:t>elastische</a:t>
            </a:r>
            <a:r>
              <a:rPr lang="en-US" dirty="0" smtClean="0">
                <a:latin typeface="+mn-lt"/>
              </a:rPr>
              <a:t> en </a:t>
            </a:r>
            <a:r>
              <a:rPr lang="en-US" i="1" dirty="0" err="1" smtClean="0">
                <a:latin typeface="+mn-lt"/>
              </a:rPr>
              <a:t>inelastische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botsingen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hebben</a:t>
            </a:r>
            <a:r>
              <a:rPr lang="en-US" dirty="0" smtClean="0">
                <a:latin typeface="+mn-lt"/>
              </a:rPr>
              <a:t> we </a:t>
            </a:r>
            <a:r>
              <a:rPr lang="en-US" dirty="0" err="1" smtClean="0">
                <a:latin typeface="+mn-lt"/>
              </a:rPr>
              <a:t>dezelfde</a:t>
            </a:r>
            <a:r>
              <a:rPr lang="en-US" dirty="0" smtClean="0">
                <a:latin typeface="+mn-lt"/>
              </a:rPr>
              <a:t> in- en </a:t>
            </a:r>
            <a:r>
              <a:rPr lang="en-US" dirty="0" err="1" smtClean="0">
                <a:latin typeface="+mn-lt"/>
              </a:rPr>
              <a:t>uitgaande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deeltjes</a:t>
            </a:r>
            <a:endParaRPr lang="en-US" dirty="0">
              <a:latin typeface="+mn-lt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24600" y="4800600"/>
            <a:ext cx="253176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17"/>
          <p:cNvSpPr txBox="1"/>
          <p:nvPr/>
        </p:nvSpPr>
        <p:spPr>
          <a:xfrm>
            <a:off x="533400" y="6287869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Reacties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thermische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vaak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hoge</a:t>
            </a:r>
            <a:endParaRPr lang="en-US" dirty="0">
              <a:latin typeface="+mn-lt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9000" y="5867400"/>
            <a:ext cx="1837226" cy="19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34000" y="4225725"/>
            <a:ext cx="2057400" cy="25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17"/>
          <p:cNvSpPr txBox="1"/>
          <p:nvPr/>
        </p:nvSpPr>
        <p:spPr>
          <a:xfrm>
            <a:off x="5257800" y="3886200"/>
            <a:ext cx="114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Eenheid</a:t>
            </a:r>
            <a:endParaRPr lang="en-US" dirty="0">
              <a:latin typeface="+mn-lt"/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6400800"/>
            <a:ext cx="22860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10" grpId="0"/>
      <p:bldP spid="11" grpId="0"/>
      <p:bldP spid="13" grpId="0" animBg="1"/>
      <p:bldP spid="20" grpId="0" animBg="1"/>
      <p:bldP spid="22" grpId="0"/>
      <p:bldP spid="23" grpId="0"/>
      <p:bldP spid="25" grpId="0"/>
      <p:bldP spid="27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>
          <a:xfrm>
            <a:off x="685800" y="5791200"/>
            <a:ext cx="1905000" cy="304800"/>
          </a:xfrm>
        </p:spPr>
        <p:txBody>
          <a:bodyPr/>
          <a:lstStyle/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5791200"/>
            <a:ext cx="2895600" cy="304800"/>
          </a:xfrm>
        </p:spPr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/>
              <a:pPr>
                <a:defRPr/>
              </a:pPr>
              <a:t>6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Werkzame</a:t>
            </a:r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doorsneden</a:t>
            </a:r>
            <a:endParaRPr lang="nl-NL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0378"/>
            <a:ext cx="9144000" cy="341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/>
        </p:nvSpPr>
        <p:spPr>
          <a:xfrm>
            <a:off x="533400" y="4343400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Werkzame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doorsnede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kernsplijting</a:t>
            </a:r>
            <a:r>
              <a:rPr lang="en-US" dirty="0" smtClean="0">
                <a:latin typeface="+mn-lt"/>
              </a:rPr>
              <a:t> is </a:t>
            </a:r>
            <a:r>
              <a:rPr lang="en-US" dirty="0" err="1" smtClean="0">
                <a:latin typeface="+mn-lt"/>
              </a:rPr>
              <a:t>groter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baseline="30000" dirty="0" smtClean="0">
                <a:latin typeface="+mn-lt"/>
              </a:rPr>
              <a:t>235</a:t>
            </a:r>
            <a:r>
              <a:rPr lang="en-US" dirty="0" smtClean="0">
                <a:latin typeface="+mn-lt"/>
              </a:rPr>
              <a:t>U</a:t>
            </a:r>
            <a:endParaRPr lang="en-US" dirty="0">
              <a:latin typeface="+mn-lt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5144869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Werkzame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doorsnede</a:t>
            </a:r>
            <a:r>
              <a:rPr lang="en-US" dirty="0" smtClean="0">
                <a:latin typeface="+mn-lt"/>
              </a:rPr>
              <a:t> is </a:t>
            </a:r>
            <a:r>
              <a:rPr lang="en-US" dirty="0" err="1" smtClean="0">
                <a:latin typeface="+mn-lt"/>
              </a:rPr>
              <a:t>groot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thermische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.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moderator</a:t>
            </a:r>
            <a:r>
              <a:rPr lang="en-US" dirty="0" smtClean="0">
                <a:latin typeface="+mn-lt"/>
              </a:rPr>
              <a:t> is </a:t>
            </a:r>
            <a:r>
              <a:rPr lang="en-US" dirty="0" err="1" smtClean="0">
                <a:latin typeface="+mn-lt"/>
              </a:rPr>
              <a:t>nodig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thermisch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maken</a:t>
            </a:r>
            <a:endParaRPr lang="en-US" dirty="0">
              <a:latin typeface="+mn-lt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7654" y="5257800"/>
            <a:ext cx="240634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1716028"/>
            <a:ext cx="2133599" cy="514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Kernsplijting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Kernsplijting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ontdekt</a:t>
            </a:r>
            <a:r>
              <a:rPr lang="en-US" dirty="0" smtClean="0">
                <a:latin typeface="+mn-lt"/>
              </a:rPr>
              <a:t> in1938 door Otto Hahn en Fritz </a:t>
            </a:r>
            <a:r>
              <a:rPr lang="en-US" dirty="0" err="1" smtClean="0">
                <a:latin typeface="+mn-lt"/>
              </a:rPr>
              <a:t>Strassmann</a:t>
            </a:r>
            <a:endParaRPr lang="en-US" dirty="0">
              <a:latin typeface="+mn-lt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Verklaring</a:t>
            </a:r>
            <a:r>
              <a:rPr lang="en-US" dirty="0" smtClean="0">
                <a:latin typeface="+mn-lt"/>
              </a:rPr>
              <a:t> door Lisa Meitner en Otto Frisch                                               door </a:t>
            </a:r>
            <a:r>
              <a:rPr lang="en-US" dirty="0" err="1" smtClean="0">
                <a:latin typeface="+mn-lt"/>
              </a:rPr>
              <a:t>vloeistofdruppelmodel</a:t>
            </a:r>
            <a:endParaRPr lang="en-US" dirty="0">
              <a:latin typeface="+mn-lt"/>
            </a:endParaRPr>
          </a:p>
        </p:txBody>
      </p:sp>
      <p:pic>
        <p:nvPicPr>
          <p:cNvPr id="5123" name="Picture 3" descr="\\vmware-host\Shared Folders\Desktop\384px-Lise_Meitner_1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676400"/>
            <a:ext cx="1169988" cy="1825625"/>
          </a:xfrm>
          <a:prstGeom prst="rect">
            <a:avLst/>
          </a:prstGeom>
          <a:noFill/>
        </p:spPr>
      </p:pic>
      <p:sp>
        <p:nvSpPr>
          <p:cNvPr id="8" name="TextBox 17"/>
          <p:cNvSpPr txBox="1"/>
          <p:nvPr/>
        </p:nvSpPr>
        <p:spPr>
          <a:xfrm>
            <a:off x="533400" y="21730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Vloeistofdruppelmodel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7064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Beschouw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bijvoorbeeld</a:t>
            </a:r>
            <a:endParaRPr lang="en-US" dirty="0">
              <a:latin typeface="+mn-lt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124200"/>
            <a:ext cx="3276600" cy="28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7"/>
          <p:cNvSpPr txBox="1"/>
          <p:nvPr/>
        </p:nvSpPr>
        <p:spPr>
          <a:xfrm>
            <a:off x="533400" y="3440668"/>
            <a:ext cx="533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Absorptie</a:t>
            </a:r>
            <a:r>
              <a:rPr lang="en-US" dirty="0" smtClean="0">
                <a:latin typeface="+mn-lt"/>
              </a:rPr>
              <a:t> van neutron </a:t>
            </a:r>
            <a:r>
              <a:rPr lang="en-US" dirty="0" err="1" smtClean="0">
                <a:latin typeface="+mn-lt"/>
              </a:rPr>
              <a:t>resulteert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aangeslagen</a:t>
            </a:r>
            <a:r>
              <a:rPr lang="en-US" dirty="0" smtClean="0">
                <a:latin typeface="+mn-lt"/>
              </a:rPr>
              <a:t> compound kern</a:t>
            </a:r>
            <a:endParaRPr lang="en-US" dirty="0">
              <a:latin typeface="+mn-lt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7913" y="3733800"/>
            <a:ext cx="547687" cy="3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/>
          <p:nvPr/>
        </p:nvSpPr>
        <p:spPr>
          <a:xfrm>
            <a:off x="533400" y="4191000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Deze</a:t>
            </a:r>
            <a:r>
              <a:rPr lang="en-US" dirty="0" smtClean="0">
                <a:latin typeface="+mn-lt"/>
              </a:rPr>
              <a:t> kern </a:t>
            </a:r>
            <a:r>
              <a:rPr lang="en-US" dirty="0" err="1" smtClean="0">
                <a:latin typeface="+mn-lt"/>
              </a:rPr>
              <a:t>leeft</a:t>
            </a:r>
            <a:r>
              <a:rPr lang="en-US" dirty="0" smtClean="0">
                <a:latin typeface="+mn-lt"/>
              </a:rPr>
              <a:t> 10</a:t>
            </a:r>
            <a:r>
              <a:rPr lang="en-US" baseline="30000" dirty="0" smtClean="0">
                <a:latin typeface="+mn-lt"/>
              </a:rPr>
              <a:t>-12</a:t>
            </a:r>
            <a:r>
              <a:rPr lang="en-US" dirty="0" smtClean="0">
                <a:latin typeface="+mn-lt"/>
              </a:rPr>
              <a:t> s en </a:t>
            </a:r>
            <a:r>
              <a:rPr lang="en-US" dirty="0" err="1" smtClean="0">
                <a:latin typeface="+mn-lt"/>
              </a:rPr>
              <a:t>vervalt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dan</a:t>
            </a:r>
            <a:r>
              <a:rPr lang="en-US" dirty="0" smtClean="0">
                <a:latin typeface="+mn-lt"/>
              </a:rPr>
              <a:t> (Coulomb </a:t>
            </a:r>
            <a:r>
              <a:rPr lang="en-US" dirty="0" err="1" smtClean="0">
                <a:latin typeface="+mn-lt"/>
              </a:rPr>
              <a:t>interactie</a:t>
            </a:r>
            <a:r>
              <a:rPr lang="en-US" dirty="0" smtClean="0">
                <a:latin typeface="+mn-lt"/>
              </a:rPr>
              <a:t>) in </a:t>
            </a:r>
            <a:r>
              <a:rPr lang="en-US" dirty="0" err="1" smtClean="0">
                <a:latin typeface="+mn-lt"/>
              </a:rPr>
              <a:t>grote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splijtingsfragmenten</a:t>
            </a:r>
            <a:r>
              <a:rPr lang="en-US" dirty="0" smtClean="0">
                <a:latin typeface="+mn-lt"/>
              </a:rPr>
              <a:t> en </a:t>
            </a:r>
            <a:r>
              <a:rPr lang="en-US" dirty="0" err="1" smtClean="0">
                <a:latin typeface="+mn-lt"/>
              </a:rPr>
              <a:t>enkele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endParaRPr lang="en-US" dirty="0">
              <a:latin typeface="+mn-lt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2702" y="5257800"/>
            <a:ext cx="177529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7"/>
          <p:cNvSpPr txBox="1"/>
          <p:nvPr/>
        </p:nvSpPr>
        <p:spPr>
          <a:xfrm>
            <a:off x="533400" y="4840069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komt</a:t>
            </a:r>
            <a:r>
              <a:rPr lang="en-US" dirty="0" smtClean="0">
                <a:latin typeface="+mn-lt"/>
              </a:rPr>
              <a:t> (8.5 – 7.6) = 0.9 </a:t>
            </a:r>
            <a:r>
              <a:rPr lang="en-US" dirty="0" err="1" smtClean="0">
                <a:latin typeface="+mn-lt"/>
              </a:rPr>
              <a:t>MeV</a:t>
            </a:r>
            <a:r>
              <a:rPr lang="en-US" dirty="0" smtClean="0">
                <a:latin typeface="+mn-lt"/>
              </a:rPr>
              <a:t> / nucleon </a:t>
            </a:r>
            <a:r>
              <a:rPr lang="en-US" dirty="0" err="1" smtClean="0">
                <a:latin typeface="+mn-lt"/>
              </a:rPr>
              <a:t>vrij</a:t>
            </a:r>
            <a:r>
              <a:rPr lang="en-US" dirty="0" smtClean="0">
                <a:latin typeface="+mn-lt"/>
              </a:rPr>
              <a:t> (*236 = 200 </a:t>
            </a:r>
            <a:r>
              <a:rPr lang="en-US" dirty="0" err="1" smtClean="0">
                <a:latin typeface="+mn-lt"/>
              </a:rPr>
              <a:t>MeV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5193268"/>
            <a:ext cx="419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Dat</a:t>
            </a:r>
            <a:r>
              <a:rPr lang="en-US" dirty="0" smtClean="0">
                <a:latin typeface="+mn-lt"/>
              </a:rPr>
              <a:t> is </a:t>
            </a:r>
            <a:r>
              <a:rPr lang="en-US" dirty="0" err="1" smtClean="0">
                <a:latin typeface="+mn-lt"/>
              </a:rPr>
              <a:t>miljoenen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keren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hoger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bij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conventionele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reacties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2" grpId="0"/>
      <p:bldP spid="14" grpId="0"/>
      <p:bldP spid="16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5791200"/>
            <a:ext cx="151883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890" y="0"/>
            <a:ext cx="409511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Kernreactor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kettingreactie</a:t>
            </a:r>
            <a:r>
              <a:rPr lang="en-US" dirty="0" smtClean="0">
                <a:latin typeface="+mn-lt"/>
              </a:rPr>
              <a:t> is </a:t>
            </a:r>
            <a:r>
              <a:rPr lang="en-US" dirty="0" err="1" smtClean="0">
                <a:latin typeface="+mn-lt"/>
              </a:rPr>
              <a:t>mogelijk</a:t>
            </a:r>
            <a:endParaRPr lang="en-US" dirty="0">
              <a:latin typeface="+mn-lt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Eerste</a:t>
            </a:r>
            <a:r>
              <a:rPr lang="en-US" dirty="0" smtClean="0">
                <a:latin typeface="+mn-lt"/>
              </a:rPr>
              <a:t> reactor in Chicago (1942)</a:t>
            </a:r>
            <a:endParaRPr lang="en-US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5476" y="4191000"/>
            <a:ext cx="3128524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992312"/>
            <a:ext cx="4495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Werkzame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doorsnede</a:t>
            </a:r>
            <a:r>
              <a:rPr lang="en-US" dirty="0" smtClean="0">
                <a:latin typeface="+mn-lt"/>
              </a:rPr>
              <a:t> is </a:t>
            </a:r>
            <a:r>
              <a:rPr lang="en-US" dirty="0" err="1" smtClean="0">
                <a:latin typeface="+mn-lt"/>
              </a:rPr>
              <a:t>groot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thermische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.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moderator</a:t>
            </a:r>
            <a:r>
              <a:rPr lang="en-US" dirty="0" smtClean="0">
                <a:latin typeface="+mn-lt"/>
              </a:rPr>
              <a:t> is </a:t>
            </a:r>
            <a:r>
              <a:rPr lang="en-US" dirty="0" err="1" smtClean="0">
                <a:latin typeface="+mn-lt"/>
              </a:rPr>
              <a:t>nodig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thermisch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maken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895600"/>
            <a:ext cx="449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Meeste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energieverlies</a:t>
            </a:r>
            <a:r>
              <a:rPr lang="en-US" dirty="0" smtClean="0">
                <a:latin typeface="+mn-lt"/>
              </a:rPr>
              <a:t> per </a:t>
            </a:r>
            <a:r>
              <a:rPr lang="en-US" dirty="0" err="1" smtClean="0">
                <a:latin typeface="+mn-lt"/>
              </a:rPr>
              <a:t>botsing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deeltjes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gelijke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massa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hebben</a:t>
            </a:r>
            <a:r>
              <a:rPr lang="en-US" dirty="0" smtClean="0">
                <a:latin typeface="+mn-lt"/>
              </a:rPr>
              <a:t> (</a:t>
            </a:r>
            <a:r>
              <a:rPr lang="en-US" i="1" dirty="0" smtClean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 of </a:t>
            </a:r>
            <a:r>
              <a:rPr lang="en-US" i="1" dirty="0" smtClean="0">
                <a:latin typeface="+mn-lt"/>
              </a:rPr>
              <a:t>n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5052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Moderator: </a:t>
            </a:r>
            <a:r>
              <a:rPr lang="en-US" dirty="0" err="1" smtClean="0">
                <a:latin typeface="+mn-lt"/>
              </a:rPr>
              <a:t>weinig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absorberen</a:t>
            </a:r>
            <a:endParaRPr lang="en-US" dirty="0">
              <a:latin typeface="+mn-lt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382166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Moderatoren</a:t>
            </a:r>
            <a:r>
              <a:rPr lang="en-US" dirty="0" smtClean="0">
                <a:latin typeface="+mn-lt"/>
              </a:rPr>
              <a:t>: water, </a:t>
            </a:r>
            <a:r>
              <a:rPr lang="en-US" dirty="0" err="1" smtClean="0">
                <a:latin typeface="+mn-lt"/>
              </a:rPr>
              <a:t>zwaar</a:t>
            </a:r>
            <a:r>
              <a:rPr lang="en-US" dirty="0" smtClean="0">
                <a:latin typeface="+mn-lt"/>
              </a:rPr>
              <a:t> water, </a:t>
            </a:r>
            <a:r>
              <a:rPr lang="en-US" dirty="0" err="1" smtClean="0">
                <a:latin typeface="+mn-lt"/>
              </a:rPr>
              <a:t>grafiet</a:t>
            </a:r>
            <a:endParaRPr lang="en-US" dirty="0">
              <a:latin typeface="+mn-lt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42788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Splijtbaar</a:t>
            </a:r>
            <a:r>
              <a:rPr lang="en-US" dirty="0" smtClean="0">
                <a:latin typeface="+mn-lt"/>
              </a:rPr>
              <a:t>           (0.7% </a:t>
            </a:r>
            <a:r>
              <a:rPr lang="en-US" dirty="0" err="1" smtClean="0">
                <a:latin typeface="+mn-lt"/>
              </a:rPr>
              <a:t>abondantie</a:t>
            </a:r>
            <a:r>
              <a:rPr lang="en-US" dirty="0" smtClean="0">
                <a:latin typeface="+mn-lt"/>
              </a:rPr>
              <a:t>); de rest</a:t>
            </a:r>
            <a:endParaRPr lang="en-US" dirty="0">
              <a:latin typeface="+mn-lt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4301925"/>
            <a:ext cx="48963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4285525"/>
            <a:ext cx="533399" cy="35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7"/>
          <p:cNvSpPr txBox="1"/>
          <p:nvPr/>
        </p:nvSpPr>
        <p:spPr>
          <a:xfrm>
            <a:off x="533400" y="45836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Absorptie</a:t>
            </a:r>
            <a:r>
              <a:rPr lang="en-US" dirty="0" smtClean="0">
                <a:latin typeface="+mn-lt"/>
              </a:rPr>
              <a:t> door</a:t>
            </a:r>
            <a:endParaRPr lang="en-US" dirty="0">
              <a:latin typeface="+mn-lt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4618301"/>
            <a:ext cx="2613652" cy="30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7"/>
          <p:cNvSpPr txBox="1"/>
          <p:nvPr/>
        </p:nvSpPr>
        <p:spPr>
          <a:xfrm>
            <a:off x="533400" y="48884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Verrijk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aandeel</a:t>
            </a:r>
            <a:r>
              <a:rPr lang="en-US" dirty="0" smtClean="0">
                <a:latin typeface="+mn-lt"/>
              </a:rPr>
              <a:t>            (ultracentrifuge, of </a:t>
            </a:r>
            <a:r>
              <a:rPr lang="en-US" dirty="0" err="1" smtClean="0">
                <a:latin typeface="+mn-lt"/>
              </a:rPr>
              <a:t>diffusie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3570" y="4904050"/>
            <a:ext cx="48963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7"/>
          <p:cNvSpPr txBox="1"/>
          <p:nvPr/>
        </p:nvSpPr>
        <p:spPr>
          <a:xfrm>
            <a:off x="533400" y="51932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Niet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nodig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zwaar</a:t>
            </a:r>
            <a:r>
              <a:rPr lang="en-US" dirty="0" smtClean="0">
                <a:latin typeface="+mn-lt"/>
              </a:rPr>
              <a:t>-water </a:t>
            </a:r>
            <a:r>
              <a:rPr lang="en-US" dirty="0" err="1" smtClean="0">
                <a:latin typeface="+mn-lt"/>
              </a:rPr>
              <a:t>reactoren</a:t>
            </a:r>
            <a:endParaRPr lang="en-US" dirty="0">
              <a:latin typeface="+mn-lt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5650468"/>
            <a:ext cx="3124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is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kritische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massa</a:t>
            </a:r>
            <a:r>
              <a:rPr lang="en-US" dirty="0" smtClean="0">
                <a:latin typeface="+mn-lt"/>
              </a:rPr>
              <a:t> uranium </a:t>
            </a:r>
            <a:r>
              <a:rPr lang="en-US" dirty="0" err="1" smtClean="0">
                <a:latin typeface="+mn-lt"/>
              </a:rPr>
              <a:t>nodig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anders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ontsnappen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teveel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endParaRPr lang="en-US" dirty="0">
              <a:latin typeface="+mn-lt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5607463"/>
            <a:ext cx="1447800" cy="125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0" grpId="0"/>
      <p:bldP spid="11" grpId="0"/>
      <p:bldP spid="12" grpId="0"/>
      <p:bldP spid="15" grpId="0"/>
      <p:bldP spid="17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Kernreactor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Stabiel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bedrijf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vereist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err="1" smtClean="0">
                <a:latin typeface="+mn-lt"/>
              </a:rPr>
              <a:t>multiplicatiefactor</a:t>
            </a:r>
            <a:r>
              <a:rPr lang="en-US" i="1" dirty="0" smtClean="0">
                <a:latin typeface="+mn-lt"/>
              </a:rPr>
              <a:t> f = 1: </a:t>
            </a:r>
            <a:r>
              <a:rPr lang="en-US" dirty="0" smtClean="0">
                <a:latin typeface="+mn-lt"/>
              </a:rPr>
              <a:t>per </a:t>
            </a:r>
            <a:r>
              <a:rPr lang="en-US" dirty="0" err="1" smtClean="0">
                <a:latin typeface="+mn-lt"/>
              </a:rPr>
              <a:t>reactie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moet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gemiddeld</a:t>
            </a:r>
            <a:r>
              <a:rPr lang="en-US" dirty="0" smtClean="0">
                <a:latin typeface="+mn-lt"/>
              </a:rPr>
              <a:t> 1 neutron </a:t>
            </a:r>
            <a:r>
              <a:rPr lang="en-US" dirty="0" err="1" smtClean="0">
                <a:latin typeface="+mn-lt"/>
              </a:rPr>
              <a:t>weer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nieuwe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kernsplijting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induceren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3992" y="3657600"/>
            <a:ext cx="437000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7920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Subkritisch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superkritisch</a:t>
            </a:r>
            <a:r>
              <a:rPr lang="en-US" dirty="0" smtClean="0">
                <a:latin typeface="+mn-lt"/>
              </a:rPr>
              <a:t>): </a:t>
            </a:r>
            <a:r>
              <a:rPr lang="en-US" i="1" dirty="0" smtClean="0">
                <a:latin typeface="+mn-lt"/>
              </a:rPr>
              <a:t>f &lt; 1 (f &gt; 1)</a:t>
            </a:r>
            <a:endParaRPr lang="en-US" i="1" dirty="0">
              <a:latin typeface="+mn-lt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2133600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Regelstaven</a:t>
            </a:r>
            <a:r>
              <a:rPr lang="en-US" dirty="0" smtClean="0">
                <a:latin typeface="+mn-lt"/>
              </a:rPr>
              <a:t> van cadmium (of boron) </a:t>
            </a:r>
            <a:r>
              <a:rPr lang="en-US" dirty="0" err="1" smtClean="0">
                <a:latin typeface="+mn-lt"/>
              </a:rPr>
              <a:t>absorberen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en </a:t>
            </a:r>
            <a:r>
              <a:rPr lang="en-US" dirty="0" err="1" smtClean="0">
                <a:latin typeface="+mn-lt"/>
              </a:rPr>
              <a:t>zorgen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dat</a:t>
            </a:r>
            <a:r>
              <a:rPr lang="en-US" dirty="0" smtClean="0">
                <a:latin typeface="+mn-lt"/>
              </a:rPr>
              <a:t> de reactor </a:t>
            </a:r>
            <a:r>
              <a:rPr lang="en-US" dirty="0" err="1" smtClean="0">
                <a:latin typeface="+mn-lt"/>
              </a:rPr>
              <a:t>precies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kritisch</a:t>
            </a:r>
            <a:r>
              <a:rPr lang="en-US" dirty="0" smtClean="0">
                <a:latin typeface="+mn-lt"/>
              </a:rPr>
              <a:t> (</a:t>
            </a:r>
            <a:r>
              <a:rPr lang="en-US" i="1" dirty="0" smtClean="0">
                <a:latin typeface="+mn-lt"/>
              </a:rPr>
              <a:t>f = 1</a:t>
            </a:r>
            <a:r>
              <a:rPr lang="en-US" dirty="0" smtClean="0">
                <a:latin typeface="+mn-lt"/>
              </a:rPr>
              <a:t>) </a:t>
            </a:r>
            <a:r>
              <a:rPr lang="en-US" dirty="0" err="1" smtClean="0">
                <a:latin typeface="+mn-lt"/>
              </a:rPr>
              <a:t>blijft</a:t>
            </a:r>
            <a:endParaRPr lang="en-US" i="1" dirty="0">
              <a:latin typeface="+mn-lt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782669"/>
            <a:ext cx="769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Regeling</a:t>
            </a:r>
            <a:r>
              <a:rPr lang="en-US" dirty="0" smtClean="0">
                <a:latin typeface="+mn-lt"/>
              </a:rPr>
              <a:t> is </a:t>
            </a:r>
            <a:r>
              <a:rPr lang="en-US" dirty="0" err="1" smtClean="0">
                <a:latin typeface="+mn-lt"/>
              </a:rPr>
              <a:t>enkel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mogelijk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dankzij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kleine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fractie</a:t>
            </a:r>
            <a:r>
              <a:rPr lang="en-US" dirty="0" smtClean="0">
                <a:latin typeface="+mn-lt"/>
              </a:rPr>
              <a:t> (1%) </a:t>
            </a:r>
            <a:r>
              <a:rPr lang="en-US" dirty="0" err="1" smtClean="0">
                <a:latin typeface="+mn-lt"/>
              </a:rPr>
              <a:t>vertraagde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afkomstig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kernverval</a:t>
            </a:r>
            <a:r>
              <a:rPr lang="en-US" dirty="0" smtClean="0">
                <a:latin typeface="+mn-lt"/>
              </a:rPr>
              <a:t> met </a:t>
            </a:r>
            <a:r>
              <a:rPr lang="en-US" dirty="0" err="1" smtClean="0">
                <a:latin typeface="+mn-lt"/>
              </a:rPr>
              <a:t>levensduur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enkele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seconden</a:t>
            </a:r>
            <a:endParaRPr lang="en-US" i="1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3468469"/>
            <a:ext cx="441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Reactor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onderzoek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neutronenbron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productie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isotopen</a:t>
            </a:r>
            <a:endParaRPr lang="en-US" i="1" dirty="0">
              <a:latin typeface="+mn-lt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4078069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Reactor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productie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energie</a:t>
            </a:r>
            <a:endParaRPr lang="en-US" i="1" dirty="0">
              <a:latin typeface="+mn-lt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4355068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Verrijkt</a:t>
            </a:r>
            <a:r>
              <a:rPr lang="en-US" dirty="0" smtClean="0">
                <a:latin typeface="+mn-lt"/>
              </a:rPr>
              <a:t> uranium van 2 – 4%</a:t>
            </a:r>
            <a:endParaRPr lang="en-US" i="1" dirty="0">
              <a:latin typeface="+mn-lt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4659868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Water of </a:t>
            </a:r>
            <a:r>
              <a:rPr lang="en-US" dirty="0" err="1" smtClean="0">
                <a:latin typeface="+mn-lt"/>
              </a:rPr>
              <a:t>vloeibaar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zout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onder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hoge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druk</a:t>
            </a:r>
            <a:endParaRPr lang="en-US" i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28375</TotalTime>
  <Words>2105</Words>
  <Application>Microsoft Office PowerPoint</Application>
  <PresentationFormat>Brief (216 x 279 mm)</PresentationFormat>
  <Paragraphs>386</Paragraphs>
  <Slides>43</Slides>
  <Notes>43</Notes>
  <HiddenSlides>1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43</vt:i4>
      </vt:variant>
    </vt:vector>
  </HeadingPairs>
  <TitlesOfParts>
    <vt:vector size="46" baseType="lpstr">
      <vt:lpstr>Default Design</vt:lpstr>
      <vt:lpstr>Photo Editor Photo</vt:lpstr>
      <vt:lpstr>Equation</vt:lpstr>
      <vt:lpstr>Dia 1</vt:lpstr>
      <vt:lpstr>Dia 2</vt:lpstr>
      <vt:lpstr>Kernreacties</vt:lpstr>
      <vt:lpstr>Fysica van neutronen</vt:lpstr>
      <vt:lpstr>Werkzame doorsnede</vt:lpstr>
      <vt:lpstr>Werkzame doorsneden</vt:lpstr>
      <vt:lpstr>Kernsplijting</vt:lpstr>
      <vt:lpstr>Kernreactor</vt:lpstr>
      <vt:lpstr>Kernreactor</vt:lpstr>
      <vt:lpstr>Het begin</vt:lpstr>
      <vt:lpstr>Het begin</vt:lpstr>
      <vt:lpstr>EBR – 1 in Idaho (1951)</vt:lpstr>
      <vt:lpstr>Nautilus (1954)</vt:lpstr>
      <vt:lpstr>Kernenergie</vt:lpstr>
      <vt:lpstr>Dia 15</vt:lpstr>
      <vt:lpstr>Dia 16</vt:lpstr>
      <vt:lpstr>Dia 17</vt:lpstr>
      <vt:lpstr>Kernenergie en Nederland</vt:lpstr>
      <vt:lpstr>Beschikbaarheid uranium</vt:lpstr>
      <vt:lpstr>Kernsplijting</vt:lpstr>
      <vt:lpstr>Kernfusie</vt:lpstr>
      <vt:lpstr>“Zwakke” wisselwerking</vt:lpstr>
      <vt:lpstr>Fusie</vt:lpstr>
      <vt:lpstr>Temperatuur en kinetische energie</vt:lpstr>
      <vt:lpstr>Fusie station</vt:lpstr>
      <vt:lpstr>Kernfusie reactoren</vt:lpstr>
      <vt:lpstr>Tokamak</vt:lpstr>
      <vt:lpstr>Tokamak niet enige oplossing: W7X</vt:lpstr>
      <vt:lpstr>Stellarator – LHD in JAPAN </vt:lpstr>
      <vt:lpstr>Voortgang in fusie onderzoek</vt:lpstr>
      <vt:lpstr>ITER</vt:lpstr>
      <vt:lpstr>Wat is ITER?</vt:lpstr>
      <vt:lpstr>Meer over ITER</vt:lpstr>
      <vt:lpstr>Ontwerp – belangrijkste eigenschappen</vt:lpstr>
      <vt:lpstr>ITER parameters</vt:lpstr>
      <vt:lpstr>Stralingsschade</vt:lpstr>
      <vt:lpstr>Stralingstherapie</vt:lpstr>
      <vt:lpstr>Tracers</vt:lpstr>
      <vt:lpstr>Tomografie: CT en PET</vt:lpstr>
      <vt:lpstr>Emissie tomografie</vt:lpstr>
      <vt:lpstr>Kernspin resonantie (NMR)</vt:lpstr>
      <vt:lpstr>Magnetic Resonance Imaging (MRI)</vt:lpstr>
      <vt:lpstr>Samenvatting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su</cp:lastModifiedBy>
  <cp:revision>1181</cp:revision>
  <cp:lastPrinted>2002-09-13T18:52:55Z</cp:lastPrinted>
  <dcterms:created xsi:type="dcterms:W3CDTF">2001-01-08T10:28:24Z</dcterms:created>
  <dcterms:modified xsi:type="dcterms:W3CDTF">2010-12-13T22:07:22Z</dcterms:modified>
</cp:coreProperties>
</file>