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0" r:id="rId2"/>
    <p:sldId id="877" r:id="rId3"/>
    <p:sldId id="927" r:id="rId4"/>
    <p:sldId id="931" r:id="rId5"/>
    <p:sldId id="932" r:id="rId6"/>
    <p:sldId id="933" r:id="rId7"/>
    <p:sldId id="935" r:id="rId8"/>
    <p:sldId id="943" r:id="rId9"/>
    <p:sldId id="942" r:id="rId10"/>
    <p:sldId id="936" r:id="rId11"/>
    <p:sldId id="937" r:id="rId12"/>
    <p:sldId id="938" r:id="rId13"/>
    <p:sldId id="939" r:id="rId14"/>
    <p:sldId id="940" r:id="rId15"/>
    <p:sldId id="941" r:id="rId16"/>
    <p:sldId id="944" r:id="rId17"/>
    <p:sldId id="945" r:id="rId18"/>
    <p:sldId id="946" r:id="rId19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7478" autoAdjust="0"/>
  </p:normalViewPr>
  <p:slideViewPr>
    <p:cSldViewPr>
      <p:cViewPr varScale="1">
        <p:scale>
          <a:sx n="48" d="100"/>
          <a:sy n="48" d="100"/>
        </p:scale>
        <p:origin x="-5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5851A7-16D8-459F-B6E3-4262886782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42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07FDEF6-172A-4F57-AC1E-F509E6A34FD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56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1486C-3984-483E-96B6-B939A6E21E0D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78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160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040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38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338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246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378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616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029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68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DD2B1-89DF-4623-8EED-ABDBF37F0252}" type="slidenum">
              <a:rPr lang="en-US" smtClean="0">
                <a:latin typeface="Times"/>
              </a:rPr>
              <a:pPr>
                <a:defRPr/>
              </a:pPr>
              <a:t>2</a:t>
            </a:fld>
            <a:endParaRPr lang="en-US" smtClean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64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19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84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39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51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571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973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31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4D59B3-3266-49A3-A434-885372D2631A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4971-BFFD-4F55-B22B-0AB83D1D77E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2F94-4748-4CD0-AE25-2D9FB10EFB2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97E8-1A61-460C-9DFB-E581F520E34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8E09-EF5B-4E34-B350-7C5504332D52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D3F0-C83C-4FAD-8852-8CAF27ACF80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63060-7D6D-4848-80D7-7FF0052493B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4F8A-CE98-466C-81E4-D1CB6E895BAE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F97F-AFE7-4B81-AECE-0B2A6CE8AA5E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8697-7562-4550-AA98-779DC7EC1B3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09BE-E10D-498B-82B9-9EE55832FFF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669C-3B8C-484A-A73B-6753683677BA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9E5C-9EDE-41F5-B845-15920A6349E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FAD9-1DF2-4CA2-A924-8CFDE929E40A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9B41F8A-6F9D-4F85-96BD-FB00E750AE3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118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1.png"/><Relationship Id="rId10" Type="http://schemas.openxmlformats.org/officeDocument/2006/relationships/image" Target="../media/image68.png"/><Relationship Id="rId4" Type="http://schemas.openxmlformats.org/officeDocument/2006/relationships/image" Target="../media/image58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7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84.png"/><Relationship Id="rId5" Type="http://schemas.openxmlformats.org/officeDocument/2006/relationships/image" Target="../media/image79.png"/><Relationship Id="rId10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jpe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3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11" Type="http://schemas.openxmlformats.org/officeDocument/2006/relationships/image" Target="../media/image108.png"/><Relationship Id="rId5" Type="http://schemas.openxmlformats.org/officeDocument/2006/relationships/image" Target="../media/image102.jpeg"/><Relationship Id="rId10" Type="http://schemas.openxmlformats.org/officeDocument/2006/relationships/image" Target="../media/image107.png"/><Relationship Id="rId4" Type="http://schemas.openxmlformats.org/officeDocument/2006/relationships/image" Target="../media/image101.jpeg"/><Relationship Id="rId9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5" Type="http://schemas.openxmlformats.org/officeDocument/2006/relationships/image" Target="../media/image113.png"/><Relationship Id="rId4" Type="http://schemas.microsoft.com/office/2007/relationships/media" Target="../media/media1.mp4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Jo van den Brand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HOVO: 4 </a:t>
            </a:r>
            <a:r>
              <a:rPr 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december</a:t>
            </a:r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2014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6000" b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Thermodynamica</a:t>
            </a:r>
            <a:endParaRPr lang="en-US" sz="44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n-US" sz="32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r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ol</a:t>
            </a:r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in de 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moderne</a:t>
            </a:r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fysica</a:t>
            </a:r>
            <a:endParaRPr lang="en-US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196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773429" y="6488668"/>
            <a:ext cx="136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jo@nikhef.nl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0318" y="2308253"/>
            <a:ext cx="2519363" cy="527191"/>
          </a:xfrm>
          <a:prstGeom prst="rect">
            <a:avLst/>
          </a:prstGeom>
        </p:spPr>
      </p:pic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Model: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lineaire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dichtheid-straal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relatie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066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Neem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endParaRPr lang="en-US" altLang="en-US" i="1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2384966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Massa-</a:t>
            </a:r>
            <a:r>
              <a:rPr lang="en-US" altLang="en-US" dirty="0" err="1" smtClean="0">
                <a:latin typeface="Calibri" pitchFamily="34" charset="0"/>
              </a:rPr>
              <a:t>straal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relatie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1856512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Hydrostatisch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evenwicht</a:t>
            </a:r>
            <a:endParaRPr lang="en-US" altLang="en-US" i="1" baseline="30000" dirty="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2911106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Integreren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3444506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Normeren</a:t>
            </a:r>
            <a:r>
              <a:rPr lang="en-US" altLang="en-US" dirty="0" smtClean="0">
                <a:latin typeface="Calibri" pitchFamily="34" charset="0"/>
              </a:rPr>
              <a:t> op de </a:t>
            </a:r>
            <a:r>
              <a:rPr lang="en-US" altLang="en-US" dirty="0" err="1" smtClean="0">
                <a:latin typeface="Calibri" pitchFamily="34" charset="0"/>
              </a:rPr>
              <a:t>totale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massa</a:t>
            </a:r>
            <a:r>
              <a:rPr lang="en-US" altLang="en-US" dirty="0" smtClean="0">
                <a:latin typeface="Calibri" pitchFamily="34" charset="0"/>
              </a:rPr>
              <a:t> van de </a:t>
            </a:r>
            <a:r>
              <a:rPr lang="en-US" altLang="en-US" dirty="0" err="1" smtClean="0">
                <a:latin typeface="Calibri" pitchFamily="34" charset="0"/>
              </a:rPr>
              <a:t>ster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3977906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geeft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3" name="Right Arrow 12"/>
          <p:cNvSpPr>
            <a:spLocks noChangeArrowheads="1"/>
          </p:cNvSpPr>
          <p:nvPr/>
        </p:nvSpPr>
        <p:spPr bwMode="auto">
          <a:xfrm>
            <a:off x="5207336" y="246632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491012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Integreren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7140" y="951510"/>
            <a:ext cx="1674734" cy="577315"/>
          </a:xfrm>
          <a:prstGeom prst="rect">
            <a:avLst/>
          </a:prstGeom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667000" y="1438438"/>
            <a:ext cx="39955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d</a:t>
            </a:r>
            <a:r>
              <a:rPr lang="en-US" altLang="en-US" dirty="0" err="1" smtClean="0">
                <a:latin typeface="Calibri" pitchFamily="34" charset="0"/>
              </a:rPr>
              <a:t>ichtheid</a:t>
            </a:r>
            <a:r>
              <a:rPr lang="en-US" altLang="en-US" dirty="0" smtClean="0">
                <a:latin typeface="Calibri" pitchFamily="34" charset="0"/>
              </a:rPr>
              <a:t> in het centrum van de </a:t>
            </a:r>
            <a:r>
              <a:rPr lang="en-US" altLang="en-US" dirty="0" err="1" smtClean="0">
                <a:latin typeface="Calibri" pitchFamily="34" charset="0"/>
              </a:rPr>
              <a:t>ster</a:t>
            </a:r>
            <a:endParaRPr lang="en-US" altLang="en-US" i="1" dirty="0">
              <a:latin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2683363" y="1400296"/>
            <a:ext cx="0" cy="3047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9614" y="1752600"/>
            <a:ext cx="3281363" cy="598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1881" y="2358670"/>
            <a:ext cx="2604657" cy="552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28923" y="2819400"/>
            <a:ext cx="2484503" cy="5836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0" y="3372097"/>
            <a:ext cx="3163721" cy="569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37063" y="3861238"/>
            <a:ext cx="3109913" cy="602999"/>
          </a:xfrm>
          <a:prstGeom prst="rect">
            <a:avLst/>
          </a:prstGeom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4370574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Invullen</a:t>
            </a:r>
            <a:r>
              <a:rPr lang="en-US" altLang="en-US" dirty="0" smtClean="0">
                <a:latin typeface="Calibri" pitchFamily="34" charset="0"/>
              </a:rPr>
              <a:t> in 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012233" y="1752600"/>
            <a:ext cx="3281363" cy="59852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40" name="Right Arrow 12"/>
          <p:cNvSpPr>
            <a:spLocks noChangeArrowheads="1"/>
          </p:cNvSpPr>
          <p:nvPr/>
        </p:nvSpPr>
        <p:spPr bwMode="auto">
          <a:xfrm>
            <a:off x="4114800" y="4429836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25846" y="4276521"/>
            <a:ext cx="3214688" cy="5599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8400" y="4800600"/>
            <a:ext cx="4520361" cy="6473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03490" y="5004849"/>
            <a:ext cx="1181053" cy="219527"/>
          </a:xfrm>
          <a:prstGeom prst="rect">
            <a:avLst/>
          </a:prstGeom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5540789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Elimineer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centrale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dichtheid</a:t>
            </a:r>
            <a:r>
              <a:rPr lang="en-US" altLang="en-US" dirty="0" smtClean="0">
                <a:latin typeface="Calibri" pitchFamily="34" charset="0"/>
              </a:rPr>
              <a:t> met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519552" y="3403044"/>
            <a:ext cx="3160188" cy="54596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46" name="Right Arrow 12"/>
          <p:cNvSpPr>
            <a:spLocks noChangeArrowheads="1"/>
          </p:cNvSpPr>
          <p:nvPr/>
        </p:nvSpPr>
        <p:spPr bwMode="auto">
          <a:xfrm>
            <a:off x="5410200" y="5587507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7084" y="5481453"/>
            <a:ext cx="2128716" cy="51690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3400" y="6104869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Ideale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gaswet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69325" y="6172534"/>
            <a:ext cx="1676400" cy="2663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165519" y="6022898"/>
            <a:ext cx="4463884" cy="584495"/>
          </a:xfrm>
          <a:prstGeom prst="rect">
            <a:avLst/>
          </a:prstGeom>
        </p:spPr>
      </p:pic>
      <p:sp>
        <p:nvSpPr>
          <p:cNvPr id="23" name="Right Brace 22"/>
          <p:cNvSpPr/>
          <p:nvPr/>
        </p:nvSpPr>
        <p:spPr bwMode="auto">
          <a:xfrm rot="5400000">
            <a:off x="5433527" y="5962043"/>
            <a:ext cx="152401" cy="1334712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24600" y="6619671"/>
            <a:ext cx="1158279" cy="2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951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26" grpId="0"/>
      <p:bldP spid="31" grpId="0"/>
      <p:bldP spid="38" grpId="0"/>
      <p:bldP spid="28" grpId="0"/>
      <p:bldP spid="33" grpId="0" animBg="1"/>
      <p:bldP spid="36" grpId="0"/>
      <p:bldP spid="29" grpId="0"/>
      <p:bldP spid="39" grpId="0"/>
      <p:bldP spid="14" grpId="0" animBg="1"/>
      <p:bldP spid="40" grpId="0" animBg="1"/>
      <p:bldP spid="43" grpId="0"/>
      <p:bldP spid="45" grpId="0" animBg="1"/>
      <p:bldP spid="46" grpId="0" animBg="1"/>
      <p:bldP spid="47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33400" y="5766924"/>
            <a:ext cx="8305800" cy="10859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Theorie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Eddington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066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Aanname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ster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gasbol</a:t>
            </a:r>
            <a:r>
              <a:rPr lang="en-US" altLang="en-US" dirty="0" smtClean="0">
                <a:latin typeface="Calibri" pitchFamily="34" charset="0"/>
              </a:rPr>
              <a:t> die </a:t>
            </a:r>
            <a:r>
              <a:rPr lang="en-US" altLang="en-US" dirty="0" err="1" smtClean="0">
                <a:latin typeface="Calibri" pitchFamily="34" charset="0"/>
              </a:rPr>
              <a:t>voldoet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aan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ideale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gaswet</a:t>
            </a:r>
            <a:endParaRPr lang="en-US" altLang="en-US" i="1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2111617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Bose-Einstein gas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15240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Totale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                                                met                                    (constant)</a:t>
            </a:r>
            <a:endParaRPr lang="en-US" altLang="en-US" i="1" baseline="30000" dirty="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272518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33644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Elimineer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T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geeft</a:t>
            </a:r>
            <a:r>
              <a:rPr lang="en-US" altLang="en-US" dirty="0" smtClean="0">
                <a:latin typeface="Calibri" pitchFamily="34" charset="0"/>
              </a:rPr>
              <a:t>                            (</a:t>
            </a:r>
            <a:r>
              <a:rPr lang="en-US" altLang="en-US" dirty="0" err="1" smtClean="0">
                <a:latin typeface="Calibri" pitchFamily="34" charset="0"/>
              </a:rPr>
              <a:t>voorbeeld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err="1" smtClean="0">
                <a:latin typeface="Calibri" pitchFamily="34" charset="0"/>
              </a:rPr>
              <a:t>polytroop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43550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Polytrope</a:t>
            </a:r>
            <a:r>
              <a:rPr lang="en-US" altLang="en-US" dirty="0" smtClean="0">
                <a:latin typeface="Calibri" pitchFamily="34" charset="0"/>
              </a:rPr>
              <a:t> index </a:t>
            </a:r>
            <a:r>
              <a:rPr lang="en-US" altLang="en-US" i="1" dirty="0" smtClean="0">
                <a:latin typeface="Calibri" pitchFamily="34" charset="0"/>
              </a:rPr>
              <a:t>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volgt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38978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Adiabatische</a:t>
            </a:r>
            <a:r>
              <a:rPr lang="en-US" altLang="en-US" dirty="0" smtClean="0">
                <a:latin typeface="Calibri" pitchFamily="34" charset="0"/>
              </a:rPr>
              <a:t> index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48006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Gravitatiepotentiaal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voldoet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Poissonvergelijking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3400" y="57912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Bewijs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gravitatiekracht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sferische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schil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dikte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err="1" smtClean="0">
                <a:latin typeface="Calibri" pitchFamily="34" charset="0"/>
              </a:rPr>
              <a:t>dr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9233" y="983075"/>
            <a:ext cx="1133949" cy="512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7562" y="1567790"/>
            <a:ext cx="2012437" cy="301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0106" y="1575152"/>
            <a:ext cx="1205781" cy="286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7562" y="2618756"/>
            <a:ext cx="2180842" cy="609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3835" y="1926756"/>
            <a:ext cx="5944001" cy="7093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3354830"/>
            <a:ext cx="1066800" cy="361156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 bwMode="auto">
          <a:xfrm>
            <a:off x="7287952" y="2209800"/>
            <a:ext cx="114055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23835" y="3958792"/>
            <a:ext cx="862258" cy="27354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08475" y="4371083"/>
            <a:ext cx="1590784" cy="31691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87310" y="5148814"/>
            <a:ext cx="3998227" cy="61811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38400" y="6184808"/>
            <a:ext cx="4481513" cy="5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341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30" grpId="0"/>
      <p:bldP spid="26" grpId="0"/>
      <p:bldP spid="31" grpId="0"/>
      <p:bldP spid="28" grpId="0"/>
      <p:bldP spid="36" grpId="0"/>
      <p:bldP spid="39" grpId="0"/>
      <p:bldP spid="43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070267"/>
            <a:ext cx="2328863" cy="31234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4045860"/>
            <a:ext cx="1066800" cy="36115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533400" y="914399"/>
            <a:ext cx="8305800" cy="315586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Theorie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Eddington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066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Kracht</a:t>
            </a:r>
            <a:r>
              <a:rPr lang="en-US" altLang="en-US" dirty="0" smtClean="0">
                <a:latin typeface="Calibri" pitchFamily="34" charset="0"/>
              </a:rPr>
              <a:t> per </a:t>
            </a:r>
            <a:r>
              <a:rPr lang="en-US" altLang="en-US" dirty="0" err="1" smtClean="0">
                <a:latin typeface="Calibri" pitchFamily="34" charset="0"/>
              </a:rPr>
              <a:t>oppervlakte-eenheid</a:t>
            </a:r>
            <a:endParaRPr lang="en-US" altLang="en-US" i="1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18288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Deze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kracht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ondervindt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weerstand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toename</a:t>
            </a:r>
            <a:r>
              <a:rPr lang="en-US" altLang="en-US" dirty="0" smtClean="0">
                <a:latin typeface="Calibri" pitchFamily="34" charset="0"/>
              </a:rPr>
              <a:t> van de </a:t>
            </a:r>
            <a:r>
              <a:rPr lang="en-US" altLang="en-US" dirty="0" err="1" smtClean="0">
                <a:latin typeface="Calibri" pitchFamily="34" charset="0"/>
              </a:rPr>
              <a:t>gasdruk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30480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we                            nog </a:t>
            </a:r>
            <a:r>
              <a:rPr lang="en-US" altLang="en-US" dirty="0" err="1" smtClean="0">
                <a:latin typeface="Calibri" pitchFamily="34" charset="0"/>
              </a:rPr>
              <a:t>eens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naar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differentieren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we (</a:t>
            </a:r>
            <a:r>
              <a:rPr lang="en-US" altLang="en-US" dirty="0" err="1" smtClean="0">
                <a:latin typeface="Calibri" pitchFamily="34" charset="0"/>
              </a:rPr>
              <a:t>einde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bewijs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40502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Invullen</a:t>
            </a:r>
            <a:r>
              <a:rPr lang="en-US" altLang="en-US" dirty="0" smtClean="0">
                <a:latin typeface="Calibri" pitchFamily="34" charset="0"/>
              </a:rPr>
              <a:t> van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integreren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4495800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Hiermee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we </a:t>
            </a:r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dichtheid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functie</a:t>
            </a:r>
            <a:r>
              <a:rPr lang="en-US" altLang="en-US" dirty="0" smtClean="0">
                <a:latin typeface="Calibri" pitchFamily="34" charset="0"/>
              </a:rPr>
              <a:t> van de </a:t>
            </a:r>
            <a:r>
              <a:rPr lang="en-US" altLang="en-US" dirty="0" err="1" smtClean="0">
                <a:latin typeface="Calibri" pitchFamily="34" charset="0"/>
              </a:rPr>
              <a:t>gravitatiepotentiaal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3400" y="51816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Invullen</a:t>
            </a:r>
            <a:r>
              <a:rPr lang="en-US" altLang="en-US" dirty="0" smtClean="0">
                <a:latin typeface="Calibri" pitchFamily="34" charset="0"/>
              </a:rPr>
              <a:t> in de </a:t>
            </a:r>
            <a:r>
              <a:rPr lang="en-US" altLang="en-US" dirty="0" err="1" smtClean="0">
                <a:latin typeface="Calibri" pitchFamily="34" charset="0"/>
              </a:rPr>
              <a:t>poissonvergelijking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differentiaalvergelijking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500" y="3415765"/>
            <a:ext cx="3998227" cy="618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5525" y="981104"/>
            <a:ext cx="2981325" cy="514570"/>
          </a:xfrm>
          <a:prstGeom prst="rect">
            <a:avLst/>
          </a:prstGeom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57817" y="1485942"/>
            <a:ext cx="39955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g</a:t>
            </a:r>
            <a:r>
              <a:rPr lang="en-US" altLang="en-US" dirty="0" err="1" smtClean="0">
                <a:latin typeface="Calibri" pitchFamily="34" charset="0"/>
              </a:rPr>
              <a:t>ravitatieversnelling</a:t>
            </a:r>
            <a:r>
              <a:rPr lang="en-US" altLang="en-US" dirty="0" smtClean="0">
                <a:latin typeface="Calibri" pitchFamily="34" charset="0"/>
              </a:rPr>
              <a:t> [ m/s</a:t>
            </a:r>
            <a:r>
              <a:rPr lang="en-US" altLang="en-US" baseline="30000" dirty="0" smtClean="0">
                <a:latin typeface="Calibri" pitchFamily="34" charset="0"/>
              </a:rPr>
              <a:t>2</a:t>
            </a:r>
            <a:r>
              <a:rPr lang="en-US" altLang="en-US" dirty="0" smtClean="0">
                <a:latin typeface="Calibri" pitchFamily="34" charset="0"/>
              </a:rPr>
              <a:t> ]</a:t>
            </a:r>
            <a:endParaRPr lang="en-US" altLang="en-US" i="1" dirty="0">
              <a:latin typeface="Calibri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4174180" y="1447800"/>
            <a:ext cx="0" cy="3047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38123" y="2176779"/>
            <a:ext cx="2049187" cy="354109"/>
          </a:xfrm>
          <a:prstGeom prst="rect">
            <a:avLst/>
          </a:prstGeom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76769" y="2566840"/>
            <a:ext cx="39955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gravitatiepotentiaal</a:t>
            </a:r>
            <a:endParaRPr lang="en-US" altLang="en-US" i="1" dirty="0">
              <a:latin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3893132" y="2528698"/>
            <a:ext cx="0" cy="3047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34402" y="2486274"/>
            <a:ext cx="866775" cy="516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5972" y="3075956"/>
            <a:ext cx="1295400" cy="318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03518" y="4454243"/>
            <a:ext cx="2968833" cy="6511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23923" y="5572656"/>
            <a:ext cx="4100513" cy="598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50293" y="5210770"/>
            <a:ext cx="193507" cy="281464"/>
          </a:xfrm>
          <a:prstGeom prst="rect">
            <a:avLst/>
          </a:prstGeom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6225434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Numeriek</a:t>
            </a:r>
            <a:r>
              <a:rPr lang="en-US" altLang="en-US" dirty="0" smtClean="0">
                <a:latin typeface="Calibri" pitchFamily="34" charset="0"/>
              </a:rPr>
              <a:t> op </a:t>
            </a:r>
            <a:r>
              <a:rPr lang="en-US" altLang="en-US" dirty="0" err="1" smtClean="0">
                <a:latin typeface="Calibri" pitchFamily="34" charset="0"/>
              </a:rPr>
              <a:t>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lossen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randvoorwaarden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33962" y="6171230"/>
            <a:ext cx="2814638" cy="5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828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  <p:bldP spid="30" grpId="0"/>
      <p:bldP spid="28" grpId="0"/>
      <p:bldP spid="39" grpId="0"/>
      <p:bldP spid="43" grpId="0"/>
      <p:bldP spid="47" grpId="0"/>
      <p:bldP spid="25" grpId="0"/>
      <p:bldP spid="29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Lane-Emden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vergelijking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066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hebben</a:t>
            </a:r>
            <a:endParaRPr lang="en-US" altLang="en-US" i="1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16764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Definieer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24384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Dan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30480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smtClean="0">
                <a:latin typeface="Calibri" pitchFamily="34" charset="0"/>
              </a:rPr>
              <a:t>de </a:t>
            </a:r>
            <a:r>
              <a:rPr lang="en-US" altLang="en-US" smtClean="0">
                <a:latin typeface="Calibri" pitchFamily="34" charset="0"/>
              </a:rPr>
              <a:t>Lane-Emden </a:t>
            </a:r>
            <a:r>
              <a:rPr lang="en-US" altLang="en-US" dirty="0" err="1" smtClean="0">
                <a:latin typeface="Calibri" pitchFamily="34" charset="0"/>
              </a:rPr>
              <a:t>vergelijking</a:t>
            </a:r>
            <a:r>
              <a:rPr lang="en-US" altLang="en-US" dirty="0" smtClean="0">
                <a:latin typeface="Calibri" pitchFamily="34" charset="0"/>
              </a:rPr>
              <a:t>                                         (met index 3)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3581400"/>
            <a:ext cx="434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Oplossing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hangt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enkel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i="1" dirty="0" smtClean="0">
                <a:latin typeface="Calibri" pitchFamily="34" charset="0"/>
              </a:rPr>
              <a:t>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af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7560" y="944090"/>
            <a:ext cx="4100513" cy="598574"/>
          </a:xfrm>
          <a:prstGeom prst="rect">
            <a:avLst/>
          </a:prstGeom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39624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analytische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oplossing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n = 3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0786" y="1599291"/>
            <a:ext cx="2484168" cy="5550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5033962" y="1876836"/>
            <a:ext cx="6048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1683168"/>
            <a:ext cx="1053773" cy="329672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77001" y="2069068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c</a:t>
            </a:r>
            <a:r>
              <a:rPr lang="en-US" altLang="en-US" dirty="0" err="1" smtClean="0">
                <a:latin typeface="Calibri" pitchFamily="34" charset="0"/>
              </a:rPr>
              <a:t>entrale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dichtheid</a:t>
            </a:r>
            <a:endParaRPr lang="en-US" altLang="en-US" i="1" dirty="0">
              <a:latin typeface="Calibri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6493363" y="2030926"/>
            <a:ext cx="0" cy="3047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14733" y="2360913"/>
            <a:ext cx="4895667" cy="577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74598" y="2985635"/>
            <a:ext cx="1967072" cy="5566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8801" y="3599636"/>
            <a:ext cx="3429000" cy="31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456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28" grpId="0"/>
      <p:bldP spid="39" grpId="0"/>
      <p:bldP spid="43" grpId="0"/>
      <p:bldP spid="3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Model van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Eddington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066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n = 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41083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Op de rand van de </a:t>
            </a:r>
            <a:r>
              <a:rPr lang="en-US" altLang="en-US" dirty="0" err="1" smtClean="0">
                <a:latin typeface="Calibri" pitchFamily="34" charset="0"/>
              </a:rPr>
              <a:t>ster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52694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Ook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r>
              <a:rPr lang="en-US" altLang="en-US" dirty="0" smtClean="0">
                <a:latin typeface="Calibri" pitchFamily="34" charset="0"/>
              </a:rPr>
              <a:t>                             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5894713"/>
            <a:ext cx="434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6336268"/>
            <a:ext cx="4957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Temperatuur</a:t>
            </a:r>
            <a:r>
              <a:rPr lang="en-US" altLang="en-US" dirty="0" smtClean="0">
                <a:latin typeface="Calibri" pitchFamily="34" charset="0"/>
              </a:rPr>
              <a:t> in de </a:t>
            </a:r>
            <a:r>
              <a:rPr lang="en-US" altLang="en-US" dirty="0" err="1" smtClean="0">
                <a:latin typeface="Calibri" pitchFamily="34" charset="0"/>
              </a:rPr>
              <a:t>ster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9240" y="1129055"/>
            <a:ext cx="6082176" cy="2888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027039"/>
            <a:ext cx="2238375" cy="62059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>
            <a:off x="5491162" y="4291424"/>
            <a:ext cx="6048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6220" y="4018241"/>
            <a:ext cx="2019300" cy="550718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779818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hadden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4702709"/>
            <a:ext cx="2484168" cy="555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5345679"/>
            <a:ext cx="2138363" cy="261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5317715"/>
            <a:ext cx="1752600" cy="311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28800" y="5836696"/>
            <a:ext cx="1504950" cy="511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95600" y="6291133"/>
            <a:ext cx="1957388" cy="507120"/>
          </a:xfrm>
          <a:prstGeom prst="rect">
            <a:avLst/>
          </a:prstGeom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557838" y="6324600"/>
            <a:ext cx="2366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centrum </a:t>
            </a:r>
            <a:r>
              <a:rPr lang="en-US" altLang="en-US" dirty="0" err="1" smtClean="0">
                <a:latin typeface="Calibri" pitchFamily="34" charset="0"/>
              </a:rPr>
              <a:t>zon</a:t>
            </a:r>
            <a:endParaRPr lang="en-US" altLang="en-US" i="1" dirty="0">
              <a:latin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407666" y="6324600"/>
            <a:ext cx="1507734" cy="334892"/>
            <a:chOff x="7407666" y="6324600"/>
            <a:chExt cx="1507734" cy="33489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07666" y="6383074"/>
              <a:ext cx="1507734" cy="2764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7620000" y="6324600"/>
              <a:ext cx="762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65692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9" grpId="0"/>
      <p:bldP spid="43" grpId="0"/>
      <p:bldP spid="38" grpId="0"/>
      <p:bldP spid="23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Witte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dwerg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: Fermi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druk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elektrongas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066800"/>
            <a:ext cx="419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Pauli </a:t>
            </a:r>
            <a:r>
              <a:rPr lang="en-US" altLang="en-US" dirty="0" err="1" smtClean="0">
                <a:latin typeface="Calibri" pitchFamily="34" charset="0"/>
              </a:rPr>
              <a:t>principe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systeem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i="1" dirty="0" smtClean="0">
                <a:latin typeface="Calibri" pitchFamily="34" charset="0"/>
              </a:rPr>
              <a:t>N</a:t>
            </a:r>
            <a:r>
              <a:rPr lang="en-US" altLang="en-US" baseline="-25000" dirty="0" smtClean="0">
                <a:latin typeface="Calibri" pitchFamily="34" charset="0"/>
              </a:rPr>
              <a:t>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elektronen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bevat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spinparen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waarvan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impulsen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minstens</a:t>
            </a:r>
            <a:r>
              <a:rPr lang="en-US" altLang="en-US" dirty="0" smtClean="0">
                <a:latin typeface="Calibri" pitchFamily="34" charset="0"/>
              </a:rPr>
              <a:t>                        </a:t>
            </a:r>
            <a:r>
              <a:rPr lang="en-US" altLang="en-US" dirty="0" err="1" smtClean="0">
                <a:latin typeface="Calibri" pitchFamily="34" charset="0"/>
              </a:rPr>
              <a:t>verschillen</a:t>
            </a:r>
            <a:endParaRPr lang="en-US" altLang="en-US" i="1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20574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Grootste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impuls</a:t>
            </a:r>
            <a:r>
              <a:rPr lang="en-US" altLang="en-US" dirty="0" smtClean="0">
                <a:latin typeface="Calibri" pitchFamily="34" charset="0"/>
              </a:rPr>
              <a:t> (3D) in </a:t>
            </a:r>
            <a:r>
              <a:rPr lang="en-US" altLang="en-US" dirty="0" err="1" smtClean="0">
                <a:latin typeface="Calibri" pitchFamily="34" charset="0"/>
              </a:rPr>
              <a:t>minstens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32004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Heisenberg: </a:t>
            </a:r>
            <a:r>
              <a:rPr lang="en-US" altLang="en-US" dirty="0" err="1" smtClean="0">
                <a:latin typeface="Calibri" pitchFamily="34" charset="0"/>
              </a:rPr>
              <a:t>minimale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impuls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err="1" smtClean="0">
                <a:latin typeface="Calibri" pitchFamily="34" charset="0"/>
              </a:rPr>
              <a:t>p</a:t>
            </a:r>
            <a:r>
              <a:rPr lang="en-US" altLang="en-US" baseline="-25000" dirty="0" err="1" smtClean="0">
                <a:latin typeface="Calibri" pitchFamily="34" charset="0"/>
              </a:rPr>
              <a:t>x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3904014"/>
            <a:ext cx="434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4419600"/>
            <a:ext cx="4957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gasdruk</a:t>
            </a:r>
            <a:r>
              <a:rPr lang="en-US" altLang="en-US" dirty="0" smtClean="0">
                <a:latin typeface="Calibri" pitchFamily="34" charset="0"/>
              </a:rPr>
              <a:t> via            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2438400"/>
            <a:ext cx="396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Maximale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onzekerheid</a:t>
            </a:r>
            <a:r>
              <a:rPr lang="en-US" altLang="en-US" dirty="0" smtClean="0">
                <a:latin typeface="Calibri" pitchFamily="34" charset="0"/>
              </a:rPr>
              <a:t> in </a:t>
            </a:r>
            <a:r>
              <a:rPr lang="en-US" altLang="en-US" dirty="0" err="1" smtClean="0">
                <a:latin typeface="Calibri" pitchFamily="34" charset="0"/>
              </a:rPr>
              <a:t>positie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elektron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i="1" dirty="0" smtClean="0">
                <a:latin typeface="Calibri" pitchFamily="34" charset="0"/>
              </a:rPr>
              <a:t>2R</a:t>
            </a:r>
            <a:r>
              <a:rPr lang="en-US" altLang="en-US" dirty="0" smtClean="0">
                <a:latin typeface="Calibri" pitchFamily="34" charset="0"/>
              </a:rPr>
              <a:t>*</a:t>
            </a:r>
            <a:endParaRPr lang="en-US" altLang="en-US" i="1" dirty="0">
              <a:latin typeface="Calibri" pitchFamily="34" charset="0"/>
            </a:endParaRPr>
          </a:p>
        </p:txBody>
      </p:sp>
      <p:grpSp>
        <p:nvGrpSpPr>
          <p:cNvPr id="9218" name="Group 9217"/>
          <p:cNvGrpSpPr/>
          <p:nvPr/>
        </p:nvGrpSpPr>
        <p:grpSpPr>
          <a:xfrm>
            <a:off x="5334000" y="1237600"/>
            <a:ext cx="3810000" cy="1993900"/>
            <a:chOff x="4800600" y="1237600"/>
            <a:chExt cx="3810000" cy="19939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00600" y="1237600"/>
              <a:ext cx="3810000" cy="19939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76800" y="2836902"/>
              <a:ext cx="1122167" cy="369332"/>
            </a:xfrm>
            <a:prstGeom prst="rect">
              <a:avLst/>
            </a:prstGeom>
            <a:solidFill>
              <a:srgbClr val="FF66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De </a:t>
              </a:r>
              <a:r>
                <a:rPr lang="en-US" b="1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zon</a:t>
              </a:r>
              <a:r>
                <a:rPr lang="en-US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nu</a:t>
              </a:r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15200" y="2307848"/>
              <a:ext cx="1295400" cy="89255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De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zon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als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een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    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witte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dwerg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    </a:t>
              </a:r>
              <a:r>
                <a:rPr lang="en-US" sz="1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(6 </a:t>
              </a:r>
              <a:r>
                <a:rPr lang="en-US" sz="1200" b="1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miljard</a:t>
              </a:r>
              <a:r>
                <a:rPr lang="en-US" sz="1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jaar</a:t>
              </a:r>
              <a:r>
                <a:rPr lang="en-US" sz="1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vanaf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nu)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659" y="1690045"/>
            <a:ext cx="1071563" cy="266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8667" y="2011483"/>
            <a:ext cx="1323975" cy="363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3248063"/>
            <a:ext cx="1800225" cy="3335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0" y="3584204"/>
            <a:ext cx="4281488" cy="733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14675" y="4445158"/>
            <a:ext cx="1457325" cy="2762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54150" y="4419600"/>
            <a:ext cx="2471738" cy="332645"/>
          </a:xfrm>
          <a:prstGeom prst="rect">
            <a:avLst/>
          </a:prstGeom>
        </p:spPr>
      </p:pic>
      <p:sp>
        <p:nvSpPr>
          <p:cNvPr id="20" name="Right Brace 19"/>
          <p:cNvSpPr/>
          <p:nvPr/>
        </p:nvSpPr>
        <p:spPr bwMode="auto">
          <a:xfrm>
            <a:off x="7924800" y="3889542"/>
            <a:ext cx="152400" cy="857399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1526659" y="5057701"/>
            <a:ext cx="683141" cy="327855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76487" y="4879360"/>
            <a:ext cx="3414713" cy="576209"/>
          </a:xfrm>
          <a:prstGeom prst="rect">
            <a:avLst/>
          </a:prstGeom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3400" y="5498068"/>
            <a:ext cx="533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Gebruik</a:t>
            </a:r>
            <a:r>
              <a:rPr lang="en-US" altLang="en-US" dirty="0" smtClean="0">
                <a:latin typeface="Calibri" pitchFamily="34" charset="0"/>
              </a:rPr>
              <a:t>     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                    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50459" y="5510111"/>
            <a:ext cx="1147763" cy="381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48012" y="5541558"/>
            <a:ext cx="2019300" cy="3258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14338" y="5541558"/>
            <a:ext cx="990600" cy="300718"/>
          </a:xfrm>
          <a:prstGeom prst="rect">
            <a:avLst/>
          </a:prstGeom>
        </p:spPr>
      </p:pic>
      <p:sp>
        <p:nvSpPr>
          <p:cNvPr id="40" name="Right Brace 39"/>
          <p:cNvSpPr/>
          <p:nvPr/>
        </p:nvSpPr>
        <p:spPr bwMode="auto">
          <a:xfrm>
            <a:off x="6705600" y="4953000"/>
            <a:ext cx="152400" cy="857399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9216" name="Picture 92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93298" y="5123498"/>
            <a:ext cx="1905000" cy="558362"/>
          </a:xfrm>
          <a:prstGeom prst="rect">
            <a:avLst/>
          </a:prstGeom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400" y="5955268"/>
            <a:ext cx="533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                       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we </a:t>
            </a:r>
            <a:r>
              <a:rPr lang="en-US" altLang="en-US" i="1" dirty="0" smtClean="0">
                <a:latin typeface="Calibri" pitchFamily="34" charset="0"/>
              </a:rPr>
              <a:t>R = 0.9R</a:t>
            </a:r>
            <a:r>
              <a:rPr lang="en-US" altLang="en-US" baseline="-25000" dirty="0">
                <a:latin typeface="Calibri" pitchFamily="34" charset="0"/>
              </a:rPr>
              <a:t>A</a:t>
            </a:r>
            <a:r>
              <a:rPr lang="en-US" altLang="en-US" baseline="-25000" dirty="0" smtClean="0">
                <a:latin typeface="Calibri" pitchFamily="34" charset="0"/>
              </a:rPr>
              <a:t>arde</a:t>
            </a:r>
            <a:r>
              <a:rPr lang="en-US" altLang="en-US" i="1" dirty="0" smtClean="0">
                <a:latin typeface="Calibri" pitchFamily="34" charset="0"/>
              </a:rPr>
              <a:t> 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9217" name="Picture 92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19200" y="6025413"/>
            <a:ext cx="942975" cy="271463"/>
          </a:xfrm>
          <a:prstGeom prst="rect">
            <a:avLst/>
          </a:prstGeom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33400" y="6260068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Met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                           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we de Fermi </a:t>
            </a:r>
            <a:r>
              <a:rPr lang="en-US" altLang="en-US" dirty="0" err="1" smtClean="0">
                <a:latin typeface="Calibri" pitchFamily="34" charset="0"/>
              </a:rPr>
              <a:t>toestandsvergelijking</a:t>
            </a:r>
            <a:r>
              <a:rPr lang="en-US" altLang="en-US" dirty="0" smtClean="0">
                <a:latin typeface="Calibri" pitchFamily="34" charset="0"/>
              </a:rPr>
              <a:t>   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9220" name="Picture 921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0159" y="6266006"/>
            <a:ext cx="752475" cy="291499"/>
          </a:xfrm>
          <a:prstGeom prst="rect">
            <a:avLst/>
          </a:prstGeom>
        </p:spPr>
      </p:pic>
      <p:pic>
        <p:nvPicPr>
          <p:cNvPr id="9222" name="Picture 922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40537" y="6328790"/>
            <a:ext cx="1340863" cy="264004"/>
          </a:xfrm>
          <a:prstGeom prst="rect">
            <a:avLst/>
          </a:prstGeom>
        </p:spPr>
      </p:pic>
      <p:pic>
        <p:nvPicPr>
          <p:cNvPr id="9223" name="Picture 922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92353" y="6255131"/>
            <a:ext cx="1247775" cy="3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606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9" grpId="0"/>
      <p:bldP spid="43" grpId="0"/>
      <p:bldP spid="38" grpId="0"/>
      <p:bldP spid="23" grpId="0"/>
      <p:bldP spid="20" grpId="0" animBg="1"/>
      <p:bldP spid="22" grpId="0" animBg="1"/>
      <p:bldP spid="34" grpId="0"/>
      <p:bldP spid="40" grpId="0" animBg="1"/>
      <p:bldP spid="41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Relativistisch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ontaard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elektrongas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066800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Witte </a:t>
            </a:r>
            <a:r>
              <a:rPr lang="en-US" altLang="en-US" dirty="0" err="1" smtClean="0">
                <a:latin typeface="Calibri" pitchFamily="34" charset="0"/>
              </a:rPr>
              <a:t>dwergen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zijn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waargenomen</a:t>
            </a:r>
            <a:endParaRPr lang="en-US" altLang="en-US" i="1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1916668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Vul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energieniveaus</a:t>
            </a:r>
            <a:r>
              <a:rPr lang="en-US" altLang="en-US" dirty="0" smtClean="0">
                <a:latin typeface="Calibri" pitchFamily="34" charset="0"/>
              </a:rPr>
              <a:t> tot de Fermi-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31242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Gebruik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weer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3835717"/>
            <a:ext cx="434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4419600"/>
            <a:ext cx="4957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Merk</a:t>
            </a:r>
            <a:r>
              <a:rPr lang="en-US" altLang="en-US" dirty="0" smtClean="0">
                <a:latin typeface="Calibri" pitchFamily="34" charset="0"/>
              </a:rPr>
              <a:t> op: de </a:t>
            </a:r>
            <a:r>
              <a:rPr lang="en-US" altLang="en-US" dirty="0" err="1" smtClean="0">
                <a:latin typeface="Calibri" pitchFamily="34" charset="0"/>
              </a:rPr>
              <a:t>straal</a:t>
            </a:r>
            <a:r>
              <a:rPr lang="en-US" altLang="en-US" dirty="0" smtClean="0">
                <a:latin typeface="Calibri" pitchFamily="34" charset="0"/>
              </a:rPr>
              <a:t> van de </a:t>
            </a:r>
            <a:r>
              <a:rPr lang="en-US" altLang="en-US" dirty="0" err="1" smtClean="0">
                <a:latin typeface="Calibri" pitchFamily="34" charset="0"/>
              </a:rPr>
              <a:t>ster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valt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eruit</a:t>
            </a:r>
            <a:r>
              <a:rPr lang="en-US" altLang="en-US" dirty="0" smtClean="0">
                <a:latin typeface="Calibri" pitchFamily="34" charset="0"/>
              </a:rPr>
              <a:t>!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2565910"/>
            <a:ext cx="396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3400" y="4736068"/>
            <a:ext cx="533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relativistische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witte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dwerg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heeft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unieke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massa</a:t>
            </a:r>
            <a:r>
              <a:rPr lang="en-US" altLang="en-US" dirty="0" smtClean="0">
                <a:latin typeface="Calibri" pitchFamily="34" charset="0"/>
              </a:rPr>
              <a:t>, de Chandrasekhar </a:t>
            </a:r>
            <a:r>
              <a:rPr lang="en-US" altLang="en-US" dirty="0" err="1" smtClean="0">
                <a:latin typeface="Calibri" pitchFamily="34" charset="0"/>
              </a:rPr>
              <a:t>massa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6437" y="3124200"/>
            <a:ext cx="1147763" cy="381000"/>
          </a:xfrm>
          <a:prstGeom prst="rect">
            <a:avLst/>
          </a:prstGeom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33400" y="6260068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Toestandsvergelijking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180" y="5111257"/>
            <a:ext cx="2119620" cy="167046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218947" y="6408010"/>
            <a:ext cx="184544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Sirius B (Chandra)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940158" y="1014663"/>
            <a:ext cx="2119621" cy="1751747"/>
            <a:chOff x="6940158" y="962118"/>
            <a:chExt cx="2119621" cy="17517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48179" y="962118"/>
              <a:ext cx="2110539" cy="17517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6940158" y="2643277"/>
              <a:ext cx="2119621" cy="705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180" y="2743200"/>
            <a:ext cx="2114550" cy="2309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62475" y="1555146"/>
            <a:ext cx="1152525" cy="3261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1318" y="2286118"/>
            <a:ext cx="1304925" cy="7618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2634" y="3657600"/>
            <a:ext cx="1640530" cy="6646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42851" y="5427783"/>
            <a:ext cx="4431506" cy="6682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32569" y="6212812"/>
            <a:ext cx="1057380" cy="409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680" y="4669261"/>
            <a:ext cx="173797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Sirius B (Hubble)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3400" y="1524000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Ultra-</a:t>
            </a:r>
            <a:r>
              <a:rPr lang="en-US" altLang="en-US" dirty="0" err="1" smtClean="0">
                <a:latin typeface="Calibri" pitchFamily="34" charset="0"/>
              </a:rPr>
              <a:t>relativistisch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ontaard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elektronengas</a:t>
            </a:r>
            <a:endParaRPr lang="en-US" altLang="en-US" i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915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9" grpId="0"/>
      <p:bldP spid="43" grpId="0"/>
      <p:bldP spid="38" grpId="0"/>
      <p:bldP spid="23" grpId="0"/>
      <p:bldP spid="34" grpId="0"/>
      <p:bldP spid="44" grpId="0"/>
      <p:bldP spid="42" grpId="0" animBg="1"/>
      <p:bldP spid="5" grpId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Neutronenster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0668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eindigen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witte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dwerg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neutronenster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zwart</a:t>
            </a:r>
            <a:r>
              <a:rPr lang="en-US" altLang="en-US" dirty="0" smtClean="0">
                <a:latin typeface="Calibri" pitchFamily="34" charset="0"/>
              </a:rPr>
              <a:t> gat, of </a:t>
            </a:r>
            <a:r>
              <a:rPr lang="en-US" altLang="en-US" dirty="0" err="1" smtClean="0">
                <a:latin typeface="Calibri" pitchFamily="34" charset="0"/>
              </a:rPr>
              <a:t>volledig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fragmenteren</a:t>
            </a:r>
            <a:endParaRPr lang="en-US" altLang="en-US" i="1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1916668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“</a:t>
            </a:r>
            <a:r>
              <a:rPr lang="en-US" altLang="en-US" dirty="0" err="1" smtClean="0">
                <a:latin typeface="Calibri" pitchFamily="34" charset="0"/>
              </a:rPr>
              <a:t>Atoomkern</a:t>
            </a:r>
            <a:r>
              <a:rPr lang="en-US" altLang="en-US" dirty="0" smtClean="0">
                <a:latin typeface="Calibri" pitchFamily="34" charset="0"/>
              </a:rPr>
              <a:t>” </a:t>
            </a:r>
            <a:r>
              <a:rPr lang="en-US" altLang="en-US" dirty="0" err="1" smtClean="0">
                <a:latin typeface="Calibri" pitchFamily="34" charset="0"/>
              </a:rPr>
              <a:t>ter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grootte</a:t>
            </a:r>
            <a:r>
              <a:rPr lang="en-US" altLang="en-US" dirty="0" smtClean="0">
                <a:latin typeface="Calibri" pitchFamily="34" charset="0"/>
              </a:rPr>
              <a:t> van Amsterdam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3400" y="1524000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Neutronenster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fermigas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neutronen</a:t>
            </a:r>
            <a:endParaRPr lang="en-US" altLang="en-US" i="1" dirty="0" smtClean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3795" y="4802423"/>
            <a:ext cx="1746541" cy="1797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727966"/>
            <a:ext cx="3481387" cy="3061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4646058"/>
            <a:ext cx="2751292" cy="2135742"/>
          </a:xfrm>
          <a:prstGeom prst="rect">
            <a:avLst/>
          </a:prstGeom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3835717"/>
            <a:ext cx="434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Structuur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1795" y="1507429"/>
            <a:ext cx="3218688" cy="26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499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47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 dirty="0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De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Krab</a:t>
            </a:r>
            <a:r>
              <a:rPr lang="en-US" i="1" kern="1200" dirty="0" err="1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-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nevel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" name="combinedmovi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" y="1738563"/>
            <a:ext cx="685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295400"/>
            <a:ext cx="470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Chandra: X-rays                                             Hubble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61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89707" y="228600"/>
            <a:ext cx="13756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99"/>
                </a:solidFill>
                <a:latin typeface="Calibri" panose="020F0502020204030204" pitchFamily="34" charset="0"/>
              </a:rPr>
              <a:t>Inhoud</a:t>
            </a:r>
            <a:endParaRPr lang="en-US" sz="2400" b="1" i="1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304800" y="1066800"/>
            <a:ext cx="5791200" cy="52197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Kosmologie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Algemene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relativiteitstheorie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Kosmologie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Big Bang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Roodverschuiving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Thermodynamica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Fase-overgangen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(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entropie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)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Nucleosynthese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Big Bang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synthese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in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sterren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Abondantie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van helium-4</a:t>
            </a:r>
            <a:endParaRPr lang="en-US" sz="2000" b="1" baseline="30000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latin typeface="Calibri" panose="020F0502020204030204" pitchFamily="34" charset="0"/>
              </a:rPr>
              <a:t>Standaard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zonnemodel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6600"/>
                </a:solidFill>
                <a:latin typeface="Calibri" panose="020F0502020204030204" pitchFamily="34" charset="0"/>
              </a:rPr>
              <a:t>Temperatuur</a:t>
            </a: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 in de </a:t>
            </a:r>
            <a:r>
              <a:rPr lang="en-US" sz="2000" b="1" dirty="0" err="1">
                <a:solidFill>
                  <a:srgbClr val="006600"/>
                </a:solidFill>
                <a:latin typeface="Calibri" panose="020F0502020204030204" pitchFamily="34" charset="0"/>
              </a:rPr>
              <a:t>zon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Kosmische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</a:rPr>
              <a:t>microgolf-achtergrondstraling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Temperatuur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fluctuaties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09600" y="4630839"/>
            <a:ext cx="3886200" cy="762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Standaard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zonnemodel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Standard Solar Model (SSM) is </a:t>
            </a:r>
            <a:r>
              <a:rPr lang="en-US" altLang="en-US" dirty="0" err="1" smtClean="0">
                <a:latin typeface="Calibri" pitchFamily="34" charset="0"/>
              </a:rPr>
              <a:t>gebaseerd</a:t>
            </a:r>
            <a:r>
              <a:rPr lang="en-US" altLang="en-US" dirty="0" smtClean="0">
                <a:latin typeface="Calibri" pitchFamily="34" charset="0"/>
              </a:rPr>
              <a:t> op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914399" y="1600200"/>
            <a:ext cx="64770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De </a:t>
            </a:r>
            <a:r>
              <a:rPr lang="en-US" altLang="en-US" dirty="0" err="1" smtClean="0">
                <a:latin typeface="Calibri" pitchFamily="34" charset="0"/>
              </a:rPr>
              <a:t>zon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sferisch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symmetrisch</a:t>
            </a:r>
            <a:endParaRPr lang="en-US" altLang="en-US" dirty="0" smtClean="0">
              <a:latin typeface="Calibri" pitchFamily="34" charset="0"/>
            </a:endParaRP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De </a:t>
            </a:r>
            <a:r>
              <a:rPr lang="en-US" altLang="en-US" dirty="0" err="1" smtClean="0">
                <a:latin typeface="Calibri" pitchFamily="34" charset="0"/>
              </a:rPr>
              <a:t>zon</a:t>
            </a:r>
            <a:r>
              <a:rPr lang="en-US" altLang="en-US" dirty="0" smtClean="0">
                <a:latin typeface="Calibri" pitchFamily="34" charset="0"/>
              </a:rPr>
              <a:t> is in </a:t>
            </a:r>
            <a:r>
              <a:rPr lang="en-US" altLang="en-US" dirty="0" err="1" smtClean="0">
                <a:latin typeface="Calibri" pitchFamily="34" charset="0"/>
              </a:rPr>
              <a:t>hydrostatisch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evenwicht</a:t>
            </a:r>
            <a:endParaRPr lang="en-US" altLang="en-US" dirty="0" smtClean="0">
              <a:latin typeface="Calibri" pitchFamily="34" charset="0"/>
            </a:endParaRPr>
          </a:p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Energie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wordt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overgebracht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straling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convectie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neutrino’s</a:t>
            </a:r>
          </a:p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Fusie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waterstof</a:t>
            </a:r>
            <a:r>
              <a:rPr lang="en-US" altLang="en-US" dirty="0" smtClean="0">
                <a:latin typeface="Calibri" pitchFamily="34" charset="0"/>
              </a:rPr>
              <a:t> tot helium is de </a:t>
            </a:r>
            <a:r>
              <a:rPr lang="en-US" altLang="en-US" dirty="0" err="1" smtClean="0">
                <a:latin typeface="Calibri" pitchFamily="34" charset="0"/>
              </a:rPr>
              <a:t>energiebron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2842548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Data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zon</a:t>
            </a:r>
            <a:endParaRPr lang="en-US" altLang="en-US" i="1" baseline="30000" dirty="0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61076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Centripetale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versnelling</a:t>
            </a:r>
            <a:r>
              <a:rPr lang="en-US" altLang="en-US" dirty="0" smtClean="0">
                <a:latin typeface="Calibri" pitchFamily="34" charset="0"/>
              </a:rPr>
              <a:t> op de equator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901827"/>
            <a:ext cx="6172200" cy="3123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6144899"/>
            <a:ext cx="2819400" cy="281940"/>
          </a:xfrm>
          <a:prstGeom prst="rect">
            <a:avLst/>
          </a:prstGeom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64124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Sferische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symmetrie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goede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aanname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9" name="Right Arrow 12"/>
          <p:cNvSpPr>
            <a:spLocks noChangeArrowheads="1"/>
          </p:cNvSpPr>
          <p:nvPr/>
        </p:nvSpPr>
        <p:spPr bwMode="auto">
          <a:xfrm>
            <a:off x="4724400" y="646060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6470850"/>
            <a:ext cx="1314450" cy="26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081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26" grpId="0"/>
      <p:bldP spid="36" grpId="0"/>
      <p:bldP spid="38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SSM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066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som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gasdruk</a:t>
            </a:r>
            <a:r>
              <a:rPr lang="en-US" altLang="en-US" dirty="0" smtClean="0">
                <a:latin typeface="Calibri" pitchFamily="34" charset="0"/>
              </a:rPr>
              <a:t>      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stralingsdruk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1764268"/>
            <a:ext cx="8077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u="sng" dirty="0" err="1" smtClean="0">
                <a:latin typeface="Calibri" pitchFamily="34" charset="0"/>
              </a:rPr>
              <a:t>Opgave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bereken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in de </a:t>
            </a:r>
            <a:r>
              <a:rPr lang="en-US" altLang="en-US" dirty="0" err="1" smtClean="0">
                <a:latin typeface="Calibri" pitchFamily="34" charset="0"/>
              </a:rPr>
              <a:t>zon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25146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Temperatuur</a:t>
            </a:r>
            <a:r>
              <a:rPr lang="en-US" altLang="en-US" dirty="0" smtClean="0">
                <a:latin typeface="Calibri" pitchFamily="34" charset="0"/>
              </a:rPr>
              <a:t> in het centrum van de </a:t>
            </a:r>
            <a:r>
              <a:rPr lang="en-US" altLang="en-US" dirty="0" err="1" smtClean="0">
                <a:latin typeface="Calibri" pitchFamily="34" charset="0"/>
              </a:rPr>
              <a:t>zon</a:t>
            </a:r>
            <a:r>
              <a:rPr lang="en-US" altLang="en-US" dirty="0" smtClean="0">
                <a:latin typeface="Calibri" pitchFamily="34" charset="0"/>
              </a:rPr>
              <a:t>: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2209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Dichtheid</a:t>
            </a:r>
            <a:r>
              <a:rPr lang="en-US" altLang="en-US" dirty="0" smtClean="0">
                <a:latin typeface="Calibri" pitchFamily="34" charset="0"/>
              </a:rPr>
              <a:t> in de </a:t>
            </a:r>
            <a:r>
              <a:rPr lang="en-US" altLang="en-US" dirty="0" err="1" smtClean="0">
                <a:latin typeface="Calibri" pitchFamily="34" charset="0"/>
              </a:rPr>
              <a:t>zon</a:t>
            </a:r>
            <a:r>
              <a:rPr lang="en-US" altLang="en-US" dirty="0" smtClean="0">
                <a:latin typeface="Calibri" pitchFamily="34" charset="0"/>
              </a:rPr>
              <a:t>: </a:t>
            </a:r>
            <a:endParaRPr lang="en-US" altLang="en-US" i="1" baseline="30000" dirty="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28956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u="sng" dirty="0" err="1" smtClean="0">
                <a:latin typeface="Calibri" pitchFamily="34" charset="0"/>
              </a:rPr>
              <a:t>Antwoord</a:t>
            </a:r>
            <a:r>
              <a:rPr lang="en-US" altLang="en-US" dirty="0" smtClean="0">
                <a:latin typeface="Calibri" pitchFamily="34" charset="0"/>
              </a:rPr>
              <a:t>: 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r>
              <a:rPr lang="en-US" altLang="en-US" dirty="0" smtClean="0">
                <a:latin typeface="Calibri" pitchFamily="34" charset="0"/>
              </a:rPr>
              <a:t>                              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32766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zien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stralingsdruk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verwaarloosbaar</a:t>
            </a:r>
            <a:r>
              <a:rPr lang="en-US" altLang="en-US" dirty="0" smtClean="0">
                <a:latin typeface="Calibri" pitchFamily="34" charset="0"/>
              </a:rPr>
              <a:t> is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6375" y="982096"/>
            <a:ext cx="1280825" cy="577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6532" y="974948"/>
            <a:ext cx="1547813" cy="549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2226455"/>
            <a:ext cx="1428750" cy="303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60081" y="2563197"/>
            <a:ext cx="1254919" cy="241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2785" y="2963218"/>
            <a:ext cx="2467815" cy="272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9522" y="2959442"/>
            <a:ext cx="2443163" cy="2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314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30" grpId="0"/>
      <p:bldP spid="26" grpId="0"/>
      <p:bldP spid="31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SSM: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hydrostatisch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evenwicht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066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Thermisch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evenwicht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tussen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gasdruk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gravitatie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1764268"/>
            <a:ext cx="2286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sferische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schil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41910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Kracht</a:t>
            </a:r>
            <a:r>
              <a:rPr lang="en-US" altLang="en-US" dirty="0" smtClean="0">
                <a:latin typeface="Calibri" pitchFamily="34" charset="0"/>
              </a:rPr>
              <a:t> op de </a:t>
            </a:r>
            <a:r>
              <a:rPr lang="en-US" altLang="en-US" dirty="0" err="1" smtClean="0">
                <a:latin typeface="Calibri" pitchFamily="34" charset="0"/>
              </a:rPr>
              <a:t>bovenkant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38100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Kracht</a:t>
            </a:r>
            <a:r>
              <a:rPr lang="en-US" altLang="en-US" dirty="0" smtClean="0">
                <a:latin typeface="Calibri" pitchFamily="34" charset="0"/>
              </a:rPr>
              <a:t> op de </a:t>
            </a:r>
            <a:r>
              <a:rPr lang="en-US" altLang="en-US" dirty="0" err="1" smtClean="0">
                <a:latin typeface="Calibri" pitchFamily="34" charset="0"/>
              </a:rPr>
              <a:t>bodem</a:t>
            </a:r>
            <a:endParaRPr lang="en-US" altLang="en-US" i="1" baseline="30000" dirty="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45720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Gravitatiekracht</a:t>
            </a:r>
            <a:r>
              <a:rPr lang="en-US" altLang="en-US" dirty="0" smtClean="0">
                <a:latin typeface="Calibri" pitchFamily="34" charset="0"/>
              </a:rPr>
              <a:t> op het element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50292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Hydrostatisch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evenwicht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066801"/>
            <a:ext cx="3200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1500188"/>
            <a:ext cx="2518837" cy="2276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2237" y="3855982"/>
            <a:ext cx="1604963" cy="27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238632"/>
            <a:ext cx="1928813" cy="274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606" y="4626253"/>
            <a:ext cx="1728787" cy="278997"/>
          </a:xfrm>
          <a:prstGeom prst="rect">
            <a:avLst/>
          </a:prstGeom>
        </p:spPr>
      </p:pic>
      <p:sp>
        <p:nvSpPr>
          <p:cNvPr id="21" name="Right Arrow 12"/>
          <p:cNvSpPr>
            <a:spLocks noChangeArrowheads="1"/>
          </p:cNvSpPr>
          <p:nvPr/>
        </p:nvSpPr>
        <p:spPr bwMode="auto">
          <a:xfrm>
            <a:off x="5638800" y="462625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6801" y="4648200"/>
            <a:ext cx="1060799" cy="274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43862" y="4655481"/>
            <a:ext cx="771402" cy="26680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 flipV="1">
            <a:off x="8112828" y="4935394"/>
            <a:ext cx="0" cy="3047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97498" y="5065555"/>
            <a:ext cx="661988" cy="204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71800" y="5086275"/>
            <a:ext cx="3286126" cy="271581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53456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Lokale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gravitatieversnelling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07556" y="5409922"/>
            <a:ext cx="704850" cy="2936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583" y="5375329"/>
            <a:ext cx="762000" cy="354542"/>
          </a:xfrm>
          <a:prstGeom prst="rect">
            <a:avLst/>
          </a:prstGeom>
        </p:spPr>
      </p:pic>
      <p:sp>
        <p:nvSpPr>
          <p:cNvPr id="23" name="Right Brace 22"/>
          <p:cNvSpPr/>
          <p:nvPr/>
        </p:nvSpPr>
        <p:spPr bwMode="auto">
          <a:xfrm>
            <a:off x="6406801" y="5162702"/>
            <a:ext cx="146399" cy="563688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63650" y="5851071"/>
            <a:ext cx="3533621" cy="527781"/>
          </a:xfrm>
          <a:prstGeom prst="rect">
            <a:avLst/>
          </a:prstGeom>
        </p:spPr>
      </p:pic>
      <p:sp>
        <p:nvSpPr>
          <p:cNvPr id="33" name="Right Arrow 12"/>
          <p:cNvSpPr>
            <a:spLocks noChangeArrowheads="1"/>
          </p:cNvSpPr>
          <p:nvPr/>
        </p:nvSpPr>
        <p:spPr bwMode="auto">
          <a:xfrm>
            <a:off x="4191000" y="598625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3400" y="6418406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gebruiken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ideale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gaswet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10000" y="6477000"/>
            <a:ext cx="2667493" cy="2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29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30" grpId="0"/>
      <p:bldP spid="26" grpId="0"/>
      <p:bldP spid="31" grpId="0"/>
      <p:bldP spid="38" grpId="0"/>
      <p:bldP spid="21" grpId="0" animBg="1"/>
      <p:bldP spid="28" grpId="0"/>
      <p:bldP spid="23" grpId="0" animBg="1"/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SSM: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massa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–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straal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relatie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energiebehoud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066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Massa </a:t>
            </a:r>
            <a:r>
              <a:rPr lang="en-US" altLang="en-US" dirty="0" err="1" smtClean="0">
                <a:latin typeface="Calibri" pitchFamily="34" charset="0"/>
              </a:rPr>
              <a:t>binnen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bol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straal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r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i="1" dirty="0" smtClean="0">
                <a:latin typeface="Calibri" pitchFamily="34" charset="0"/>
              </a:rPr>
              <a:t>M(r)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1447800"/>
            <a:ext cx="7579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Massa van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sferische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schil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24384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gelden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randvoorwaarden</a:t>
            </a:r>
            <a:r>
              <a:rPr lang="en-US" altLang="en-US" dirty="0" smtClean="0">
                <a:latin typeface="Calibri" pitchFamily="34" charset="0"/>
              </a:rPr>
              <a:t>                    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18404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Massa-</a:t>
            </a:r>
            <a:r>
              <a:rPr lang="en-US" altLang="en-US" dirty="0" err="1" smtClean="0">
                <a:latin typeface="Calibri" pitchFamily="34" charset="0"/>
              </a:rPr>
              <a:t>straal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relatie</a:t>
            </a:r>
            <a:endParaRPr lang="en-US" altLang="en-US" i="1" baseline="30000" dirty="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3352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Evenwicht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binnen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element is constant </a:t>
            </a:r>
            <a:r>
              <a:rPr lang="en-US" altLang="en-US" dirty="0" err="1" smtClean="0">
                <a:latin typeface="Calibri" pitchFamily="34" charset="0"/>
              </a:rPr>
              <a:t>tussen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r + </a:t>
            </a:r>
            <a:r>
              <a:rPr lang="en-US" altLang="en-US" i="1" dirty="0" err="1" smtClean="0">
                <a:latin typeface="Calibri" pitchFamily="34" charset="0"/>
              </a:rPr>
              <a:t>dr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3792186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Flux door </a:t>
            </a:r>
            <a:r>
              <a:rPr lang="en-US" altLang="en-US" dirty="0" err="1" smtClean="0">
                <a:latin typeface="Calibri" pitchFamily="34" charset="0"/>
              </a:rPr>
              <a:t>buitenoppervlak</a:t>
            </a:r>
            <a:r>
              <a:rPr lang="en-US" altLang="en-US" dirty="0" smtClean="0">
                <a:latin typeface="Calibri" pitchFamily="34" charset="0"/>
              </a:rPr>
              <a:t> = flux </a:t>
            </a:r>
            <a:r>
              <a:rPr lang="en-US" altLang="en-US" i="1" dirty="0" smtClean="0">
                <a:latin typeface="Calibri" pitchFamily="34" charset="0"/>
              </a:rPr>
              <a:t>L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binnenoppervlak</a:t>
            </a:r>
            <a:r>
              <a:rPr lang="en-US" altLang="en-US" dirty="0" smtClean="0">
                <a:latin typeface="Calibri" pitchFamily="34" charset="0"/>
              </a:rPr>
              <a:t> + </a:t>
            </a:r>
            <a:r>
              <a:rPr lang="en-US" altLang="en-US" dirty="0" err="1" smtClean="0">
                <a:latin typeface="Calibri" pitchFamily="34" charset="0"/>
              </a:rPr>
              <a:t>vermogen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err="1" smtClean="0">
                <a:latin typeface="Calibri" pitchFamily="34" charset="0"/>
              </a:rPr>
              <a:t>dL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smtClean="0">
                <a:latin typeface="Calibri" pitchFamily="34" charset="0"/>
              </a:rPr>
              <a:t>in </a:t>
            </a:r>
            <a:r>
              <a:rPr lang="en-US" altLang="en-US" dirty="0" err="1" smtClean="0">
                <a:latin typeface="Calibri" pitchFamily="34" charset="0"/>
              </a:rPr>
              <a:t>schil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41910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geeft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3" name="Right Arrow 12"/>
          <p:cNvSpPr>
            <a:spLocks noChangeArrowheads="1"/>
          </p:cNvSpPr>
          <p:nvPr/>
        </p:nvSpPr>
        <p:spPr bwMode="auto">
          <a:xfrm>
            <a:off x="1447800" y="5503702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594727" y="4592328"/>
            <a:ext cx="39955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i</a:t>
            </a:r>
            <a:r>
              <a:rPr lang="en-US" altLang="en-US" dirty="0" err="1" smtClean="0">
                <a:latin typeface="Calibri" pitchFamily="34" charset="0"/>
              </a:rPr>
              <a:t>ntrinsieke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energieproductie</a:t>
            </a:r>
            <a:r>
              <a:rPr lang="en-US" altLang="en-US" dirty="0" smtClean="0">
                <a:latin typeface="Calibri" pitchFamily="34" charset="0"/>
              </a:rPr>
              <a:t> [ W/kg ]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5604" y="1478979"/>
            <a:ext cx="1877071" cy="315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0318" y="1776351"/>
            <a:ext cx="2519363" cy="527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67279" y="2485965"/>
            <a:ext cx="1819121" cy="296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3837" y="2483283"/>
            <a:ext cx="2248163" cy="296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9718" y="4233600"/>
            <a:ext cx="954882" cy="2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36358" y="4247125"/>
            <a:ext cx="1376383" cy="27187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3611090" y="4554186"/>
            <a:ext cx="0" cy="3047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60314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Randvoorwaarden</a:t>
            </a:r>
            <a:r>
              <a:rPr lang="en-US" altLang="en-US" dirty="0" smtClean="0">
                <a:latin typeface="Calibri" pitchFamily="34" charset="0"/>
              </a:rPr>
              <a:t>                       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3608" y="5368603"/>
            <a:ext cx="2662238" cy="574997"/>
          </a:xfrm>
          <a:prstGeom prst="rect">
            <a:avLst/>
          </a:prstGeom>
        </p:spPr>
      </p:pic>
      <p:cxnSp>
        <p:nvCxnSpPr>
          <p:cNvPr id="9216" name="Straight Arrow Connector 9215"/>
          <p:cNvCxnSpPr/>
          <p:nvPr/>
        </p:nvCxnSpPr>
        <p:spPr bwMode="auto">
          <a:xfrm flipV="1">
            <a:off x="2743200" y="4554186"/>
            <a:ext cx="0" cy="5512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743200" y="4888468"/>
            <a:ext cx="39955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l</a:t>
            </a:r>
            <a:r>
              <a:rPr lang="en-US" altLang="en-US" dirty="0" err="1" smtClean="0">
                <a:latin typeface="Calibri" pitchFamily="34" charset="0"/>
              </a:rPr>
              <a:t>uminositeit</a:t>
            </a:r>
            <a:r>
              <a:rPr lang="en-US" altLang="en-US" dirty="0" smtClean="0">
                <a:latin typeface="Calibri" pitchFamily="34" charset="0"/>
              </a:rPr>
              <a:t> [ J/s ]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9217" name="Picture 92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96843" y="6092295"/>
            <a:ext cx="1871663" cy="233247"/>
          </a:xfrm>
          <a:prstGeom prst="rect">
            <a:avLst/>
          </a:prstGeom>
        </p:spPr>
      </p:pic>
      <p:pic>
        <p:nvPicPr>
          <p:cNvPr id="9218" name="Picture 92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01398" y="6069073"/>
            <a:ext cx="782239" cy="280945"/>
          </a:xfrm>
          <a:prstGeom prst="rect">
            <a:avLst/>
          </a:prstGeom>
        </p:spPr>
      </p:pic>
      <p:pic>
        <p:nvPicPr>
          <p:cNvPr id="9219" name="Picture 92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19800" y="6075866"/>
            <a:ext cx="1286370" cy="2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597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30" grpId="0"/>
      <p:bldP spid="26" grpId="0"/>
      <p:bldP spid="31" grpId="0"/>
      <p:bldP spid="38" grpId="0"/>
      <p:bldP spid="28" grpId="0"/>
      <p:bldP spid="33" grpId="0" animBg="1"/>
      <p:bldP spid="34" grpId="0"/>
      <p:bldP spid="36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52" y="1295400"/>
            <a:ext cx="7366000" cy="5524500"/>
          </a:xfrm>
          <a:prstGeom prst="rect">
            <a:avLst/>
          </a:prstGeom>
        </p:spPr>
      </p:pic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SSM: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resultaten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37667" y="3860201"/>
            <a:ext cx="18179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Temperatuur</a:t>
            </a:r>
            <a:r>
              <a:rPr lang="en-US" dirty="0" smtClean="0">
                <a:latin typeface="Calibri" panose="020F0502020204030204" pitchFamily="34" charset="0"/>
              </a:rPr>
              <a:t> [ K 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738525" y="3860201"/>
            <a:ext cx="19883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Dichtheid</a:t>
            </a:r>
            <a:r>
              <a:rPr lang="en-US" dirty="0" smtClean="0">
                <a:latin typeface="Calibri" panose="020F0502020204030204" pitchFamily="34" charset="0"/>
              </a:rPr>
              <a:t> [ g/cm</a:t>
            </a:r>
            <a:r>
              <a:rPr lang="en-US" baseline="30000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 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562392"/>
            <a:ext cx="16109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Afstand</a:t>
            </a:r>
            <a:r>
              <a:rPr lang="en-US" dirty="0" smtClean="0">
                <a:latin typeface="Calibri" panose="020F0502020204030204" pitchFamily="34" charset="0"/>
              </a:rPr>
              <a:t> [ </a:t>
            </a:r>
            <a:r>
              <a:rPr lang="en-US" i="1" dirty="0" smtClean="0">
                <a:latin typeface="Calibri" panose="020F0502020204030204" pitchFamily="34" charset="0"/>
              </a:rPr>
              <a:t>r/R</a:t>
            </a:r>
            <a:r>
              <a:rPr lang="en-US" dirty="0" smtClean="0">
                <a:latin typeface="Calibri" panose="020F0502020204030204" pitchFamily="34" charset="0"/>
              </a:rPr>
              <a:t>* 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6646" y="5574268"/>
            <a:ext cx="16109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Afstand</a:t>
            </a:r>
            <a:r>
              <a:rPr lang="en-US" dirty="0" smtClean="0">
                <a:latin typeface="Calibri" panose="020F0502020204030204" pitchFamily="34" charset="0"/>
              </a:rPr>
              <a:t> [ </a:t>
            </a:r>
            <a:r>
              <a:rPr lang="en-US" i="1" dirty="0" smtClean="0">
                <a:latin typeface="Calibri" panose="020F0502020204030204" pitchFamily="34" charset="0"/>
              </a:rPr>
              <a:t>r/R</a:t>
            </a:r>
            <a:r>
              <a:rPr lang="en-US" dirty="0" smtClean="0">
                <a:latin typeface="Calibri" panose="020F0502020204030204" pitchFamily="34" charset="0"/>
              </a:rPr>
              <a:t>* 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8582" y="3652445"/>
            <a:ext cx="5988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kern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7338" y="3634322"/>
            <a:ext cx="609599" cy="3231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315200" y="4096778"/>
            <a:ext cx="609599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8807" y="365760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</a:rPr>
              <a:t>convectie</a:t>
            </a:r>
            <a:endParaRPr lang="en-US" dirty="0" smtClean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zone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7962" y="4061936"/>
            <a:ext cx="5988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kern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248401" y="4202668"/>
            <a:ext cx="609599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9175" y="4068082"/>
            <a:ext cx="961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</a:rPr>
              <a:t>stralings</a:t>
            </a:r>
            <a:endParaRPr lang="en-US" dirty="0" smtClean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zone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1255" y="4061038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</a:rPr>
              <a:t>convectie</a:t>
            </a:r>
            <a:endParaRPr lang="en-US" dirty="0" smtClean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zone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82529" y="3588052"/>
            <a:ext cx="660355" cy="367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9549" y="3663330"/>
            <a:ext cx="961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</a:rPr>
              <a:t>stralings</a:t>
            </a:r>
            <a:endParaRPr lang="en-US" dirty="0" smtClean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zone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299549" y="2396834"/>
            <a:ext cx="443651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066995" y="2385952"/>
            <a:ext cx="443651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48041" y="1981200"/>
            <a:ext cx="4291159" cy="419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441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Helioseismologie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5752" y="5039050"/>
            <a:ext cx="2882602" cy="3650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298" y="1185710"/>
            <a:ext cx="4872702" cy="36545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3810000" y="4706586"/>
            <a:ext cx="2438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8613"/>
            <a:ext cx="4525198" cy="4267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" y="2286000"/>
            <a:ext cx="327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Flare </a:t>
            </a:r>
            <a:r>
              <a:rPr lang="en-US" dirty="0" err="1" smtClean="0">
                <a:latin typeface="Calibri" panose="020F0502020204030204" pitchFamily="34" charset="0"/>
              </a:rPr>
              <a:t>veroorzaakt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seismische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golf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400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SSM: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resultaten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3614" y="1295400"/>
            <a:ext cx="7162404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1600200"/>
            <a:ext cx="17984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energieproductie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4171" y="4202668"/>
            <a:ext cx="23040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temperatuurverdeling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1840468"/>
            <a:ext cx="20203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d</a:t>
            </a:r>
            <a:r>
              <a:rPr lang="en-US" dirty="0" err="1" smtClean="0">
                <a:latin typeface="Calibri" panose="020F0502020204030204" pitchFamily="34" charset="0"/>
              </a:rPr>
              <a:t>ichtheidsverdeling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42747" y="4495800"/>
            <a:ext cx="20868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elektronendichtheid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266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24054</TotalTime>
  <Words>707</Words>
  <Application>Microsoft Office PowerPoint</Application>
  <PresentationFormat>Brief (216 x 279 mm)</PresentationFormat>
  <Paragraphs>180</Paragraphs>
  <Slides>18</Slides>
  <Notes>18</Notes>
  <HiddenSlides>0</HiddenSlides>
  <MMClips>1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0" baseType="lpstr">
      <vt:lpstr>Default Design</vt:lpstr>
      <vt:lpstr>Photo Editor Photo</vt:lpstr>
      <vt:lpstr>Dia 1</vt:lpstr>
      <vt:lpstr>Dia 2</vt:lpstr>
      <vt:lpstr>Standaard zonnemodel</vt:lpstr>
      <vt:lpstr>SSM</vt:lpstr>
      <vt:lpstr>SSM: hydrostatisch evenwicht</vt:lpstr>
      <vt:lpstr>SSM: massa – straal relatie en energiebehoud</vt:lpstr>
      <vt:lpstr>SSM: resultaten</vt:lpstr>
      <vt:lpstr>Helioseismologie</vt:lpstr>
      <vt:lpstr>SSM: resultaten</vt:lpstr>
      <vt:lpstr>Model: lineaire dichtheid-straal relatie</vt:lpstr>
      <vt:lpstr>Theorie van Eddington</vt:lpstr>
      <vt:lpstr>Theorie van Eddington</vt:lpstr>
      <vt:lpstr>Lane-Emden vergelijking</vt:lpstr>
      <vt:lpstr>Model van Eddington</vt:lpstr>
      <vt:lpstr>Witte dwerg: Fermi druk van elektrongas</vt:lpstr>
      <vt:lpstr>Relativistisch ontaard elektrongas</vt:lpstr>
      <vt:lpstr>Neutronenster</vt:lpstr>
      <vt:lpstr>De Krab-nevel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Prof.dr van den Brand</cp:lastModifiedBy>
  <cp:revision>1118</cp:revision>
  <cp:lastPrinted>2002-09-13T18:52:55Z</cp:lastPrinted>
  <dcterms:created xsi:type="dcterms:W3CDTF">2001-01-08T10:28:24Z</dcterms:created>
  <dcterms:modified xsi:type="dcterms:W3CDTF">2014-12-04T13:57:38Z</dcterms:modified>
</cp:coreProperties>
</file>