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0" r:id="rId2"/>
    <p:sldId id="877" r:id="rId3"/>
    <p:sldId id="927" r:id="rId4"/>
    <p:sldId id="934" r:id="rId5"/>
    <p:sldId id="936" r:id="rId6"/>
    <p:sldId id="930" r:id="rId7"/>
    <p:sldId id="939" r:id="rId8"/>
    <p:sldId id="940" r:id="rId9"/>
    <p:sldId id="941" r:id="rId10"/>
    <p:sldId id="943" r:id="rId11"/>
    <p:sldId id="946" r:id="rId12"/>
    <p:sldId id="948" r:id="rId13"/>
    <p:sldId id="955" r:id="rId14"/>
    <p:sldId id="951" r:id="rId15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7478" autoAdjust="0"/>
  </p:normalViewPr>
  <p:slideViewPr>
    <p:cSldViewPr>
      <p:cViewPr varScale="1">
        <p:scale>
          <a:sx n="161" d="100"/>
          <a:sy n="161" d="100"/>
        </p:scale>
        <p:origin x="123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1486C-3984-483E-96B6-B939A6E21E0D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02978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249FDFBD-4228-46C5-B8A8-FC4FC027643A}" type="slidenum">
              <a:rPr lang="en-US" altLang="en-US">
                <a:latin typeface="Times" panose="02020603050405020304" pitchFamily="18" charset="0"/>
              </a:rPr>
              <a:pPr/>
              <a:t>10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0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F85340B9-6CB5-4552-A9E9-BE35E1EC962F}" type="slidenum">
              <a:rPr lang="en-US" altLang="en-US">
                <a:latin typeface="Times" panose="02020603050405020304" pitchFamily="18" charset="0"/>
              </a:rPr>
              <a:pPr/>
              <a:t>11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59235C49-C3FC-4CFE-ABFE-D2B7B7167090}" type="slidenum">
              <a:rPr lang="en-US" altLang="en-US">
                <a:latin typeface="Times" panose="02020603050405020304" pitchFamily="18" charset="0"/>
              </a:rPr>
              <a:pPr/>
              <a:t>12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72A97AA7-6347-4433-89B0-F5E66F5B1527}" type="slidenum">
              <a:rPr lang="en-US" altLang="en-US">
                <a:latin typeface="Times" panose="02020603050405020304" pitchFamily="18" charset="0"/>
              </a:rPr>
              <a:pPr/>
              <a:t>13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2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CE3BCC85-B305-4AC2-AE61-96352B0EB196}" type="slidenum">
              <a:rPr lang="en-US" altLang="en-US">
                <a:latin typeface="Times" panose="02020603050405020304" pitchFamily="18" charset="0"/>
              </a:rPr>
              <a:pPr/>
              <a:t>14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4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DD2B1-89DF-4623-8EED-ABDBF37F0252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1664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6819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5680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9487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1786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7290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759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8841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HOVO: 27 </a:t>
            </a:r>
            <a:r>
              <a:rPr 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november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2014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Thermodynamica</a:t>
            </a:r>
            <a:endParaRPr lang="en-US" sz="44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ol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in de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moderne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fysica</a:t>
            </a:r>
            <a:endParaRPr lang="en-US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73429" y="6488668"/>
            <a:ext cx="136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jo@nikhef.nl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Stervorming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990600"/>
            <a:ext cx="4495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Gravitationele krachten in H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gebieden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Protostellaire objecten ontstaan door:</a:t>
            </a:r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Dalende potentiele energie</a:t>
            </a: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Stijgende kinetische energie</a:t>
            </a: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Verdichting kern</a:t>
            </a: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Verhoging temperatuur en druk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935288"/>
            <a:ext cx="472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latin typeface="Calibri" panose="020F0502020204030204" pitchFamily="34" charset="0"/>
              </a:rPr>
              <a:t>Het gebied dat condenseert dient een minimum afmeting te hebben: Jeans lengte 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" y="4506913"/>
            <a:ext cx="464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T</a:t>
            </a:r>
            <a:r>
              <a:rPr lang="en-US" altLang="en-US">
                <a:latin typeface="Calibri" panose="020F0502020204030204" pitchFamily="34" charset="0"/>
              </a:rPr>
              <a:t>, </a:t>
            </a:r>
            <a:r>
              <a:rPr lang="en-US" altLang="en-US" i="1">
                <a:latin typeface="Calibri" panose="020F0502020204030204" pitchFamily="34" charset="0"/>
              </a:rPr>
              <a:t>M</a:t>
            </a:r>
            <a:r>
              <a:rPr lang="en-US" altLang="en-US">
                <a:latin typeface="Calibri" panose="020F0502020204030204" pitchFamily="34" charset="0"/>
              </a:rPr>
              <a:t> en </a:t>
            </a:r>
            <a:r>
              <a:rPr lang="en-US" altLang="en-US" i="1">
                <a:latin typeface="Calibri" panose="020F0502020204030204" pitchFamily="34" charset="0"/>
              </a:rPr>
              <a:t>r</a:t>
            </a:r>
            <a:r>
              <a:rPr lang="en-US" altLang="en-US">
                <a:latin typeface="Calibri" panose="020F0502020204030204" pitchFamily="34" charset="0"/>
              </a:rPr>
              <a:t> van de gaswolk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040313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Dit volgt bij benadering uit beschouwing energie van een gasmolecuul met massa </a:t>
            </a:r>
            <a:r>
              <a:rPr lang="en-US" altLang="en-US" i="1">
                <a:latin typeface="Calibri" panose="020F0502020204030204" pitchFamily="34" charset="0"/>
              </a:rPr>
              <a:t>m</a:t>
            </a:r>
          </a:p>
        </p:txBody>
      </p:sp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700462"/>
            <a:ext cx="18859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00675"/>
            <a:ext cx="6334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6"/>
          <p:cNvGrpSpPr>
            <a:grpSpLocks/>
          </p:cNvGrpSpPr>
          <p:nvPr/>
        </p:nvGrpSpPr>
        <p:grpSpPr bwMode="auto">
          <a:xfrm>
            <a:off x="6172200" y="3886200"/>
            <a:ext cx="1752600" cy="1066800"/>
            <a:chOff x="6172200" y="3886200"/>
            <a:chExt cx="1752600" cy="1066800"/>
          </a:xfrm>
        </p:grpSpPr>
        <p:sp>
          <p:nvSpPr>
            <p:cNvPr id="11" name="Cloud 10"/>
            <p:cNvSpPr/>
            <p:nvPr/>
          </p:nvSpPr>
          <p:spPr bwMode="auto">
            <a:xfrm>
              <a:off x="6172200" y="3886200"/>
              <a:ext cx="1752600" cy="838200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543" name="TextBox 11"/>
            <p:cNvSpPr txBox="1">
              <a:spLocks noChangeArrowheads="1"/>
            </p:cNvSpPr>
            <p:nvPr/>
          </p:nvSpPr>
          <p:spPr bwMode="auto">
            <a:xfrm>
              <a:off x="6858000" y="4114800"/>
              <a:ext cx="3905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Calibri" panose="020F0502020204030204" pitchFamily="34" charset="0"/>
                </a:rPr>
                <a:t>M</a:t>
              </a:r>
            </a:p>
          </p:txBody>
        </p:sp>
        <p:sp>
          <p:nvSpPr>
            <p:cNvPr id="22544" name="Oval 12"/>
            <p:cNvSpPr>
              <a:spLocks noChangeArrowheads="1"/>
            </p:cNvSpPr>
            <p:nvPr/>
          </p:nvSpPr>
          <p:spPr bwMode="auto">
            <a:xfrm>
              <a:off x="6400800" y="457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22545" name="TextBox 13"/>
            <p:cNvSpPr txBox="1">
              <a:spLocks noChangeArrowheads="1"/>
            </p:cNvSpPr>
            <p:nvPr/>
          </p:nvSpPr>
          <p:spPr bwMode="auto">
            <a:xfrm>
              <a:off x="6248400" y="4583113"/>
              <a:ext cx="3762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Calibri" panose="020F0502020204030204" pitchFamily="34" charset="0"/>
                </a:rPr>
                <a:t>m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61071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latin typeface="Calibri" panose="020F0502020204030204" pitchFamily="34" charset="0"/>
              </a:rPr>
              <a:t>Jeans massa</a:t>
            </a:r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128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3613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Documents and Settings\ik\Mijn documenten\Mijn afbeeldingen\verdampendediskori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049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98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CNO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pp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cyclus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580" name="Picture 7" descr="C:\4TEX5.0\ARTICLES\Courses\Gravitatie en kosmologie\Figures\600px-CNO_Cycle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6042"/>
            <a:ext cx="30162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1057275"/>
            <a:ext cx="4800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CNO </a:t>
            </a:r>
            <a:r>
              <a:rPr lang="en-US" altLang="en-US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koolstof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als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katalysator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err="1">
                <a:latin typeface="Calibri" panose="020F0502020204030204" pitchFamily="34" charset="0"/>
              </a:rPr>
              <a:t>Effectieve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reacties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err="1">
                <a:latin typeface="Calibri" panose="020F0502020204030204" pitchFamily="34" charset="0"/>
              </a:rPr>
              <a:t>Energieproductie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Dominant in </a:t>
            </a:r>
            <a:r>
              <a:rPr lang="en-US" altLang="en-US" i="1" dirty="0" err="1">
                <a:latin typeface="Calibri" panose="020F0502020204030204" pitchFamily="34" charset="0"/>
              </a:rPr>
              <a:t>hete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sterren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pp </a:t>
            </a:r>
            <a:r>
              <a:rPr lang="en-US" altLang="en-US" dirty="0" err="1" smtClean="0">
                <a:latin typeface="Calibri" panose="020F0502020204030204" pitchFamily="34" charset="0"/>
              </a:rPr>
              <a:t>cyclus</a:t>
            </a:r>
            <a:r>
              <a:rPr lang="en-US" altLang="en-US" dirty="0" smtClean="0">
                <a:latin typeface="Calibri" panose="020F0502020204030204" pitchFamily="34" charset="0"/>
              </a:rPr>
              <a:t> in de </a:t>
            </a:r>
            <a:r>
              <a:rPr lang="en-US" altLang="en-US" dirty="0" err="1" smtClean="0">
                <a:latin typeface="Calibri" panose="020F0502020204030204" pitchFamily="34" charset="0"/>
              </a:rPr>
              <a:t>zon</a:t>
            </a:r>
            <a:endParaRPr lang="nl-NL" altLang="en-US" dirty="0">
              <a:latin typeface="Calibri" panose="020F0502020204030204" pitchFamily="34" charset="0"/>
            </a:endParaRPr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658938"/>
            <a:ext cx="106203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274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4TEX5.0\ARTICLES\Courses\Gravitatie en kosmologie\Figures\424px-FusionintheSun_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26174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44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i="1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Neutrino’s van de </a:t>
            </a:r>
            <a:r>
              <a:rPr lang="en-US" sz="3200" b="1" i="1" dirty="0" err="1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zon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pic>
        <p:nvPicPr>
          <p:cNvPr id="70659" name="Picture 3" descr="\\vmware-host\Shared Folders\Desktop\img38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38450"/>
            <a:ext cx="54102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33400" y="1057275"/>
            <a:ext cx="480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anose="020F0502020204030204" pitchFamily="34" charset="0"/>
              </a:rPr>
              <a:t>Specifiek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energiespectrum</a:t>
            </a:r>
            <a:r>
              <a:rPr lang="en-US" altLang="en-US" dirty="0">
                <a:latin typeface="Calibri" panose="020F0502020204030204" pitchFamily="34" charset="0"/>
              </a:rPr>
              <a:t> van neutrino’s</a:t>
            </a:r>
          </a:p>
          <a:p>
            <a:pPr eaLnBrk="1" hangingPunct="1"/>
            <a:r>
              <a:rPr lang="en-US" altLang="en-US" dirty="0" err="1">
                <a:latin typeface="Calibri" panose="020F0502020204030204" pitchFamily="34" charset="0"/>
              </a:rPr>
              <a:t>Drempelenergie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verschilt</a:t>
            </a:r>
            <a:r>
              <a:rPr lang="en-US" altLang="en-US" dirty="0">
                <a:latin typeface="Calibri" panose="020F0502020204030204" pitchFamily="34" charset="0"/>
              </a:rPr>
              <a:t> per </a:t>
            </a:r>
            <a:r>
              <a:rPr lang="en-US" altLang="en-US" dirty="0" err="1" smtClean="0">
                <a:latin typeface="Calibri" panose="020F0502020204030204" pitchFamily="34" charset="0"/>
              </a:rPr>
              <a:t>detectie</a:t>
            </a:r>
            <a:r>
              <a:rPr lang="en-US" altLang="en-US" dirty="0" smtClean="0">
                <a:latin typeface="Calibri" panose="020F0502020204030204" pitchFamily="34" charset="0"/>
              </a:rPr>
              <a:t>-medium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err="1">
                <a:latin typeface="Calibri" panose="020F0502020204030204" pitchFamily="34" charset="0"/>
              </a:rPr>
              <a:t>Eerste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experimenten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gebruikten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Ray Davis, </a:t>
            </a:r>
            <a:r>
              <a:rPr lang="en-US" altLang="en-US" dirty="0" err="1">
                <a:latin typeface="Calibri" panose="020F0502020204030204" pitchFamily="34" charset="0"/>
              </a:rPr>
              <a:t>Homestake</a:t>
            </a:r>
            <a:r>
              <a:rPr lang="en-US" altLang="en-US" dirty="0">
                <a:latin typeface="Calibri" panose="020F0502020204030204" pitchFamily="34" charset="0"/>
              </a:rPr>
              <a:t>, South Dakota</a:t>
            </a:r>
            <a:endParaRPr lang="nl-NL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895725" y="1878013"/>
          <a:ext cx="13112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5" imgW="787320" imgH="241200" progId="Equation.DSMT4">
                  <p:embed/>
                </p:oleObj>
              </mc:Choice>
              <mc:Fallback>
                <p:oleObj name="Equation" r:id="rId5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1878013"/>
                        <a:ext cx="13112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1" name="Picture 5" descr="\\vmware-host\Shared Folders\Desktop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838200"/>
            <a:ext cx="2308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\\vmware-host\Shared Folders\Desktop\sunfig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5575"/>
            <a:ext cx="1676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54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pic>
        <p:nvPicPr>
          <p:cNvPr id="32771" name="Picture 3" descr="\\vmware-host\Shared Folders\Desktop\SN_theoryvsexper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68713"/>
            <a:ext cx="42672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Solar neutrino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probleem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533400" y="1057275"/>
            <a:ext cx="5410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Oude (Cl</a:t>
            </a:r>
            <a:r>
              <a:rPr lang="en-US" altLang="en-US" dirty="0">
                <a:latin typeface="Calibri" panose="020F0502020204030204" pitchFamily="34" charset="0"/>
              </a:rPr>
              <a:t>) </a:t>
            </a:r>
            <a:r>
              <a:rPr lang="en-US" altLang="en-US" dirty="0" err="1" smtClean="0">
                <a:latin typeface="Calibri" panose="020F0502020204030204" pitchFamily="34" charset="0"/>
              </a:rPr>
              <a:t>experimenten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(1968) </a:t>
            </a:r>
            <a:r>
              <a:rPr lang="en-US" altLang="en-US" dirty="0" err="1" smtClean="0">
                <a:latin typeface="Calibri" panose="020F0502020204030204" pitchFamily="34" charset="0"/>
              </a:rPr>
              <a:t>lieten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zien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dat</a:t>
            </a:r>
            <a:r>
              <a:rPr lang="en-US" altLang="en-US" dirty="0" smtClean="0">
                <a:latin typeface="Calibri" panose="020F0502020204030204" pitchFamily="34" charset="0"/>
              </a:rPr>
              <a:t> de </a:t>
            </a:r>
            <a:r>
              <a:rPr lang="en-US" altLang="en-US" dirty="0" err="1" smtClean="0">
                <a:latin typeface="Calibri" panose="020F0502020204030204" pitchFamily="34" charset="0"/>
              </a:rPr>
              <a:t>zon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niet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genoeg</a:t>
            </a:r>
            <a:r>
              <a:rPr lang="en-US" altLang="en-US" dirty="0" smtClean="0">
                <a:latin typeface="Calibri" panose="020F0502020204030204" pitchFamily="34" charset="0"/>
              </a:rPr>
              <a:t> neutrino’s </a:t>
            </a:r>
            <a:r>
              <a:rPr lang="en-US" altLang="en-US" dirty="0" err="1" smtClean="0">
                <a:latin typeface="Calibri" panose="020F0502020204030204" pitchFamily="34" charset="0"/>
              </a:rPr>
              <a:t>produceert</a:t>
            </a:r>
            <a:r>
              <a:rPr lang="en-US" altLang="en-US" dirty="0" smtClean="0">
                <a:latin typeface="Calibri" panose="020F0502020204030204" pitchFamily="34" charset="0"/>
              </a:rPr>
              <a:t> (</a:t>
            </a:r>
            <a:r>
              <a:rPr lang="en-US" altLang="en-US" dirty="0" err="1" smtClean="0">
                <a:latin typeface="Calibri" panose="020F0502020204030204" pitchFamily="34" charset="0"/>
              </a:rPr>
              <a:t>ongeveer</a:t>
            </a:r>
            <a:r>
              <a:rPr lang="en-US" altLang="en-US" dirty="0" smtClean="0">
                <a:latin typeface="Calibri" panose="020F0502020204030204" pitchFamily="34" charset="0"/>
              </a:rPr>
              <a:t> factor 3). </a:t>
            </a:r>
            <a:r>
              <a:rPr lang="en-US" altLang="en-US" dirty="0">
                <a:latin typeface="Calibri" panose="020F0502020204030204" pitchFamily="34" charset="0"/>
              </a:rPr>
              <a:t>SNU </a:t>
            </a:r>
            <a:r>
              <a:rPr lang="en-US" altLang="en-US" dirty="0" err="1" smtClean="0">
                <a:latin typeface="Calibri" panose="020F0502020204030204" pitchFamily="34" charset="0"/>
              </a:rPr>
              <a:t>eenheden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worden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gebruikt</a:t>
            </a:r>
            <a:r>
              <a:rPr lang="en-US" altLang="en-US" dirty="0" smtClean="0">
                <a:latin typeface="Calibri" panose="020F0502020204030204" pitchFamily="34" charset="0"/>
              </a:rPr>
              <a:t>…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err="1">
                <a:latin typeface="Calibri" panose="020F0502020204030204" pitchFamily="34" charset="0"/>
              </a:rPr>
              <a:t>Kamiokande</a:t>
            </a:r>
            <a:r>
              <a:rPr lang="en-US" altLang="en-US" dirty="0">
                <a:latin typeface="Calibri" panose="020F0502020204030204" pitchFamily="34" charset="0"/>
              </a:rPr>
              <a:t> (water; </a:t>
            </a:r>
            <a:r>
              <a:rPr lang="en-US" altLang="en-US" dirty="0" err="1" smtClean="0">
                <a:latin typeface="Calibri" panose="020F0502020204030204" pitchFamily="34" charset="0"/>
              </a:rPr>
              <a:t>ontworpen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voor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protonverval</a:t>
            </a:r>
            <a:r>
              <a:rPr lang="en-US" altLang="en-US" dirty="0" smtClean="0">
                <a:latin typeface="Calibri" panose="020F0502020204030204" pitchFamily="34" charset="0"/>
              </a:rPr>
              <a:t>) </a:t>
            </a:r>
            <a:r>
              <a:rPr lang="en-US" altLang="en-US" dirty="0" err="1" smtClean="0">
                <a:latin typeface="Calibri" panose="020F0502020204030204" pitchFamily="34" charset="0"/>
              </a:rPr>
              <a:t>ziet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relatief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meer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neutrino’s </a:t>
            </a:r>
            <a:r>
              <a:rPr lang="en-US" altLang="en-US" dirty="0" err="1" smtClean="0">
                <a:latin typeface="Calibri" panose="020F0502020204030204" pitchFamily="34" charset="0"/>
              </a:rPr>
              <a:t>dan</a:t>
            </a:r>
            <a:r>
              <a:rPr lang="en-US" altLang="en-US" dirty="0" smtClean="0">
                <a:latin typeface="Calibri" panose="020F0502020204030204" pitchFamily="34" charset="0"/>
              </a:rPr>
              <a:t> de </a:t>
            </a:r>
            <a:r>
              <a:rPr lang="en-US" altLang="en-US" dirty="0">
                <a:latin typeface="Calibri" panose="020F0502020204030204" pitchFamily="34" charset="0"/>
              </a:rPr>
              <a:t>Cl </a:t>
            </a:r>
            <a:r>
              <a:rPr lang="en-US" altLang="en-US" dirty="0" err="1" smtClean="0">
                <a:latin typeface="Calibri" panose="020F0502020204030204" pitchFamily="34" charset="0"/>
              </a:rPr>
              <a:t>detectoren</a:t>
            </a:r>
            <a:r>
              <a:rPr lang="en-US" altLang="en-US" dirty="0" smtClean="0">
                <a:latin typeface="Calibri" panose="020F0502020204030204" pitchFamily="34" charset="0"/>
              </a:rPr>
              <a:t>. </a:t>
            </a:r>
            <a:r>
              <a:rPr lang="en-US" altLang="en-US" dirty="0" err="1" smtClean="0">
                <a:latin typeface="Calibri" panose="020F0502020204030204" pitchFamily="34" charset="0"/>
              </a:rPr>
              <a:t>Zijn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er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problemen</a:t>
            </a:r>
            <a:r>
              <a:rPr lang="en-US" altLang="en-US" dirty="0" smtClean="0">
                <a:latin typeface="Calibri" panose="020F0502020204030204" pitchFamily="34" charset="0"/>
              </a:rPr>
              <a:t> met de </a:t>
            </a:r>
            <a:r>
              <a:rPr lang="en-US" altLang="en-US" dirty="0" err="1" smtClean="0">
                <a:latin typeface="Calibri" panose="020F0502020204030204" pitchFamily="34" charset="0"/>
              </a:rPr>
              <a:t>verwachte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energieverdeling</a:t>
            </a:r>
            <a:r>
              <a:rPr lang="en-US" altLang="en-US" dirty="0" smtClean="0">
                <a:latin typeface="Calibri" panose="020F0502020204030204" pitchFamily="34" charset="0"/>
              </a:rPr>
              <a:t>?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Gallium data </a:t>
            </a:r>
            <a:r>
              <a:rPr lang="en-US" altLang="en-US" dirty="0" err="1" smtClean="0">
                <a:latin typeface="Calibri" panose="020F0502020204030204" pitchFamily="34" charset="0"/>
              </a:rPr>
              <a:t>gevoelig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voor</a:t>
            </a:r>
            <a:r>
              <a:rPr lang="en-US" altLang="en-US" dirty="0" smtClean="0">
                <a:latin typeface="Calibri" panose="020F0502020204030204" pitchFamily="34" charset="0"/>
              </a:rPr>
              <a:t> pep </a:t>
            </a:r>
            <a:r>
              <a:rPr lang="en-US" altLang="en-US" dirty="0" err="1" smtClean="0">
                <a:latin typeface="Calibri" panose="020F0502020204030204" pitchFamily="34" charset="0"/>
              </a:rPr>
              <a:t>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hep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32774" name="Picture 3" descr="\\vmware-host\Shared Folders\Desktop\img38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25538"/>
            <a:ext cx="28956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33400" y="4064000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SNO </a:t>
            </a:r>
            <a:r>
              <a:rPr lang="en-US" altLang="en-US" dirty="0" err="1" smtClean="0">
                <a:latin typeface="Calibri" panose="020F0502020204030204" pitchFamily="34" charset="0"/>
              </a:rPr>
              <a:t>elektronneutrino’s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zijn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goed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voor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een-derde</a:t>
            </a:r>
            <a:r>
              <a:rPr lang="en-US" altLang="en-US" dirty="0" smtClean="0">
                <a:latin typeface="Calibri" panose="020F0502020204030204" pitchFamily="34" charset="0"/>
              </a:rPr>
              <a:t> van de </a:t>
            </a:r>
            <a:r>
              <a:rPr lang="en-US" altLang="en-US" dirty="0" err="1" smtClean="0">
                <a:latin typeface="Calibri" panose="020F0502020204030204" pitchFamily="34" charset="0"/>
              </a:rPr>
              <a:t>gebeurtenissen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SNO is </a:t>
            </a:r>
            <a:r>
              <a:rPr lang="en-US" altLang="en-US" dirty="0" err="1" smtClean="0">
                <a:latin typeface="Calibri" panose="020F0502020204030204" pitchFamily="34" charset="0"/>
              </a:rPr>
              <a:t>gevoelig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voor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alle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neutrinosmaken</a:t>
            </a:r>
            <a:r>
              <a:rPr lang="en-US" altLang="en-US" dirty="0" smtClean="0">
                <a:latin typeface="Calibri" panose="020F0502020204030204" pitchFamily="34" charset="0"/>
              </a:rPr>
              <a:t> (door NC </a:t>
            </a:r>
            <a:r>
              <a:rPr lang="en-US" altLang="en-US" dirty="0" err="1" smtClean="0">
                <a:latin typeface="Calibri" panose="020F0502020204030204" pitchFamily="34" charset="0"/>
              </a:rPr>
              <a:t>interacties</a:t>
            </a:r>
            <a:r>
              <a:rPr lang="en-US" altLang="en-US" dirty="0">
                <a:latin typeface="Calibri" panose="020F0502020204030204" pitchFamily="34" charset="0"/>
              </a:rPr>
              <a:t>) </a:t>
            </a:r>
            <a:r>
              <a:rPr lang="en-US" altLang="en-US" dirty="0" err="1" smtClean="0">
                <a:latin typeface="Calibri" panose="020F0502020204030204" pitchFamily="34" charset="0"/>
              </a:rPr>
              <a:t>en</a:t>
            </a:r>
            <a:r>
              <a:rPr lang="en-US" altLang="en-US" dirty="0" smtClean="0">
                <a:latin typeface="Calibri" panose="020F0502020204030204" pitchFamily="34" charset="0"/>
              </a:rPr>
              <a:t> met </a:t>
            </a:r>
            <a:r>
              <a:rPr lang="en-US" altLang="en-US" dirty="0" err="1" smtClean="0">
                <a:latin typeface="Calibri" panose="020F0502020204030204" pitchFamily="34" charset="0"/>
              </a:rPr>
              <a:t>alle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neutrino’s in </a:t>
            </a:r>
            <a:r>
              <a:rPr lang="en-US" altLang="en-US" dirty="0" err="1" smtClean="0">
                <a:latin typeface="Calibri" panose="020F0502020204030204" pitchFamily="34" charset="0"/>
              </a:rPr>
              <a:t>overeenstemming</a:t>
            </a:r>
            <a:r>
              <a:rPr lang="en-US" altLang="en-US" dirty="0" smtClean="0">
                <a:latin typeface="Calibri" panose="020F0502020204030204" pitchFamily="34" charset="0"/>
              </a:rPr>
              <a:t> met het </a:t>
            </a:r>
            <a:r>
              <a:rPr lang="en-US" altLang="en-US" dirty="0" err="1" smtClean="0">
                <a:latin typeface="Calibri" panose="020F0502020204030204" pitchFamily="34" charset="0"/>
              </a:rPr>
              <a:t>zonnemodel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Neutrino’s </a:t>
            </a:r>
            <a:r>
              <a:rPr lang="en-US" altLang="en-US" dirty="0" err="1" smtClean="0">
                <a:latin typeface="Calibri" panose="020F0502020204030204" pitchFamily="34" charset="0"/>
              </a:rPr>
              <a:t>oscillateren</a:t>
            </a:r>
            <a:r>
              <a:rPr lang="en-US" altLang="en-US" dirty="0" smtClean="0">
                <a:latin typeface="Calibri" panose="020F0502020204030204" pitchFamily="34" charset="0"/>
              </a:rPr>
              <a:t>! (</a:t>
            </a:r>
            <a:r>
              <a:rPr lang="en-US" altLang="en-US" dirty="0" err="1" smtClean="0">
                <a:latin typeface="Calibri" panose="020F0502020204030204" pitchFamily="34" charset="0"/>
              </a:rPr>
              <a:t>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dus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massa</a:t>
            </a:r>
            <a:r>
              <a:rPr lang="en-US" altLang="en-US" dirty="0" smtClean="0">
                <a:latin typeface="Calibri" panose="020F0502020204030204" pitchFamily="34" charset="0"/>
              </a:rPr>
              <a:t>)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" name="Afgeronde rechthoek 10"/>
          <p:cNvSpPr>
            <a:spLocks noChangeArrowheads="1"/>
          </p:cNvSpPr>
          <p:nvPr/>
        </p:nvSpPr>
        <p:spPr bwMode="auto">
          <a:xfrm>
            <a:off x="5105400" y="4114800"/>
            <a:ext cx="457200" cy="2209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2" name="Afgeronde rechthoek 11"/>
          <p:cNvSpPr>
            <a:spLocks noChangeArrowheads="1"/>
          </p:cNvSpPr>
          <p:nvPr/>
        </p:nvSpPr>
        <p:spPr bwMode="auto">
          <a:xfrm>
            <a:off x="5884863" y="4114800"/>
            <a:ext cx="457200" cy="2209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3" name="Afgeronde rechthoek 12"/>
          <p:cNvSpPr>
            <a:spLocks noChangeArrowheads="1"/>
          </p:cNvSpPr>
          <p:nvPr/>
        </p:nvSpPr>
        <p:spPr bwMode="auto">
          <a:xfrm>
            <a:off x="6781800" y="4114800"/>
            <a:ext cx="457200" cy="2209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4" name="Afgeronde rechthoek 13"/>
          <p:cNvSpPr>
            <a:spLocks noChangeArrowheads="1"/>
          </p:cNvSpPr>
          <p:nvPr/>
        </p:nvSpPr>
        <p:spPr bwMode="auto">
          <a:xfrm>
            <a:off x="7600950" y="4114800"/>
            <a:ext cx="457200" cy="2209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5" name="Afgeronde rechthoek 14"/>
          <p:cNvSpPr>
            <a:spLocks noChangeArrowheads="1"/>
          </p:cNvSpPr>
          <p:nvPr/>
        </p:nvSpPr>
        <p:spPr bwMode="auto">
          <a:xfrm>
            <a:off x="8382000" y="4114800"/>
            <a:ext cx="457200" cy="2209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3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i="1" dirty="0" err="1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Superkamiokande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72706" name="Picture 2" descr="\\vmware-host\Shared Folders\Desktop\neut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819400" cy="143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\\vmware-host\Shared Folders\Desktop\sn1987a_herit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40544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\\vmware-host\Shared Folders\Desktop\sn1987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352800"/>
            <a:ext cx="29638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33400" y="1057275"/>
            <a:ext cx="480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Neutrino’s van SN1987A </a:t>
            </a:r>
            <a:r>
              <a:rPr lang="en-US" altLang="en-US" dirty="0" err="1" smtClean="0">
                <a:latin typeface="Calibri" panose="020F0502020204030204" pitchFamily="34" charset="0"/>
              </a:rPr>
              <a:t>werden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gedetecteerd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Spectrum in </a:t>
            </a:r>
            <a:r>
              <a:rPr lang="en-US" altLang="en-US" dirty="0" err="1" smtClean="0">
                <a:latin typeface="Calibri" panose="020F0502020204030204" pitchFamily="34" charset="0"/>
              </a:rPr>
              <a:t>overeenstemming</a:t>
            </a:r>
            <a:r>
              <a:rPr lang="en-US" altLang="en-US" dirty="0" smtClean="0">
                <a:latin typeface="Calibri" panose="020F0502020204030204" pitchFamily="34" charset="0"/>
              </a:rPr>
              <a:t> met </a:t>
            </a:r>
            <a:r>
              <a:rPr lang="en-US" altLang="en-US" dirty="0" err="1" smtClean="0">
                <a:latin typeface="Calibri" panose="020F0502020204030204" pitchFamily="34" charset="0"/>
              </a:rPr>
              <a:t>supernovamodellen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err="1" smtClean="0">
                <a:latin typeface="Calibri" panose="020F0502020204030204" pitchFamily="34" charset="0"/>
              </a:rPr>
              <a:t>Limiet</a:t>
            </a:r>
            <a:r>
              <a:rPr lang="en-US" altLang="en-US" dirty="0" smtClean="0">
                <a:latin typeface="Calibri" panose="020F0502020204030204" pitchFamily="34" charset="0"/>
              </a:rPr>
              <a:t> op de </a:t>
            </a:r>
            <a:r>
              <a:rPr lang="en-US" altLang="en-US" dirty="0" err="1" smtClean="0">
                <a:latin typeface="Calibri" panose="020F0502020204030204" pitchFamily="34" charset="0"/>
              </a:rPr>
              <a:t>massa</a:t>
            </a:r>
            <a:r>
              <a:rPr lang="en-US" altLang="en-US" dirty="0" smtClean="0">
                <a:latin typeface="Calibri" panose="020F0502020204030204" pitchFamily="34" charset="0"/>
              </a:rPr>
              <a:t> van het neutrino</a:t>
            </a:r>
            <a:endParaRPr lang="nl-NL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70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sz="2400" b="1" i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304800" y="1066800"/>
            <a:ext cx="5791200" cy="52197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Kosmologie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Algemene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relativiteitstheorie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Kosmologie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Big Bang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Roodverschuiving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Thermodynamica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Fase-overgangen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entropie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)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Nucleosynthese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Big Bang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synthese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in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sterren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Abondantie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van helium-4</a:t>
            </a:r>
            <a:endParaRPr lang="en-US" sz="2000" b="1" baseline="300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anose="020F0502020204030204" pitchFamily="34" charset="0"/>
              </a:rPr>
              <a:t>Standaard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zonnemodel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 in de </a:t>
            </a: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zon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Kosmische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microgolf-achtergrondstraling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fluctuaties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09600" y="3429000"/>
            <a:ext cx="3886200" cy="1143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Neutrino’s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ontkoppelen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koppelen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het plasma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(</a:t>
            </a:r>
            <a:r>
              <a:rPr lang="en-US" altLang="en-US" i="1" dirty="0" smtClean="0">
                <a:latin typeface="Calibri" pitchFamily="34" charset="0"/>
              </a:rPr>
              <a:t>T &gt; 4 </a:t>
            </a:r>
            <a:r>
              <a:rPr lang="en-US" altLang="en-US" dirty="0" smtClean="0">
                <a:latin typeface="Calibri" pitchFamily="34" charset="0"/>
              </a:rPr>
              <a:t>MeV)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2057400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Interactie</a:t>
            </a:r>
            <a:r>
              <a:rPr lang="en-US" altLang="en-US" dirty="0" smtClean="0">
                <a:latin typeface="Calibri" pitchFamily="34" charset="0"/>
              </a:rPr>
              <a:t> via W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Z </a:t>
            </a:r>
            <a:r>
              <a:rPr lang="en-US" altLang="en-US" dirty="0" err="1" smtClean="0">
                <a:latin typeface="Calibri" pitchFamily="34" charset="0"/>
              </a:rPr>
              <a:t>bosonen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42788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koelt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interactiesnelheid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neemt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sterk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57600" y="2895600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c</a:t>
            </a:r>
            <a:r>
              <a:rPr lang="en-US" altLang="en-US" dirty="0" err="1" smtClean="0">
                <a:latin typeface="Calibri" pitchFamily="34" charset="0"/>
              </a:rPr>
              <a:t>onstante</a:t>
            </a:r>
            <a:r>
              <a:rPr lang="en-US" altLang="en-US" dirty="0" smtClean="0">
                <a:latin typeface="Calibri" pitchFamily="34" charset="0"/>
              </a:rPr>
              <a:t> van Fermi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686399" y="24384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4035288" y="2438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994011" y="2627244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4290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Interactiesnelheid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endParaRPr lang="en-US" altLang="en-US" i="1" baseline="30000" dirty="0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52153"/>
            <a:ext cx="2133600" cy="3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072448" cy="30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67302"/>
            <a:ext cx="1076325" cy="34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26" y="2652718"/>
            <a:ext cx="1181100" cy="3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ep 36"/>
          <p:cNvGrpSpPr/>
          <p:nvPr/>
        </p:nvGrpSpPr>
        <p:grpSpPr>
          <a:xfrm>
            <a:off x="5132940" y="3283830"/>
            <a:ext cx="2134360" cy="681073"/>
            <a:chOff x="5132940" y="3283830"/>
            <a:chExt cx="2134360" cy="681073"/>
          </a:xfrm>
        </p:grpSpPr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652" y="3283830"/>
              <a:ext cx="1005648" cy="68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940" y="3481555"/>
              <a:ext cx="1128712" cy="32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 bwMode="auto">
          <a:xfrm flipV="1">
            <a:off x="5698436" y="3798476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57159" y="3987320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dichtheid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71" y="3995601"/>
            <a:ext cx="864346" cy="32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45836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Interactiesnelheid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onvoldoende</a:t>
            </a:r>
            <a:r>
              <a:rPr lang="en-US" altLang="en-US" dirty="0" smtClean="0">
                <a:latin typeface="Calibri" pitchFamily="34" charset="0"/>
              </a:rPr>
              <a:t> om Hubble </a:t>
            </a:r>
            <a:r>
              <a:rPr lang="en-US" altLang="en-US" dirty="0" err="1" smtClean="0">
                <a:latin typeface="Calibri" pitchFamily="34" charset="0"/>
              </a:rPr>
              <a:t>expansiesnelheid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houden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17618"/>
            <a:ext cx="1743075" cy="6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12"/>
          <p:cNvSpPr>
            <a:spLocks noChangeArrowheads="1"/>
          </p:cNvSpPr>
          <p:nvPr/>
        </p:nvSpPr>
        <p:spPr bwMode="auto">
          <a:xfrm>
            <a:off x="3505200" y="5210544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29" y="4988570"/>
            <a:ext cx="3035219" cy="68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57266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ontkoppelen</a:t>
            </a:r>
            <a:r>
              <a:rPr lang="en-US" altLang="en-US" dirty="0" smtClean="0">
                <a:latin typeface="Calibri" pitchFamily="34" charset="0"/>
              </a:rPr>
              <a:t> van het plasma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61076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Fermi-Dirac </a:t>
            </a:r>
            <a:r>
              <a:rPr lang="en-US" altLang="en-US" dirty="0" err="1" smtClean="0">
                <a:latin typeface="Calibri" pitchFamily="34" charset="0"/>
              </a:rPr>
              <a:t>verdeling</a:t>
            </a:r>
            <a:r>
              <a:rPr lang="en-US" altLang="en-US" dirty="0" smtClean="0">
                <a:latin typeface="Calibri" pitchFamily="34" charset="0"/>
              </a:rPr>
              <a:t>; </a:t>
            </a:r>
            <a:r>
              <a:rPr lang="en-US" altLang="en-US" dirty="0" err="1" smtClean="0">
                <a:latin typeface="Calibri" pitchFamily="34" charset="0"/>
              </a:rPr>
              <a:t>zwarte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straler</a:t>
            </a:r>
            <a:r>
              <a:rPr lang="en-US" altLang="en-US" dirty="0" smtClean="0">
                <a:latin typeface="Calibri" pitchFamily="34" charset="0"/>
              </a:rPr>
              <a:t> met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6017527"/>
            <a:ext cx="2624137" cy="54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08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24" grpId="0"/>
      <p:bldP spid="35" grpId="0"/>
      <p:bldP spid="26" grpId="0"/>
      <p:bldP spid="29" grpId="0"/>
      <p:bldP spid="31" grpId="0"/>
      <p:bldP spid="32" grpId="0" animBg="1"/>
      <p:bldP spid="33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Elektron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-positron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annihilatie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30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Behoud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entropie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992868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Zolang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g</a:t>
            </a:r>
            <a:r>
              <a:rPr lang="en-US" altLang="en-US" baseline="-25000" dirty="0" err="1" smtClean="0">
                <a:latin typeface="Calibri" pitchFamily="34" charset="0"/>
              </a:rPr>
              <a:t>eff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verandert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lijken</a:t>
            </a:r>
            <a:r>
              <a:rPr lang="en-US" altLang="en-US" dirty="0" smtClean="0">
                <a:latin typeface="Calibri" pitchFamily="34" charset="0"/>
              </a:rPr>
              <a:t> neutrino’s in </a:t>
            </a:r>
            <a:r>
              <a:rPr lang="en-US" altLang="en-US" dirty="0" err="1" smtClean="0">
                <a:latin typeface="Calibri" pitchFamily="34" charset="0"/>
              </a:rPr>
              <a:t>thermisch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evenwicht</a:t>
            </a:r>
            <a:r>
              <a:rPr lang="en-US" altLang="en-US" dirty="0" smtClean="0">
                <a:latin typeface="Calibri" pitchFamily="34" charset="0"/>
              </a:rPr>
              <a:t> met het plasma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5262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Annihilatie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elektronen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positronen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volgens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30480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Beneden</a:t>
            </a:r>
            <a:r>
              <a:rPr lang="en-US" altLang="en-US" dirty="0" smtClean="0">
                <a:latin typeface="Calibri" pitchFamily="34" charset="0"/>
              </a:rPr>
              <a:t> T = 1 MeV is </a:t>
            </a:r>
            <a:r>
              <a:rPr lang="en-US" altLang="en-US" dirty="0" err="1" smtClean="0">
                <a:latin typeface="Calibri" pitchFamily="34" charset="0"/>
              </a:rPr>
              <a:t>reactie</a:t>
            </a:r>
            <a:r>
              <a:rPr lang="en-US" altLang="en-US" dirty="0" smtClean="0">
                <a:latin typeface="Calibri" pitchFamily="34" charset="0"/>
              </a:rPr>
              <a:t>                             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mogelijk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35930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Vrijheidsgraden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4492641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Behoud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entropie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Right Arrow 12"/>
          <p:cNvSpPr>
            <a:spLocks noChangeArrowheads="1"/>
          </p:cNvSpPr>
          <p:nvPr/>
        </p:nvSpPr>
        <p:spPr bwMode="auto">
          <a:xfrm>
            <a:off x="4783394" y="162573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261297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Hieruit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30279"/>
            <a:ext cx="1876425" cy="364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075" y="1582651"/>
            <a:ext cx="2130221" cy="394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959" y="2571988"/>
            <a:ext cx="1230569" cy="299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974" y="3084348"/>
            <a:ext cx="1376363" cy="311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893" y="3488297"/>
            <a:ext cx="4202908" cy="604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568" y="4042938"/>
            <a:ext cx="2305664" cy="342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5174" y="4419600"/>
            <a:ext cx="5672137" cy="553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5129902"/>
            <a:ext cx="5414962" cy="660099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590357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ontkoppeling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entropie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overgedragen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7593" y="5712886"/>
            <a:ext cx="1683007" cy="711374"/>
          </a:xfrm>
          <a:prstGeom prst="rect">
            <a:avLst/>
          </a:prstGeom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6424759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reheating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genoemd</a:t>
            </a:r>
            <a:r>
              <a:rPr lang="en-US" altLang="en-US" dirty="0" smtClean="0">
                <a:latin typeface="Calibri" pitchFamily="34" charset="0"/>
              </a:rPr>
              <a:t>. De neutrino-</a:t>
            </a:r>
            <a:r>
              <a:rPr lang="en-US" altLang="en-US" dirty="0" err="1" smtClean="0">
                <a:latin typeface="Calibri" pitchFamily="34" charset="0"/>
              </a:rPr>
              <a:t>achtergrond</a:t>
            </a:r>
            <a:r>
              <a:rPr lang="en-US" altLang="en-US" dirty="0" smtClean="0">
                <a:latin typeface="Calibri" pitchFamily="34" charset="0"/>
              </a:rPr>
              <a:t> nu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200" y="6467342"/>
            <a:ext cx="1295400" cy="2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1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33" grpId="0"/>
      <p:bldP spid="36" grpId="0"/>
      <p:bldP spid="40" grpId="0"/>
      <p:bldP spid="21" grpId="0" animBg="1"/>
      <p:bldP spid="27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Dominantie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materie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30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bijdrage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tot de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752600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functie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tijd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362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Evenzo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bijdrage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2971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hadden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43434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Relatie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roodverschuiving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leeftijd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54624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dominantie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60.000 </a:t>
            </a:r>
            <a:r>
              <a:rPr lang="en-US" altLang="en-US" dirty="0" err="1" smtClean="0">
                <a:latin typeface="Calibri" pitchFamily="34" charset="0"/>
              </a:rPr>
              <a:t>jaar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na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oerknal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begon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48454"/>
            <a:ext cx="3333750" cy="34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99" y="1696027"/>
            <a:ext cx="3053661" cy="526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328" y="2222520"/>
            <a:ext cx="2499845" cy="659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3519556"/>
            <a:ext cx="4706509" cy="442844"/>
          </a:xfrm>
          <a:prstGeom prst="rect">
            <a:avLst/>
          </a:prstGeo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3516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Stel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gelijk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2993017"/>
            <a:ext cx="1887794" cy="360397"/>
          </a:xfrm>
          <a:prstGeom prst="rect">
            <a:avLst/>
          </a:prstGeom>
        </p:spPr>
      </p:pic>
      <p:sp>
        <p:nvSpPr>
          <p:cNvPr id="21" name="Right Arrow 12"/>
          <p:cNvSpPr>
            <a:spLocks noChangeArrowheads="1"/>
          </p:cNvSpPr>
          <p:nvPr/>
        </p:nvSpPr>
        <p:spPr bwMode="auto">
          <a:xfrm>
            <a:off x="5925709" y="3947029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7470" y="3897868"/>
            <a:ext cx="136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anose="020F0502020204030204" pitchFamily="34" charset="0"/>
              </a:rPr>
              <a:t>z</a:t>
            </a:r>
            <a:r>
              <a:rPr lang="en-US" baseline="-25000" dirty="0" err="1" smtClean="0">
                <a:latin typeface="Calibri" panose="020F0502020204030204" pitchFamily="34" charset="0"/>
              </a:rPr>
              <a:t>gelijk</a:t>
            </a:r>
            <a:r>
              <a:rPr lang="en-US" dirty="0" smtClean="0"/>
              <a:t>  = 3400</a:t>
            </a:r>
            <a:endParaRPr lang="en-US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57975"/>
            <a:ext cx="351582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5085337"/>
            <a:ext cx="3276600" cy="3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60314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Hiermee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begon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vorming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structuur</a:t>
            </a:r>
            <a:r>
              <a:rPr lang="en-US" altLang="en-US" dirty="0" smtClean="0">
                <a:latin typeface="Calibri" pitchFamily="34" charset="0"/>
              </a:rPr>
              <a:t> in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endParaRPr lang="en-US" altLang="en-US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72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36" grpId="0"/>
      <p:bldP spid="40" grpId="0"/>
      <p:bldP spid="27" grpId="0"/>
      <p:bldP spid="19" grpId="0"/>
      <p:bldP spid="21" grpId="0" animBg="1"/>
      <p:bldP spid="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Historie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7" y="1981200"/>
            <a:ext cx="1039945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905000"/>
            <a:ext cx="4572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6627" name="Picture 3" descr="C:\Users\JvdB\Desktop\HistoryOfTheUniver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30" y="381000"/>
            <a:ext cx="463746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9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Big Bang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nucleosynthese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Hoeveelheden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</a:rPr>
              <a:t>H, 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H, 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He, 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He,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aseline="30000" dirty="0" smtClean="0">
                <a:latin typeface="Calibri" panose="020F0502020204030204" pitchFamily="34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</a:rPr>
              <a:t>Li </a:t>
            </a:r>
            <a:r>
              <a:rPr lang="en-US" dirty="0" err="1" smtClean="0">
                <a:latin typeface="Calibri" panose="020F0502020204030204" pitchFamily="34" charset="0"/>
              </a:rPr>
              <a:t>gevoelig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baryondichtheid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447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drukken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dit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uit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verhouding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baryonen</a:t>
            </a:r>
            <a:r>
              <a:rPr lang="en-US" dirty="0" smtClean="0">
                <a:latin typeface="Calibri" panose="020F0502020204030204" pitchFamily="34" charset="0"/>
              </a:rPr>
              <a:t> tot </a:t>
            </a:r>
            <a:r>
              <a:rPr lang="en-US" dirty="0" err="1" smtClean="0">
                <a:latin typeface="Calibri" panose="020F0502020204030204" pitchFamily="34" charset="0"/>
              </a:rPr>
              <a:t>fotonen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ongeveer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828800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BBN </a:t>
            </a:r>
            <a:r>
              <a:rPr lang="en-US" dirty="0" err="1" smtClean="0">
                <a:latin typeface="Calibri" panose="020F0502020204030204" pitchFamily="34" charset="0"/>
              </a:rPr>
              <a:t>begint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eerder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bij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hogere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baryondichtheid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8326"/>
            <a:ext cx="5480649" cy="450086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3400" y="2209800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Ook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gevoelig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expansiesnelheid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580" y="2118241"/>
            <a:ext cx="3587620" cy="47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Abondantie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helium-4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Bij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hoge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temperatuur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zorgen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zwakke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interacties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thermisch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evenwicht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22860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Massaverschil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tussen</a:t>
            </a:r>
            <a:r>
              <a:rPr lang="en-US" dirty="0" smtClean="0">
                <a:latin typeface="Calibri" panose="020F0502020204030204" pitchFamily="34" charset="0"/>
              </a:rPr>
              <a:t> proton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neutron 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819400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&gt;&gt; </a:t>
            </a:r>
            <a:r>
              <a:rPr lang="en-US" dirty="0" err="1" smtClean="0"/>
              <a:t>D</a:t>
            </a:r>
            <a:r>
              <a:rPr lang="en-US" i="1" dirty="0" err="1" smtClean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evenveel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protonen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neutronen</a:t>
            </a:r>
            <a:r>
              <a:rPr lang="en-US" dirty="0" smtClean="0">
                <a:latin typeface="Calibri" panose="020F0502020204030204" pitchFamily="34" charset="0"/>
              </a:rPr>
              <a:t> in het plasma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3364468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lager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</a:rPr>
              <a:t> 1 MeV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43001"/>
            <a:ext cx="2757488" cy="103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557" y="2328074"/>
            <a:ext cx="3076575" cy="324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390" y="3254477"/>
            <a:ext cx="3733800" cy="6867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55990" y="3625334"/>
            <a:ext cx="2859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Zie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vergelijking</a:t>
            </a:r>
            <a:r>
              <a:rPr lang="en-US" dirty="0" smtClean="0">
                <a:latin typeface="Calibri" panose="020F0502020204030204" pitchFamily="34" charset="0"/>
              </a:rPr>
              <a:t> (183)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038600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dit</a:t>
            </a:r>
            <a:r>
              <a:rPr lang="en-US" dirty="0" smtClean="0">
                <a:latin typeface="Calibri" panose="020F0502020204030204" pitchFamily="34" charset="0"/>
              </a:rPr>
              <a:t> het hele </a:t>
            </a:r>
            <a:r>
              <a:rPr lang="en-US" dirty="0" err="1" smtClean="0">
                <a:latin typeface="Calibri" panose="020F0502020204030204" pitchFamily="34" charset="0"/>
              </a:rPr>
              <a:t>verhaal</a:t>
            </a:r>
            <a:r>
              <a:rPr lang="en-US" dirty="0" smtClean="0">
                <a:latin typeface="Calibri" panose="020F0502020204030204" pitchFamily="34" charset="0"/>
              </a:rPr>
              <a:t> was,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gaat</a:t>
            </a:r>
            <a:r>
              <a:rPr lang="en-US" dirty="0" smtClean="0">
                <a:latin typeface="Calibri" panose="020F0502020204030204" pitchFamily="34" charset="0"/>
              </a:rPr>
              <a:t> de ratio </a:t>
            </a:r>
            <a:r>
              <a:rPr lang="en-US" dirty="0" err="1" smtClean="0">
                <a:latin typeface="Calibri" panose="020F0502020204030204" pitchFamily="34" charset="0"/>
              </a:rPr>
              <a:t>naar</a:t>
            </a:r>
            <a:r>
              <a:rPr lang="en-US" dirty="0" smtClean="0">
                <a:latin typeface="Calibri" panose="020F0502020204030204" pitchFamily="34" charset="0"/>
              </a:rPr>
              <a:t> 0 </a:t>
            </a:r>
            <a:r>
              <a:rPr lang="en-US" dirty="0" err="1" smtClean="0">
                <a:latin typeface="Calibri" panose="020F0502020204030204" pitchFamily="34" charset="0"/>
              </a:rPr>
              <a:t>naarmate</a:t>
            </a:r>
            <a:r>
              <a:rPr lang="en-US" dirty="0" smtClean="0">
                <a:latin typeface="Calibri" panose="020F0502020204030204" pitchFamily="34" charset="0"/>
              </a:rPr>
              <a:t> het </a:t>
            </a: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afkoelt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507468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 &lt; 0.8 </a:t>
            </a:r>
            <a:r>
              <a:rPr lang="en-US" dirty="0" smtClean="0">
                <a:latin typeface="Calibri" panose="020F0502020204030204" pitchFamily="34" charset="0"/>
              </a:rPr>
              <a:t>MeV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reactiesnelheid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kleiner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</a:rPr>
              <a:t> de Hubble </a:t>
            </a:r>
            <a:r>
              <a:rPr lang="en-US" dirty="0" err="1" smtClean="0">
                <a:latin typeface="Calibri" panose="020F0502020204030204" pitchFamily="34" charset="0"/>
              </a:rPr>
              <a:t>expansiesnelheid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4906296"/>
            <a:ext cx="4495800" cy="6310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5562600"/>
            <a:ext cx="8243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treedt</a:t>
            </a:r>
            <a:r>
              <a:rPr lang="en-US" dirty="0" smtClean="0">
                <a:latin typeface="Calibri" panose="020F0502020204030204" pitchFamily="34" charset="0"/>
              </a:rPr>
              <a:t> “freeze-out” op van de </a:t>
            </a:r>
            <a:r>
              <a:rPr lang="en-US" dirty="0" err="1" smtClean="0">
                <a:latin typeface="Calibri" panose="020F0502020204030204" pitchFamily="34" charset="0"/>
              </a:rPr>
              <a:t>abondantie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neutronen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worden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niet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meer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vernietigd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ze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vervallen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echter</a:t>
            </a:r>
            <a:r>
              <a:rPr lang="en-US" dirty="0" smtClean="0">
                <a:latin typeface="Calibri" panose="020F0502020204030204" pitchFamily="34" charset="0"/>
              </a:rPr>
              <a:t> nog steeds met </a:t>
            </a:r>
            <a:r>
              <a:rPr lang="en-US" dirty="0" err="1" smtClean="0">
                <a:latin typeface="Calibri" panose="020F0502020204030204" pitchFamily="34" charset="0"/>
              </a:rPr>
              <a:t>levensduur</a:t>
            </a:r>
            <a:r>
              <a:rPr lang="en-US" dirty="0" smtClean="0">
                <a:latin typeface="Calibri" panose="020F0502020204030204" pitchFamily="34" charset="0"/>
              </a:rPr>
              <a:t> 887 </a:t>
            </a:r>
            <a:r>
              <a:rPr lang="en-US" dirty="0" err="1" smtClean="0">
                <a:latin typeface="Calibri" panose="020F0502020204030204" pitchFamily="34" charset="0"/>
              </a:rPr>
              <a:t>seconde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309993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Verhouding</a:t>
            </a:r>
            <a:r>
              <a:rPr lang="en-US" dirty="0" smtClean="0">
                <a:latin typeface="Calibri" panose="020F0502020204030204" pitchFamily="34" charset="0"/>
              </a:rPr>
              <a:t>                                                  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“</a:t>
            </a:r>
            <a:r>
              <a:rPr lang="en-US" dirty="0" err="1" smtClean="0">
                <a:latin typeface="Calibri" panose="020F0502020204030204" pitchFamily="34" charset="0"/>
              </a:rPr>
              <a:t>ingevroren</a:t>
            </a:r>
            <a:r>
              <a:rPr lang="en-US" dirty="0" smtClean="0">
                <a:latin typeface="Calibri" panose="020F0502020204030204" pitchFamily="34" charset="0"/>
              </a:rPr>
              <a:t>”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037" y="6245147"/>
            <a:ext cx="2290763" cy="6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4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7" grpId="0"/>
      <p:bldP spid="13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Abondantie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helium-4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Voordat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neutronen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vervallen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eindigen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ze</a:t>
            </a:r>
            <a:r>
              <a:rPr lang="en-US" dirty="0" smtClean="0">
                <a:latin typeface="Calibri" panose="020F0502020204030204" pitchFamily="34" charset="0"/>
              </a:rPr>
              <a:t> in helium-4 via de </a:t>
            </a:r>
            <a:r>
              <a:rPr lang="en-US" dirty="0" err="1" smtClean="0">
                <a:latin typeface="Calibri" panose="020F0502020204030204" pitchFamily="34" charset="0"/>
              </a:rPr>
              <a:t>reeksen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kernreacties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447800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Drempel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gevormd</a:t>
            </a:r>
            <a:r>
              <a:rPr lang="en-US" dirty="0" smtClean="0">
                <a:latin typeface="Calibri" panose="020F0502020204030204" pitchFamily="34" charset="0"/>
              </a:rPr>
              <a:t> door </a:t>
            </a:r>
            <a:r>
              <a:rPr lang="en-US" dirty="0" err="1" smtClean="0">
                <a:latin typeface="Calibri" panose="020F0502020204030204" pitchFamily="34" charset="0"/>
              </a:rPr>
              <a:t>reactie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6482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/>
              <a:t>G</a:t>
            </a:r>
            <a:r>
              <a:rPr lang="en-US" baseline="-25000" dirty="0" err="1" smtClean="0">
                <a:latin typeface="Calibri" panose="020F0502020204030204" pitchFamily="34" charset="0"/>
              </a:rPr>
              <a:t>pn</a:t>
            </a:r>
            <a:r>
              <a:rPr lang="en-US" dirty="0" smtClean="0">
                <a:latin typeface="Calibri" panose="020F0502020204030204" pitchFamily="34" charset="0"/>
              </a:rPr>
              <a:t>/</a:t>
            </a:r>
            <a:r>
              <a:rPr lang="en-US" i="1" dirty="0" smtClean="0">
                <a:latin typeface="Calibri" panose="020F0502020204030204" pitchFamily="34" charset="0"/>
              </a:rPr>
              <a:t>H</a:t>
            </a:r>
            <a:r>
              <a:rPr lang="en-US" dirty="0" smtClean="0">
                <a:latin typeface="Calibri" panose="020F0502020204030204" pitchFamily="34" charset="0"/>
              </a:rPr>
              <a:t> is </a:t>
            </a:r>
            <a:r>
              <a:rPr lang="en-US" dirty="0" err="1" smtClean="0">
                <a:latin typeface="Calibri" panose="020F0502020204030204" pitchFamily="34" charset="0"/>
              </a:rPr>
              <a:t>groot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&gt;&gt; 0.1 MeV, want door </a:t>
            </a:r>
            <a:r>
              <a:rPr lang="en-US" dirty="0" err="1" smtClean="0">
                <a:latin typeface="Calibri" panose="020F0502020204030204" pitchFamily="34" charset="0"/>
              </a:rPr>
              <a:t>hoge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fotondichtheid</a:t>
            </a:r>
            <a:r>
              <a:rPr lang="en-US" dirty="0" smtClean="0">
                <a:latin typeface="Calibri" panose="020F0502020204030204" pitchFamily="34" charset="0"/>
              </a:rPr>
              <a:t> is </a:t>
            </a:r>
            <a:r>
              <a:rPr lang="en-US" dirty="0" err="1" smtClean="0">
                <a:latin typeface="Calibri" panose="020F0502020204030204" pitchFamily="34" charset="0"/>
              </a:rPr>
              <a:t>foto-disintegratie</a:t>
            </a:r>
            <a:r>
              <a:rPr lang="en-US" dirty="0" smtClean="0">
                <a:latin typeface="Calibri" panose="020F0502020204030204" pitchFamily="34" charset="0"/>
              </a:rPr>
              <a:t> van deuterium efficient. De </a:t>
            </a:r>
            <a:r>
              <a:rPr lang="en-US" i="1" dirty="0" smtClean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err="1" smtClean="0">
                <a:latin typeface="Calibri" panose="020F0502020204030204" pitchFamily="34" charset="0"/>
              </a:rPr>
              <a:t>dichtheid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blijft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laag</a:t>
            </a:r>
            <a:r>
              <a:rPr lang="en-US" dirty="0" smtClean="0">
                <a:latin typeface="Calibri" panose="020F0502020204030204" pitchFamily="34" charset="0"/>
              </a:rPr>
              <a:t> ( </a:t>
            </a:r>
            <a:r>
              <a:rPr lang="en-US" dirty="0" err="1" smtClean="0">
                <a:latin typeface="Calibri" panose="020F0502020204030204" pitchFamily="34" charset="0"/>
              </a:rPr>
              <a:t>abondantie</a:t>
            </a:r>
            <a:r>
              <a:rPr lang="en-US" dirty="0" smtClean="0">
                <a:latin typeface="Calibri" panose="020F0502020204030204" pitchFamily="34" charset="0"/>
              </a:rPr>
              <a:t> &lt; 10</a:t>
            </a:r>
            <a:r>
              <a:rPr lang="en-US" baseline="30000" dirty="0" smtClean="0">
                <a:latin typeface="Calibri" panose="020F0502020204030204" pitchFamily="34" charset="0"/>
              </a:rPr>
              <a:t>-10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334000"/>
            <a:ext cx="8243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T &lt;</a:t>
            </a:r>
            <a:r>
              <a:rPr lang="en-US" dirty="0" smtClean="0">
                <a:latin typeface="Calibri" panose="020F0502020204030204" pitchFamily="34" charset="0"/>
              </a:rPr>
              <a:t> 0.1 MeV </a:t>
            </a:r>
            <a:r>
              <a:rPr lang="en-US" dirty="0" err="1" smtClean="0">
                <a:latin typeface="Calibri" panose="020F0502020204030204" pitchFamily="34" charset="0"/>
              </a:rPr>
              <a:t>wordt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foto-disintegratie</a:t>
            </a:r>
            <a:r>
              <a:rPr lang="en-US" dirty="0" smtClean="0">
                <a:latin typeface="Calibri" panose="020F0502020204030204" pitchFamily="34" charset="0"/>
              </a:rPr>
              <a:t> inefficient, </a:t>
            </a:r>
            <a:r>
              <a:rPr lang="en-US" dirty="0" err="1" smtClean="0">
                <a:latin typeface="Calibri" panose="020F0502020204030204" pitchFamily="34" charset="0"/>
              </a:rPr>
              <a:t>neem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err="1" smtClean="0">
                <a:latin typeface="Calibri" panose="020F0502020204030204" pitchFamily="34" charset="0"/>
              </a:rPr>
              <a:t>dichtheid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sterk</a:t>
            </a:r>
            <a:r>
              <a:rPr lang="en-US" dirty="0" smtClean="0">
                <a:latin typeface="Calibri" panose="020F0502020204030204" pitchFamily="34" charset="0"/>
              </a:rPr>
              <a:t> toe,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worden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nagenoeg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neutronen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geconsumeert</a:t>
            </a:r>
            <a:r>
              <a:rPr lang="en-US" dirty="0" smtClean="0">
                <a:latin typeface="Calibri" panose="020F0502020204030204" pitchFamily="34" charset="0"/>
              </a:rPr>
              <a:t> om helium-4 </a:t>
            </a:r>
            <a:r>
              <a:rPr lang="en-US" dirty="0" err="1" smtClean="0">
                <a:latin typeface="Calibri" panose="020F0502020204030204" pitchFamily="34" charset="0"/>
              </a:rPr>
              <a:t>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produceren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096000"/>
            <a:ext cx="824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Dan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614" y="1468588"/>
            <a:ext cx="1847850" cy="34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6063465"/>
            <a:ext cx="3733800" cy="538432"/>
          </a:xfrm>
          <a:prstGeom prst="rect">
            <a:avLst/>
          </a:prstGeom>
        </p:spPr>
      </p:pic>
      <p:sp>
        <p:nvSpPr>
          <p:cNvPr id="22" name="Right Arrow 12"/>
          <p:cNvSpPr>
            <a:spLocks noChangeArrowheads="1"/>
          </p:cNvSpPr>
          <p:nvPr/>
        </p:nvSpPr>
        <p:spPr bwMode="auto">
          <a:xfrm>
            <a:off x="5696564" y="615239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116" y="6131832"/>
            <a:ext cx="1999636" cy="366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675" y="2000028"/>
            <a:ext cx="4047125" cy="2502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3" y="1881960"/>
            <a:ext cx="2683512" cy="2714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6161" y="4081046"/>
            <a:ext cx="108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absorption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14" grpId="0"/>
      <p:bldP spid="17" grpId="0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23545</TotalTime>
  <Words>681</Words>
  <Application>Microsoft Office PowerPoint</Application>
  <PresentationFormat>Letter Paper (8.5x11 in)</PresentationFormat>
  <Paragraphs>140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Unicode MS</vt:lpstr>
      <vt:lpstr>Arial</vt:lpstr>
      <vt:lpstr>Arial Rounded MT Bold</vt:lpstr>
      <vt:lpstr>Calibri</vt:lpstr>
      <vt:lpstr>Symbol</vt:lpstr>
      <vt:lpstr>Times</vt:lpstr>
      <vt:lpstr>Times New Roman</vt:lpstr>
      <vt:lpstr>Default Design</vt:lpstr>
      <vt:lpstr>Photo Editor Photo</vt:lpstr>
      <vt:lpstr>Equation</vt:lpstr>
      <vt:lpstr>PowerPoint Presentation</vt:lpstr>
      <vt:lpstr>PowerPoint Presentation</vt:lpstr>
      <vt:lpstr>Neutrino’s ontkoppelen</vt:lpstr>
      <vt:lpstr>Elektron-positron annihilatie</vt:lpstr>
      <vt:lpstr>Dominantie van materie</vt:lpstr>
      <vt:lpstr>  Historie van het heelal</vt:lpstr>
      <vt:lpstr>Big Bang nucleosynthese</vt:lpstr>
      <vt:lpstr>Abondantie van helium-4</vt:lpstr>
      <vt:lpstr>Abondantie van helium-4</vt:lpstr>
      <vt:lpstr>Stervorming</vt:lpstr>
      <vt:lpstr>CNO en pp cyclus</vt:lpstr>
      <vt:lpstr>PowerPoint Presentation</vt:lpstr>
      <vt:lpstr>Solar neutrino probleem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1083</cp:revision>
  <cp:lastPrinted>2002-09-13T18:52:55Z</cp:lastPrinted>
  <dcterms:created xsi:type="dcterms:W3CDTF">2001-01-08T10:28:24Z</dcterms:created>
  <dcterms:modified xsi:type="dcterms:W3CDTF">2014-12-03T16:52:35Z</dcterms:modified>
</cp:coreProperties>
</file>