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10" r:id="rId2"/>
    <p:sldId id="877" r:id="rId3"/>
    <p:sldId id="927" r:id="rId4"/>
    <p:sldId id="931" r:id="rId5"/>
    <p:sldId id="932" r:id="rId6"/>
    <p:sldId id="933" r:id="rId7"/>
    <p:sldId id="934" r:id="rId8"/>
    <p:sldId id="935" r:id="rId9"/>
    <p:sldId id="928" r:id="rId10"/>
    <p:sldId id="936" r:id="rId11"/>
    <p:sldId id="930" r:id="rId12"/>
    <p:sldId id="903" r:id="rId13"/>
    <p:sldId id="938" r:id="rId14"/>
    <p:sldId id="939" r:id="rId15"/>
    <p:sldId id="940" r:id="rId16"/>
    <p:sldId id="941" r:id="rId17"/>
    <p:sldId id="942" r:id="rId18"/>
    <p:sldId id="943" r:id="rId19"/>
    <p:sldId id="944" r:id="rId20"/>
    <p:sldId id="945" r:id="rId21"/>
    <p:sldId id="946" r:id="rId22"/>
    <p:sldId id="947" r:id="rId23"/>
    <p:sldId id="948" r:id="rId24"/>
    <p:sldId id="949" r:id="rId25"/>
    <p:sldId id="950" r:id="rId26"/>
    <p:sldId id="951" r:id="rId27"/>
    <p:sldId id="952" r:id="rId28"/>
    <p:sldId id="953" r:id="rId29"/>
    <p:sldId id="954" r:id="rId30"/>
    <p:sldId id="955" r:id="rId31"/>
    <p:sldId id="956" r:id="rId32"/>
    <p:sldId id="957" r:id="rId33"/>
    <p:sldId id="958" r:id="rId34"/>
    <p:sldId id="959" r:id="rId35"/>
    <p:sldId id="960" r:id="rId36"/>
    <p:sldId id="961" r:id="rId37"/>
    <p:sldId id="962" r:id="rId38"/>
    <p:sldId id="965" r:id="rId39"/>
  </p:sldIdLst>
  <p:sldSz cx="9144000" cy="6858000" type="letter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EFCAC"/>
    <a:srgbClr val="CCFF66"/>
    <a:srgbClr val="CC0000"/>
    <a:srgbClr val="003300"/>
    <a:srgbClr val="006600"/>
    <a:srgbClr val="80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 autoAdjust="0"/>
  </p:normalViewPr>
  <p:slideViewPr>
    <p:cSldViewPr>
      <p:cViewPr varScale="1">
        <p:scale>
          <a:sx n="165" d="100"/>
          <a:sy n="165" d="100"/>
        </p:scale>
        <p:origin x="1116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Relationship Id="rId4" Type="http://schemas.openxmlformats.org/officeDocument/2006/relationships/image" Target="../media/image8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95851A7-16D8-459F-B6E3-426288678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29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8975"/>
            <a:ext cx="4597400" cy="344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213" y="4367213"/>
            <a:ext cx="5159375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F07FDEF6-172A-4F57-AC1E-F509E6A34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699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41486C-3984-483E-96B6-B939A6E21E0D}" type="slidenum">
              <a:rPr lang="en-US" smtClean="0">
                <a:latin typeface="Times"/>
              </a:rPr>
              <a:pPr>
                <a:defRPr/>
              </a:pPr>
              <a:t>1</a:t>
            </a:fld>
            <a:endParaRPr lang="en-US" smtClean="0">
              <a:latin typeface="Times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502978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CBB4A1-0496-4C04-B91A-FCE398DA3145}" type="slidenum">
              <a:rPr lang="en-US" smtClean="0">
                <a:latin typeface="Times"/>
              </a:rPr>
              <a:pPr>
                <a:defRPr/>
              </a:pPr>
              <a:t>10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094877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1F50AA-A44C-488D-9547-DF6E0BECCBB0}" type="slidenum">
              <a:rPr lang="en-US" smtClean="0">
                <a:latin typeface="Times"/>
              </a:rPr>
              <a:pPr>
                <a:defRPr/>
              </a:pPr>
              <a:t>11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517863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1F50AA-A44C-488D-9547-DF6E0BECCBB0}" type="slidenum">
              <a:rPr lang="en-US" smtClean="0">
                <a:latin typeface="Times"/>
              </a:rPr>
              <a:pPr>
                <a:defRPr/>
              </a:pPr>
              <a:t>12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503465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1F50AA-A44C-488D-9547-DF6E0BECCBB0}" type="slidenum">
              <a:rPr lang="en-US" smtClean="0">
                <a:latin typeface="Times"/>
              </a:rPr>
              <a:pPr>
                <a:defRPr/>
              </a:pPr>
              <a:t>13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428474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1F50AA-A44C-488D-9547-DF6E0BECCBB0}" type="slidenum">
              <a:rPr lang="en-US" smtClean="0">
                <a:latin typeface="Times"/>
              </a:rPr>
              <a:pPr>
                <a:defRPr/>
              </a:pPr>
              <a:t>14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372903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1F50AA-A44C-488D-9547-DF6E0BECCBB0}" type="slidenum">
              <a:rPr lang="en-US" smtClean="0">
                <a:latin typeface="Times"/>
              </a:rPr>
              <a:pPr>
                <a:defRPr/>
              </a:pPr>
              <a:t>15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975944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1F50AA-A44C-488D-9547-DF6E0BECCBB0}" type="slidenum">
              <a:rPr lang="en-US" smtClean="0">
                <a:latin typeface="Times"/>
              </a:rPr>
              <a:pPr>
                <a:defRPr/>
              </a:pPr>
              <a:t>16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88417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fld id="{256BB50D-0676-48B0-9A4B-E03677502777}" type="slidenum">
              <a:rPr lang="en-US" altLang="en-US">
                <a:latin typeface="Times" panose="02020603050405020304" pitchFamily="18" charset="0"/>
              </a:rPr>
              <a:pPr/>
              <a:t>17</a:t>
            </a:fld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614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1918463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fld id="{249FDFBD-4228-46C5-B8A8-FC4FC027643A}" type="slidenum">
              <a:rPr lang="en-US" altLang="en-US">
                <a:latin typeface="Times" panose="02020603050405020304" pitchFamily="18" charset="0"/>
              </a:rPr>
              <a:pPr/>
              <a:t>18</a:t>
            </a:fld>
            <a:endParaRPr lang="en-US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7092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fld id="{D1A41ED5-F233-408F-B309-898B72A63343}" type="slidenum">
              <a:rPr lang="en-US" altLang="en-US">
                <a:latin typeface="Times" panose="02020603050405020304" pitchFamily="18" charset="0"/>
              </a:rPr>
              <a:pPr/>
              <a:t>19</a:t>
            </a:fld>
            <a:endParaRPr lang="en-US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410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DD2B1-89DF-4623-8EED-ABDBF37F0252}" type="slidenum">
              <a:rPr lang="en-US" smtClean="0">
                <a:latin typeface="Times"/>
              </a:rPr>
              <a:pPr>
                <a:defRPr/>
              </a:pPr>
              <a:t>2</a:t>
            </a:fld>
            <a:endParaRPr lang="en-US" smtClean="0">
              <a:latin typeface="Time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016642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fld id="{6773BF2E-DC3E-470B-B688-B2FCEB730FD4}" type="slidenum">
              <a:rPr lang="en-US" altLang="en-US">
                <a:latin typeface="Times" panose="02020603050405020304" pitchFamily="18" charset="0"/>
              </a:rPr>
              <a:pPr/>
              <a:t>20</a:t>
            </a:fld>
            <a:endParaRPr lang="en-US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120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fld id="{F85340B9-6CB5-4552-A9E9-BE35E1EC962F}" type="slidenum">
              <a:rPr lang="en-US" altLang="en-US">
                <a:latin typeface="Times" panose="02020603050405020304" pitchFamily="18" charset="0"/>
              </a:rPr>
              <a:pPr/>
              <a:t>21</a:t>
            </a:fld>
            <a:endParaRPr lang="en-US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716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fld id="{908B29ED-E079-4414-B38F-2F38C3FCF783}" type="slidenum">
              <a:rPr lang="en-US" altLang="en-US">
                <a:latin typeface="Times" panose="02020603050405020304" pitchFamily="18" charset="0"/>
              </a:rPr>
              <a:pPr/>
              <a:t>22</a:t>
            </a:fld>
            <a:endParaRPr lang="en-US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7163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fld id="{59235C49-C3FC-4CFE-ABFE-D2B7B7167090}" type="slidenum">
              <a:rPr lang="en-US" altLang="en-US">
                <a:latin typeface="Times" panose="02020603050405020304" pitchFamily="18" charset="0"/>
              </a:rPr>
              <a:pPr/>
              <a:t>23</a:t>
            </a:fld>
            <a:endParaRPr lang="en-US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766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fld id="{4F9D5C5C-494E-4CC6-AC55-991B21AA2CD1}" type="slidenum">
              <a:rPr lang="en-US" altLang="en-US">
                <a:latin typeface="Times" panose="02020603050405020304" pitchFamily="18" charset="0"/>
              </a:rPr>
              <a:pPr/>
              <a:t>24</a:t>
            </a:fld>
            <a:endParaRPr lang="en-US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0536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fld id="{0C0B902E-95B4-4FE7-99E8-253EDA6AB266}" type="slidenum">
              <a:rPr lang="en-US" altLang="en-US">
                <a:latin typeface="Times" panose="02020603050405020304" pitchFamily="18" charset="0"/>
              </a:rPr>
              <a:pPr/>
              <a:t>25</a:t>
            </a:fld>
            <a:endParaRPr lang="en-US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816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fld id="{CE3BCC85-B305-4AC2-AE61-96352B0EB196}" type="slidenum">
              <a:rPr lang="en-US" altLang="en-US">
                <a:latin typeface="Times" panose="02020603050405020304" pitchFamily="18" charset="0"/>
              </a:rPr>
              <a:pPr/>
              <a:t>26</a:t>
            </a:fld>
            <a:endParaRPr lang="en-US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6430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fld id="{94E3E61A-FC5F-4980-A9CD-67878649AAE4}" type="slidenum">
              <a:rPr lang="en-US" altLang="en-US">
                <a:latin typeface="Times" panose="02020603050405020304" pitchFamily="18" charset="0"/>
              </a:rPr>
              <a:pPr/>
              <a:t>27</a:t>
            </a:fld>
            <a:endParaRPr lang="en-US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3393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fld id="{C800BD9E-0050-4D73-89CA-F3B2758954F3}" type="slidenum">
              <a:rPr lang="en-US" altLang="en-US">
                <a:latin typeface="Times" panose="02020603050405020304" pitchFamily="18" charset="0"/>
              </a:rPr>
              <a:pPr/>
              <a:t>28</a:t>
            </a:fld>
            <a:endParaRPr lang="en-US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4087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fld id="{ED7F390B-F1EB-436F-A3F4-7651C80C0308}" type="slidenum">
              <a:rPr lang="en-US" altLang="en-US">
                <a:latin typeface="Times" panose="02020603050405020304" pitchFamily="18" charset="0"/>
              </a:rPr>
              <a:pPr/>
              <a:t>29</a:t>
            </a:fld>
            <a:endParaRPr lang="en-US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913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CBB4A1-0496-4C04-B91A-FCE398DA3145}" type="slidenum">
              <a:rPr lang="en-US" smtClean="0">
                <a:latin typeface="Times"/>
              </a:rPr>
              <a:pPr>
                <a:defRPr/>
              </a:pPr>
              <a:t>3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7681953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fld id="{72A97AA7-6347-4433-89B0-F5E66F5B1527}" type="slidenum">
              <a:rPr lang="en-US" altLang="en-US">
                <a:latin typeface="Times" panose="02020603050405020304" pitchFamily="18" charset="0"/>
              </a:rPr>
              <a:pPr/>
              <a:t>30</a:t>
            </a:fld>
            <a:endParaRPr lang="en-US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0257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fld id="{B93A07FE-CAEA-495F-A15D-674E3E4EAC0C}" type="slidenum">
              <a:rPr lang="en-US" altLang="en-US">
                <a:latin typeface="Times" panose="02020603050405020304" pitchFamily="18" charset="0"/>
              </a:rPr>
              <a:pPr/>
              <a:t>31</a:t>
            </a:fld>
            <a:endParaRPr lang="en-US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0934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fld id="{B4C60D75-436B-4FF2-AB1F-FBA25E9E409B}" type="slidenum">
              <a:rPr lang="en-US" altLang="en-US">
                <a:latin typeface="Times" panose="02020603050405020304" pitchFamily="18" charset="0"/>
              </a:rPr>
              <a:pPr/>
              <a:t>32</a:t>
            </a:fld>
            <a:endParaRPr lang="en-US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6388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fld id="{304C2E9F-DB60-455C-9BF9-07EBDA3485A5}" type="slidenum">
              <a:rPr lang="en-US" altLang="en-US">
                <a:latin typeface="Times" panose="02020603050405020304" pitchFamily="18" charset="0"/>
              </a:rPr>
              <a:pPr/>
              <a:t>34</a:t>
            </a:fld>
            <a:endParaRPr lang="en-US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8455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fld id="{8BE7E1CA-D3E1-42AD-8B97-F9CD56140B96}" type="slidenum">
              <a:rPr lang="en-US" altLang="en-US">
                <a:latin typeface="Times" panose="02020603050405020304" pitchFamily="18" charset="0"/>
              </a:rPr>
              <a:pPr/>
              <a:t>35</a:t>
            </a:fld>
            <a:endParaRPr lang="en-US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2404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fld id="{96475B67-CE40-44AE-A0CE-1E0AE1B78FC4}" type="slidenum">
              <a:rPr lang="en-US" altLang="en-US">
                <a:latin typeface="Times" panose="02020603050405020304" pitchFamily="18" charset="0"/>
              </a:rPr>
              <a:pPr/>
              <a:t>36</a:t>
            </a:fld>
            <a:endParaRPr lang="en-US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1419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fld id="{C1190142-5D91-4073-93EB-6AFA7CF0D60C}" type="slidenum">
              <a:rPr lang="en-US" altLang="en-US">
                <a:latin typeface="Times" panose="02020603050405020304" pitchFamily="18" charset="0"/>
              </a:rPr>
              <a:pPr/>
              <a:t>37</a:t>
            </a:fld>
            <a:endParaRPr lang="en-US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5044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defTabSz="9271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fld id="{0C0101C3-B1D3-46CD-A5EA-3DD65FC48D18}" type="slidenum">
              <a:rPr lang="en-US" altLang="en-US">
                <a:latin typeface="Times" panose="02020603050405020304" pitchFamily="18" charset="0"/>
              </a:rPr>
              <a:pPr/>
              <a:t>38</a:t>
            </a:fld>
            <a:endParaRPr lang="en-US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006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CBB4A1-0496-4C04-B91A-FCE398DA3145}" type="slidenum">
              <a:rPr lang="en-US" smtClean="0">
                <a:latin typeface="Times"/>
              </a:rPr>
              <a:pPr>
                <a:defRPr/>
              </a:pPr>
              <a:t>4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467849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CBB4A1-0496-4C04-B91A-FCE398DA3145}" type="slidenum">
              <a:rPr lang="en-US" smtClean="0">
                <a:latin typeface="Times"/>
              </a:rPr>
              <a:pPr>
                <a:defRPr/>
              </a:pPr>
              <a:t>5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86289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CBB4A1-0496-4C04-B91A-FCE398DA3145}" type="slidenum">
              <a:rPr lang="en-US" smtClean="0">
                <a:latin typeface="Times"/>
              </a:rPr>
              <a:pPr>
                <a:defRPr/>
              </a:pPr>
              <a:t>6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230829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CBB4A1-0496-4C04-B91A-FCE398DA3145}" type="slidenum">
              <a:rPr lang="en-US" smtClean="0">
                <a:latin typeface="Times"/>
              </a:rPr>
              <a:pPr>
                <a:defRPr/>
              </a:pPr>
              <a:t>7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456801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CBB4A1-0496-4C04-B91A-FCE398DA3145}" type="slidenum">
              <a:rPr lang="en-US" smtClean="0">
                <a:latin typeface="Times"/>
              </a:rPr>
              <a:pPr>
                <a:defRPr/>
              </a:pPr>
              <a:t>8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069338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CBB4A1-0496-4C04-B91A-FCE398DA3145}" type="slidenum">
              <a:rPr lang="en-US" smtClean="0">
                <a:latin typeface="Times"/>
              </a:rPr>
              <a:pPr>
                <a:defRPr/>
              </a:pPr>
              <a:t>9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55910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54D59B3-3266-49A3-A434-885372D2631A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64971-BFFD-4F55-B22B-0AB83D1D77E1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457200"/>
            <a:ext cx="19621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340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22F94-4748-4CD0-AE25-2D9FB10EFB2C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B97E8-1A61-460C-9DFB-E581F520E344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38E09-EF5B-4E34-B350-7C5504332D52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2D3F0-C83C-4FAD-8852-8CAF27ACF801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63060-7D6D-4848-80D7-7FF0052493B8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74F8A-CE98-466C-81E4-D1CB6E895BAE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DF97F-AFE7-4B81-AECE-0B2A6CE8AA5E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08697-7562-4550-AA98-779DC7EC1B30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809BE-E10D-498B-82B9-9EE55832FFF9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C669C-3B8C-484A-A73B-6753683677BA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29E5C-9EDE-41F5-B845-15920A6349E1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1FAD9-1DF2-4CA2-A924-8CFDE929E40A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19B41F8A-6F9D-4F85-96BD-FB00E750AE39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  <p:pic>
        <p:nvPicPr>
          <p:cNvPr id="1033" name="Picture 9" descr="vu_www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Photo Editor Photo" r:id="rId18" imgW="1638529" imgH="809738" progId="">
                  <p:embed/>
                </p:oleObj>
              </mc:Choice>
              <mc:Fallback>
                <p:oleObj name="Photo Editor Photo" r:id="rId18" imgW="1638529" imgH="809738" progId="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6234113"/>
                        <a:ext cx="1174750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8EBB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  <p:sldLayoutId id="2147484109" r:id="rId12"/>
    <p:sldLayoutId id="2147484110" r:id="rId13"/>
    <p:sldLayoutId id="2147484111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49B21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jpe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89.wmf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86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88.wmf"/><Relationship Id="rId5" Type="http://schemas.openxmlformats.org/officeDocument/2006/relationships/image" Target="../media/image91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90.png"/><Relationship Id="rId9" Type="http://schemas.openxmlformats.org/officeDocument/2006/relationships/image" Target="../media/image87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4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vmware-host\Shared%20Folders\My%20Documents\Outreach\Shell\Presentations\2012_March\Grillo_movie.avi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810000"/>
            <a:ext cx="8458200" cy="2895600"/>
          </a:xfrm>
        </p:spPr>
        <p:txBody>
          <a:bodyPr/>
          <a:lstStyle/>
          <a:p>
            <a:endParaRPr lang="en-US" sz="1800" dirty="0" smtClean="0">
              <a:solidFill>
                <a:schemeClr val="tx2"/>
              </a:solidFill>
              <a:latin typeface="Calibri" panose="020F05020202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endParaRPr lang="en-US" sz="1800" dirty="0" smtClean="0">
              <a:solidFill>
                <a:schemeClr val="tx2"/>
              </a:solidFill>
              <a:latin typeface="Calibri" panose="020F05020202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endParaRPr lang="en-US" sz="1800" dirty="0" smtClean="0">
              <a:solidFill>
                <a:schemeClr val="tx2"/>
              </a:solidFill>
              <a:latin typeface="Calibri" panose="020F05020202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Jo van den Brand</a:t>
            </a:r>
          </a:p>
          <a:p>
            <a:r>
              <a:rPr lang="en-US" sz="18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HOVO: 27 </a:t>
            </a:r>
            <a:r>
              <a:rPr lang="en-US" sz="1800" dirty="0" err="1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november</a:t>
            </a:r>
            <a:r>
              <a:rPr lang="en-US" sz="18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 2014</a:t>
            </a:r>
          </a:p>
        </p:txBody>
      </p:sp>
      <p:sp>
        <p:nvSpPr>
          <p:cNvPr id="8195" name="Rectangle 6"/>
          <p:cNvSpPr>
            <a:spLocks noChangeArrowheads="1"/>
          </p:cNvSpPr>
          <p:nvPr/>
        </p:nvSpPr>
        <p:spPr bwMode="auto">
          <a:xfrm>
            <a:off x="533400" y="914400"/>
            <a:ext cx="79248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 b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en-US" sz="6000" b="1" dirty="0" err="1" smtClean="0">
                <a:solidFill>
                  <a:srgbClr val="000099"/>
                </a:solidFill>
                <a:latin typeface="Calibri" panose="020F0502020204030204" pitchFamily="34" charset="0"/>
              </a:rPr>
              <a:t>Thermodynamica</a:t>
            </a:r>
            <a:endParaRPr lang="en-US" sz="4400" b="1" i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 algn="ctr" eaLnBrk="0" hangingPunct="0"/>
            <a:r>
              <a:rPr lang="en-US" sz="3200" b="1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r</a:t>
            </a:r>
            <a:r>
              <a:rPr lang="en-US" sz="32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ol</a:t>
            </a:r>
            <a:r>
              <a:rPr lang="en-US" sz="32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in de </a:t>
            </a:r>
            <a:r>
              <a:rPr lang="en-US" sz="32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moderne</a:t>
            </a:r>
            <a:r>
              <a:rPr lang="en-US" sz="32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fysica</a:t>
            </a:r>
            <a:endParaRPr lang="en-US" sz="3600" b="1" i="1" dirty="0">
              <a:solidFill>
                <a:schemeClr val="accent6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8196" name="Picture 9" descr="bigba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4384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773429" y="6488668"/>
            <a:ext cx="1369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jo@nikhef.nl</a:t>
            </a:r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endParaRPr lang="nl-NL" altLang="en-US">
              <a:latin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Dominantie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materie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33400" y="1230868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Huidige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bijdrage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materie</a:t>
            </a:r>
            <a:r>
              <a:rPr lang="en-US" altLang="en-US" dirty="0" smtClean="0">
                <a:latin typeface="Calibri" pitchFamily="34" charset="0"/>
              </a:rPr>
              <a:t> tot de </a:t>
            </a:r>
            <a:r>
              <a:rPr lang="en-US" altLang="en-US" dirty="0" err="1" smtClean="0">
                <a:latin typeface="Calibri" pitchFamily="34" charset="0"/>
              </a:rPr>
              <a:t>energiedichtheid</a:t>
            </a:r>
            <a:endParaRPr lang="en-US" altLang="en-US" dirty="0" smtClean="0">
              <a:latin typeface="Calibri" pitchFamily="34" charset="0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33399" y="1752600"/>
            <a:ext cx="80772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Als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functie</a:t>
            </a:r>
            <a:r>
              <a:rPr lang="en-US" altLang="en-US" dirty="0" smtClean="0">
                <a:latin typeface="Calibri" pitchFamily="34" charset="0"/>
              </a:rPr>
              <a:t> van de </a:t>
            </a:r>
            <a:r>
              <a:rPr lang="en-US" altLang="en-US" dirty="0" err="1" smtClean="0">
                <a:latin typeface="Calibri" pitchFamily="34" charset="0"/>
              </a:rPr>
              <a:t>tijd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geldt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33400" y="2362200"/>
            <a:ext cx="7696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Evenzo</a:t>
            </a:r>
            <a:r>
              <a:rPr lang="en-US" altLang="en-US" dirty="0" smtClean="0">
                <a:latin typeface="Calibri" pitchFamily="34" charset="0"/>
              </a:rPr>
              <a:t> de </a:t>
            </a:r>
            <a:r>
              <a:rPr lang="en-US" altLang="en-US" dirty="0" err="1" smtClean="0">
                <a:latin typeface="Calibri" pitchFamily="34" charset="0"/>
              </a:rPr>
              <a:t>bijdrage</a:t>
            </a:r>
            <a:r>
              <a:rPr lang="en-US" altLang="en-US" dirty="0" smtClean="0">
                <a:latin typeface="Calibri" pitchFamily="34" charset="0"/>
              </a:rPr>
              <a:t> van </a:t>
            </a:r>
            <a:r>
              <a:rPr lang="en-US" altLang="en-US" dirty="0" err="1" smtClean="0">
                <a:latin typeface="Calibri" pitchFamily="34" charset="0"/>
              </a:rPr>
              <a:t>straling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33400" y="2971800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smtClean="0">
                <a:latin typeface="Calibri" pitchFamily="34" charset="0"/>
              </a:rPr>
              <a:t>We </a:t>
            </a:r>
            <a:r>
              <a:rPr lang="en-US" altLang="en-US" dirty="0" err="1" smtClean="0">
                <a:latin typeface="Calibri" pitchFamily="34" charset="0"/>
              </a:rPr>
              <a:t>hadden</a:t>
            </a:r>
            <a:r>
              <a:rPr lang="en-US" altLang="en-US" dirty="0" smtClean="0">
                <a:latin typeface="Calibri" pitchFamily="34" charset="0"/>
              </a:rPr>
              <a:t> 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33400" y="4343400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Relatie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tussen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roodverschuiving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en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leeftijd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heelal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33400" y="5546240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smtClean="0">
                <a:latin typeface="Calibri" pitchFamily="34" charset="0"/>
              </a:rPr>
              <a:t>We </a:t>
            </a:r>
            <a:r>
              <a:rPr lang="en-US" altLang="en-US" dirty="0" err="1" smtClean="0">
                <a:latin typeface="Calibri" pitchFamily="34" charset="0"/>
              </a:rPr>
              <a:t>vinden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dat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dominantie</a:t>
            </a:r>
            <a:r>
              <a:rPr lang="en-US" altLang="en-US" dirty="0" smtClean="0">
                <a:latin typeface="Calibri" pitchFamily="34" charset="0"/>
              </a:rPr>
              <a:t> door </a:t>
            </a:r>
            <a:r>
              <a:rPr lang="en-US" altLang="en-US" dirty="0" err="1" smtClean="0">
                <a:latin typeface="Calibri" pitchFamily="34" charset="0"/>
              </a:rPr>
              <a:t>materie</a:t>
            </a:r>
            <a:r>
              <a:rPr lang="en-US" altLang="en-US" dirty="0" smtClean="0">
                <a:latin typeface="Calibri" pitchFamily="34" charset="0"/>
              </a:rPr>
              <a:t> 60.000 </a:t>
            </a:r>
            <a:r>
              <a:rPr lang="en-US" altLang="en-US" dirty="0" err="1" smtClean="0">
                <a:latin typeface="Calibri" pitchFamily="34" charset="0"/>
              </a:rPr>
              <a:t>jaar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na</a:t>
            </a:r>
            <a:r>
              <a:rPr lang="en-US" altLang="en-US" dirty="0" smtClean="0">
                <a:latin typeface="Calibri" pitchFamily="34" charset="0"/>
              </a:rPr>
              <a:t> de </a:t>
            </a:r>
            <a:r>
              <a:rPr lang="en-US" altLang="en-US" dirty="0" err="1" smtClean="0">
                <a:latin typeface="Calibri" pitchFamily="34" charset="0"/>
              </a:rPr>
              <a:t>oerknal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begon</a:t>
            </a:r>
            <a:endParaRPr lang="en-US" altLang="en-US" i="1" dirty="0"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248454"/>
            <a:ext cx="3333750" cy="341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599" y="1696027"/>
            <a:ext cx="3053661" cy="526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2328" y="2222520"/>
            <a:ext cx="2499845" cy="659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3519556"/>
            <a:ext cx="4706509" cy="442844"/>
          </a:xfrm>
          <a:prstGeom prst="rect">
            <a:avLst/>
          </a:prstGeom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33400" y="3516868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Stel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dit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gelijk</a:t>
            </a:r>
            <a:endParaRPr lang="en-US" altLang="en-US" i="1" dirty="0">
              <a:latin typeface="Calibri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2993017"/>
            <a:ext cx="1887794" cy="360397"/>
          </a:xfrm>
          <a:prstGeom prst="rect">
            <a:avLst/>
          </a:prstGeom>
        </p:spPr>
      </p:pic>
      <p:sp>
        <p:nvSpPr>
          <p:cNvPr id="21" name="Right Arrow 12"/>
          <p:cNvSpPr>
            <a:spLocks noChangeArrowheads="1"/>
          </p:cNvSpPr>
          <p:nvPr/>
        </p:nvSpPr>
        <p:spPr bwMode="auto">
          <a:xfrm>
            <a:off x="5925709" y="3947029"/>
            <a:ext cx="6858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endParaRPr lang="nl-NL" altLang="en-US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57470" y="3897868"/>
            <a:ext cx="1363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Calibri" panose="020F0502020204030204" pitchFamily="34" charset="0"/>
              </a:rPr>
              <a:t>z</a:t>
            </a:r>
            <a:r>
              <a:rPr lang="en-US" baseline="-25000" dirty="0" err="1" smtClean="0">
                <a:latin typeface="Calibri" panose="020F0502020204030204" pitchFamily="34" charset="0"/>
              </a:rPr>
              <a:t>gelijk</a:t>
            </a:r>
            <a:r>
              <a:rPr lang="en-US" dirty="0" smtClean="0"/>
              <a:t>  = 3400</a:t>
            </a:r>
            <a:endParaRPr lang="en-US" dirty="0"/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757975"/>
            <a:ext cx="351582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5085337"/>
            <a:ext cx="3276600" cy="30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33400" y="6031468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Hiermee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begon</a:t>
            </a:r>
            <a:r>
              <a:rPr lang="en-US" altLang="en-US" dirty="0" smtClean="0">
                <a:latin typeface="Calibri" pitchFamily="34" charset="0"/>
              </a:rPr>
              <a:t> de </a:t>
            </a:r>
            <a:r>
              <a:rPr lang="en-US" altLang="en-US" dirty="0" err="1" smtClean="0">
                <a:latin typeface="Calibri" pitchFamily="34" charset="0"/>
              </a:rPr>
              <a:t>vorming</a:t>
            </a:r>
            <a:r>
              <a:rPr lang="en-US" altLang="en-US" dirty="0" smtClean="0">
                <a:latin typeface="Calibri" pitchFamily="34" charset="0"/>
              </a:rPr>
              <a:t> van </a:t>
            </a:r>
            <a:r>
              <a:rPr lang="en-US" altLang="en-US" dirty="0" err="1" smtClean="0">
                <a:latin typeface="Calibri" pitchFamily="34" charset="0"/>
              </a:rPr>
              <a:t>structuur</a:t>
            </a:r>
            <a:r>
              <a:rPr lang="en-US" altLang="en-US" dirty="0" smtClean="0">
                <a:latin typeface="Calibri" pitchFamily="34" charset="0"/>
              </a:rPr>
              <a:t> in het </a:t>
            </a:r>
            <a:r>
              <a:rPr lang="en-US" altLang="en-US" dirty="0" err="1" smtClean="0">
                <a:latin typeface="Calibri" pitchFamily="34" charset="0"/>
              </a:rPr>
              <a:t>heelal</a:t>
            </a:r>
            <a:endParaRPr lang="en-US" altLang="en-US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272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1" grpId="0"/>
      <p:bldP spid="30" grpId="0"/>
      <p:bldP spid="36" grpId="0"/>
      <p:bldP spid="40" grpId="0"/>
      <p:bldP spid="27" grpId="0"/>
      <p:bldP spid="19" grpId="0"/>
      <p:bldP spid="21" grpId="0" animBg="1"/>
      <p:bldP spid="9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l">
              <a:defRPr/>
            </a:pPr>
            <a:r>
              <a:rPr lang="en-US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 </a:t>
            </a:r>
            <a:r>
              <a:rPr lang="en-US" i="1" kern="1200" dirty="0" err="1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Historie</a:t>
            </a:r>
            <a:r>
              <a:rPr lang="en-US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van het </a:t>
            </a:r>
            <a:r>
              <a:rPr lang="en-US" i="1" kern="1200" dirty="0" err="1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heelal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27" y="1981200"/>
            <a:ext cx="10399456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152400" y="1905000"/>
            <a:ext cx="45720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26627" name="Picture 3" descr="C:\Users\JvdB\Desktop\HistoryOfTheUniver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530" y="381000"/>
            <a:ext cx="4637469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997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Big Bang </a:t>
            </a:r>
            <a:r>
              <a:rPr lang="en-US" i="1" kern="1200" dirty="0" err="1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n</a:t>
            </a:r>
            <a:r>
              <a:rPr lang="en-US" i="1" kern="1200" dirty="0" err="1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ucleosynthese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3400" y="1066800"/>
            <a:ext cx="59436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anose="020F0502020204030204" pitchFamily="34" charset="0"/>
              </a:rPr>
              <a:t>Heelal</a:t>
            </a:r>
            <a:r>
              <a:rPr lang="en-US" dirty="0" smtClean="0">
                <a:latin typeface="Calibri" panose="020F0502020204030204" pitchFamily="34" charset="0"/>
              </a:rPr>
              <a:t> was de </a:t>
            </a:r>
            <a:r>
              <a:rPr lang="en-US" dirty="0" err="1" smtClean="0">
                <a:latin typeface="Calibri" panose="020F0502020204030204" pitchFamily="34" charset="0"/>
              </a:rPr>
              <a:t>eerste</a:t>
            </a:r>
            <a:r>
              <a:rPr lang="en-US" dirty="0" smtClean="0">
                <a:latin typeface="Calibri" panose="020F0502020204030204" pitchFamily="34" charset="0"/>
              </a:rPr>
              <a:t> 60.000 </a:t>
            </a:r>
            <a:r>
              <a:rPr lang="en-US" dirty="0" err="1" smtClean="0">
                <a:latin typeface="Calibri" panose="020F0502020204030204" pitchFamily="34" charset="0"/>
              </a:rPr>
              <a:t>jaar</a:t>
            </a:r>
            <a:r>
              <a:rPr lang="en-US" dirty="0" smtClean="0">
                <a:latin typeface="Calibri" panose="020F0502020204030204" pitchFamily="34" charset="0"/>
              </a:rPr>
              <a:t> door </a:t>
            </a:r>
            <a:r>
              <a:rPr lang="en-US" dirty="0" err="1" smtClean="0">
                <a:latin typeface="Calibri" panose="020F0502020204030204" pitchFamily="34" charset="0"/>
              </a:rPr>
              <a:t>straling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gedomineerd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3400" y="1447800"/>
            <a:ext cx="74676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anose="020F0502020204030204" pitchFamily="34" charset="0"/>
              </a:rPr>
              <a:t>Quarks </a:t>
            </a:r>
            <a:r>
              <a:rPr lang="en-US" dirty="0" err="1" smtClean="0">
                <a:latin typeface="Calibri" panose="020F0502020204030204" pitchFamily="34" charset="0"/>
              </a:rPr>
              <a:t>smolten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samen</a:t>
            </a:r>
            <a:r>
              <a:rPr lang="en-US" dirty="0" smtClean="0">
                <a:latin typeface="Calibri" panose="020F0502020204030204" pitchFamily="34" charset="0"/>
              </a:rPr>
              <a:t> tot </a:t>
            </a:r>
            <a:r>
              <a:rPr lang="en-US" dirty="0" err="1" smtClean="0">
                <a:latin typeface="Calibri" panose="020F0502020204030204" pitchFamily="34" charset="0"/>
              </a:rPr>
              <a:t>baryonen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na</a:t>
            </a:r>
            <a:r>
              <a:rPr lang="en-US" dirty="0" smtClean="0">
                <a:latin typeface="Calibri" panose="020F0502020204030204" pitchFamily="34" charset="0"/>
              </a:rPr>
              <a:t> 10</a:t>
            </a:r>
            <a:r>
              <a:rPr lang="en-US" baseline="30000" dirty="0" smtClean="0">
                <a:latin typeface="Calibri" panose="020F0502020204030204" pitchFamily="34" charset="0"/>
              </a:rPr>
              <a:t>-4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seconden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3400" y="1828800"/>
            <a:ext cx="59436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anose="020F0502020204030204" pitchFamily="34" charset="0"/>
              </a:rPr>
              <a:t>Baryonen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smolten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samen</a:t>
            </a:r>
            <a:r>
              <a:rPr lang="en-US" dirty="0" smtClean="0">
                <a:latin typeface="Calibri" panose="020F0502020204030204" pitchFamily="34" charset="0"/>
              </a:rPr>
              <a:t> tot </a:t>
            </a:r>
            <a:r>
              <a:rPr lang="en-US" dirty="0" err="1" smtClean="0">
                <a:latin typeface="Calibri" panose="020F0502020204030204" pitchFamily="34" charset="0"/>
              </a:rPr>
              <a:t>atoomkernen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na</a:t>
            </a:r>
            <a:r>
              <a:rPr lang="en-US" dirty="0" smtClean="0">
                <a:latin typeface="Calibri" panose="020F0502020204030204" pitchFamily="34" charset="0"/>
              </a:rPr>
              <a:t> 100 </a:t>
            </a:r>
            <a:r>
              <a:rPr lang="en-US" dirty="0" err="1" smtClean="0">
                <a:latin typeface="Calibri" panose="020F0502020204030204" pitchFamily="34" charset="0"/>
              </a:rPr>
              <a:t>seconden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3400" y="2220912"/>
            <a:ext cx="685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anose="020F0502020204030204" pitchFamily="34" charset="0"/>
              </a:rPr>
              <a:t>Elektronen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werden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aan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atoomkernen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gebonden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na</a:t>
            </a:r>
            <a:r>
              <a:rPr lang="en-US" dirty="0" smtClean="0">
                <a:latin typeface="Calibri" panose="020F0502020204030204" pitchFamily="34" charset="0"/>
              </a:rPr>
              <a:t> 100.000 </a:t>
            </a:r>
            <a:r>
              <a:rPr lang="en-US" dirty="0" err="1" smtClean="0">
                <a:latin typeface="Calibri" panose="020F0502020204030204" pitchFamily="34" charset="0"/>
              </a:rPr>
              <a:t>jaar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3400" y="2819400"/>
            <a:ext cx="8229600" cy="369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anose="020F0502020204030204" pitchFamily="34" charset="0"/>
              </a:rPr>
              <a:t>Heelal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bestaat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uit</a:t>
            </a:r>
            <a:r>
              <a:rPr lang="en-US" dirty="0" smtClean="0">
                <a:latin typeface="Calibri" panose="020F0502020204030204" pitchFamily="34" charset="0"/>
              </a:rPr>
              <a:t> 25% helium-4 </a:t>
            </a:r>
            <a:r>
              <a:rPr lang="en-US" dirty="0" err="1" smtClean="0">
                <a:latin typeface="Calibri" panose="020F0502020204030204" pitchFamily="34" charset="0"/>
              </a:rPr>
              <a:t>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kleine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fracties</a:t>
            </a:r>
            <a:r>
              <a:rPr lang="en-US" dirty="0" smtClean="0">
                <a:latin typeface="Calibri" panose="020F0502020204030204" pitchFamily="34" charset="0"/>
              </a:rPr>
              <a:t> 3He, D </a:t>
            </a:r>
            <a:r>
              <a:rPr lang="en-US" dirty="0" err="1" smtClean="0">
                <a:latin typeface="Calibri" panose="020F0502020204030204" pitchFamily="34" charset="0"/>
              </a:rPr>
              <a:t>en</a:t>
            </a:r>
            <a:r>
              <a:rPr lang="en-US" dirty="0" smtClean="0">
                <a:latin typeface="Calibri" panose="020F0502020204030204" pitchFamily="34" charset="0"/>
              </a:rPr>
              <a:t> 7Li; de rest is </a:t>
            </a:r>
            <a:r>
              <a:rPr lang="en-US" dirty="0" err="1" smtClean="0">
                <a:latin typeface="Calibri" panose="020F0502020204030204" pitchFamily="34" charset="0"/>
              </a:rPr>
              <a:t>waterstof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3400" y="3352800"/>
            <a:ext cx="59436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u="sng" dirty="0" err="1" smtClean="0">
                <a:latin typeface="Calibri" panose="020F0502020204030204" pitchFamily="34" charset="0"/>
              </a:rPr>
              <a:t>Opgave</a:t>
            </a:r>
            <a:r>
              <a:rPr lang="en-US" dirty="0" smtClean="0">
                <a:latin typeface="Calibri" panose="020F0502020204030204" pitchFamily="34" charset="0"/>
              </a:rPr>
              <a:t>: </a:t>
            </a:r>
            <a:r>
              <a:rPr lang="en-US" dirty="0" err="1" smtClean="0">
                <a:latin typeface="Calibri" panose="020F0502020204030204" pitchFamily="34" charset="0"/>
              </a:rPr>
              <a:t>maak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schatting</a:t>
            </a:r>
            <a:r>
              <a:rPr lang="en-US" dirty="0" smtClean="0">
                <a:latin typeface="Calibri" panose="020F0502020204030204" pitchFamily="34" charset="0"/>
              </a:rPr>
              <a:t> van helium-4 </a:t>
            </a:r>
            <a:r>
              <a:rPr lang="en-US" dirty="0" err="1" smtClean="0">
                <a:latin typeface="Calibri" panose="020F0502020204030204" pitchFamily="34" charset="0"/>
              </a:rPr>
              <a:t>productie</a:t>
            </a:r>
            <a:r>
              <a:rPr lang="en-US" dirty="0" smtClean="0">
                <a:latin typeface="Calibri" panose="020F0502020204030204" pitchFamily="34" charset="0"/>
              </a:rPr>
              <a:t> in </a:t>
            </a:r>
            <a:r>
              <a:rPr lang="en-US" dirty="0" err="1" smtClean="0">
                <a:latin typeface="Calibri" panose="020F0502020204030204" pitchFamily="34" charset="0"/>
              </a:rPr>
              <a:t>Melkweg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346433" y="3744913"/>
            <a:ext cx="59436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atin typeface="Calibri" panose="020F0502020204030204" pitchFamily="34" charset="0"/>
              </a:rPr>
              <a:t>Leeftijd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Melkweg</a:t>
            </a:r>
            <a:r>
              <a:rPr lang="en-US" dirty="0">
                <a:latin typeface="Calibri" panose="020F0502020204030204" pitchFamily="34" charset="0"/>
              </a:rPr>
              <a:t>: 10</a:t>
            </a:r>
            <a:r>
              <a:rPr lang="en-US" baseline="30000" dirty="0">
                <a:latin typeface="Calibri" panose="020F0502020204030204" pitchFamily="34" charset="0"/>
              </a:rPr>
              <a:t>10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jaar</a:t>
            </a:r>
            <a:endParaRPr lang="en-US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US" dirty="0" err="1">
                <a:latin typeface="Calibri" panose="020F0502020204030204" pitchFamily="34" charset="0"/>
              </a:rPr>
              <a:t>Luminositeit</a:t>
            </a:r>
            <a:r>
              <a:rPr lang="en-US" dirty="0">
                <a:latin typeface="Calibri" panose="020F0502020204030204" pitchFamily="34" charset="0"/>
              </a:rPr>
              <a:t>: </a:t>
            </a:r>
          </a:p>
          <a:p>
            <a:pPr>
              <a:defRPr/>
            </a:pPr>
            <a:r>
              <a:rPr lang="en-US" dirty="0" err="1">
                <a:latin typeface="Calibri" panose="020F0502020204030204" pitchFamily="34" charset="0"/>
              </a:rPr>
              <a:t>Conversie</a:t>
            </a:r>
            <a:r>
              <a:rPr lang="en-US" dirty="0">
                <a:latin typeface="Calibri" panose="020F0502020204030204" pitchFamily="34" charset="0"/>
              </a:rPr>
              <a:t> 1 kg </a:t>
            </a:r>
            <a:r>
              <a:rPr lang="en-US" dirty="0" err="1">
                <a:latin typeface="Calibri" panose="020F0502020204030204" pitchFamily="34" charset="0"/>
              </a:rPr>
              <a:t>waterstof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naar</a:t>
            </a:r>
            <a:r>
              <a:rPr lang="en-US" dirty="0">
                <a:latin typeface="Calibri" panose="020F0502020204030204" pitchFamily="34" charset="0"/>
              </a:rPr>
              <a:t> helium-4 </a:t>
            </a:r>
            <a:r>
              <a:rPr lang="en-US" dirty="0" err="1">
                <a:latin typeface="Calibri" panose="020F0502020204030204" pitchFamily="34" charset="0"/>
              </a:rPr>
              <a:t>levert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energie</a:t>
            </a:r>
            <a:r>
              <a:rPr lang="en-US" dirty="0" smtClean="0">
                <a:latin typeface="Calibri" panose="020F0502020204030204" pitchFamily="34" charset="0"/>
              </a:rPr>
              <a:t>: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33400" y="4964113"/>
            <a:ext cx="70866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u="sng" dirty="0" err="1" smtClean="0">
                <a:latin typeface="Calibri" panose="020F0502020204030204" pitchFamily="34" charset="0"/>
              </a:rPr>
              <a:t>Antwoord</a:t>
            </a:r>
            <a:r>
              <a:rPr lang="en-US" dirty="0" smtClean="0">
                <a:latin typeface="Calibri" panose="020F0502020204030204" pitchFamily="34" charset="0"/>
              </a:rPr>
              <a:t>: </a:t>
            </a:r>
            <a:r>
              <a:rPr lang="en-US" dirty="0" err="1" smtClean="0">
                <a:latin typeface="Calibri" panose="020F0502020204030204" pitchFamily="34" charset="0"/>
              </a:rPr>
              <a:t>geproduceerde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massa</a:t>
            </a:r>
            <a:r>
              <a:rPr lang="en-US" dirty="0" smtClean="0">
                <a:latin typeface="Calibri" panose="020F0502020204030204" pitchFamily="34" charset="0"/>
              </a:rPr>
              <a:t> helium-4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33400" y="5954713"/>
            <a:ext cx="74676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anose="020F0502020204030204" pitchFamily="34" charset="0"/>
              </a:rPr>
              <a:t>De </a:t>
            </a:r>
            <a:r>
              <a:rPr lang="en-US" dirty="0" err="1" smtClean="0">
                <a:latin typeface="Calibri" panose="020F0502020204030204" pitchFamily="34" charset="0"/>
              </a:rPr>
              <a:t>totale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massa</a:t>
            </a:r>
            <a:r>
              <a:rPr lang="en-US" dirty="0" smtClean="0">
                <a:latin typeface="Calibri" panose="020F0502020204030204" pitchFamily="34" charset="0"/>
              </a:rPr>
              <a:t> van de </a:t>
            </a:r>
            <a:r>
              <a:rPr lang="en-US" dirty="0" err="1" smtClean="0">
                <a:latin typeface="Calibri" panose="020F0502020204030204" pitchFamily="34" charset="0"/>
              </a:rPr>
              <a:t>Melkweg</a:t>
            </a:r>
            <a:r>
              <a:rPr lang="en-US" dirty="0" smtClean="0">
                <a:latin typeface="Calibri" panose="020F0502020204030204" pitchFamily="34" charset="0"/>
              </a:rPr>
              <a:t> is </a:t>
            </a:r>
            <a:r>
              <a:rPr lang="en-US" dirty="0" err="1" smtClean="0">
                <a:latin typeface="Calibri" panose="020F0502020204030204" pitchFamily="34" charset="0"/>
              </a:rPr>
              <a:t>ongeveer</a:t>
            </a:r>
            <a:r>
              <a:rPr lang="en-US" dirty="0" smtClean="0">
                <a:latin typeface="Calibri" panose="020F0502020204030204" pitchFamily="34" charset="0"/>
              </a:rPr>
              <a:t> 3 x 10</a:t>
            </a:r>
            <a:r>
              <a:rPr lang="en-US" baseline="30000" dirty="0" smtClean="0">
                <a:latin typeface="Calibri" panose="020F0502020204030204" pitchFamily="34" charset="0"/>
              </a:rPr>
              <a:t>41</a:t>
            </a:r>
            <a:r>
              <a:rPr lang="en-US" dirty="0" smtClean="0">
                <a:latin typeface="Calibri" panose="020F0502020204030204" pitchFamily="34" charset="0"/>
              </a:rPr>
              <a:t> kg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787" y="4074817"/>
            <a:ext cx="1700213" cy="2738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811" y="4358035"/>
            <a:ext cx="1047750" cy="233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5285269"/>
            <a:ext cx="4953000" cy="55143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33400" y="6335713"/>
            <a:ext cx="8534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 dirty="0" err="1" smtClean="0">
                <a:latin typeface="Calibri" panose="020F0502020204030204" pitchFamily="34" charset="0"/>
              </a:rPr>
              <a:t>Conclusie</a:t>
            </a:r>
            <a:r>
              <a:rPr lang="en-US" dirty="0" smtClean="0">
                <a:latin typeface="Calibri" panose="020F0502020204030204" pitchFamily="34" charset="0"/>
              </a:rPr>
              <a:t>: de </a:t>
            </a:r>
            <a:r>
              <a:rPr lang="en-US" dirty="0" err="1" smtClean="0">
                <a:latin typeface="Calibri" panose="020F0502020204030204" pitchFamily="34" charset="0"/>
              </a:rPr>
              <a:t>waargenomen</a:t>
            </a:r>
            <a:r>
              <a:rPr lang="en-US" dirty="0" smtClean="0">
                <a:latin typeface="Calibri" panose="020F0502020204030204" pitchFamily="34" charset="0"/>
              </a:rPr>
              <a:t> helium-4 is maar </a:t>
            </a:r>
            <a:r>
              <a:rPr lang="en-US" dirty="0" err="1" smtClean="0">
                <a:latin typeface="Calibri" panose="020F0502020204030204" pitchFamily="34" charset="0"/>
              </a:rPr>
              <a:t>voor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klein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deel</a:t>
            </a:r>
            <a:r>
              <a:rPr lang="en-US" dirty="0" smtClean="0">
                <a:latin typeface="Calibri" panose="020F0502020204030204" pitchFamily="34" charset="0"/>
              </a:rPr>
              <a:t> in </a:t>
            </a:r>
            <a:r>
              <a:rPr lang="en-US" dirty="0" err="1" smtClean="0">
                <a:latin typeface="Calibri" panose="020F0502020204030204" pitchFamily="34" charset="0"/>
              </a:rPr>
              <a:t>sterren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geproduceerd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132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2" grpId="0"/>
      <p:bldP spid="35" grpId="0"/>
      <p:bldP spid="37" grpId="0"/>
      <p:bldP spid="44" grpId="0"/>
      <p:bldP spid="45" grpId="0"/>
      <p:bldP spid="46" grpId="0"/>
      <p:bldP spid="47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Big Bang </a:t>
            </a:r>
            <a:r>
              <a:rPr lang="en-US" i="1" kern="1200" dirty="0" err="1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n</a:t>
            </a:r>
            <a:r>
              <a:rPr lang="en-US" i="1" kern="1200" dirty="0" err="1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ucleosynthese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3400" y="1066800"/>
            <a:ext cx="59436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anose="020F0502020204030204" pitchFamily="34" charset="0"/>
              </a:rPr>
              <a:t>Thermodynamische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berekeningen</a:t>
            </a:r>
            <a:r>
              <a:rPr lang="en-US" dirty="0" smtClean="0">
                <a:latin typeface="Calibri" panose="020F0502020204030204" pitchFamily="34" charset="0"/>
              </a:rPr>
              <a:t> met </a:t>
            </a:r>
            <a:r>
              <a:rPr lang="en-US" dirty="0" err="1" smtClean="0">
                <a:latin typeface="Calibri" panose="020F0502020204030204" pitchFamily="34" charset="0"/>
              </a:rPr>
              <a:t>gekoppelde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kanalen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3400" y="1447800"/>
            <a:ext cx="74676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anose="020F0502020204030204" pitchFamily="34" charset="0"/>
              </a:rPr>
              <a:t>BBN </a:t>
            </a:r>
            <a:r>
              <a:rPr lang="en-US" dirty="0" err="1" smtClean="0">
                <a:latin typeface="Calibri" panose="020F0502020204030204" pitchFamily="34" charset="0"/>
              </a:rPr>
              <a:t>begon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toen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heelal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afgekoeld</a:t>
            </a:r>
            <a:r>
              <a:rPr lang="en-US" dirty="0" smtClean="0">
                <a:latin typeface="Calibri" panose="020F0502020204030204" pitchFamily="34" charset="0"/>
              </a:rPr>
              <a:t> was tot 3 </a:t>
            </a:r>
            <a:r>
              <a:rPr lang="en-US" dirty="0" err="1" smtClean="0">
                <a:latin typeface="Calibri" panose="020F0502020204030204" pitchFamily="34" charset="0"/>
              </a:rPr>
              <a:t>miljard</a:t>
            </a:r>
            <a:r>
              <a:rPr lang="en-US" dirty="0" smtClean="0">
                <a:latin typeface="Calibri" panose="020F0502020204030204" pitchFamily="34" charset="0"/>
              </a:rPr>
              <a:t> K (</a:t>
            </a:r>
            <a:r>
              <a:rPr lang="en-US" dirty="0" err="1" smtClean="0">
                <a:latin typeface="Calibri" panose="020F0502020204030204" pitchFamily="34" charset="0"/>
              </a:rPr>
              <a:t>ongeveer</a:t>
            </a:r>
            <a:r>
              <a:rPr lang="en-US" dirty="0" smtClean="0">
                <a:latin typeface="Calibri" panose="020F0502020204030204" pitchFamily="34" charset="0"/>
              </a:rPr>
              <a:t> 1 MeV)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3400" y="3124200"/>
            <a:ext cx="59436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anose="020F0502020204030204" pitchFamily="34" charset="0"/>
              </a:rPr>
              <a:t>Deuteronen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gevormd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bij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i="1" dirty="0" smtClean="0">
                <a:latin typeface="Calibri" panose="020F0502020204030204" pitchFamily="34" charset="0"/>
              </a:rPr>
              <a:t>T</a:t>
            </a:r>
            <a:r>
              <a:rPr lang="en-US" dirty="0" smtClean="0">
                <a:latin typeface="Calibri" panose="020F0502020204030204" pitchFamily="34" charset="0"/>
              </a:rPr>
              <a:t> &lt; 10</a:t>
            </a:r>
            <a:r>
              <a:rPr lang="en-US" baseline="30000" dirty="0" smtClean="0">
                <a:latin typeface="Calibri" panose="020F0502020204030204" pitchFamily="34" charset="0"/>
              </a:rPr>
              <a:t>9</a:t>
            </a:r>
            <a:r>
              <a:rPr lang="en-US" dirty="0" smtClean="0">
                <a:latin typeface="Calibri" panose="020F0502020204030204" pitchFamily="34" charset="0"/>
              </a:rPr>
              <a:t> K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33400" y="4876800"/>
            <a:ext cx="74676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anose="020F0502020204030204" pitchFamily="34" charset="0"/>
              </a:rPr>
              <a:t>Reacties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als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0" y="6335713"/>
            <a:ext cx="8534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anose="020F0502020204030204" pitchFamily="34" charset="0"/>
              </a:rPr>
              <a:t>Vorming</a:t>
            </a:r>
            <a:r>
              <a:rPr lang="en-US" dirty="0" smtClean="0">
                <a:latin typeface="Calibri" panose="020F0502020204030204" pitchFamily="34" charset="0"/>
              </a:rPr>
              <a:t> van </a:t>
            </a:r>
            <a:r>
              <a:rPr lang="en-US" baseline="30000" dirty="0" smtClean="0">
                <a:latin typeface="Calibri" panose="020F0502020204030204" pitchFamily="34" charset="0"/>
              </a:rPr>
              <a:t>7</a:t>
            </a:r>
            <a:r>
              <a:rPr lang="en-US" dirty="0" smtClean="0">
                <a:latin typeface="Calibri" panose="020F0502020204030204" pitchFamily="34" charset="0"/>
              </a:rPr>
              <a:t>Li </a:t>
            </a:r>
            <a:r>
              <a:rPr lang="en-US" dirty="0" err="1" smtClean="0">
                <a:latin typeface="Calibri" panose="020F0502020204030204" pitchFamily="34" charset="0"/>
              </a:rPr>
              <a:t>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baseline="30000" dirty="0" smtClean="0">
                <a:latin typeface="Calibri" panose="020F0502020204030204" pitchFamily="34" charset="0"/>
              </a:rPr>
              <a:t>7</a:t>
            </a:r>
            <a:r>
              <a:rPr lang="en-US" dirty="0" smtClean="0">
                <a:latin typeface="Calibri" panose="020F0502020204030204" pitchFamily="34" charset="0"/>
              </a:rPr>
              <a:t>Be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966132"/>
            <a:ext cx="4914900" cy="489186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33400" y="2601912"/>
            <a:ext cx="8229600" cy="369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anose="020F0502020204030204" pitchFamily="34" charset="0"/>
              </a:rPr>
              <a:t>Helium-4 </a:t>
            </a:r>
            <a:r>
              <a:rPr lang="en-US" dirty="0" err="1" smtClean="0">
                <a:latin typeface="Calibri" panose="020F0502020204030204" pitchFamily="34" charset="0"/>
              </a:rPr>
              <a:t>heeft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hoge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bindingsenergie</a:t>
            </a:r>
            <a:r>
              <a:rPr lang="en-US" dirty="0" smtClean="0">
                <a:latin typeface="Calibri" panose="020F0502020204030204" pitchFamily="34" charset="0"/>
              </a:rPr>
              <a:t> van 28 MeV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3400" y="1828800"/>
            <a:ext cx="472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anose="020F0502020204030204" pitchFamily="34" charset="0"/>
              </a:rPr>
              <a:t>Donkere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materie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niet</a:t>
            </a:r>
            <a:r>
              <a:rPr lang="en-US" dirty="0" smtClean="0">
                <a:latin typeface="Calibri" panose="020F0502020204030204" pitchFamily="34" charset="0"/>
              </a:rPr>
              <a:t> relevant, want </a:t>
            </a:r>
            <a:r>
              <a:rPr lang="en-US" dirty="0" err="1" smtClean="0">
                <a:latin typeface="Calibri" panose="020F0502020204030204" pitchFamily="34" charset="0"/>
              </a:rPr>
              <a:t>dynamica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wordt</a:t>
            </a:r>
            <a:r>
              <a:rPr lang="en-US" dirty="0" smtClean="0">
                <a:latin typeface="Calibri" panose="020F0502020204030204" pitchFamily="34" charset="0"/>
              </a:rPr>
              <a:t> door </a:t>
            </a:r>
            <a:r>
              <a:rPr lang="en-US" dirty="0" err="1" smtClean="0">
                <a:latin typeface="Calibri" panose="020F0502020204030204" pitchFamily="34" charset="0"/>
              </a:rPr>
              <a:t>straling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gedomineerd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121" y="3487740"/>
            <a:ext cx="1620479" cy="30539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33400" y="4038600"/>
            <a:ext cx="3276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anose="020F0502020204030204" pitchFamily="34" charset="0"/>
              </a:rPr>
              <a:t>Neutron- </a:t>
            </a:r>
            <a:r>
              <a:rPr lang="en-US" dirty="0" err="1" smtClean="0">
                <a:latin typeface="Calibri" panose="020F0502020204030204" pitchFamily="34" charset="0"/>
              </a:rPr>
              <a:t>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protonvangst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leidt</a:t>
            </a:r>
            <a:r>
              <a:rPr lang="en-US" dirty="0" smtClean="0">
                <a:latin typeface="Calibri" panose="020F0502020204030204" pitchFamily="34" charset="0"/>
              </a:rPr>
              <a:t> tot </a:t>
            </a:r>
            <a:r>
              <a:rPr lang="en-US" baseline="30000" dirty="0" smtClean="0">
                <a:latin typeface="Calibri" panose="020F0502020204030204" pitchFamily="34" charset="0"/>
              </a:rPr>
              <a:t>3</a:t>
            </a:r>
            <a:r>
              <a:rPr lang="en-US" dirty="0" smtClean="0">
                <a:latin typeface="Calibri" panose="020F0502020204030204" pitchFamily="34" charset="0"/>
              </a:rPr>
              <a:t>H </a:t>
            </a:r>
            <a:r>
              <a:rPr lang="en-US" dirty="0" err="1" smtClean="0">
                <a:latin typeface="Calibri" panose="020F0502020204030204" pitchFamily="34" charset="0"/>
              </a:rPr>
              <a:t>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baseline="30000" dirty="0" smtClean="0">
                <a:latin typeface="Calibri" panose="020F0502020204030204" pitchFamily="34" charset="0"/>
              </a:rPr>
              <a:t>3</a:t>
            </a:r>
            <a:r>
              <a:rPr lang="en-US" dirty="0" smtClean="0">
                <a:latin typeface="Calibri" panose="020F0502020204030204" pitchFamily="34" charset="0"/>
              </a:rPr>
              <a:t>He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587" y="5295007"/>
            <a:ext cx="2233613" cy="28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839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44" grpId="0"/>
      <p:bldP spid="47" grpId="0"/>
      <p:bldP spid="22" grpId="0"/>
      <p:bldP spid="37" grpId="0"/>
      <p:bldP spid="32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Big Bang </a:t>
            </a:r>
            <a:r>
              <a:rPr lang="en-US" i="1" kern="1200" dirty="0" err="1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n</a:t>
            </a:r>
            <a:r>
              <a:rPr lang="en-US" i="1" kern="1200" dirty="0" err="1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ucleosynthese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3400" y="1066800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anose="020F0502020204030204" pitchFamily="34" charset="0"/>
              </a:rPr>
              <a:t>Hoeveelheden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baseline="30000" dirty="0" smtClean="0">
                <a:latin typeface="Calibri" panose="020F0502020204030204" pitchFamily="34" charset="0"/>
              </a:rPr>
              <a:t>2</a:t>
            </a:r>
            <a:r>
              <a:rPr lang="en-US" dirty="0" smtClean="0">
                <a:latin typeface="Calibri" panose="020F0502020204030204" pitchFamily="34" charset="0"/>
              </a:rPr>
              <a:t>H, </a:t>
            </a:r>
            <a:r>
              <a:rPr lang="en-US" baseline="30000" dirty="0" smtClean="0">
                <a:latin typeface="Calibri" panose="020F0502020204030204" pitchFamily="34" charset="0"/>
              </a:rPr>
              <a:t>3</a:t>
            </a:r>
            <a:r>
              <a:rPr lang="en-US" dirty="0" smtClean="0">
                <a:latin typeface="Calibri" panose="020F0502020204030204" pitchFamily="34" charset="0"/>
              </a:rPr>
              <a:t>H, </a:t>
            </a:r>
            <a:r>
              <a:rPr lang="en-US" baseline="30000" dirty="0" smtClean="0">
                <a:latin typeface="Calibri" panose="020F0502020204030204" pitchFamily="34" charset="0"/>
              </a:rPr>
              <a:t>3</a:t>
            </a:r>
            <a:r>
              <a:rPr lang="en-US" dirty="0" smtClean="0">
                <a:latin typeface="Calibri" panose="020F0502020204030204" pitchFamily="34" charset="0"/>
              </a:rPr>
              <a:t>He, </a:t>
            </a:r>
            <a:r>
              <a:rPr lang="en-US" baseline="30000" dirty="0" smtClean="0">
                <a:latin typeface="Calibri" panose="020F0502020204030204" pitchFamily="34" charset="0"/>
              </a:rPr>
              <a:t>4</a:t>
            </a:r>
            <a:r>
              <a:rPr lang="en-US" dirty="0" smtClean="0">
                <a:latin typeface="Calibri" panose="020F0502020204030204" pitchFamily="34" charset="0"/>
              </a:rPr>
              <a:t>He, </a:t>
            </a:r>
            <a:r>
              <a:rPr lang="en-US" dirty="0" err="1" smtClean="0">
                <a:latin typeface="Calibri" panose="020F0502020204030204" pitchFamily="34" charset="0"/>
              </a:rPr>
              <a:t>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baseline="30000" dirty="0" smtClean="0">
                <a:latin typeface="Calibri" panose="020F0502020204030204" pitchFamily="34" charset="0"/>
              </a:rPr>
              <a:t>7</a:t>
            </a:r>
            <a:r>
              <a:rPr lang="en-US" dirty="0" smtClean="0">
                <a:latin typeface="Calibri" panose="020F0502020204030204" pitchFamily="34" charset="0"/>
              </a:rPr>
              <a:t>Li </a:t>
            </a:r>
            <a:r>
              <a:rPr lang="en-US" dirty="0" err="1" smtClean="0">
                <a:latin typeface="Calibri" panose="020F0502020204030204" pitchFamily="34" charset="0"/>
              </a:rPr>
              <a:t>gevoelig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voor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baryondichtheid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3400" y="1447800"/>
            <a:ext cx="74676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anose="020F0502020204030204" pitchFamily="34" charset="0"/>
              </a:rPr>
              <a:t>We </a:t>
            </a:r>
            <a:r>
              <a:rPr lang="en-US" dirty="0" err="1" smtClean="0">
                <a:latin typeface="Calibri" panose="020F0502020204030204" pitchFamily="34" charset="0"/>
              </a:rPr>
              <a:t>drukken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dit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uit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als</a:t>
            </a:r>
            <a:r>
              <a:rPr lang="en-US" dirty="0" smtClean="0">
                <a:latin typeface="Calibri" panose="020F0502020204030204" pitchFamily="34" charset="0"/>
              </a:rPr>
              <a:t> de </a:t>
            </a:r>
            <a:r>
              <a:rPr lang="en-US" dirty="0" err="1" smtClean="0">
                <a:latin typeface="Calibri" panose="020F0502020204030204" pitchFamily="34" charset="0"/>
              </a:rPr>
              <a:t>verhouding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baryonen</a:t>
            </a:r>
            <a:r>
              <a:rPr lang="en-US" dirty="0" smtClean="0">
                <a:latin typeface="Calibri" panose="020F0502020204030204" pitchFamily="34" charset="0"/>
              </a:rPr>
              <a:t> tot </a:t>
            </a:r>
            <a:r>
              <a:rPr lang="en-US" dirty="0" err="1" smtClean="0">
                <a:latin typeface="Calibri" panose="020F0502020204030204" pitchFamily="34" charset="0"/>
              </a:rPr>
              <a:t>fotonen</a:t>
            </a:r>
            <a:r>
              <a:rPr lang="en-US" dirty="0" smtClean="0">
                <a:latin typeface="Calibri" panose="020F0502020204030204" pitchFamily="34" charset="0"/>
              </a:rPr>
              <a:t>: </a:t>
            </a:r>
            <a:r>
              <a:rPr lang="en-US" dirty="0" err="1" smtClean="0">
                <a:latin typeface="Calibri" panose="020F0502020204030204" pitchFamily="34" charset="0"/>
              </a:rPr>
              <a:t>ongeveer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3400" y="1828800"/>
            <a:ext cx="4724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anose="020F0502020204030204" pitchFamily="34" charset="0"/>
              </a:rPr>
              <a:t>BBN </a:t>
            </a:r>
            <a:r>
              <a:rPr lang="en-US" dirty="0" err="1" smtClean="0">
                <a:latin typeface="Calibri" panose="020F0502020204030204" pitchFamily="34" charset="0"/>
              </a:rPr>
              <a:t>begint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eerder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bij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hogere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baryondichtheid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78326"/>
            <a:ext cx="5480649" cy="450086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33400" y="2209800"/>
            <a:ext cx="3124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>
                <a:latin typeface="Calibri" panose="020F0502020204030204" pitchFamily="34" charset="0"/>
              </a:rPr>
              <a:t>Ook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gevoelig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voor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expansiesnelheid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580" y="2118241"/>
            <a:ext cx="3587620" cy="47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95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2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Abondantie</a:t>
            </a:r>
            <a:r>
              <a:rPr lang="en-US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van helium-4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3400" y="1066800"/>
            <a:ext cx="533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anose="020F0502020204030204" pitchFamily="34" charset="0"/>
              </a:rPr>
              <a:t>Bij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hoge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temperatuur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zorgen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zwakke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interacties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voor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thermisch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evenwicht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3400" y="2286000"/>
            <a:ext cx="74676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anose="020F0502020204030204" pitchFamily="34" charset="0"/>
              </a:rPr>
              <a:t>Massaverschil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tussen</a:t>
            </a:r>
            <a:r>
              <a:rPr lang="en-US" dirty="0" smtClean="0">
                <a:latin typeface="Calibri" panose="020F0502020204030204" pitchFamily="34" charset="0"/>
              </a:rPr>
              <a:t> proton </a:t>
            </a:r>
            <a:r>
              <a:rPr lang="en-US" dirty="0" err="1" smtClean="0">
                <a:latin typeface="Calibri" panose="020F0502020204030204" pitchFamily="34" charset="0"/>
              </a:rPr>
              <a:t>en</a:t>
            </a:r>
            <a:r>
              <a:rPr lang="en-US" dirty="0" smtClean="0">
                <a:latin typeface="Calibri" panose="020F0502020204030204" pitchFamily="34" charset="0"/>
              </a:rPr>
              <a:t> neutron 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3400" y="2819400"/>
            <a:ext cx="662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anose="020F0502020204030204" pitchFamily="34" charset="0"/>
              </a:rPr>
              <a:t>Voor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i="1" dirty="0" smtClean="0">
                <a:latin typeface="Calibri" panose="020F0502020204030204" pitchFamily="34" charset="0"/>
              </a:rPr>
              <a:t>T</a:t>
            </a:r>
            <a:r>
              <a:rPr lang="en-US" dirty="0" smtClean="0">
                <a:latin typeface="Calibri" panose="020F0502020204030204" pitchFamily="34" charset="0"/>
              </a:rPr>
              <a:t> &gt;&gt; </a:t>
            </a:r>
            <a:r>
              <a:rPr lang="en-US" dirty="0" err="1" smtClean="0"/>
              <a:t>D</a:t>
            </a:r>
            <a:r>
              <a:rPr lang="en-US" i="1" dirty="0" err="1" smtClean="0">
                <a:latin typeface="Calibri" panose="020F0502020204030204" pitchFamily="34" charset="0"/>
              </a:rPr>
              <a:t>m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evenveel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protonen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als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neutronen</a:t>
            </a:r>
            <a:r>
              <a:rPr lang="en-US" dirty="0" smtClean="0">
                <a:latin typeface="Calibri" panose="020F0502020204030204" pitchFamily="34" charset="0"/>
              </a:rPr>
              <a:t> in het plasma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3400" y="3364468"/>
            <a:ext cx="8243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anose="020F0502020204030204" pitchFamily="34" charset="0"/>
              </a:rPr>
              <a:t>Voor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i="1" dirty="0" smtClean="0">
                <a:latin typeface="Calibri" panose="020F0502020204030204" pitchFamily="34" charset="0"/>
              </a:rPr>
              <a:t>T</a:t>
            </a:r>
            <a:r>
              <a:rPr lang="en-US" dirty="0" smtClean="0">
                <a:latin typeface="Calibri" panose="020F0502020204030204" pitchFamily="34" charset="0"/>
              </a:rPr>
              <a:t> lager </a:t>
            </a:r>
            <a:r>
              <a:rPr lang="en-US" dirty="0" err="1" smtClean="0">
                <a:latin typeface="Calibri" panose="020F0502020204030204" pitchFamily="34" charset="0"/>
              </a:rPr>
              <a:t>dan</a:t>
            </a:r>
            <a:r>
              <a:rPr lang="en-US" dirty="0" smtClean="0">
                <a:latin typeface="Calibri" panose="020F0502020204030204" pitchFamily="34" charset="0"/>
              </a:rPr>
              <a:t> 1 MeV </a:t>
            </a:r>
            <a:r>
              <a:rPr lang="en-US" dirty="0" err="1" smtClean="0">
                <a:latin typeface="Calibri" panose="020F0502020204030204" pitchFamily="34" charset="0"/>
              </a:rPr>
              <a:t>geldt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143001"/>
            <a:ext cx="2757488" cy="1033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557" y="2328074"/>
            <a:ext cx="3076575" cy="3248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0390" y="3254477"/>
            <a:ext cx="3733800" cy="6867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55990" y="3625334"/>
            <a:ext cx="2859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anose="020F0502020204030204" pitchFamily="34" charset="0"/>
              </a:rPr>
              <a:t>Zie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vergelijking</a:t>
            </a:r>
            <a:r>
              <a:rPr lang="en-US" dirty="0" smtClean="0">
                <a:latin typeface="Calibri" panose="020F0502020204030204" pitchFamily="34" charset="0"/>
              </a:rPr>
              <a:t> (183)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4038600"/>
            <a:ext cx="8243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anose="020F0502020204030204" pitchFamily="34" charset="0"/>
              </a:rPr>
              <a:t>Als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dit</a:t>
            </a:r>
            <a:r>
              <a:rPr lang="en-US" dirty="0" smtClean="0">
                <a:latin typeface="Calibri" panose="020F0502020204030204" pitchFamily="34" charset="0"/>
              </a:rPr>
              <a:t> het hele </a:t>
            </a:r>
            <a:r>
              <a:rPr lang="en-US" dirty="0" err="1" smtClean="0">
                <a:latin typeface="Calibri" panose="020F0502020204030204" pitchFamily="34" charset="0"/>
              </a:rPr>
              <a:t>verhaal</a:t>
            </a:r>
            <a:r>
              <a:rPr lang="en-US" dirty="0" smtClean="0">
                <a:latin typeface="Calibri" panose="020F0502020204030204" pitchFamily="34" charset="0"/>
              </a:rPr>
              <a:t> was, </a:t>
            </a:r>
            <a:r>
              <a:rPr lang="en-US" dirty="0" err="1" smtClean="0">
                <a:latin typeface="Calibri" panose="020F0502020204030204" pitchFamily="34" charset="0"/>
              </a:rPr>
              <a:t>dan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gaat</a:t>
            </a:r>
            <a:r>
              <a:rPr lang="en-US" dirty="0" smtClean="0">
                <a:latin typeface="Calibri" panose="020F0502020204030204" pitchFamily="34" charset="0"/>
              </a:rPr>
              <a:t> de ratio </a:t>
            </a:r>
            <a:r>
              <a:rPr lang="en-US" dirty="0" err="1" smtClean="0">
                <a:latin typeface="Calibri" panose="020F0502020204030204" pitchFamily="34" charset="0"/>
              </a:rPr>
              <a:t>naar</a:t>
            </a:r>
            <a:r>
              <a:rPr lang="en-US" dirty="0" smtClean="0">
                <a:latin typeface="Calibri" panose="020F0502020204030204" pitchFamily="34" charset="0"/>
              </a:rPr>
              <a:t> 0 </a:t>
            </a:r>
            <a:r>
              <a:rPr lang="en-US" dirty="0" err="1" smtClean="0">
                <a:latin typeface="Calibri" panose="020F0502020204030204" pitchFamily="34" charset="0"/>
              </a:rPr>
              <a:t>naarmate</a:t>
            </a:r>
            <a:r>
              <a:rPr lang="en-US" dirty="0" smtClean="0">
                <a:latin typeface="Calibri" panose="020F0502020204030204" pitchFamily="34" charset="0"/>
              </a:rPr>
              <a:t> het </a:t>
            </a:r>
            <a:r>
              <a:rPr lang="en-US" dirty="0" err="1" smtClean="0">
                <a:latin typeface="Calibri" panose="020F0502020204030204" pitchFamily="34" charset="0"/>
              </a:rPr>
              <a:t>heelal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afkoelt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4507468"/>
            <a:ext cx="8243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anose="020F0502020204030204" pitchFamily="34" charset="0"/>
              </a:rPr>
              <a:t>Voor</a:t>
            </a:r>
            <a:r>
              <a:rPr lang="en-US" dirty="0" smtClean="0">
                <a:latin typeface="Calibri" panose="020F0502020204030204" pitchFamily="34" charset="0"/>
              </a:rPr>
              <a:t> T &lt; 0.8 MeV </a:t>
            </a:r>
            <a:r>
              <a:rPr lang="en-US" dirty="0" err="1" smtClean="0">
                <a:latin typeface="Calibri" panose="020F0502020204030204" pitchFamily="34" charset="0"/>
              </a:rPr>
              <a:t>wordt</a:t>
            </a:r>
            <a:r>
              <a:rPr lang="en-US" dirty="0" smtClean="0">
                <a:latin typeface="Calibri" panose="020F0502020204030204" pitchFamily="34" charset="0"/>
              </a:rPr>
              <a:t> de </a:t>
            </a:r>
            <a:r>
              <a:rPr lang="en-US" dirty="0" err="1" smtClean="0">
                <a:latin typeface="Calibri" panose="020F0502020204030204" pitchFamily="34" charset="0"/>
              </a:rPr>
              <a:t>reactiesnelheid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kleiner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dan</a:t>
            </a:r>
            <a:r>
              <a:rPr lang="en-US" dirty="0" smtClean="0">
                <a:latin typeface="Calibri" panose="020F0502020204030204" pitchFamily="34" charset="0"/>
              </a:rPr>
              <a:t> de Hubble </a:t>
            </a:r>
            <a:r>
              <a:rPr lang="en-US" dirty="0" err="1" smtClean="0">
                <a:latin typeface="Calibri" panose="020F0502020204030204" pitchFamily="34" charset="0"/>
              </a:rPr>
              <a:t>expansiesnelheid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9300" y="4906296"/>
            <a:ext cx="4495800" cy="6310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3400" y="5562600"/>
            <a:ext cx="8243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anose="020F0502020204030204" pitchFamily="34" charset="0"/>
              </a:rPr>
              <a:t>Er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treedt</a:t>
            </a:r>
            <a:r>
              <a:rPr lang="en-US" dirty="0" smtClean="0">
                <a:latin typeface="Calibri" panose="020F0502020204030204" pitchFamily="34" charset="0"/>
              </a:rPr>
              <a:t> “freeze-out” op van de </a:t>
            </a:r>
            <a:r>
              <a:rPr lang="en-US" dirty="0" err="1" smtClean="0">
                <a:latin typeface="Calibri" panose="020F0502020204030204" pitchFamily="34" charset="0"/>
              </a:rPr>
              <a:t>abondantie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neutronen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wordt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niet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meer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vernietigd</a:t>
            </a:r>
            <a:r>
              <a:rPr lang="en-US" dirty="0" smtClean="0">
                <a:latin typeface="Calibri" panose="020F0502020204030204" pitchFamily="34" charset="0"/>
              </a:rPr>
              <a:t> (</a:t>
            </a:r>
            <a:r>
              <a:rPr lang="en-US" dirty="0" err="1" smtClean="0">
                <a:latin typeface="Calibri" panose="020F0502020204030204" pitchFamily="34" charset="0"/>
              </a:rPr>
              <a:t>ze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vervallen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echter</a:t>
            </a:r>
            <a:r>
              <a:rPr lang="en-US" dirty="0" smtClean="0">
                <a:latin typeface="Calibri" panose="020F0502020204030204" pitchFamily="34" charset="0"/>
              </a:rPr>
              <a:t> nog steeds met </a:t>
            </a:r>
            <a:r>
              <a:rPr lang="en-US" dirty="0" err="1" smtClean="0">
                <a:latin typeface="Calibri" panose="020F0502020204030204" pitchFamily="34" charset="0"/>
              </a:rPr>
              <a:t>levensduur</a:t>
            </a:r>
            <a:r>
              <a:rPr lang="en-US" dirty="0" smtClean="0">
                <a:latin typeface="Calibri" panose="020F0502020204030204" pitchFamily="34" charset="0"/>
              </a:rPr>
              <a:t> 887 </a:t>
            </a:r>
            <a:r>
              <a:rPr lang="en-US" dirty="0" err="1" smtClean="0">
                <a:latin typeface="Calibri" panose="020F0502020204030204" pitchFamily="34" charset="0"/>
              </a:rPr>
              <a:t>seconde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309993"/>
            <a:ext cx="8243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anose="020F0502020204030204" pitchFamily="34" charset="0"/>
              </a:rPr>
              <a:t>Verhouding</a:t>
            </a:r>
            <a:r>
              <a:rPr lang="en-US" dirty="0" smtClean="0">
                <a:latin typeface="Calibri" panose="020F0502020204030204" pitchFamily="34" charset="0"/>
              </a:rPr>
              <a:t>                                                   </a:t>
            </a:r>
            <a:r>
              <a:rPr lang="en-US" dirty="0" err="1" smtClean="0">
                <a:latin typeface="Calibri" panose="020F0502020204030204" pitchFamily="34" charset="0"/>
              </a:rPr>
              <a:t>wordt</a:t>
            </a:r>
            <a:r>
              <a:rPr lang="en-US" dirty="0" smtClean="0">
                <a:latin typeface="Calibri" panose="020F0502020204030204" pitchFamily="34" charset="0"/>
              </a:rPr>
              <a:t> “</a:t>
            </a:r>
            <a:r>
              <a:rPr lang="en-US" dirty="0" err="1" smtClean="0">
                <a:latin typeface="Calibri" panose="020F0502020204030204" pitchFamily="34" charset="0"/>
              </a:rPr>
              <a:t>ingevroren</a:t>
            </a:r>
            <a:r>
              <a:rPr lang="en-US" dirty="0" smtClean="0">
                <a:latin typeface="Calibri" panose="020F0502020204030204" pitchFamily="34" charset="0"/>
              </a:rPr>
              <a:t>”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4037" y="6245147"/>
            <a:ext cx="2290763" cy="61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646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2" grpId="0"/>
      <p:bldP spid="37" grpId="0"/>
      <p:bldP spid="13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Abondantie</a:t>
            </a:r>
            <a:r>
              <a:rPr lang="en-US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van helium-4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3400" y="1066800"/>
            <a:ext cx="830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anose="020F0502020204030204" pitchFamily="34" charset="0"/>
              </a:rPr>
              <a:t>Voordat</a:t>
            </a:r>
            <a:r>
              <a:rPr lang="en-US" dirty="0" smtClean="0">
                <a:latin typeface="Calibri" panose="020F0502020204030204" pitchFamily="34" charset="0"/>
              </a:rPr>
              <a:t> de </a:t>
            </a:r>
            <a:r>
              <a:rPr lang="en-US" dirty="0" err="1" smtClean="0">
                <a:latin typeface="Calibri" panose="020F0502020204030204" pitchFamily="34" charset="0"/>
              </a:rPr>
              <a:t>neutronen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vervallen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eindigen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ze</a:t>
            </a:r>
            <a:r>
              <a:rPr lang="en-US" dirty="0" smtClean="0">
                <a:latin typeface="Calibri" panose="020F0502020204030204" pitchFamily="34" charset="0"/>
              </a:rPr>
              <a:t> in helium-4 via de </a:t>
            </a:r>
            <a:r>
              <a:rPr lang="en-US" dirty="0" err="1" smtClean="0">
                <a:latin typeface="Calibri" panose="020F0502020204030204" pitchFamily="34" charset="0"/>
              </a:rPr>
              <a:t>reeksen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kernreacties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3400" y="2667000"/>
            <a:ext cx="662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anose="020F0502020204030204" pitchFamily="34" charset="0"/>
              </a:rPr>
              <a:t>Drempel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wordt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gevormd</a:t>
            </a:r>
            <a:r>
              <a:rPr lang="en-US" dirty="0" smtClean="0">
                <a:latin typeface="Calibri" panose="020F0502020204030204" pitchFamily="34" charset="0"/>
              </a:rPr>
              <a:t> door </a:t>
            </a:r>
            <a:r>
              <a:rPr lang="en-US" dirty="0" err="1" smtClean="0">
                <a:latin typeface="Calibri" panose="020F0502020204030204" pitchFamily="34" charset="0"/>
              </a:rPr>
              <a:t>reactie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3400" y="3364468"/>
            <a:ext cx="8243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anose="020F0502020204030204" pitchFamily="34" charset="0"/>
              </a:rPr>
              <a:t>Er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geldt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4038600"/>
            <a:ext cx="861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anose="020F0502020204030204" pitchFamily="34" charset="0"/>
              </a:rPr>
              <a:t>Verhouding</a:t>
            </a:r>
            <a:r>
              <a:rPr lang="en-US" dirty="0" smtClean="0">
                <a:latin typeface="Calibri" panose="020F0502020204030204" pitchFamily="34" charset="0"/>
              </a:rPr>
              <a:t> is </a:t>
            </a:r>
            <a:r>
              <a:rPr lang="en-US" dirty="0" err="1" smtClean="0">
                <a:latin typeface="Calibri" panose="020F0502020204030204" pitchFamily="34" charset="0"/>
              </a:rPr>
              <a:t>groot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voor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i="1" dirty="0" smtClean="0">
                <a:latin typeface="Calibri" panose="020F0502020204030204" pitchFamily="34" charset="0"/>
              </a:rPr>
              <a:t>T</a:t>
            </a:r>
            <a:r>
              <a:rPr lang="en-US" dirty="0" smtClean="0">
                <a:latin typeface="Calibri" panose="020F0502020204030204" pitchFamily="34" charset="0"/>
              </a:rPr>
              <a:t> &gt;&gt; 0.1 MeV, want door </a:t>
            </a:r>
            <a:r>
              <a:rPr lang="en-US" dirty="0" err="1" smtClean="0">
                <a:latin typeface="Calibri" panose="020F0502020204030204" pitchFamily="34" charset="0"/>
              </a:rPr>
              <a:t>hoge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fotondichtheid</a:t>
            </a:r>
            <a:r>
              <a:rPr lang="en-US" dirty="0" smtClean="0">
                <a:latin typeface="Calibri" panose="020F0502020204030204" pitchFamily="34" charset="0"/>
              </a:rPr>
              <a:t> is </a:t>
            </a:r>
            <a:r>
              <a:rPr lang="en-US" dirty="0" err="1" smtClean="0">
                <a:latin typeface="Calibri" panose="020F0502020204030204" pitchFamily="34" charset="0"/>
              </a:rPr>
              <a:t>foto-disintegratie</a:t>
            </a:r>
            <a:r>
              <a:rPr lang="en-US" dirty="0" smtClean="0">
                <a:latin typeface="Calibri" panose="020F0502020204030204" pitchFamily="34" charset="0"/>
              </a:rPr>
              <a:t> van deuterium efficient. De D-</a:t>
            </a:r>
            <a:r>
              <a:rPr lang="en-US" dirty="0" err="1" smtClean="0">
                <a:latin typeface="Calibri" panose="020F0502020204030204" pitchFamily="34" charset="0"/>
              </a:rPr>
              <a:t>dichtheid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blijft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dan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laag</a:t>
            </a:r>
            <a:r>
              <a:rPr lang="en-US" dirty="0" smtClean="0">
                <a:latin typeface="Calibri" panose="020F0502020204030204" pitchFamily="34" charset="0"/>
              </a:rPr>
              <a:t> ( </a:t>
            </a:r>
            <a:r>
              <a:rPr lang="en-US" dirty="0" err="1" smtClean="0">
                <a:latin typeface="Calibri" panose="020F0502020204030204" pitchFamily="34" charset="0"/>
              </a:rPr>
              <a:t>abondantie</a:t>
            </a:r>
            <a:r>
              <a:rPr lang="en-US" dirty="0" smtClean="0">
                <a:latin typeface="Calibri" panose="020F0502020204030204" pitchFamily="34" charset="0"/>
              </a:rPr>
              <a:t> &lt; 10</a:t>
            </a:r>
            <a:r>
              <a:rPr lang="en-US" baseline="30000" dirty="0" smtClean="0">
                <a:latin typeface="Calibri" panose="020F0502020204030204" pitchFamily="34" charset="0"/>
              </a:rPr>
              <a:t>-10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4812268"/>
            <a:ext cx="8243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anose="020F0502020204030204" pitchFamily="34" charset="0"/>
              </a:rPr>
              <a:t>Reacties</a:t>
            </a:r>
            <a:r>
              <a:rPr lang="en-US" dirty="0" smtClean="0">
                <a:latin typeface="Calibri" panose="020F0502020204030204" pitchFamily="34" charset="0"/>
              </a:rPr>
              <a:t> D + D </a:t>
            </a:r>
            <a:r>
              <a:rPr lang="en-US" dirty="0" err="1" smtClean="0">
                <a:latin typeface="Calibri" panose="020F0502020204030204" pitchFamily="34" charset="0"/>
              </a:rPr>
              <a:t>gaan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kwadratisch</a:t>
            </a:r>
            <a:r>
              <a:rPr lang="en-US" dirty="0" smtClean="0">
                <a:latin typeface="Calibri" panose="020F0502020204030204" pitchFamily="34" charset="0"/>
              </a:rPr>
              <a:t> in deuteron-</a:t>
            </a:r>
            <a:r>
              <a:rPr lang="en-US" dirty="0" err="1" smtClean="0">
                <a:latin typeface="Calibri" panose="020F0502020204030204" pitchFamily="34" charset="0"/>
              </a:rPr>
              <a:t>dichtheid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400" y="5257800"/>
            <a:ext cx="8243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anose="020F0502020204030204" pitchFamily="34" charset="0"/>
              </a:rPr>
              <a:t>Voor</a:t>
            </a:r>
            <a:r>
              <a:rPr lang="en-US" dirty="0" smtClean="0">
                <a:latin typeface="Calibri" panose="020F0502020204030204" pitchFamily="34" charset="0"/>
              </a:rPr>
              <a:t> T &lt; 0.1 MeV </a:t>
            </a:r>
            <a:r>
              <a:rPr lang="en-US" dirty="0" err="1" smtClean="0">
                <a:latin typeface="Calibri" panose="020F0502020204030204" pitchFamily="34" charset="0"/>
              </a:rPr>
              <a:t>wordt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foto-disintegratie</a:t>
            </a:r>
            <a:r>
              <a:rPr lang="en-US" dirty="0" smtClean="0">
                <a:latin typeface="Calibri" panose="020F0502020204030204" pitchFamily="34" charset="0"/>
              </a:rPr>
              <a:t> inefficient, </a:t>
            </a:r>
            <a:r>
              <a:rPr lang="en-US" dirty="0" err="1" smtClean="0">
                <a:latin typeface="Calibri" panose="020F0502020204030204" pitchFamily="34" charset="0"/>
              </a:rPr>
              <a:t>neem</a:t>
            </a:r>
            <a:r>
              <a:rPr lang="en-US" dirty="0" smtClean="0">
                <a:latin typeface="Calibri" panose="020F0502020204030204" pitchFamily="34" charset="0"/>
              </a:rPr>
              <a:t> D-</a:t>
            </a:r>
            <a:r>
              <a:rPr lang="en-US" dirty="0" err="1" smtClean="0">
                <a:latin typeface="Calibri" panose="020F0502020204030204" pitchFamily="34" charset="0"/>
              </a:rPr>
              <a:t>dichtheid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sterk</a:t>
            </a:r>
            <a:r>
              <a:rPr lang="en-US" dirty="0" smtClean="0">
                <a:latin typeface="Calibri" panose="020F0502020204030204" pitchFamily="34" charset="0"/>
              </a:rPr>
              <a:t> toe, </a:t>
            </a:r>
            <a:r>
              <a:rPr lang="en-US" dirty="0" err="1" smtClean="0">
                <a:latin typeface="Calibri" panose="020F0502020204030204" pitchFamily="34" charset="0"/>
              </a:rPr>
              <a:t>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worden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nagenoeg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alle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neutronen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geconsumeert</a:t>
            </a:r>
            <a:r>
              <a:rPr lang="en-US" dirty="0" smtClean="0">
                <a:latin typeface="Calibri" panose="020F0502020204030204" pitchFamily="34" charset="0"/>
              </a:rPr>
              <a:t> om helium-4 </a:t>
            </a:r>
            <a:r>
              <a:rPr lang="en-US" dirty="0" err="1" smtClean="0">
                <a:latin typeface="Calibri" panose="020F0502020204030204" pitchFamily="34" charset="0"/>
              </a:rPr>
              <a:t>te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produceren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6096000"/>
            <a:ext cx="8243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anose="020F0502020204030204" pitchFamily="34" charset="0"/>
              </a:rPr>
              <a:t>Dan </a:t>
            </a:r>
            <a:r>
              <a:rPr lang="en-US" dirty="0" err="1" smtClean="0">
                <a:latin typeface="Calibri" panose="020F0502020204030204" pitchFamily="34" charset="0"/>
              </a:rPr>
              <a:t>geldt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328" y="1524000"/>
            <a:ext cx="7524750" cy="10183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614" y="2687788"/>
            <a:ext cx="1847850" cy="341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6458" y="3201069"/>
            <a:ext cx="4772025" cy="738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6063465"/>
            <a:ext cx="3733800" cy="538432"/>
          </a:xfrm>
          <a:prstGeom prst="rect">
            <a:avLst/>
          </a:prstGeom>
        </p:spPr>
      </p:pic>
      <p:sp>
        <p:nvSpPr>
          <p:cNvPr id="22" name="Right Arrow 12"/>
          <p:cNvSpPr>
            <a:spLocks noChangeArrowheads="1"/>
          </p:cNvSpPr>
          <p:nvPr/>
        </p:nvSpPr>
        <p:spPr bwMode="auto">
          <a:xfrm>
            <a:off x="5696564" y="6152395"/>
            <a:ext cx="6858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endParaRPr lang="nl-NL" altLang="en-US">
              <a:latin typeface="Calibr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8116" y="6131832"/>
            <a:ext cx="1999636" cy="3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3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2" grpId="0"/>
      <p:bldP spid="37" grpId="0"/>
      <p:bldP spid="14" grpId="0"/>
      <p:bldP spid="15" grpId="0"/>
      <p:bldP spid="17" grpId="0"/>
      <p:bldP spid="18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Krachten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19200"/>
            <a:ext cx="4876800" cy="5105400"/>
          </a:xfrm>
        </p:spPr>
        <p:txBody>
          <a:bodyPr/>
          <a:lstStyle/>
          <a:p>
            <a:r>
              <a:rPr lang="en-US" altLang="en-US" sz="1800" b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Structuren: van protonen tot sterrenstelsels</a:t>
            </a:r>
          </a:p>
          <a:p>
            <a:r>
              <a:rPr lang="en-US" altLang="en-US" sz="1800" b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Gravitatie: de bekendste kracht</a:t>
            </a:r>
          </a:p>
          <a:p>
            <a:pPr lvl="1"/>
            <a:r>
              <a:rPr lang="en-US" altLang="en-US" sz="1600" b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Hierdoor staan we op aarde en </a:t>
            </a:r>
          </a:p>
          <a:p>
            <a:pPr lvl="1"/>
            <a:r>
              <a:rPr lang="en-US" altLang="en-US" sz="1600" b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bewegen de planeten rond de zon</a:t>
            </a:r>
          </a:p>
          <a:p>
            <a:pPr lvl="1"/>
            <a:r>
              <a:rPr lang="en-US" altLang="en-US" sz="1600" b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Belangrijk in massieve objecten</a:t>
            </a:r>
          </a:p>
          <a:p>
            <a:r>
              <a:rPr lang="en-US" altLang="en-US" sz="1800" b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Elektriciteit en magnetisme</a:t>
            </a:r>
          </a:p>
          <a:p>
            <a:pPr lvl="1"/>
            <a:r>
              <a:rPr lang="en-US" altLang="en-US" sz="1600" b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Veel sterker dan gravitatie!</a:t>
            </a:r>
          </a:p>
          <a:p>
            <a:pPr lvl="1"/>
            <a:r>
              <a:rPr lang="en-US" altLang="en-US" sz="1600" b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Vormt atomen,                                              moleculen en vaste stoffen en vloeistoffen.</a:t>
            </a:r>
          </a:p>
          <a:p>
            <a:r>
              <a:rPr lang="en-US" altLang="en-US" sz="1800" b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Nieuwe krachten:</a:t>
            </a:r>
          </a:p>
          <a:p>
            <a:pPr lvl="1"/>
            <a:r>
              <a:rPr lang="en-US" altLang="en-US" sz="1600" b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Sterke kracht</a:t>
            </a:r>
          </a:p>
          <a:p>
            <a:pPr lvl="1"/>
            <a:r>
              <a:rPr lang="en-US" altLang="en-US" sz="1600" b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Zwakke kracht</a:t>
            </a: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6400800" y="2895600"/>
            <a:ext cx="2362200" cy="5873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kumimoji="1" lang="en-US" altLang="en-US">
                <a:latin typeface="Calibri" panose="020F0502020204030204" pitchFamily="34" charset="0"/>
              </a:rPr>
              <a:t>Omega Centauri globular cluster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21508" name="Picture 5" descr="OmegaCen_umi_L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5814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186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1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71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71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71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71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71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71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71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1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1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717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715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endParaRPr lang="nl-NL" altLang="en-US">
              <a:latin typeface="Calibri" panose="020F0502020204030204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239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Stervorming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33400" y="990600"/>
            <a:ext cx="44958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Gravitationele krachten in H</a:t>
            </a:r>
            <a:r>
              <a:rPr lang="en-US" altLang="en-US" baseline="-25000">
                <a:latin typeface="Calibri" panose="020F0502020204030204" pitchFamily="34" charset="0"/>
              </a:rPr>
              <a:t>2</a:t>
            </a:r>
            <a:r>
              <a:rPr lang="en-US" altLang="en-US">
                <a:latin typeface="Calibri" panose="020F0502020204030204" pitchFamily="34" charset="0"/>
              </a:rPr>
              <a:t> gebieden</a:t>
            </a:r>
          </a:p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Protostellaire objecten ontstaan door:</a:t>
            </a:r>
            <a:endParaRPr lang="en-US" altLang="en-US" sz="1600">
              <a:latin typeface="Calibri" panose="020F0502020204030204" pitchFamily="34" charset="0"/>
            </a:endParaRPr>
          </a:p>
          <a:p>
            <a:pPr lvl="1" eaLnBrk="1" hangingPunct="1"/>
            <a:r>
              <a:rPr lang="en-US" altLang="en-US" sz="1600">
                <a:latin typeface="Calibri" panose="020F0502020204030204" pitchFamily="34" charset="0"/>
              </a:rPr>
              <a:t>Dalende potentiele energie</a:t>
            </a:r>
          </a:p>
          <a:p>
            <a:pPr lvl="1" eaLnBrk="1" hangingPunct="1"/>
            <a:r>
              <a:rPr lang="en-US" altLang="en-US" sz="1600">
                <a:latin typeface="Calibri" panose="020F0502020204030204" pitchFamily="34" charset="0"/>
              </a:rPr>
              <a:t>Stijgende kinetische energie</a:t>
            </a:r>
          </a:p>
          <a:p>
            <a:pPr lvl="1" eaLnBrk="1" hangingPunct="1"/>
            <a:r>
              <a:rPr lang="en-US" altLang="en-US" sz="1600">
                <a:latin typeface="Calibri" panose="020F0502020204030204" pitchFamily="34" charset="0"/>
              </a:rPr>
              <a:t>Verdichting kern</a:t>
            </a:r>
          </a:p>
          <a:p>
            <a:pPr lvl="1" eaLnBrk="1" hangingPunct="1"/>
            <a:r>
              <a:rPr lang="en-US" altLang="en-US" sz="1600">
                <a:latin typeface="Calibri" panose="020F0502020204030204" pitchFamily="34" charset="0"/>
              </a:rPr>
              <a:t>Verhoging temperatuur en druk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33400" y="2935288"/>
            <a:ext cx="472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en-US">
                <a:latin typeface="Calibri" panose="020F0502020204030204" pitchFamily="34" charset="0"/>
              </a:rPr>
              <a:t>Het gebied dat condenseert dient een minimum afmeting te hebben: Jeans lengte </a:t>
            </a:r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33400" y="4506913"/>
            <a:ext cx="464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>
                <a:latin typeface="Calibri" panose="020F0502020204030204" pitchFamily="34" charset="0"/>
              </a:rPr>
              <a:t>T</a:t>
            </a:r>
            <a:r>
              <a:rPr lang="en-US" altLang="en-US">
                <a:latin typeface="Calibri" panose="020F0502020204030204" pitchFamily="34" charset="0"/>
              </a:rPr>
              <a:t>, </a:t>
            </a:r>
            <a:r>
              <a:rPr lang="en-US" altLang="en-US" i="1">
                <a:latin typeface="Calibri" panose="020F0502020204030204" pitchFamily="34" charset="0"/>
              </a:rPr>
              <a:t>M</a:t>
            </a:r>
            <a:r>
              <a:rPr lang="en-US" altLang="en-US">
                <a:latin typeface="Calibri" panose="020F0502020204030204" pitchFamily="34" charset="0"/>
              </a:rPr>
              <a:t> en </a:t>
            </a:r>
            <a:r>
              <a:rPr lang="en-US" altLang="en-US" i="1">
                <a:latin typeface="Calibri" panose="020F0502020204030204" pitchFamily="34" charset="0"/>
              </a:rPr>
              <a:t>r</a:t>
            </a:r>
            <a:r>
              <a:rPr lang="en-US" altLang="en-US">
                <a:latin typeface="Calibri" panose="020F0502020204030204" pitchFamily="34" charset="0"/>
              </a:rPr>
              <a:t> van de gaswolk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33400" y="5040313"/>
            <a:ext cx="815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Dit volgt bij benadering uit beschouwing energie van een gasmolecuul met massa </a:t>
            </a:r>
            <a:r>
              <a:rPr lang="en-US" altLang="en-US" i="1">
                <a:latin typeface="Calibri" panose="020F0502020204030204" pitchFamily="34" charset="0"/>
              </a:rPr>
              <a:t>m</a:t>
            </a:r>
          </a:p>
        </p:txBody>
      </p:sp>
      <p:pic>
        <p:nvPicPr>
          <p:cNvPr id="22536" name="Picture 4" descr="C:\Documents and Settings\ik\Mijn documenten\Mijn afbeeldingen\moleculairwol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66800"/>
            <a:ext cx="345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3700462"/>
            <a:ext cx="188595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27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400675"/>
            <a:ext cx="6334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ep 16"/>
          <p:cNvGrpSpPr>
            <a:grpSpLocks/>
          </p:cNvGrpSpPr>
          <p:nvPr/>
        </p:nvGrpSpPr>
        <p:grpSpPr bwMode="auto">
          <a:xfrm>
            <a:off x="6172200" y="3886200"/>
            <a:ext cx="1752600" cy="1066800"/>
            <a:chOff x="6172200" y="3886200"/>
            <a:chExt cx="1752600" cy="1066800"/>
          </a:xfrm>
        </p:grpSpPr>
        <p:sp>
          <p:nvSpPr>
            <p:cNvPr id="11" name="Cloud 10"/>
            <p:cNvSpPr/>
            <p:nvPr/>
          </p:nvSpPr>
          <p:spPr bwMode="auto">
            <a:xfrm>
              <a:off x="6172200" y="3886200"/>
              <a:ext cx="1752600" cy="838200"/>
            </a:xfrm>
            <a:prstGeom prst="cloud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543" name="TextBox 11"/>
            <p:cNvSpPr txBox="1">
              <a:spLocks noChangeArrowheads="1"/>
            </p:cNvSpPr>
            <p:nvPr/>
          </p:nvSpPr>
          <p:spPr bwMode="auto">
            <a:xfrm>
              <a:off x="6858000" y="4114800"/>
              <a:ext cx="3905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Symbol" panose="05050102010706020507" pitchFamily="18" charset="2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Symbol" panose="05050102010706020507" pitchFamily="18" charset="2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Symbol" panose="05050102010706020507" pitchFamily="18" charset="2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Symbol" panose="05050102010706020507" pitchFamily="18" charset="2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Symbol" panose="05050102010706020507" pitchFamily="18" charset="2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ymbol" panose="05050102010706020507" pitchFamily="18" charset="2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ymbol" panose="05050102010706020507" pitchFamily="18" charset="2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ymbol" panose="05050102010706020507" pitchFamily="18" charset="2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ymbol" panose="05050102010706020507" pitchFamily="18" charset="2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i="1">
                  <a:latin typeface="Calibri" panose="020F0502020204030204" pitchFamily="34" charset="0"/>
                </a:rPr>
                <a:t>M</a:t>
              </a:r>
            </a:p>
          </p:txBody>
        </p:sp>
        <p:sp>
          <p:nvSpPr>
            <p:cNvPr id="22544" name="Oval 12"/>
            <p:cNvSpPr>
              <a:spLocks noChangeArrowheads="1"/>
            </p:cNvSpPr>
            <p:nvPr/>
          </p:nvSpPr>
          <p:spPr bwMode="auto">
            <a:xfrm>
              <a:off x="6400800" y="45720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Symbol" panose="05050102010706020507" pitchFamily="18" charset="2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Symbol" panose="05050102010706020507" pitchFamily="18" charset="2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Symbol" panose="05050102010706020507" pitchFamily="18" charset="2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Symbol" panose="05050102010706020507" pitchFamily="18" charset="2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Symbol" panose="05050102010706020507" pitchFamily="18" charset="2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ymbol" panose="05050102010706020507" pitchFamily="18" charset="2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ymbol" panose="05050102010706020507" pitchFamily="18" charset="2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ymbol" panose="05050102010706020507" pitchFamily="18" charset="2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ymbol" panose="05050102010706020507" pitchFamily="18" charset="2"/>
                  <a:cs typeface="Arial" panose="020B0604020202020204" pitchFamily="34" charset="0"/>
                </a:defRPr>
              </a:lvl9pPr>
            </a:lstStyle>
            <a:p>
              <a:endParaRPr lang="nl-NL" altLang="en-US">
                <a:latin typeface="Calibri" panose="020F0502020204030204" pitchFamily="34" charset="0"/>
              </a:endParaRPr>
            </a:p>
          </p:txBody>
        </p:sp>
        <p:sp>
          <p:nvSpPr>
            <p:cNvPr id="22545" name="TextBox 13"/>
            <p:cNvSpPr txBox="1">
              <a:spLocks noChangeArrowheads="1"/>
            </p:cNvSpPr>
            <p:nvPr/>
          </p:nvSpPr>
          <p:spPr bwMode="auto">
            <a:xfrm>
              <a:off x="6248400" y="4583113"/>
              <a:ext cx="3762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Symbol" panose="05050102010706020507" pitchFamily="18" charset="2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Symbol" panose="05050102010706020507" pitchFamily="18" charset="2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Symbol" panose="05050102010706020507" pitchFamily="18" charset="2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Symbol" panose="05050102010706020507" pitchFamily="18" charset="2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Symbol" panose="05050102010706020507" pitchFamily="18" charset="2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ymbol" panose="05050102010706020507" pitchFamily="18" charset="2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ymbol" panose="05050102010706020507" pitchFamily="18" charset="2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ymbol" panose="05050102010706020507" pitchFamily="18" charset="2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ymbol" panose="05050102010706020507" pitchFamily="18" charset="2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i="1">
                  <a:latin typeface="Calibri" panose="020F0502020204030204" pitchFamily="34" charset="0"/>
                </a:rPr>
                <a:t>m</a:t>
              </a:r>
            </a:p>
          </p:txBody>
        </p:sp>
      </p:grp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33400" y="6107113"/>
            <a:ext cx="472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en-US">
                <a:latin typeface="Calibri" panose="020F0502020204030204" pitchFamily="34" charset="0"/>
              </a:rPr>
              <a:t>Jeans massa</a:t>
            </a:r>
            <a:endParaRPr lang="en-US" altLang="en-US">
              <a:latin typeface="Calibri" panose="020F0502020204030204" pitchFamily="34" charset="0"/>
            </a:endParaRPr>
          </a:p>
        </p:txBody>
      </p:sp>
      <p:pic>
        <p:nvPicPr>
          <p:cNvPr id="1128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096000"/>
            <a:ext cx="36131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5987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5" grpId="0"/>
      <p:bldP spid="26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endParaRPr lang="nl-NL" altLang="en-US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239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Protosterren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33400" y="1057275"/>
            <a:ext cx="48006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Sterren ontstaan in de omgeving van sterren</a:t>
            </a:r>
          </a:p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Bij voldoende druk, massa, temperatuur en stabiliteit onstaat er kernfusie</a:t>
            </a:r>
          </a:p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Druk = diameter x gravitatieversnelling</a:t>
            </a:r>
          </a:p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Temperatuur is recht evenredig met de druk</a:t>
            </a:r>
            <a:endParaRPr lang="nl-NL" altLang="en-US"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33400" y="4964113"/>
            <a:ext cx="464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Gravitationele energie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33400" y="35814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Onze zon</a:t>
            </a:r>
            <a:endParaRPr lang="en-US" altLang="en-US" i="1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33400" y="5486400"/>
            <a:ext cx="472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en-US">
                <a:latin typeface="Calibri" panose="020F0502020204030204" pitchFamily="34" charset="0"/>
              </a:rPr>
              <a:t>Voldoende energie voor miljoenen jaren...</a:t>
            </a:r>
            <a:endParaRPr lang="en-US" altLang="en-US">
              <a:latin typeface="Calibri" panose="020F0502020204030204" pitchFamily="34" charset="0"/>
            </a:endParaRPr>
          </a:p>
        </p:txBody>
      </p:sp>
      <p:pic>
        <p:nvPicPr>
          <p:cNvPr id="12296" name="Picture 4" descr="C:\Documents and Settings\ik\Mijn documenten\Mijn afbeeldingen\verdampendediskori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1049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ep 16"/>
          <p:cNvGrpSpPr>
            <a:grpSpLocks/>
          </p:cNvGrpSpPr>
          <p:nvPr/>
        </p:nvGrpSpPr>
        <p:grpSpPr bwMode="auto">
          <a:xfrm>
            <a:off x="1905000" y="3632200"/>
            <a:ext cx="2438400" cy="1135063"/>
            <a:chOff x="1905000" y="3632200"/>
            <a:chExt cx="2438400" cy="1135063"/>
          </a:xfrm>
        </p:grpSpPr>
        <p:pic>
          <p:nvPicPr>
            <p:cNvPr id="2356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3632200"/>
              <a:ext cx="1600200" cy="30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2938" y="4270375"/>
              <a:ext cx="1676400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9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4002088"/>
              <a:ext cx="2438400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0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4535488"/>
              <a:ext cx="1524000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3048000" y="4953000"/>
            <a:ext cx="3657600" cy="422275"/>
            <a:chOff x="3048000" y="4495800"/>
            <a:chExt cx="3657600" cy="422776"/>
          </a:xfrm>
        </p:grpSpPr>
        <p:pic>
          <p:nvPicPr>
            <p:cNvPr id="23565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4495800"/>
              <a:ext cx="3505200" cy="422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6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4630723"/>
              <a:ext cx="152400" cy="21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302" name="Picture 2" descr="C:\Users\jo\Desktop\star-astronomy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7244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533400" y="5878513"/>
            <a:ext cx="472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en-US" dirty="0">
                <a:latin typeface="Calibri" panose="020F0502020204030204" pitchFamily="34" charset="0"/>
              </a:rPr>
              <a:t>Temperatuur stijgt voldoende om fusie mogelijk te maken</a:t>
            </a:r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388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6" grpId="0"/>
      <p:bldP spid="15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9221" name="Text Box 2"/>
          <p:cNvSpPr txBox="1">
            <a:spLocks noChangeArrowheads="1"/>
          </p:cNvSpPr>
          <p:nvPr/>
        </p:nvSpPr>
        <p:spPr bwMode="auto">
          <a:xfrm>
            <a:off x="3889707" y="228600"/>
            <a:ext cx="13756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0099"/>
                </a:solidFill>
                <a:latin typeface="Calibri" panose="020F0502020204030204" pitchFamily="34" charset="0"/>
              </a:rPr>
              <a:t>Inhoud</a:t>
            </a:r>
            <a:endParaRPr lang="en-US" sz="2400" b="1" i="1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9222" name="Rectangle 2"/>
          <p:cNvSpPr>
            <a:spLocks noChangeArrowheads="1"/>
          </p:cNvSpPr>
          <p:nvPr/>
        </p:nvSpPr>
        <p:spPr bwMode="auto">
          <a:xfrm>
            <a:off x="0" y="5715000"/>
            <a:ext cx="78486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Rectangle 4"/>
          <p:cNvSpPr>
            <a:spLocks noChangeArrowheads="1"/>
          </p:cNvSpPr>
          <p:nvPr/>
        </p:nvSpPr>
        <p:spPr bwMode="auto">
          <a:xfrm>
            <a:off x="304800" y="1066800"/>
            <a:ext cx="5791200" cy="5219700"/>
          </a:xfrm>
          <a:prstGeom prst="rect">
            <a:avLst/>
          </a:prstGeom>
          <a:solidFill>
            <a:srgbClr val="FFFFCC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b="1" dirty="0" err="1" smtClean="0">
                <a:latin typeface="Calibri" panose="020F0502020204030204" pitchFamily="34" charset="0"/>
              </a:rPr>
              <a:t>Kosmologie</a:t>
            </a:r>
            <a:endParaRPr lang="en-US" sz="2400" b="1" dirty="0">
              <a:latin typeface="Calibri" panose="020F0502020204030204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Algemene</a:t>
            </a:r>
            <a:r>
              <a:rPr lang="en-US" sz="20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relativiteitstheorie</a:t>
            </a:r>
            <a:endParaRPr lang="en-US" sz="2000" b="1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Kosmologie</a:t>
            </a:r>
            <a:r>
              <a:rPr lang="en-US" sz="20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en</a:t>
            </a:r>
            <a:r>
              <a:rPr lang="en-US" sz="20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 Big Bang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Roodverschuiving</a:t>
            </a:r>
            <a:r>
              <a:rPr lang="en-US" sz="20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 </a:t>
            </a:r>
            <a:endParaRPr lang="en-US" sz="2000" b="1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b="1" dirty="0" err="1" smtClean="0">
                <a:latin typeface="Calibri" panose="020F0502020204030204" pitchFamily="34" charset="0"/>
              </a:rPr>
              <a:t>Thermodynamica</a:t>
            </a:r>
            <a:endParaRPr lang="en-US" sz="2400" b="1" dirty="0">
              <a:latin typeface="Calibri" panose="020F0502020204030204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Fase-overgangen</a:t>
            </a:r>
            <a:r>
              <a:rPr lang="en-US" sz="20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 (</a:t>
            </a:r>
            <a:r>
              <a:rPr lang="en-US" sz="200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entropie</a:t>
            </a:r>
            <a:r>
              <a:rPr lang="en-US" sz="20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)</a:t>
            </a:r>
            <a:endParaRPr lang="en-US" sz="2000" b="1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b="1" dirty="0" err="1" smtClean="0">
                <a:latin typeface="Calibri" panose="020F0502020204030204" pitchFamily="34" charset="0"/>
              </a:rPr>
              <a:t>Nucleosynthese</a:t>
            </a:r>
            <a:endParaRPr lang="en-US" sz="2400" b="1" dirty="0">
              <a:latin typeface="Calibri" panose="020F0502020204030204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Big Bang </a:t>
            </a:r>
            <a:r>
              <a:rPr lang="en-US" sz="200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en</a:t>
            </a:r>
            <a:r>
              <a:rPr lang="en-US" sz="20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synthese</a:t>
            </a:r>
            <a:r>
              <a:rPr lang="en-US" sz="20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 in </a:t>
            </a:r>
            <a:r>
              <a:rPr lang="en-US" sz="200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sterren</a:t>
            </a:r>
            <a:endParaRPr lang="en-US" sz="2000" b="1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Abondantie</a:t>
            </a:r>
            <a:r>
              <a:rPr lang="en-US" sz="20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 van helium-4</a:t>
            </a:r>
            <a:endParaRPr lang="en-US" sz="2000" b="1" baseline="30000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b="1" dirty="0" err="1">
                <a:latin typeface="Calibri" panose="020F0502020204030204" pitchFamily="34" charset="0"/>
              </a:rPr>
              <a:t>Standaard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</a:rPr>
              <a:t>zonnemodel</a:t>
            </a:r>
            <a:endParaRPr lang="en-US" sz="2400" b="1" dirty="0">
              <a:latin typeface="Calibri" panose="020F0502020204030204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 err="1">
                <a:solidFill>
                  <a:srgbClr val="006600"/>
                </a:solidFill>
                <a:latin typeface="Calibri" panose="020F0502020204030204" pitchFamily="34" charset="0"/>
              </a:rPr>
              <a:t>Temperatuur</a:t>
            </a:r>
            <a:r>
              <a:rPr lang="en-US" sz="2000" b="1" dirty="0">
                <a:solidFill>
                  <a:srgbClr val="006600"/>
                </a:solidFill>
                <a:latin typeface="Calibri" panose="020F0502020204030204" pitchFamily="34" charset="0"/>
              </a:rPr>
              <a:t> in de </a:t>
            </a:r>
            <a:r>
              <a:rPr lang="en-US" sz="2000" b="1" dirty="0" err="1">
                <a:solidFill>
                  <a:srgbClr val="006600"/>
                </a:solidFill>
                <a:latin typeface="Calibri" panose="020F0502020204030204" pitchFamily="34" charset="0"/>
              </a:rPr>
              <a:t>zon</a:t>
            </a:r>
            <a:endParaRPr lang="en-US" sz="2000" b="1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b="1" dirty="0" err="1" smtClean="0">
                <a:latin typeface="Calibri" panose="020F0502020204030204" pitchFamily="34" charset="0"/>
              </a:rPr>
              <a:t>Kosmische</a:t>
            </a:r>
            <a:r>
              <a:rPr lang="en-US" sz="2400" b="1" dirty="0" smtClean="0">
                <a:latin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</a:rPr>
              <a:t>microgolf-achtergrondstraling</a:t>
            </a:r>
            <a:endParaRPr lang="en-US" sz="2400" b="1" dirty="0">
              <a:latin typeface="Calibri" panose="020F0502020204030204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Temperatuur</a:t>
            </a:r>
            <a:r>
              <a:rPr lang="en-US" sz="20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en</a:t>
            </a:r>
            <a:r>
              <a:rPr lang="en-US" sz="20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Calibri" panose="020F0502020204030204" pitchFamily="34" charset="0"/>
              </a:rPr>
              <a:t>fluctuaties</a:t>
            </a:r>
            <a:endParaRPr lang="en-US" sz="2000" b="1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609600" y="3429000"/>
            <a:ext cx="3886200" cy="11430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endParaRPr lang="nl-NL" altLang="en-US">
              <a:latin typeface="Calibri" panose="020F0502020204030204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Energiehuishouding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 in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sterren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8" name="Picture 1026" descr="solprom1_eit_L2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7035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28" descr="fusion-su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t="6313" r="652" b="2455"/>
          <a:stretch>
            <a:fillRect/>
          </a:stretch>
        </p:blipFill>
        <p:spPr bwMode="auto">
          <a:xfrm>
            <a:off x="3886200" y="1279525"/>
            <a:ext cx="5257800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029"/>
          <p:cNvGrpSpPr>
            <a:grpSpLocks/>
          </p:cNvGrpSpPr>
          <p:nvPr/>
        </p:nvGrpSpPr>
        <p:grpSpPr bwMode="auto">
          <a:xfrm>
            <a:off x="3581400" y="4178300"/>
            <a:ext cx="5346700" cy="2362200"/>
            <a:chOff x="2256" y="2632"/>
            <a:chExt cx="3368" cy="1488"/>
          </a:xfrm>
        </p:grpSpPr>
        <p:grpSp>
          <p:nvGrpSpPr>
            <p:cNvPr id="2060" name="Group 1030"/>
            <p:cNvGrpSpPr>
              <a:grpSpLocks/>
            </p:cNvGrpSpPr>
            <p:nvPr/>
          </p:nvGrpSpPr>
          <p:grpSpPr bwMode="auto">
            <a:xfrm>
              <a:off x="3424" y="2752"/>
              <a:ext cx="2200" cy="1368"/>
              <a:chOff x="3424" y="2752"/>
              <a:chExt cx="2200" cy="1368"/>
            </a:xfrm>
          </p:grpSpPr>
          <p:sp>
            <p:nvSpPr>
              <p:cNvPr id="2062" name="Rectangle 1031"/>
              <p:cNvSpPr>
                <a:spLocks noChangeArrowheads="1"/>
              </p:cNvSpPr>
              <p:nvPr/>
            </p:nvSpPr>
            <p:spPr bwMode="auto">
              <a:xfrm>
                <a:off x="3424" y="2752"/>
                <a:ext cx="2200" cy="136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Symbol" panose="05050102010706020507" pitchFamily="18" charset="2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Symbol" panose="05050102010706020507" pitchFamily="18" charset="2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Symbol" panose="05050102010706020507" pitchFamily="18" charset="2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Symbol" panose="05050102010706020507" pitchFamily="18" charset="2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Symbol" panose="05050102010706020507" pitchFamily="18" charset="2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ymbol" panose="05050102010706020507" pitchFamily="18" charset="2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ymbol" panose="05050102010706020507" pitchFamily="18" charset="2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ymbol" panose="05050102010706020507" pitchFamily="18" charset="2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Symbol" panose="05050102010706020507" pitchFamily="18" charset="2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en-US"/>
              </a:p>
            </p:txBody>
          </p:sp>
          <p:grpSp>
            <p:nvGrpSpPr>
              <p:cNvPr id="2063" name="Group 1032"/>
              <p:cNvGrpSpPr>
                <a:grpSpLocks/>
              </p:cNvGrpSpPr>
              <p:nvPr/>
            </p:nvGrpSpPr>
            <p:grpSpPr bwMode="auto">
              <a:xfrm>
                <a:off x="3428" y="2768"/>
                <a:ext cx="2185" cy="1348"/>
                <a:chOff x="3428" y="2768"/>
                <a:chExt cx="2185" cy="1348"/>
              </a:xfrm>
            </p:grpSpPr>
            <p:sp>
              <p:nvSpPr>
                <p:cNvPr id="2064" name="Line 1033"/>
                <p:cNvSpPr>
                  <a:spLocks noChangeShapeType="1"/>
                </p:cNvSpPr>
                <p:nvPr/>
              </p:nvSpPr>
              <p:spPr bwMode="auto">
                <a:xfrm>
                  <a:off x="3812" y="2928"/>
                  <a:ext cx="1265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065" name="Line 1034"/>
                <p:cNvSpPr>
                  <a:spLocks noChangeShapeType="1"/>
                </p:cNvSpPr>
                <p:nvPr/>
              </p:nvSpPr>
              <p:spPr bwMode="auto">
                <a:xfrm>
                  <a:off x="3834" y="3190"/>
                  <a:ext cx="1265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066" name="Line 1035"/>
                <p:cNvSpPr>
                  <a:spLocks noChangeShapeType="1"/>
                </p:cNvSpPr>
                <p:nvPr/>
              </p:nvSpPr>
              <p:spPr bwMode="auto">
                <a:xfrm>
                  <a:off x="3847" y="3466"/>
                  <a:ext cx="1249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2050" name="Object 1036"/>
                <p:cNvGraphicFramePr>
                  <a:graphicFrameLocks noChangeAspect="1"/>
                </p:cNvGraphicFramePr>
                <p:nvPr/>
              </p:nvGraphicFramePr>
              <p:xfrm>
                <a:off x="3428" y="2787"/>
                <a:ext cx="397" cy="82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186" name="Equation" r:id="rId6" imgW="342720" imgH="711000" progId="Equation.DSMT4">
                        <p:embed/>
                      </p:oleObj>
                    </mc:Choice>
                    <mc:Fallback>
                      <p:oleObj name="Equation" r:id="rId6" imgW="342720" imgH="7110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28" y="2787"/>
                              <a:ext cx="397" cy="82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51" name="Object 1037"/>
                <p:cNvGraphicFramePr>
                  <a:graphicFrameLocks noChangeAspect="1"/>
                </p:cNvGraphicFramePr>
                <p:nvPr/>
              </p:nvGraphicFramePr>
              <p:xfrm>
                <a:off x="5124" y="2768"/>
                <a:ext cx="378" cy="84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187" name="Equation" r:id="rId8" imgW="317160" imgH="711000" progId="Equation.DSMT4">
                        <p:embed/>
                      </p:oleObj>
                    </mc:Choice>
                    <mc:Fallback>
                      <p:oleObj name="Equation" r:id="rId8" imgW="317160" imgH="7110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24" y="2768"/>
                              <a:ext cx="378" cy="84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067" name="Line 1038"/>
                <p:cNvSpPr>
                  <a:spLocks noChangeShapeType="1"/>
                </p:cNvSpPr>
                <p:nvPr/>
              </p:nvSpPr>
              <p:spPr bwMode="auto">
                <a:xfrm>
                  <a:off x="4128" y="3470"/>
                  <a:ext cx="549" cy="33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068" name="Line 1039"/>
                <p:cNvSpPr>
                  <a:spLocks noChangeShapeType="1"/>
                </p:cNvSpPr>
                <p:nvPr/>
              </p:nvSpPr>
              <p:spPr bwMode="auto">
                <a:xfrm flipV="1">
                  <a:off x="4673" y="3699"/>
                  <a:ext cx="687" cy="10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069" name="Line 1040"/>
                <p:cNvSpPr>
                  <a:spLocks noChangeShapeType="1"/>
                </p:cNvSpPr>
                <p:nvPr/>
              </p:nvSpPr>
              <p:spPr bwMode="auto">
                <a:xfrm>
                  <a:off x="4675" y="3810"/>
                  <a:ext cx="662" cy="16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2052" name="Object 1041"/>
                <p:cNvGraphicFramePr>
                  <a:graphicFrameLocks noChangeAspect="1"/>
                </p:cNvGraphicFramePr>
                <p:nvPr/>
              </p:nvGraphicFramePr>
              <p:xfrm>
                <a:off x="5373" y="3541"/>
                <a:ext cx="240" cy="57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188" name="Equation" r:id="rId10" imgW="190440" imgH="457200" progId="Equation.DSMT4">
                        <p:embed/>
                      </p:oleObj>
                    </mc:Choice>
                    <mc:Fallback>
                      <p:oleObj name="Equation" r:id="rId10" imgW="190440" imgH="4572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73" y="3541"/>
                              <a:ext cx="240" cy="57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53" name="Object 1042"/>
                <p:cNvGraphicFramePr>
                  <a:graphicFrameLocks noChangeAspect="1"/>
                </p:cNvGraphicFramePr>
                <p:nvPr/>
              </p:nvGraphicFramePr>
              <p:xfrm>
                <a:off x="4072" y="3585"/>
                <a:ext cx="387" cy="32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189" name="Equation" r:id="rId12" imgW="241200" imgH="203040" progId="Equation.DSMT4">
                        <p:embed/>
                      </p:oleObj>
                    </mc:Choice>
                    <mc:Fallback>
                      <p:oleObj name="Equation" r:id="rId12" imgW="241200" imgH="20304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072" y="3585"/>
                              <a:ext cx="387" cy="32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2061" name="AutoShape 1043"/>
            <p:cNvSpPr>
              <a:spLocks noChangeArrowheads="1"/>
            </p:cNvSpPr>
            <p:nvPr/>
          </p:nvSpPr>
          <p:spPr bwMode="auto">
            <a:xfrm flipV="1">
              <a:off x="2256" y="2632"/>
              <a:ext cx="1136" cy="11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35 w 21600"/>
                <a:gd name="T13" fmla="*/ 2905 h 21600"/>
                <a:gd name="T14" fmla="*/ 18235 w 21600"/>
                <a:gd name="T15" fmla="*/ 925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52400" y="5410200"/>
            <a:ext cx="4419600" cy="13382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latin typeface="Calibri" panose="020F0502020204030204" pitchFamily="34" charset="0"/>
              </a:rPr>
              <a:t>Per seconde zet de zon 570 miljard kg waterstof om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latin typeface="Calibri" panose="020F0502020204030204" pitchFamily="34" charset="0"/>
              </a:rPr>
              <a:t>De massa van de zon neemt per seconde af met 4.3 miljard kg! </a:t>
            </a:r>
          </a:p>
        </p:txBody>
      </p:sp>
    </p:spTree>
    <p:extLst>
      <p:ext uri="{BB962C8B-B14F-4D97-AF65-F5344CB8AC3E}">
        <p14:creationId xmlns:p14="http://schemas.microsoft.com/office/powerpoint/2010/main" val="21812372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endParaRPr lang="nl-NL" altLang="en-US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239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CNO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cyclus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4580" name="Picture 7" descr="C:\4TEX5.0\ARTICLES\Courses\Gravitatie en kosmologie\Figures\600px-CNO_Cycle_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95600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429000"/>
            <a:ext cx="2013407" cy="19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33400" y="1057275"/>
            <a:ext cx="48006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Koolstof als katalysator</a:t>
            </a:r>
          </a:p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Effectieve reactie</a:t>
            </a:r>
          </a:p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Energieproductie</a:t>
            </a:r>
          </a:p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Dominant in </a:t>
            </a:r>
            <a:r>
              <a:rPr lang="en-US" altLang="en-US" i="1">
                <a:latin typeface="Calibri" panose="020F0502020204030204" pitchFamily="34" charset="0"/>
              </a:rPr>
              <a:t>hete</a:t>
            </a:r>
            <a:r>
              <a:rPr lang="en-US" altLang="en-US">
                <a:latin typeface="Calibri" panose="020F0502020204030204" pitchFamily="34" charset="0"/>
              </a:rPr>
              <a:t> sterren</a:t>
            </a:r>
            <a:endParaRPr lang="nl-NL" altLang="en-US">
              <a:latin typeface="Calibri" panose="020F0502020204030204" pitchFamily="34" charset="0"/>
            </a:endParaRPr>
          </a:p>
        </p:txBody>
      </p:sp>
      <p:pic>
        <p:nvPicPr>
          <p:cNvPr id="1331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1658938"/>
            <a:ext cx="1062038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09800"/>
            <a:ext cx="2743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844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endParaRPr lang="nl-NL" altLang="en-US">
              <a:latin typeface="Calibri" panose="020F0502020204030204" pitchFamily="34" charset="0"/>
            </a:endParaRPr>
          </a:p>
        </p:txBody>
      </p:sp>
      <p:sp>
        <p:nvSpPr>
          <p:cNvPr id="12" name="TextBox 25"/>
          <p:cNvSpPr txBox="1">
            <a:spLocks noChangeArrowheads="1"/>
          </p:cNvSpPr>
          <p:nvPr/>
        </p:nvSpPr>
        <p:spPr bwMode="auto">
          <a:xfrm>
            <a:off x="533400" y="4171950"/>
            <a:ext cx="48006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Effectieve reactie</a:t>
            </a:r>
          </a:p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Andere kanalen</a:t>
            </a:r>
          </a:p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Nucleosynthese en neutrinoproductie</a:t>
            </a: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239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pp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cyclus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5605" name="Picture 6" descr="C:\4TEX5.0\ARTICLES\Courses\Gravitatie en kosmologie\Figures\424px-FusionintheSun_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344646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5"/>
          <p:cNvSpPr txBox="1">
            <a:spLocks noChangeArrowheads="1"/>
          </p:cNvSpPr>
          <p:nvPr/>
        </p:nvSpPr>
        <p:spPr bwMode="auto">
          <a:xfrm>
            <a:off x="533400" y="1057275"/>
            <a:ext cx="480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Dominant in de zon (CNO ongeveer 1.6%)</a:t>
            </a:r>
          </a:p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Dezelfde energieopbrengst als CNO</a:t>
            </a:r>
          </a:p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Essentiele stappen</a:t>
            </a:r>
            <a:endParaRPr lang="nl-NL" altLang="en-US">
              <a:latin typeface="Calibri" panose="020F0502020204030204" pitchFamily="34" charset="0"/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2209800"/>
            <a:ext cx="311943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3333750"/>
            <a:ext cx="220027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972050"/>
            <a:ext cx="19812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4190999"/>
            <a:ext cx="2724150" cy="33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5859463"/>
            <a:ext cx="4038600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5540375"/>
            <a:ext cx="542925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 descr="\\vmware-host\Shared Folders\Desktop\Pp-chain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3" y="5181600"/>
            <a:ext cx="297973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0950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b="1" i="1" dirty="0">
                <a:solidFill>
                  <a:srgbClr val="000099"/>
                </a:solidFill>
                <a:latin typeface="Calibri" panose="020F0502020204030204" pitchFamily="34" charset="0"/>
                <a:cs typeface="+mn-cs"/>
              </a:rPr>
              <a:t>Neutrino’s van de </a:t>
            </a:r>
            <a:r>
              <a:rPr lang="en-US" sz="3200" b="1" i="1" dirty="0" err="1">
                <a:solidFill>
                  <a:srgbClr val="000099"/>
                </a:solidFill>
                <a:latin typeface="Calibri" panose="020F0502020204030204" pitchFamily="34" charset="0"/>
                <a:cs typeface="+mn-cs"/>
              </a:rPr>
              <a:t>zon</a:t>
            </a:r>
            <a:endParaRPr lang="en-US" sz="3200" b="1" i="1" dirty="0">
              <a:solidFill>
                <a:srgbClr val="000099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endParaRPr lang="nl-NL" altLang="en-US"/>
          </a:p>
        </p:txBody>
      </p:sp>
      <p:pic>
        <p:nvPicPr>
          <p:cNvPr id="70659" name="Picture 3" descr="\\vmware-host\Shared Folders\Desktop\img38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838450"/>
            <a:ext cx="541020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5"/>
          <p:cNvSpPr txBox="1">
            <a:spLocks noChangeArrowheads="1"/>
          </p:cNvSpPr>
          <p:nvPr/>
        </p:nvSpPr>
        <p:spPr bwMode="auto">
          <a:xfrm>
            <a:off x="533400" y="1057275"/>
            <a:ext cx="4800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Specifiek energiespectrum van neutrino’s</a:t>
            </a:r>
          </a:p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Drempelenergie verschilt per detectiemedium</a:t>
            </a:r>
          </a:p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Eerste experimenten gebruikten</a:t>
            </a:r>
          </a:p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Ray Davis, Homestake, South Dakota</a:t>
            </a:r>
            <a:endParaRPr lang="nl-NL" altLang="en-US">
              <a:latin typeface="Calibri" panose="020F0502020204030204" pitchFamily="34" charset="0"/>
            </a:endParaRPr>
          </a:p>
        </p:txBody>
      </p:sp>
      <p:graphicFrame>
        <p:nvGraphicFramePr>
          <p:cNvPr id="44040" name="Object 8"/>
          <p:cNvGraphicFramePr>
            <a:graphicFrameLocks noChangeAspect="1"/>
          </p:cNvGraphicFramePr>
          <p:nvPr/>
        </p:nvGraphicFramePr>
        <p:xfrm>
          <a:off x="3895725" y="1878013"/>
          <a:ext cx="131127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Equation" r:id="rId5" imgW="787320" imgH="241200" progId="Equation.DSMT4">
                  <p:embed/>
                </p:oleObj>
              </mc:Choice>
              <mc:Fallback>
                <p:oleObj name="Equation" r:id="rId5" imgW="7873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5725" y="1878013"/>
                        <a:ext cx="1311275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0661" name="Picture 5" descr="\\vmware-host\Shared Folders\Desktop\untitled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838200"/>
            <a:ext cx="23082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\\vmware-host\Shared Folders\Desktop\sunfig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5575"/>
            <a:ext cx="1676400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6548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endParaRPr lang="nl-NL" altLang="en-US"/>
          </a:p>
        </p:txBody>
      </p:sp>
      <p:pic>
        <p:nvPicPr>
          <p:cNvPr id="26627" name="Picture 5" descr="C:\Users\jo\Desktop\super-kamiokande_befuellu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5938"/>
            <a:ext cx="7577138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8" name="Picture 6" descr="C:\Users\jo\Desktop\solar-peak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1050925"/>
            <a:ext cx="3114675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b="1" i="1" dirty="0" err="1">
                <a:solidFill>
                  <a:srgbClr val="000099"/>
                </a:solidFill>
                <a:latin typeface="Calibri" panose="020F0502020204030204" pitchFamily="34" charset="0"/>
                <a:cs typeface="+mn-cs"/>
              </a:rPr>
              <a:t>Superkamiokande</a:t>
            </a:r>
            <a:endParaRPr lang="en-US" sz="3200" b="1" i="1" dirty="0">
              <a:solidFill>
                <a:srgbClr val="000099"/>
              </a:solidFill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6631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endParaRPr lang="nl-NL" alt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b="1" i="1" dirty="0">
                <a:solidFill>
                  <a:srgbClr val="000099"/>
                </a:solidFill>
                <a:latin typeface="Calibri" panose="020F0502020204030204" pitchFamily="34" charset="0"/>
                <a:cs typeface="+mn-cs"/>
              </a:rPr>
              <a:t>SN1987A</a:t>
            </a:r>
          </a:p>
        </p:txBody>
      </p:sp>
      <p:pic>
        <p:nvPicPr>
          <p:cNvPr id="27652" name="Picture 2" descr="\\vmware-host\Shared Folders\Desktop\SN1987A_before_af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7721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785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endParaRPr lang="nl-NL" alt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b="1" i="1" dirty="0" err="1">
                <a:solidFill>
                  <a:srgbClr val="000099"/>
                </a:solidFill>
                <a:latin typeface="Calibri" panose="020F0502020204030204" pitchFamily="34" charset="0"/>
                <a:cs typeface="+mn-cs"/>
              </a:rPr>
              <a:t>Superkamiokande</a:t>
            </a:r>
            <a:endParaRPr lang="en-US" sz="3200" b="1" i="1" dirty="0">
              <a:solidFill>
                <a:srgbClr val="000099"/>
              </a:solidFill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72706" name="Picture 2" descr="\\vmware-host\Shared Folders\Desktop\neut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47800"/>
            <a:ext cx="2819400" cy="1438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 descr="\\vmware-host\Shared Folders\Desktop\sn1987a_herit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57600"/>
            <a:ext cx="4054475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 descr="\\vmware-host\Shared Folders\Desktop\sn1987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3352800"/>
            <a:ext cx="296386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5"/>
          <p:cNvSpPr txBox="1">
            <a:spLocks noChangeArrowheads="1"/>
          </p:cNvSpPr>
          <p:nvPr/>
        </p:nvSpPr>
        <p:spPr bwMode="auto">
          <a:xfrm>
            <a:off x="533400" y="1057275"/>
            <a:ext cx="4800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smtClean="0">
                <a:latin typeface="Calibri" panose="020F0502020204030204" pitchFamily="34" charset="0"/>
              </a:rPr>
              <a:t>Neutrino’s van SN1987A </a:t>
            </a:r>
            <a:r>
              <a:rPr lang="en-US" altLang="en-US" dirty="0" err="1" smtClean="0">
                <a:latin typeface="Calibri" panose="020F0502020204030204" pitchFamily="34" charset="0"/>
              </a:rPr>
              <a:t>werden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gedetecteerd</a:t>
            </a:r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</a:rPr>
              <a:t>Spectrum in </a:t>
            </a:r>
            <a:r>
              <a:rPr lang="en-US" altLang="en-US" dirty="0" err="1" smtClean="0">
                <a:latin typeface="Calibri" panose="020F0502020204030204" pitchFamily="34" charset="0"/>
              </a:rPr>
              <a:t>overeenstemming</a:t>
            </a:r>
            <a:r>
              <a:rPr lang="en-US" altLang="en-US" dirty="0" smtClean="0">
                <a:latin typeface="Calibri" panose="020F0502020204030204" pitchFamily="34" charset="0"/>
              </a:rPr>
              <a:t> met </a:t>
            </a:r>
            <a:r>
              <a:rPr lang="en-US" altLang="en-US" dirty="0" err="1" smtClean="0">
                <a:latin typeface="Calibri" panose="020F0502020204030204" pitchFamily="34" charset="0"/>
              </a:rPr>
              <a:t>supernovamodellen</a:t>
            </a:r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dirty="0" err="1" smtClean="0">
                <a:latin typeface="Calibri" panose="020F0502020204030204" pitchFamily="34" charset="0"/>
              </a:rPr>
              <a:t>Limiet</a:t>
            </a:r>
            <a:r>
              <a:rPr lang="en-US" altLang="en-US" dirty="0" smtClean="0">
                <a:latin typeface="Calibri" panose="020F0502020204030204" pitchFamily="34" charset="0"/>
              </a:rPr>
              <a:t> op de </a:t>
            </a:r>
            <a:r>
              <a:rPr lang="en-US" altLang="en-US" dirty="0" err="1" smtClean="0">
                <a:latin typeface="Calibri" panose="020F0502020204030204" pitchFamily="34" charset="0"/>
              </a:rPr>
              <a:t>massa</a:t>
            </a:r>
            <a:r>
              <a:rPr lang="en-US" altLang="en-US" dirty="0" smtClean="0">
                <a:latin typeface="Calibri" panose="020F0502020204030204" pitchFamily="34" charset="0"/>
              </a:rPr>
              <a:t> van het neutrino</a:t>
            </a:r>
            <a:endParaRPr lang="nl-NL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9705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Borexino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in Gran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Sasso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9699" name="Picture 3" descr="C:\Users\jo\Desktop\03scavi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9286875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4" descr="C:\Users\jo\Desktop\pc-filled-c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6800"/>
            <a:ext cx="42068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5"/>
          <p:cNvSpPr txBox="1">
            <a:spLocks noChangeArrowheads="1"/>
          </p:cNvSpPr>
          <p:nvPr/>
        </p:nvSpPr>
        <p:spPr bwMode="auto">
          <a:xfrm>
            <a:off x="533400" y="1057275"/>
            <a:ext cx="4343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anose="020F0502020204030204" pitchFamily="34" charset="0"/>
              </a:rPr>
              <a:t>Detectie</a:t>
            </a:r>
            <a:r>
              <a:rPr lang="en-US" altLang="en-US" dirty="0" smtClean="0">
                <a:latin typeface="Calibri" panose="020F0502020204030204" pitchFamily="34" charset="0"/>
              </a:rPr>
              <a:t> van de </a:t>
            </a:r>
            <a:r>
              <a:rPr lang="en-US" altLang="en-US" dirty="0" err="1" smtClean="0">
                <a:latin typeface="Calibri" panose="020F0502020204030204" pitchFamily="34" charset="0"/>
              </a:rPr>
              <a:t>lage-energie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>
                <a:latin typeface="Calibri" panose="020F0502020204030204" pitchFamily="34" charset="0"/>
              </a:rPr>
              <a:t>(&lt; 1 MeV) </a:t>
            </a:r>
            <a:r>
              <a:rPr lang="en-US" altLang="en-US" dirty="0" smtClean="0">
                <a:latin typeface="Calibri" panose="020F0502020204030204" pitchFamily="34" charset="0"/>
              </a:rPr>
              <a:t>neutrino’s van het </a:t>
            </a:r>
            <a:r>
              <a:rPr lang="en-US" altLang="en-US" baseline="30000" dirty="0" smtClean="0">
                <a:latin typeface="Calibri" panose="020F0502020204030204" pitchFamily="34" charset="0"/>
              </a:rPr>
              <a:t>7</a:t>
            </a:r>
            <a:r>
              <a:rPr lang="en-US" altLang="en-US" dirty="0" smtClean="0">
                <a:latin typeface="Calibri" panose="020F0502020204030204" pitchFamily="34" charset="0"/>
              </a:rPr>
              <a:t>Be </a:t>
            </a:r>
            <a:r>
              <a:rPr lang="en-US" altLang="en-US" dirty="0" err="1" smtClean="0">
                <a:latin typeface="Calibri" panose="020F0502020204030204" pitchFamily="34" charset="0"/>
              </a:rPr>
              <a:t>verval</a:t>
            </a:r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</a:rPr>
              <a:t>Check MSW effect: </a:t>
            </a:r>
            <a:r>
              <a:rPr lang="en-US" altLang="en-US" dirty="0" smtClean="0">
                <a:latin typeface="Calibri" panose="020F0502020204030204" pitchFamily="34" charset="0"/>
              </a:rPr>
              <a:t>neutrino-oscillations </a:t>
            </a:r>
            <a:r>
              <a:rPr lang="en-US" altLang="en-US" dirty="0" err="1" smtClean="0">
                <a:latin typeface="Calibri" panose="020F0502020204030204" pitchFamily="34" charset="0"/>
              </a:rPr>
              <a:t>worden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beinvloed</a:t>
            </a:r>
            <a:r>
              <a:rPr lang="en-US" altLang="en-US" dirty="0" smtClean="0">
                <a:latin typeface="Calibri" panose="020F0502020204030204" pitchFamily="34" charset="0"/>
              </a:rPr>
              <a:t> door </a:t>
            </a:r>
            <a:r>
              <a:rPr lang="en-US" altLang="en-US" dirty="0" err="1" smtClean="0">
                <a:latin typeface="Calibri" panose="020F0502020204030204" pitchFamily="34" charset="0"/>
              </a:rPr>
              <a:t>materie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vanwege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aanwezigheid</a:t>
            </a:r>
            <a:r>
              <a:rPr lang="en-US" altLang="en-US" dirty="0" smtClean="0">
                <a:latin typeface="Calibri" panose="020F0502020204030204" pitchFamily="34" charset="0"/>
              </a:rPr>
              <a:t> van </a:t>
            </a:r>
            <a:r>
              <a:rPr lang="en-US" altLang="en-US" dirty="0" err="1" smtClean="0">
                <a:latin typeface="Calibri" panose="020F0502020204030204" pitchFamily="34" charset="0"/>
              </a:rPr>
              <a:t>elektronen</a:t>
            </a:r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3978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OPERA in Gran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Sasso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Box 25"/>
          <p:cNvSpPr txBox="1">
            <a:spLocks noChangeArrowheads="1"/>
          </p:cNvSpPr>
          <p:nvPr/>
        </p:nvSpPr>
        <p:spPr bwMode="auto">
          <a:xfrm>
            <a:off x="533400" y="1057275"/>
            <a:ext cx="4343400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anose="020F0502020204030204" pitchFamily="34" charset="0"/>
              </a:rPr>
              <a:t>Stuur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muon</a:t>
            </a:r>
            <a:r>
              <a:rPr lang="en-US" altLang="en-US" dirty="0">
                <a:latin typeface="Calibri" panose="020F0502020204030204" pitchFamily="34" charset="0"/>
              </a:rPr>
              <a:t>-</a:t>
            </a:r>
            <a:r>
              <a:rPr lang="en-US" altLang="en-US" dirty="0" smtClean="0">
                <a:latin typeface="Calibri" panose="020F0502020204030204" pitchFamily="34" charset="0"/>
              </a:rPr>
              <a:t>neutrino’s van de SPS op CERN </a:t>
            </a:r>
            <a:r>
              <a:rPr lang="en-US" altLang="en-US" dirty="0" err="1" smtClean="0">
                <a:latin typeface="Calibri" panose="020F0502020204030204" pitchFamily="34" charset="0"/>
              </a:rPr>
              <a:t>naar</a:t>
            </a:r>
            <a:r>
              <a:rPr lang="en-US" altLang="en-US" dirty="0" smtClean="0">
                <a:latin typeface="Calibri" panose="020F0502020204030204" pitchFamily="34" charset="0"/>
              </a:rPr>
              <a:t> OPERA </a:t>
            </a:r>
            <a:r>
              <a:rPr lang="en-US" altLang="en-US" dirty="0">
                <a:latin typeface="Calibri" panose="020F0502020204030204" pitchFamily="34" charset="0"/>
              </a:rPr>
              <a:t>in Gran </a:t>
            </a:r>
            <a:r>
              <a:rPr lang="en-US" altLang="en-US" dirty="0" err="1">
                <a:latin typeface="Calibri" panose="020F0502020204030204" pitchFamily="34" charset="0"/>
              </a:rPr>
              <a:t>Sasso</a:t>
            </a:r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dirty="0" err="1" smtClean="0">
                <a:latin typeface="Calibri" panose="020F0502020204030204" pitchFamily="34" charset="0"/>
              </a:rPr>
              <a:t>Detecteer</a:t>
            </a:r>
            <a:r>
              <a:rPr lang="en-US" altLang="en-US" dirty="0" smtClean="0">
                <a:latin typeface="Calibri" panose="020F0502020204030204" pitchFamily="34" charset="0"/>
              </a:rPr>
              <a:t> het </a:t>
            </a:r>
            <a:r>
              <a:rPr lang="en-US" altLang="en-US" dirty="0" err="1" smtClean="0">
                <a:latin typeface="Calibri" panose="020F0502020204030204" pitchFamily="34" charset="0"/>
              </a:rPr>
              <a:t>verschijnen</a:t>
            </a:r>
            <a:r>
              <a:rPr lang="en-US" altLang="en-US" dirty="0" smtClean="0">
                <a:latin typeface="Calibri" panose="020F0502020204030204" pitchFamily="34" charset="0"/>
              </a:rPr>
              <a:t> van </a:t>
            </a:r>
            <a:r>
              <a:rPr lang="en-US" altLang="en-US" dirty="0">
                <a:latin typeface="Calibri" panose="020F0502020204030204" pitchFamily="34" charset="0"/>
              </a:rPr>
              <a:t>tau neutrino’s</a:t>
            </a:r>
          </a:p>
          <a:p>
            <a:pPr lvl="1" eaLnBrk="1" hangingPunct="1">
              <a:buFontTx/>
              <a:buChar char="-"/>
            </a:pPr>
            <a:r>
              <a:rPr lang="en-US" altLang="en-US" sz="1600" dirty="0">
                <a:latin typeface="Calibri" panose="020F0502020204030204" pitchFamily="34" charset="0"/>
              </a:rPr>
              <a:t> </a:t>
            </a:r>
            <a:r>
              <a:rPr lang="en-US" altLang="en-US" sz="1600" dirty="0" smtClean="0">
                <a:latin typeface="Calibri" panose="020F0502020204030204" pitchFamily="34" charset="0"/>
              </a:rPr>
              <a:t>Mei </a:t>
            </a:r>
            <a:r>
              <a:rPr lang="en-US" altLang="en-US" sz="1600" dirty="0">
                <a:latin typeface="Calibri" panose="020F0502020204030204" pitchFamily="34" charset="0"/>
              </a:rPr>
              <a:t>31, 2010</a:t>
            </a:r>
          </a:p>
          <a:p>
            <a:pPr lvl="1" eaLnBrk="1" hangingPunct="1">
              <a:buFontTx/>
              <a:buChar char="-"/>
            </a:pPr>
            <a:r>
              <a:rPr lang="en-US" altLang="en-US" sz="1600" dirty="0">
                <a:latin typeface="Calibri" panose="020F0502020204030204" pitchFamily="34" charset="0"/>
              </a:rPr>
              <a:t> </a:t>
            </a:r>
            <a:r>
              <a:rPr lang="en-US" altLang="en-US" sz="1600" dirty="0" err="1" smtClean="0">
                <a:latin typeface="Calibri" panose="020F0502020204030204" pitchFamily="34" charset="0"/>
              </a:rPr>
              <a:t>Juni</a:t>
            </a:r>
            <a:r>
              <a:rPr lang="en-US" altLang="en-US" sz="1600" dirty="0" smtClean="0">
                <a:latin typeface="Calibri" panose="020F0502020204030204" pitchFamily="34" charset="0"/>
              </a:rPr>
              <a:t> </a:t>
            </a:r>
            <a:r>
              <a:rPr lang="en-US" altLang="en-US" sz="1600" dirty="0">
                <a:latin typeface="Calibri" panose="020F0502020204030204" pitchFamily="34" charset="0"/>
              </a:rPr>
              <a:t>6, 2012</a:t>
            </a:r>
          </a:p>
          <a:p>
            <a:pPr lvl="1" eaLnBrk="1" hangingPunct="1"/>
            <a:r>
              <a:rPr lang="en-US" altLang="en-US" sz="1600" dirty="0">
                <a:latin typeface="Calibri" panose="020F0502020204030204" pitchFamily="34" charset="0"/>
              </a:rPr>
              <a:t>- </a:t>
            </a:r>
            <a:r>
              <a:rPr lang="en-US" altLang="en-US" sz="1600" dirty="0" err="1" smtClean="0">
                <a:latin typeface="Calibri" panose="020F0502020204030204" pitchFamily="34" charset="0"/>
              </a:rPr>
              <a:t>Maart</a:t>
            </a:r>
            <a:r>
              <a:rPr lang="en-US" altLang="en-US" sz="1600" dirty="0" smtClean="0">
                <a:latin typeface="Calibri" panose="020F0502020204030204" pitchFamily="34" charset="0"/>
              </a:rPr>
              <a:t> </a:t>
            </a:r>
            <a:r>
              <a:rPr lang="en-US" altLang="en-US" sz="1600" dirty="0">
                <a:latin typeface="Calibri" panose="020F0502020204030204" pitchFamily="34" charset="0"/>
              </a:rPr>
              <a:t>26, 2013</a:t>
            </a:r>
          </a:p>
          <a:p>
            <a:pPr eaLnBrk="1" hangingPunct="1"/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dirty="0" err="1" smtClean="0">
                <a:latin typeface="Calibri" panose="020F0502020204030204" pitchFamily="34" charset="0"/>
              </a:rPr>
              <a:t>Emulsies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>
                <a:latin typeface="Calibri" panose="020F0502020204030204" pitchFamily="34" charset="0"/>
              </a:rPr>
              <a:t>in </a:t>
            </a:r>
            <a:r>
              <a:rPr lang="en-US" altLang="en-US" dirty="0" err="1" smtClean="0">
                <a:latin typeface="Calibri" panose="020F0502020204030204" pitchFamily="34" charset="0"/>
              </a:rPr>
              <a:t>loodplaten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en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>
                <a:latin typeface="Calibri" panose="020F0502020204030204" pitchFamily="34" charset="0"/>
              </a:rPr>
              <a:t>scintillator </a:t>
            </a:r>
            <a:r>
              <a:rPr lang="en-US" altLang="en-US" dirty="0" smtClean="0">
                <a:latin typeface="Calibri" panose="020F0502020204030204" pitchFamily="34" charset="0"/>
              </a:rPr>
              <a:t>  </a:t>
            </a:r>
            <a:r>
              <a:rPr lang="en-US" altLang="en-US" dirty="0" err="1" smtClean="0">
                <a:latin typeface="Calibri" panose="020F0502020204030204" pitchFamily="34" charset="0"/>
              </a:rPr>
              <a:t>triggervlakken</a:t>
            </a:r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</a:rPr>
              <a:t>Neutrino’s </a:t>
            </a:r>
            <a:r>
              <a:rPr lang="en-US" altLang="en-US" dirty="0" err="1" smtClean="0">
                <a:latin typeface="Calibri" panose="020F0502020204030204" pitchFamily="34" charset="0"/>
              </a:rPr>
              <a:t>reizen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sneller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dan</a:t>
            </a:r>
            <a:r>
              <a:rPr lang="en-US" altLang="en-US" dirty="0" smtClean="0">
                <a:latin typeface="Calibri" panose="020F0502020204030204" pitchFamily="34" charset="0"/>
              </a:rPr>
              <a:t> het </a:t>
            </a:r>
            <a:r>
              <a:rPr lang="en-US" altLang="en-US" dirty="0" err="1" smtClean="0">
                <a:latin typeface="Calibri" panose="020F0502020204030204" pitchFamily="34" charset="0"/>
              </a:rPr>
              <a:t>licht</a:t>
            </a:r>
            <a:endParaRPr lang="en-US" altLang="en-US" dirty="0">
              <a:latin typeface="Calibri" panose="020F0502020204030204" pitchFamily="34" charset="0"/>
            </a:endParaRPr>
          </a:p>
          <a:p>
            <a:pPr lvl="1" eaLnBrk="1" hangingPunct="1"/>
            <a:r>
              <a:rPr lang="en-US" altLang="en-US" sz="1600" dirty="0">
                <a:latin typeface="Calibri" panose="020F0502020204030204" pitchFamily="34" charset="0"/>
              </a:rPr>
              <a:t>- </a:t>
            </a:r>
            <a:r>
              <a:rPr lang="en-US" altLang="en-US" sz="1600" dirty="0" err="1" smtClean="0">
                <a:latin typeface="Calibri" panose="020F0502020204030204" pitchFamily="34" charset="0"/>
              </a:rPr>
              <a:t>Probleem</a:t>
            </a:r>
            <a:r>
              <a:rPr lang="en-US" altLang="en-US" sz="1600" dirty="0" smtClean="0">
                <a:latin typeface="Calibri" panose="020F0502020204030204" pitchFamily="34" charset="0"/>
              </a:rPr>
              <a:t> met </a:t>
            </a:r>
            <a:r>
              <a:rPr lang="en-US" altLang="en-US" sz="1600" dirty="0" err="1" smtClean="0">
                <a:latin typeface="Calibri" panose="020F0502020204030204" pitchFamily="34" charset="0"/>
              </a:rPr>
              <a:t>een</a:t>
            </a:r>
            <a:r>
              <a:rPr lang="en-US" altLang="en-US" sz="1600" dirty="0" smtClean="0">
                <a:latin typeface="Calibri" panose="020F0502020204030204" pitchFamily="34" charset="0"/>
              </a:rPr>
              <a:t> </a:t>
            </a:r>
            <a:r>
              <a:rPr lang="en-US" altLang="en-US" sz="1600" dirty="0" err="1" smtClean="0">
                <a:latin typeface="Calibri" panose="020F0502020204030204" pitchFamily="34" charset="0"/>
              </a:rPr>
              <a:t>fiberoptische</a:t>
            </a:r>
            <a:r>
              <a:rPr lang="en-US" altLang="en-US" sz="1600" dirty="0" smtClean="0">
                <a:latin typeface="Calibri" panose="020F0502020204030204" pitchFamily="34" charset="0"/>
              </a:rPr>
              <a:t> </a:t>
            </a:r>
            <a:r>
              <a:rPr lang="en-US" altLang="en-US" sz="1600" dirty="0" err="1" smtClean="0">
                <a:latin typeface="Calibri" panose="020F0502020204030204" pitchFamily="34" charset="0"/>
              </a:rPr>
              <a:t>kabel</a:t>
            </a:r>
            <a:endParaRPr lang="en-US" altLang="en-US" sz="1600" dirty="0">
              <a:latin typeface="Calibri" panose="020F0502020204030204" pitchFamily="34" charset="0"/>
            </a:endParaRPr>
          </a:p>
          <a:p>
            <a:pPr lvl="1" eaLnBrk="1" hangingPunct="1"/>
            <a:r>
              <a:rPr lang="en-US" altLang="en-US" sz="1600" dirty="0">
                <a:latin typeface="Calibri" panose="020F0502020204030204" pitchFamily="34" charset="0"/>
              </a:rPr>
              <a:t>- </a:t>
            </a:r>
            <a:r>
              <a:rPr lang="en-US" altLang="en-US" sz="1600" dirty="0" err="1" smtClean="0">
                <a:latin typeface="Calibri" panose="020F0502020204030204" pitchFamily="34" charset="0"/>
              </a:rPr>
              <a:t>Incorrecte</a:t>
            </a:r>
            <a:r>
              <a:rPr lang="en-US" altLang="en-US" sz="1600" dirty="0" smtClean="0">
                <a:latin typeface="Calibri" panose="020F0502020204030204" pitchFamily="34" charset="0"/>
              </a:rPr>
              <a:t> </a:t>
            </a:r>
            <a:r>
              <a:rPr lang="en-US" altLang="en-US" sz="1600" dirty="0" err="1" smtClean="0">
                <a:latin typeface="Calibri" panose="020F0502020204030204" pitchFamily="34" charset="0"/>
              </a:rPr>
              <a:t>klok</a:t>
            </a:r>
            <a:endParaRPr lang="en-US" altLang="en-US" sz="1600" dirty="0">
              <a:latin typeface="Calibri" panose="020F0502020204030204" pitchFamily="34" charset="0"/>
            </a:endParaRPr>
          </a:p>
          <a:p>
            <a:pPr lvl="1" eaLnBrk="1" hangingPunct="1"/>
            <a:r>
              <a:rPr lang="en-US" altLang="en-US" sz="1600" dirty="0">
                <a:latin typeface="Calibri" panose="020F0502020204030204" pitchFamily="34" charset="0"/>
              </a:rPr>
              <a:t>- Claim </a:t>
            </a:r>
            <a:r>
              <a:rPr lang="en-US" altLang="en-US" sz="1600" dirty="0" err="1" smtClean="0">
                <a:latin typeface="Calibri" panose="020F0502020204030204" pitchFamily="34" charset="0"/>
              </a:rPr>
              <a:t>teruggetrokken</a:t>
            </a:r>
            <a:r>
              <a:rPr lang="en-US" altLang="en-US" sz="1600" dirty="0" smtClean="0">
                <a:latin typeface="Calibri" panose="020F0502020204030204" pitchFamily="34" charset="0"/>
              </a:rPr>
              <a:t> in </a:t>
            </a:r>
            <a:r>
              <a:rPr lang="en-US" altLang="en-US" sz="1600" dirty="0" err="1" smtClean="0">
                <a:latin typeface="Calibri" panose="020F0502020204030204" pitchFamily="34" charset="0"/>
              </a:rPr>
              <a:t>juli</a:t>
            </a:r>
            <a:r>
              <a:rPr lang="en-US" altLang="en-US" sz="1600" dirty="0" smtClean="0">
                <a:latin typeface="Calibri" panose="020F0502020204030204" pitchFamily="34" charset="0"/>
              </a:rPr>
              <a:t> </a:t>
            </a:r>
            <a:r>
              <a:rPr lang="en-US" altLang="en-US" sz="1600" dirty="0">
                <a:latin typeface="Calibri" panose="020F0502020204030204" pitchFamily="34" charset="0"/>
              </a:rPr>
              <a:t>2012</a:t>
            </a:r>
          </a:p>
        </p:txBody>
      </p:sp>
      <p:pic>
        <p:nvPicPr>
          <p:cNvPr id="30724" name="Picture 2" descr="\\vmware-host\Shared Folders\Desktop\TotalTimingSyste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087438"/>
            <a:ext cx="3733800" cy="577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3" descr="\\vmware-host\Shared Folders\Desktop\CCEopi1_11-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4450"/>
            <a:ext cx="38100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4491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Sudbury Neutrino Observatory</a:t>
            </a:r>
          </a:p>
        </p:txBody>
      </p:sp>
      <p:sp>
        <p:nvSpPr>
          <p:cNvPr id="6" name="TextBox 25"/>
          <p:cNvSpPr txBox="1">
            <a:spLocks noChangeArrowheads="1"/>
          </p:cNvSpPr>
          <p:nvPr/>
        </p:nvSpPr>
        <p:spPr bwMode="auto">
          <a:xfrm>
            <a:off x="533400" y="1057275"/>
            <a:ext cx="35052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anose="020F0502020204030204" pitchFamily="34" charset="0"/>
              </a:rPr>
              <a:t>Zwaar</a:t>
            </a:r>
            <a:r>
              <a:rPr lang="en-US" altLang="en-US" dirty="0" smtClean="0">
                <a:latin typeface="Calibri" panose="020F0502020204030204" pitchFamily="34" charset="0"/>
              </a:rPr>
              <a:t> water </a:t>
            </a:r>
            <a:r>
              <a:rPr lang="en-US" altLang="en-US" dirty="0">
                <a:latin typeface="Calibri" panose="020F0502020204030204" pitchFamily="34" charset="0"/>
              </a:rPr>
              <a:t>– 1000 </a:t>
            </a:r>
            <a:r>
              <a:rPr lang="en-US" altLang="en-US" dirty="0" smtClean="0">
                <a:latin typeface="Calibri" panose="020F0502020204030204" pitchFamily="34" charset="0"/>
              </a:rPr>
              <a:t>ton</a:t>
            </a:r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dirty="0" err="1" smtClean="0">
                <a:latin typeface="Calibri" panose="020F0502020204030204" pitchFamily="34" charset="0"/>
              </a:rPr>
              <a:t>Elektronneutrino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zet</a:t>
            </a:r>
            <a:r>
              <a:rPr lang="en-US" altLang="en-US" dirty="0" smtClean="0">
                <a:latin typeface="Calibri" panose="020F0502020204030204" pitchFamily="34" charset="0"/>
              </a:rPr>
              <a:t> neutron om in proton </a:t>
            </a:r>
            <a:r>
              <a:rPr lang="en-US" altLang="en-US" dirty="0" err="1" smtClean="0">
                <a:latin typeface="Calibri" panose="020F0502020204030204" pitchFamily="34" charset="0"/>
              </a:rPr>
              <a:t>en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elektron</a:t>
            </a:r>
            <a:r>
              <a:rPr lang="en-US" altLang="en-US" dirty="0">
                <a:latin typeface="Calibri" panose="020F0502020204030204" pitchFamily="34" charset="0"/>
              </a:rPr>
              <a:t>. </a:t>
            </a:r>
            <a:r>
              <a:rPr lang="en-US" altLang="en-US" dirty="0" smtClean="0">
                <a:latin typeface="Calibri" panose="020F0502020204030204" pitchFamily="34" charset="0"/>
              </a:rPr>
              <a:t>Dan </a:t>
            </a:r>
            <a:r>
              <a:rPr lang="en-US" altLang="en-US" dirty="0" err="1" smtClean="0">
                <a:latin typeface="Calibri" panose="020F0502020204030204" pitchFamily="34" charset="0"/>
              </a:rPr>
              <a:t>detectie</a:t>
            </a:r>
            <a:r>
              <a:rPr lang="en-US" altLang="en-US" dirty="0" smtClean="0">
                <a:latin typeface="Calibri" panose="020F0502020204030204" pitchFamily="34" charset="0"/>
              </a:rPr>
              <a:t> van </a:t>
            </a:r>
            <a:r>
              <a:rPr lang="en-US" altLang="en-US" dirty="0" err="1" smtClean="0">
                <a:latin typeface="Calibri" panose="020F0502020204030204" pitchFamily="34" charset="0"/>
              </a:rPr>
              <a:t>Cherenkovstraling</a:t>
            </a:r>
            <a:r>
              <a:rPr lang="en-US" altLang="en-US" dirty="0" smtClean="0">
                <a:latin typeface="Calibri" panose="020F0502020204030204" pitchFamily="34" charset="0"/>
              </a:rPr>
              <a:t> van </a:t>
            </a:r>
            <a:r>
              <a:rPr lang="en-US" altLang="en-US" dirty="0" err="1" smtClean="0">
                <a:latin typeface="Calibri" panose="020F0502020204030204" pitchFamily="34" charset="0"/>
              </a:rPr>
              <a:t>elektron</a:t>
            </a:r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dirty="0" err="1" smtClean="0">
                <a:latin typeface="Calibri" panose="020F0502020204030204" pitchFamily="34" charset="0"/>
              </a:rPr>
              <a:t>Alle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neutrinosoorten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kunnen</a:t>
            </a:r>
            <a:r>
              <a:rPr lang="en-US" altLang="en-US" dirty="0" smtClean="0">
                <a:latin typeface="Calibri" panose="020F0502020204030204" pitchFamily="34" charset="0"/>
              </a:rPr>
              <a:t> de </a:t>
            </a:r>
            <a:r>
              <a:rPr lang="en-US" altLang="en-US" dirty="0" err="1" smtClean="0">
                <a:latin typeface="Calibri" panose="020F0502020204030204" pitchFamily="34" charset="0"/>
              </a:rPr>
              <a:t>deuteriumkern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opbreken</a:t>
            </a:r>
            <a:r>
              <a:rPr lang="en-US" altLang="en-US" dirty="0" smtClean="0">
                <a:latin typeface="Calibri" panose="020F0502020204030204" pitchFamily="34" charset="0"/>
              </a:rPr>
              <a:t>. Het </a:t>
            </a:r>
            <a:r>
              <a:rPr lang="en-US" altLang="en-US" dirty="0">
                <a:latin typeface="Calibri" panose="020F0502020204030204" pitchFamily="34" charset="0"/>
              </a:rPr>
              <a:t>neutron </a:t>
            </a:r>
            <a:r>
              <a:rPr lang="en-US" altLang="en-US" dirty="0" err="1" smtClean="0">
                <a:latin typeface="Calibri" panose="020F0502020204030204" pitchFamily="34" charset="0"/>
              </a:rPr>
              <a:t>wordt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gevangen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en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vormt</a:t>
            </a:r>
            <a:r>
              <a:rPr lang="en-US" altLang="en-US" dirty="0" smtClean="0">
                <a:latin typeface="Calibri" panose="020F0502020204030204" pitchFamily="34" charset="0"/>
              </a:rPr>
              <a:t> tritium </a:t>
            </a:r>
            <a:r>
              <a:rPr lang="en-US" altLang="en-US" dirty="0" err="1" smtClean="0">
                <a:latin typeface="Calibri" panose="020F0502020204030204" pitchFamily="34" charset="0"/>
              </a:rPr>
              <a:t>en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een</a:t>
            </a:r>
            <a:r>
              <a:rPr lang="en-US" altLang="en-US" dirty="0" smtClean="0">
                <a:latin typeface="Calibri" panose="020F0502020204030204" pitchFamily="34" charset="0"/>
              </a:rPr>
              <a:t> 6 </a:t>
            </a:r>
            <a:r>
              <a:rPr lang="en-US" altLang="en-US" dirty="0">
                <a:latin typeface="Calibri" panose="020F0502020204030204" pitchFamily="34" charset="0"/>
              </a:rPr>
              <a:t>MeV gamma</a:t>
            </a:r>
          </a:p>
        </p:txBody>
      </p:sp>
      <p:sp>
        <p:nvSpPr>
          <p:cNvPr id="31748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endParaRPr lang="nl-NL" altLang="en-US"/>
          </a:p>
        </p:txBody>
      </p:sp>
      <p:pic>
        <p:nvPicPr>
          <p:cNvPr id="31749" name="Picture 2" descr="\\vmware-host\Shared Folders\Desktop\SNO_pic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471863"/>
            <a:ext cx="5105400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 descr="\\vmware-host\Shared Folders\Desktop\min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9613"/>
            <a:ext cx="2971800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 descr="C:\Users\su\Dropbox\GW\figuren\charge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212248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0" descr="C:\Users\su\Dropbox\GW\figuren\neutral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557338"/>
            <a:ext cx="1643063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5465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endParaRPr lang="nl-NL" altLang="en-US">
              <a:latin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Neutrino’s </a:t>
            </a: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ontkoppelen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33400" y="1219200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smtClean="0">
                <a:latin typeface="Calibri" pitchFamily="34" charset="0"/>
              </a:rPr>
              <a:t>Neutrino’s </a:t>
            </a:r>
            <a:r>
              <a:rPr lang="en-US" altLang="en-US" dirty="0" err="1" smtClean="0">
                <a:latin typeface="Calibri" pitchFamily="34" charset="0"/>
              </a:rPr>
              <a:t>koppelen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aan</a:t>
            </a:r>
            <a:r>
              <a:rPr lang="en-US" altLang="en-US" dirty="0" smtClean="0">
                <a:latin typeface="Calibri" pitchFamily="34" charset="0"/>
              </a:rPr>
              <a:t> het plasma</a:t>
            </a:r>
          </a:p>
          <a:p>
            <a:pPr eaLnBrk="1" hangingPunct="1"/>
            <a:r>
              <a:rPr lang="en-US" altLang="en-US" dirty="0" smtClean="0">
                <a:latin typeface="Calibri" pitchFamily="34" charset="0"/>
              </a:rPr>
              <a:t>(</a:t>
            </a:r>
            <a:r>
              <a:rPr lang="en-US" altLang="en-US" i="1" dirty="0" smtClean="0">
                <a:latin typeface="Calibri" pitchFamily="34" charset="0"/>
              </a:rPr>
              <a:t>T &gt; 4 </a:t>
            </a:r>
            <a:r>
              <a:rPr lang="en-US" altLang="en-US" dirty="0" smtClean="0">
                <a:latin typeface="Calibri" pitchFamily="34" charset="0"/>
              </a:rPr>
              <a:t>MeV)</a:t>
            </a:r>
            <a:endParaRPr lang="en-US" altLang="en-US" dirty="0">
              <a:latin typeface="Calibri" pitchFamily="34" charset="0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33399" y="2057400"/>
            <a:ext cx="51054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Interactie</a:t>
            </a:r>
            <a:r>
              <a:rPr lang="en-US" altLang="en-US" dirty="0" smtClean="0">
                <a:latin typeface="Calibri" pitchFamily="34" charset="0"/>
              </a:rPr>
              <a:t> via W </a:t>
            </a:r>
            <a:r>
              <a:rPr lang="en-US" altLang="en-US" dirty="0" err="1" smtClean="0">
                <a:latin typeface="Calibri" pitchFamily="34" charset="0"/>
              </a:rPr>
              <a:t>en</a:t>
            </a:r>
            <a:r>
              <a:rPr lang="en-US" altLang="en-US" dirty="0" smtClean="0">
                <a:latin typeface="Calibri" pitchFamily="34" charset="0"/>
              </a:rPr>
              <a:t> Z </a:t>
            </a:r>
            <a:r>
              <a:rPr lang="en-US" altLang="en-US" dirty="0" err="1" smtClean="0">
                <a:latin typeface="Calibri" pitchFamily="34" charset="0"/>
              </a:rPr>
              <a:t>bosonen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33400" y="4278868"/>
            <a:ext cx="7696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Heelal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koelt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af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en</a:t>
            </a:r>
            <a:r>
              <a:rPr lang="en-US" altLang="en-US" dirty="0" smtClean="0">
                <a:latin typeface="Calibri" pitchFamily="34" charset="0"/>
              </a:rPr>
              <a:t> de </a:t>
            </a:r>
            <a:r>
              <a:rPr lang="en-US" altLang="en-US" dirty="0" err="1" smtClean="0">
                <a:latin typeface="Calibri" pitchFamily="34" charset="0"/>
              </a:rPr>
              <a:t>interactiesnelheid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neemt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sterk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af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657600" y="2895600"/>
            <a:ext cx="30727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>
                <a:latin typeface="Calibri" pitchFamily="34" charset="0"/>
              </a:rPr>
              <a:t>c</a:t>
            </a:r>
            <a:r>
              <a:rPr lang="en-US" altLang="en-US" dirty="0" err="1" smtClean="0">
                <a:latin typeface="Calibri" pitchFamily="34" charset="0"/>
              </a:rPr>
              <a:t>onstante</a:t>
            </a:r>
            <a:r>
              <a:rPr lang="en-US" altLang="en-US" dirty="0" smtClean="0">
                <a:latin typeface="Calibri" pitchFamily="34" charset="0"/>
              </a:rPr>
              <a:t> van Fermi</a:t>
            </a:r>
            <a:endParaRPr lang="en-US" altLang="en-US" i="1" dirty="0">
              <a:latin typeface="Calibri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V="1">
            <a:off x="3686399" y="2438400"/>
            <a:ext cx="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V="1">
            <a:off x="4035288" y="2438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994011" y="2627244"/>
            <a:ext cx="30727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maat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voor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energie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33400" y="3429000"/>
            <a:ext cx="45720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Interactiesnelheid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voor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relativistische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deeltjes</a:t>
            </a:r>
            <a:endParaRPr lang="en-US" altLang="en-US" i="1" baseline="30000" dirty="0">
              <a:latin typeface="Calibri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52153"/>
            <a:ext cx="2133600" cy="30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00200"/>
            <a:ext cx="2072448" cy="30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067302"/>
            <a:ext cx="1076325" cy="34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026" y="2652718"/>
            <a:ext cx="1181100" cy="31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ep 36"/>
          <p:cNvGrpSpPr/>
          <p:nvPr/>
        </p:nvGrpSpPr>
        <p:grpSpPr>
          <a:xfrm>
            <a:off x="5132940" y="3283830"/>
            <a:ext cx="2134360" cy="681073"/>
            <a:chOff x="5132940" y="3283830"/>
            <a:chExt cx="2134360" cy="681073"/>
          </a:xfrm>
        </p:grpSpPr>
        <p:pic>
          <p:nvPicPr>
            <p:cNvPr id="24583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1652" y="3283830"/>
              <a:ext cx="1005648" cy="681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5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2940" y="3481555"/>
              <a:ext cx="1128712" cy="323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8" name="Straight Arrow Connector 27"/>
          <p:cNvCxnSpPr/>
          <p:nvPr/>
        </p:nvCxnSpPr>
        <p:spPr bwMode="auto">
          <a:xfrm flipV="1">
            <a:off x="5698436" y="3798476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657159" y="3987320"/>
            <a:ext cx="30727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dichtheid</a:t>
            </a:r>
            <a:endParaRPr lang="en-US" altLang="en-US" i="1" dirty="0">
              <a:latin typeface="Calibri" pitchFamily="34" charset="0"/>
            </a:endParaRPr>
          </a:p>
        </p:txBody>
      </p:sp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471" y="3995601"/>
            <a:ext cx="864346" cy="32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33400" y="4583668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Interactiesnelheid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wordt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onvoldoende</a:t>
            </a:r>
            <a:r>
              <a:rPr lang="en-US" altLang="en-US" dirty="0" smtClean="0">
                <a:latin typeface="Calibri" pitchFamily="34" charset="0"/>
              </a:rPr>
              <a:t> om Hubble </a:t>
            </a:r>
            <a:r>
              <a:rPr lang="en-US" altLang="en-US" dirty="0" err="1" smtClean="0">
                <a:latin typeface="Calibri" pitchFamily="34" charset="0"/>
              </a:rPr>
              <a:t>expansiesnelheid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bij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te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houden</a:t>
            </a:r>
            <a:endParaRPr lang="en-US" altLang="en-US" i="1" dirty="0">
              <a:latin typeface="Calibri" pitchFamily="34" charset="0"/>
            </a:endParaRPr>
          </a:p>
        </p:txBody>
      </p:sp>
      <p:pic>
        <p:nvPicPr>
          <p:cNvPr id="24587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017618"/>
            <a:ext cx="1743075" cy="69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ight Arrow 12"/>
          <p:cNvSpPr>
            <a:spLocks noChangeArrowheads="1"/>
          </p:cNvSpPr>
          <p:nvPr/>
        </p:nvSpPr>
        <p:spPr bwMode="auto">
          <a:xfrm>
            <a:off x="3505200" y="5210544"/>
            <a:ext cx="6858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endParaRPr lang="nl-NL" altLang="en-US">
              <a:latin typeface="Calibri" pitchFamily="34" charset="0"/>
            </a:endParaRPr>
          </a:p>
        </p:txBody>
      </p:sp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29" y="4988570"/>
            <a:ext cx="3035219" cy="68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33400" y="5726668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smtClean="0">
                <a:latin typeface="Calibri" pitchFamily="34" charset="0"/>
              </a:rPr>
              <a:t>Neutrino’s </a:t>
            </a:r>
            <a:r>
              <a:rPr lang="en-US" altLang="en-US" dirty="0" err="1" smtClean="0">
                <a:latin typeface="Calibri" pitchFamily="34" charset="0"/>
              </a:rPr>
              <a:t>ontkoppelen</a:t>
            </a:r>
            <a:r>
              <a:rPr lang="en-US" altLang="en-US" dirty="0" smtClean="0">
                <a:latin typeface="Calibri" pitchFamily="34" charset="0"/>
              </a:rPr>
              <a:t> van het plasma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33400" y="6107668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smtClean="0">
                <a:latin typeface="Calibri" pitchFamily="34" charset="0"/>
              </a:rPr>
              <a:t>Neutrino’s </a:t>
            </a:r>
            <a:r>
              <a:rPr lang="en-US" altLang="en-US" dirty="0" err="1" smtClean="0">
                <a:latin typeface="Calibri" pitchFamily="34" charset="0"/>
              </a:rPr>
              <a:t>hebben</a:t>
            </a:r>
            <a:r>
              <a:rPr lang="en-US" altLang="en-US" dirty="0" smtClean="0">
                <a:latin typeface="Calibri" pitchFamily="34" charset="0"/>
              </a:rPr>
              <a:t> Fermi-Dirac </a:t>
            </a:r>
            <a:r>
              <a:rPr lang="en-US" altLang="en-US" dirty="0" err="1" smtClean="0">
                <a:latin typeface="Calibri" pitchFamily="34" charset="0"/>
              </a:rPr>
              <a:t>verdeling</a:t>
            </a:r>
            <a:r>
              <a:rPr lang="en-US" altLang="en-US" dirty="0" smtClean="0">
                <a:latin typeface="Calibri" pitchFamily="34" charset="0"/>
              </a:rPr>
              <a:t>; </a:t>
            </a:r>
            <a:r>
              <a:rPr lang="en-US" altLang="en-US" dirty="0" err="1" smtClean="0">
                <a:latin typeface="Calibri" pitchFamily="34" charset="0"/>
              </a:rPr>
              <a:t>zwarte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straler</a:t>
            </a:r>
            <a:r>
              <a:rPr lang="en-US" altLang="en-US" dirty="0" smtClean="0">
                <a:latin typeface="Calibri" pitchFamily="34" charset="0"/>
              </a:rPr>
              <a:t> met</a:t>
            </a:r>
            <a:endParaRPr lang="en-US" altLang="en-US" i="1" dirty="0">
              <a:latin typeface="Calibri" pitchFamily="34" charset="0"/>
            </a:endParaRPr>
          </a:p>
        </p:txBody>
      </p:sp>
      <p:pic>
        <p:nvPicPr>
          <p:cNvPr id="24589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6017527"/>
            <a:ext cx="2624137" cy="54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0814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1" grpId="0"/>
      <p:bldP spid="30" grpId="0"/>
      <p:bldP spid="24" grpId="0"/>
      <p:bldP spid="35" grpId="0"/>
      <p:bldP spid="26" grpId="0"/>
      <p:bldP spid="29" grpId="0"/>
      <p:bldP spid="31" grpId="0"/>
      <p:bldP spid="32" grpId="0" animBg="1"/>
      <p:bldP spid="33" grpId="0"/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endParaRPr lang="nl-NL" altLang="en-US"/>
          </a:p>
        </p:txBody>
      </p:sp>
      <p:pic>
        <p:nvPicPr>
          <p:cNvPr id="32771" name="Picture 3" descr="\\vmware-host\Shared Folders\Desktop\SN_theoryvsexperi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68713"/>
            <a:ext cx="4267200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Solar neutrino problem</a:t>
            </a:r>
          </a:p>
        </p:txBody>
      </p:sp>
      <p:sp>
        <p:nvSpPr>
          <p:cNvPr id="6" name="TextBox 25"/>
          <p:cNvSpPr txBox="1">
            <a:spLocks noChangeArrowheads="1"/>
          </p:cNvSpPr>
          <p:nvPr/>
        </p:nvSpPr>
        <p:spPr bwMode="auto">
          <a:xfrm>
            <a:off x="533400" y="1057275"/>
            <a:ext cx="54102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smtClean="0">
                <a:latin typeface="Calibri" panose="020F0502020204030204" pitchFamily="34" charset="0"/>
              </a:rPr>
              <a:t>Oude (Cl</a:t>
            </a:r>
            <a:r>
              <a:rPr lang="en-US" altLang="en-US" dirty="0">
                <a:latin typeface="Calibri" panose="020F0502020204030204" pitchFamily="34" charset="0"/>
              </a:rPr>
              <a:t>) </a:t>
            </a:r>
            <a:r>
              <a:rPr lang="en-US" altLang="en-US" dirty="0" err="1" smtClean="0">
                <a:latin typeface="Calibri" panose="020F0502020204030204" pitchFamily="34" charset="0"/>
              </a:rPr>
              <a:t>experimenten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>
                <a:latin typeface="Calibri" panose="020F0502020204030204" pitchFamily="34" charset="0"/>
              </a:rPr>
              <a:t>(1968) </a:t>
            </a:r>
            <a:r>
              <a:rPr lang="en-US" altLang="en-US" dirty="0" err="1" smtClean="0">
                <a:latin typeface="Calibri" panose="020F0502020204030204" pitchFamily="34" charset="0"/>
              </a:rPr>
              <a:t>lieten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zien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dat</a:t>
            </a:r>
            <a:r>
              <a:rPr lang="en-US" altLang="en-US" dirty="0" smtClean="0">
                <a:latin typeface="Calibri" panose="020F0502020204030204" pitchFamily="34" charset="0"/>
              </a:rPr>
              <a:t> de </a:t>
            </a:r>
            <a:r>
              <a:rPr lang="en-US" altLang="en-US" dirty="0" err="1" smtClean="0">
                <a:latin typeface="Calibri" panose="020F0502020204030204" pitchFamily="34" charset="0"/>
              </a:rPr>
              <a:t>zon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niet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genoeg</a:t>
            </a:r>
            <a:r>
              <a:rPr lang="en-US" altLang="en-US" dirty="0" smtClean="0">
                <a:latin typeface="Calibri" panose="020F0502020204030204" pitchFamily="34" charset="0"/>
              </a:rPr>
              <a:t> neutrino’s </a:t>
            </a:r>
            <a:r>
              <a:rPr lang="en-US" altLang="en-US" dirty="0" err="1" smtClean="0">
                <a:latin typeface="Calibri" panose="020F0502020204030204" pitchFamily="34" charset="0"/>
              </a:rPr>
              <a:t>produceert</a:t>
            </a:r>
            <a:r>
              <a:rPr lang="en-US" altLang="en-US" dirty="0" smtClean="0">
                <a:latin typeface="Calibri" panose="020F0502020204030204" pitchFamily="34" charset="0"/>
              </a:rPr>
              <a:t> (</a:t>
            </a:r>
            <a:r>
              <a:rPr lang="en-US" altLang="en-US" dirty="0" err="1" smtClean="0">
                <a:latin typeface="Calibri" panose="020F0502020204030204" pitchFamily="34" charset="0"/>
              </a:rPr>
              <a:t>ongeveer</a:t>
            </a:r>
            <a:r>
              <a:rPr lang="en-US" altLang="en-US" dirty="0" smtClean="0">
                <a:latin typeface="Calibri" panose="020F0502020204030204" pitchFamily="34" charset="0"/>
              </a:rPr>
              <a:t> factor 3). </a:t>
            </a:r>
            <a:r>
              <a:rPr lang="en-US" altLang="en-US" dirty="0">
                <a:latin typeface="Calibri" panose="020F0502020204030204" pitchFamily="34" charset="0"/>
              </a:rPr>
              <a:t>SNU </a:t>
            </a:r>
            <a:r>
              <a:rPr lang="en-US" altLang="en-US" dirty="0" err="1" smtClean="0">
                <a:latin typeface="Calibri" panose="020F0502020204030204" pitchFamily="34" charset="0"/>
              </a:rPr>
              <a:t>eenheden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worden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gebruikt</a:t>
            </a:r>
            <a:r>
              <a:rPr lang="en-US" altLang="en-US" dirty="0" smtClean="0">
                <a:latin typeface="Calibri" panose="020F0502020204030204" pitchFamily="34" charset="0"/>
              </a:rPr>
              <a:t>…</a:t>
            </a:r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dirty="0" err="1">
                <a:latin typeface="Calibri" panose="020F0502020204030204" pitchFamily="34" charset="0"/>
              </a:rPr>
              <a:t>Kamiokande</a:t>
            </a:r>
            <a:r>
              <a:rPr lang="en-US" altLang="en-US" dirty="0">
                <a:latin typeface="Calibri" panose="020F0502020204030204" pitchFamily="34" charset="0"/>
              </a:rPr>
              <a:t> (water; </a:t>
            </a:r>
            <a:r>
              <a:rPr lang="en-US" altLang="en-US" dirty="0" err="1" smtClean="0">
                <a:latin typeface="Calibri" panose="020F0502020204030204" pitchFamily="34" charset="0"/>
              </a:rPr>
              <a:t>ontworpen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voor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protonverval</a:t>
            </a:r>
            <a:r>
              <a:rPr lang="en-US" altLang="en-US" dirty="0" smtClean="0">
                <a:latin typeface="Calibri" panose="020F0502020204030204" pitchFamily="34" charset="0"/>
              </a:rPr>
              <a:t>) </a:t>
            </a:r>
            <a:r>
              <a:rPr lang="en-US" altLang="en-US" dirty="0" err="1" smtClean="0">
                <a:latin typeface="Calibri" panose="020F0502020204030204" pitchFamily="34" charset="0"/>
              </a:rPr>
              <a:t>ziet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relatief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meer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>
                <a:latin typeface="Calibri" panose="020F0502020204030204" pitchFamily="34" charset="0"/>
              </a:rPr>
              <a:t>neutrino’s </a:t>
            </a:r>
            <a:r>
              <a:rPr lang="en-US" altLang="en-US" dirty="0" err="1" smtClean="0">
                <a:latin typeface="Calibri" panose="020F0502020204030204" pitchFamily="34" charset="0"/>
              </a:rPr>
              <a:t>dan</a:t>
            </a:r>
            <a:r>
              <a:rPr lang="en-US" altLang="en-US" dirty="0" smtClean="0">
                <a:latin typeface="Calibri" panose="020F0502020204030204" pitchFamily="34" charset="0"/>
              </a:rPr>
              <a:t> de </a:t>
            </a:r>
            <a:r>
              <a:rPr lang="en-US" altLang="en-US" dirty="0">
                <a:latin typeface="Calibri" panose="020F0502020204030204" pitchFamily="34" charset="0"/>
              </a:rPr>
              <a:t>Cl </a:t>
            </a:r>
            <a:r>
              <a:rPr lang="en-US" altLang="en-US" dirty="0" err="1" smtClean="0">
                <a:latin typeface="Calibri" panose="020F0502020204030204" pitchFamily="34" charset="0"/>
              </a:rPr>
              <a:t>detectoren</a:t>
            </a:r>
            <a:r>
              <a:rPr lang="en-US" altLang="en-US" dirty="0" smtClean="0">
                <a:latin typeface="Calibri" panose="020F0502020204030204" pitchFamily="34" charset="0"/>
              </a:rPr>
              <a:t>. </a:t>
            </a:r>
            <a:r>
              <a:rPr lang="en-US" altLang="en-US" dirty="0" err="1" smtClean="0">
                <a:latin typeface="Calibri" panose="020F0502020204030204" pitchFamily="34" charset="0"/>
              </a:rPr>
              <a:t>Zijn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er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problemen</a:t>
            </a:r>
            <a:r>
              <a:rPr lang="en-US" altLang="en-US" dirty="0" smtClean="0">
                <a:latin typeface="Calibri" panose="020F0502020204030204" pitchFamily="34" charset="0"/>
              </a:rPr>
              <a:t> met de </a:t>
            </a:r>
            <a:r>
              <a:rPr lang="en-US" altLang="en-US" dirty="0" err="1" smtClean="0">
                <a:latin typeface="Calibri" panose="020F0502020204030204" pitchFamily="34" charset="0"/>
              </a:rPr>
              <a:t>verwachte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energieverdeling</a:t>
            </a:r>
            <a:r>
              <a:rPr lang="en-US" altLang="en-US" dirty="0" smtClean="0">
                <a:latin typeface="Calibri" panose="020F0502020204030204" pitchFamily="34" charset="0"/>
              </a:rPr>
              <a:t>?</a:t>
            </a:r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</a:rPr>
              <a:t>Gallium data </a:t>
            </a:r>
            <a:r>
              <a:rPr lang="en-US" altLang="en-US" dirty="0" err="1" smtClean="0">
                <a:latin typeface="Calibri" panose="020F0502020204030204" pitchFamily="34" charset="0"/>
              </a:rPr>
              <a:t>gevoelig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voor</a:t>
            </a:r>
            <a:r>
              <a:rPr lang="en-US" altLang="en-US" dirty="0" smtClean="0">
                <a:latin typeface="Calibri" panose="020F0502020204030204" pitchFamily="34" charset="0"/>
              </a:rPr>
              <a:t> pep </a:t>
            </a:r>
            <a:r>
              <a:rPr lang="en-US" altLang="en-US" dirty="0" err="1" smtClean="0">
                <a:latin typeface="Calibri" panose="020F0502020204030204" pitchFamily="34" charset="0"/>
              </a:rPr>
              <a:t>en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hep</a:t>
            </a:r>
            <a:endParaRPr lang="en-US" altLang="en-US" dirty="0">
              <a:latin typeface="Calibri" panose="020F0502020204030204" pitchFamily="34" charset="0"/>
            </a:endParaRPr>
          </a:p>
        </p:txBody>
      </p:sp>
      <p:pic>
        <p:nvPicPr>
          <p:cNvPr id="32774" name="Picture 3" descr="\\vmware-host\Shared Folders\Desktop\img38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25538"/>
            <a:ext cx="2895600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5"/>
          <p:cNvSpPr txBox="1">
            <a:spLocks noChangeArrowheads="1"/>
          </p:cNvSpPr>
          <p:nvPr/>
        </p:nvSpPr>
        <p:spPr bwMode="auto">
          <a:xfrm>
            <a:off x="533400" y="4064000"/>
            <a:ext cx="4572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Calibri" panose="020F0502020204030204" pitchFamily="34" charset="0"/>
              </a:rPr>
              <a:t>SNO </a:t>
            </a:r>
            <a:r>
              <a:rPr lang="en-US" altLang="en-US" dirty="0" err="1" smtClean="0">
                <a:latin typeface="Calibri" panose="020F0502020204030204" pitchFamily="34" charset="0"/>
              </a:rPr>
              <a:t>elektronneutrino’s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zijn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goed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voor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een-derde</a:t>
            </a:r>
            <a:r>
              <a:rPr lang="en-US" altLang="en-US" dirty="0" smtClean="0">
                <a:latin typeface="Calibri" panose="020F0502020204030204" pitchFamily="34" charset="0"/>
              </a:rPr>
              <a:t> van de </a:t>
            </a:r>
            <a:r>
              <a:rPr lang="en-US" altLang="en-US" dirty="0" err="1" smtClean="0">
                <a:latin typeface="Calibri" panose="020F0502020204030204" pitchFamily="34" charset="0"/>
              </a:rPr>
              <a:t>gebeurtenissen</a:t>
            </a:r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</a:rPr>
              <a:t>SNO is </a:t>
            </a:r>
            <a:r>
              <a:rPr lang="en-US" altLang="en-US" dirty="0" err="1" smtClean="0">
                <a:latin typeface="Calibri" panose="020F0502020204030204" pitchFamily="34" charset="0"/>
              </a:rPr>
              <a:t>gevoelig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voor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alle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neutrinosmaken</a:t>
            </a:r>
            <a:r>
              <a:rPr lang="en-US" altLang="en-US" dirty="0" smtClean="0">
                <a:latin typeface="Calibri" panose="020F0502020204030204" pitchFamily="34" charset="0"/>
              </a:rPr>
              <a:t> (door NC </a:t>
            </a:r>
            <a:r>
              <a:rPr lang="en-US" altLang="en-US" dirty="0" err="1" smtClean="0">
                <a:latin typeface="Calibri" panose="020F0502020204030204" pitchFamily="34" charset="0"/>
              </a:rPr>
              <a:t>interacties</a:t>
            </a:r>
            <a:r>
              <a:rPr lang="en-US" altLang="en-US" dirty="0">
                <a:latin typeface="Calibri" panose="020F0502020204030204" pitchFamily="34" charset="0"/>
              </a:rPr>
              <a:t>) </a:t>
            </a:r>
            <a:r>
              <a:rPr lang="en-US" altLang="en-US" dirty="0" err="1" smtClean="0">
                <a:latin typeface="Calibri" panose="020F0502020204030204" pitchFamily="34" charset="0"/>
              </a:rPr>
              <a:t>en</a:t>
            </a:r>
            <a:r>
              <a:rPr lang="en-US" altLang="en-US" dirty="0" smtClean="0">
                <a:latin typeface="Calibri" panose="020F0502020204030204" pitchFamily="34" charset="0"/>
              </a:rPr>
              <a:t> met </a:t>
            </a:r>
            <a:r>
              <a:rPr lang="en-US" altLang="en-US" dirty="0" err="1" smtClean="0">
                <a:latin typeface="Calibri" panose="020F0502020204030204" pitchFamily="34" charset="0"/>
              </a:rPr>
              <a:t>alle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>
                <a:latin typeface="Calibri" panose="020F0502020204030204" pitchFamily="34" charset="0"/>
              </a:rPr>
              <a:t>neutrino’s in </a:t>
            </a:r>
            <a:r>
              <a:rPr lang="en-US" altLang="en-US" dirty="0" err="1" smtClean="0">
                <a:latin typeface="Calibri" panose="020F0502020204030204" pitchFamily="34" charset="0"/>
              </a:rPr>
              <a:t>overeenstemming</a:t>
            </a:r>
            <a:r>
              <a:rPr lang="en-US" altLang="en-US" dirty="0" smtClean="0">
                <a:latin typeface="Calibri" panose="020F0502020204030204" pitchFamily="34" charset="0"/>
              </a:rPr>
              <a:t> met het </a:t>
            </a:r>
            <a:r>
              <a:rPr lang="en-US" altLang="en-US" dirty="0" err="1" smtClean="0">
                <a:latin typeface="Calibri" panose="020F0502020204030204" pitchFamily="34" charset="0"/>
              </a:rPr>
              <a:t>zonnemodel</a:t>
            </a:r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</a:rPr>
              <a:t>Neutrino’s </a:t>
            </a:r>
            <a:r>
              <a:rPr lang="en-US" altLang="en-US" dirty="0" err="1" smtClean="0">
                <a:latin typeface="Calibri" panose="020F0502020204030204" pitchFamily="34" charset="0"/>
              </a:rPr>
              <a:t>oscillateren</a:t>
            </a:r>
            <a:r>
              <a:rPr lang="en-US" altLang="en-US" dirty="0" smtClean="0">
                <a:latin typeface="Calibri" panose="020F0502020204030204" pitchFamily="34" charset="0"/>
              </a:rPr>
              <a:t>! (</a:t>
            </a:r>
            <a:r>
              <a:rPr lang="en-US" altLang="en-US" dirty="0" err="1" smtClean="0">
                <a:latin typeface="Calibri" panose="020F0502020204030204" pitchFamily="34" charset="0"/>
              </a:rPr>
              <a:t>en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hebben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dus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massa</a:t>
            </a:r>
            <a:r>
              <a:rPr lang="en-US" altLang="en-US" dirty="0" smtClean="0">
                <a:latin typeface="Calibri" panose="020F0502020204030204" pitchFamily="34" charset="0"/>
              </a:rPr>
              <a:t>)</a:t>
            </a:r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11" name="Afgeronde rechthoek 10"/>
          <p:cNvSpPr>
            <a:spLocks noChangeArrowheads="1"/>
          </p:cNvSpPr>
          <p:nvPr/>
        </p:nvSpPr>
        <p:spPr bwMode="auto">
          <a:xfrm>
            <a:off x="5105400" y="4114800"/>
            <a:ext cx="457200" cy="22098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endParaRPr lang="nl-NL" altLang="en-US">
              <a:latin typeface="Calibri" panose="020F0502020204030204" pitchFamily="34" charset="0"/>
            </a:endParaRPr>
          </a:p>
        </p:txBody>
      </p:sp>
      <p:sp>
        <p:nvSpPr>
          <p:cNvPr id="12" name="Afgeronde rechthoek 11"/>
          <p:cNvSpPr>
            <a:spLocks noChangeArrowheads="1"/>
          </p:cNvSpPr>
          <p:nvPr/>
        </p:nvSpPr>
        <p:spPr bwMode="auto">
          <a:xfrm>
            <a:off x="5884863" y="4114800"/>
            <a:ext cx="457200" cy="22098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endParaRPr lang="nl-NL" altLang="en-US">
              <a:latin typeface="Calibri" panose="020F0502020204030204" pitchFamily="34" charset="0"/>
            </a:endParaRPr>
          </a:p>
        </p:txBody>
      </p:sp>
      <p:sp>
        <p:nvSpPr>
          <p:cNvPr id="13" name="Afgeronde rechthoek 12"/>
          <p:cNvSpPr>
            <a:spLocks noChangeArrowheads="1"/>
          </p:cNvSpPr>
          <p:nvPr/>
        </p:nvSpPr>
        <p:spPr bwMode="auto">
          <a:xfrm>
            <a:off x="6781800" y="4114800"/>
            <a:ext cx="457200" cy="22098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endParaRPr lang="nl-NL" altLang="en-US">
              <a:latin typeface="Calibri" panose="020F0502020204030204" pitchFamily="34" charset="0"/>
            </a:endParaRPr>
          </a:p>
        </p:txBody>
      </p:sp>
      <p:sp>
        <p:nvSpPr>
          <p:cNvPr id="14" name="Afgeronde rechthoek 13"/>
          <p:cNvSpPr>
            <a:spLocks noChangeArrowheads="1"/>
          </p:cNvSpPr>
          <p:nvPr/>
        </p:nvSpPr>
        <p:spPr bwMode="auto">
          <a:xfrm>
            <a:off x="7600950" y="4114800"/>
            <a:ext cx="457200" cy="22098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endParaRPr lang="nl-NL" altLang="en-US">
              <a:latin typeface="Calibri" panose="020F0502020204030204" pitchFamily="34" charset="0"/>
            </a:endParaRPr>
          </a:p>
        </p:txBody>
      </p:sp>
      <p:sp>
        <p:nvSpPr>
          <p:cNvPr id="15" name="Afgeronde rechthoek 14"/>
          <p:cNvSpPr>
            <a:spLocks noChangeArrowheads="1"/>
          </p:cNvSpPr>
          <p:nvPr/>
        </p:nvSpPr>
        <p:spPr bwMode="auto">
          <a:xfrm>
            <a:off x="8382000" y="4114800"/>
            <a:ext cx="457200" cy="22098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endParaRPr lang="nl-NL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0327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0" grpId="0" build="p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endParaRPr lang="nl-NL" altLang="en-US"/>
          </a:p>
        </p:txBody>
      </p:sp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Kosmische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neutrino’s –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Antares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en KM3NET</a:t>
            </a:r>
          </a:p>
        </p:txBody>
      </p:sp>
      <p:pic>
        <p:nvPicPr>
          <p:cNvPr id="33796" name="Picture 2" descr="C:\Users\jo\Desktop\atmosfe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771525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9" name="Picture 3" descr="C:\Users\jo\Desktop\antares-layou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114425"/>
            <a:ext cx="38100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528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endParaRPr lang="nl-NL" altLang="en-US"/>
          </a:p>
        </p:txBody>
      </p:sp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Kosmische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neutrino’s – Amanda en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Icecube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4820" name="Picture 2" descr="C:\Users\jo\Desktop\icecub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1223963"/>
            <a:ext cx="7615238" cy="563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Picture 3" descr="C:\Users\jo\Desktop\icecube_eiff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5" y="1066800"/>
            <a:ext cx="31591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9700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9" name="Grillo_movie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8900"/>
            <a:ext cx="9144000" cy="6951663"/>
          </a:xfrm>
        </p:spPr>
      </p:pic>
      <p:sp>
        <p:nvSpPr>
          <p:cNvPr id="35843" name="Rectangle 5"/>
          <p:cNvSpPr>
            <a:spLocks noGrp="1" noChangeArrowheads="1"/>
          </p:cNvSpPr>
          <p:nvPr>
            <p:ph type="title"/>
          </p:nvPr>
        </p:nvSpPr>
        <p:spPr>
          <a:xfrm>
            <a:off x="-76200" y="76200"/>
            <a:ext cx="9372600" cy="762000"/>
          </a:xfrm>
        </p:spPr>
        <p:txBody>
          <a:bodyPr/>
          <a:lstStyle/>
          <a:p>
            <a:r>
              <a:rPr lang="en-US" altLang="en-US" dirty="0" smtClean="0"/>
              <a:t>natural accelerator: </a:t>
            </a:r>
            <a:r>
              <a:rPr lang="en-US" altLang="en-US" b="0" dirty="0" err="1" smtClean="0">
                <a:solidFill>
                  <a:srgbClr val="00FFFF"/>
                </a:solidFill>
                <a:latin typeface="Biondi" pitchFamily="2" charset="0"/>
              </a:rPr>
              <a:t>kosmische</a:t>
            </a:r>
            <a:r>
              <a:rPr lang="en-US" altLang="en-US" b="0" dirty="0" smtClean="0">
                <a:solidFill>
                  <a:srgbClr val="00FFFF"/>
                </a:solidFill>
                <a:latin typeface="Biondi" pitchFamily="2" charset="0"/>
              </a:rPr>
              <a:t> </a:t>
            </a:r>
            <a:r>
              <a:rPr lang="en-US" altLang="en-US" b="0" dirty="0" err="1" smtClean="0">
                <a:solidFill>
                  <a:srgbClr val="00FFFF"/>
                </a:solidFill>
                <a:latin typeface="Biondi" pitchFamily="2" charset="0"/>
              </a:rPr>
              <a:t>straling</a:t>
            </a:r>
            <a:r>
              <a:rPr lang="en-US" altLang="en-US" b="0" dirty="0" smtClean="0">
                <a:solidFill>
                  <a:srgbClr val="00FFFF"/>
                </a:solidFill>
                <a:latin typeface="Biondi" pitchFamily="2" charset="0"/>
              </a:rPr>
              <a:t>, </a:t>
            </a:r>
            <a:r>
              <a:rPr lang="en-US" altLang="en-US" sz="2400" b="0" dirty="0" smtClean="0">
                <a:solidFill>
                  <a:srgbClr val="00FFFF"/>
                </a:solidFill>
                <a:latin typeface="Biondi" pitchFamily="2" charset="0"/>
              </a:rPr>
              <a:t>•••</a:t>
            </a:r>
            <a:r>
              <a:rPr lang="en-US" altLang="en-US" b="0" dirty="0" smtClean="0">
                <a:latin typeface="Biondi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6048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40" fill="hold"/>
                                        <p:tgtEl>
                                          <p:spTgt spid="2846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467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46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46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679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endParaRPr lang="nl-NL" alt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Nucleosynthese</a:t>
            </a:r>
            <a:r>
              <a:rPr lang="en-US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: spectrum van de </a:t>
            </a:r>
            <a:r>
              <a:rPr lang="en-US" i="1" kern="1200" dirty="0" err="1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zon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6868" name="Picture 4" descr="spectrum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7575" y="3811588"/>
            <a:ext cx="4340225" cy="2894012"/>
          </a:xfrm>
          <a:noFill/>
        </p:spPr>
      </p:pic>
      <p:pic>
        <p:nvPicPr>
          <p:cNvPr id="36869" name="Picture 4" descr="1583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76413"/>
            <a:ext cx="2860675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Box 25"/>
          <p:cNvSpPr txBox="1">
            <a:spLocks noChangeArrowheads="1"/>
          </p:cNvSpPr>
          <p:nvPr/>
        </p:nvSpPr>
        <p:spPr bwMode="auto">
          <a:xfrm>
            <a:off x="533400" y="1057275"/>
            <a:ext cx="5410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anose="020F0502020204030204" pitchFamily="34" charset="0"/>
              </a:rPr>
              <a:t>Fotosfeer</a:t>
            </a:r>
            <a:r>
              <a:rPr lang="en-US" altLang="en-US" dirty="0" smtClean="0">
                <a:latin typeface="Calibri" panose="020F0502020204030204" pitchFamily="34" charset="0"/>
              </a:rPr>
              <a:t>: </a:t>
            </a:r>
            <a:r>
              <a:rPr lang="en-US" altLang="en-US" dirty="0" err="1" smtClean="0">
                <a:latin typeface="Calibri" panose="020F0502020204030204" pitchFamily="34" charset="0"/>
              </a:rPr>
              <a:t>gebied</a:t>
            </a:r>
            <a:r>
              <a:rPr lang="en-US" altLang="en-US" dirty="0" smtClean="0">
                <a:latin typeface="Calibri" panose="020F0502020204030204" pitchFamily="34" charset="0"/>
              </a:rPr>
              <a:t> van het </a:t>
            </a:r>
            <a:r>
              <a:rPr lang="en-US" altLang="en-US" dirty="0">
                <a:latin typeface="Calibri" panose="020F0502020204030204" pitchFamily="34" charset="0"/>
              </a:rPr>
              <a:t>object </a:t>
            </a:r>
            <a:r>
              <a:rPr lang="en-US" altLang="en-US" dirty="0" err="1" smtClean="0">
                <a:latin typeface="Calibri" panose="020F0502020204030204" pitchFamily="34" charset="0"/>
              </a:rPr>
              <a:t>waarvan</a:t>
            </a:r>
            <a:r>
              <a:rPr lang="en-US" altLang="en-US" dirty="0" smtClean="0">
                <a:latin typeface="Calibri" panose="020F0502020204030204" pitchFamily="34" charset="0"/>
              </a:rPr>
              <a:t> we het </a:t>
            </a:r>
            <a:r>
              <a:rPr lang="en-US" altLang="en-US" dirty="0" err="1" smtClean="0">
                <a:latin typeface="Calibri" panose="020F0502020204030204" pitchFamily="34" charset="0"/>
              </a:rPr>
              <a:t>externe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licht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ontvangen</a:t>
            </a:r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dirty="0" smtClean="0">
                <a:latin typeface="Calibri" panose="020F0502020204030204" pitchFamily="34" charset="0"/>
              </a:rPr>
              <a:t>De </a:t>
            </a:r>
            <a:r>
              <a:rPr lang="en-US" altLang="en-US" dirty="0" err="1" smtClean="0">
                <a:latin typeface="Calibri" panose="020F0502020204030204" pitchFamily="34" charset="0"/>
              </a:rPr>
              <a:t>fotosfeer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geeft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belangrijke</a:t>
            </a:r>
            <a:r>
              <a:rPr lang="en-US" altLang="en-US" dirty="0" smtClean="0">
                <a:latin typeface="Calibri" panose="020F0502020204030204" pitchFamily="34" charset="0"/>
              </a:rPr>
              <a:t> informative over de  </a:t>
            </a:r>
            <a:r>
              <a:rPr lang="en-US" altLang="en-US" dirty="0" err="1" smtClean="0">
                <a:latin typeface="Calibri" panose="020F0502020204030204" pitchFamily="34" charset="0"/>
              </a:rPr>
              <a:t>chemische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compositie</a:t>
            </a:r>
            <a:r>
              <a:rPr lang="en-US" altLang="en-US" dirty="0" smtClean="0">
                <a:latin typeface="Calibri" panose="020F0502020204030204" pitchFamily="34" charset="0"/>
              </a:rPr>
              <a:t> van de </a:t>
            </a:r>
            <a:r>
              <a:rPr lang="en-US" altLang="en-US" dirty="0" err="1" smtClean="0">
                <a:latin typeface="Calibri" panose="020F0502020204030204" pitchFamily="34" charset="0"/>
              </a:rPr>
              <a:t>zon</a:t>
            </a:r>
            <a:endParaRPr lang="en-US" altLang="en-US" dirty="0">
              <a:latin typeface="Calibri" panose="020F0502020204030204" pitchFamily="34" charset="0"/>
            </a:endParaRPr>
          </a:p>
        </p:txBody>
      </p:sp>
      <p:pic>
        <p:nvPicPr>
          <p:cNvPr id="36871" name="Picture 2" descr="\\vmware-host\Shared Folders\Desktop\SunLayers_mo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65137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95419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endParaRPr lang="nl-NL" altLang="en-US"/>
          </a:p>
        </p:txBody>
      </p:sp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Stellar </a:t>
            </a:r>
            <a:r>
              <a:rPr lang="en-US" i="1" kern="1200" dirty="0" err="1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nucleosynthesis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7892" name="Picture 2" descr="C:\Users\jo\Desktop\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3497263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2" descr="\\vmware-host\Shared Folders\Desktop\nucleosynthesis_in_a_sta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2895600"/>
            <a:ext cx="50958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46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Nucleosynthese</a:t>
            </a:r>
            <a:r>
              <a:rPr lang="en-US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in supernovae</a:t>
            </a:r>
          </a:p>
        </p:txBody>
      </p:sp>
      <p:pic>
        <p:nvPicPr>
          <p:cNvPr id="38915" name="Picture 2" descr="C:\Users\jo\Desktop\fig9911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3400"/>
            <a:ext cx="389890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3" descr="C:\Users\jo\Desktop\fig9911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1071563"/>
            <a:ext cx="4646612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C:\Users\jo\Desktop\fig9911_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4071938"/>
            <a:ext cx="4719638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Box 5"/>
          <p:cNvSpPr txBox="1">
            <a:spLocks noChangeArrowheads="1"/>
          </p:cNvSpPr>
          <p:nvPr/>
        </p:nvSpPr>
        <p:spPr bwMode="auto">
          <a:xfrm>
            <a:off x="1143000" y="1214438"/>
            <a:ext cx="12684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Calibri" panose="020F0502020204030204" pitchFamily="34" charset="0"/>
              </a:rPr>
              <a:t>Ni </a:t>
            </a:r>
            <a:r>
              <a:rPr lang="en-US" altLang="en-US" dirty="0" err="1" smtClean="0">
                <a:latin typeface="Calibri" panose="020F0502020204030204" pitchFamily="34" charset="0"/>
              </a:rPr>
              <a:t>synthese</a:t>
            </a:r>
            <a:endParaRPr lang="en-US" altLang="en-US" dirty="0">
              <a:latin typeface="Calibri" panose="020F0502020204030204" pitchFamily="34" charset="0"/>
            </a:endParaRPr>
          </a:p>
        </p:txBody>
      </p:sp>
      <p:cxnSp>
        <p:nvCxnSpPr>
          <p:cNvPr id="38919" name="Straight Arrow Connector 7"/>
          <p:cNvCxnSpPr>
            <a:cxnSpLocks noChangeShapeType="1"/>
          </p:cNvCxnSpPr>
          <p:nvPr/>
        </p:nvCxnSpPr>
        <p:spPr bwMode="auto">
          <a:xfrm rot="10800000">
            <a:off x="428625" y="3714750"/>
            <a:ext cx="1357313" cy="1588"/>
          </a:xfrm>
          <a:prstGeom prst="straightConnector1">
            <a:avLst/>
          </a:prstGeom>
          <a:noFill/>
          <a:ln w="9525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064" name="TextBox 9"/>
          <p:cNvSpPr txBox="1">
            <a:spLocks noChangeArrowheads="1"/>
          </p:cNvSpPr>
          <p:nvPr/>
        </p:nvSpPr>
        <p:spPr bwMode="auto">
          <a:xfrm>
            <a:off x="428625" y="3643313"/>
            <a:ext cx="1069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+mn-lt"/>
              </a:rPr>
              <a:t>4000 km</a:t>
            </a:r>
          </a:p>
        </p:txBody>
      </p:sp>
      <p:cxnSp>
        <p:nvCxnSpPr>
          <p:cNvPr id="38921" name="Straight Arrow Connector 10"/>
          <p:cNvCxnSpPr>
            <a:cxnSpLocks noChangeShapeType="1"/>
          </p:cNvCxnSpPr>
          <p:nvPr/>
        </p:nvCxnSpPr>
        <p:spPr bwMode="auto">
          <a:xfrm rot="10800000">
            <a:off x="4643438" y="1285875"/>
            <a:ext cx="2143125" cy="1588"/>
          </a:xfrm>
          <a:prstGeom prst="straightConnector1">
            <a:avLst/>
          </a:prstGeom>
          <a:noFill/>
          <a:ln w="9525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066" name="TextBox 11"/>
          <p:cNvSpPr txBox="1">
            <a:spLocks noChangeArrowheads="1"/>
          </p:cNvSpPr>
          <p:nvPr/>
        </p:nvSpPr>
        <p:spPr bwMode="auto">
          <a:xfrm>
            <a:off x="4643438" y="1214438"/>
            <a:ext cx="1962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+mn-lt"/>
              </a:rPr>
              <a:t>3 x 10</a:t>
            </a:r>
            <a:r>
              <a:rPr lang="en-US" baseline="30000" dirty="0">
                <a:solidFill>
                  <a:srgbClr val="FFFF00"/>
                </a:solidFill>
                <a:latin typeface="+mn-lt"/>
              </a:rPr>
              <a:t>6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 km, 300 s</a:t>
            </a:r>
          </a:p>
        </p:txBody>
      </p:sp>
      <p:cxnSp>
        <p:nvCxnSpPr>
          <p:cNvPr id="38923" name="Straight Arrow Connector 13"/>
          <p:cNvCxnSpPr>
            <a:cxnSpLocks noChangeShapeType="1"/>
          </p:cNvCxnSpPr>
          <p:nvPr/>
        </p:nvCxnSpPr>
        <p:spPr bwMode="auto">
          <a:xfrm rot="10800000">
            <a:off x="4643438" y="4181475"/>
            <a:ext cx="2143125" cy="1588"/>
          </a:xfrm>
          <a:prstGeom prst="straightConnector1">
            <a:avLst/>
          </a:prstGeom>
          <a:noFill/>
          <a:ln w="9525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068" name="TextBox 14"/>
          <p:cNvSpPr txBox="1">
            <a:spLocks noChangeArrowheads="1"/>
          </p:cNvSpPr>
          <p:nvPr/>
        </p:nvSpPr>
        <p:spPr bwMode="auto">
          <a:xfrm>
            <a:off x="4643438" y="4110038"/>
            <a:ext cx="20526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+mn-lt"/>
              </a:rPr>
              <a:t>32 x 10</a:t>
            </a:r>
            <a:r>
              <a:rPr lang="en-US" baseline="30000" dirty="0">
                <a:solidFill>
                  <a:srgbClr val="FFFF00"/>
                </a:solidFill>
                <a:latin typeface="+mn-lt"/>
              </a:rPr>
              <a:t>6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 km, 3 </a:t>
            </a:r>
            <a:r>
              <a:rPr lang="en-US" dirty="0" err="1">
                <a:solidFill>
                  <a:srgbClr val="FFFF00"/>
                </a:solidFill>
                <a:latin typeface="+mn-lt"/>
              </a:rPr>
              <a:t>uur</a:t>
            </a:r>
            <a:endParaRPr lang="en-US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2432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endParaRPr lang="nl-NL" altLang="en-US"/>
          </a:p>
        </p:txBody>
      </p:sp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Neutronenster</a:t>
            </a:r>
            <a:r>
              <a:rPr lang="en-US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 err="1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als</a:t>
            </a:r>
            <a:r>
              <a:rPr lang="en-US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supernova remnant</a:t>
            </a:r>
          </a:p>
        </p:txBody>
      </p:sp>
      <p:pic>
        <p:nvPicPr>
          <p:cNvPr id="39940" name="Picture 2" descr="C:\Users\jo\Desktop\200704larg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5" y="1428750"/>
            <a:ext cx="62769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3" descr="C:\Users\jo\Desktop\NS_Mas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6188"/>
            <a:ext cx="3101975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30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endParaRPr lang="nl-NL" altLang="en-US"/>
          </a:p>
        </p:txBody>
      </p:sp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Big Bang </a:t>
            </a:r>
            <a:r>
              <a:rPr lang="en-US" i="1" kern="1200" dirty="0" err="1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nucleosynthese</a:t>
            </a:r>
            <a:r>
              <a:rPr lang="en-US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lang="en-US" i="1" kern="1200" dirty="0">
              <a:solidFill>
                <a:srgbClr val="000099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3012" name="Picture 4" descr="C:\Users\jo\Desktop\I02-09-nucleosynthes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4193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2" descr="\\vmware-host\Shared Folders\Desktop\800px-SolarSystemAbundanc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114800"/>
            <a:ext cx="54673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Box 25"/>
          <p:cNvSpPr txBox="1">
            <a:spLocks noChangeArrowheads="1"/>
          </p:cNvSpPr>
          <p:nvPr/>
        </p:nvSpPr>
        <p:spPr bwMode="auto">
          <a:xfrm>
            <a:off x="533400" y="1057275"/>
            <a:ext cx="457200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anose="05050102010706020507" pitchFamily="18" charset="2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anose="020F0502020204030204" pitchFamily="34" charset="0"/>
              </a:rPr>
              <a:t>Abondantie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>
                <a:latin typeface="Calibri" panose="020F0502020204030204" pitchFamily="34" charset="0"/>
              </a:rPr>
              <a:t>(</a:t>
            </a:r>
            <a:r>
              <a:rPr lang="en-US" altLang="en-US" dirty="0" err="1" smtClean="0">
                <a:latin typeface="Calibri" panose="020F0502020204030204" pitchFamily="34" charset="0"/>
              </a:rPr>
              <a:t>massa</a:t>
            </a:r>
            <a:r>
              <a:rPr lang="en-US" altLang="en-US" dirty="0" smtClean="0">
                <a:latin typeface="Calibri" panose="020F0502020204030204" pitchFamily="34" charset="0"/>
              </a:rPr>
              <a:t>) van </a:t>
            </a:r>
            <a:r>
              <a:rPr lang="en-US" altLang="en-US" dirty="0" err="1" smtClean="0">
                <a:latin typeface="Calibri" panose="020F0502020204030204" pitchFamily="34" charset="0"/>
              </a:rPr>
              <a:t>elementen</a:t>
            </a:r>
            <a:endParaRPr lang="en-US" altLang="en-US" dirty="0">
              <a:latin typeface="Calibri" panose="020F0502020204030204" pitchFamily="34" charset="0"/>
            </a:endParaRPr>
          </a:p>
          <a:p>
            <a:pPr lvl="1" eaLnBrk="1" hangingPunct="1"/>
            <a:r>
              <a:rPr lang="en-US" altLang="en-US" sz="1600" dirty="0">
                <a:latin typeface="Calibri" panose="020F0502020204030204" pitchFamily="34" charset="0"/>
              </a:rPr>
              <a:t>74% </a:t>
            </a:r>
            <a:r>
              <a:rPr lang="en-US" altLang="en-US" sz="1600" dirty="0" err="1" smtClean="0">
                <a:latin typeface="Calibri" panose="020F0502020204030204" pitchFamily="34" charset="0"/>
              </a:rPr>
              <a:t>waterstof</a:t>
            </a:r>
            <a:endParaRPr lang="en-US" altLang="en-US" sz="1600" dirty="0">
              <a:latin typeface="Calibri" panose="020F0502020204030204" pitchFamily="34" charset="0"/>
            </a:endParaRPr>
          </a:p>
          <a:p>
            <a:pPr lvl="1" eaLnBrk="1" hangingPunct="1"/>
            <a:r>
              <a:rPr lang="en-US" altLang="en-US" sz="1600" dirty="0">
                <a:latin typeface="Calibri" panose="020F0502020204030204" pitchFamily="34" charset="0"/>
              </a:rPr>
              <a:t>24% helium</a:t>
            </a:r>
          </a:p>
          <a:p>
            <a:pPr lvl="1" eaLnBrk="1" hangingPunct="1"/>
            <a:r>
              <a:rPr lang="en-US" altLang="en-US" sz="1600" dirty="0">
                <a:latin typeface="Calibri" panose="020F0502020204030204" pitchFamily="34" charset="0"/>
              </a:rPr>
              <a:t>1.0% </a:t>
            </a:r>
            <a:r>
              <a:rPr lang="en-US" altLang="en-US" sz="1600" dirty="0" err="1" smtClean="0">
                <a:latin typeface="Calibri" panose="020F0502020204030204" pitchFamily="34" charset="0"/>
              </a:rPr>
              <a:t>zuurstof</a:t>
            </a:r>
            <a:endParaRPr lang="en-US" altLang="en-US" sz="1600" dirty="0">
              <a:latin typeface="Calibri" panose="020F0502020204030204" pitchFamily="34" charset="0"/>
            </a:endParaRPr>
          </a:p>
          <a:p>
            <a:pPr lvl="1" eaLnBrk="1" hangingPunct="1"/>
            <a:r>
              <a:rPr lang="en-US" altLang="en-US" sz="1600" dirty="0">
                <a:latin typeface="Calibri" panose="020F0502020204030204" pitchFamily="34" charset="0"/>
              </a:rPr>
              <a:t>0.4% </a:t>
            </a:r>
            <a:r>
              <a:rPr lang="en-US" altLang="en-US" sz="1600" dirty="0" err="1" smtClean="0">
                <a:latin typeface="Calibri" panose="020F0502020204030204" pitchFamily="34" charset="0"/>
              </a:rPr>
              <a:t>koolstof</a:t>
            </a:r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</a:rPr>
              <a:t>Helium </a:t>
            </a:r>
            <a:r>
              <a:rPr lang="en-US" altLang="en-US" dirty="0" err="1" smtClean="0">
                <a:latin typeface="Calibri" panose="020F0502020204030204" pitchFamily="34" charset="0"/>
              </a:rPr>
              <a:t>abondantie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kan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niet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verklaard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worden</a:t>
            </a:r>
            <a:r>
              <a:rPr lang="en-US" altLang="en-US" dirty="0" smtClean="0">
                <a:latin typeface="Calibri" panose="020F0502020204030204" pitchFamily="34" charset="0"/>
              </a:rPr>
              <a:t> door </a:t>
            </a:r>
            <a:r>
              <a:rPr lang="en-US" altLang="en-US" dirty="0" err="1" smtClean="0">
                <a:latin typeface="Calibri" panose="020F0502020204030204" pitchFamily="34" charset="0"/>
              </a:rPr>
              <a:t>nucleosynthese</a:t>
            </a:r>
            <a:r>
              <a:rPr lang="en-US" altLang="en-US" dirty="0" smtClean="0">
                <a:latin typeface="Calibri" panose="020F0502020204030204" pitchFamily="34" charset="0"/>
              </a:rPr>
              <a:t> in </a:t>
            </a:r>
            <a:r>
              <a:rPr lang="en-US" altLang="en-US" dirty="0" err="1" smtClean="0">
                <a:latin typeface="Calibri" panose="020F0502020204030204" pitchFamily="34" charset="0"/>
              </a:rPr>
              <a:t>sterren</a:t>
            </a:r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dirty="0" err="1" smtClean="0">
                <a:latin typeface="Calibri" panose="020F0502020204030204" pitchFamily="34" charset="0"/>
              </a:rPr>
              <a:t>Sterk</a:t>
            </a:r>
            <a:r>
              <a:rPr lang="en-US" altLang="en-US" dirty="0" smtClean="0">
                <a:latin typeface="Calibri" panose="020F0502020204030204" pitchFamily="34" charset="0"/>
              </a:rPr>
              <a:t> argument </a:t>
            </a:r>
            <a:r>
              <a:rPr lang="en-US" altLang="en-US" dirty="0" err="1" smtClean="0">
                <a:latin typeface="Calibri" panose="020F0502020204030204" pitchFamily="34" charset="0"/>
              </a:rPr>
              <a:t>voor</a:t>
            </a:r>
            <a:r>
              <a:rPr lang="en-US" altLang="en-US" dirty="0" smtClean="0">
                <a:latin typeface="Calibri" panose="020F0502020204030204" pitchFamily="34" charset="0"/>
              </a:rPr>
              <a:t> Big Bang model</a:t>
            </a:r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995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endParaRPr lang="nl-NL" altLang="en-US">
              <a:latin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Intermezzo: </a:t>
            </a: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thermodynamica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33400" y="1066800"/>
            <a:ext cx="807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Thermodynamische</a:t>
            </a:r>
            <a:r>
              <a:rPr lang="en-US" altLang="en-US" dirty="0" smtClean="0">
                <a:latin typeface="Calibri" pitchFamily="34" charset="0"/>
              </a:rPr>
              <a:t> parameters: </a:t>
            </a:r>
            <a:r>
              <a:rPr lang="en-US" altLang="en-US" dirty="0" err="1" smtClean="0">
                <a:latin typeface="Calibri" pitchFamily="34" charset="0"/>
              </a:rPr>
              <a:t>bijvoorbeeld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temperatuur</a:t>
            </a:r>
            <a:r>
              <a:rPr lang="en-US" altLang="en-US" dirty="0" smtClean="0">
                <a:latin typeface="Calibri" pitchFamily="34" charset="0"/>
              </a:rPr>
              <a:t>, </a:t>
            </a:r>
            <a:r>
              <a:rPr lang="en-US" altLang="en-US" dirty="0" err="1" smtClean="0">
                <a:latin typeface="Calibri" pitchFamily="34" charset="0"/>
              </a:rPr>
              <a:t>druk</a:t>
            </a:r>
            <a:r>
              <a:rPr lang="en-US" altLang="en-US" dirty="0" smtClean="0">
                <a:latin typeface="Calibri" pitchFamily="34" charset="0"/>
              </a:rPr>
              <a:t>, volume, interne </a:t>
            </a:r>
            <a:r>
              <a:rPr lang="en-US" altLang="en-US" dirty="0" err="1" smtClean="0">
                <a:latin typeface="Calibri" pitchFamily="34" charset="0"/>
              </a:rPr>
              <a:t>energie</a:t>
            </a:r>
            <a:r>
              <a:rPr lang="en-US" altLang="en-US" dirty="0" smtClean="0">
                <a:latin typeface="Calibri" pitchFamily="34" charset="0"/>
              </a:rPr>
              <a:t>, </a:t>
            </a:r>
            <a:r>
              <a:rPr lang="en-US" altLang="en-US" dirty="0" err="1" smtClean="0">
                <a:latin typeface="Calibri" pitchFamily="34" charset="0"/>
              </a:rPr>
              <a:t>entropie</a:t>
            </a:r>
            <a:r>
              <a:rPr lang="en-US" altLang="en-US" dirty="0" smtClean="0">
                <a:latin typeface="Calibri" pitchFamily="34" charset="0"/>
              </a:rPr>
              <a:t>, </a:t>
            </a:r>
            <a:r>
              <a:rPr lang="en-US" altLang="en-US" dirty="0" err="1" smtClean="0">
                <a:latin typeface="Calibri" pitchFamily="34" charset="0"/>
              </a:rPr>
              <a:t>enthalpie</a:t>
            </a:r>
            <a:endParaRPr lang="en-US" altLang="en-US" dirty="0" smtClean="0">
              <a:latin typeface="Calibri" pitchFamily="34" charset="0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33399" y="1764268"/>
            <a:ext cx="80772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Niet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onafhankelijk</a:t>
            </a:r>
            <a:r>
              <a:rPr lang="en-US" altLang="en-US" dirty="0" smtClean="0">
                <a:latin typeface="Calibri" pitchFamily="34" charset="0"/>
              </a:rPr>
              <a:t> van </a:t>
            </a:r>
            <a:r>
              <a:rPr lang="en-US" altLang="en-US" dirty="0" err="1" smtClean="0">
                <a:latin typeface="Calibri" pitchFamily="34" charset="0"/>
              </a:rPr>
              <a:t>elkaar</a:t>
            </a:r>
            <a:r>
              <a:rPr lang="en-US" altLang="en-US" dirty="0" smtClean="0">
                <a:latin typeface="Calibri" pitchFamily="34" charset="0"/>
              </a:rPr>
              <a:t>: </a:t>
            </a:r>
            <a:r>
              <a:rPr lang="en-US" altLang="en-US" dirty="0" err="1" smtClean="0">
                <a:latin typeface="Calibri" pitchFamily="34" charset="0"/>
              </a:rPr>
              <a:t>dimensie</a:t>
            </a:r>
            <a:r>
              <a:rPr lang="en-US" altLang="en-US" dirty="0" smtClean="0">
                <a:latin typeface="Calibri" pitchFamily="34" charset="0"/>
              </a:rPr>
              <a:t> van de </a:t>
            </a:r>
            <a:r>
              <a:rPr lang="en-US" altLang="en-US" dirty="0" err="1" smtClean="0">
                <a:latin typeface="Calibri" pitchFamily="34" charset="0"/>
              </a:rPr>
              <a:t>toestandsruimte</a:t>
            </a:r>
            <a:r>
              <a:rPr lang="en-US" altLang="en-US" dirty="0" smtClean="0">
                <a:latin typeface="Calibri" pitchFamily="34" charset="0"/>
              </a:rPr>
              <a:t> (</a:t>
            </a:r>
            <a:r>
              <a:rPr lang="en-US" altLang="en-US" dirty="0" err="1" smtClean="0">
                <a:latin typeface="Calibri" pitchFamily="34" charset="0"/>
              </a:rPr>
              <a:t>bijvoorbeeld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i="1" dirty="0" smtClean="0">
                <a:latin typeface="Calibri" pitchFamily="34" charset="0"/>
              </a:rPr>
              <a:t>D = 2</a:t>
            </a:r>
            <a:r>
              <a:rPr lang="en-US" altLang="en-US" dirty="0" smtClean="0">
                <a:latin typeface="Calibri" pitchFamily="34" charset="0"/>
              </a:rPr>
              <a:t>)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33400" y="2895600"/>
            <a:ext cx="7696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smtClean="0">
                <a:latin typeface="Calibri" pitchFamily="34" charset="0"/>
              </a:rPr>
              <a:t>In </a:t>
            </a:r>
            <a:r>
              <a:rPr lang="en-US" altLang="en-US" dirty="0" err="1" smtClean="0">
                <a:latin typeface="Calibri" pitchFamily="34" charset="0"/>
              </a:rPr>
              <a:t>tegenstelling</a:t>
            </a:r>
            <a:r>
              <a:rPr lang="en-US" altLang="en-US" dirty="0" smtClean="0">
                <a:latin typeface="Calibri" pitchFamily="34" charset="0"/>
              </a:rPr>
              <a:t> tot </a:t>
            </a:r>
            <a:r>
              <a:rPr lang="en-US" altLang="en-US" i="1" dirty="0" err="1" smtClean="0">
                <a:latin typeface="Calibri" pitchFamily="34" charset="0"/>
              </a:rPr>
              <a:t>procesvariabelen</a:t>
            </a:r>
            <a:r>
              <a:rPr lang="en-US" altLang="en-US" dirty="0" smtClean="0">
                <a:latin typeface="Calibri" pitchFamily="34" charset="0"/>
              </a:rPr>
              <a:t>, </a:t>
            </a:r>
            <a:r>
              <a:rPr lang="en-US" altLang="en-US" dirty="0" err="1" smtClean="0">
                <a:latin typeface="Calibri" pitchFamily="34" charset="0"/>
              </a:rPr>
              <a:t>zoals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warmte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en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mechanische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arbeid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33400" y="2209800"/>
            <a:ext cx="807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Thermodynamische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toestand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en</a:t>
            </a:r>
            <a:r>
              <a:rPr lang="en-US" altLang="en-US" dirty="0" smtClean="0">
                <a:latin typeface="Calibri" pitchFamily="34" charset="0"/>
              </a:rPr>
              <a:t> de </a:t>
            </a:r>
            <a:r>
              <a:rPr lang="en-US" altLang="en-US" dirty="0" err="1" smtClean="0">
                <a:latin typeface="Calibri" pitchFamily="34" charset="0"/>
              </a:rPr>
              <a:t>waarde</a:t>
            </a:r>
            <a:r>
              <a:rPr lang="en-US" altLang="en-US" dirty="0" smtClean="0">
                <a:latin typeface="Calibri" pitchFamily="34" charset="0"/>
              </a:rPr>
              <a:t> van </a:t>
            </a:r>
            <a:r>
              <a:rPr lang="en-US" altLang="en-US" i="1" dirty="0" err="1" smtClean="0">
                <a:latin typeface="Calibri" pitchFamily="34" charset="0"/>
              </a:rPr>
              <a:t>toestandsvariabelen</a:t>
            </a:r>
            <a:r>
              <a:rPr lang="en-US" altLang="en-US" dirty="0" smtClean="0">
                <a:latin typeface="Calibri" pitchFamily="34" charset="0"/>
              </a:rPr>
              <a:t>: </a:t>
            </a:r>
            <a:r>
              <a:rPr lang="en-US" altLang="en-US" dirty="0" err="1" smtClean="0">
                <a:latin typeface="Calibri" pitchFamily="34" charset="0"/>
              </a:rPr>
              <a:t>hangen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enkel</a:t>
            </a:r>
            <a:r>
              <a:rPr lang="en-US" altLang="en-US" dirty="0" smtClean="0">
                <a:latin typeface="Calibri" pitchFamily="34" charset="0"/>
              </a:rPr>
              <a:t> van de </a:t>
            </a:r>
            <a:r>
              <a:rPr lang="en-US" altLang="en-US" dirty="0" err="1" smtClean="0">
                <a:latin typeface="Calibri" pitchFamily="34" charset="0"/>
              </a:rPr>
              <a:t>huidige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toestand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af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en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niet</a:t>
            </a:r>
            <a:r>
              <a:rPr lang="en-US" altLang="en-US" dirty="0" smtClean="0">
                <a:latin typeface="Calibri" pitchFamily="34" charset="0"/>
              </a:rPr>
              <a:t> van de </a:t>
            </a:r>
            <a:r>
              <a:rPr lang="en-US" altLang="en-US" dirty="0" err="1" smtClean="0">
                <a:latin typeface="Calibri" pitchFamily="34" charset="0"/>
              </a:rPr>
              <a:t>historie</a:t>
            </a:r>
            <a:endParaRPr lang="en-US" altLang="en-US" i="1" baseline="30000" dirty="0">
              <a:latin typeface="Calibri" pitchFamily="34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33400" y="3276600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Voorbeeld</a:t>
            </a:r>
            <a:r>
              <a:rPr lang="en-US" altLang="en-US" dirty="0" smtClean="0">
                <a:latin typeface="Calibri" pitchFamily="34" charset="0"/>
              </a:rPr>
              <a:t>: mono-</a:t>
            </a:r>
            <a:r>
              <a:rPr lang="en-US" altLang="en-US" dirty="0" err="1" smtClean="0">
                <a:latin typeface="Calibri" pitchFamily="34" charset="0"/>
              </a:rPr>
              <a:t>atomisch</a:t>
            </a:r>
            <a:r>
              <a:rPr lang="en-US" altLang="en-US" dirty="0" smtClean="0">
                <a:latin typeface="Calibri" pitchFamily="34" charset="0"/>
              </a:rPr>
              <a:t> gas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33400" y="4724400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smtClean="0">
                <a:latin typeface="Calibri" pitchFamily="34" charset="0"/>
              </a:rPr>
              <a:t>We </a:t>
            </a:r>
            <a:r>
              <a:rPr lang="en-US" altLang="en-US" dirty="0" err="1" smtClean="0">
                <a:latin typeface="Calibri" pitchFamily="34" charset="0"/>
              </a:rPr>
              <a:t>dienen</a:t>
            </a:r>
            <a:r>
              <a:rPr lang="en-US" altLang="en-US" dirty="0" smtClean="0">
                <a:latin typeface="Calibri" pitchFamily="34" charset="0"/>
              </a:rPr>
              <a:t> het pad </a:t>
            </a:r>
            <a:r>
              <a:rPr lang="en-US" altLang="en-US" dirty="0" err="1" smtClean="0">
                <a:latin typeface="Calibri" pitchFamily="34" charset="0"/>
              </a:rPr>
              <a:t>te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kennen</a:t>
            </a:r>
            <a:r>
              <a:rPr lang="en-US" altLang="en-US" dirty="0" smtClean="0">
                <a:latin typeface="Calibri" pitchFamily="34" charset="0"/>
              </a:rPr>
              <a:t>: </a:t>
            </a:r>
            <a:r>
              <a:rPr lang="en-US" altLang="en-US" dirty="0" err="1" smtClean="0">
                <a:latin typeface="Calibri" pitchFamily="34" charset="0"/>
              </a:rPr>
              <a:t>arbeid</a:t>
            </a:r>
            <a:r>
              <a:rPr lang="en-US" altLang="en-US" dirty="0" smtClean="0">
                <a:latin typeface="Calibri" pitchFamily="34" charset="0"/>
              </a:rPr>
              <a:t> is </a:t>
            </a:r>
            <a:r>
              <a:rPr lang="en-US" altLang="en-US" dirty="0" err="1" smtClean="0">
                <a:latin typeface="Calibri" pitchFamily="34" charset="0"/>
              </a:rPr>
              <a:t>een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procesvariabele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33400" y="5105400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Stel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dat</a:t>
            </a:r>
            <a:r>
              <a:rPr lang="en-US" altLang="en-US" dirty="0" smtClean="0">
                <a:latin typeface="Calibri" pitchFamily="34" charset="0"/>
              </a:rPr>
              <a:t> we </a:t>
            </a:r>
            <a:r>
              <a:rPr lang="en-US" altLang="en-US" dirty="0" err="1" smtClean="0">
                <a:latin typeface="Calibri" pitchFamily="34" charset="0"/>
              </a:rPr>
              <a:t>geinteresseerd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zijn</a:t>
            </a:r>
            <a:r>
              <a:rPr lang="en-US" altLang="en-US" dirty="0" smtClean="0">
                <a:latin typeface="Calibri" pitchFamily="34" charset="0"/>
              </a:rPr>
              <a:t> in de </a:t>
            </a:r>
            <a:r>
              <a:rPr lang="en-US" altLang="en-US" dirty="0" err="1" smtClean="0">
                <a:latin typeface="Calibri" pitchFamily="34" charset="0"/>
              </a:rPr>
              <a:t>som</a:t>
            </a:r>
            <a:r>
              <a:rPr lang="en-US" altLang="en-US" dirty="0" smtClean="0">
                <a:latin typeface="Calibri" pitchFamily="34" charset="0"/>
              </a:rPr>
              <a:t> van </a:t>
            </a:r>
            <a:r>
              <a:rPr lang="en-US" altLang="en-US" dirty="0" err="1" smtClean="0">
                <a:latin typeface="Calibri" pitchFamily="34" charset="0"/>
              </a:rPr>
              <a:t>arbeid</a:t>
            </a:r>
            <a:r>
              <a:rPr lang="en-US" altLang="en-US" dirty="0" smtClean="0">
                <a:latin typeface="Calibri" pitchFamily="34" charset="0"/>
              </a:rPr>
              <a:t> (</a:t>
            </a:r>
            <a:r>
              <a:rPr lang="en-US" altLang="en-US" i="1" dirty="0" err="1" smtClean="0">
                <a:latin typeface="Calibri" pitchFamily="34" charset="0"/>
              </a:rPr>
              <a:t>PdV</a:t>
            </a:r>
            <a:r>
              <a:rPr lang="en-US" altLang="en-US" dirty="0" smtClean="0">
                <a:latin typeface="Calibri" pitchFamily="34" charset="0"/>
              </a:rPr>
              <a:t>) </a:t>
            </a:r>
            <a:r>
              <a:rPr lang="en-US" altLang="en-US" dirty="0" err="1" smtClean="0">
                <a:latin typeface="Calibri" pitchFamily="34" charset="0"/>
              </a:rPr>
              <a:t>en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i="1" dirty="0" err="1" smtClean="0">
                <a:latin typeface="Calibri" pitchFamily="34" charset="0"/>
              </a:rPr>
              <a:t>VdP</a:t>
            </a:r>
            <a:endParaRPr lang="en-US" altLang="en-US" i="1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37" y="4006573"/>
            <a:ext cx="4652963" cy="605743"/>
          </a:xfrm>
          <a:prstGeom prst="rect">
            <a:avLst/>
          </a:prstGeom>
        </p:spPr>
      </p:pic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33400" y="3593068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Volg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een</a:t>
            </a:r>
            <a:r>
              <a:rPr lang="en-US" altLang="en-US" dirty="0" smtClean="0">
                <a:latin typeface="Calibri" pitchFamily="34" charset="0"/>
              </a:rPr>
              <a:t> “pad” in de </a:t>
            </a:r>
            <a:r>
              <a:rPr lang="en-US" altLang="en-US" dirty="0" err="1" smtClean="0">
                <a:latin typeface="Calibri" pitchFamily="34" charset="0"/>
              </a:rPr>
              <a:t>toestandsruimte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en</a:t>
            </a:r>
            <a:r>
              <a:rPr lang="en-US" altLang="en-US" dirty="0" smtClean="0">
                <a:latin typeface="Calibri" pitchFamily="34" charset="0"/>
              </a:rPr>
              <a:t> meet </a:t>
            </a:r>
            <a:r>
              <a:rPr lang="en-US" altLang="en-US" i="1" dirty="0" smtClean="0">
                <a:latin typeface="Calibri" pitchFamily="34" charset="0"/>
              </a:rPr>
              <a:t>P(t) </a:t>
            </a:r>
            <a:r>
              <a:rPr lang="en-US" altLang="en-US" dirty="0" err="1" smtClean="0">
                <a:latin typeface="Calibri" pitchFamily="34" charset="0"/>
              </a:rPr>
              <a:t>en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i="1" dirty="0" smtClean="0">
                <a:latin typeface="Calibri" pitchFamily="34" charset="0"/>
              </a:rPr>
              <a:t>V(t)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533400" y="4101434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smtClean="0">
                <a:latin typeface="Calibri" pitchFamily="34" charset="0"/>
              </a:rPr>
              <a:t>De </a:t>
            </a:r>
            <a:r>
              <a:rPr lang="en-US" altLang="en-US" dirty="0" err="1" smtClean="0">
                <a:latin typeface="Calibri" pitchFamily="34" charset="0"/>
              </a:rPr>
              <a:t>arbeid</a:t>
            </a:r>
            <a:r>
              <a:rPr lang="en-US" altLang="en-US" dirty="0" smtClean="0">
                <a:latin typeface="Calibri" pitchFamily="34" charset="0"/>
              </a:rPr>
              <a:t> is </a:t>
            </a:r>
            <a:r>
              <a:rPr lang="en-US" altLang="en-US" dirty="0" err="1" smtClean="0">
                <a:latin typeface="Calibri" pitchFamily="34" charset="0"/>
              </a:rPr>
              <a:t>dan</a:t>
            </a:r>
            <a:endParaRPr lang="en-US" altLang="en-US" i="1" dirty="0"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5514401"/>
            <a:ext cx="7543800" cy="656702"/>
          </a:xfrm>
          <a:prstGeom prst="rect">
            <a:avLst/>
          </a:prstGeom>
        </p:spPr>
      </p:pic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33400" y="6183868"/>
            <a:ext cx="807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smtClean="0">
                <a:latin typeface="Calibri" pitchFamily="34" charset="0"/>
              </a:rPr>
              <a:t>We </a:t>
            </a:r>
            <a:r>
              <a:rPr lang="en-US" altLang="en-US" dirty="0" err="1" smtClean="0">
                <a:latin typeface="Calibri" pitchFamily="34" charset="0"/>
              </a:rPr>
              <a:t>hoeven</a:t>
            </a:r>
            <a:r>
              <a:rPr lang="en-US" altLang="en-US" dirty="0" smtClean="0">
                <a:latin typeface="Calibri" pitchFamily="34" charset="0"/>
              </a:rPr>
              <a:t> de </a:t>
            </a:r>
            <a:r>
              <a:rPr lang="en-US" altLang="en-US" dirty="0" err="1" smtClean="0">
                <a:latin typeface="Calibri" pitchFamily="34" charset="0"/>
              </a:rPr>
              <a:t>functie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i="1" dirty="0" smtClean="0">
                <a:latin typeface="Calibri" pitchFamily="34" charset="0"/>
              </a:rPr>
              <a:t>P(t)V(t) </a:t>
            </a:r>
            <a:r>
              <a:rPr lang="en-US" altLang="en-US" dirty="0" err="1" smtClean="0">
                <a:latin typeface="Calibri" pitchFamily="34" charset="0"/>
              </a:rPr>
              <a:t>en</a:t>
            </a:r>
            <a:r>
              <a:rPr lang="en-US" altLang="en-US" dirty="0" smtClean="0">
                <a:latin typeface="Calibri" pitchFamily="34" charset="0"/>
              </a:rPr>
              <a:t> op de begin- </a:t>
            </a:r>
            <a:r>
              <a:rPr lang="en-US" altLang="en-US" dirty="0" err="1" smtClean="0">
                <a:latin typeface="Calibri" pitchFamily="34" charset="0"/>
              </a:rPr>
              <a:t>en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eindtoestand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te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kennen</a:t>
            </a:r>
            <a:r>
              <a:rPr lang="en-US" altLang="en-US" dirty="0" smtClean="0">
                <a:latin typeface="Calibri" pitchFamily="34" charset="0"/>
              </a:rPr>
              <a:t>. Het product </a:t>
            </a:r>
            <a:r>
              <a:rPr lang="en-US" altLang="en-US" i="1" dirty="0" smtClean="0">
                <a:latin typeface="Calibri" pitchFamily="34" charset="0"/>
              </a:rPr>
              <a:t>PV</a:t>
            </a:r>
            <a:r>
              <a:rPr lang="en-US" altLang="en-US" dirty="0" smtClean="0">
                <a:latin typeface="Calibri" pitchFamily="34" charset="0"/>
              </a:rPr>
              <a:t> is </a:t>
            </a:r>
            <a:r>
              <a:rPr lang="en-US" altLang="en-US" dirty="0" err="1" smtClean="0">
                <a:latin typeface="Calibri" pitchFamily="34" charset="0"/>
              </a:rPr>
              <a:t>een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toestandsfunctie</a:t>
            </a:r>
            <a:endParaRPr lang="en-US" altLang="en-US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3145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1" grpId="0"/>
      <p:bldP spid="30" grpId="0"/>
      <p:bldP spid="26" grpId="0"/>
      <p:bldP spid="31" grpId="0"/>
      <p:bldP spid="33" grpId="0"/>
      <p:bldP spid="36" grpId="0"/>
      <p:bldP spid="38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endParaRPr lang="nl-NL" altLang="en-US">
              <a:latin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Intermezzo: </a:t>
            </a: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entropie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33400" y="1066800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Entropie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volgens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definitie</a:t>
            </a:r>
            <a:endParaRPr lang="en-US" altLang="en-US" dirty="0" smtClean="0">
              <a:latin typeface="Calibri" pitchFamily="34" charset="0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33399" y="1611868"/>
            <a:ext cx="80772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smtClean="0">
                <a:latin typeface="Calibri" pitchFamily="34" charset="0"/>
              </a:rPr>
              <a:t>We </a:t>
            </a:r>
            <a:r>
              <a:rPr lang="en-US" altLang="en-US" dirty="0" err="1" smtClean="0">
                <a:latin typeface="Calibri" pitchFamily="34" charset="0"/>
              </a:rPr>
              <a:t>herkennen</a:t>
            </a:r>
            <a:r>
              <a:rPr lang="en-US" altLang="en-US" dirty="0" smtClean="0">
                <a:latin typeface="Calibri" pitchFamily="34" charset="0"/>
              </a:rPr>
              <a:t> de </a:t>
            </a:r>
            <a:r>
              <a:rPr lang="en-US" altLang="en-US" dirty="0" err="1" smtClean="0">
                <a:latin typeface="Calibri" pitchFamily="34" charset="0"/>
              </a:rPr>
              <a:t>eerste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hoofdwet</a:t>
            </a:r>
            <a:r>
              <a:rPr lang="en-US" altLang="en-US" dirty="0" smtClean="0">
                <a:latin typeface="Calibri" pitchFamily="34" charset="0"/>
              </a:rPr>
              <a:t> van </a:t>
            </a:r>
            <a:r>
              <a:rPr lang="en-US" altLang="en-US" dirty="0" err="1" smtClean="0">
                <a:latin typeface="Calibri" pitchFamily="34" charset="0"/>
              </a:rPr>
              <a:t>thermodynamica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33400" y="2743200"/>
            <a:ext cx="7696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Vergelijken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levert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33400" y="2209800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smtClean="0">
                <a:latin typeface="Calibri" pitchFamily="34" charset="0"/>
              </a:rPr>
              <a:t>De </a:t>
            </a:r>
            <a:r>
              <a:rPr lang="en-US" altLang="en-US" dirty="0" err="1" smtClean="0">
                <a:latin typeface="Calibri" pitchFamily="34" charset="0"/>
              </a:rPr>
              <a:t>differentiaal</a:t>
            </a:r>
            <a:endParaRPr lang="en-US" altLang="en-US" i="1" baseline="30000" dirty="0">
              <a:latin typeface="Calibri" pitchFamily="34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33400" y="3352800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Tweede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afgeleiden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33400" y="4648200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smtClean="0">
                <a:latin typeface="Calibri" pitchFamily="34" charset="0"/>
              </a:rPr>
              <a:t>We </a:t>
            </a:r>
            <a:r>
              <a:rPr lang="en-US" altLang="en-US" dirty="0" err="1" smtClean="0">
                <a:latin typeface="Calibri" pitchFamily="34" charset="0"/>
              </a:rPr>
              <a:t>vinden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33400" y="5321948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Invullen</a:t>
            </a:r>
            <a:r>
              <a:rPr lang="en-US" altLang="en-US" dirty="0" smtClean="0">
                <a:latin typeface="Calibri" pitchFamily="34" charset="0"/>
              </a:rPr>
              <a:t> in de </a:t>
            </a:r>
            <a:r>
              <a:rPr lang="en-US" altLang="en-US" dirty="0" err="1" smtClean="0">
                <a:latin typeface="Calibri" pitchFamily="34" charset="0"/>
              </a:rPr>
              <a:t>definitie</a:t>
            </a:r>
            <a:r>
              <a:rPr lang="en-US" altLang="en-US" dirty="0" smtClean="0">
                <a:latin typeface="Calibri" pitchFamily="34" charset="0"/>
              </a:rPr>
              <a:t>: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33400" y="6082736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Integreren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levert</a:t>
            </a:r>
            <a:endParaRPr lang="en-US" altLang="en-US" i="1" dirty="0"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25" y="973696"/>
            <a:ext cx="3724275" cy="550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672892"/>
            <a:ext cx="1876425" cy="298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2142449"/>
            <a:ext cx="3733800" cy="525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3431" y="2752792"/>
            <a:ext cx="5595937" cy="523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5075" y="3299776"/>
            <a:ext cx="2295525" cy="560658"/>
          </a:xfrm>
          <a:prstGeom prst="rect">
            <a:avLst/>
          </a:prstGeom>
        </p:spPr>
      </p:pic>
      <p:sp>
        <p:nvSpPr>
          <p:cNvPr id="21" name="Right Arrow 12"/>
          <p:cNvSpPr>
            <a:spLocks noChangeArrowheads="1"/>
          </p:cNvSpPr>
          <p:nvPr/>
        </p:nvSpPr>
        <p:spPr bwMode="auto">
          <a:xfrm>
            <a:off x="3505200" y="4038600"/>
            <a:ext cx="6858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endParaRPr lang="nl-NL" altLang="en-US">
              <a:latin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4629" y="3882116"/>
            <a:ext cx="4570771" cy="6262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9637" y="4571796"/>
            <a:ext cx="2706331" cy="54903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3540" y="5274147"/>
            <a:ext cx="5787659" cy="5170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6731" y="5991207"/>
            <a:ext cx="2993469" cy="62339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479504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1" grpId="0"/>
      <p:bldP spid="30" grpId="0"/>
      <p:bldP spid="26" grpId="0"/>
      <p:bldP spid="31" grpId="0"/>
      <p:bldP spid="33" grpId="0"/>
      <p:bldP spid="36" grpId="0"/>
      <p:bldP spid="40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endParaRPr lang="nl-NL" altLang="en-US">
              <a:latin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Entropie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in </a:t>
            </a: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expanderend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heelal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33400" y="1230868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smtClean="0">
                <a:latin typeface="Calibri" pitchFamily="34" charset="0"/>
              </a:rPr>
              <a:t>We </a:t>
            </a:r>
            <a:r>
              <a:rPr lang="en-US" altLang="en-US" dirty="0" err="1" smtClean="0">
                <a:latin typeface="Calibri" pitchFamily="34" charset="0"/>
              </a:rPr>
              <a:t>vonden</a:t>
            </a:r>
            <a:r>
              <a:rPr lang="en-US" altLang="en-US" dirty="0" smtClean="0">
                <a:latin typeface="Calibri" pitchFamily="34" charset="0"/>
              </a:rPr>
              <a:t> met de </a:t>
            </a:r>
            <a:r>
              <a:rPr lang="en-US" altLang="en-US" dirty="0" err="1" smtClean="0">
                <a:latin typeface="Calibri" pitchFamily="34" charset="0"/>
              </a:rPr>
              <a:t>friedmannvergelijkingen</a:t>
            </a:r>
            <a:endParaRPr lang="en-US" altLang="en-US" dirty="0" smtClean="0">
              <a:latin typeface="Calibri" pitchFamily="34" charset="0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33399" y="1893041"/>
            <a:ext cx="80772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Combineer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dit</a:t>
            </a:r>
            <a:r>
              <a:rPr lang="en-US" altLang="en-US" dirty="0" smtClean="0">
                <a:latin typeface="Calibri" pitchFamily="34" charset="0"/>
              </a:rPr>
              <a:t> met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33400" y="2526268"/>
            <a:ext cx="7696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Dit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levert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791200" y="2526268"/>
            <a:ext cx="2743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Entropie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i="1" dirty="0" smtClean="0">
                <a:latin typeface="Calibri" pitchFamily="34" charset="0"/>
              </a:rPr>
              <a:t>S(T)</a:t>
            </a:r>
            <a:r>
              <a:rPr lang="en-US" altLang="en-US" dirty="0" smtClean="0">
                <a:latin typeface="Calibri" pitchFamily="34" charset="0"/>
              </a:rPr>
              <a:t> is constant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33400" y="3516868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Entropiedichtheid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33400" y="4126468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smtClean="0">
                <a:latin typeface="Calibri" pitchFamily="34" charset="0"/>
              </a:rPr>
              <a:t>In het </a:t>
            </a:r>
            <a:r>
              <a:rPr lang="en-US" altLang="en-US" dirty="0" err="1" smtClean="0">
                <a:latin typeface="Calibri" pitchFamily="34" charset="0"/>
              </a:rPr>
              <a:t>vroege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heelal</a:t>
            </a:r>
            <a:r>
              <a:rPr lang="en-US" altLang="en-US" dirty="0" smtClean="0">
                <a:latin typeface="Calibri" pitchFamily="34" charset="0"/>
              </a:rPr>
              <a:t> (met </a:t>
            </a:r>
            <a:r>
              <a:rPr lang="en-US" altLang="en-US" i="1" dirty="0" smtClean="0">
                <a:latin typeface="Calibri" pitchFamily="34" charset="0"/>
              </a:rPr>
              <a:t>P = </a:t>
            </a:r>
            <a:r>
              <a:rPr lang="en-US" altLang="en-US" i="1" dirty="0" smtClean="0"/>
              <a:t>r</a:t>
            </a:r>
            <a:r>
              <a:rPr lang="en-US" altLang="en-US" i="1" dirty="0" smtClean="0">
                <a:latin typeface="Calibri" pitchFamily="34" charset="0"/>
              </a:rPr>
              <a:t>/3</a:t>
            </a:r>
            <a:r>
              <a:rPr lang="en-US" altLang="en-US" dirty="0" smtClean="0">
                <a:latin typeface="Calibri" pitchFamily="34" charset="0"/>
              </a:rPr>
              <a:t>) </a:t>
            </a:r>
            <a:r>
              <a:rPr lang="en-US" altLang="en-US" dirty="0" err="1" smtClean="0">
                <a:latin typeface="Calibri" pitchFamily="34" charset="0"/>
              </a:rPr>
              <a:t>geldt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33400" y="4772939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Hierbij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gebruiken</a:t>
            </a:r>
            <a:r>
              <a:rPr lang="en-US" altLang="en-US" dirty="0" smtClean="0">
                <a:latin typeface="Calibri" pitchFamily="34" charset="0"/>
              </a:rPr>
              <a:t> we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21" name="Right Arrow 12"/>
          <p:cNvSpPr>
            <a:spLocks noChangeArrowheads="1"/>
          </p:cNvSpPr>
          <p:nvPr/>
        </p:nvSpPr>
        <p:spPr bwMode="auto">
          <a:xfrm>
            <a:off x="4783394" y="2570347"/>
            <a:ext cx="6858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endParaRPr lang="nl-NL" altLang="en-US">
              <a:latin typeface="Calibr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669" y="1824837"/>
            <a:ext cx="2706331" cy="549031"/>
          </a:xfrm>
          <a:prstGeom prst="rect">
            <a:avLst/>
          </a:prstGeom>
          <a:ln w="38100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1" y="1109517"/>
            <a:ext cx="2362200" cy="5995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445641"/>
            <a:ext cx="2752725" cy="6190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6731" y="3425935"/>
            <a:ext cx="3222069" cy="5751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999" y="3991272"/>
            <a:ext cx="1621568" cy="5958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3619" y="4621768"/>
            <a:ext cx="4705350" cy="723900"/>
          </a:xfrm>
          <a:prstGeom prst="rect">
            <a:avLst/>
          </a:prstGeom>
        </p:spPr>
      </p:pic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33400" y="5681800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Merk</a:t>
            </a:r>
            <a:r>
              <a:rPr lang="en-US" altLang="en-US" dirty="0" smtClean="0">
                <a:latin typeface="Calibri" pitchFamily="34" charset="0"/>
              </a:rPr>
              <a:t> op </a:t>
            </a:r>
            <a:r>
              <a:rPr lang="en-US" altLang="en-US" dirty="0" err="1" smtClean="0">
                <a:latin typeface="Calibri" pitchFamily="34" charset="0"/>
              </a:rPr>
              <a:t>dat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geldt</a:t>
            </a:r>
            <a:endParaRPr lang="en-US" altLang="en-US" i="1" dirty="0">
              <a:latin typeface="Calibri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3709" y="5537560"/>
            <a:ext cx="5140582" cy="6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534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1" grpId="0"/>
      <p:bldP spid="30" grpId="0"/>
      <p:bldP spid="31" grpId="0"/>
      <p:bldP spid="33" grpId="0"/>
      <p:bldP spid="36" grpId="0"/>
      <p:bldP spid="40" grpId="0"/>
      <p:bldP spid="21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endParaRPr lang="nl-NL" altLang="en-US">
              <a:latin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Elektron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-positron </a:t>
            </a: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annihilatie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33400" y="1230868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Behoud</a:t>
            </a:r>
            <a:r>
              <a:rPr lang="en-US" altLang="en-US" dirty="0" smtClean="0">
                <a:latin typeface="Calibri" pitchFamily="34" charset="0"/>
              </a:rPr>
              <a:t> van </a:t>
            </a:r>
            <a:r>
              <a:rPr lang="en-US" altLang="en-US" dirty="0" err="1" smtClean="0">
                <a:latin typeface="Calibri" pitchFamily="34" charset="0"/>
              </a:rPr>
              <a:t>entropie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levert</a:t>
            </a:r>
            <a:endParaRPr lang="en-US" altLang="en-US" dirty="0" smtClean="0">
              <a:latin typeface="Calibri" pitchFamily="34" charset="0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33399" y="1992868"/>
            <a:ext cx="80772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Zolang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i="1" dirty="0" err="1" smtClean="0">
                <a:latin typeface="Calibri" pitchFamily="34" charset="0"/>
              </a:rPr>
              <a:t>g</a:t>
            </a:r>
            <a:r>
              <a:rPr lang="en-US" altLang="en-US" baseline="-25000" dirty="0" err="1" smtClean="0">
                <a:latin typeface="Calibri" pitchFamily="34" charset="0"/>
              </a:rPr>
              <a:t>eff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niet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verandert</a:t>
            </a:r>
            <a:r>
              <a:rPr lang="en-US" altLang="en-US" dirty="0" smtClean="0">
                <a:latin typeface="Calibri" pitchFamily="34" charset="0"/>
              </a:rPr>
              <a:t>, </a:t>
            </a:r>
            <a:r>
              <a:rPr lang="en-US" altLang="en-US" dirty="0" err="1" smtClean="0">
                <a:latin typeface="Calibri" pitchFamily="34" charset="0"/>
              </a:rPr>
              <a:t>lijken</a:t>
            </a:r>
            <a:r>
              <a:rPr lang="en-US" altLang="en-US" dirty="0" smtClean="0">
                <a:latin typeface="Calibri" pitchFamily="34" charset="0"/>
              </a:rPr>
              <a:t> neutrino’s in </a:t>
            </a:r>
            <a:r>
              <a:rPr lang="en-US" altLang="en-US" dirty="0" err="1" smtClean="0">
                <a:latin typeface="Calibri" pitchFamily="34" charset="0"/>
              </a:rPr>
              <a:t>thermisch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evenwicht</a:t>
            </a:r>
            <a:r>
              <a:rPr lang="en-US" altLang="en-US" dirty="0" smtClean="0">
                <a:latin typeface="Calibri" pitchFamily="34" charset="0"/>
              </a:rPr>
              <a:t> met het plasma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33400" y="2526268"/>
            <a:ext cx="7696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Annihilatie</a:t>
            </a:r>
            <a:r>
              <a:rPr lang="en-US" altLang="en-US" dirty="0" smtClean="0">
                <a:latin typeface="Calibri" pitchFamily="34" charset="0"/>
              </a:rPr>
              <a:t> van </a:t>
            </a:r>
            <a:r>
              <a:rPr lang="en-US" altLang="en-US" dirty="0" err="1" smtClean="0">
                <a:latin typeface="Calibri" pitchFamily="34" charset="0"/>
              </a:rPr>
              <a:t>elektronen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en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positronen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volgens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33400" y="3048000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Beneden</a:t>
            </a:r>
            <a:r>
              <a:rPr lang="en-US" altLang="en-US" dirty="0" smtClean="0">
                <a:latin typeface="Calibri" pitchFamily="34" charset="0"/>
              </a:rPr>
              <a:t> T = 1 MeV is </a:t>
            </a:r>
            <a:r>
              <a:rPr lang="en-US" altLang="en-US" dirty="0" err="1" smtClean="0">
                <a:latin typeface="Calibri" pitchFamily="34" charset="0"/>
              </a:rPr>
              <a:t>reactie</a:t>
            </a:r>
            <a:r>
              <a:rPr lang="en-US" altLang="en-US" dirty="0" smtClean="0">
                <a:latin typeface="Calibri" pitchFamily="34" charset="0"/>
              </a:rPr>
              <a:t>                              </a:t>
            </a:r>
            <a:r>
              <a:rPr lang="en-US" altLang="en-US" dirty="0" err="1" smtClean="0">
                <a:latin typeface="Calibri" pitchFamily="34" charset="0"/>
              </a:rPr>
              <a:t>niet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meer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mogelijk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33400" y="3593068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Vrijheidsgraden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33400" y="4492641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Behoud</a:t>
            </a:r>
            <a:r>
              <a:rPr lang="en-US" altLang="en-US" dirty="0" smtClean="0">
                <a:latin typeface="Calibri" pitchFamily="34" charset="0"/>
              </a:rPr>
              <a:t> van </a:t>
            </a:r>
            <a:r>
              <a:rPr lang="en-US" altLang="en-US" dirty="0" err="1" smtClean="0">
                <a:latin typeface="Calibri" pitchFamily="34" charset="0"/>
              </a:rPr>
              <a:t>entropie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21" name="Right Arrow 12"/>
          <p:cNvSpPr>
            <a:spLocks noChangeArrowheads="1"/>
          </p:cNvSpPr>
          <p:nvPr/>
        </p:nvSpPr>
        <p:spPr bwMode="auto">
          <a:xfrm>
            <a:off x="4783394" y="1625736"/>
            <a:ext cx="6858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endParaRPr lang="nl-NL" altLang="en-US">
              <a:latin typeface="Calibri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33400" y="5261297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Hieruit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volgt</a:t>
            </a:r>
            <a:endParaRPr lang="en-US" altLang="en-US" i="1" dirty="0"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230279"/>
            <a:ext cx="1876425" cy="3648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075" y="1582651"/>
            <a:ext cx="2130221" cy="3944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959" y="2571988"/>
            <a:ext cx="1230569" cy="299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7974" y="3084348"/>
            <a:ext cx="1376363" cy="311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7893" y="3488297"/>
            <a:ext cx="4202908" cy="604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8568" y="4042938"/>
            <a:ext cx="2305664" cy="342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5174" y="4419600"/>
            <a:ext cx="5672137" cy="5539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1200" y="5129902"/>
            <a:ext cx="5414962" cy="660099"/>
          </a:xfrm>
          <a:prstGeom prst="rect">
            <a:avLst/>
          </a:prstGeom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33400" y="5903570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Bij</a:t>
            </a:r>
            <a:r>
              <a:rPr lang="en-US" altLang="en-US" dirty="0" smtClean="0">
                <a:latin typeface="Calibri" pitchFamily="34" charset="0"/>
              </a:rPr>
              <a:t> de </a:t>
            </a:r>
            <a:r>
              <a:rPr lang="en-US" altLang="en-US" dirty="0" err="1" smtClean="0">
                <a:latin typeface="Calibri" pitchFamily="34" charset="0"/>
              </a:rPr>
              <a:t>ontkoppeling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wordt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entropie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overgedragen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aan</a:t>
            </a:r>
            <a:r>
              <a:rPr lang="en-US" altLang="en-US" dirty="0" smtClean="0">
                <a:latin typeface="Calibri" pitchFamily="34" charset="0"/>
              </a:rPr>
              <a:t> de </a:t>
            </a:r>
            <a:r>
              <a:rPr lang="en-US" altLang="en-US" dirty="0" err="1" smtClean="0">
                <a:latin typeface="Calibri" pitchFamily="34" charset="0"/>
              </a:rPr>
              <a:t>fotonen</a:t>
            </a:r>
            <a:endParaRPr lang="en-US" altLang="en-US" i="1" dirty="0">
              <a:latin typeface="Calibri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27593" y="5712886"/>
            <a:ext cx="1683007" cy="711374"/>
          </a:xfrm>
          <a:prstGeom prst="rect">
            <a:avLst/>
          </a:prstGeom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33400" y="6424759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Dit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wordt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i="1" dirty="0" smtClean="0">
                <a:latin typeface="Calibri" pitchFamily="34" charset="0"/>
              </a:rPr>
              <a:t>reheating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genoemd</a:t>
            </a:r>
            <a:r>
              <a:rPr lang="en-US" altLang="en-US" dirty="0" smtClean="0">
                <a:latin typeface="Calibri" pitchFamily="34" charset="0"/>
              </a:rPr>
              <a:t>. De neutrino-</a:t>
            </a:r>
            <a:r>
              <a:rPr lang="en-US" altLang="en-US" dirty="0" err="1" smtClean="0">
                <a:latin typeface="Calibri" pitchFamily="34" charset="0"/>
              </a:rPr>
              <a:t>achtergrond</a:t>
            </a:r>
            <a:r>
              <a:rPr lang="en-US" altLang="en-US" dirty="0" smtClean="0">
                <a:latin typeface="Calibri" pitchFamily="34" charset="0"/>
              </a:rPr>
              <a:t> nu </a:t>
            </a:r>
            <a:r>
              <a:rPr lang="en-US" altLang="en-US" dirty="0" err="1" smtClean="0">
                <a:latin typeface="Calibri" pitchFamily="34" charset="0"/>
              </a:rPr>
              <a:t>heeft</a:t>
            </a:r>
            <a:endParaRPr lang="en-US" altLang="en-US" i="1" dirty="0">
              <a:latin typeface="Calibri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4200" y="6467342"/>
            <a:ext cx="1295400" cy="27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18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1" grpId="0"/>
      <p:bldP spid="30" grpId="0"/>
      <p:bldP spid="33" grpId="0"/>
      <p:bldP spid="36" grpId="0"/>
      <p:bldP spid="40" grpId="0"/>
      <p:bldP spid="21" grpId="0" animBg="1"/>
      <p:bldP spid="27" grpId="0"/>
      <p:bldP spid="28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endParaRPr lang="nl-NL" altLang="en-US">
              <a:latin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Huidige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bijdrage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straling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33400" y="1230868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Straling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bestaat</a:t>
            </a:r>
            <a:r>
              <a:rPr lang="en-US" altLang="en-US" dirty="0" smtClean="0">
                <a:latin typeface="Calibri" pitchFamily="34" charset="0"/>
              </a:rPr>
              <a:t> op </a:t>
            </a:r>
            <a:r>
              <a:rPr lang="en-US" altLang="en-US" dirty="0" err="1" smtClean="0">
                <a:latin typeface="Calibri" pitchFamily="34" charset="0"/>
              </a:rPr>
              <a:t>dit</a:t>
            </a:r>
            <a:r>
              <a:rPr lang="en-US" altLang="en-US" dirty="0" smtClean="0">
                <a:latin typeface="Calibri" pitchFamily="34" charset="0"/>
              </a:rPr>
              <a:t> moment </a:t>
            </a:r>
            <a:r>
              <a:rPr lang="en-US" altLang="en-US" dirty="0" err="1" smtClean="0">
                <a:latin typeface="Calibri" pitchFamily="34" charset="0"/>
              </a:rPr>
              <a:t>uit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fotonen</a:t>
            </a:r>
            <a:r>
              <a:rPr lang="en-US" altLang="en-US" dirty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en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drie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soorten</a:t>
            </a:r>
            <a:r>
              <a:rPr lang="en-US" altLang="en-US" dirty="0" smtClean="0">
                <a:latin typeface="Calibri" pitchFamily="34" charset="0"/>
              </a:rPr>
              <a:t> neutrino’s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33399" y="1752600"/>
            <a:ext cx="80772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Neem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aan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dat</a:t>
            </a:r>
            <a:r>
              <a:rPr lang="en-US" altLang="en-US" dirty="0" smtClean="0">
                <a:latin typeface="Calibri" pitchFamily="34" charset="0"/>
              </a:rPr>
              <a:t> neutrino’s </a:t>
            </a:r>
            <a:r>
              <a:rPr lang="en-US" altLang="en-US" dirty="0" err="1" smtClean="0">
                <a:latin typeface="Calibri" pitchFamily="34" charset="0"/>
              </a:rPr>
              <a:t>massaloos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zijn</a:t>
            </a:r>
            <a:r>
              <a:rPr lang="en-US" altLang="en-US" dirty="0" smtClean="0">
                <a:latin typeface="Calibri" pitchFamily="34" charset="0"/>
              </a:rPr>
              <a:t> (</a:t>
            </a:r>
            <a:r>
              <a:rPr lang="en-US" altLang="en-US" dirty="0" err="1" smtClean="0">
                <a:latin typeface="Calibri" pitchFamily="34" charset="0"/>
              </a:rPr>
              <a:t>en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dus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relativistisch</a:t>
            </a:r>
            <a:r>
              <a:rPr lang="en-US" altLang="en-US" dirty="0" smtClean="0">
                <a:latin typeface="Calibri" pitchFamily="34" charset="0"/>
              </a:rPr>
              <a:t>)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33400" y="2570943"/>
            <a:ext cx="7696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Vrijheidsgraden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33400" y="4030411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Huidige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stralingsdichtheid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33400" y="4777584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Bijdrage</a:t>
            </a:r>
            <a:r>
              <a:rPr lang="en-US" altLang="en-US" dirty="0" smtClean="0">
                <a:latin typeface="Calibri" pitchFamily="34" charset="0"/>
              </a:rPr>
              <a:t> tot de </a:t>
            </a:r>
            <a:r>
              <a:rPr lang="en-US" altLang="en-US" dirty="0" err="1" smtClean="0">
                <a:latin typeface="Calibri" pitchFamily="34" charset="0"/>
              </a:rPr>
              <a:t>dichtheid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33400" y="5546240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Straling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speelt</a:t>
            </a:r>
            <a:r>
              <a:rPr lang="en-US" altLang="en-US" dirty="0" smtClean="0">
                <a:latin typeface="Calibri" pitchFamily="34" charset="0"/>
              </a:rPr>
              <a:t> nu </a:t>
            </a:r>
            <a:r>
              <a:rPr lang="en-US" altLang="en-US" dirty="0" err="1" smtClean="0">
                <a:latin typeface="Calibri" pitchFamily="34" charset="0"/>
              </a:rPr>
              <a:t>geen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rol</a:t>
            </a:r>
            <a:r>
              <a:rPr lang="en-US" altLang="en-US" dirty="0" smtClean="0">
                <a:latin typeface="Calibri" pitchFamily="34" charset="0"/>
              </a:rPr>
              <a:t> van </a:t>
            </a:r>
            <a:r>
              <a:rPr lang="en-US" altLang="en-US" dirty="0" err="1" smtClean="0">
                <a:latin typeface="Calibri" pitchFamily="34" charset="0"/>
              </a:rPr>
              <a:t>betekenis</a:t>
            </a:r>
            <a:r>
              <a:rPr lang="en-US" altLang="en-US" dirty="0" smtClean="0">
                <a:latin typeface="Calibri" pitchFamily="34" charset="0"/>
              </a:rPr>
              <a:t> in de </a:t>
            </a:r>
            <a:r>
              <a:rPr lang="en-US" altLang="en-US" dirty="0" err="1" smtClean="0">
                <a:latin typeface="Calibri" pitchFamily="34" charset="0"/>
              </a:rPr>
              <a:t>dynamica</a:t>
            </a:r>
            <a:r>
              <a:rPr lang="en-US" altLang="en-US" dirty="0" smtClean="0">
                <a:latin typeface="Calibri" pitchFamily="34" charset="0"/>
              </a:rPr>
              <a:t> van het </a:t>
            </a:r>
            <a:r>
              <a:rPr lang="en-US" altLang="en-US" dirty="0" err="1" smtClean="0">
                <a:latin typeface="Calibri" pitchFamily="34" charset="0"/>
              </a:rPr>
              <a:t>heelal</a:t>
            </a:r>
            <a:endParaRPr lang="en-US" altLang="en-US" i="1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941" y="2438400"/>
            <a:ext cx="4205259" cy="13984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924607"/>
            <a:ext cx="3733800" cy="5513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4781050"/>
            <a:ext cx="1887794" cy="36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443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1" grpId="0"/>
      <p:bldP spid="30" grpId="0"/>
      <p:bldP spid="36" grpId="0"/>
      <p:bldP spid="40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Primeordiale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neutrino’s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33400" y="1219200"/>
            <a:ext cx="762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Kosmische</a:t>
            </a:r>
            <a:r>
              <a:rPr lang="en-US" altLang="en-US" dirty="0" smtClean="0">
                <a:latin typeface="Calibri" pitchFamily="34" charset="0"/>
              </a:rPr>
              <a:t> neutrino-</a:t>
            </a:r>
            <a:r>
              <a:rPr lang="en-US" altLang="en-US" dirty="0" err="1" smtClean="0">
                <a:latin typeface="Calibri" pitchFamily="34" charset="0"/>
              </a:rPr>
              <a:t>achtergrond</a:t>
            </a:r>
            <a:r>
              <a:rPr lang="en-US" altLang="en-US" dirty="0">
                <a:latin typeface="Calibri" pitchFamily="34" charset="0"/>
              </a:rPr>
              <a:t> </a:t>
            </a:r>
            <a:r>
              <a:rPr lang="en-US" altLang="en-US" dirty="0" smtClean="0">
                <a:latin typeface="Calibri" pitchFamily="34" charset="0"/>
              </a:rPr>
              <a:t>van                                     per </a:t>
            </a:r>
            <a:r>
              <a:rPr lang="en-US" altLang="en-US" dirty="0" err="1" smtClean="0">
                <a:latin typeface="Calibri" pitchFamily="34" charset="0"/>
              </a:rPr>
              <a:t>soort</a:t>
            </a:r>
            <a:r>
              <a:rPr lang="en-US" altLang="en-US" dirty="0" smtClean="0">
                <a:latin typeface="Calibri" pitchFamily="34" charset="0"/>
              </a:rPr>
              <a:t> 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33399" y="1611868"/>
            <a:ext cx="51054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Temperatuur</a:t>
            </a:r>
            <a:r>
              <a:rPr lang="en-US" altLang="en-US" dirty="0" smtClean="0">
                <a:latin typeface="Calibri" pitchFamily="34" charset="0"/>
              </a:rPr>
              <a:t> 1.9 K</a:t>
            </a:r>
            <a:endParaRPr lang="en-US" altLang="en-US" i="1" dirty="0">
              <a:latin typeface="Calibri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33400" y="2057400"/>
            <a:ext cx="754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smtClean="0">
                <a:latin typeface="Calibri" pitchFamily="34" charset="0"/>
              </a:rPr>
              <a:t>Effect op </a:t>
            </a:r>
            <a:r>
              <a:rPr lang="en-US" altLang="en-US" dirty="0" err="1" smtClean="0">
                <a:latin typeface="Calibri" pitchFamily="34" charset="0"/>
              </a:rPr>
              <a:t>expansiesnelheid</a:t>
            </a:r>
            <a:r>
              <a:rPr lang="en-US" altLang="en-US" dirty="0" smtClean="0">
                <a:latin typeface="Calibri" pitchFamily="34" charset="0"/>
              </a:rPr>
              <a:t> van </a:t>
            </a:r>
            <a:r>
              <a:rPr lang="en-US" altLang="en-US" dirty="0" err="1" smtClean="0">
                <a:latin typeface="Calibri" pitchFamily="34" charset="0"/>
              </a:rPr>
              <a:t>heelal</a:t>
            </a:r>
            <a:r>
              <a:rPr lang="en-US" altLang="en-US" dirty="0" smtClean="0">
                <a:latin typeface="Calibri" pitchFamily="34" charset="0"/>
              </a:rPr>
              <a:t>, CMBR </a:t>
            </a:r>
            <a:r>
              <a:rPr lang="en-US" altLang="en-US" dirty="0" err="1" smtClean="0">
                <a:latin typeface="Calibri" pitchFamily="34" charset="0"/>
              </a:rPr>
              <a:t>en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structuurvorming</a:t>
            </a:r>
            <a:endParaRPr lang="en-US" altLang="en-US" i="1" baseline="30000" dirty="0">
              <a:latin typeface="Calibri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521" y="1229506"/>
            <a:ext cx="1631054" cy="29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endParaRPr lang="nl-NL" altLang="en-US">
              <a:latin typeface="Calibri" pitchFamily="34" charset="0"/>
            </a:endParaRPr>
          </a:p>
        </p:txBody>
      </p:sp>
      <p:pic>
        <p:nvPicPr>
          <p:cNvPr id="24590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4662854" cy="312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C:\Users\JvdB\Desktop\CompositeF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469079"/>
            <a:ext cx="28956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33400" y="2450068"/>
            <a:ext cx="754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 smtClean="0">
                <a:latin typeface="Calibri" pitchFamily="34" charset="0"/>
              </a:rPr>
              <a:t>Zie</a:t>
            </a:r>
            <a:r>
              <a:rPr lang="en-US" altLang="en-US" dirty="0" smtClean="0">
                <a:latin typeface="Calibri" pitchFamily="34" charset="0"/>
              </a:rPr>
              <a:t> </a:t>
            </a:r>
            <a:r>
              <a:rPr lang="en-US" altLang="en-US" dirty="0" err="1" smtClean="0">
                <a:latin typeface="Calibri" pitchFamily="34" charset="0"/>
              </a:rPr>
              <a:t>ook</a:t>
            </a:r>
            <a:r>
              <a:rPr lang="en-US" altLang="en-US" dirty="0" smtClean="0">
                <a:latin typeface="Calibri" pitchFamily="34" charset="0"/>
              </a:rPr>
              <a:t>: </a:t>
            </a:r>
            <a:r>
              <a:rPr lang="en-US" dirty="0">
                <a:latin typeface="Calibri" panose="020F0502020204030204" pitchFamily="34" charset="0"/>
              </a:rPr>
              <a:t>http://</a:t>
            </a:r>
            <a:r>
              <a:rPr lang="en-US" dirty="0" smtClean="0">
                <a:latin typeface="Calibri" panose="020F0502020204030204" pitchFamily="34" charset="0"/>
              </a:rPr>
              <a:t>arxiv.org/abs/astro-ph/0412066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8528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1" grpId="0"/>
      <p:bldP spid="26" grpId="0"/>
      <p:bldP spid="38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23465</TotalTime>
  <Words>1557</Words>
  <Application>Microsoft Office PowerPoint</Application>
  <PresentationFormat>Letter Paper (8.5x11 in)</PresentationFormat>
  <Paragraphs>316</Paragraphs>
  <Slides>38</Slides>
  <Notes>37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Arial Unicode MS</vt:lpstr>
      <vt:lpstr>Arial</vt:lpstr>
      <vt:lpstr>Arial Rounded MT Bold</vt:lpstr>
      <vt:lpstr>Biondi</vt:lpstr>
      <vt:lpstr>Calibri</vt:lpstr>
      <vt:lpstr>Symbol</vt:lpstr>
      <vt:lpstr>Times</vt:lpstr>
      <vt:lpstr>Times New Roman</vt:lpstr>
      <vt:lpstr>Wingdings</vt:lpstr>
      <vt:lpstr>Default Design</vt:lpstr>
      <vt:lpstr>Photo Editor Photo</vt:lpstr>
      <vt:lpstr>MathType 5.0 Equation</vt:lpstr>
      <vt:lpstr>MathType 6.0 Equation</vt:lpstr>
      <vt:lpstr>PowerPoint Presentation</vt:lpstr>
      <vt:lpstr>PowerPoint Presentation</vt:lpstr>
      <vt:lpstr>Neutrino’s ontkoppelen</vt:lpstr>
      <vt:lpstr>Intermezzo: thermodynamica</vt:lpstr>
      <vt:lpstr>Intermezzo: entropie</vt:lpstr>
      <vt:lpstr>Entropie in expanderend heelal</vt:lpstr>
      <vt:lpstr>Elektron-positron annihilatie</vt:lpstr>
      <vt:lpstr>Huidige bijdrage van straling</vt:lpstr>
      <vt:lpstr>Primeordiale neutrino’s</vt:lpstr>
      <vt:lpstr>Dominantie van materie</vt:lpstr>
      <vt:lpstr>  Historie van het heelal</vt:lpstr>
      <vt:lpstr>Big Bang nucleosynthese</vt:lpstr>
      <vt:lpstr>Big Bang nucleosynthese</vt:lpstr>
      <vt:lpstr>Big Bang nucleosynthese</vt:lpstr>
      <vt:lpstr>Abondantie van helium-4</vt:lpstr>
      <vt:lpstr>Abondantie van helium-4</vt:lpstr>
      <vt:lpstr>Krachten</vt:lpstr>
      <vt:lpstr>Stervorming</vt:lpstr>
      <vt:lpstr>Protosterren</vt:lpstr>
      <vt:lpstr>Energiehuishouding  in sterren</vt:lpstr>
      <vt:lpstr>CNO cyclus</vt:lpstr>
      <vt:lpstr>pp cyclus</vt:lpstr>
      <vt:lpstr>PowerPoint Presentation</vt:lpstr>
      <vt:lpstr>PowerPoint Presentation</vt:lpstr>
      <vt:lpstr>PowerPoint Presentation</vt:lpstr>
      <vt:lpstr>PowerPoint Presentation</vt:lpstr>
      <vt:lpstr>Borexino in Gran Sasso</vt:lpstr>
      <vt:lpstr>OPERA in Gran Sasso</vt:lpstr>
      <vt:lpstr>Sudbury Neutrino Observatory</vt:lpstr>
      <vt:lpstr>Solar neutrino problem</vt:lpstr>
      <vt:lpstr>Kosmische neutrino’s – Antares en KM3NET</vt:lpstr>
      <vt:lpstr>Kosmische neutrino’s – Amanda en Icecube</vt:lpstr>
      <vt:lpstr>natural accelerator: kosmische straling, ••• </vt:lpstr>
      <vt:lpstr>Nucleosynthese: spectrum van de zon</vt:lpstr>
      <vt:lpstr>Stellar nucleosynthesis</vt:lpstr>
      <vt:lpstr>Nucleosynthese in supernovae</vt:lpstr>
      <vt:lpstr>Neutronenster als supernova remnant</vt:lpstr>
      <vt:lpstr>Big Bang nucleosynthese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Visie HEF</dc:title>
  <dc:creator>Jo van den Brand</dc:creator>
  <cp:lastModifiedBy>Johannes van den Brand</cp:lastModifiedBy>
  <cp:revision>1077</cp:revision>
  <cp:lastPrinted>2002-09-13T18:52:55Z</cp:lastPrinted>
  <dcterms:created xsi:type="dcterms:W3CDTF">2001-01-08T10:28:24Z</dcterms:created>
  <dcterms:modified xsi:type="dcterms:W3CDTF">2014-11-26T19:47:17Z</dcterms:modified>
</cp:coreProperties>
</file>