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877" r:id="rId3"/>
    <p:sldId id="888" r:id="rId4"/>
    <p:sldId id="901" r:id="rId5"/>
    <p:sldId id="908" r:id="rId6"/>
    <p:sldId id="894" r:id="rId7"/>
    <p:sldId id="915" r:id="rId8"/>
    <p:sldId id="923" r:id="rId9"/>
    <p:sldId id="924" r:id="rId10"/>
    <p:sldId id="893" r:id="rId11"/>
    <p:sldId id="929" r:id="rId12"/>
    <p:sldId id="925" r:id="rId13"/>
    <p:sldId id="926" r:id="rId14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50" d="100"/>
          <a:sy n="5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486C-3984-483E-96B6-B939A6E21E0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74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11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F50AA-A44C-488D-9547-DF6E0BECCBB0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15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4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D2B1-89DF-4623-8EED-ABDBF37F0252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69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2E1-611F-4E0E-B5BC-0AE5F7F844F0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1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14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2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04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60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11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26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8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HOVO</a:t>
            </a:r>
            <a:r>
              <a:rPr 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27 november 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2014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Thermodynamica</a:t>
            </a:r>
            <a:endParaRPr lang="en-US" sz="44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ol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in de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moderne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fysica</a:t>
            </a:r>
            <a:endParaRPr lang="en-US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73429" y="6488668"/>
            <a:ext cx="13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jo@nikhef.nl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827" y="1436687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Fase-overgangen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treden</a:t>
            </a:r>
            <a:r>
              <a:rPr lang="en-US" dirty="0" smtClean="0">
                <a:latin typeface="Calibri" panose="020F0502020204030204" pitchFamily="34" charset="0"/>
              </a:rPr>
              <a:t> op </a:t>
            </a:r>
            <a:r>
              <a:rPr lang="en-US" dirty="0" err="1" smtClean="0">
                <a:latin typeface="Calibri" panose="020F0502020204030204" pitchFamily="34" charset="0"/>
              </a:rPr>
              <a:t>bij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bepaalde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temperaturen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27" y="2251941"/>
            <a:ext cx="8600345" cy="38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Historie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913076" y="0"/>
            <a:ext cx="1230924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1230924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6626" name="Picture 2" descr="C:\Users\JvdB\Desktop\history-of-the-universe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24" y="0"/>
            <a:ext cx="7913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5009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Elektrozwakke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overgang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Higgs-veld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hoge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zijn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massaloos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Na 10</a:t>
            </a:r>
            <a:r>
              <a:rPr lang="en-US" altLang="en-US" baseline="30000" dirty="0" smtClean="0">
                <a:latin typeface="Calibri" pitchFamily="34" charset="0"/>
              </a:rPr>
              <a:t>-23</a:t>
            </a:r>
            <a:r>
              <a:rPr lang="en-US" altLang="en-US" dirty="0" smtClean="0">
                <a:latin typeface="Calibri" pitchFamily="34" charset="0"/>
              </a:rPr>
              <a:t> s </a:t>
            </a:r>
            <a:r>
              <a:rPr lang="en-US" altLang="en-US" dirty="0" err="1" smtClean="0">
                <a:latin typeface="Calibri" pitchFamily="34" charset="0"/>
              </a:rPr>
              <a:t>vervallen</a:t>
            </a:r>
            <a:r>
              <a:rPr lang="en-US" altLang="en-US" dirty="0" smtClean="0">
                <a:latin typeface="Calibri" pitchFamily="34" charset="0"/>
              </a:rPr>
              <a:t> top-quark, </a:t>
            </a:r>
            <a:r>
              <a:rPr lang="en-US" altLang="en-US" i="1" dirty="0" smtClean="0">
                <a:latin typeface="Calibri" pitchFamily="34" charset="0"/>
              </a:rPr>
              <a:t>W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i="1" dirty="0" smtClean="0">
                <a:latin typeface="Calibri" pitchFamily="34" charset="0"/>
              </a:rPr>
              <a:t>Z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bosonen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200400"/>
            <a:ext cx="4324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uitrekenen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wanneer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gebeurt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 = </a:t>
            </a:r>
            <a:r>
              <a:rPr lang="en-US" altLang="en-US" i="1" dirty="0" err="1" smtClean="0">
                <a:latin typeface="Calibri" pitchFamily="34" charset="0"/>
              </a:rPr>
              <a:t>m</a:t>
            </a:r>
            <a:r>
              <a:rPr lang="en-US" altLang="en-US" baseline="-25000" dirty="0" err="1" smtClean="0">
                <a:latin typeface="Calibri" pitchFamily="34" charset="0"/>
              </a:rPr>
              <a:t>Higgs</a:t>
            </a:r>
            <a:r>
              <a:rPr lang="en-US" altLang="en-US" dirty="0" smtClean="0">
                <a:latin typeface="Calibri" pitchFamily="34" charset="0"/>
              </a:rPr>
              <a:t>/</a:t>
            </a:r>
            <a:r>
              <a:rPr lang="en-US" altLang="en-US" i="1" dirty="0" smtClean="0">
                <a:latin typeface="Calibri" pitchFamily="34" charset="0"/>
              </a:rPr>
              <a:t>6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6598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20 </a:t>
            </a:r>
            <a:r>
              <a:rPr lang="en-US" altLang="en-US" dirty="0" err="1" smtClean="0">
                <a:latin typeface="Calibri" pitchFamily="34" charset="0"/>
              </a:rPr>
              <a:t>ps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Big Bang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51054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roodverschuiving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17220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ook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uitrekenen</a:t>
            </a:r>
            <a:r>
              <a:rPr lang="en-US" altLang="en-US" dirty="0" smtClean="0">
                <a:latin typeface="Calibri" pitchFamily="34" charset="0"/>
              </a:rPr>
              <a:t> hoe </a:t>
            </a:r>
            <a:r>
              <a:rPr lang="en-US" altLang="en-US" dirty="0" err="1" smtClean="0">
                <a:latin typeface="Calibri" pitchFamily="34" charset="0"/>
              </a:rPr>
              <a:t>groot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schaalfactor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toen</a:t>
            </a:r>
            <a:r>
              <a:rPr lang="en-US" altLang="en-US" dirty="0" smtClean="0">
                <a:latin typeface="Calibri" pitchFamily="34" charset="0"/>
              </a:rPr>
              <a:t> was, want </a:t>
            </a:r>
            <a:r>
              <a:rPr lang="en-US" altLang="en-US" i="1" dirty="0" smtClean="0">
                <a:latin typeface="Calibri" pitchFamily="34" charset="0"/>
              </a:rPr>
              <a:t>1 + z = 1/a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Right Arrow 12"/>
          <p:cNvSpPr>
            <a:spLocks noChangeArrowheads="1"/>
          </p:cNvSpPr>
          <p:nvPr/>
        </p:nvSpPr>
        <p:spPr bwMode="auto">
          <a:xfrm>
            <a:off x="1219200" y="5562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380" y="3900487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917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" y="2450068"/>
            <a:ext cx="5105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tijden</a:t>
            </a:r>
            <a:r>
              <a:rPr lang="en-US" altLang="en-US" dirty="0" smtClean="0">
                <a:latin typeface="Calibri" pitchFamily="34" charset="0"/>
              </a:rPr>
              <a:t> met                           </a:t>
            </a:r>
            <a:r>
              <a:rPr lang="en-US" altLang="en-US" dirty="0" err="1" smtClean="0">
                <a:latin typeface="Calibri" pitchFamily="34" charset="0"/>
              </a:rPr>
              <a:t>kunnen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deze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gecreeerd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worden</a:t>
            </a:r>
            <a:r>
              <a:rPr lang="en-US" altLang="en-US" dirty="0" smtClean="0">
                <a:latin typeface="Calibri" pitchFamily="34" charset="0"/>
              </a:rPr>
              <a:t>: de EZ </a:t>
            </a:r>
            <a:r>
              <a:rPr lang="en-US" altLang="en-US" dirty="0" err="1" smtClean="0">
                <a:latin typeface="Calibri" pitchFamily="34" charset="0"/>
              </a:rPr>
              <a:t>transitie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52" y="2463308"/>
            <a:ext cx="1357312" cy="2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53934"/>
            <a:ext cx="3276600" cy="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10200" y="5574268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h</a:t>
            </a:r>
            <a:r>
              <a:rPr lang="en-US" altLang="en-US" dirty="0" err="1" smtClean="0">
                <a:latin typeface="Calibri" pitchFamily="34" charset="0"/>
              </a:rPr>
              <a:t>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temperatuur</a:t>
            </a:r>
            <a:r>
              <a:rPr lang="en-US" altLang="en-US" dirty="0" smtClean="0">
                <a:latin typeface="Calibri" pitchFamily="34" charset="0"/>
              </a:rPr>
              <a:t> is 2.7 K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466261" y="5451043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5518666"/>
            <a:ext cx="904875" cy="2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691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43" grpId="0"/>
      <p:bldP spid="26" grpId="0"/>
      <p:bldP spid="28" grpId="0"/>
      <p:bldP spid="30" grpId="0"/>
      <p:bldP spid="31" grpId="0" animBg="1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QCD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fase-overgang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150 MeV </a:t>
            </a:r>
            <a:r>
              <a:rPr lang="en-US" altLang="en-US" dirty="0" err="1" smtClean="0">
                <a:latin typeface="Calibri" pitchFamily="34" charset="0"/>
              </a:rPr>
              <a:t>ondergaat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materie</a:t>
            </a:r>
            <a:r>
              <a:rPr lang="en-US" altLang="en-US" dirty="0" smtClean="0">
                <a:latin typeface="Calibri" pitchFamily="34" charset="0"/>
              </a:rPr>
              <a:t> de QCD </a:t>
            </a:r>
            <a:r>
              <a:rPr lang="en-US" altLang="en-US" dirty="0" err="1" smtClean="0">
                <a:latin typeface="Calibri" pitchFamily="34" charset="0"/>
              </a:rPr>
              <a:t>fase-transitie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Vrije</a:t>
            </a:r>
            <a:r>
              <a:rPr lang="en-US" altLang="en-US" dirty="0" smtClean="0">
                <a:latin typeface="Calibri" pitchFamily="34" charset="0"/>
              </a:rPr>
              <a:t> quarks </a:t>
            </a:r>
            <a:r>
              <a:rPr lang="en-US" altLang="en-US" dirty="0" err="1" smtClean="0">
                <a:latin typeface="Calibri" pitchFamily="34" charset="0"/>
              </a:rPr>
              <a:t>raken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gebonden</a:t>
            </a:r>
            <a:r>
              <a:rPr lang="en-US" altLang="en-US" dirty="0" smtClean="0">
                <a:latin typeface="Calibri" pitchFamily="34" charset="0"/>
              </a:rPr>
              <a:t> in </a:t>
            </a:r>
            <a:r>
              <a:rPr lang="en-US" altLang="en-US" dirty="0" err="1" smtClean="0">
                <a:latin typeface="Calibri" pitchFamily="34" charset="0"/>
              </a:rPr>
              <a:t>hadronen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2057400"/>
            <a:ext cx="510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Aantal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vrijheidsgraden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4278868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ALICE experiment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LHC: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P</a:t>
            </a:r>
            <a:r>
              <a:rPr lang="en-US" altLang="en-US" dirty="0" smtClean="0">
                <a:latin typeface="Calibri" pitchFamily="34" charset="0"/>
              </a:rPr>
              <a:t> (lattice QCD) 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3554" name="Picture 2" descr="C:\Users\JvdB\Desktop\AliceD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660" y="1378431"/>
            <a:ext cx="3525340" cy="24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JvdB\Desktop\alic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071" y="2466369"/>
            <a:ext cx="3351929" cy="4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04850" y="3288268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860911" y="2895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209800" y="2895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85089" y="3048000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pionen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8862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Treedt</a:t>
            </a:r>
            <a:r>
              <a:rPr lang="en-US" altLang="en-US" dirty="0" smtClean="0">
                <a:latin typeface="Calibri" pitchFamily="34" charset="0"/>
              </a:rPr>
              <a:t> op 20 </a:t>
            </a:r>
            <a:r>
              <a:rPr lang="en-US" altLang="en-US" dirty="0">
                <a:latin typeface="Calibri" pitchFamily="34" charset="0"/>
              </a:rPr>
              <a:t>u</a:t>
            </a:r>
            <a:r>
              <a:rPr lang="en-US" altLang="en-US" dirty="0" smtClean="0">
                <a:latin typeface="Calibri" pitchFamily="34" charset="0"/>
              </a:rPr>
              <a:t>s </a:t>
            </a:r>
            <a:r>
              <a:rPr lang="en-US" altLang="en-US" dirty="0" err="1" smtClean="0">
                <a:latin typeface="Calibri" pitchFamily="34" charset="0"/>
              </a:rPr>
              <a:t>na</a:t>
            </a:r>
            <a:r>
              <a:rPr lang="en-US" altLang="en-US" dirty="0" smtClean="0">
                <a:latin typeface="Calibri" pitchFamily="34" charset="0"/>
              </a:rPr>
              <a:t> de Big Bang, </a:t>
            </a:r>
            <a:r>
              <a:rPr lang="en-US" altLang="en-US" dirty="0" err="1" smtClean="0">
                <a:latin typeface="Calibri" pitchFamily="34" charset="0"/>
              </a:rPr>
              <a:t>bij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z = </a:t>
            </a:r>
            <a:r>
              <a:rPr lang="en-US" altLang="en-US" dirty="0" smtClean="0">
                <a:latin typeface="Calibri" pitchFamily="34" charset="0"/>
              </a:rPr>
              <a:t>10</a:t>
            </a:r>
            <a:r>
              <a:rPr lang="en-US" altLang="en-US" baseline="30000" dirty="0" smtClean="0">
                <a:latin typeface="Calibri" pitchFamily="34" charset="0"/>
              </a:rPr>
              <a:t>12</a:t>
            </a:r>
            <a:endParaRPr lang="en-US" altLang="en-US" i="1" baseline="30000" dirty="0">
              <a:latin typeface="Calibri" pitchFamily="34" charset="0"/>
            </a:endParaRPr>
          </a:p>
        </p:txBody>
      </p:sp>
      <p:pic>
        <p:nvPicPr>
          <p:cNvPr id="23558" name="Picture 6" descr="C:\Users\JvdB\Desktop\nj384456fi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955" y="4097893"/>
            <a:ext cx="3643341" cy="27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84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30" grpId="0"/>
      <p:bldP spid="24" grpId="0"/>
      <p:bldP spid="3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04800" y="1066800"/>
            <a:ext cx="5791200" cy="52197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Kosmologie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relativiteitstheorie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Kosmologie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Big Bang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Roodverschuiving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Thermodynamica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Fase-overgangen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entropie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Nucleosynthese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Big Bang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synthese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in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sterren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Abondantie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van helium-4</a:t>
            </a:r>
            <a:endParaRPr lang="en-US" sz="2000" b="1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anose="020F0502020204030204" pitchFamily="34" charset="0"/>
              </a:rPr>
              <a:t>Standaard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zonnemodel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 in de </a:t>
            </a: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zon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Kosmische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microgolf-achtergrondstraling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fluctuaties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85800" y="2669156"/>
            <a:ext cx="3657600" cy="75984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Energiedichtheid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28564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koude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atomen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molekulen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aarde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straling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CMB, neutrino’s,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kosmologische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constante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vacuum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quintessence </a:t>
            </a:r>
            <a:r>
              <a:rPr lang="en-US" sz="1600" dirty="0" err="1">
                <a:latin typeface="Calibri" panose="020F0502020204030204" pitchFamily="34" charset="0"/>
              </a:rPr>
              <a:t>veld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38400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elk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verband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200400"/>
            <a:ext cx="3505200" cy="392113"/>
            <a:chOff x="533401" y="2911640"/>
            <a:chExt cx="3505199" cy="392761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7975" y="2911640"/>
              <a:ext cx="11906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1" y="2935492"/>
              <a:ext cx="2666999" cy="368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Toestandsvergelijking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1000" y="32242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</a:t>
            </a:r>
            <a:r>
              <a:rPr lang="en-US" dirty="0" err="1" smtClean="0">
                <a:latin typeface="Calibri" panose="020F0502020204030204" pitchFamily="34" charset="0"/>
              </a:rPr>
              <a:t>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657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gedeeld</a:t>
            </a:r>
            <a:r>
              <a:rPr lang="en-US" dirty="0">
                <a:latin typeface="Calibri" panose="020F0502020204030204" pitchFamily="34" charset="0"/>
              </a:rPr>
              <a:t> door </a:t>
            </a:r>
            <a:r>
              <a:rPr lang="en-US" dirty="0" err="1">
                <a:latin typeface="Calibri" panose="020F0502020204030204" pitchFamily="34" charset="0"/>
              </a:rPr>
              <a:t>fysisch</a:t>
            </a:r>
            <a:r>
              <a:rPr lang="en-US" dirty="0">
                <a:latin typeface="Calibri" panose="020F0502020204030204" pitchFamily="34" charset="0"/>
              </a:rPr>
              <a:t> volume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4038600"/>
            <a:ext cx="6096000" cy="369888"/>
            <a:chOff x="533400" y="3593068"/>
            <a:chExt cx="6096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93068"/>
              <a:ext cx="6096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Fysisch</a:t>
              </a:r>
              <a:r>
                <a:rPr lang="en-US" dirty="0">
                  <a:latin typeface="Calibri" panose="020F0502020204030204" pitchFamily="34" charset="0"/>
                </a:rPr>
                <a:t> volume </a:t>
              </a:r>
              <a:r>
                <a:rPr lang="en-US" dirty="0" err="1">
                  <a:latin typeface="Calibri" panose="020F0502020204030204" pitchFamily="34" charset="0"/>
                </a:rPr>
                <a:t>bepaald</a:t>
              </a:r>
              <a:r>
                <a:rPr lang="en-US" dirty="0">
                  <a:latin typeface="Calibri" panose="020F0502020204030204" pitchFamily="34" charset="0"/>
                </a:rPr>
                <a:t> door </a:t>
              </a:r>
            </a:p>
          </p:txBody>
        </p:sp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3661201"/>
              <a:ext cx="438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533400" y="4659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75" y="45593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53975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5425" y="53530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33400" y="614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3913" y="6159500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6450" y="3571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49"/>
          <p:cNvGrpSpPr>
            <a:grpSpLocks/>
          </p:cNvGrpSpPr>
          <p:nvPr/>
        </p:nvGrpSpPr>
        <p:grpSpPr bwMode="auto">
          <a:xfrm>
            <a:off x="4495800" y="4466865"/>
            <a:ext cx="1524000" cy="685800"/>
            <a:chOff x="4876800" y="4825314"/>
            <a:chExt cx="1524000" cy="6858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36" name="Object 6"/>
            <p:cNvGraphicFramePr>
              <a:graphicFrameLocks noChangeAspect="1"/>
            </p:cNvGraphicFramePr>
            <p:nvPr/>
          </p:nvGraphicFramePr>
          <p:xfrm>
            <a:off x="4955061" y="4963299"/>
            <a:ext cx="1369539" cy="432486"/>
          </p:xfrm>
          <a:graphic>
            <a:graphicData uri="http://schemas.openxmlformats.org/presentationml/2006/ole">
              <p:oleObj spid="_x0000_s6151" name="Equation" r:id="rId10" imgW="723586" imgH="228501" progId="Equation.3">
                <p:embed/>
              </p:oleObj>
            </a:graphicData>
          </a:graphic>
        </p:graphicFrame>
      </p:grpSp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3505200" y="4724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>
            <a:off x="3505200" y="54927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40" name="Group 49"/>
          <p:cNvGrpSpPr>
            <a:grpSpLocks/>
          </p:cNvGrpSpPr>
          <p:nvPr/>
        </p:nvGrpSpPr>
        <p:grpSpPr bwMode="auto">
          <a:xfrm>
            <a:off x="4341812" y="5257800"/>
            <a:ext cx="1752600" cy="685800"/>
            <a:chOff x="4876800" y="4825314"/>
            <a:chExt cx="1524000" cy="6858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4978400" y="4951883"/>
            <a:ext cx="1322388" cy="457200"/>
          </p:xfrm>
          <a:graphic>
            <a:graphicData uri="http://schemas.openxmlformats.org/presentationml/2006/ole">
              <p:oleObj spid="_x0000_s6152" name="Equation" r:id="rId11" imgW="698500" imgH="241300" progId="Equation.3">
                <p:embed/>
              </p:oleObj>
            </a:graphicData>
          </a:graphic>
        </p:graphicFrame>
      </p:grpSp>
      <p:sp>
        <p:nvSpPr>
          <p:cNvPr id="44" name="Right Arrow 43"/>
          <p:cNvSpPr>
            <a:spLocks noChangeArrowheads="1"/>
          </p:cNvSpPr>
          <p:nvPr/>
        </p:nvSpPr>
        <p:spPr bwMode="auto">
          <a:xfrm>
            <a:off x="5259388" y="61753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8875" y="6019800"/>
            <a:ext cx="1609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  <p:bldP spid="43" grpId="0"/>
      <p:bldP spid="46" grpId="0"/>
      <p:bldP spid="47" grpId="0"/>
      <p:bldP spid="38" grpId="0" animBg="1"/>
      <p:bldP spid="39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</a:t>
            </a:r>
            <a:r>
              <a:rPr lang="en-US" altLang="en-US" dirty="0" smtClean="0">
                <a:latin typeface="Calibri" pitchFamily="34" charset="0"/>
              </a:rPr>
              <a:t> – Lemaitre – Robertson – </a:t>
            </a:r>
            <a:r>
              <a:rPr lang="en-US" altLang="en-US" dirty="0">
                <a:latin typeface="Calibri" pitchFamily="34" charset="0"/>
              </a:rPr>
              <a:t>Walker </a:t>
            </a:r>
            <a:r>
              <a:rPr lang="en-US" altLang="en-US" dirty="0" err="1" smtClean="0">
                <a:latin typeface="Calibri" pitchFamily="34" charset="0"/>
              </a:rPr>
              <a:t>metriek</a:t>
            </a:r>
            <a:r>
              <a:rPr lang="en-US" altLang="en-US" dirty="0" smtClean="0">
                <a:latin typeface="Calibri" pitchFamily="34" charset="0"/>
              </a:rPr>
              <a:t>.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098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Einsteinvergelijkingen</a:t>
            </a:r>
            <a:r>
              <a:rPr lang="en-US" altLang="en-US" dirty="0">
                <a:latin typeface="Calibri" pitchFamily="34" charset="0"/>
              </a:rPr>
              <a:t>                                      </a:t>
            </a:r>
            <a:r>
              <a:rPr lang="en-US" altLang="en-US" dirty="0" err="1">
                <a:latin typeface="Calibri" pitchFamily="34" charset="0"/>
              </a:rPr>
              <a:t>geven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9698" name="Picture 2" descr="C:\Users\jo\Desktop\58278ae49734ca65e34a6848641953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95463"/>
            <a:ext cx="2314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jo\Desktop\03b98f373f1af532812ae3e8940b9b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610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jo\Desktop\b3f14edb49fd763ec19df7dcf1ff087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25675"/>
            <a:ext cx="1809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12"/>
          <p:cNvSpPr>
            <a:spLocks noChangeArrowheads="1"/>
          </p:cNvSpPr>
          <p:nvPr/>
        </p:nvSpPr>
        <p:spPr bwMode="auto">
          <a:xfrm>
            <a:off x="1457325" y="31559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049713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Zonder kosmologische constante wordt FV - 1</a:t>
            </a:r>
          </a:p>
        </p:txBody>
      </p:sp>
      <p:pic>
        <p:nvPicPr>
          <p:cNvPr id="29705" name="Picture 9" descr="C:\Users\jo\Desktop\cd13933011e68069131c9fc64f1957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504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16255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Kritische dichtheid: voor gegeven </a:t>
            </a:r>
            <a:r>
              <a:rPr lang="en-US" altLang="en-US" i="1">
                <a:latin typeface="Calibri" pitchFamily="34" charset="0"/>
              </a:rPr>
              <a:t>H</a:t>
            </a:r>
            <a:r>
              <a:rPr lang="en-US" altLang="en-US">
                <a:latin typeface="Calibri" pitchFamily="34" charset="0"/>
              </a:rPr>
              <a:t> de dichtheid waarvoor </a:t>
            </a:r>
            <a:r>
              <a:rPr lang="en-US" altLang="en-US" i="1">
                <a:latin typeface="Calibri" pitchFamily="34" charset="0"/>
              </a:rPr>
              <a:t>k = 0</a:t>
            </a:r>
          </a:p>
        </p:txBody>
      </p:sp>
      <p:pic>
        <p:nvPicPr>
          <p:cNvPr id="29706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57600" y="5943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10</a:t>
            </a:r>
            <a:r>
              <a:rPr lang="en-US" altLang="en-US" baseline="30000">
                <a:latin typeface="Calibri" pitchFamily="34" charset="0"/>
              </a:rPr>
              <a:t>-26</a:t>
            </a:r>
            <a:r>
              <a:rPr lang="en-US" altLang="en-US">
                <a:latin typeface="Calibri" pitchFamily="34" charset="0"/>
              </a:rPr>
              <a:t> kg m</a:t>
            </a:r>
            <a:r>
              <a:rPr lang="en-US" altLang="en-US" baseline="30000">
                <a:latin typeface="Calibri" pitchFamily="34" charset="0"/>
              </a:rPr>
              <a:t>-3</a:t>
            </a:r>
            <a:endParaRPr lang="en-US" altLang="en-US" i="1" baseline="30000">
              <a:latin typeface="Calibri" pitchFamily="34" charset="0"/>
            </a:endParaRPr>
          </a:p>
        </p:txBody>
      </p:sp>
      <p:pic>
        <p:nvPicPr>
          <p:cNvPr id="29707" name="Picture 11" descr="C:\Users\jo\Desktop\End_of_univer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886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14600" y="2770188"/>
            <a:ext cx="3048000" cy="1066800"/>
            <a:chOff x="2196350" y="2770095"/>
            <a:chExt cx="3048000" cy="1066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196350" y="2770095"/>
              <a:ext cx="304800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189" name="Picture 4" descr="C:\Users\jo\Desktop\ab6bbc387c300448ca1d6a777a01ee5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95650"/>
              <a:ext cx="28575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5" descr="C:\Users\jo\Desktop\2dea4b6116f4178c84c171f74b47f70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2819400"/>
              <a:ext cx="22288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637222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Dichtheid / kritische dichtheid: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endParaRPr lang="en-US" altLang="en-US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1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3" grpId="0" animBg="1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Friedmannvergelijking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8288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Herschrijven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2667517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Leeftijd</a:t>
            </a:r>
            <a:r>
              <a:rPr lang="en-US" dirty="0" smtClean="0">
                <a:latin typeface="Calibri" panose="020F0502020204030204" pitchFamily="34" charset="0"/>
              </a:rPr>
              <a:t> van het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605" y="1119553"/>
            <a:ext cx="4202800" cy="6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669" y="1821043"/>
            <a:ext cx="4555332" cy="3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018"/>
            <a:ext cx="6166517" cy="3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447800" y="229496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677" y="2649639"/>
            <a:ext cx="61453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1815"/>
            <a:ext cx="4343400" cy="34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400" y="3200400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t = t(z)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646487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weten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1 +  z = 1/a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2895600" y="3265487"/>
            <a:ext cx="228600" cy="750887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452287"/>
            <a:ext cx="31242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Calibri" panose="020F0502020204030204" pitchFamily="34" charset="0"/>
              </a:rPr>
              <a:t>a = a(t)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2665" y="559755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a</a:t>
            </a:r>
            <a:r>
              <a:rPr lang="en-US" baseline="-25000" dirty="0">
                <a:latin typeface="Calibri" panose="020F0502020204030204" pitchFamily="34" charset="0"/>
              </a:rPr>
              <a:t>r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baseline="30000" dirty="0" smtClean="0">
                <a:latin typeface="Calibri" panose="020F0502020204030204" pitchFamily="34" charset="0"/>
              </a:rPr>
              <a:t>1/2</a:t>
            </a:r>
            <a:endParaRPr lang="en-US" baseline="300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2578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a</a:t>
            </a:r>
            <a:r>
              <a:rPr lang="en-US" baseline="-25000" dirty="0">
                <a:latin typeface="Calibri" panose="020F0502020204030204" pitchFamily="34" charset="0"/>
              </a:rPr>
              <a:t>m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r>
              <a:rPr lang="en-US" baseline="30000" dirty="0" smtClean="0">
                <a:latin typeface="Calibri" panose="020F0502020204030204" pitchFamily="34" charset="0"/>
              </a:rPr>
              <a:t>2/3</a:t>
            </a:r>
            <a:endParaRPr lang="en-US" baseline="300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2430" y="36576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libri" panose="020F0502020204030204" pitchFamily="34" charset="0"/>
              </a:rPr>
              <a:t>a</a:t>
            </a:r>
            <a:r>
              <a:rPr lang="en-US" baseline="-25000" dirty="0" err="1" smtClean="0"/>
              <a:t>L</a:t>
            </a:r>
            <a:r>
              <a:rPr lang="en-US" i="1" dirty="0" err="1" smtClean="0">
                <a:latin typeface="Calibri" panose="020F0502020204030204" pitchFamily="34" charset="0"/>
              </a:rPr>
              <a:t>e</a:t>
            </a:r>
            <a:r>
              <a:rPr lang="en-US" i="1" baseline="30000" dirty="0" err="1" smtClean="0">
                <a:latin typeface="Calibri" panose="020F0502020204030204" pitchFamily="34" charset="0"/>
              </a:rPr>
              <a:t>Ht</a:t>
            </a:r>
            <a:endParaRPr lang="en-US" i="1" baseline="30000" dirty="0">
              <a:latin typeface="Calibri" panose="020F0502020204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2632"/>
            <a:ext cx="3371162" cy="277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991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7" grpId="0"/>
      <p:bldP spid="2" grpId="0" animBg="1"/>
      <p:bldP spid="17" grpId="0"/>
      <p:bldP spid="18" grpId="0"/>
      <p:bldP spid="19" grpId="0" animBg="1"/>
      <p:bldP spid="20" grpId="0"/>
      <p:bldP spid="3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Afstanden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FLRW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Meebewegende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err="1" smtClean="0">
                <a:latin typeface="Calibri" panose="020F0502020204030204" pitchFamily="34" charset="0"/>
              </a:rPr>
              <a:t>afstand</a:t>
            </a:r>
            <a:r>
              <a:rPr lang="en-US" smtClean="0">
                <a:latin typeface="Calibri" panose="020F0502020204030204" pitchFamily="34" charset="0"/>
              </a:rPr>
              <a:t> </a:t>
            </a:r>
            <a:r>
              <a:rPr lang="en-US" smtClean="0">
                <a:latin typeface="Calibri" panose="020F0502020204030204" pitchFamily="34" charset="0"/>
                <a:sym typeface="Symbol"/>
              </a:rPr>
              <a:t>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Neem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dat</a:t>
            </a:r>
            <a:r>
              <a:rPr lang="en-US" dirty="0" smtClean="0">
                <a:latin typeface="Calibri" panose="020F0502020204030204" pitchFamily="34" charset="0"/>
              </a:rPr>
              <a:t> we de </a:t>
            </a:r>
            <a:r>
              <a:rPr lang="en-US" i="1" dirty="0" smtClean="0">
                <a:latin typeface="Calibri" panose="020F0502020204030204" pitchFamily="34" charset="0"/>
              </a:rPr>
              <a:t>absolute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helderheid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L</a:t>
            </a:r>
            <a:r>
              <a:rPr lang="en-US" dirty="0" smtClean="0">
                <a:latin typeface="Calibri" panose="020F0502020204030204" pitchFamily="34" charset="0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bron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kennen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standaardkaars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400800" y="1143000"/>
            <a:ext cx="1981200" cy="597932"/>
            <a:chOff x="6400800" y="1143000"/>
            <a:chExt cx="1981200" cy="597932"/>
          </a:xfrm>
        </p:grpSpPr>
        <p:sp>
          <p:nvSpPr>
            <p:cNvPr id="23" name="5-Point Star 22"/>
            <p:cNvSpPr/>
            <p:nvPr/>
          </p:nvSpPr>
          <p:spPr bwMode="auto">
            <a:xfrm>
              <a:off x="64008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81534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705600" y="1269275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122119" y="13716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Nu: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 smtClean="0">
                  <a:latin typeface="Calibri" panose="020F0502020204030204" pitchFamily="34" charset="0"/>
                </a:rPr>
                <a:t>0</a:t>
              </a:r>
              <a:endParaRPr lang="en-US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605350" y="1143000"/>
            <a:ext cx="1173780" cy="597932"/>
            <a:chOff x="3605350" y="1143000"/>
            <a:chExt cx="1173780" cy="597932"/>
          </a:xfrm>
        </p:grpSpPr>
        <p:sp>
          <p:nvSpPr>
            <p:cNvPr id="3" name="5-Point Star 2"/>
            <p:cNvSpPr/>
            <p:nvPr/>
          </p:nvSpPr>
          <p:spPr bwMode="auto">
            <a:xfrm>
              <a:off x="360535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44196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904925" y="1269275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626250" y="1371600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libri" panose="020F0502020204030204" pitchFamily="34" charset="0"/>
                </a:rPr>
                <a:t>Emissie</a:t>
              </a:r>
              <a:r>
                <a:rPr lang="en-US" dirty="0" smtClean="0">
                  <a:latin typeface="Calibri" panose="020F0502020204030204" pitchFamily="34" charset="0"/>
                </a:rPr>
                <a:t>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400" y="23203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43" y="2286000"/>
            <a:ext cx="4510088" cy="55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1244" y="2994448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h</a:t>
            </a:r>
            <a:r>
              <a:rPr lang="en-US" dirty="0" err="1" smtClean="0">
                <a:latin typeface="Calibri" panose="020F0502020204030204" pitchFamily="34" charset="0"/>
              </a:rPr>
              <a:t>elderheidsafstand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d</a:t>
            </a:r>
            <a:r>
              <a:rPr lang="en-US" baseline="-25000" dirty="0" err="1" smtClean="0">
                <a:latin typeface="Calibri" panose="020F0502020204030204" pitchFamily="34" charset="0"/>
              </a:rPr>
              <a:t>L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67200" y="2843427"/>
            <a:ext cx="0" cy="335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3" descr="C:\Users\JvdB\Desktop\742px-Progenitor_IA_supernova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79"/>
            <a:ext cx="3352800" cy="34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9383"/>
            <a:ext cx="5114910" cy="27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29000" y="5717931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Nobelprijs</a:t>
            </a:r>
            <a:r>
              <a:rPr lang="en-US" dirty="0" smtClean="0">
                <a:latin typeface="Calibri" panose="020F0502020204030204" pitchFamily="34" charset="0"/>
              </a:rPr>
              <a:t> 2011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4" name="Picture 3" descr="C:\Users\JvdB\Desktop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66447"/>
            <a:ext cx="1145622" cy="11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32" grpId="0"/>
      <p:bldP spid="8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Thermodynamica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vroege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u="sng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hoeveelheid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impuls</a:t>
            </a:r>
            <a:r>
              <a:rPr lang="en-US" altLang="en-US" dirty="0" smtClean="0">
                <a:latin typeface="Calibri" pitchFamily="34" charset="0"/>
              </a:rPr>
              <a:t> die per second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oppervlakte</a:t>
            </a:r>
            <a:r>
              <a:rPr lang="en-US" altLang="en-US" dirty="0" smtClean="0">
                <a:latin typeface="Calibri" pitchFamily="34" charset="0"/>
              </a:rPr>
              <a:t>-element </a:t>
            </a:r>
            <a:r>
              <a:rPr lang="en-US" altLang="en-US" dirty="0" err="1" smtClean="0">
                <a:latin typeface="Calibri" pitchFamily="34" charset="0"/>
              </a:rPr>
              <a:t>d</a:t>
            </a:r>
            <a:r>
              <a:rPr lang="en-US" altLang="en-US" i="1" dirty="0" err="1" smtClean="0">
                <a:latin typeface="Calibri" pitchFamily="34" charset="0"/>
              </a:rPr>
              <a:t>A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normaalvector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passeert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5" name="Groep 28"/>
          <p:cNvGrpSpPr/>
          <p:nvPr/>
        </p:nvGrpSpPr>
        <p:grpSpPr>
          <a:xfrm>
            <a:off x="6172200" y="1600200"/>
            <a:ext cx="2667000" cy="615897"/>
            <a:chOff x="2898650" y="6129328"/>
            <a:chExt cx="2667000" cy="61589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898650" y="6129328"/>
              <a:ext cx="2667000" cy="61589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81" y="6165903"/>
              <a:ext cx="2281612" cy="53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1944469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Niet</a:t>
            </a:r>
            <a:r>
              <a:rPr lang="en-US" altLang="en-US" dirty="0" err="1">
                <a:latin typeface="Calibri" pitchFamily="34" charset="0"/>
              </a:rPr>
              <a:t>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: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243656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32766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evenredig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i="1" dirty="0" err="1" smtClean="0">
                <a:latin typeface="Calibri" pitchFamily="34" charset="0"/>
              </a:rPr>
              <a:t>kinetische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40502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ultra-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deeltjes</a:t>
            </a:r>
            <a:r>
              <a:rPr lang="en-US" altLang="en-US" dirty="0" smtClean="0">
                <a:latin typeface="Calibri" pitchFamily="34" charset="0"/>
              </a:rPr>
              <a:t>: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4572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5307875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is </a:t>
            </a:r>
            <a:r>
              <a:rPr lang="en-US" altLang="en-US" dirty="0" err="1" smtClean="0">
                <a:latin typeface="Calibri" pitchFamily="34" charset="0"/>
              </a:rPr>
              <a:t>evenredig</a:t>
            </a:r>
            <a:r>
              <a:rPr lang="en-US" altLang="en-US" dirty="0" smtClean="0">
                <a:latin typeface="Calibri" pitchFamily="34" charset="0"/>
              </a:rPr>
              <a:t> met de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07325"/>
            <a:ext cx="966786" cy="3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617" y="2362200"/>
            <a:ext cx="5641184" cy="59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612675" y="3276600"/>
            <a:ext cx="1371600" cy="369332"/>
            <a:chOff x="5612675" y="3276600"/>
            <a:chExt cx="1371600" cy="369332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612675" y="3276600"/>
              <a:ext cx="1371600" cy="3693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014" y="3320916"/>
              <a:ext cx="1288186" cy="28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2378"/>
            <a:ext cx="274320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85350"/>
            <a:ext cx="4534488" cy="6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724400" y="5307876"/>
            <a:ext cx="888275" cy="384950"/>
            <a:chOff x="4724400" y="5307876"/>
            <a:chExt cx="888275" cy="384950"/>
          </a:xfrm>
        </p:grpSpPr>
        <p:grpSp>
          <p:nvGrpSpPr>
            <p:cNvPr id="23" name="Group 22"/>
            <p:cNvGrpSpPr/>
            <p:nvPr/>
          </p:nvGrpSpPr>
          <p:grpSpPr>
            <a:xfrm>
              <a:off x="4800600" y="5326113"/>
              <a:ext cx="689639" cy="366713"/>
              <a:chOff x="4956375" y="5326113"/>
              <a:chExt cx="689639" cy="366713"/>
            </a:xfrm>
          </p:grpSpPr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6375" y="5326113"/>
                <a:ext cx="361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164" y="5373478"/>
                <a:ext cx="32385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ounded Rectangle 23"/>
            <p:cNvSpPr/>
            <p:nvPr/>
          </p:nvSpPr>
          <p:spPr bwMode="auto">
            <a:xfrm>
              <a:off x="4724400" y="5307876"/>
              <a:ext cx="888275" cy="36933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5791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Toestandvergelijking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193" y="5803900"/>
            <a:ext cx="1066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 bwMode="auto">
          <a:xfrm flipV="1">
            <a:off x="3292275" y="6128544"/>
            <a:ext cx="0" cy="500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76600" y="6335712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constante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885" y="5715000"/>
            <a:ext cx="21541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5715000" y="6400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232" y="6343016"/>
            <a:ext cx="2056368" cy="3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7108" y="5809063"/>
            <a:ext cx="208689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Continuiteitvglkg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11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27" grpId="0"/>
      <p:bldP spid="30" grpId="0"/>
      <p:bldP spid="32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Druk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fermion/boson gas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Deeltjesdichtheid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1860493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3124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Ultra-</a:t>
            </a:r>
            <a:r>
              <a:rPr lang="en-US" altLang="en-US" dirty="0" err="1" smtClean="0">
                <a:latin typeface="Calibri" pitchFamily="34" charset="0"/>
              </a:rPr>
              <a:t>relativistische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benadering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5257800"/>
            <a:ext cx="5107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Gemiddelde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i="1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r</a:t>
            </a:r>
            <a:r>
              <a:rPr lang="en-US" altLang="en-US" i="1" dirty="0" smtClean="0">
                <a:latin typeface="Calibri" pitchFamily="34" charset="0"/>
              </a:rPr>
              <a:t>/n </a:t>
            </a:r>
            <a:r>
              <a:rPr lang="en-US" altLang="en-US" dirty="0" smtClean="0">
                <a:latin typeface="Calibri" pitchFamily="34" charset="0"/>
              </a:rPr>
              <a:t>per </a:t>
            </a:r>
            <a:r>
              <a:rPr lang="en-US" altLang="en-US" dirty="0" err="1" smtClean="0">
                <a:latin typeface="Calibri" pitchFamily="34" charset="0"/>
              </a:rPr>
              <a:t>relativistisch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deeltje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6096000"/>
            <a:ext cx="7931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Fotongas</a:t>
            </a:r>
            <a:r>
              <a:rPr lang="en-US" altLang="en-US" dirty="0" smtClean="0">
                <a:latin typeface="Calibri" pitchFamily="34" charset="0"/>
              </a:rPr>
              <a:t>                                          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energiedichtheid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774" y="1141041"/>
            <a:ext cx="2352675" cy="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366" y="1772317"/>
            <a:ext cx="2770962" cy="5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2544118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366" y="2437717"/>
            <a:ext cx="2942412" cy="6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12854"/>
            <a:ext cx="61007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125" y="5289150"/>
            <a:ext cx="2084664" cy="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351" y="5619185"/>
            <a:ext cx="2084664" cy="29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1066800" cy="3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2" y="6164903"/>
            <a:ext cx="2058299" cy="2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781800" y="6400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370" y="6522709"/>
            <a:ext cx="2242430" cy="2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68874" y="2426887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55437"/>
            <a:ext cx="2514600" cy="5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6615899" y="1679737"/>
            <a:ext cx="0" cy="935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49874" y="1688837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7483274" y="1688837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83274" y="1852905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temperatuur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34198" y="2119912"/>
            <a:ext cx="237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c</a:t>
            </a:r>
            <a:r>
              <a:rPr lang="en-US" altLang="en-US" dirty="0" err="1" smtClean="0">
                <a:latin typeface="Calibri" pitchFamily="34" charset="0"/>
              </a:rPr>
              <a:t>hemische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potentiaal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599" y="2395537"/>
            <a:ext cx="15906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0295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7" grpId="0"/>
      <p:bldP spid="41" grpId="0"/>
      <p:bldP spid="43" grpId="0"/>
      <p:bldP spid="35" grpId="0"/>
      <p:bldP spid="20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4233863" cy="6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Vrijheidsgraden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Energiedichtheid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2743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Standaard</a:t>
            </a:r>
            <a:r>
              <a:rPr lang="en-US" altLang="en-US" dirty="0" smtClean="0">
                <a:latin typeface="Calibri" pitchFamily="34" charset="0"/>
              </a:rPr>
              <a:t> model van de </a:t>
            </a:r>
            <a:r>
              <a:rPr lang="en-US" altLang="en-US" dirty="0" err="1" smtClean="0">
                <a:latin typeface="Calibri" pitchFamily="34" charset="0"/>
              </a:rPr>
              <a:t>deeltjesfysica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399" y="32004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Modelafhankelijk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boven</a:t>
            </a:r>
            <a:r>
              <a:rPr lang="en-US" altLang="en-US" dirty="0" smtClean="0">
                <a:latin typeface="Calibri" pitchFamily="34" charset="0"/>
              </a:rPr>
              <a:t> 1 </a:t>
            </a:r>
            <a:r>
              <a:rPr lang="en-US" altLang="en-US" dirty="0" err="1" smtClean="0">
                <a:latin typeface="Calibri" pitchFamily="34" charset="0"/>
              </a:rPr>
              <a:t>TeV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399" y="3669268"/>
            <a:ext cx="7931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Neutrino’s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andere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fotonen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82739" y="2333025"/>
            <a:ext cx="3072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t</a:t>
            </a:r>
            <a:r>
              <a:rPr lang="en-US" altLang="en-US" dirty="0" err="1" smtClean="0">
                <a:latin typeface="Calibri" pitchFamily="34" charset="0"/>
              </a:rPr>
              <a:t>elt</a:t>
            </a:r>
            <a:r>
              <a:rPr lang="en-US" altLang="en-US" dirty="0" smtClean="0">
                <a:latin typeface="Calibri" pitchFamily="34" charset="0"/>
              </a:rPr>
              <a:t> het </a:t>
            </a:r>
            <a:r>
              <a:rPr lang="en-US" altLang="en-US" dirty="0" err="1" smtClean="0">
                <a:latin typeface="Calibri" pitchFamily="34" charset="0"/>
              </a:rPr>
              <a:t>aantal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vrijheidsgraden</a:t>
            </a:r>
            <a:endParaRPr lang="en-US" altLang="en-US" i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0" y="1066800"/>
            <a:ext cx="3352800" cy="1239322"/>
            <a:chOff x="3124200" y="1066800"/>
            <a:chExt cx="3352800" cy="123932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066800"/>
              <a:ext cx="3317164" cy="123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6400800" y="1404144"/>
              <a:ext cx="76200" cy="1849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 flipV="1">
            <a:off x="5638800" y="2209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029200" y="2836456"/>
            <a:ext cx="4114800" cy="3259544"/>
            <a:chOff x="5029200" y="2819400"/>
            <a:chExt cx="3962400" cy="3142501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932" y="2819400"/>
              <a:ext cx="3669668" cy="314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819400"/>
              <a:ext cx="560070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038600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Definieer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8884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Friedmannvergelijking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57" y="5181600"/>
            <a:ext cx="4486275" cy="6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412468"/>
            <a:ext cx="457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Straling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31" name="Right Arrow 12"/>
          <p:cNvSpPr>
            <a:spLocks noChangeArrowheads="1"/>
          </p:cNvSpPr>
          <p:nvPr/>
        </p:nvSpPr>
        <p:spPr bwMode="auto">
          <a:xfrm>
            <a:off x="1219200" y="58652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475" y="5726668"/>
            <a:ext cx="1765122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12468"/>
            <a:ext cx="1543050" cy="35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12"/>
          <p:cNvSpPr>
            <a:spLocks noChangeArrowheads="1"/>
          </p:cNvSpPr>
          <p:nvPr/>
        </p:nvSpPr>
        <p:spPr bwMode="auto">
          <a:xfrm>
            <a:off x="2930000" y="64613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63693"/>
            <a:ext cx="12001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12"/>
          <p:cNvSpPr>
            <a:spLocks noChangeArrowheads="1"/>
          </p:cNvSpPr>
          <p:nvPr/>
        </p:nvSpPr>
        <p:spPr bwMode="auto">
          <a:xfrm>
            <a:off x="4900750" y="64613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92243"/>
            <a:ext cx="351582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16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41" grpId="0"/>
      <p:bldP spid="43" grpId="0"/>
      <p:bldP spid="35" grpId="0"/>
      <p:bldP spid="26" grpId="0"/>
      <p:bldP spid="28" grpId="0"/>
      <p:bldP spid="30" grpId="0"/>
      <p:bldP spid="31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23302</TotalTime>
  <Words>501</Words>
  <Application>Microsoft Office PowerPoint</Application>
  <PresentationFormat>Brief (216 x 279 mm)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Default Design</vt:lpstr>
      <vt:lpstr>Photo Editor Photo</vt:lpstr>
      <vt:lpstr>Equation</vt:lpstr>
      <vt:lpstr>Dia 1</vt:lpstr>
      <vt:lpstr>Dia 2</vt:lpstr>
      <vt:lpstr>Energiedichtheid in heelal</vt:lpstr>
      <vt:lpstr>Friedmannvergelijkingen</vt:lpstr>
      <vt:lpstr>Evolutie van het heelal</vt:lpstr>
      <vt:lpstr>Afstanden in FLRW metriek</vt:lpstr>
      <vt:lpstr>Thermodynamica van het vroege heelal</vt:lpstr>
      <vt:lpstr>Druk voor een fermion/boson gas</vt:lpstr>
      <vt:lpstr>Vrijheidsgraden</vt:lpstr>
      <vt:lpstr>Historie van het heelal</vt:lpstr>
      <vt:lpstr>Historie van het heelal</vt:lpstr>
      <vt:lpstr>Elektrozwakke overgang</vt:lpstr>
      <vt:lpstr>QCD fase-overgang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Prof.dr van den Brand</cp:lastModifiedBy>
  <cp:revision>1060</cp:revision>
  <cp:lastPrinted>2002-09-13T18:52:55Z</cp:lastPrinted>
  <dcterms:created xsi:type="dcterms:W3CDTF">2001-01-08T10:28:24Z</dcterms:created>
  <dcterms:modified xsi:type="dcterms:W3CDTF">2014-11-27T13:27:37Z</dcterms:modified>
</cp:coreProperties>
</file>