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310" r:id="rId2"/>
    <p:sldId id="877" r:id="rId3"/>
    <p:sldId id="888" r:id="rId4"/>
    <p:sldId id="889" r:id="rId5"/>
    <p:sldId id="890" r:id="rId6"/>
    <p:sldId id="891" r:id="rId7"/>
    <p:sldId id="901" r:id="rId8"/>
    <p:sldId id="914" r:id="rId9"/>
    <p:sldId id="902" r:id="rId10"/>
    <p:sldId id="908" r:id="rId11"/>
    <p:sldId id="907" r:id="rId12"/>
    <p:sldId id="894" r:id="rId13"/>
    <p:sldId id="905" r:id="rId14"/>
    <p:sldId id="906" r:id="rId15"/>
    <p:sldId id="904" r:id="rId16"/>
    <p:sldId id="899" r:id="rId17"/>
    <p:sldId id="912" r:id="rId18"/>
    <p:sldId id="911" r:id="rId19"/>
    <p:sldId id="913" r:id="rId20"/>
    <p:sldId id="915" r:id="rId21"/>
    <p:sldId id="909" r:id="rId22"/>
    <p:sldId id="917" r:id="rId23"/>
    <p:sldId id="918" r:id="rId24"/>
    <p:sldId id="919" r:id="rId25"/>
    <p:sldId id="920" r:id="rId26"/>
    <p:sldId id="921" r:id="rId27"/>
    <p:sldId id="922" r:id="rId28"/>
    <p:sldId id="923" r:id="rId29"/>
    <p:sldId id="924" r:id="rId30"/>
    <p:sldId id="893" r:id="rId31"/>
    <p:sldId id="929" r:id="rId32"/>
    <p:sldId id="925" r:id="rId33"/>
    <p:sldId id="926" r:id="rId34"/>
  </p:sldIdLst>
  <p:sldSz cx="9144000" cy="6858000" type="letter"/>
  <p:notesSz cx="7035800" cy="91948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ymbol" pitchFamily="18" charset="2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ymbol" pitchFamily="18" charset="2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ymbol" pitchFamily="18" charset="2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ymbol" pitchFamily="18" charset="2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EFCAC"/>
    <a:srgbClr val="CCFF66"/>
    <a:srgbClr val="CC0000"/>
    <a:srgbClr val="003300"/>
    <a:srgbClr val="006600"/>
    <a:srgbClr val="800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4660" autoAdjust="0"/>
  </p:normalViewPr>
  <p:slideViewPr>
    <p:cSldViewPr>
      <p:cViewPr varScale="1">
        <p:scale>
          <a:sx n="165" d="100"/>
          <a:sy n="165" d="100"/>
        </p:scale>
        <p:origin x="1674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defTabSz="927100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6213" y="0"/>
            <a:ext cx="30495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34425"/>
            <a:ext cx="30495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defTabSz="927100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6213" y="8734425"/>
            <a:ext cx="30495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95851A7-16D8-459F-B6E3-4262886782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4294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defTabSz="927100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6213" y="0"/>
            <a:ext cx="30495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8975"/>
            <a:ext cx="4597400" cy="3448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8213" y="4367213"/>
            <a:ext cx="5159375" cy="413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34425"/>
            <a:ext cx="30495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defTabSz="927100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6213" y="8734425"/>
            <a:ext cx="30495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fld id="{F07FDEF6-172A-4F57-AC1E-F509E6A34F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5699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41486C-3984-483E-96B6-B939A6E21E0D}" type="slidenum">
              <a:rPr lang="en-US" smtClean="0">
                <a:latin typeface="Times"/>
              </a:rPr>
              <a:pPr>
                <a:defRPr/>
              </a:pPr>
              <a:t>1</a:t>
            </a:fld>
            <a:endParaRPr lang="en-US" smtClean="0">
              <a:latin typeface="Times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2337477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198A5B-9B1F-4071-B6B9-8142C002087C}" type="slidenum">
              <a:rPr lang="en-US" smtClean="0">
                <a:latin typeface="Times"/>
              </a:rPr>
              <a:pPr>
                <a:defRPr/>
              </a:pPr>
              <a:t>10</a:t>
            </a:fld>
            <a:endParaRPr lang="en-US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8663270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198A5B-9B1F-4071-B6B9-8142C002087C}" type="slidenum">
              <a:rPr lang="en-US" smtClean="0">
                <a:latin typeface="Times"/>
              </a:rPr>
              <a:pPr>
                <a:defRPr/>
              </a:pPr>
              <a:t>11</a:t>
            </a:fld>
            <a:endParaRPr lang="en-US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8548138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ECFBE7-FA0A-4666-B91E-5FE09B72F62F}" type="slidenum">
              <a:rPr lang="en-US" smtClean="0">
                <a:latin typeface="Times"/>
              </a:rPr>
              <a:pPr>
                <a:defRPr/>
              </a:pPr>
              <a:t>12</a:t>
            </a:fld>
            <a:endParaRPr lang="en-US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8440427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ECFBE7-FA0A-4666-B91E-5FE09B72F62F}" type="slidenum">
              <a:rPr lang="en-US" smtClean="0">
                <a:latin typeface="Times"/>
              </a:rPr>
              <a:pPr>
                <a:defRPr/>
              </a:pPr>
              <a:t>13</a:t>
            </a:fld>
            <a:endParaRPr lang="en-US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7109409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ECFBE7-FA0A-4666-B91E-5FE09B72F62F}" type="slidenum">
              <a:rPr lang="en-US" smtClean="0">
                <a:latin typeface="Times"/>
              </a:rPr>
              <a:pPr>
                <a:defRPr/>
              </a:pPr>
              <a:t>14</a:t>
            </a:fld>
            <a:endParaRPr lang="en-US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40509224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ECFBE7-FA0A-4666-B91E-5FE09B72F62F}" type="slidenum">
              <a:rPr lang="en-US" smtClean="0">
                <a:latin typeface="Times"/>
              </a:rPr>
              <a:pPr>
                <a:defRPr/>
              </a:pPr>
              <a:t>15</a:t>
            </a:fld>
            <a:endParaRPr lang="en-US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0534544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CBB4A1-0496-4C04-B91A-FCE398DA3145}" type="slidenum">
              <a:rPr lang="en-US" smtClean="0">
                <a:latin typeface="Times"/>
              </a:rPr>
              <a:pPr>
                <a:defRPr/>
              </a:pPr>
              <a:t>16</a:t>
            </a:fld>
            <a:endParaRPr lang="en-US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4971660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CBB4A1-0496-4C04-B91A-FCE398DA3145}" type="slidenum">
              <a:rPr lang="en-US" smtClean="0">
                <a:latin typeface="Times"/>
              </a:rPr>
              <a:pPr>
                <a:defRPr/>
              </a:pPr>
              <a:t>17</a:t>
            </a:fld>
            <a:endParaRPr lang="en-US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2678372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CBB4A1-0496-4C04-B91A-FCE398DA3145}" type="slidenum">
              <a:rPr lang="en-US" smtClean="0">
                <a:latin typeface="Times"/>
              </a:rPr>
              <a:pPr>
                <a:defRPr/>
              </a:pPr>
              <a:t>18</a:t>
            </a:fld>
            <a:endParaRPr lang="en-US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8988305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CBB4A1-0496-4C04-B91A-FCE398DA3145}" type="slidenum">
              <a:rPr lang="en-US" smtClean="0">
                <a:latin typeface="Times"/>
              </a:rPr>
              <a:pPr>
                <a:defRPr/>
              </a:pPr>
              <a:t>19</a:t>
            </a:fld>
            <a:endParaRPr lang="en-US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782211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BDD2B1-89DF-4623-8EED-ABDBF37F0252}" type="slidenum">
              <a:rPr lang="en-US" smtClean="0">
                <a:latin typeface="Times"/>
              </a:rPr>
              <a:pPr>
                <a:defRPr/>
              </a:pPr>
              <a:t>2</a:t>
            </a:fld>
            <a:endParaRPr lang="en-US" smtClean="0">
              <a:latin typeface="Times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7696981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CBB4A1-0496-4C04-B91A-FCE398DA3145}" type="slidenum">
              <a:rPr lang="en-US" smtClean="0">
                <a:latin typeface="Times"/>
              </a:rPr>
              <a:pPr>
                <a:defRPr/>
              </a:pPr>
              <a:t>20</a:t>
            </a:fld>
            <a:endParaRPr lang="en-US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8336014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CBB4A1-0496-4C04-B91A-FCE398DA3145}" type="slidenum">
              <a:rPr lang="en-US" smtClean="0">
                <a:latin typeface="Times"/>
              </a:rPr>
              <a:pPr>
                <a:defRPr/>
              </a:pPr>
              <a:t>21</a:t>
            </a:fld>
            <a:endParaRPr lang="en-US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6005300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CBB4A1-0496-4C04-B91A-FCE398DA3145}" type="slidenum">
              <a:rPr lang="en-US" smtClean="0">
                <a:latin typeface="Times"/>
              </a:rPr>
              <a:pPr>
                <a:defRPr/>
              </a:pPr>
              <a:t>22</a:t>
            </a:fld>
            <a:endParaRPr lang="en-US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7477599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CBB4A1-0496-4C04-B91A-FCE398DA3145}" type="slidenum">
              <a:rPr lang="en-US" smtClean="0">
                <a:latin typeface="Times"/>
              </a:rPr>
              <a:pPr>
                <a:defRPr/>
              </a:pPr>
              <a:t>23</a:t>
            </a:fld>
            <a:endParaRPr lang="en-US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5552393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CBB4A1-0496-4C04-B91A-FCE398DA3145}" type="slidenum">
              <a:rPr lang="en-US" smtClean="0">
                <a:latin typeface="Times"/>
              </a:rPr>
              <a:pPr>
                <a:defRPr/>
              </a:pPr>
              <a:t>24</a:t>
            </a:fld>
            <a:endParaRPr lang="en-US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6758435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CBB4A1-0496-4C04-B91A-FCE398DA3145}" type="slidenum">
              <a:rPr lang="en-US" smtClean="0">
                <a:latin typeface="Times"/>
              </a:rPr>
              <a:pPr>
                <a:defRPr/>
              </a:pPr>
              <a:t>25</a:t>
            </a:fld>
            <a:endParaRPr lang="en-US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1266068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CBB4A1-0496-4C04-B91A-FCE398DA3145}" type="slidenum">
              <a:rPr lang="en-US" smtClean="0">
                <a:latin typeface="Times"/>
              </a:rPr>
              <a:pPr>
                <a:defRPr/>
              </a:pPr>
              <a:t>26</a:t>
            </a:fld>
            <a:endParaRPr lang="en-US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6679834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CBB4A1-0496-4C04-B91A-FCE398DA3145}" type="slidenum">
              <a:rPr lang="en-US" smtClean="0">
                <a:latin typeface="Times"/>
              </a:rPr>
              <a:pPr>
                <a:defRPr/>
              </a:pPr>
              <a:t>27</a:t>
            </a:fld>
            <a:endParaRPr lang="en-US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42579056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CBB4A1-0496-4C04-B91A-FCE398DA3145}" type="slidenum">
              <a:rPr lang="en-US" smtClean="0">
                <a:latin typeface="Times"/>
              </a:rPr>
              <a:pPr>
                <a:defRPr/>
              </a:pPr>
              <a:t>28</a:t>
            </a:fld>
            <a:endParaRPr lang="en-US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6111179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CBB4A1-0496-4C04-B91A-FCE398DA3145}" type="slidenum">
              <a:rPr lang="en-US" smtClean="0">
                <a:latin typeface="Times"/>
              </a:rPr>
              <a:pPr>
                <a:defRPr/>
              </a:pPr>
              <a:t>29</a:t>
            </a:fld>
            <a:endParaRPr lang="en-US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646265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9422E1-611F-4E0E-B5BC-0AE5F7F844F0}" type="slidenum">
              <a:rPr lang="en-US" smtClean="0">
                <a:latin typeface="Times"/>
              </a:rPr>
              <a:pPr>
                <a:defRPr/>
              </a:pPr>
              <a:t>3</a:t>
            </a:fld>
            <a:endParaRPr lang="en-US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6732126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1F50AA-A44C-488D-9547-DF6E0BECCBB0}" type="slidenum">
              <a:rPr lang="en-US" smtClean="0">
                <a:latin typeface="Times"/>
              </a:rPr>
              <a:pPr>
                <a:defRPr/>
              </a:pPr>
              <a:t>30</a:t>
            </a:fld>
            <a:endParaRPr lang="en-US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405611451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1F50AA-A44C-488D-9547-DF6E0BECCBB0}" type="slidenum">
              <a:rPr lang="en-US" smtClean="0">
                <a:latin typeface="Times"/>
              </a:rPr>
              <a:pPr>
                <a:defRPr/>
              </a:pPr>
              <a:t>31</a:t>
            </a:fld>
            <a:endParaRPr lang="en-US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70315144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CBB4A1-0496-4C04-B91A-FCE398DA3145}" type="slidenum">
              <a:rPr lang="en-US" smtClean="0">
                <a:latin typeface="Times"/>
              </a:rPr>
              <a:pPr>
                <a:defRPr/>
              </a:pPr>
              <a:t>32</a:t>
            </a:fld>
            <a:endParaRPr lang="en-US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14454195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CBB4A1-0496-4C04-B91A-FCE398DA3145}" type="slidenum">
              <a:rPr lang="en-US" smtClean="0">
                <a:latin typeface="Times"/>
              </a:rPr>
              <a:pPr>
                <a:defRPr/>
              </a:pPr>
              <a:t>33</a:t>
            </a:fld>
            <a:endParaRPr lang="en-US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9783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F95C72-6622-4590-81CB-86878FD4868E}" type="slidenum">
              <a:rPr lang="en-US" smtClean="0">
                <a:latin typeface="Times"/>
              </a:rPr>
              <a:pPr>
                <a:defRPr/>
              </a:pPr>
              <a:t>4</a:t>
            </a:fld>
            <a:endParaRPr lang="en-US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4486389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1B0EE0-4D93-4D65-A89F-C6C34D8F0CFE}" type="slidenum">
              <a:rPr lang="en-US" smtClean="0">
                <a:latin typeface="Times"/>
              </a:rPr>
              <a:pPr>
                <a:defRPr/>
              </a:pPr>
              <a:t>5</a:t>
            </a:fld>
            <a:endParaRPr lang="en-US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4360737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198A5B-9B1F-4071-B6B9-8142C002087C}" type="slidenum">
              <a:rPr lang="en-US" smtClean="0">
                <a:latin typeface="Times"/>
              </a:rPr>
              <a:pPr>
                <a:defRPr/>
              </a:pPr>
              <a:t>6</a:t>
            </a:fld>
            <a:endParaRPr lang="en-US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65703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0C26C6-9168-42CD-B091-253C4E3A798E}" type="slidenum">
              <a:rPr lang="en-US" smtClean="0">
                <a:latin typeface="Times"/>
              </a:rPr>
              <a:pPr>
                <a:defRPr/>
              </a:pPr>
              <a:t>7</a:t>
            </a:fld>
            <a:endParaRPr lang="en-US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9051460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0C26C6-9168-42CD-B091-253C4E3A798E}" type="slidenum">
              <a:rPr lang="en-US" smtClean="0">
                <a:latin typeface="Times"/>
              </a:rPr>
              <a:pPr>
                <a:defRPr/>
              </a:pPr>
              <a:t>8</a:t>
            </a:fld>
            <a:endParaRPr lang="en-US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9534745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6BC788-B9B3-4F4C-830F-A538533610C6}" type="slidenum">
              <a:rPr lang="en-US" smtClean="0">
                <a:latin typeface="Times"/>
              </a:rPr>
              <a:pPr>
                <a:defRPr/>
              </a:pPr>
              <a:t>9</a:t>
            </a:fld>
            <a:endParaRPr lang="en-US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199293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z="1400" b="0">
                <a:solidFill>
                  <a:srgbClr val="800000"/>
                </a:solidFill>
              </a:defRPr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z="1400" b="0">
                <a:solidFill>
                  <a:srgbClr val="800000"/>
                </a:solidFill>
              </a:defRPr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54D59B3-3266-49A3-A434-885372D2631A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64971-BFFD-4F55-B22B-0AB83D1D77E1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457200"/>
            <a:ext cx="196215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73405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722F94-4748-4CD0-AE25-2D9FB10EFB2C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B97E8-1A61-460C-9DFB-E581F520E344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38E09-EF5B-4E34-B350-7C5504332D52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2D3F0-C83C-4FAD-8852-8CAF27ACF801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63060-7D6D-4848-80D7-7FF0052493B8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74F8A-CE98-466C-81E4-D1CB6E895BAE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DF97F-AFE7-4B81-AECE-0B2A6CE8AA5E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08697-7562-4550-AA98-779DC7EC1B30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809BE-E10D-498B-82B9-9EE55832FFF9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3C669C-3B8C-484A-A73B-6753683677BA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F29E5C-9EDE-41F5-B845-15920A6349E1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1FAD9-1DF2-4CA2-A924-8CFDE929E40A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vmlDrawing" Target="../drawings/vmlDrawing1.v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 b="1">
                <a:solidFill>
                  <a:schemeClr val="tx2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5532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00" b="1">
                <a:solidFill>
                  <a:schemeClr val="tx2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b="1">
                <a:solidFill>
                  <a:schemeClr val="tx2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19B41F8A-6F9D-4F85-96BD-FB00E750AE39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  <p:pic>
        <p:nvPicPr>
          <p:cNvPr id="1033" name="Picture 9" descr="vu_www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5856288"/>
            <a:ext cx="1219200" cy="10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10"/>
          <p:cNvGraphicFramePr>
            <a:graphicFrameLocks noChangeAspect="1"/>
          </p:cNvGraphicFramePr>
          <p:nvPr/>
        </p:nvGraphicFramePr>
        <p:xfrm>
          <a:off x="7924800" y="6234113"/>
          <a:ext cx="117475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" name="Photo Editor Photo" r:id="rId18" imgW="1638529" imgH="809738" progId="">
                  <p:embed/>
                </p:oleObj>
              </mc:Choice>
              <mc:Fallback>
                <p:oleObj name="Photo Editor Photo" r:id="rId18" imgW="1638529" imgH="809738" progId="">
                  <p:embed/>
                  <p:pic>
                    <p:nvPicPr>
                      <p:cNvPr id="0" name="Picture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6234113"/>
                        <a:ext cx="1174750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8EBB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099" r:id="rId2"/>
    <p:sldLayoutId id="2147484100" r:id="rId3"/>
    <p:sldLayoutId id="2147484101" r:id="rId4"/>
    <p:sldLayoutId id="2147484102" r:id="rId5"/>
    <p:sldLayoutId id="2147484103" r:id="rId6"/>
    <p:sldLayoutId id="2147484104" r:id="rId7"/>
    <p:sldLayoutId id="2147484105" r:id="rId8"/>
    <p:sldLayoutId id="2147484106" r:id="rId9"/>
    <p:sldLayoutId id="2147484107" r:id="rId10"/>
    <p:sldLayoutId id="2147484108" r:id="rId11"/>
    <p:sldLayoutId id="2147484109" r:id="rId12"/>
    <p:sldLayoutId id="2147484110" r:id="rId13"/>
    <p:sldLayoutId id="2147484111" r:id="rId14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rgbClr val="0000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49B21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9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10" Type="http://schemas.openxmlformats.org/officeDocument/2006/relationships/image" Target="../media/image75.png"/><Relationship Id="rId4" Type="http://schemas.openxmlformats.org/officeDocument/2006/relationships/image" Target="../media/image64.png"/><Relationship Id="rId9" Type="http://schemas.openxmlformats.org/officeDocument/2006/relationships/image" Target="../media/image7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85.png"/><Relationship Id="rId18" Type="http://schemas.openxmlformats.org/officeDocument/2006/relationships/image" Target="../media/image90.png"/><Relationship Id="rId3" Type="http://schemas.openxmlformats.org/officeDocument/2006/relationships/image" Target="../media/image76.png"/><Relationship Id="rId7" Type="http://schemas.openxmlformats.org/officeDocument/2006/relationships/image" Target="../media/image65.png"/><Relationship Id="rId12" Type="http://schemas.openxmlformats.org/officeDocument/2006/relationships/image" Target="../media/image84.png"/><Relationship Id="rId17" Type="http://schemas.openxmlformats.org/officeDocument/2006/relationships/image" Target="../media/image89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11" Type="http://schemas.openxmlformats.org/officeDocument/2006/relationships/image" Target="../media/image83.png"/><Relationship Id="rId5" Type="http://schemas.openxmlformats.org/officeDocument/2006/relationships/image" Target="../media/image78.png"/><Relationship Id="rId15" Type="http://schemas.openxmlformats.org/officeDocument/2006/relationships/image" Target="../media/image87.png"/><Relationship Id="rId10" Type="http://schemas.openxmlformats.org/officeDocument/2006/relationships/image" Target="../media/image82.png"/><Relationship Id="rId4" Type="http://schemas.openxmlformats.org/officeDocument/2006/relationships/image" Target="../media/image77.png"/><Relationship Id="rId9" Type="http://schemas.openxmlformats.org/officeDocument/2006/relationships/image" Target="../media/image81.png"/><Relationship Id="rId14" Type="http://schemas.openxmlformats.org/officeDocument/2006/relationships/image" Target="../media/image8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83.png"/><Relationship Id="rId7" Type="http://schemas.openxmlformats.org/officeDocument/2006/relationships/image" Target="../media/image9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11" Type="http://schemas.openxmlformats.org/officeDocument/2006/relationships/image" Target="../media/image103.png"/><Relationship Id="rId5" Type="http://schemas.openxmlformats.org/officeDocument/2006/relationships/image" Target="../media/image97.png"/><Relationship Id="rId10" Type="http://schemas.openxmlformats.org/officeDocument/2006/relationships/image" Target="../media/image102.png"/><Relationship Id="rId4" Type="http://schemas.openxmlformats.org/officeDocument/2006/relationships/image" Target="../media/image96.png"/><Relationship Id="rId9" Type="http://schemas.openxmlformats.org/officeDocument/2006/relationships/image" Target="../media/image10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103.png"/><Relationship Id="rId7" Type="http://schemas.openxmlformats.org/officeDocument/2006/relationships/image" Target="../media/image10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10" Type="http://schemas.openxmlformats.org/officeDocument/2006/relationships/image" Target="../media/image110.png"/><Relationship Id="rId4" Type="http://schemas.openxmlformats.org/officeDocument/2006/relationships/image" Target="../media/image104.png"/><Relationship Id="rId9" Type="http://schemas.openxmlformats.org/officeDocument/2006/relationships/image" Target="../media/image10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111.png"/><Relationship Id="rId7" Type="http://schemas.openxmlformats.org/officeDocument/2006/relationships/image" Target="../media/image1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10" Type="http://schemas.openxmlformats.org/officeDocument/2006/relationships/image" Target="../media/image118.png"/><Relationship Id="rId4" Type="http://schemas.openxmlformats.org/officeDocument/2006/relationships/image" Target="../media/image112.png"/><Relationship Id="rId9" Type="http://schemas.openxmlformats.org/officeDocument/2006/relationships/image" Target="../media/image11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3" Type="http://schemas.openxmlformats.org/officeDocument/2006/relationships/image" Target="../media/image119.png"/><Relationship Id="rId7" Type="http://schemas.openxmlformats.org/officeDocument/2006/relationships/image" Target="../media/image1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.png"/><Relationship Id="rId5" Type="http://schemas.openxmlformats.org/officeDocument/2006/relationships/image" Target="../media/image121.png"/><Relationship Id="rId10" Type="http://schemas.openxmlformats.org/officeDocument/2006/relationships/image" Target="../media/image126.emf"/><Relationship Id="rId4" Type="http://schemas.openxmlformats.org/officeDocument/2006/relationships/image" Target="../media/image120.png"/><Relationship Id="rId9" Type="http://schemas.openxmlformats.org/officeDocument/2006/relationships/image" Target="../media/image12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3" Type="http://schemas.openxmlformats.org/officeDocument/2006/relationships/image" Target="../media/image127.png"/><Relationship Id="rId7" Type="http://schemas.openxmlformats.org/officeDocument/2006/relationships/image" Target="../media/image1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image" Target="../media/image129.png"/><Relationship Id="rId4" Type="http://schemas.openxmlformats.org/officeDocument/2006/relationships/image" Target="../media/image128.png"/><Relationship Id="rId9" Type="http://schemas.openxmlformats.org/officeDocument/2006/relationships/image" Target="../media/image13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13" Type="http://schemas.openxmlformats.org/officeDocument/2006/relationships/image" Target="../media/image143.png"/><Relationship Id="rId3" Type="http://schemas.openxmlformats.org/officeDocument/2006/relationships/image" Target="../media/image132.png"/><Relationship Id="rId7" Type="http://schemas.openxmlformats.org/officeDocument/2006/relationships/image" Target="../media/image137.png"/><Relationship Id="rId12" Type="http://schemas.openxmlformats.org/officeDocument/2006/relationships/image" Target="../media/image14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6.png"/><Relationship Id="rId11" Type="http://schemas.openxmlformats.org/officeDocument/2006/relationships/image" Target="../media/image141.png"/><Relationship Id="rId5" Type="http://schemas.openxmlformats.org/officeDocument/2006/relationships/image" Target="../media/image135.png"/><Relationship Id="rId10" Type="http://schemas.openxmlformats.org/officeDocument/2006/relationships/image" Target="../media/image140.png"/><Relationship Id="rId4" Type="http://schemas.openxmlformats.org/officeDocument/2006/relationships/image" Target="../media/image134.png"/><Relationship Id="rId9" Type="http://schemas.openxmlformats.org/officeDocument/2006/relationships/image" Target="../media/image13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png"/><Relationship Id="rId13" Type="http://schemas.openxmlformats.org/officeDocument/2006/relationships/image" Target="../media/image153.png"/><Relationship Id="rId3" Type="http://schemas.openxmlformats.org/officeDocument/2006/relationships/image" Target="../media/image144.png"/><Relationship Id="rId7" Type="http://schemas.openxmlformats.org/officeDocument/2006/relationships/image" Target="../media/image147.png"/><Relationship Id="rId12" Type="http://schemas.openxmlformats.org/officeDocument/2006/relationships/image" Target="../media/image15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6.png"/><Relationship Id="rId11" Type="http://schemas.openxmlformats.org/officeDocument/2006/relationships/image" Target="../media/image151.png"/><Relationship Id="rId5" Type="http://schemas.openxmlformats.org/officeDocument/2006/relationships/image" Target="../media/image145.png"/><Relationship Id="rId10" Type="http://schemas.openxmlformats.org/officeDocument/2006/relationships/image" Target="../media/image150.png"/><Relationship Id="rId4" Type="http://schemas.openxmlformats.org/officeDocument/2006/relationships/image" Target="../media/image141.png"/><Relationship Id="rId9" Type="http://schemas.openxmlformats.org/officeDocument/2006/relationships/image" Target="../media/image149.png"/><Relationship Id="rId14" Type="http://schemas.openxmlformats.org/officeDocument/2006/relationships/image" Target="../media/image15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image" Target="../media/image155.png"/><Relationship Id="rId7" Type="http://schemas.openxmlformats.org/officeDocument/2006/relationships/image" Target="../media/image15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8.png"/><Relationship Id="rId11" Type="http://schemas.openxmlformats.org/officeDocument/2006/relationships/image" Target="../media/image163.png"/><Relationship Id="rId5" Type="http://schemas.openxmlformats.org/officeDocument/2006/relationships/image" Target="../media/image157.png"/><Relationship Id="rId10" Type="http://schemas.openxmlformats.org/officeDocument/2006/relationships/image" Target="../media/image162.png"/><Relationship Id="rId4" Type="http://schemas.openxmlformats.org/officeDocument/2006/relationships/image" Target="../media/image156.png"/><Relationship Id="rId9" Type="http://schemas.openxmlformats.org/officeDocument/2006/relationships/image" Target="../media/image16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png"/><Relationship Id="rId3" Type="http://schemas.openxmlformats.org/officeDocument/2006/relationships/image" Target="../media/image164.png"/><Relationship Id="rId7" Type="http://schemas.openxmlformats.org/officeDocument/2006/relationships/image" Target="../media/image16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7.png"/><Relationship Id="rId11" Type="http://schemas.openxmlformats.org/officeDocument/2006/relationships/image" Target="../media/image172.png"/><Relationship Id="rId5" Type="http://schemas.openxmlformats.org/officeDocument/2006/relationships/image" Target="../media/image166.png"/><Relationship Id="rId10" Type="http://schemas.openxmlformats.org/officeDocument/2006/relationships/image" Target="../media/image171.png"/><Relationship Id="rId4" Type="http://schemas.openxmlformats.org/officeDocument/2006/relationships/image" Target="../media/image165.png"/><Relationship Id="rId9" Type="http://schemas.openxmlformats.org/officeDocument/2006/relationships/image" Target="../media/image17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7" Type="http://schemas.openxmlformats.org/officeDocument/2006/relationships/image" Target="../media/image17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7.png"/><Relationship Id="rId5" Type="http://schemas.openxmlformats.org/officeDocument/2006/relationships/image" Target="../media/image176.png"/><Relationship Id="rId4" Type="http://schemas.openxmlformats.org/officeDocument/2006/relationships/image" Target="../media/image17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g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2.jpeg"/><Relationship Id="rId5" Type="http://schemas.openxmlformats.org/officeDocument/2006/relationships/image" Target="../media/image181.png"/><Relationship Id="rId4" Type="http://schemas.openxmlformats.org/officeDocument/2006/relationships/image" Target="../media/image18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8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4.png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png"/><Relationship Id="rId11" Type="http://schemas.openxmlformats.org/officeDocument/2006/relationships/image" Target="../media/image11.wmf"/><Relationship Id="rId5" Type="http://schemas.openxmlformats.org/officeDocument/2006/relationships/image" Target="../media/image6.png"/><Relationship Id="rId10" Type="http://schemas.openxmlformats.org/officeDocument/2006/relationships/oleObject" Target="../embeddings/oleObject2.bin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0.w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9.wmf"/><Relationship Id="rId12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22.png"/><Relationship Id="rId5" Type="http://schemas.openxmlformats.org/officeDocument/2006/relationships/image" Target="../media/image13.png"/><Relationship Id="rId10" Type="http://schemas.openxmlformats.org/officeDocument/2006/relationships/image" Target="../media/image7.png"/><Relationship Id="rId4" Type="http://schemas.openxmlformats.org/officeDocument/2006/relationships/image" Target="../media/image21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810000"/>
            <a:ext cx="8458200" cy="2895600"/>
          </a:xfrm>
        </p:spPr>
        <p:txBody>
          <a:bodyPr/>
          <a:lstStyle/>
          <a:p>
            <a:endParaRPr lang="en-US" sz="1800" dirty="0" smtClean="0">
              <a:solidFill>
                <a:schemeClr val="tx2"/>
              </a:solidFill>
              <a:latin typeface="Calibri" panose="020F05020202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z="1800" dirty="0" smtClean="0">
                <a:solidFill>
                  <a:schemeClr val="tx2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rPr>
              <a:t> </a:t>
            </a:r>
          </a:p>
          <a:p>
            <a:endParaRPr lang="en-US" sz="1800" dirty="0" smtClean="0">
              <a:solidFill>
                <a:schemeClr val="tx2"/>
              </a:solidFill>
              <a:latin typeface="Calibri" panose="020F05020202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endParaRPr lang="en-US" sz="1800" dirty="0" smtClean="0">
              <a:solidFill>
                <a:schemeClr val="tx2"/>
              </a:solidFill>
              <a:latin typeface="Calibri" panose="020F05020202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z="1800" dirty="0" smtClean="0">
                <a:solidFill>
                  <a:schemeClr val="tx2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rPr>
              <a:t>Jo van den Brand</a:t>
            </a:r>
          </a:p>
          <a:p>
            <a:r>
              <a:rPr lang="en-US" sz="1800" dirty="0" smtClean="0">
                <a:solidFill>
                  <a:schemeClr val="tx2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rPr>
              <a:t>HOVO</a:t>
            </a:r>
            <a:r>
              <a:rPr lang="en-US" sz="1800" smtClean="0">
                <a:solidFill>
                  <a:schemeClr val="tx2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rPr>
              <a:t>: 13 </a:t>
            </a:r>
            <a:r>
              <a:rPr lang="en-US" sz="1800" dirty="0" err="1" smtClean="0">
                <a:solidFill>
                  <a:schemeClr val="tx2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rPr>
              <a:t>november</a:t>
            </a:r>
            <a:r>
              <a:rPr lang="en-US" sz="1800" dirty="0" smtClean="0">
                <a:solidFill>
                  <a:schemeClr val="tx2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rPr>
              <a:t> 2014</a:t>
            </a:r>
          </a:p>
        </p:txBody>
      </p:sp>
      <p:sp>
        <p:nvSpPr>
          <p:cNvPr id="8195" name="Rectangle 6"/>
          <p:cNvSpPr>
            <a:spLocks noChangeArrowheads="1"/>
          </p:cNvSpPr>
          <p:nvPr/>
        </p:nvSpPr>
        <p:spPr bwMode="auto">
          <a:xfrm>
            <a:off x="533400" y="914400"/>
            <a:ext cx="79248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600" b="1" dirty="0">
                <a:solidFill>
                  <a:srgbClr val="000099"/>
                </a:solidFill>
                <a:latin typeface="Calibri" panose="020F0502020204030204" pitchFamily="34" charset="0"/>
              </a:rPr>
              <a:t> </a:t>
            </a:r>
            <a:r>
              <a:rPr lang="en-US" sz="6000" b="1" dirty="0" err="1" smtClean="0">
                <a:solidFill>
                  <a:srgbClr val="000099"/>
                </a:solidFill>
                <a:latin typeface="Calibri" panose="020F0502020204030204" pitchFamily="34" charset="0"/>
              </a:rPr>
              <a:t>Thermodynamica</a:t>
            </a:r>
            <a:endParaRPr lang="en-US" sz="4400" b="1" i="1" dirty="0">
              <a:solidFill>
                <a:srgbClr val="000099"/>
              </a:solidFill>
              <a:latin typeface="Calibri" panose="020F0502020204030204" pitchFamily="34" charset="0"/>
            </a:endParaRPr>
          </a:p>
          <a:p>
            <a:pPr algn="ctr" eaLnBrk="0" hangingPunct="0"/>
            <a:r>
              <a:rPr lang="en-US" sz="3200" b="1" i="1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r</a:t>
            </a:r>
            <a:r>
              <a:rPr lang="en-US" sz="3200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ol</a:t>
            </a:r>
            <a:r>
              <a:rPr lang="en-US" sz="32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 in de </a:t>
            </a:r>
            <a:r>
              <a:rPr lang="en-US" sz="3200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moderne</a:t>
            </a:r>
            <a:r>
              <a:rPr lang="en-US" sz="32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fysica</a:t>
            </a:r>
            <a:endParaRPr lang="en-US" sz="3600" b="1" i="1" dirty="0">
              <a:solidFill>
                <a:schemeClr val="accent6">
                  <a:lumMod val="40000"/>
                  <a:lumOff val="60000"/>
                </a:schemeClr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8196" name="Picture 9" descr="bigban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2438400"/>
            <a:ext cx="3657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7773429" y="6488668"/>
            <a:ext cx="1369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jo@nikhef.nl</a:t>
            </a:r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Evolutie</a:t>
            </a:r>
            <a:r>
              <a:rPr lang="en-US" i="1" kern="1200" dirty="0" smtClean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 van het </a:t>
            </a:r>
            <a:r>
              <a:rPr lang="en-US" i="1" kern="1200" dirty="0" err="1" smtClean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heelal</a:t>
            </a:r>
            <a:endParaRPr lang="en-US" i="1" kern="1200" dirty="0">
              <a:solidFill>
                <a:srgbClr val="000099"/>
              </a:solidFill>
              <a:latin typeface="Symbol" panose="05050102010706020507" pitchFamily="18" charset="2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3400" y="1230313"/>
            <a:ext cx="30480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anose="020F0502020204030204" pitchFamily="34" charset="0"/>
              </a:rPr>
              <a:t>Friedmannvergelijking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3400" y="1828800"/>
            <a:ext cx="80772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anose="020F0502020204030204" pitchFamily="34" charset="0"/>
              </a:rPr>
              <a:t>Herschrijven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als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3400" y="2998540"/>
            <a:ext cx="16002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Er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geldt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33400" y="5639317"/>
            <a:ext cx="63246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anose="020F0502020204030204" pitchFamily="34" charset="0"/>
              </a:rPr>
              <a:t>Leeftijd</a:t>
            </a:r>
            <a:r>
              <a:rPr lang="en-US" dirty="0" smtClean="0">
                <a:latin typeface="Calibri" panose="020F0502020204030204" pitchFamily="34" charset="0"/>
              </a:rPr>
              <a:t> van het </a:t>
            </a:r>
            <a:r>
              <a:rPr lang="en-US" dirty="0" err="1" smtClean="0">
                <a:latin typeface="Calibri" panose="020F0502020204030204" pitchFamily="34" charset="0"/>
              </a:rPr>
              <a:t>heelal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605" y="1119553"/>
            <a:ext cx="4202800" cy="631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669" y="1821043"/>
            <a:ext cx="4555332" cy="377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270018"/>
            <a:ext cx="6166517" cy="363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/>
          <p:cNvSpPr/>
          <p:nvPr/>
        </p:nvSpPr>
        <p:spPr bwMode="auto">
          <a:xfrm>
            <a:off x="1447800" y="2294964"/>
            <a:ext cx="838200" cy="239713"/>
          </a:xfrm>
          <a:prstGeom prst="rightArrow">
            <a:avLst/>
          </a:prstGeom>
          <a:solidFill>
            <a:srgbClr val="0070C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368427"/>
            <a:ext cx="5667102" cy="746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502" y="4267200"/>
            <a:ext cx="7113098" cy="8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ight Arrow 25"/>
          <p:cNvSpPr/>
          <p:nvPr/>
        </p:nvSpPr>
        <p:spPr bwMode="auto">
          <a:xfrm>
            <a:off x="762000" y="4524034"/>
            <a:ext cx="838200" cy="239713"/>
          </a:xfrm>
          <a:prstGeom prst="rightArrow">
            <a:avLst/>
          </a:prstGeom>
          <a:solidFill>
            <a:srgbClr val="0070C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933004"/>
            <a:ext cx="8023271" cy="696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99130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0" grpId="0"/>
      <p:bldP spid="33" grpId="0"/>
      <p:bldP spid="37" grpId="0"/>
      <p:bldP spid="2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Evolutie</a:t>
            </a:r>
            <a:r>
              <a:rPr lang="en-US" i="1" kern="1200" dirty="0" smtClean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 van het </a:t>
            </a:r>
            <a:r>
              <a:rPr lang="en-US" i="1" kern="1200" dirty="0" err="1" smtClean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heelal</a:t>
            </a:r>
            <a:endParaRPr lang="en-US" i="1" kern="1200" dirty="0">
              <a:solidFill>
                <a:srgbClr val="000099"/>
              </a:solidFill>
              <a:latin typeface="Symbol" panose="05050102010706020507" pitchFamily="18" charset="2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3400" y="1230313"/>
            <a:ext cx="30480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>
                <a:latin typeface="Calibri" panose="020F0502020204030204" pitchFamily="34" charset="0"/>
              </a:rPr>
              <a:t>We </a:t>
            </a:r>
            <a:r>
              <a:rPr lang="en-US" dirty="0" err="1" smtClean="0">
                <a:latin typeface="Calibri" panose="020F0502020204030204" pitchFamily="34" charset="0"/>
              </a:rPr>
              <a:t>vinden</a:t>
            </a:r>
            <a:r>
              <a:rPr lang="en-US" dirty="0" smtClean="0">
                <a:latin typeface="Calibri" panose="020F0502020204030204" pitchFamily="34" charset="0"/>
              </a:rPr>
              <a:t>: </a:t>
            </a:r>
            <a:r>
              <a:rPr lang="en-US" i="1" dirty="0" smtClean="0">
                <a:latin typeface="Calibri" panose="020F0502020204030204" pitchFamily="34" charset="0"/>
              </a:rPr>
              <a:t>t = t(z)</a:t>
            </a:r>
            <a:endParaRPr lang="en-US" i="1" dirty="0">
              <a:latin typeface="Calibri" panose="020F0502020204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3400" y="1676400"/>
            <a:ext cx="80772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>
                <a:latin typeface="Calibri" panose="020F0502020204030204" pitchFamily="34" charset="0"/>
              </a:rPr>
              <a:t>We </a:t>
            </a:r>
            <a:r>
              <a:rPr lang="en-US" dirty="0" err="1" smtClean="0">
                <a:latin typeface="Calibri" panose="020F0502020204030204" pitchFamily="34" charset="0"/>
              </a:rPr>
              <a:t>weten</a:t>
            </a:r>
            <a:r>
              <a:rPr lang="en-US" dirty="0" smtClean="0">
                <a:latin typeface="Calibri" panose="020F0502020204030204" pitchFamily="34" charset="0"/>
              </a:rPr>
              <a:t>: </a:t>
            </a:r>
            <a:r>
              <a:rPr lang="en-US" i="1" dirty="0" smtClean="0">
                <a:latin typeface="Calibri" panose="020F0502020204030204" pitchFamily="34" charset="0"/>
              </a:rPr>
              <a:t>1 +  z = 1/a</a:t>
            </a:r>
            <a:endParaRPr lang="en-US" i="1" dirty="0">
              <a:latin typeface="Calibri" panose="020F050202020403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3400" y="2449513"/>
            <a:ext cx="6019800" cy="369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anose="020F0502020204030204" pitchFamily="34" charset="0"/>
              </a:rPr>
              <a:t>De </a:t>
            </a:r>
            <a:r>
              <a:rPr lang="en-US" dirty="0" err="1" smtClean="0">
                <a:latin typeface="Calibri" panose="020F0502020204030204" pitchFamily="34" charset="0"/>
              </a:rPr>
              <a:t>figuur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toont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enkele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voorbeelden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240" y="2917495"/>
            <a:ext cx="4937760" cy="3940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ight Brace 2"/>
          <p:cNvSpPr/>
          <p:nvPr/>
        </p:nvSpPr>
        <p:spPr bwMode="auto">
          <a:xfrm>
            <a:off x="2895600" y="1295400"/>
            <a:ext cx="228600" cy="750887"/>
          </a:xfrm>
          <a:prstGeom prst="rightBrace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76600" y="1482200"/>
            <a:ext cx="3124200" cy="369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i="1" dirty="0" smtClean="0">
                <a:latin typeface="Calibri" panose="020F0502020204030204" pitchFamily="34" charset="0"/>
              </a:rPr>
              <a:t>a = a(t)</a:t>
            </a:r>
            <a:endParaRPr lang="en-US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2968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0" grpId="0"/>
      <p:bldP spid="33" grpId="0"/>
      <p:bldP spid="3" grpId="0" animBg="1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099" y="1727447"/>
            <a:ext cx="2504750" cy="540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dirty="0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Afstanden</a:t>
            </a:r>
            <a:r>
              <a:rPr lang="en-US" i="1" kern="1200" dirty="0" smtClean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 in FLRW </a:t>
            </a:r>
            <a:r>
              <a:rPr lang="en-US" i="1" kern="1200" dirty="0" err="1" smtClean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metriek</a:t>
            </a:r>
            <a:endParaRPr lang="en-US" i="1" kern="1200" dirty="0">
              <a:solidFill>
                <a:srgbClr val="000099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33400" y="1066800"/>
            <a:ext cx="8001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anose="020F0502020204030204" pitchFamily="34" charset="0"/>
              </a:rPr>
              <a:t>Meebewegende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err="1" smtClean="0">
                <a:latin typeface="Calibri" panose="020F0502020204030204" pitchFamily="34" charset="0"/>
              </a:rPr>
              <a:t>afstand</a:t>
            </a:r>
            <a:r>
              <a:rPr lang="en-US" smtClean="0">
                <a:latin typeface="Calibri" panose="020F0502020204030204" pitchFamily="34" charset="0"/>
              </a:rPr>
              <a:t> </a:t>
            </a:r>
            <a:r>
              <a:rPr lang="en-US" smtClean="0">
                <a:latin typeface="Calibri" panose="020F0502020204030204" pitchFamily="34" charset="0"/>
                <a:sym typeface="Symbol"/>
              </a:rPr>
              <a:t>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514600"/>
            <a:ext cx="91440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33400" y="2583216"/>
            <a:ext cx="7391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anose="020F0502020204030204" pitchFamily="34" charset="0"/>
              </a:rPr>
              <a:t>In </a:t>
            </a:r>
            <a:r>
              <a:rPr lang="en-US" dirty="0" err="1" smtClean="0">
                <a:latin typeface="Calibri" panose="020F0502020204030204" pitchFamily="34" charset="0"/>
              </a:rPr>
              <a:t>euclidische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ruimte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geldt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voor</a:t>
            </a:r>
            <a:r>
              <a:rPr lang="en-US" dirty="0" smtClean="0">
                <a:latin typeface="Calibri" panose="020F0502020204030204" pitchFamily="34" charset="0"/>
              </a:rPr>
              <a:t> de </a:t>
            </a:r>
            <a:r>
              <a:rPr lang="en-US" i="1" dirty="0" err="1" smtClean="0">
                <a:latin typeface="Calibri" panose="020F0502020204030204" pitchFamily="34" charset="0"/>
              </a:rPr>
              <a:t>waargenomen</a:t>
            </a:r>
            <a:r>
              <a:rPr lang="en-US" dirty="0" smtClean="0">
                <a:latin typeface="Calibri" panose="020F0502020204030204" pitchFamily="34" charset="0"/>
              </a:rPr>
              <a:t> flux 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400" y="2964216"/>
            <a:ext cx="7391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anose="020F0502020204030204" pitchFamily="34" charset="0"/>
              </a:rPr>
              <a:t>In FLRW </a:t>
            </a:r>
            <a:r>
              <a:rPr lang="en-US" dirty="0" err="1" smtClean="0">
                <a:latin typeface="Calibri" panose="020F0502020204030204" pitchFamily="34" charset="0"/>
              </a:rPr>
              <a:t>ruimte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gelden</a:t>
            </a:r>
            <a:r>
              <a:rPr lang="en-US" dirty="0" smtClean="0">
                <a:latin typeface="Calibri" panose="020F0502020204030204" pitchFamily="34" charset="0"/>
              </a:rPr>
              <a:t> de </a:t>
            </a:r>
            <a:r>
              <a:rPr lang="en-US" dirty="0" err="1" smtClean="0">
                <a:latin typeface="Calibri" panose="020F0502020204030204" pitchFamily="34" charset="0"/>
              </a:rPr>
              <a:t>volgende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modificaties</a:t>
            </a:r>
            <a:r>
              <a:rPr lang="en-US" dirty="0" smtClean="0">
                <a:latin typeface="Calibri" panose="020F0502020204030204" pitchFamily="34" charset="0"/>
              </a:rPr>
              <a:t>: 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489222"/>
            <a:ext cx="8382000" cy="2149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33400" y="2221468"/>
            <a:ext cx="8001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anose="020F0502020204030204" pitchFamily="34" charset="0"/>
              </a:rPr>
              <a:t>Neem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aan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dat</a:t>
            </a:r>
            <a:r>
              <a:rPr lang="en-US" dirty="0" smtClean="0">
                <a:latin typeface="Calibri" panose="020F0502020204030204" pitchFamily="34" charset="0"/>
              </a:rPr>
              <a:t> we de </a:t>
            </a:r>
            <a:r>
              <a:rPr lang="en-US" i="1" dirty="0" smtClean="0">
                <a:latin typeface="Calibri" panose="020F0502020204030204" pitchFamily="34" charset="0"/>
              </a:rPr>
              <a:t>absolute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helderheid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i="1" dirty="0" smtClean="0">
                <a:latin typeface="Calibri" panose="020F0502020204030204" pitchFamily="34" charset="0"/>
              </a:rPr>
              <a:t>L</a:t>
            </a:r>
            <a:r>
              <a:rPr lang="en-US" dirty="0" smtClean="0">
                <a:latin typeface="Calibri" panose="020F0502020204030204" pitchFamily="34" charset="0"/>
              </a:rPr>
              <a:t> van </a:t>
            </a:r>
            <a:r>
              <a:rPr lang="en-US" dirty="0" err="1" smtClean="0">
                <a:latin typeface="Calibri" panose="020F0502020204030204" pitchFamily="34" charset="0"/>
              </a:rPr>
              <a:t>een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bron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kennen</a:t>
            </a:r>
            <a:r>
              <a:rPr lang="en-US" dirty="0" smtClean="0">
                <a:latin typeface="Calibri" panose="020F0502020204030204" pitchFamily="34" charset="0"/>
              </a:rPr>
              <a:t> (</a:t>
            </a:r>
            <a:r>
              <a:rPr lang="en-US" dirty="0" err="1" smtClean="0">
                <a:latin typeface="Calibri" panose="020F0502020204030204" pitchFamily="34" charset="0"/>
              </a:rPr>
              <a:t>standaardkaars</a:t>
            </a:r>
            <a:r>
              <a:rPr lang="en-US" dirty="0" smtClean="0">
                <a:latin typeface="Calibri" panose="020F0502020204030204" pitchFamily="34" charset="0"/>
              </a:rPr>
              <a:t>)</a:t>
            </a:r>
            <a:endParaRPr lang="en-US" dirty="0">
              <a:latin typeface="Calibri" panose="020F0502020204030204" pitchFamily="34" charset="0"/>
            </a:endParaRPr>
          </a:p>
        </p:txBody>
      </p:sp>
      <p:grpSp>
        <p:nvGrpSpPr>
          <p:cNvPr id="27" name="Groep 26"/>
          <p:cNvGrpSpPr/>
          <p:nvPr/>
        </p:nvGrpSpPr>
        <p:grpSpPr>
          <a:xfrm>
            <a:off x="6400800" y="1143000"/>
            <a:ext cx="1981200" cy="597932"/>
            <a:chOff x="6400800" y="1143000"/>
            <a:chExt cx="1981200" cy="597932"/>
          </a:xfrm>
        </p:grpSpPr>
        <p:sp>
          <p:nvSpPr>
            <p:cNvPr id="23" name="5-Point Star 22"/>
            <p:cNvSpPr/>
            <p:nvPr/>
          </p:nvSpPr>
          <p:spPr bwMode="auto">
            <a:xfrm>
              <a:off x="6400800" y="1143000"/>
              <a:ext cx="228600" cy="228600"/>
            </a:xfrm>
            <a:prstGeom prst="star5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endParaRPr>
            </a:p>
          </p:txBody>
        </p:sp>
        <p:sp>
          <p:nvSpPr>
            <p:cNvPr id="24" name="5-Point Star 23"/>
            <p:cNvSpPr/>
            <p:nvPr/>
          </p:nvSpPr>
          <p:spPr bwMode="auto">
            <a:xfrm>
              <a:off x="8153400" y="1143000"/>
              <a:ext cx="228600" cy="228600"/>
            </a:xfrm>
            <a:prstGeom prst="star5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endParaRPr>
            </a:p>
          </p:txBody>
        </p:sp>
        <p:cxnSp>
          <p:nvCxnSpPr>
            <p:cNvPr id="26" name="Straight Arrow Connector 25"/>
            <p:cNvCxnSpPr/>
            <p:nvPr/>
          </p:nvCxnSpPr>
          <p:spPr bwMode="auto">
            <a:xfrm>
              <a:off x="6705600" y="1269275"/>
              <a:ext cx="13716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/>
            </a:ln>
            <a:effectLst/>
          </p:spPr>
        </p:cxnSp>
        <p:sp>
          <p:nvSpPr>
            <p:cNvPr id="7" name="TextBox 6"/>
            <p:cNvSpPr txBox="1"/>
            <p:nvPr/>
          </p:nvSpPr>
          <p:spPr>
            <a:xfrm>
              <a:off x="7122119" y="1371600"/>
              <a:ext cx="7264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 panose="020F0502020204030204" pitchFamily="34" charset="0"/>
                </a:rPr>
                <a:t>Nu: </a:t>
              </a:r>
              <a:r>
                <a:rPr lang="en-US" i="1" dirty="0" smtClean="0">
                  <a:latin typeface="Calibri" panose="020F0502020204030204" pitchFamily="34" charset="0"/>
                </a:rPr>
                <a:t>t</a:t>
              </a:r>
              <a:r>
                <a:rPr lang="en-US" baseline="-25000" dirty="0" smtClean="0">
                  <a:latin typeface="Calibri" panose="020F0502020204030204" pitchFamily="34" charset="0"/>
                </a:rPr>
                <a:t>0</a:t>
              </a:r>
              <a:endParaRPr lang="en-US" baseline="-250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25" name="Groep 24"/>
          <p:cNvGrpSpPr/>
          <p:nvPr/>
        </p:nvGrpSpPr>
        <p:grpSpPr>
          <a:xfrm>
            <a:off x="3605350" y="1143000"/>
            <a:ext cx="1173780" cy="597932"/>
            <a:chOff x="3605350" y="1143000"/>
            <a:chExt cx="1173780" cy="597932"/>
          </a:xfrm>
        </p:grpSpPr>
        <p:sp>
          <p:nvSpPr>
            <p:cNvPr id="3" name="5-Point Star 2"/>
            <p:cNvSpPr/>
            <p:nvPr/>
          </p:nvSpPr>
          <p:spPr bwMode="auto">
            <a:xfrm>
              <a:off x="3605350" y="1143000"/>
              <a:ext cx="228600" cy="228600"/>
            </a:xfrm>
            <a:prstGeom prst="star5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endParaRPr>
            </a:p>
          </p:txBody>
        </p:sp>
        <p:sp>
          <p:nvSpPr>
            <p:cNvPr id="22" name="5-Point Star 21"/>
            <p:cNvSpPr/>
            <p:nvPr/>
          </p:nvSpPr>
          <p:spPr bwMode="auto">
            <a:xfrm>
              <a:off x="4419600" y="1143000"/>
              <a:ext cx="228600" cy="228600"/>
            </a:xfrm>
            <a:prstGeom prst="star5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endParaRPr>
            </a:p>
          </p:txBody>
        </p:sp>
        <p:cxnSp>
          <p:nvCxnSpPr>
            <p:cNvPr id="5" name="Straight Arrow Connector 4"/>
            <p:cNvCxnSpPr/>
            <p:nvPr/>
          </p:nvCxnSpPr>
          <p:spPr bwMode="auto">
            <a:xfrm>
              <a:off x="3904925" y="1269275"/>
              <a:ext cx="4572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/>
            </a:ln>
            <a:effectLst/>
          </p:spPr>
        </p:cxnSp>
        <p:sp>
          <p:nvSpPr>
            <p:cNvPr id="29" name="TextBox 28"/>
            <p:cNvSpPr txBox="1"/>
            <p:nvPr/>
          </p:nvSpPr>
          <p:spPr>
            <a:xfrm>
              <a:off x="3626250" y="1371600"/>
              <a:ext cx="11528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latin typeface="Calibri" panose="020F0502020204030204" pitchFamily="34" charset="0"/>
                </a:rPr>
                <a:t>Emissie</a:t>
              </a:r>
              <a:r>
                <a:rPr lang="en-US" dirty="0" smtClean="0">
                  <a:latin typeface="Calibri" panose="020F0502020204030204" pitchFamily="34" charset="0"/>
                </a:rPr>
                <a:t>: </a:t>
              </a:r>
              <a:r>
                <a:rPr lang="en-US" i="1" dirty="0" smtClean="0">
                  <a:latin typeface="Calibri" panose="020F0502020204030204" pitchFamily="34" charset="0"/>
                </a:rPr>
                <a:t>t</a:t>
              </a:r>
              <a:r>
                <a:rPr lang="en-US" baseline="-25000" dirty="0">
                  <a:latin typeface="Calibri" panose="020F0502020204030204" pitchFamily="34" charset="0"/>
                </a:rPr>
                <a:t>1</a:t>
              </a: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533400" y="1628365"/>
            <a:ext cx="8001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anose="020F0502020204030204" pitchFamily="34" charset="0"/>
              </a:rPr>
              <a:t>Er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geldt</a:t>
            </a:r>
            <a:r>
              <a:rPr lang="en-US" dirty="0" smtClean="0">
                <a:latin typeface="Calibri" panose="020F0502020204030204" pitchFamily="34" charset="0"/>
              </a:rPr>
              <a:t>: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33400" y="5726668"/>
            <a:ext cx="7391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anose="020F0502020204030204" pitchFamily="34" charset="0"/>
              </a:rPr>
              <a:t>We </a:t>
            </a:r>
            <a:r>
              <a:rPr lang="en-US" dirty="0" err="1" smtClean="0">
                <a:latin typeface="Calibri" panose="020F0502020204030204" pitchFamily="34" charset="0"/>
              </a:rPr>
              <a:t>vinden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743" y="5692352"/>
            <a:ext cx="4510088" cy="557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361244" y="6400800"/>
            <a:ext cx="2258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alibri" panose="020F0502020204030204" pitchFamily="34" charset="0"/>
              </a:rPr>
              <a:t>h</a:t>
            </a:r>
            <a:r>
              <a:rPr lang="en-US" dirty="0" err="1" smtClean="0">
                <a:latin typeface="Calibri" panose="020F0502020204030204" pitchFamily="34" charset="0"/>
              </a:rPr>
              <a:t>elderheidsafstand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i="1" dirty="0" err="1" smtClean="0">
                <a:latin typeface="Calibri" panose="020F0502020204030204" pitchFamily="34" charset="0"/>
              </a:rPr>
              <a:t>d</a:t>
            </a:r>
            <a:r>
              <a:rPr lang="en-US" baseline="-25000" dirty="0" err="1" smtClean="0">
                <a:latin typeface="Calibri" panose="020F0502020204030204" pitchFamily="34" charset="0"/>
              </a:rPr>
              <a:t>L</a:t>
            </a:r>
            <a:endParaRPr lang="en-US" baseline="-25000" dirty="0">
              <a:latin typeface="Calibri" panose="020F0502020204030204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V="1">
            <a:off x="4267200" y="6249779"/>
            <a:ext cx="0" cy="33568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6" grpId="0"/>
      <p:bldP spid="17" grpId="0"/>
      <p:bldP spid="19" grpId="0"/>
      <p:bldP spid="31" grpId="0"/>
      <p:bldP spid="32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smtClean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Supernovae Type IA</a:t>
            </a:r>
            <a:endParaRPr lang="en-US" i="1" kern="1200" dirty="0">
              <a:solidFill>
                <a:srgbClr val="000099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33400" y="1066800"/>
            <a:ext cx="8001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anose="020F0502020204030204" pitchFamily="34" charset="0"/>
              </a:rPr>
              <a:t>Supernovae Type IA </a:t>
            </a:r>
            <a:r>
              <a:rPr lang="en-US" dirty="0" err="1" smtClean="0">
                <a:latin typeface="Calibri" panose="020F0502020204030204" pitchFamily="34" charset="0"/>
              </a:rPr>
              <a:t>zijn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standaardkaarsen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9219" name="Picture 3" descr="C:\Users\JvdB\Desktop\742px-Progenitor_IA_supernova_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0" y="1447800"/>
            <a:ext cx="5215780" cy="534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JvdB\Desktop\Type_Ia_supernova_simulation_-_Argonne_National_Laborator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4902"/>
            <a:ext cx="2286000" cy="672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7589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smtClean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Supernovae Type IA</a:t>
            </a:r>
            <a:endParaRPr lang="en-US" i="1" kern="1200" dirty="0">
              <a:solidFill>
                <a:srgbClr val="000099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33400" y="1066800"/>
            <a:ext cx="8001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anose="020F0502020204030204" pitchFamily="34" charset="0"/>
              </a:rPr>
              <a:t>Supernovae Type IA </a:t>
            </a:r>
            <a:r>
              <a:rPr lang="en-US" dirty="0" err="1" smtClean="0">
                <a:latin typeface="Calibri" panose="020F0502020204030204" pitchFamily="34" charset="0"/>
              </a:rPr>
              <a:t>zijn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standaardkaarsen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999383"/>
            <a:ext cx="5114910" cy="2783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 descr="C:\Users\JvdB\Desktop\SNIacurv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13" y="1466850"/>
            <a:ext cx="2847975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29000" y="5717931"/>
            <a:ext cx="166584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alibri" panose="020F0502020204030204" pitchFamily="34" charset="0"/>
              </a:rPr>
              <a:t>Nobelprijs</a:t>
            </a:r>
            <a:r>
              <a:rPr lang="en-US" dirty="0" smtClean="0">
                <a:latin typeface="Calibri" panose="020F0502020204030204" pitchFamily="34" charset="0"/>
              </a:rPr>
              <a:t> 2011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10243" name="Picture 3" descr="C:\Users\JvdB\Desktop\untitle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566447"/>
            <a:ext cx="1145622" cy="1145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1" y="1028397"/>
            <a:ext cx="3810000" cy="5829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76780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Standaardmodel</a:t>
            </a:r>
            <a:r>
              <a:rPr lang="en-US" i="1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 van de </a:t>
            </a: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kosmologie</a:t>
            </a:r>
            <a:endParaRPr lang="en-US" i="1" kern="1200" dirty="0">
              <a:solidFill>
                <a:srgbClr val="000099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33400" y="1066800"/>
            <a:ext cx="43434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Evolutie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heelal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voor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vlakke</a:t>
            </a:r>
            <a:r>
              <a:rPr lang="en-US" dirty="0">
                <a:latin typeface="Calibri" panose="020F0502020204030204" pitchFamily="34" charset="0"/>
              </a:rPr>
              <a:t> FRW model.</a:t>
            </a:r>
          </a:p>
          <a:p>
            <a:pPr>
              <a:defRPr/>
            </a:pPr>
            <a:endParaRPr lang="en-US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Aanname</a:t>
            </a:r>
            <a:r>
              <a:rPr lang="en-US" dirty="0">
                <a:latin typeface="Calibri" panose="020F0502020204030204" pitchFamily="34" charset="0"/>
              </a:rPr>
              <a:t>: </a:t>
            </a:r>
            <a:r>
              <a:rPr lang="en-US" dirty="0" err="1">
                <a:latin typeface="Calibri" panose="020F0502020204030204" pitchFamily="34" charset="0"/>
              </a:rPr>
              <a:t>energie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gelijk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verdeeld</a:t>
            </a:r>
            <a:r>
              <a:rPr lang="en-US" dirty="0">
                <a:latin typeface="Calibri" panose="020F0502020204030204" pitchFamily="34" charset="0"/>
              </a:rPr>
              <a:t> over </a:t>
            </a:r>
            <a:r>
              <a:rPr lang="en-US" dirty="0" err="1">
                <a:latin typeface="Calibri" panose="020F0502020204030204" pitchFamily="34" charset="0"/>
              </a:rPr>
              <a:t>straling</a:t>
            </a:r>
            <a:r>
              <a:rPr lang="en-US" dirty="0">
                <a:latin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</a:rPr>
              <a:t>materie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en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</a:rPr>
              <a:t>vacuum</a:t>
            </a:r>
            <a:endParaRPr lang="en-US" dirty="0">
              <a:latin typeface="Calibri" panose="020F0502020204030204" pitchFamily="34" charset="0"/>
            </a:endParaRPr>
          </a:p>
        </p:txBody>
      </p:sp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9525" y="3505201"/>
            <a:ext cx="6696075" cy="3317806"/>
            <a:chOff x="3286125" y="1066800"/>
            <a:chExt cx="4867275" cy="2708692"/>
          </a:xfrm>
        </p:grpSpPr>
        <p:pic>
          <p:nvPicPr>
            <p:cNvPr id="20488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86125" y="1066800"/>
              <a:ext cx="4867275" cy="2708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9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43525" y="1295400"/>
              <a:ext cx="82867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0" name="Picture 1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51046" y="1604208"/>
              <a:ext cx="8572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1" name="Picture 1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614358" y="2371725"/>
              <a:ext cx="933450" cy="29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" name="TextBox 20"/>
          <p:cNvSpPr txBox="1"/>
          <p:nvPr/>
        </p:nvSpPr>
        <p:spPr>
          <a:xfrm>
            <a:off x="5446143" y="2978082"/>
            <a:ext cx="2971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anose="020F0502020204030204" pitchFamily="34" charset="0"/>
              </a:rPr>
              <a:t>Conclusies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smtClean="0"/>
              <a:t>L</a:t>
            </a:r>
            <a:r>
              <a:rPr lang="en-US" dirty="0" smtClean="0">
                <a:latin typeface="Calibri" panose="020F0502020204030204" pitchFamily="34" charset="0"/>
              </a:rPr>
              <a:t>CDM model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8351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491" y="609600"/>
            <a:ext cx="3454509" cy="292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endParaRPr lang="nl-NL" altLang="en-US">
              <a:latin typeface="Calibri" pitchFamily="34" charset="0"/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Continuiteitsvergelijking</a:t>
            </a:r>
            <a:endParaRPr lang="en-US" i="1" kern="1200" dirty="0" smtClean="0">
              <a:solidFill>
                <a:srgbClr val="000099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33400" y="1219200"/>
            <a:ext cx="7772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Beschouw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klein</a:t>
            </a:r>
            <a:r>
              <a:rPr lang="en-US" altLang="en-US" dirty="0" smtClean="0">
                <a:latin typeface="Calibri" pitchFamily="34" charset="0"/>
              </a:rPr>
              <a:t> “</a:t>
            </a:r>
            <a:r>
              <a:rPr lang="en-US" altLang="en-US" dirty="0" err="1" smtClean="0">
                <a:latin typeface="Calibri" pitchFamily="34" charset="0"/>
              </a:rPr>
              <a:t>vloeistofelement</a:t>
            </a:r>
            <a:r>
              <a:rPr lang="en-US" altLang="en-US" dirty="0" smtClean="0">
                <a:latin typeface="Calibri" pitchFamily="34" charset="0"/>
              </a:rPr>
              <a:t>” 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33400" y="1676400"/>
            <a:ext cx="7543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Massastroom</a:t>
            </a:r>
            <a:r>
              <a:rPr lang="en-US" altLang="en-US" dirty="0" smtClean="0">
                <a:latin typeface="Calibri" pitchFamily="34" charset="0"/>
              </a:rPr>
              <a:t> door </a:t>
            </a:r>
            <a:r>
              <a:rPr lang="en-US" altLang="en-US" dirty="0" err="1" smtClean="0">
                <a:latin typeface="Calibri" pitchFamily="34" charset="0"/>
              </a:rPr>
              <a:t>linkervlak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8203" name="Right Arrow 12"/>
          <p:cNvSpPr>
            <a:spLocks noChangeArrowheads="1"/>
          </p:cNvSpPr>
          <p:nvPr/>
        </p:nvSpPr>
        <p:spPr bwMode="auto">
          <a:xfrm>
            <a:off x="1981200" y="4959546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endParaRPr lang="nl-NL" altLang="en-US">
              <a:latin typeface="Calibri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33400" y="3124200"/>
            <a:ext cx="5257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Combineer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alle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vlakken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33400" y="5791200"/>
            <a:ext cx="7467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Dit</a:t>
            </a:r>
            <a:r>
              <a:rPr lang="en-US" altLang="en-US" dirty="0" smtClean="0">
                <a:latin typeface="Calibri" pitchFamily="34" charset="0"/>
              </a:rPr>
              <a:t> is de </a:t>
            </a:r>
            <a:r>
              <a:rPr lang="en-US" altLang="en-US" i="1" dirty="0" err="1" smtClean="0">
                <a:latin typeface="Calibri" pitchFamily="34" charset="0"/>
              </a:rPr>
              <a:t>continuiteitsvergelijking</a:t>
            </a:r>
            <a:r>
              <a:rPr lang="en-US" altLang="en-US" dirty="0" smtClean="0">
                <a:latin typeface="Calibri" pitchFamily="34" charset="0"/>
              </a:rPr>
              <a:t>: </a:t>
            </a:r>
            <a:r>
              <a:rPr lang="en-US" altLang="en-US" dirty="0" err="1" smtClean="0">
                <a:latin typeface="Calibri" pitchFamily="34" charset="0"/>
              </a:rPr>
              <a:t>als</a:t>
            </a:r>
            <a:r>
              <a:rPr lang="en-US" altLang="en-US" dirty="0" smtClean="0">
                <a:latin typeface="Calibri" pitchFamily="34" charset="0"/>
              </a:rPr>
              <a:t> de </a:t>
            </a:r>
            <a:r>
              <a:rPr lang="en-US" altLang="en-US" dirty="0" err="1" smtClean="0">
                <a:latin typeface="Calibri" pitchFamily="34" charset="0"/>
              </a:rPr>
              <a:t>dichtheid</a:t>
            </a:r>
            <a:r>
              <a:rPr lang="en-US" altLang="en-US" dirty="0" smtClean="0">
                <a:latin typeface="Calibri" pitchFamily="34" charset="0"/>
              </a:rPr>
              <a:t> in het element </a:t>
            </a:r>
            <a:r>
              <a:rPr lang="en-US" altLang="en-US" dirty="0" err="1" smtClean="0">
                <a:latin typeface="Calibri" pitchFamily="34" charset="0"/>
              </a:rPr>
              <a:t>verandert</a:t>
            </a:r>
            <a:r>
              <a:rPr lang="en-US" altLang="en-US" dirty="0" smtClean="0">
                <a:latin typeface="Calibri" pitchFamily="34" charset="0"/>
              </a:rPr>
              <a:t>, </a:t>
            </a:r>
            <a:r>
              <a:rPr lang="en-US" altLang="en-US" dirty="0" err="1" smtClean="0">
                <a:latin typeface="Calibri" pitchFamily="34" charset="0"/>
              </a:rPr>
              <a:t>dan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stroomt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er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vloeistof</a:t>
            </a:r>
            <a:r>
              <a:rPr lang="en-US" altLang="en-US" dirty="0" smtClean="0">
                <a:latin typeface="Calibri" pitchFamily="34" charset="0"/>
              </a:rPr>
              <a:t> door de </a:t>
            </a:r>
            <a:r>
              <a:rPr lang="en-US" altLang="en-US" dirty="0" err="1" smtClean="0">
                <a:latin typeface="Calibri" pitchFamily="34" charset="0"/>
              </a:rPr>
              <a:t>wanden</a:t>
            </a:r>
            <a:r>
              <a:rPr lang="en-US" altLang="en-US" dirty="0" smtClean="0">
                <a:latin typeface="Calibri" pitchFamily="34" charset="0"/>
              </a:rPr>
              <a:t> van het element</a:t>
            </a:r>
            <a:endParaRPr lang="en-US" altLang="en-US" dirty="0">
              <a:latin typeface="Calibri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184725" y="4792793"/>
            <a:ext cx="2057400" cy="672707"/>
            <a:chOff x="3184725" y="4792793"/>
            <a:chExt cx="2057400" cy="672707"/>
          </a:xfrm>
        </p:grpSpPr>
        <p:sp>
          <p:nvSpPr>
            <p:cNvPr id="2" name="Rounded Rectangle 1"/>
            <p:cNvSpPr/>
            <p:nvPr/>
          </p:nvSpPr>
          <p:spPr bwMode="auto">
            <a:xfrm>
              <a:off x="3184725" y="4792793"/>
              <a:ext cx="2057400" cy="672707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endParaRPr>
            </a:p>
          </p:txBody>
        </p:sp>
        <p:pic>
          <p:nvPicPr>
            <p:cNvPr id="7175" name="Picture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8031" y="4813693"/>
              <a:ext cx="1862138" cy="596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5" y="1714745"/>
            <a:ext cx="1695450" cy="2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33400" y="2133600"/>
            <a:ext cx="7543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Massastroom</a:t>
            </a:r>
            <a:r>
              <a:rPr lang="en-US" altLang="en-US" dirty="0" smtClean="0">
                <a:latin typeface="Calibri" pitchFamily="34" charset="0"/>
              </a:rPr>
              <a:t> door </a:t>
            </a:r>
            <a:r>
              <a:rPr lang="en-US" altLang="en-US" dirty="0" err="1" smtClean="0">
                <a:latin typeface="Calibri" pitchFamily="34" charset="0"/>
              </a:rPr>
              <a:t>rechtervlak</a:t>
            </a:r>
            <a:r>
              <a:rPr lang="en-US" altLang="en-US" dirty="0" smtClean="0">
                <a:latin typeface="Calibri" pitchFamily="34" charset="0"/>
              </a:rPr>
              <a:t> (</a:t>
            </a:r>
            <a:r>
              <a:rPr lang="en-US" altLang="en-US" dirty="0" err="1" smtClean="0">
                <a:latin typeface="Calibri" pitchFamily="34" charset="0"/>
              </a:rPr>
              <a:t>gebruik</a:t>
            </a:r>
            <a:r>
              <a:rPr lang="en-US" altLang="en-US" dirty="0" smtClean="0">
                <a:latin typeface="Calibri" pitchFamily="34" charset="0"/>
              </a:rPr>
              <a:t> Taylor-</a:t>
            </a:r>
            <a:r>
              <a:rPr lang="en-US" altLang="en-US" dirty="0" err="1" smtClean="0">
                <a:latin typeface="Calibri" pitchFamily="34" charset="0"/>
              </a:rPr>
              <a:t>expansie</a:t>
            </a:r>
            <a:endParaRPr lang="en-US" altLang="en-US" dirty="0">
              <a:latin typeface="Calibri" pitchFamily="34" charset="0"/>
            </a:endParaRPr>
          </a:p>
        </p:txBody>
      </p:sp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74" y="2568772"/>
            <a:ext cx="5075626" cy="443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3555795"/>
            <a:ext cx="5495925" cy="592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33400" y="4343400"/>
            <a:ext cx="5257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Gebruik</a:t>
            </a:r>
            <a:r>
              <a:rPr lang="en-US" altLang="en-US" dirty="0" smtClean="0">
                <a:latin typeface="Calibri" pitchFamily="34" charset="0"/>
              </a:rPr>
              <a:t> de </a:t>
            </a:r>
            <a:r>
              <a:rPr lang="en-US" altLang="en-US" dirty="0" err="1" smtClean="0">
                <a:latin typeface="Calibri" pitchFamily="34" charset="0"/>
              </a:rPr>
              <a:t>divergentie</a:t>
            </a:r>
            <a:r>
              <a:rPr lang="en-US" altLang="en-US" dirty="0" smtClean="0">
                <a:latin typeface="Calibri" pitchFamily="34" charset="0"/>
              </a:rPr>
              <a:t>-operator</a:t>
            </a:r>
            <a:endParaRPr lang="en-US" alt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7506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8203" grpId="0" animBg="1"/>
      <p:bldP spid="14" grpId="0"/>
      <p:bldP spid="15" grpId="0"/>
      <p:bldP spid="22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endParaRPr lang="nl-NL" altLang="en-US">
              <a:latin typeface="Calibri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33400" y="1219200"/>
            <a:ext cx="7772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Beschouw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kracht</a:t>
            </a:r>
            <a:r>
              <a:rPr lang="en-US" altLang="en-US" dirty="0" smtClean="0">
                <a:latin typeface="Calibri" pitchFamily="34" charset="0"/>
              </a:rPr>
              <a:t> op </a:t>
            </a:r>
            <a:r>
              <a:rPr lang="en-US" altLang="en-US" dirty="0" err="1" smtClean="0">
                <a:latin typeface="Calibri" pitchFamily="34" charset="0"/>
              </a:rPr>
              <a:t>een</a:t>
            </a:r>
            <a:r>
              <a:rPr lang="en-US" altLang="en-US" dirty="0" smtClean="0">
                <a:latin typeface="Calibri" pitchFamily="34" charset="0"/>
              </a:rPr>
              <a:t> “</a:t>
            </a:r>
            <a:r>
              <a:rPr lang="en-US" altLang="en-US" dirty="0" err="1" smtClean="0">
                <a:latin typeface="Calibri" pitchFamily="34" charset="0"/>
              </a:rPr>
              <a:t>vloeistofelement</a:t>
            </a:r>
            <a:r>
              <a:rPr lang="en-US" altLang="en-US" dirty="0" smtClean="0">
                <a:latin typeface="Calibri" pitchFamily="34" charset="0"/>
              </a:rPr>
              <a:t>” 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33400" y="1676400"/>
            <a:ext cx="7543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Kracht</a:t>
            </a:r>
            <a:r>
              <a:rPr lang="en-US" altLang="en-US" dirty="0" smtClean="0">
                <a:latin typeface="Calibri" pitchFamily="34" charset="0"/>
              </a:rPr>
              <a:t> op </a:t>
            </a:r>
            <a:r>
              <a:rPr lang="en-US" altLang="en-US" dirty="0" err="1" smtClean="0">
                <a:latin typeface="Calibri" pitchFamily="34" charset="0"/>
              </a:rPr>
              <a:t>linkervlak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8203" name="Right Arrow 12"/>
          <p:cNvSpPr>
            <a:spLocks noChangeArrowheads="1"/>
          </p:cNvSpPr>
          <p:nvPr/>
        </p:nvSpPr>
        <p:spPr bwMode="auto">
          <a:xfrm>
            <a:off x="2362201" y="5578711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endParaRPr lang="nl-NL" altLang="en-US">
              <a:latin typeface="Calibri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33400" y="3124200"/>
            <a:ext cx="5257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Schrijf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druk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als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33400" y="4107743"/>
            <a:ext cx="7467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Tweede</a:t>
            </a:r>
            <a:r>
              <a:rPr lang="en-US" altLang="en-US" dirty="0" smtClean="0">
                <a:latin typeface="Calibri" pitchFamily="34" charset="0"/>
              </a:rPr>
              <a:t> wet van Newton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33400" y="2133600"/>
            <a:ext cx="7543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Druk</a:t>
            </a:r>
            <a:r>
              <a:rPr lang="en-US" altLang="en-US" dirty="0" smtClean="0">
                <a:latin typeface="Calibri" pitchFamily="34" charset="0"/>
              </a:rPr>
              <a:t> op </a:t>
            </a:r>
            <a:r>
              <a:rPr lang="en-US" altLang="en-US" dirty="0" err="1" smtClean="0">
                <a:latin typeface="Calibri" pitchFamily="34" charset="0"/>
              </a:rPr>
              <a:t>rechtervlak</a:t>
            </a:r>
            <a:r>
              <a:rPr lang="en-US" altLang="en-US" dirty="0" smtClean="0">
                <a:latin typeface="Calibri" pitchFamily="34" charset="0"/>
              </a:rPr>
              <a:t> (</a:t>
            </a:r>
            <a:r>
              <a:rPr lang="en-US" altLang="en-US" dirty="0" err="1" smtClean="0">
                <a:latin typeface="Calibri" pitchFamily="34" charset="0"/>
              </a:rPr>
              <a:t>gebruik</a:t>
            </a:r>
            <a:r>
              <a:rPr lang="en-US" altLang="en-US" dirty="0" smtClean="0">
                <a:latin typeface="Calibri" pitchFamily="34" charset="0"/>
              </a:rPr>
              <a:t> Taylor-</a:t>
            </a:r>
            <a:r>
              <a:rPr lang="en-US" altLang="en-US" dirty="0" err="1" smtClean="0">
                <a:latin typeface="Calibri" pitchFamily="34" charset="0"/>
              </a:rPr>
              <a:t>expansie</a:t>
            </a:r>
            <a:r>
              <a:rPr lang="en-US" altLang="en-US" dirty="0" smtClean="0">
                <a:latin typeface="Calibri" pitchFamily="34" charset="0"/>
              </a:rPr>
              <a:t>)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33400" y="3505200"/>
            <a:ext cx="5257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smtClean="0">
                <a:latin typeface="Calibri" pitchFamily="34" charset="0"/>
              </a:rPr>
              <a:t>We </a:t>
            </a:r>
            <a:r>
              <a:rPr lang="en-US" altLang="en-US" dirty="0" err="1" smtClean="0">
                <a:latin typeface="Calibri" pitchFamily="34" charset="0"/>
              </a:rPr>
              <a:t>vinden</a:t>
            </a:r>
            <a:endParaRPr lang="en-US" altLang="en-US" dirty="0">
              <a:latin typeface="Calibri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753378"/>
            <a:ext cx="16478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5667284" y="609600"/>
            <a:ext cx="3476716" cy="2971800"/>
            <a:chOff x="5667284" y="609600"/>
            <a:chExt cx="3476716" cy="2971800"/>
          </a:xfrm>
        </p:grpSpPr>
        <p:pic>
          <p:nvPicPr>
            <p:cNvPr id="7176" name="Pictur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9491" y="609600"/>
              <a:ext cx="3454509" cy="292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 bwMode="auto">
            <a:xfrm>
              <a:off x="7010400" y="625493"/>
              <a:ext cx="609600" cy="228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8153400" y="1025000"/>
              <a:ext cx="609600" cy="228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7010400" y="3352800"/>
              <a:ext cx="609600" cy="228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6125175" y="3068900"/>
              <a:ext cx="609600" cy="228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667284" y="1840468"/>
              <a:ext cx="54373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Calibri" panose="020F0502020204030204" pitchFamily="34" charset="0"/>
                </a:rPr>
                <a:t>P(x)</a:t>
              </a:r>
              <a:endParaRPr lang="en-US" i="1" dirty="0">
                <a:latin typeface="Calibri" panose="020F050202020403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266837" y="1840468"/>
              <a:ext cx="87716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Calibri" panose="020F0502020204030204" pitchFamily="34" charset="0"/>
                </a:rPr>
                <a:t>P(</a:t>
              </a:r>
              <a:r>
                <a:rPr lang="en-US" i="1" dirty="0" err="1" smtClean="0">
                  <a:latin typeface="Calibri" panose="020F0502020204030204" pitchFamily="34" charset="0"/>
                </a:rPr>
                <a:t>x+dx</a:t>
              </a:r>
              <a:r>
                <a:rPr lang="en-US" i="1" dirty="0" smtClean="0">
                  <a:latin typeface="Calibri" panose="020F0502020204030204" pitchFamily="34" charset="0"/>
                </a:rPr>
                <a:t>)</a:t>
              </a:r>
              <a:endParaRPr lang="en-US" i="1" dirty="0">
                <a:latin typeface="Calibri" panose="020F050202020403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742837" y="762000"/>
              <a:ext cx="86113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Calibri" panose="020F0502020204030204" pitchFamily="34" charset="0"/>
                </a:rPr>
                <a:t>P(</a:t>
              </a:r>
              <a:r>
                <a:rPr lang="en-US" i="1" dirty="0" err="1" smtClean="0">
                  <a:latin typeface="Calibri" panose="020F0502020204030204" pitchFamily="34" charset="0"/>
                </a:rPr>
                <a:t>z+dz</a:t>
              </a:r>
              <a:r>
                <a:rPr lang="en-US" i="1" dirty="0" smtClean="0">
                  <a:latin typeface="Calibri" panose="020F0502020204030204" pitchFamily="34" charset="0"/>
                </a:rPr>
                <a:t>)</a:t>
              </a:r>
              <a:endParaRPr lang="en-US" i="1" dirty="0">
                <a:latin typeface="Calibri" panose="020F050202020403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835067" y="3135868"/>
              <a:ext cx="54694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Calibri" panose="020F0502020204030204" pitchFamily="34" charset="0"/>
                </a:rPr>
                <a:t>P(y)</a:t>
              </a:r>
              <a:endParaRPr lang="en-US" i="1" dirty="0">
                <a:latin typeface="Calibri" panose="020F0502020204030204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172200" y="2895600"/>
              <a:ext cx="53572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Calibri" panose="020F0502020204030204" pitchFamily="34" charset="0"/>
                </a:rPr>
                <a:t>P(z)</a:t>
              </a:r>
              <a:endParaRPr lang="en-US" i="1" dirty="0">
                <a:latin typeface="Calibri" panose="020F0502020204030204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077200" y="990600"/>
              <a:ext cx="88357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Calibri" panose="020F0502020204030204" pitchFamily="34" charset="0"/>
                </a:rPr>
                <a:t>P(</a:t>
              </a:r>
              <a:r>
                <a:rPr lang="en-US" i="1" dirty="0" err="1" smtClean="0">
                  <a:latin typeface="Calibri" panose="020F0502020204030204" pitchFamily="34" charset="0"/>
                </a:rPr>
                <a:t>y+dy</a:t>
              </a:r>
              <a:r>
                <a:rPr lang="en-US" i="1" dirty="0" smtClean="0">
                  <a:latin typeface="Calibri" panose="020F0502020204030204" pitchFamily="34" charset="0"/>
                </a:rPr>
                <a:t>)</a:t>
              </a:r>
              <a:endParaRPr lang="en-US" i="1" dirty="0">
                <a:latin typeface="Calibri" panose="020F0502020204030204" pitchFamily="34" charset="0"/>
              </a:endParaRPr>
            </a:p>
          </p:txBody>
        </p:sp>
      </p:grp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492482"/>
            <a:ext cx="2919412" cy="51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587" y="3168105"/>
            <a:ext cx="1111813" cy="284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703" y="3467100"/>
            <a:ext cx="5476875" cy="5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3995917"/>
            <a:ext cx="6019800" cy="576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533400" y="4704718"/>
            <a:ext cx="7467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Kettingregel</a:t>
            </a:r>
            <a:endParaRPr lang="en-US" altLang="en-US" dirty="0">
              <a:latin typeface="Calibri" pitchFamily="34" charset="0"/>
            </a:endParaRPr>
          </a:p>
        </p:txBody>
      </p:sp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632830"/>
            <a:ext cx="4953000" cy="548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Vergelijking</a:t>
            </a:r>
            <a:r>
              <a:rPr lang="en-US" i="1" kern="1200" dirty="0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 van Euler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533400" y="5334000"/>
            <a:ext cx="7467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smtClean="0">
                <a:latin typeface="Calibri" pitchFamily="34" charset="0"/>
              </a:rPr>
              <a:t>Wet van Euler</a:t>
            </a:r>
            <a:endParaRPr lang="en-US" altLang="en-US" dirty="0">
              <a:latin typeface="Calibri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276601" y="5486400"/>
            <a:ext cx="3048000" cy="457200"/>
            <a:chOff x="3276601" y="5486400"/>
            <a:chExt cx="3048000" cy="457200"/>
          </a:xfrm>
        </p:grpSpPr>
        <p:sp>
          <p:nvSpPr>
            <p:cNvPr id="9" name="Rounded Rectangle 8"/>
            <p:cNvSpPr/>
            <p:nvPr/>
          </p:nvSpPr>
          <p:spPr bwMode="auto">
            <a:xfrm>
              <a:off x="3276601" y="5486400"/>
              <a:ext cx="3048000" cy="45720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endParaRPr>
            </a:p>
          </p:txBody>
        </p:sp>
        <p:pic>
          <p:nvPicPr>
            <p:cNvPr id="10250" name="Picture 10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3523" y="5555183"/>
              <a:ext cx="2857500" cy="3518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 bwMode="auto">
            <a:xfrm>
              <a:off x="6127423" y="5748964"/>
              <a:ext cx="113577" cy="9231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endParaRPr>
            </a:p>
          </p:txBody>
        </p:sp>
      </p:grp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533400" y="6019800"/>
            <a:ext cx="7467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Dit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geeft</a:t>
            </a:r>
            <a:r>
              <a:rPr lang="en-US" altLang="en-US" dirty="0" smtClean="0">
                <a:latin typeface="Calibri" pitchFamily="34" charset="0"/>
              </a:rPr>
              <a:t> de </a:t>
            </a:r>
            <a:r>
              <a:rPr lang="en-US" altLang="en-US" dirty="0" err="1" smtClean="0">
                <a:latin typeface="Calibri" pitchFamily="34" charset="0"/>
              </a:rPr>
              <a:t>versnelling</a:t>
            </a:r>
            <a:r>
              <a:rPr lang="en-US" altLang="en-US" dirty="0" smtClean="0">
                <a:latin typeface="Calibri" pitchFamily="34" charset="0"/>
              </a:rPr>
              <a:t> van </a:t>
            </a:r>
            <a:r>
              <a:rPr lang="en-US" altLang="en-US" dirty="0" err="1" smtClean="0">
                <a:latin typeface="Calibri" pitchFamily="34" charset="0"/>
              </a:rPr>
              <a:t>een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vloeistofelement</a:t>
            </a:r>
            <a:r>
              <a:rPr lang="en-US" altLang="en-US" dirty="0" smtClean="0">
                <a:latin typeface="Calibri" pitchFamily="34" charset="0"/>
              </a:rPr>
              <a:t> door </a:t>
            </a:r>
            <a:r>
              <a:rPr lang="en-US" altLang="en-US" dirty="0" err="1" smtClean="0">
                <a:latin typeface="Calibri" pitchFamily="34" charset="0"/>
              </a:rPr>
              <a:t>krachten</a:t>
            </a:r>
            <a:r>
              <a:rPr lang="en-US" altLang="en-US" dirty="0" smtClean="0">
                <a:latin typeface="Calibri" pitchFamily="34" charset="0"/>
              </a:rPr>
              <a:t> ten </a:t>
            </a:r>
            <a:r>
              <a:rPr lang="en-US" altLang="en-US" dirty="0" err="1" smtClean="0">
                <a:latin typeface="Calibri" pitchFamily="34" charset="0"/>
              </a:rPr>
              <a:t>gevolge</a:t>
            </a:r>
            <a:r>
              <a:rPr lang="en-US" altLang="en-US" dirty="0" smtClean="0">
                <a:latin typeface="Calibri" pitchFamily="34" charset="0"/>
              </a:rPr>
              <a:t> van </a:t>
            </a:r>
            <a:r>
              <a:rPr lang="en-US" altLang="en-US" dirty="0" err="1" smtClean="0">
                <a:latin typeface="Calibri" pitchFamily="34" charset="0"/>
              </a:rPr>
              <a:t>drukverschillen</a:t>
            </a:r>
            <a:endParaRPr lang="en-US" alt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5825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8203" grpId="0" animBg="1"/>
      <p:bldP spid="14" grpId="0"/>
      <p:bldP spid="15" grpId="0"/>
      <p:bldP spid="22" grpId="0"/>
      <p:bldP spid="23" grpId="0"/>
      <p:bldP spid="39" grpId="0"/>
      <p:bldP spid="41" grpId="0"/>
      <p:bldP spid="4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endParaRPr lang="nl-NL" altLang="en-US" dirty="0">
              <a:latin typeface="Calibri" pitchFamily="34" charset="0"/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Een</a:t>
            </a:r>
            <a:r>
              <a:rPr lang="en-US" i="1" kern="1200" dirty="0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en-US" i="1" kern="1200" dirty="0" err="1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klassiek</a:t>
            </a:r>
            <a:r>
              <a:rPr lang="en-US" i="1" kern="1200" dirty="0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en-US" i="1" kern="1200" dirty="0" err="1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heelal</a:t>
            </a:r>
            <a:endParaRPr lang="en-US" i="1" kern="1200" dirty="0" smtClean="0">
              <a:solidFill>
                <a:srgbClr val="000099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33400" y="1219200"/>
            <a:ext cx="7772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Neem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aan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dat</a:t>
            </a:r>
            <a:r>
              <a:rPr lang="en-US" altLang="en-US" dirty="0" smtClean="0">
                <a:latin typeface="Calibri" pitchFamily="34" charset="0"/>
              </a:rPr>
              <a:t> we </a:t>
            </a:r>
            <a:r>
              <a:rPr lang="en-US" altLang="en-US" dirty="0" err="1" smtClean="0">
                <a:latin typeface="Calibri" pitchFamily="34" charset="0"/>
              </a:rPr>
              <a:t>te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maken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hebben</a:t>
            </a:r>
            <a:r>
              <a:rPr lang="en-US" altLang="en-US" dirty="0" smtClean="0">
                <a:latin typeface="Calibri" pitchFamily="34" charset="0"/>
              </a:rPr>
              <a:t> met </a:t>
            </a:r>
            <a:r>
              <a:rPr lang="en-US" altLang="en-US" dirty="0" err="1" smtClean="0">
                <a:latin typeface="Calibri" pitchFamily="34" charset="0"/>
              </a:rPr>
              <a:t>een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klassiek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heelal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dat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bestaat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uit</a:t>
            </a:r>
            <a:r>
              <a:rPr lang="en-US" altLang="en-US" dirty="0" smtClean="0">
                <a:latin typeface="Calibri" pitchFamily="34" charset="0"/>
              </a:rPr>
              <a:t> “</a:t>
            </a:r>
            <a:r>
              <a:rPr lang="en-US" altLang="en-US" dirty="0" err="1" smtClean="0">
                <a:latin typeface="Calibri" pitchFamily="34" charset="0"/>
              </a:rPr>
              <a:t>stof</a:t>
            </a:r>
            <a:r>
              <a:rPr lang="en-US" altLang="en-US" dirty="0" smtClean="0">
                <a:latin typeface="Calibri" pitchFamily="34" charset="0"/>
              </a:rPr>
              <a:t>”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33400" y="1676400"/>
            <a:ext cx="7543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Stof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heeft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uniforme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dichtheid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33400" y="2590800"/>
            <a:ext cx="7391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smtClean="0">
                <a:latin typeface="Calibri" pitchFamily="34" charset="0"/>
              </a:rPr>
              <a:t>Dan </a:t>
            </a:r>
            <a:r>
              <a:rPr lang="en-US" altLang="en-US" dirty="0" err="1" smtClean="0">
                <a:latin typeface="Calibri" pitchFamily="34" charset="0"/>
              </a:rPr>
              <a:t>geldt</a:t>
            </a:r>
            <a:r>
              <a:rPr lang="en-US" altLang="en-US" dirty="0" smtClean="0">
                <a:latin typeface="Calibri" pitchFamily="34" charset="0"/>
              </a:rPr>
              <a:t>                           met Hubble parameter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33400" y="2133600"/>
            <a:ext cx="7543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smtClean="0">
                <a:latin typeface="Calibri" pitchFamily="34" charset="0"/>
              </a:rPr>
              <a:t>Het </a:t>
            </a:r>
            <a:r>
              <a:rPr lang="en-US" altLang="en-US" dirty="0" err="1" smtClean="0">
                <a:latin typeface="Calibri" pitchFamily="34" charset="0"/>
              </a:rPr>
              <a:t>heelal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ondergaat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uniforme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expansie</a:t>
            </a:r>
            <a:r>
              <a:rPr lang="en-US" altLang="en-US" dirty="0" smtClean="0">
                <a:latin typeface="Calibri" pitchFamily="34" charset="0"/>
              </a:rPr>
              <a:t>                         (met </a:t>
            </a:r>
            <a:r>
              <a:rPr lang="en-US" altLang="en-US" b="1" dirty="0" smtClean="0">
                <a:latin typeface="Calibri" pitchFamily="34" charset="0"/>
              </a:rPr>
              <a:t>c</a:t>
            </a:r>
            <a:r>
              <a:rPr lang="en-US" altLang="en-US" dirty="0" smtClean="0">
                <a:latin typeface="Calibri" pitchFamily="34" charset="0"/>
              </a:rPr>
              <a:t> de </a:t>
            </a:r>
            <a:r>
              <a:rPr lang="en-US" altLang="en-US" dirty="0" err="1" smtClean="0">
                <a:latin typeface="Calibri" pitchFamily="34" charset="0"/>
              </a:rPr>
              <a:t>beginpositie</a:t>
            </a:r>
            <a:r>
              <a:rPr lang="en-US" altLang="en-US" dirty="0" smtClean="0">
                <a:latin typeface="Calibri" pitchFamily="34" charset="0"/>
              </a:rPr>
              <a:t>)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33400" y="3124200"/>
            <a:ext cx="5257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smtClean="0">
                <a:latin typeface="Calibri" pitchFamily="34" charset="0"/>
              </a:rPr>
              <a:t>De </a:t>
            </a:r>
            <a:r>
              <a:rPr lang="en-US" altLang="en-US" dirty="0" err="1" smtClean="0">
                <a:latin typeface="Calibri" pitchFamily="34" charset="0"/>
              </a:rPr>
              <a:t>continuiteitsvergelijking</a:t>
            </a:r>
            <a:endParaRPr lang="en-US" altLang="en-US" dirty="0">
              <a:latin typeface="Calibri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752600"/>
            <a:ext cx="390525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177553"/>
            <a:ext cx="914400" cy="291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605221"/>
            <a:ext cx="1104900" cy="319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025" y="2622511"/>
            <a:ext cx="1866900" cy="30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031" y="3010612"/>
            <a:ext cx="1862138" cy="59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33400" y="3657600"/>
            <a:ext cx="5257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Hieruit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volgt</a:t>
            </a:r>
            <a:endParaRPr lang="en-US" altLang="en-US" dirty="0">
              <a:latin typeface="Calibri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769" y="3694382"/>
            <a:ext cx="1316831" cy="307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ight Arrow 12"/>
          <p:cNvSpPr>
            <a:spLocks noChangeArrowheads="1"/>
          </p:cNvSpPr>
          <p:nvPr/>
        </p:nvSpPr>
        <p:spPr bwMode="auto">
          <a:xfrm>
            <a:off x="3505200" y="3704625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endParaRPr lang="nl-NL" altLang="en-US">
              <a:latin typeface="Calibri" pitchFamily="34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264" y="3704625"/>
            <a:ext cx="1328736" cy="277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33400" y="4050268"/>
            <a:ext cx="5257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Integreren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levert</a:t>
            </a:r>
            <a:endParaRPr lang="en-US" altLang="en-US" dirty="0">
              <a:latin typeface="Calibri" pitchFamily="34" charset="0"/>
            </a:endParaRPr>
          </a:p>
        </p:txBody>
      </p:sp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4046396"/>
            <a:ext cx="1619250" cy="362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33400" y="4419600"/>
            <a:ext cx="5257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smtClean="0">
                <a:latin typeface="Calibri" pitchFamily="34" charset="0"/>
              </a:rPr>
              <a:t>In </a:t>
            </a:r>
            <a:r>
              <a:rPr lang="en-US" altLang="en-US" dirty="0" err="1" smtClean="0">
                <a:latin typeface="Calibri" pitchFamily="34" charset="0"/>
              </a:rPr>
              <a:t>relatie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tussen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huidige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waarde</a:t>
            </a:r>
            <a:r>
              <a:rPr lang="en-US" altLang="en-US" dirty="0" smtClean="0">
                <a:latin typeface="Calibri" pitchFamily="34" charset="0"/>
              </a:rPr>
              <a:t>, </a:t>
            </a:r>
            <a:r>
              <a:rPr lang="en-US" altLang="en-US" dirty="0" err="1" smtClean="0">
                <a:latin typeface="Calibri" pitchFamily="34" charset="0"/>
              </a:rPr>
              <a:t>vinden</a:t>
            </a:r>
            <a:r>
              <a:rPr lang="en-US" altLang="en-US" dirty="0" smtClean="0">
                <a:latin typeface="Calibri" pitchFamily="34" charset="0"/>
              </a:rPr>
              <a:t> we</a:t>
            </a:r>
            <a:endParaRPr lang="en-US" altLang="en-US" dirty="0">
              <a:latin typeface="Calibri" pitchFamily="34" charset="0"/>
            </a:endParaRPr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275" y="4440500"/>
            <a:ext cx="1166812" cy="326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33400" y="4930268"/>
            <a:ext cx="8534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smtClean="0">
                <a:latin typeface="Calibri" pitchFamily="34" charset="0"/>
              </a:rPr>
              <a:t>De </a:t>
            </a:r>
            <a:r>
              <a:rPr lang="en-US" altLang="en-US" dirty="0" err="1" smtClean="0">
                <a:latin typeface="Calibri" pitchFamily="34" charset="0"/>
              </a:rPr>
              <a:t>vergelijking</a:t>
            </a:r>
            <a:r>
              <a:rPr lang="en-US" altLang="en-US" dirty="0" smtClean="0">
                <a:latin typeface="Calibri" pitchFamily="34" charset="0"/>
              </a:rPr>
              <a:t> van Euler                                          (met </a:t>
            </a:r>
            <a:r>
              <a:rPr lang="en-US" altLang="en-US" b="1" dirty="0" smtClean="0">
                <a:latin typeface="Calibri" pitchFamily="34" charset="0"/>
              </a:rPr>
              <a:t>F</a:t>
            </a:r>
            <a:r>
              <a:rPr lang="en-US" altLang="en-US" dirty="0" smtClean="0">
                <a:latin typeface="Calibri" pitchFamily="34" charset="0"/>
              </a:rPr>
              <a:t> de </a:t>
            </a:r>
            <a:r>
              <a:rPr lang="en-US" altLang="en-US" dirty="0" err="1" smtClean="0">
                <a:latin typeface="Calibri" pitchFamily="34" charset="0"/>
              </a:rPr>
              <a:t>kracht</a:t>
            </a:r>
            <a:r>
              <a:rPr lang="en-US" altLang="en-US" dirty="0" smtClean="0">
                <a:latin typeface="Calibri" pitchFamily="34" charset="0"/>
              </a:rPr>
              <a:t> per </a:t>
            </a:r>
            <a:r>
              <a:rPr lang="en-US" altLang="en-US" dirty="0" err="1" smtClean="0">
                <a:latin typeface="Calibri" pitchFamily="34" charset="0"/>
              </a:rPr>
              <a:t>massa-eenheid</a:t>
            </a:r>
            <a:r>
              <a:rPr lang="en-US" altLang="en-US" dirty="0" smtClean="0">
                <a:latin typeface="Calibri" pitchFamily="34" charset="0"/>
              </a:rPr>
              <a:t>)</a:t>
            </a:r>
            <a:endParaRPr lang="en-US" altLang="en-US" dirty="0">
              <a:latin typeface="Calibri" pitchFamily="34" charset="0"/>
            </a:endParaRPr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653" y="4828149"/>
            <a:ext cx="1928812" cy="599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533400" y="5456268"/>
            <a:ext cx="8534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smtClean="0">
                <a:latin typeface="Calibri" pitchFamily="34" charset="0"/>
              </a:rPr>
              <a:t>Met </a:t>
            </a:r>
            <a:endParaRPr lang="en-US" altLang="en-US" dirty="0">
              <a:latin typeface="Calibri" pitchFamily="34" charset="0"/>
            </a:endParaRPr>
          </a:p>
        </p:txBody>
      </p:sp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313" y="5502628"/>
            <a:ext cx="1007337" cy="274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ight Arrow 12"/>
          <p:cNvSpPr>
            <a:spLocks noChangeArrowheads="1"/>
          </p:cNvSpPr>
          <p:nvPr/>
        </p:nvSpPr>
        <p:spPr bwMode="auto">
          <a:xfrm>
            <a:off x="2209800" y="5507853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endParaRPr lang="nl-NL" altLang="en-US">
              <a:latin typeface="Calibri" pitchFamily="34" charset="0"/>
            </a:endParaRPr>
          </a:p>
        </p:txBody>
      </p:sp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656" y="5453105"/>
            <a:ext cx="1471612" cy="414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434" y="5867400"/>
            <a:ext cx="1385166" cy="279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533400" y="5802868"/>
            <a:ext cx="8534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Er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geldt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3" name="Right Brace 2"/>
          <p:cNvSpPr/>
          <p:nvPr/>
        </p:nvSpPr>
        <p:spPr bwMode="auto">
          <a:xfrm>
            <a:off x="4648200" y="5562600"/>
            <a:ext cx="228600" cy="584299"/>
          </a:xfrm>
          <a:prstGeom prst="rightBrace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369" y="5686249"/>
            <a:ext cx="1672031" cy="336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1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493" y="6038500"/>
            <a:ext cx="708757" cy="228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Right Brace 38"/>
          <p:cNvSpPr/>
          <p:nvPr/>
        </p:nvSpPr>
        <p:spPr bwMode="auto">
          <a:xfrm>
            <a:off x="6705600" y="5715000"/>
            <a:ext cx="228600" cy="584299"/>
          </a:xfrm>
          <a:prstGeom prst="rightBrace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010400" y="5686249"/>
            <a:ext cx="1447800" cy="638351"/>
            <a:chOff x="7010400" y="5686249"/>
            <a:chExt cx="1447800" cy="638351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7010400" y="5686249"/>
              <a:ext cx="1447800" cy="638351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endParaRPr>
            </a:p>
          </p:txBody>
        </p:sp>
        <p:pic>
          <p:nvPicPr>
            <p:cNvPr id="9229" name="Picture 13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4526" y="5795048"/>
              <a:ext cx="1143000" cy="441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5907832" y="6400800"/>
            <a:ext cx="3159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Net </a:t>
            </a:r>
            <a:r>
              <a:rPr lang="en-US" dirty="0" err="1" smtClean="0">
                <a:latin typeface="Calibri" panose="020F0502020204030204" pitchFamily="34" charset="0"/>
              </a:rPr>
              <a:t>als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friedmannvergelijkingen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91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4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9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  <p:bldP spid="22" grpId="0"/>
      <p:bldP spid="14" grpId="0"/>
      <p:bldP spid="17" grpId="0"/>
      <p:bldP spid="20" grpId="0" animBg="1"/>
      <p:bldP spid="23" grpId="0"/>
      <p:bldP spid="24" grpId="0"/>
      <p:bldP spid="27" grpId="0"/>
      <p:bldP spid="30" grpId="0"/>
      <p:bldP spid="32" grpId="0" animBg="1"/>
      <p:bldP spid="35" grpId="0"/>
      <p:bldP spid="3" grpId="0" animBg="1"/>
      <p:bldP spid="39" grpId="0" animBg="1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endParaRPr lang="nl-NL" altLang="en-US" dirty="0">
              <a:latin typeface="Calibri" pitchFamily="34" charset="0"/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Een</a:t>
            </a:r>
            <a:r>
              <a:rPr lang="en-US" i="1" kern="1200" dirty="0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en-US" i="1" kern="1200" dirty="0" err="1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klassiek</a:t>
            </a:r>
            <a:r>
              <a:rPr lang="en-US" i="1" kern="1200" dirty="0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en-US" i="1" kern="1200" dirty="0" err="1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heelal</a:t>
            </a:r>
            <a:endParaRPr lang="en-US" i="1" kern="1200" dirty="0" smtClean="0">
              <a:solidFill>
                <a:srgbClr val="000099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33400" y="1219200"/>
            <a:ext cx="7772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Voor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klassiek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heelal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dat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bestaat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uit</a:t>
            </a:r>
            <a:r>
              <a:rPr lang="en-US" altLang="en-US" dirty="0" smtClean="0">
                <a:latin typeface="Calibri" pitchFamily="34" charset="0"/>
              </a:rPr>
              <a:t> “</a:t>
            </a:r>
            <a:r>
              <a:rPr lang="en-US" altLang="en-US" dirty="0" err="1" smtClean="0">
                <a:latin typeface="Calibri" pitchFamily="34" charset="0"/>
              </a:rPr>
              <a:t>stof</a:t>
            </a:r>
            <a:r>
              <a:rPr lang="en-US" altLang="en-US" dirty="0" smtClean="0">
                <a:latin typeface="Calibri" pitchFamily="34" charset="0"/>
              </a:rPr>
              <a:t>”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33400" y="1676400"/>
            <a:ext cx="7543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Gebruik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33400" y="2211018"/>
            <a:ext cx="7543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smtClean="0">
                <a:latin typeface="Calibri" pitchFamily="34" charset="0"/>
              </a:rPr>
              <a:t>We </a:t>
            </a:r>
            <a:r>
              <a:rPr lang="en-US" altLang="en-US" dirty="0" err="1" smtClean="0">
                <a:latin typeface="Calibri" pitchFamily="34" charset="0"/>
              </a:rPr>
              <a:t>vinden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33400" y="2819400"/>
            <a:ext cx="5257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Vermenigvuldig</a:t>
            </a:r>
            <a:r>
              <a:rPr lang="en-US" altLang="en-US" dirty="0" smtClean="0">
                <a:latin typeface="Calibri" pitchFamily="34" charset="0"/>
              </a:rPr>
              <a:t> met       </a:t>
            </a:r>
            <a:r>
              <a:rPr lang="en-US" altLang="en-US" dirty="0" err="1" smtClean="0">
                <a:latin typeface="Calibri" pitchFamily="34" charset="0"/>
              </a:rPr>
              <a:t>en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integreer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33400" y="3974068"/>
            <a:ext cx="8610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Beschouw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dit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als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een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vergelijking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voor</a:t>
            </a:r>
            <a:r>
              <a:rPr lang="en-US" altLang="en-US" dirty="0" smtClean="0">
                <a:latin typeface="Calibri" pitchFamily="34" charset="0"/>
              </a:rPr>
              <a:t> de </a:t>
            </a:r>
            <a:r>
              <a:rPr lang="en-US" altLang="en-US" dirty="0" err="1" smtClean="0">
                <a:latin typeface="Calibri" pitchFamily="34" charset="0"/>
              </a:rPr>
              <a:t>energie</a:t>
            </a:r>
            <a:r>
              <a:rPr lang="en-US" altLang="en-US" dirty="0" smtClean="0">
                <a:latin typeface="Calibri" pitchFamily="34" charset="0"/>
              </a:rPr>
              <a:t> van het </a:t>
            </a:r>
            <a:r>
              <a:rPr lang="en-US" altLang="en-US" dirty="0" err="1" smtClean="0">
                <a:latin typeface="Calibri" pitchFamily="34" charset="0"/>
              </a:rPr>
              <a:t>heelal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20" name="Right Arrow 12"/>
          <p:cNvSpPr>
            <a:spLocks noChangeArrowheads="1"/>
          </p:cNvSpPr>
          <p:nvPr/>
        </p:nvSpPr>
        <p:spPr bwMode="auto">
          <a:xfrm>
            <a:off x="4191000" y="2874700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endParaRPr lang="nl-NL" altLang="en-US">
              <a:latin typeface="Calibri" pitchFamily="34" charset="0"/>
            </a:endParaRPr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1697300"/>
            <a:ext cx="1166812" cy="326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4800600" y="1123393"/>
            <a:ext cx="1447800" cy="638351"/>
            <a:chOff x="7010400" y="5686249"/>
            <a:chExt cx="1447800" cy="638351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7010400" y="5686249"/>
              <a:ext cx="1447800" cy="638351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endParaRPr>
            </a:p>
          </p:txBody>
        </p:sp>
        <p:pic>
          <p:nvPicPr>
            <p:cNvPr id="9229" name="Picture 1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4526" y="5795048"/>
              <a:ext cx="1143000" cy="441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5689882" y="3516868"/>
            <a:ext cx="200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alibri" panose="020F0502020204030204" pitchFamily="34" charset="0"/>
              </a:rPr>
              <a:t>integratieconstante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806" y="2086227"/>
            <a:ext cx="3645694" cy="580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009" y="2901141"/>
            <a:ext cx="182971" cy="243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525" y="2689639"/>
            <a:ext cx="1438275" cy="601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>
            <a:endCxn id="11268" idx="2"/>
          </p:cNvCxnSpPr>
          <p:nvPr/>
        </p:nvCxnSpPr>
        <p:spPr bwMode="auto">
          <a:xfrm flipV="1">
            <a:off x="5681662" y="3290709"/>
            <a:ext cx="1" cy="36689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4419600"/>
            <a:ext cx="1772901" cy="717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1368257" y="5345668"/>
            <a:ext cx="1908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alibri" panose="020F0502020204030204" pitchFamily="34" charset="0"/>
              </a:rPr>
              <a:t>Kinetische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energie</a:t>
            </a:r>
            <a:endParaRPr lang="en-US" dirty="0">
              <a:latin typeface="Calibri" panose="020F0502020204030204" pitchFamily="34" charset="0"/>
            </a:endParaRPr>
          </a:p>
        </p:txBody>
      </p:sp>
      <p:cxnSp>
        <p:nvCxnSpPr>
          <p:cNvPr id="45" name="Straight Arrow Connector 44"/>
          <p:cNvCxnSpPr/>
          <p:nvPr/>
        </p:nvCxnSpPr>
        <p:spPr bwMode="auto">
          <a:xfrm flipV="1">
            <a:off x="3319462" y="5119509"/>
            <a:ext cx="1" cy="36689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6" name="TextBox 45"/>
          <p:cNvSpPr txBox="1"/>
          <p:nvPr/>
        </p:nvSpPr>
        <p:spPr>
          <a:xfrm>
            <a:off x="4808820" y="5345668"/>
            <a:ext cx="4013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alibri" panose="020F0502020204030204" pitchFamily="34" charset="0"/>
              </a:rPr>
              <a:t>Totale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energie</a:t>
            </a:r>
            <a:r>
              <a:rPr lang="en-US" dirty="0" smtClean="0">
                <a:latin typeface="Calibri" panose="020F0502020204030204" pitchFamily="34" charset="0"/>
              </a:rPr>
              <a:t>: </a:t>
            </a:r>
            <a:r>
              <a:rPr lang="en-US" i="1" dirty="0" smtClean="0">
                <a:latin typeface="Calibri" panose="020F0502020204030204" pitchFamily="34" charset="0"/>
              </a:rPr>
              <a:t>k = -1, 0, of 1 </a:t>
            </a:r>
            <a:r>
              <a:rPr lang="en-US" dirty="0" smtClean="0">
                <a:latin typeface="Calibri" panose="020F0502020204030204" pitchFamily="34" charset="0"/>
              </a:rPr>
              <a:t>(</a:t>
            </a:r>
            <a:r>
              <a:rPr lang="en-US" dirty="0" err="1" smtClean="0">
                <a:latin typeface="Calibri" panose="020F0502020204030204" pitchFamily="34" charset="0"/>
              </a:rPr>
              <a:t>friedmann</a:t>
            </a:r>
            <a:r>
              <a:rPr lang="en-US" dirty="0" smtClean="0">
                <a:latin typeface="Calibri" panose="020F0502020204030204" pitchFamily="34" charset="0"/>
              </a:rPr>
              <a:t>)</a:t>
            </a:r>
            <a:endParaRPr lang="en-US" dirty="0">
              <a:latin typeface="Calibri" panose="020F0502020204030204" pitchFamily="34" charset="0"/>
            </a:endParaRPr>
          </a:p>
        </p:txBody>
      </p:sp>
      <p:cxnSp>
        <p:nvCxnSpPr>
          <p:cNvPr id="47" name="Straight Arrow Connector 46"/>
          <p:cNvCxnSpPr/>
          <p:nvPr/>
        </p:nvCxnSpPr>
        <p:spPr bwMode="auto">
          <a:xfrm flipV="1">
            <a:off x="4800600" y="5119509"/>
            <a:ext cx="1" cy="36689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8" name="TextBox 47"/>
          <p:cNvSpPr txBox="1"/>
          <p:nvPr/>
        </p:nvSpPr>
        <p:spPr>
          <a:xfrm>
            <a:off x="3048000" y="5726668"/>
            <a:ext cx="1903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alibri" panose="020F0502020204030204" pitchFamily="34" charset="0"/>
              </a:rPr>
              <a:t>Potentiele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energie</a:t>
            </a:r>
            <a:endParaRPr lang="en-US" dirty="0">
              <a:latin typeface="Calibri" panose="020F0502020204030204" pitchFamily="34" charset="0"/>
            </a:endParaRPr>
          </a:p>
        </p:txBody>
      </p:sp>
      <p:cxnSp>
        <p:nvCxnSpPr>
          <p:cNvPr id="49" name="Straight Arrow Connector 48"/>
          <p:cNvCxnSpPr/>
          <p:nvPr/>
        </p:nvCxnSpPr>
        <p:spPr bwMode="auto">
          <a:xfrm flipV="1">
            <a:off x="4005262" y="5271909"/>
            <a:ext cx="1" cy="36689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5766655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2" grpId="0"/>
      <p:bldP spid="14" grpId="0"/>
      <p:bldP spid="17" grpId="0"/>
      <p:bldP spid="20" grpId="0" animBg="1"/>
      <p:bldP spid="4" grpId="0"/>
      <p:bldP spid="44" grpId="0"/>
      <p:bldP spid="46" grpId="0"/>
      <p:bldP spid="4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9221" name="Text Box 2"/>
          <p:cNvSpPr txBox="1">
            <a:spLocks noChangeArrowheads="1"/>
          </p:cNvSpPr>
          <p:nvPr/>
        </p:nvSpPr>
        <p:spPr bwMode="auto">
          <a:xfrm>
            <a:off x="3889707" y="228600"/>
            <a:ext cx="137569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b="1" i="1" dirty="0" err="1">
                <a:solidFill>
                  <a:srgbClr val="000099"/>
                </a:solidFill>
                <a:latin typeface="Calibri" panose="020F0502020204030204" pitchFamily="34" charset="0"/>
              </a:rPr>
              <a:t>Inhoud</a:t>
            </a:r>
            <a:endParaRPr lang="en-US" sz="2400" b="1" i="1" dirty="0">
              <a:solidFill>
                <a:srgbClr val="CC0000"/>
              </a:solidFill>
              <a:latin typeface="Calibri" panose="020F0502020204030204" pitchFamily="34" charset="0"/>
            </a:endParaRPr>
          </a:p>
        </p:txBody>
      </p:sp>
      <p:sp>
        <p:nvSpPr>
          <p:cNvPr id="9222" name="Rectangle 2"/>
          <p:cNvSpPr>
            <a:spLocks noChangeArrowheads="1"/>
          </p:cNvSpPr>
          <p:nvPr/>
        </p:nvSpPr>
        <p:spPr bwMode="auto">
          <a:xfrm>
            <a:off x="0" y="5715000"/>
            <a:ext cx="7848600" cy="1143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4" name="Rectangle 4"/>
          <p:cNvSpPr>
            <a:spLocks noChangeArrowheads="1"/>
          </p:cNvSpPr>
          <p:nvPr/>
        </p:nvSpPr>
        <p:spPr bwMode="auto">
          <a:xfrm>
            <a:off x="304800" y="1066800"/>
            <a:ext cx="5791200" cy="5219700"/>
          </a:xfrm>
          <a:prstGeom prst="rect">
            <a:avLst/>
          </a:prstGeom>
          <a:solidFill>
            <a:srgbClr val="FFFFCC"/>
          </a:solidFill>
          <a:ln w="1905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 dirty="0" err="1" smtClean="0">
                <a:latin typeface="Calibri" panose="020F0502020204030204" pitchFamily="34" charset="0"/>
              </a:rPr>
              <a:t>Kosmologie</a:t>
            </a:r>
            <a:endParaRPr lang="en-US" sz="2400" b="1" dirty="0">
              <a:latin typeface="Calibri" panose="020F0502020204030204" pitchFamily="34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b="1" dirty="0" err="1" smtClean="0">
                <a:solidFill>
                  <a:srgbClr val="006600"/>
                </a:solidFill>
                <a:latin typeface="Calibri" panose="020F0502020204030204" pitchFamily="34" charset="0"/>
              </a:rPr>
              <a:t>Algemene</a:t>
            </a:r>
            <a:r>
              <a:rPr lang="en-US" sz="2000" b="1" dirty="0" smtClean="0">
                <a:solidFill>
                  <a:srgbClr val="006600"/>
                </a:solidFill>
                <a:latin typeface="Calibri" panose="020F0502020204030204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Calibri" panose="020F0502020204030204" pitchFamily="34" charset="0"/>
              </a:rPr>
              <a:t>relativiteitstheorie</a:t>
            </a:r>
            <a:endParaRPr lang="en-US" sz="2000" b="1" dirty="0">
              <a:solidFill>
                <a:srgbClr val="006600"/>
              </a:solidFill>
              <a:latin typeface="Calibri" panose="020F0502020204030204" pitchFamily="34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b="1" dirty="0" err="1" smtClean="0">
                <a:solidFill>
                  <a:srgbClr val="006600"/>
                </a:solidFill>
                <a:latin typeface="Calibri" panose="020F0502020204030204" pitchFamily="34" charset="0"/>
              </a:rPr>
              <a:t>Kosmologie</a:t>
            </a:r>
            <a:r>
              <a:rPr lang="en-US" sz="2000" b="1" dirty="0" smtClean="0">
                <a:solidFill>
                  <a:srgbClr val="006600"/>
                </a:solidFill>
                <a:latin typeface="Calibri" panose="020F0502020204030204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Calibri" panose="020F0502020204030204" pitchFamily="34" charset="0"/>
              </a:rPr>
              <a:t>en</a:t>
            </a:r>
            <a:r>
              <a:rPr lang="en-US" sz="2000" b="1" dirty="0" smtClean="0">
                <a:solidFill>
                  <a:srgbClr val="006600"/>
                </a:solidFill>
                <a:latin typeface="Calibri" panose="020F0502020204030204" pitchFamily="34" charset="0"/>
              </a:rPr>
              <a:t> Big Bang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b="1" dirty="0" err="1" smtClean="0">
                <a:solidFill>
                  <a:srgbClr val="006600"/>
                </a:solidFill>
                <a:latin typeface="Calibri" panose="020F0502020204030204" pitchFamily="34" charset="0"/>
              </a:rPr>
              <a:t>Roodverschuiving</a:t>
            </a:r>
            <a:r>
              <a:rPr lang="en-US" sz="2000" b="1" dirty="0" smtClean="0">
                <a:solidFill>
                  <a:srgbClr val="006600"/>
                </a:solidFill>
                <a:latin typeface="Calibri" panose="020F0502020204030204" pitchFamily="34" charset="0"/>
              </a:rPr>
              <a:t> </a:t>
            </a:r>
            <a:endParaRPr lang="en-US" sz="2000" b="1" dirty="0">
              <a:solidFill>
                <a:srgbClr val="006600"/>
              </a:solidFill>
              <a:latin typeface="Calibri" panose="020F0502020204030204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 dirty="0" err="1" smtClean="0">
                <a:latin typeface="Calibri" panose="020F0502020204030204" pitchFamily="34" charset="0"/>
              </a:rPr>
              <a:t>Thermodynamica</a:t>
            </a:r>
            <a:endParaRPr lang="en-US" sz="2400" b="1" dirty="0">
              <a:latin typeface="Calibri" panose="020F0502020204030204" pitchFamily="34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b="1" dirty="0" err="1" smtClean="0">
                <a:solidFill>
                  <a:srgbClr val="006600"/>
                </a:solidFill>
                <a:latin typeface="Calibri" panose="020F0502020204030204" pitchFamily="34" charset="0"/>
              </a:rPr>
              <a:t>Fase-overgangen</a:t>
            </a:r>
            <a:r>
              <a:rPr lang="en-US" sz="2000" b="1" dirty="0" smtClean="0">
                <a:solidFill>
                  <a:srgbClr val="006600"/>
                </a:solidFill>
                <a:latin typeface="Calibri" panose="020F0502020204030204" pitchFamily="34" charset="0"/>
              </a:rPr>
              <a:t> (</a:t>
            </a:r>
            <a:r>
              <a:rPr lang="en-US" sz="2000" b="1" dirty="0" err="1" smtClean="0">
                <a:solidFill>
                  <a:srgbClr val="006600"/>
                </a:solidFill>
                <a:latin typeface="Calibri" panose="020F0502020204030204" pitchFamily="34" charset="0"/>
              </a:rPr>
              <a:t>entropie</a:t>
            </a:r>
            <a:r>
              <a:rPr lang="en-US" sz="2000" b="1" dirty="0" smtClean="0">
                <a:solidFill>
                  <a:srgbClr val="006600"/>
                </a:solidFill>
                <a:latin typeface="Calibri" panose="020F0502020204030204" pitchFamily="34" charset="0"/>
              </a:rPr>
              <a:t>)</a:t>
            </a:r>
            <a:endParaRPr lang="en-US" sz="2000" b="1" dirty="0">
              <a:solidFill>
                <a:srgbClr val="006600"/>
              </a:solidFill>
              <a:latin typeface="Calibri" panose="020F0502020204030204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 dirty="0" err="1" smtClean="0">
                <a:latin typeface="Calibri" panose="020F0502020204030204" pitchFamily="34" charset="0"/>
              </a:rPr>
              <a:t>Nucleosynthese</a:t>
            </a:r>
            <a:endParaRPr lang="en-US" sz="2400" b="1" dirty="0">
              <a:latin typeface="Calibri" panose="020F0502020204030204" pitchFamily="34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b="1" dirty="0" smtClean="0">
                <a:solidFill>
                  <a:srgbClr val="006600"/>
                </a:solidFill>
                <a:latin typeface="Calibri" panose="020F0502020204030204" pitchFamily="34" charset="0"/>
              </a:rPr>
              <a:t>Big Bang </a:t>
            </a:r>
            <a:r>
              <a:rPr lang="en-US" sz="2000" b="1" dirty="0" err="1" smtClean="0">
                <a:solidFill>
                  <a:srgbClr val="006600"/>
                </a:solidFill>
                <a:latin typeface="Calibri" panose="020F0502020204030204" pitchFamily="34" charset="0"/>
              </a:rPr>
              <a:t>en</a:t>
            </a:r>
            <a:r>
              <a:rPr lang="en-US" sz="2000" b="1" dirty="0" smtClean="0">
                <a:solidFill>
                  <a:srgbClr val="006600"/>
                </a:solidFill>
                <a:latin typeface="Calibri" panose="020F0502020204030204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Calibri" panose="020F0502020204030204" pitchFamily="34" charset="0"/>
              </a:rPr>
              <a:t>synthese</a:t>
            </a:r>
            <a:r>
              <a:rPr lang="en-US" sz="2000" b="1" dirty="0" smtClean="0">
                <a:solidFill>
                  <a:srgbClr val="006600"/>
                </a:solidFill>
                <a:latin typeface="Calibri" panose="020F0502020204030204" pitchFamily="34" charset="0"/>
              </a:rPr>
              <a:t> in </a:t>
            </a:r>
            <a:r>
              <a:rPr lang="en-US" sz="2000" b="1" dirty="0" err="1" smtClean="0">
                <a:solidFill>
                  <a:srgbClr val="006600"/>
                </a:solidFill>
                <a:latin typeface="Calibri" panose="020F0502020204030204" pitchFamily="34" charset="0"/>
              </a:rPr>
              <a:t>sterren</a:t>
            </a:r>
            <a:endParaRPr lang="en-US" sz="2000" b="1" dirty="0">
              <a:solidFill>
                <a:srgbClr val="006600"/>
              </a:solidFill>
              <a:latin typeface="Calibri" panose="020F0502020204030204" pitchFamily="34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b="1" dirty="0" err="1" smtClean="0">
                <a:solidFill>
                  <a:srgbClr val="006600"/>
                </a:solidFill>
                <a:latin typeface="Calibri" panose="020F0502020204030204" pitchFamily="34" charset="0"/>
              </a:rPr>
              <a:t>Abondantie</a:t>
            </a:r>
            <a:r>
              <a:rPr lang="en-US" sz="2000" b="1" dirty="0" smtClean="0">
                <a:solidFill>
                  <a:srgbClr val="006600"/>
                </a:solidFill>
                <a:latin typeface="Calibri" panose="020F0502020204030204" pitchFamily="34" charset="0"/>
              </a:rPr>
              <a:t> van helium-4</a:t>
            </a:r>
            <a:endParaRPr lang="en-US" sz="2000" b="1" baseline="30000" dirty="0">
              <a:solidFill>
                <a:srgbClr val="006600"/>
              </a:solidFill>
              <a:latin typeface="Calibri" panose="020F0502020204030204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 dirty="0" err="1">
                <a:latin typeface="Calibri" panose="020F0502020204030204" pitchFamily="34" charset="0"/>
              </a:rPr>
              <a:t>Standaard</a:t>
            </a:r>
            <a:r>
              <a:rPr lang="en-US" sz="2400" b="1" dirty="0"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</a:rPr>
              <a:t>zonnemodel</a:t>
            </a:r>
            <a:endParaRPr lang="en-US" sz="2400" b="1" dirty="0">
              <a:latin typeface="Calibri" panose="020F0502020204030204" pitchFamily="34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b="1" dirty="0" err="1">
                <a:solidFill>
                  <a:srgbClr val="006600"/>
                </a:solidFill>
                <a:latin typeface="Calibri" panose="020F0502020204030204" pitchFamily="34" charset="0"/>
              </a:rPr>
              <a:t>Temperatuur</a:t>
            </a:r>
            <a:r>
              <a:rPr lang="en-US" sz="2000" b="1" dirty="0">
                <a:solidFill>
                  <a:srgbClr val="006600"/>
                </a:solidFill>
                <a:latin typeface="Calibri" panose="020F0502020204030204" pitchFamily="34" charset="0"/>
              </a:rPr>
              <a:t> in de </a:t>
            </a:r>
            <a:r>
              <a:rPr lang="en-US" sz="2000" b="1" dirty="0" err="1">
                <a:solidFill>
                  <a:srgbClr val="006600"/>
                </a:solidFill>
                <a:latin typeface="Calibri" panose="020F0502020204030204" pitchFamily="34" charset="0"/>
              </a:rPr>
              <a:t>zon</a:t>
            </a:r>
            <a:endParaRPr lang="en-US" sz="2000" b="1" dirty="0">
              <a:solidFill>
                <a:srgbClr val="006600"/>
              </a:solidFill>
              <a:latin typeface="Calibri" panose="020F0502020204030204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 dirty="0" err="1" smtClean="0">
                <a:latin typeface="Calibri" panose="020F0502020204030204" pitchFamily="34" charset="0"/>
              </a:rPr>
              <a:t>Kosmische</a:t>
            </a:r>
            <a:r>
              <a:rPr lang="en-US" sz="2400" b="1" dirty="0" smtClean="0">
                <a:latin typeface="Calibri" panose="020F0502020204030204" pitchFamily="34" charset="0"/>
              </a:rPr>
              <a:t> </a:t>
            </a:r>
            <a:r>
              <a:rPr lang="en-US" sz="2400" b="1" dirty="0" err="1" smtClean="0">
                <a:latin typeface="Calibri" panose="020F0502020204030204" pitchFamily="34" charset="0"/>
              </a:rPr>
              <a:t>microgolf-achtergrondstraling</a:t>
            </a:r>
            <a:endParaRPr lang="en-US" sz="2400" b="1" dirty="0">
              <a:latin typeface="Calibri" panose="020F0502020204030204" pitchFamily="34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b="1" dirty="0" err="1" smtClean="0">
                <a:solidFill>
                  <a:srgbClr val="006600"/>
                </a:solidFill>
                <a:latin typeface="Calibri" panose="020F0502020204030204" pitchFamily="34" charset="0"/>
              </a:rPr>
              <a:t>Temperatuur</a:t>
            </a:r>
            <a:r>
              <a:rPr lang="en-US" sz="2000" b="1" dirty="0" smtClean="0">
                <a:solidFill>
                  <a:srgbClr val="006600"/>
                </a:solidFill>
                <a:latin typeface="Calibri" panose="020F0502020204030204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Calibri" panose="020F0502020204030204" pitchFamily="34" charset="0"/>
              </a:rPr>
              <a:t>en</a:t>
            </a:r>
            <a:r>
              <a:rPr lang="en-US" sz="2000" b="1" dirty="0" smtClean="0">
                <a:solidFill>
                  <a:srgbClr val="006600"/>
                </a:solidFill>
                <a:latin typeface="Calibri" panose="020F0502020204030204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Calibri" panose="020F0502020204030204" pitchFamily="34" charset="0"/>
              </a:rPr>
              <a:t>fluctuaties</a:t>
            </a:r>
            <a:endParaRPr lang="en-US" sz="2000" b="1" dirty="0">
              <a:solidFill>
                <a:srgbClr val="0066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685800" y="2669156"/>
            <a:ext cx="3657600" cy="759844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endParaRPr lang="nl-NL" altLang="en-US" dirty="0">
              <a:latin typeface="Calibri" pitchFamily="34" charset="0"/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Thermodynamica</a:t>
            </a:r>
            <a:r>
              <a:rPr lang="en-US" i="1" kern="1200" dirty="0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 van het </a:t>
            </a:r>
            <a:r>
              <a:rPr lang="en-US" i="1" kern="1200" dirty="0" err="1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vroege</a:t>
            </a:r>
            <a:r>
              <a:rPr lang="en-US" i="1" kern="1200" dirty="0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en-US" i="1" kern="1200" dirty="0" err="1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heelal</a:t>
            </a:r>
            <a:endParaRPr lang="en-US" i="1" kern="1200" dirty="0" smtClean="0">
              <a:solidFill>
                <a:srgbClr val="000099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1114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endParaRPr lang="nl-NL" altLang="en-US">
              <a:latin typeface="Calibri" pitchFamily="34" charset="0"/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Druk</a:t>
            </a:r>
            <a:endParaRPr lang="en-US" i="1" kern="1200" dirty="0" smtClean="0">
              <a:solidFill>
                <a:srgbClr val="000099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33400" y="1219200"/>
            <a:ext cx="7620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Beschouw</a:t>
            </a:r>
            <a:r>
              <a:rPr lang="en-US" altLang="en-US" dirty="0" smtClean="0">
                <a:latin typeface="Calibri" pitchFamily="34" charset="0"/>
              </a:rPr>
              <a:t> gas met </a:t>
            </a:r>
            <a:r>
              <a:rPr lang="en-US" altLang="en-US" dirty="0" err="1" smtClean="0">
                <a:latin typeface="Calibri" pitchFamily="34" charset="0"/>
              </a:rPr>
              <a:t>deeltjesdichtheid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i="1" dirty="0" smtClean="0">
                <a:latin typeface="Calibri" pitchFamily="34" charset="0"/>
              </a:rPr>
              <a:t>n = N/V </a:t>
            </a:r>
            <a:r>
              <a:rPr lang="en-US" altLang="en-US" dirty="0" smtClean="0">
                <a:latin typeface="Calibri" pitchFamily="34" charset="0"/>
              </a:rPr>
              <a:t>in </a:t>
            </a:r>
            <a:r>
              <a:rPr lang="en-US" altLang="en-US" dirty="0" err="1" smtClean="0">
                <a:latin typeface="Calibri" pitchFamily="34" charset="0"/>
              </a:rPr>
              <a:t>denkbeeldige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doos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33400" y="1600200"/>
            <a:ext cx="5715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u="sng" dirty="0" err="1" smtClean="0">
                <a:latin typeface="Calibri" pitchFamily="34" charset="0"/>
              </a:rPr>
              <a:t>Druk</a:t>
            </a:r>
            <a:r>
              <a:rPr lang="en-US" altLang="en-US" dirty="0" smtClean="0">
                <a:latin typeface="Calibri" pitchFamily="34" charset="0"/>
              </a:rPr>
              <a:t>: </a:t>
            </a:r>
            <a:r>
              <a:rPr lang="en-US" altLang="en-US" dirty="0" err="1" smtClean="0">
                <a:latin typeface="Calibri" pitchFamily="34" charset="0"/>
              </a:rPr>
              <a:t>hoeveelheid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impuls</a:t>
            </a:r>
            <a:r>
              <a:rPr lang="en-US" altLang="en-US" dirty="0" smtClean="0">
                <a:latin typeface="Calibri" pitchFamily="34" charset="0"/>
              </a:rPr>
              <a:t> die per second </a:t>
            </a:r>
            <a:r>
              <a:rPr lang="en-US" altLang="en-US" dirty="0" err="1" smtClean="0">
                <a:latin typeface="Calibri" pitchFamily="34" charset="0"/>
              </a:rPr>
              <a:t>een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oppervlakte</a:t>
            </a:r>
            <a:r>
              <a:rPr lang="en-US" altLang="en-US" dirty="0" smtClean="0">
                <a:latin typeface="Calibri" pitchFamily="34" charset="0"/>
              </a:rPr>
              <a:t>-element </a:t>
            </a:r>
            <a:r>
              <a:rPr lang="en-US" altLang="en-US" dirty="0" err="1" smtClean="0">
                <a:latin typeface="Calibri" pitchFamily="34" charset="0"/>
              </a:rPr>
              <a:t>d</a:t>
            </a:r>
            <a:r>
              <a:rPr lang="en-US" altLang="en-US" i="1" dirty="0" err="1" smtClean="0">
                <a:latin typeface="Calibri" pitchFamily="34" charset="0"/>
              </a:rPr>
              <a:t>A</a:t>
            </a:r>
            <a:r>
              <a:rPr lang="en-US" altLang="en-US" dirty="0" smtClean="0">
                <a:latin typeface="Calibri" pitchFamily="34" charset="0"/>
              </a:rPr>
              <a:t> met </a:t>
            </a:r>
            <a:r>
              <a:rPr lang="en-US" altLang="en-US" dirty="0" err="1" smtClean="0">
                <a:latin typeface="Calibri" pitchFamily="34" charset="0"/>
              </a:rPr>
              <a:t>normaalvector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b="1" dirty="0" smtClean="0">
                <a:latin typeface="Calibri" pitchFamily="34" charset="0"/>
              </a:rPr>
              <a:t>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passeert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33400" y="2754868"/>
            <a:ext cx="7391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Druk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33400" y="2286000"/>
            <a:ext cx="7315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Beschouw</a:t>
            </a:r>
            <a:r>
              <a:rPr lang="en-US" altLang="en-US" dirty="0" smtClean="0">
                <a:latin typeface="Calibri" pitchFamily="34" charset="0"/>
              </a:rPr>
              <a:t> wand met </a:t>
            </a:r>
            <a:r>
              <a:rPr lang="en-US" altLang="en-US" b="1" dirty="0" smtClean="0">
                <a:latin typeface="Calibri" pitchFamily="34" charset="0"/>
              </a:rPr>
              <a:t>n</a:t>
            </a:r>
            <a:r>
              <a:rPr lang="en-US" altLang="en-US" dirty="0" smtClean="0">
                <a:latin typeface="Calibri" pitchFamily="34" charset="0"/>
              </a:rPr>
              <a:t> in </a:t>
            </a:r>
            <a:r>
              <a:rPr lang="en-US" altLang="en-US" dirty="0" err="1" smtClean="0">
                <a:latin typeface="Calibri" pitchFamily="34" charset="0"/>
              </a:rPr>
              <a:t>positieve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i="1" dirty="0" smtClean="0">
                <a:latin typeface="Calibri" pitchFamily="34" charset="0"/>
              </a:rPr>
              <a:t>x</a:t>
            </a:r>
            <a:r>
              <a:rPr lang="en-US" altLang="en-US" dirty="0" smtClean="0">
                <a:latin typeface="Calibri" pitchFamily="34" charset="0"/>
              </a:rPr>
              <a:t>-</a:t>
            </a:r>
            <a:r>
              <a:rPr lang="en-US" altLang="en-US" dirty="0" err="1" smtClean="0">
                <a:latin typeface="Calibri" pitchFamily="34" charset="0"/>
              </a:rPr>
              <a:t>richting</a:t>
            </a:r>
            <a:r>
              <a:rPr lang="en-US" altLang="en-US" dirty="0" smtClean="0">
                <a:latin typeface="Calibri" pitchFamily="34" charset="0"/>
              </a:rPr>
              <a:t> met </a:t>
            </a:r>
            <a:r>
              <a:rPr lang="en-US" altLang="en-US" dirty="0" err="1" smtClean="0">
                <a:latin typeface="Calibri" pitchFamily="34" charset="0"/>
              </a:rPr>
              <a:t>oppervlak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i="1" dirty="0" smtClean="0">
                <a:latin typeface="Calibri" pitchFamily="34" charset="0"/>
              </a:rPr>
              <a:t>A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8203" name="Right Arrow 12"/>
          <p:cNvSpPr>
            <a:spLocks noChangeArrowheads="1"/>
          </p:cNvSpPr>
          <p:nvPr/>
        </p:nvSpPr>
        <p:spPr bwMode="auto">
          <a:xfrm>
            <a:off x="2046950" y="6269300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endParaRPr lang="nl-NL" altLang="en-US">
              <a:latin typeface="Calibri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33400" y="3276600"/>
            <a:ext cx="8305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Stel</a:t>
            </a:r>
            <a:r>
              <a:rPr lang="en-US" altLang="en-US" dirty="0" smtClean="0">
                <a:latin typeface="Calibri" pitchFamily="34" charset="0"/>
              </a:rPr>
              <a:t>: </a:t>
            </a:r>
            <a:r>
              <a:rPr lang="en-US" altLang="en-US" dirty="0" err="1" smtClean="0">
                <a:latin typeface="Calibri" pitchFamily="34" charset="0"/>
              </a:rPr>
              <a:t>alle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deeltjes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bewegen</a:t>
            </a:r>
            <a:r>
              <a:rPr lang="en-US" altLang="en-US" dirty="0" smtClean="0">
                <a:latin typeface="Calibri" pitchFamily="34" charset="0"/>
              </a:rPr>
              <a:t> in </a:t>
            </a:r>
            <a:r>
              <a:rPr lang="en-US" altLang="en-US" i="1" dirty="0" smtClean="0">
                <a:latin typeface="Calibri" pitchFamily="34" charset="0"/>
              </a:rPr>
              <a:t>x</a:t>
            </a:r>
            <a:r>
              <a:rPr lang="en-US" altLang="en-US" dirty="0" smtClean="0">
                <a:latin typeface="Calibri" pitchFamily="34" charset="0"/>
              </a:rPr>
              <a:t>-</a:t>
            </a:r>
            <a:r>
              <a:rPr lang="en-US" altLang="en-US" dirty="0" err="1" smtClean="0">
                <a:latin typeface="Calibri" pitchFamily="34" charset="0"/>
              </a:rPr>
              <a:t>richting</a:t>
            </a:r>
            <a:r>
              <a:rPr lang="en-US" altLang="en-US" dirty="0" smtClean="0">
                <a:latin typeface="Calibri" pitchFamily="34" charset="0"/>
              </a:rPr>
              <a:t> met </a:t>
            </a:r>
            <a:r>
              <a:rPr lang="en-US" altLang="en-US" dirty="0" err="1" smtClean="0">
                <a:latin typeface="Calibri" pitchFamily="34" charset="0"/>
              </a:rPr>
              <a:t>impuls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33400" y="3657600"/>
            <a:ext cx="7467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smtClean="0">
                <a:latin typeface="Calibri" pitchFamily="34" charset="0"/>
              </a:rPr>
              <a:t>In </a:t>
            </a:r>
            <a:r>
              <a:rPr lang="en-US" altLang="en-US" dirty="0" err="1" smtClean="0">
                <a:latin typeface="Calibri" pitchFamily="34" charset="0"/>
              </a:rPr>
              <a:t>tijd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d</a:t>
            </a:r>
            <a:r>
              <a:rPr lang="en-US" altLang="en-US" i="1" dirty="0" err="1" smtClean="0">
                <a:latin typeface="Calibri" pitchFamily="34" charset="0"/>
              </a:rPr>
              <a:t>t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botsen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deeltjes</a:t>
            </a:r>
            <a:r>
              <a:rPr lang="en-US" altLang="en-US" dirty="0" smtClean="0">
                <a:latin typeface="Calibri" pitchFamily="34" charset="0"/>
              </a:rPr>
              <a:t> in volume                    met de wand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2" name="Cube 1"/>
          <p:cNvSpPr/>
          <p:nvPr/>
        </p:nvSpPr>
        <p:spPr bwMode="auto">
          <a:xfrm>
            <a:off x="7239000" y="1295400"/>
            <a:ext cx="1371600" cy="1295400"/>
          </a:xfrm>
          <a:prstGeom prst="cub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798591"/>
            <a:ext cx="2443162" cy="299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638" y="3323625"/>
            <a:ext cx="919162" cy="296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325" y="3704565"/>
            <a:ext cx="942975" cy="30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33400" y="4050268"/>
            <a:ext cx="7467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Dat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zijn</a:t>
            </a:r>
            <a:r>
              <a:rPr lang="en-US" altLang="en-US" dirty="0" smtClean="0">
                <a:latin typeface="Calibri" pitchFamily="34" charset="0"/>
              </a:rPr>
              <a:t>                                        </a:t>
            </a:r>
            <a:r>
              <a:rPr lang="en-US" altLang="en-US" dirty="0" err="1" smtClean="0">
                <a:latin typeface="Calibri" pitchFamily="34" charset="0"/>
              </a:rPr>
              <a:t>deeltjes</a:t>
            </a:r>
            <a:endParaRPr lang="en-US" altLang="en-US" dirty="0">
              <a:latin typeface="Calibri" pitchFamily="34" charset="0"/>
            </a:endParaRP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675" y="4095167"/>
            <a:ext cx="1854925" cy="30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33400" y="4431268"/>
            <a:ext cx="7467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Impulsoverdracht</a:t>
            </a:r>
            <a:r>
              <a:rPr lang="en-US" altLang="en-US" dirty="0" smtClean="0">
                <a:latin typeface="Calibri" pitchFamily="34" charset="0"/>
              </a:rPr>
              <a:t> per </a:t>
            </a:r>
            <a:r>
              <a:rPr lang="en-US" altLang="en-US" dirty="0" err="1" smtClean="0">
                <a:latin typeface="Calibri" pitchFamily="34" charset="0"/>
              </a:rPr>
              <a:t>botsing</a:t>
            </a:r>
            <a:r>
              <a:rPr lang="en-US" altLang="en-US" dirty="0" smtClean="0">
                <a:latin typeface="Calibri" pitchFamily="34" charset="0"/>
              </a:rPr>
              <a:t> 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33400" y="4736068"/>
            <a:ext cx="7467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Totale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impulsoverdracht</a:t>
            </a:r>
            <a:endParaRPr lang="en-US" altLang="en-US" dirty="0">
              <a:latin typeface="Calibri" pitchFamily="34" charset="0"/>
            </a:endParaRPr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850" y="4526825"/>
            <a:ext cx="261937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3050450" y="4784925"/>
            <a:ext cx="3551959" cy="290738"/>
            <a:chOff x="3050450" y="4784925"/>
            <a:chExt cx="3551959" cy="290738"/>
          </a:xfrm>
        </p:grpSpPr>
        <p:pic>
          <p:nvPicPr>
            <p:cNvPr id="13319" name="Picture 7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0450" y="4784925"/>
              <a:ext cx="3426550" cy="290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0" name="Picture 8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9452" y="4795375"/>
              <a:ext cx="232957" cy="269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33400" y="5117068"/>
            <a:ext cx="7467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Druk</a:t>
            </a:r>
            <a:r>
              <a:rPr lang="en-US" altLang="en-US" dirty="0" smtClean="0">
                <a:latin typeface="Calibri" pitchFamily="34" charset="0"/>
              </a:rPr>
              <a:t> is </a:t>
            </a:r>
            <a:r>
              <a:rPr lang="en-US" altLang="en-US" dirty="0" err="1" smtClean="0">
                <a:latin typeface="Calibri" pitchFamily="34" charset="0"/>
              </a:rPr>
              <a:t>dan</a:t>
            </a:r>
            <a:endParaRPr lang="en-US" altLang="en-US" dirty="0">
              <a:latin typeface="Calibri" pitchFamily="34" charset="0"/>
            </a:endParaRPr>
          </a:p>
        </p:txBody>
      </p:sp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138" y="5148043"/>
            <a:ext cx="2053862" cy="336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33400" y="5427093"/>
            <a:ext cx="7467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Voor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isotrope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verdeling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beweegt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gemiddeld</a:t>
            </a:r>
            <a:r>
              <a:rPr lang="en-US" altLang="en-US" dirty="0" smtClean="0">
                <a:latin typeface="Calibri" pitchFamily="34" charset="0"/>
              </a:rPr>
              <a:t> 1/6-deel in de </a:t>
            </a:r>
            <a:r>
              <a:rPr lang="en-US" altLang="en-US" dirty="0" err="1" smtClean="0">
                <a:latin typeface="Calibri" pitchFamily="34" charset="0"/>
              </a:rPr>
              <a:t>positieve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i="1" dirty="0" smtClean="0">
                <a:latin typeface="Calibri" pitchFamily="34" charset="0"/>
              </a:rPr>
              <a:t>x</a:t>
            </a:r>
            <a:r>
              <a:rPr lang="en-US" altLang="en-US" dirty="0" smtClean="0">
                <a:latin typeface="Calibri" pitchFamily="34" charset="0"/>
              </a:rPr>
              <a:t>-</a:t>
            </a:r>
            <a:r>
              <a:rPr lang="en-US" altLang="en-US" dirty="0" err="1" smtClean="0">
                <a:latin typeface="Calibri" pitchFamily="34" charset="0"/>
              </a:rPr>
              <a:t>richting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33400" y="5726668"/>
            <a:ext cx="7467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smtClean="0">
                <a:latin typeface="Calibri" pitchFamily="34" charset="0"/>
              </a:rPr>
              <a:t>In het </a:t>
            </a:r>
            <a:r>
              <a:rPr lang="en-US" altLang="en-US" dirty="0" err="1" smtClean="0">
                <a:latin typeface="Calibri" pitchFamily="34" charset="0"/>
              </a:rPr>
              <a:t>algemeen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hebben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deeltjes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een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impulsverdeling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i="1" dirty="0" smtClean="0">
                <a:latin typeface="Calibri" pitchFamily="34" charset="0"/>
              </a:rPr>
              <a:t>n(p)</a:t>
            </a:r>
            <a:endParaRPr lang="en-US" altLang="en-US" i="1" dirty="0">
              <a:latin typeface="Calibri" pitchFamily="34" charset="0"/>
            </a:endParaRPr>
          </a:p>
        </p:txBody>
      </p:sp>
      <p:grpSp>
        <p:nvGrpSpPr>
          <p:cNvPr id="29" name="Groep 28"/>
          <p:cNvGrpSpPr/>
          <p:nvPr/>
        </p:nvGrpSpPr>
        <p:grpSpPr>
          <a:xfrm>
            <a:off x="2898650" y="6129328"/>
            <a:ext cx="2667000" cy="615897"/>
            <a:chOff x="2898650" y="6129328"/>
            <a:chExt cx="2667000" cy="615897"/>
          </a:xfrm>
        </p:grpSpPr>
        <p:sp>
          <p:nvSpPr>
            <p:cNvPr id="4" name="Rounded Rectangle 3"/>
            <p:cNvSpPr/>
            <p:nvPr/>
          </p:nvSpPr>
          <p:spPr bwMode="auto">
            <a:xfrm>
              <a:off x="2898650" y="6129328"/>
              <a:ext cx="2667000" cy="615897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endParaRPr>
            </a:p>
          </p:txBody>
        </p:sp>
        <p:pic>
          <p:nvPicPr>
            <p:cNvPr id="13322" name="Picture 10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0581" y="6165903"/>
              <a:ext cx="2281612" cy="534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703739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  <p:bldP spid="22" grpId="0"/>
      <p:bldP spid="8203" grpId="0" animBg="1"/>
      <p:bldP spid="14" grpId="0"/>
      <p:bldP spid="15" grpId="0"/>
      <p:bldP spid="2" grpId="0" animBg="1"/>
      <p:bldP spid="16" grpId="0"/>
      <p:bldP spid="20" grpId="0"/>
      <p:bldP spid="23" grpId="0"/>
      <p:bldP spid="24" grpId="0"/>
      <p:bldP spid="26" grpId="0"/>
      <p:bldP spid="2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endParaRPr lang="nl-NL" altLang="en-US">
              <a:latin typeface="Calibri" pitchFamily="34" charset="0"/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Druk</a:t>
            </a:r>
            <a:r>
              <a:rPr lang="en-US" i="1" kern="1200" dirty="0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en-US" i="1" kern="1200" dirty="0" err="1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en</a:t>
            </a:r>
            <a:r>
              <a:rPr lang="en-US" i="1" kern="1200" dirty="0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en-US" i="1" kern="1200" dirty="0" err="1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dichtheid</a:t>
            </a:r>
            <a:endParaRPr lang="en-US" i="1" kern="1200" dirty="0" smtClean="0">
              <a:solidFill>
                <a:srgbClr val="000099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33400" y="1219200"/>
            <a:ext cx="7620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Druk</a:t>
            </a:r>
            <a:r>
              <a:rPr lang="en-US" altLang="en-US" dirty="0" smtClean="0">
                <a:latin typeface="Calibri" pitchFamily="34" charset="0"/>
              </a:rPr>
              <a:t> van </a:t>
            </a:r>
            <a:r>
              <a:rPr lang="en-US" altLang="en-US" dirty="0" err="1" smtClean="0">
                <a:latin typeface="Calibri" pitchFamily="34" charset="0"/>
              </a:rPr>
              <a:t>een</a:t>
            </a:r>
            <a:r>
              <a:rPr lang="en-US" altLang="en-US" dirty="0" smtClean="0">
                <a:latin typeface="Calibri" pitchFamily="34" charset="0"/>
              </a:rPr>
              <a:t> gas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33400" y="1944469"/>
            <a:ext cx="5715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Niet</a:t>
            </a:r>
            <a:r>
              <a:rPr lang="en-US" altLang="en-US" dirty="0" err="1">
                <a:latin typeface="Calibri" pitchFamily="34" charset="0"/>
              </a:rPr>
              <a:t>-</a:t>
            </a:r>
            <a:r>
              <a:rPr lang="en-US" altLang="en-US" dirty="0" err="1" smtClean="0">
                <a:latin typeface="Calibri" pitchFamily="34" charset="0"/>
              </a:rPr>
              <a:t>relativistische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deeltjes</a:t>
            </a:r>
            <a:r>
              <a:rPr lang="en-US" altLang="en-US" dirty="0" smtClean="0">
                <a:latin typeface="Calibri" pitchFamily="34" charset="0"/>
              </a:rPr>
              <a:t>: 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33400" y="2436568"/>
            <a:ext cx="7391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Dit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levert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33400" y="3276600"/>
            <a:ext cx="8305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Druk</a:t>
            </a:r>
            <a:r>
              <a:rPr lang="en-US" altLang="en-US" dirty="0" smtClean="0">
                <a:latin typeface="Calibri" pitchFamily="34" charset="0"/>
              </a:rPr>
              <a:t> is </a:t>
            </a:r>
            <a:r>
              <a:rPr lang="en-US" altLang="en-US" dirty="0" err="1" smtClean="0">
                <a:latin typeface="Calibri" pitchFamily="34" charset="0"/>
              </a:rPr>
              <a:t>evenredig</a:t>
            </a:r>
            <a:r>
              <a:rPr lang="en-US" altLang="en-US" dirty="0" smtClean="0">
                <a:latin typeface="Calibri" pitchFamily="34" charset="0"/>
              </a:rPr>
              <a:t> met de </a:t>
            </a:r>
            <a:r>
              <a:rPr lang="en-US" altLang="en-US" i="1" dirty="0" err="1" smtClean="0">
                <a:latin typeface="Calibri" pitchFamily="34" charset="0"/>
              </a:rPr>
              <a:t>kinetische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energiedichtheid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33400" y="4050268"/>
            <a:ext cx="7467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Voor</a:t>
            </a:r>
            <a:r>
              <a:rPr lang="en-US" altLang="en-US" dirty="0" smtClean="0">
                <a:latin typeface="Calibri" pitchFamily="34" charset="0"/>
              </a:rPr>
              <a:t> ultra-</a:t>
            </a:r>
            <a:r>
              <a:rPr lang="en-US" altLang="en-US" dirty="0" err="1" smtClean="0">
                <a:latin typeface="Calibri" pitchFamily="34" charset="0"/>
              </a:rPr>
              <a:t>relativistische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deeltjes</a:t>
            </a:r>
            <a:r>
              <a:rPr lang="en-US" altLang="en-US" dirty="0" smtClean="0">
                <a:latin typeface="Calibri" pitchFamily="34" charset="0"/>
              </a:rPr>
              <a:t>: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33400" y="4572000"/>
            <a:ext cx="7467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Dit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levert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33400" y="5307875"/>
            <a:ext cx="7467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Druk</a:t>
            </a:r>
            <a:r>
              <a:rPr lang="en-US" altLang="en-US" dirty="0" smtClean="0">
                <a:latin typeface="Calibri" pitchFamily="34" charset="0"/>
              </a:rPr>
              <a:t> is </a:t>
            </a:r>
            <a:r>
              <a:rPr lang="en-US" altLang="en-US" dirty="0" err="1" smtClean="0">
                <a:latin typeface="Calibri" pitchFamily="34" charset="0"/>
              </a:rPr>
              <a:t>evenredig</a:t>
            </a:r>
            <a:r>
              <a:rPr lang="en-US" altLang="en-US" dirty="0" smtClean="0">
                <a:latin typeface="Calibri" pitchFamily="34" charset="0"/>
              </a:rPr>
              <a:t> met de </a:t>
            </a:r>
            <a:r>
              <a:rPr lang="en-US" altLang="en-US" dirty="0" err="1" smtClean="0">
                <a:latin typeface="Calibri" pitchFamily="34" charset="0"/>
              </a:rPr>
              <a:t>energiedichtheid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33400" y="5726668"/>
            <a:ext cx="7467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Bijvoorbeeld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fotonen</a:t>
            </a:r>
            <a:endParaRPr lang="en-US" altLang="en-US" i="1" dirty="0">
              <a:latin typeface="Calibri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438400" y="1136703"/>
            <a:ext cx="2667000" cy="615897"/>
            <a:chOff x="2898650" y="6129328"/>
            <a:chExt cx="2667000" cy="615897"/>
          </a:xfrm>
        </p:grpSpPr>
        <p:sp>
          <p:nvSpPr>
            <p:cNvPr id="4" name="Rounded Rectangle 3"/>
            <p:cNvSpPr/>
            <p:nvPr/>
          </p:nvSpPr>
          <p:spPr bwMode="auto">
            <a:xfrm>
              <a:off x="2898650" y="6129328"/>
              <a:ext cx="2667000" cy="615897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endParaRPr>
            </a:p>
          </p:txBody>
        </p:sp>
        <p:pic>
          <p:nvPicPr>
            <p:cNvPr id="13322" name="Picture 1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0581" y="6165903"/>
              <a:ext cx="2281612" cy="534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007325"/>
            <a:ext cx="966786" cy="307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617" y="2362200"/>
            <a:ext cx="5641184" cy="590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5612675" y="3276600"/>
            <a:ext cx="1371600" cy="369332"/>
            <a:chOff x="5612675" y="3276600"/>
            <a:chExt cx="1371600" cy="369332"/>
          </a:xfrm>
        </p:grpSpPr>
        <p:sp>
          <p:nvSpPr>
            <p:cNvPr id="7" name="Rounded Rectangle 6"/>
            <p:cNvSpPr/>
            <p:nvPr/>
          </p:nvSpPr>
          <p:spPr bwMode="auto">
            <a:xfrm>
              <a:off x="5612675" y="3276600"/>
              <a:ext cx="1371600" cy="369332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endParaRPr>
            </a:p>
          </p:txBody>
        </p:sp>
        <p:pic>
          <p:nvPicPr>
            <p:cNvPr id="14340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6014" y="3320916"/>
              <a:ext cx="1288186" cy="28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032378"/>
            <a:ext cx="2743200" cy="391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485350"/>
            <a:ext cx="4534488" cy="600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533400" y="6107668"/>
            <a:ext cx="7467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Algemeen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geldige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relaties</a:t>
            </a:r>
            <a:r>
              <a:rPr lang="en-US" altLang="en-US" dirty="0" smtClean="0">
                <a:latin typeface="Calibri" pitchFamily="34" charset="0"/>
              </a:rPr>
              <a:t>: </a:t>
            </a:r>
            <a:r>
              <a:rPr lang="en-US" altLang="en-US" dirty="0" err="1" smtClean="0">
                <a:latin typeface="Calibri" pitchFamily="34" charset="0"/>
              </a:rPr>
              <a:t>onafhankelijk</a:t>
            </a:r>
            <a:r>
              <a:rPr lang="en-US" altLang="en-US" dirty="0" smtClean="0">
                <a:latin typeface="Calibri" pitchFamily="34" charset="0"/>
              </a:rPr>
              <a:t> van de </a:t>
            </a:r>
            <a:r>
              <a:rPr lang="en-US" altLang="en-US" dirty="0" err="1" smtClean="0">
                <a:latin typeface="Calibri" pitchFamily="34" charset="0"/>
              </a:rPr>
              <a:t>impulsverdeling</a:t>
            </a:r>
            <a:endParaRPr lang="en-US" altLang="en-US" i="1" dirty="0">
              <a:latin typeface="Calibri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724400" y="5307876"/>
            <a:ext cx="888275" cy="384950"/>
            <a:chOff x="4724400" y="5307876"/>
            <a:chExt cx="888275" cy="384950"/>
          </a:xfrm>
        </p:grpSpPr>
        <p:grpSp>
          <p:nvGrpSpPr>
            <p:cNvPr id="6" name="Group 5"/>
            <p:cNvGrpSpPr/>
            <p:nvPr/>
          </p:nvGrpSpPr>
          <p:grpSpPr>
            <a:xfrm>
              <a:off x="4800600" y="5326113"/>
              <a:ext cx="689639" cy="366713"/>
              <a:chOff x="4956375" y="5326113"/>
              <a:chExt cx="689639" cy="366713"/>
            </a:xfrm>
          </p:grpSpPr>
          <p:pic>
            <p:nvPicPr>
              <p:cNvPr id="14344" name="Picture 8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56375" y="5326113"/>
                <a:ext cx="36195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45" name="Picture 9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22164" y="5373478"/>
                <a:ext cx="323850" cy="238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1" name="Rounded Rectangle 40"/>
            <p:cNvSpPr/>
            <p:nvPr/>
          </p:nvSpPr>
          <p:spPr bwMode="auto">
            <a:xfrm>
              <a:off x="4724400" y="5307876"/>
              <a:ext cx="888275" cy="369332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69817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  <p:bldP spid="14" grpId="0"/>
      <p:bldP spid="16" grpId="0"/>
      <p:bldP spid="23" grpId="0"/>
      <p:bldP spid="26" grpId="0"/>
      <p:bldP spid="27" grpId="0"/>
      <p:bldP spid="3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endParaRPr lang="nl-NL" altLang="en-US">
              <a:latin typeface="Calibri" pitchFamily="34" charset="0"/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Toestandsvergelijkingen</a:t>
            </a:r>
            <a:endParaRPr lang="en-US" i="1" kern="1200" dirty="0" smtClean="0">
              <a:solidFill>
                <a:srgbClr val="000099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33400" y="1219200"/>
            <a:ext cx="7620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Toestandvergelijking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33400" y="2436568"/>
            <a:ext cx="7391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Niet-relativistische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materie</a:t>
            </a:r>
            <a:r>
              <a:rPr lang="en-US" altLang="en-US" dirty="0" smtClean="0">
                <a:latin typeface="Calibri" pitchFamily="34" charset="0"/>
              </a:rPr>
              <a:t>: </a:t>
            </a:r>
            <a:r>
              <a:rPr lang="en-US" altLang="en-US" i="1" dirty="0" smtClean="0"/>
              <a:t>r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wordt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gedomineerd</a:t>
            </a:r>
            <a:r>
              <a:rPr lang="en-US" altLang="en-US" dirty="0" smtClean="0">
                <a:latin typeface="Calibri" pitchFamily="34" charset="0"/>
              </a:rPr>
              <a:t> door </a:t>
            </a:r>
            <a:r>
              <a:rPr lang="en-US" altLang="en-US" dirty="0" err="1" smtClean="0">
                <a:latin typeface="Calibri" pitchFamily="34" charset="0"/>
              </a:rPr>
              <a:t>rustmassa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i="1" dirty="0" smtClean="0">
                <a:latin typeface="Calibri" pitchFamily="34" charset="0"/>
              </a:rPr>
              <a:t>mc</a:t>
            </a:r>
            <a:r>
              <a:rPr lang="en-US" altLang="en-US" baseline="30000" dirty="0" smtClean="0">
                <a:latin typeface="Calibri" pitchFamily="34" charset="0"/>
              </a:rPr>
              <a:t>2 </a:t>
            </a:r>
            <a:r>
              <a:rPr lang="en-US" altLang="en-US" i="1" dirty="0" smtClean="0">
                <a:latin typeface="Calibri" pitchFamily="34" charset="0"/>
              </a:rPr>
              <a:t>&gt;&gt; P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33400" y="3276600"/>
            <a:ext cx="8305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smtClean="0">
                <a:latin typeface="Calibri" pitchFamily="34" charset="0"/>
              </a:rPr>
              <a:t>We </a:t>
            </a:r>
            <a:r>
              <a:rPr lang="en-US" altLang="en-US" dirty="0" err="1" smtClean="0">
                <a:latin typeface="Calibri" pitchFamily="34" charset="0"/>
              </a:rPr>
              <a:t>noemen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dit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stof</a:t>
            </a:r>
            <a:r>
              <a:rPr lang="en-US" altLang="en-US" dirty="0" smtClean="0">
                <a:latin typeface="Calibri" pitchFamily="34" charset="0"/>
              </a:rPr>
              <a:t> (“dust”)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33400" y="4050268"/>
            <a:ext cx="7467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Voor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straling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geldt</a:t>
            </a:r>
            <a:r>
              <a:rPr lang="en-US" altLang="en-US" dirty="0" smtClean="0">
                <a:latin typeface="Calibri" pitchFamily="34" charset="0"/>
              </a:rPr>
              <a:t>                      </a:t>
            </a:r>
            <a:r>
              <a:rPr lang="en-US" altLang="en-US" dirty="0" err="1" smtClean="0">
                <a:latin typeface="Calibri" pitchFamily="34" charset="0"/>
              </a:rPr>
              <a:t>en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i="1" dirty="0" smtClean="0"/>
              <a:t>a = 1/3</a:t>
            </a:r>
            <a:endParaRPr lang="en-US" altLang="en-US" i="1" dirty="0"/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33400" y="4572000"/>
            <a:ext cx="7467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Voor</a:t>
            </a:r>
            <a:r>
              <a:rPr lang="en-US" altLang="en-US" dirty="0" smtClean="0">
                <a:latin typeface="Calibri" pitchFamily="34" charset="0"/>
              </a:rPr>
              <a:t> vacuum-</a:t>
            </a:r>
            <a:r>
              <a:rPr lang="en-US" altLang="en-US" dirty="0" err="1" smtClean="0">
                <a:latin typeface="Calibri" pitchFamily="34" charset="0"/>
              </a:rPr>
              <a:t>energie</a:t>
            </a:r>
            <a:r>
              <a:rPr lang="en-US" altLang="en-US" dirty="0" smtClean="0">
                <a:latin typeface="Calibri" pitchFamily="34" charset="0"/>
              </a:rPr>
              <a:t>                        </a:t>
            </a:r>
            <a:r>
              <a:rPr lang="en-US" altLang="en-US" dirty="0" err="1" smtClean="0">
                <a:latin typeface="Calibri" pitchFamily="34" charset="0"/>
              </a:rPr>
              <a:t>en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dus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i="1" dirty="0" smtClean="0"/>
              <a:t>a = -1</a:t>
            </a:r>
            <a:endParaRPr lang="en-US" altLang="en-US" i="1" dirty="0"/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33400" y="5307875"/>
            <a:ext cx="7467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Continuiteitsvergelijking</a:t>
            </a:r>
            <a:r>
              <a:rPr lang="en-US" altLang="en-US" dirty="0" smtClean="0">
                <a:latin typeface="Calibri" pitchFamily="34" charset="0"/>
              </a:rPr>
              <a:t>                                                        </a:t>
            </a:r>
            <a:r>
              <a:rPr lang="en-US" altLang="en-US" dirty="0" err="1" smtClean="0">
                <a:latin typeface="Calibri" pitchFamily="34" charset="0"/>
              </a:rPr>
              <a:t>en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33400" y="5802868"/>
            <a:ext cx="7467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Invullen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levert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533400" y="6400800"/>
            <a:ext cx="7467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smtClean="0">
                <a:latin typeface="Calibri" pitchFamily="34" charset="0"/>
              </a:rPr>
              <a:t>We </a:t>
            </a:r>
            <a:r>
              <a:rPr lang="en-US" altLang="en-US" dirty="0" err="1" smtClean="0">
                <a:latin typeface="Calibri" pitchFamily="34" charset="0"/>
              </a:rPr>
              <a:t>vinden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weer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voor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straling</a:t>
            </a:r>
            <a:r>
              <a:rPr lang="en-US" altLang="en-US" dirty="0" smtClean="0">
                <a:latin typeface="Calibri" pitchFamily="34" charset="0"/>
              </a:rPr>
              <a:t>                                               </a:t>
            </a:r>
            <a:r>
              <a:rPr lang="en-US" altLang="en-US" dirty="0" err="1" smtClean="0">
                <a:latin typeface="Calibri" pitchFamily="34" charset="0"/>
              </a:rPr>
              <a:t>en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materie</a:t>
            </a:r>
            <a:endParaRPr lang="en-US" altLang="en-US" i="1" dirty="0">
              <a:latin typeface="Calibri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193" y="1231900"/>
            <a:ext cx="10668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 bwMode="auto">
          <a:xfrm flipV="1">
            <a:off x="3292275" y="1556544"/>
            <a:ext cx="0" cy="5008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3276600" y="1763712"/>
            <a:ext cx="2362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constante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32" name="Right Arrow 31"/>
          <p:cNvSpPr>
            <a:spLocks noChangeArrowheads="1"/>
          </p:cNvSpPr>
          <p:nvPr/>
        </p:nvSpPr>
        <p:spPr bwMode="auto">
          <a:xfrm>
            <a:off x="1752600" y="2895600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anose="020F0502020204030204" pitchFamily="34" charset="0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2514600" y="2835075"/>
            <a:ext cx="4953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Vloeistof</a:t>
            </a:r>
            <a:r>
              <a:rPr lang="en-US" altLang="en-US" dirty="0" smtClean="0">
                <a:latin typeface="Calibri" pitchFamily="34" charset="0"/>
              </a:rPr>
              <a:t> is </a:t>
            </a:r>
            <a:r>
              <a:rPr lang="en-US" altLang="en-US" dirty="0" err="1" smtClean="0">
                <a:latin typeface="Calibri" pitchFamily="34" charset="0"/>
              </a:rPr>
              <a:t>dan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drukloos</a:t>
            </a:r>
            <a:r>
              <a:rPr lang="en-US" altLang="en-US" dirty="0" smtClean="0">
                <a:latin typeface="Calibri" pitchFamily="34" charset="0"/>
              </a:rPr>
              <a:t>: </a:t>
            </a:r>
            <a:r>
              <a:rPr lang="en-US" altLang="en-US" i="1" dirty="0" smtClean="0"/>
              <a:t>a = 0</a:t>
            </a:r>
            <a:endParaRPr lang="en-US" altLang="en-US" i="1" baseline="30000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0" y="4078225"/>
            <a:ext cx="895350" cy="327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500" y="4632525"/>
            <a:ext cx="923925" cy="285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206791"/>
            <a:ext cx="215411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782" y="5787095"/>
            <a:ext cx="2056368" cy="362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306" y="5325445"/>
            <a:ext cx="2289894" cy="337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338" y="6265364"/>
            <a:ext cx="766762" cy="623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034" y="6298990"/>
            <a:ext cx="796637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01059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14" grpId="0"/>
      <p:bldP spid="16" grpId="0"/>
      <p:bldP spid="23" grpId="0"/>
      <p:bldP spid="26" grpId="0"/>
      <p:bldP spid="27" grpId="0"/>
      <p:bldP spid="39" grpId="0"/>
      <p:bldP spid="31" grpId="0"/>
      <p:bldP spid="32" grpId="0" animBg="1"/>
      <p:bldP spid="3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endParaRPr lang="nl-NL" altLang="en-US">
              <a:latin typeface="Calibri" pitchFamily="34" charset="0"/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Tijdsevolutie</a:t>
            </a:r>
            <a:r>
              <a:rPr lang="en-US" i="1" kern="1200" dirty="0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en-US" i="1" kern="1200" dirty="0" err="1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schaalfactor</a:t>
            </a:r>
            <a:endParaRPr lang="en-US" i="1" kern="1200" dirty="0" smtClean="0">
              <a:solidFill>
                <a:srgbClr val="000099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33400" y="1219200"/>
            <a:ext cx="7620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Friedmannvergelijkingen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leveren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33400" y="1828800"/>
            <a:ext cx="7391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Ansatz</a:t>
            </a:r>
            <a:r>
              <a:rPr lang="en-US" altLang="en-US" dirty="0" smtClean="0">
                <a:latin typeface="Calibri" pitchFamily="34" charset="0"/>
              </a:rPr>
              <a:t> 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33400" y="2297668"/>
            <a:ext cx="8305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smtClean="0">
                <a:latin typeface="Calibri" pitchFamily="34" charset="0"/>
              </a:rPr>
              <a:t>We </a:t>
            </a:r>
            <a:r>
              <a:rPr lang="en-US" altLang="en-US" dirty="0" err="1" smtClean="0">
                <a:latin typeface="Calibri" pitchFamily="34" charset="0"/>
              </a:rPr>
              <a:t>vinden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33400" y="2983468"/>
            <a:ext cx="7467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Voor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een</a:t>
            </a:r>
            <a:r>
              <a:rPr lang="en-US" altLang="en-US" dirty="0" smtClean="0">
                <a:latin typeface="Calibri" pitchFamily="34" charset="0"/>
              </a:rPr>
              <a:t> door </a:t>
            </a:r>
            <a:r>
              <a:rPr lang="en-US" altLang="en-US" dirty="0" err="1" smtClean="0">
                <a:latin typeface="Calibri" pitchFamily="34" charset="0"/>
              </a:rPr>
              <a:t>straling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gedomineerd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heelal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vinden</a:t>
            </a:r>
            <a:r>
              <a:rPr lang="en-US" altLang="en-US" dirty="0" smtClean="0">
                <a:latin typeface="Calibri" pitchFamily="34" charset="0"/>
              </a:rPr>
              <a:t> we</a:t>
            </a:r>
            <a:endParaRPr lang="en-US" altLang="en-US" i="1" dirty="0"/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33400" y="3429000"/>
            <a:ext cx="7467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Voor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materie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gedomineerd</a:t>
            </a:r>
            <a:endParaRPr lang="en-US" altLang="en-US" i="1" dirty="0"/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33400" y="4419600"/>
            <a:ext cx="7467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Kosmologische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constante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levert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33400" y="5802868"/>
            <a:ext cx="4724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smtClean="0">
                <a:latin typeface="Calibri" pitchFamily="34" charset="0"/>
              </a:rPr>
              <a:t>Het is </a:t>
            </a:r>
            <a:r>
              <a:rPr lang="en-US" altLang="en-US" dirty="0" err="1" smtClean="0">
                <a:latin typeface="Calibri" pitchFamily="34" charset="0"/>
              </a:rPr>
              <a:t>niet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mogelijk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een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analytische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oplossing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te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geven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voor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een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willekeurig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mengsel</a:t>
            </a:r>
            <a:r>
              <a:rPr lang="en-US" altLang="en-US" dirty="0" smtClean="0">
                <a:latin typeface="Calibri" pitchFamily="34" charset="0"/>
              </a:rPr>
              <a:t> van </a:t>
            </a:r>
            <a:r>
              <a:rPr lang="en-US" altLang="en-US" dirty="0" err="1" smtClean="0">
                <a:latin typeface="Calibri" pitchFamily="34" charset="0"/>
              </a:rPr>
              <a:t>materie</a:t>
            </a:r>
            <a:r>
              <a:rPr lang="en-US" altLang="en-US" dirty="0" smtClean="0">
                <a:latin typeface="Calibri" pitchFamily="34" charset="0"/>
              </a:rPr>
              <a:t>, </a:t>
            </a:r>
            <a:r>
              <a:rPr lang="en-US" altLang="en-US" dirty="0" err="1" smtClean="0">
                <a:latin typeface="Calibri" pitchFamily="34" charset="0"/>
              </a:rPr>
              <a:t>straling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en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vacuumenergie</a:t>
            </a:r>
            <a:endParaRPr lang="en-US" altLang="en-US" i="1" dirty="0">
              <a:latin typeface="Calibri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287" y="1094637"/>
            <a:ext cx="2333625" cy="61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845147"/>
            <a:ext cx="800100" cy="352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7" y="2177232"/>
            <a:ext cx="1528762" cy="48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713" y="2953191"/>
            <a:ext cx="1157287" cy="383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913" y="3422592"/>
            <a:ext cx="1204912" cy="365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533400" y="3897868"/>
            <a:ext cx="7467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smtClean="0">
                <a:latin typeface="Calibri" pitchFamily="34" charset="0"/>
              </a:rPr>
              <a:t>In </a:t>
            </a:r>
            <a:r>
              <a:rPr lang="en-US" altLang="en-US" dirty="0" err="1" smtClean="0">
                <a:latin typeface="Calibri" pitchFamily="34" charset="0"/>
              </a:rPr>
              <a:t>beide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gevallen</a:t>
            </a:r>
            <a:endParaRPr lang="en-US" altLang="en-US" i="1" dirty="0"/>
          </a:p>
        </p:txBody>
      </p:sp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917550"/>
            <a:ext cx="1119187" cy="31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463" y="4369843"/>
            <a:ext cx="1176337" cy="399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536241"/>
            <a:ext cx="4038600" cy="3321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07729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14" grpId="0"/>
      <p:bldP spid="16" grpId="0"/>
      <p:bldP spid="23" grpId="0"/>
      <p:bldP spid="26" grpId="0"/>
      <p:bldP spid="27" grpId="0"/>
      <p:bldP spid="3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endParaRPr lang="nl-NL" altLang="en-US">
              <a:latin typeface="Calibri" pitchFamily="34" charset="0"/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Intermezzo: </a:t>
            </a:r>
            <a:r>
              <a:rPr lang="en-US" i="1" kern="1200" dirty="0" err="1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evenwichtsthermodynamica</a:t>
            </a:r>
            <a:endParaRPr lang="en-US" i="1" kern="1200" dirty="0" smtClean="0">
              <a:solidFill>
                <a:srgbClr val="000099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33400" y="1219200"/>
            <a:ext cx="7620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Beschouw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ijl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mengsel</a:t>
            </a:r>
            <a:r>
              <a:rPr lang="en-US" altLang="en-US" dirty="0" smtClean="0">
                <a:latin typeface="Calibri" pitchFamily="34" charset="0"/>
              </a:rPr>
              <a:t> van </a:t>
            </a:r>
            <a:r>
              <a:rPr lang="en-US" altLang="en-US" dirty="0" err="1" smtClean="0">
                <a:latin typeface="Calibri" pitchFamily="34" charset="0"/>
              </a:rPr>
              <a:t>deeltjes</a:t>
            </a:r>
            <a:r>
              <a:rPr lang="en-US" altLang="en-US" dirty="0" smtClean="0">
                <a:latin typeface="Calibri" pitchFamily="34" charset="0"/>
              </a:rPr>
              <a:t> van </a:t>
            </a:r>
            <a:r>
              <a:rPr lang="en-US" altLang="en-US" dirty="0" err="1" smtClean="0">
                <a:latin typeface="Calibri" pitchFamily="34" charset="0"/>
              </a:rPr>
              <a:t>soort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i="1" dirty="0" err="1" smtClean="0">
                <a:latin typeface="Calibri" pitchFamily="34" charset="0"/>
              </a:rPr>
              <a:t>i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33400" y="1666193"/>
            <a:ext cx="7391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Bezettingsgraad</a:t>
            </a:r>
            <a:r>
              <a:rPr lang="en-US" altLang="en-US" dirty="0" smtClean="0">
                <a:latin typeface="Calibri" pitchFamily="34" charset="0"/>
              </a:rPr>
              <a:t> van </a:t>
            </a:r>
            <a:r>
              <a:rPr lang="en-US" altLang="en-US" dirty="0" err="1" smtClean="0">
                <a:latin typeface="Calibri" pitchFamily="34" charset="0"/>
              </a:rPr>
              <a:t>toestanden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800600" y="2871650"/>
            <a:ext cx="1676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energie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33400" y="3276600"/>
            <a:ext cx="7467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smtClean="0">
                <a:latin typeface="Calibri" pitchFamily="34" charset="0"/>
              </a:rPr>
              <a:t>Bose-Einstein </a:t>
            </a:r>
            <a:r>
              <a:rPr lang="en-US" altLang="en-US" dirty="0" err="1" smtClean="0">
                <a:latin typeface="Calibri" pitchFamily="34" charset="0"/>
              </a:rPr>
              <a:t>statistiek</a:t>
            </a:r>
            <a:r>
              <a:rPr lang="en-US" altLang="en-US" dirty="0" smtClean="0">
                <a:latin typeface="Calibri" pitchFamily="34" charset="0"/>
              </a:rPr>
              <a:t> min-</a:t>
            </a:r>
            <a:r>
              <a:rPr lang="en-US" altLang="en-US" dirty="0" err="1" smtClean="0">
                <a:latin typeface="Calibri" pitchFamily="34" charset="0"/>
              </a:rPr>
              <a:t>teken</a:t>
            </a:r>
            <a:r>
              <a:rPr lang="en-US" altLang="en-US" dirty="0" smtClean="0">
                <a:latin typeface="Calibri" pitchFamily="34" charset="0"/>
              </a:rPr>
              <a:t>, Fermi-Dirac plus-</a:t>
            </a:r>
            <a:r>
              <a:rPr lang="en-US" altLang="en-US" dirty="0" err="1" smtClean="0">
                <a:latin typeface="Calibri" pitchFamily="34" charset="0"/>
              </a:rPr>
              <a:t>teken</a:t>
            </a:r>
            <a:endParaRPr lang="en-US" altLang="en-US" i="1" dirty="0"/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33400" y="4343400"/>
            <a:ext cx="7467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Dit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levert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33400" y="5802868"/>
            <a:ext cx="4724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Deeltjesdichtheid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tussen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i="1" dirty="0" smtClean="0">
                <a:latin typeface="Calibri" pitchFamily="34" charset="0"/>
              </a:rPr>
              <a:t>p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en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i="1" dirty="0" smtClean="0">
                <a:latin typeface="Calibri" pitchFamily="34" charset="0"/>
              </a:rPr>
              <a:t>p + </a:t>
            </a:r>
            <a:r>
              <a:rPr lang="en-US" altLang="en-US" i="1" dirty="0" err="1" smtClean="0">
                <a:latin typeface="Calibri" pitchFamily="34" charset="0"/>
              </a:rPr>
              <a:t>dp</a:t>
            </a:r>
            <a:r>
              <a:rPr lang="en-US" altLang="en-US" i="1" dirty="0" smtClean="0">
                <a:latin typeface="Calibri" pitchFamily="34" charset="0"/>
              </a:rPr>
              <a:t> </a:t>
            </a:r>
            <a:r>
              <a:rPr lang="en-US" altLang="en-US" dirty="0" smtClean="0">
                <a:latin typeface="Calibri" pitchFamily="34" charset="0"/>
              </a:rPr>
              <a:t>is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533400" y="3897868"/>
            <a:ext cx="7467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Quantumtoestanden</a:t>
            </a:r>
            <a:r>
              <a:rPr lang="en-US" altLang="en-US" dirty="0" smtClean="0">
                <a:latin typeface="Calibri" pitchFamily="34" charset="0"/>
              </a:rPr>
              <a:t>: </a:t>
            </a:r>
            <a:r>
              <a:rPr lang="en-US" altLang="en-US" dirty="0" err="1" smtClean="0">
                <a:latin typeface="Calibri" pitchFamily="34" charset="0"/>
              </a:rPr>
              <a:t>beschouw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deeltjes</a:t>
            </a:r>
            <a:r>
              <a:rPr lang="en-US" altLang="en-US" dirty="0" smtClean="0">
                <a:latin typeface="Calibri" pitchFamily="34" charset="0"/>
              </a:rPr>
              <a:t> in </a:t>
            </a:r>
            <a:r>
              <a:rPr lang="en-US" altLang="en-US" dirty="0" err="1" smtClean="0">
                <a:latin typeface="Calibri" pitchFamily="34" charset="0"/>
              </a:rPr>
              <a:t>een</a:t>
            </a:r>
            <a:r>
              <a:rPr lang="en-US" altLang="en-US" dirty="0" smtClean="0">
                <a:latin typeface="Calibri" pitchFamily="34" charset="0"/>
              </a:rPr>
              <a:t> “</a:t>
            </a:r>
            <a:r>
              <a:rPr lang="en-US" altLang="en-US" dirty="0" err="1" smtClean="0">
                <a:latin typeface="Calibri" pitchFamily="34" charset="0"/>
              </a:rPr>
              <a:t>doos</a:t>
            </a:r>
            <a:r>
              <a:rPr lang="en-US" altLang="en-US" dirty="0" smtClean="0">
                <a:latin typeface="Calibri" pitchFamily="34" charset="0"/>
              </a:rPr>
              <a:t>”</a:t>
            </a:r>
            <a:endParaRPr lang="en-US" altLang="en-US" i="1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126" y="1600200"/>
            <a:ext cx="2514600" cy="524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 bwMode="auto">
          <a:xfrm flipV="1">
            <a:off x="4847625" y="2124500"/>
            <a:ext cx="0" cy="93516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V="1">
            <a:off x="5181600" y="2133600"/>
            <a:ext cx="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 flipV="1">
            <a:off x="5715000" y="2133600"/>
            <a:ext cx="0" cy="304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5715000" y="2297668"/>
            <a:ext cx="1676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temperatuur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5165924" y="2564675"/>
            <a:ext cx="23778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>
                <a:latin typeface="Calibri" pitchFamily="34" charset="0"/>
              </a:rPr>
              <a:t>c</a:t>
            </a:r>
            <a:r>
              <a:rPr lang="en-US" altLang="en-US" dirty="0" err="1" smtClean="0">
                <a:latin typeface="Calibri" pitchFamily="34" charset="0"/>
              </a:rPr>
              <a:t>hemische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potentiaal</a:t>
            </a:r>
            <a:endParaRPr lang="en-US" altLang="en-US" dirty="0">
              <a:latin typeface="Calibri" pitchFamily="34" charset="0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325" y="2840300"/>
            <a:ext cx="1590675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249347"/>
            <a:ext cx="4752975" cy="541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533400" y="4812268"/>
            <a:ext cx="7467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Dichtheid</a:t>
            </a:r>
            <a:r>
              <a:rPr lang="en-US" altLang="en-US" dirty="0" smtClean="0">
                <a:latin typeface="Calibri" pitchFamily="34" charset="0"/>
              </a:rPr>
              <a:t> van </a:t>
            </a:r>
            <a:r>
              <a:rPr lang="en-US" altLang="en-US" dirty="0" err="1" smtClean="0">
                <a:latin typeface="Calibri" pitchFamily="34" charset="0"/>
              </a:rPr>
              <a:t>toestanden</a:t>
            </a:r>
            <a:r>
              <a:rPr lang="en-US" altLang="en-US" dirty="0" smtClean="0">
                <a:latin typeface="Calibri" pitchFamily="34" charset="0"/>
              </a:rPr>
              <a:t> (# /                         ) is </a:t>
            </a:r>
            <a:endParaRPr lang="en-US" altLang="en-US" dirty="0">
              <a:latin typeface="Calibri" pitchFamily="34" charset="0"/>
            </a:endParaRP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867275"/>
            <a:ext cx="12573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600" y="4690000"/>
            <a:ext cx="1990725" cy="567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5" name="Straight Arrow Connector 34"/>
          <p:cNvCxnSpPr/>
          <p:nvPr/>
        </p:nvCxnSpPr>
        <p:spPr bwMode="auto">
          <a:xfrm flipV="1">
            <a:off x="6156525" y="5181600"/>
            <a:ext cx="0" cy="304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6135624" y="5334000"/>
            <a:ext cx="20177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statistisch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gewicht</a:t>
            </a:r>
            <a:endParaRPr lang="en-US" altLang="en-US" dirty="0">
              <a:latin typeface="Calibri" pitchFamily="34" charset="0"/>
            </a:endParaRPr>
          </a:p>
        </p:txBody>
      </p:sp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950" y="5680600"/>
            <a:ext cx="3467100" cy="582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533400" y="6260068"/>
            <a:ext cx="4724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Totale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deeltjesdichtheid</a:t>
            </a:r>
            <a:endParaRPr lang="en-US" altLang="en-US" i="1" dirty="0">
              <a:latin typeface="Calibri" pitchFamily="34" charset="0"/>
            </a:endParaRPr>
          </a:p>
        </p:txBody>
      </p:sp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504" y="6182650"/>
            <a:ext cx="1436896" cy="563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15177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14" grpId="0"/>
      <p:bldP spid="23" grpId="0"/>
      <p:bldP spid="26" grpId="0"/>
      <p:bldP spid="27" grpId="0"/>
      <p:bldP spid="34" grpId="0"/>
      <p:bldP spid="29" grpId="0"/>
      <p:bldP spid="30" grpId="0"/>
      <p:bldP spid="32" grpId="0"/>
      <p:bldP spid="36" grpId="0"/>
      <p:bldP spid="3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endParaRPr lang="nl-NL" altLang="en-US">
              <a:latin typeface="Calibri" pitchFamily="34" charset="0"/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Intermezzo: gas </a:t>
            </a:r>
            <a:r>
              <a:rPr lang="en-US" i="1" kern="1200" dirty="0" err="1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bij</a:t>
            </a:r>
            <a:r>
              <a:rPr lang="en-US" i="1" kern="1200" dirty="0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en-US" i="1" kern="1200" dirty="0" err="1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relatief</a:t>
            </a:r>
            <a:r>
              <a:rPr lang="en-US" i="1" kern="1200" dirty="0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en-US" i="1" kern="1200" dirty="0" err="1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lage</a:t>
            </a:r>
            <a:r>
              <a:rPr lang="en-US" i="1" kern="1200" dirty="0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 T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33400" y="1219200"/>
            <a:ext cx="7620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Beschouw</a:t>
            </a:r>
            <a:r>
              <a:rPr lang="en-US" altLang="en-US" dirty="0" smtClean="0">
                <a:latin typeface="Calibri" pitchFamily="34" charset="0"/>
              </a:rPr>
              <a:t> gas met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33400" y="2209800"/>
            <a:ext cx="7391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smtClean="0">
                <a:latin typeface="Calibri" pitchFamily="34" charset="0"/>
              </a:rPr>
              <a:t>Dan </a:t>
            </a:r>
            <a:r>
              <a:rPr lang="en-US" altLang="en-US" dirty="0" err="1" smtClean="0">
                <a:latin typeface="Calibri" pitchFamily="34" charset="0"/>
              </a:rPr>
              <a:t>geldt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33400" y="3886200"/>
            <a:ext cx="7467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Deeltjesdichtheid</a:t>
            </a:r>
            <a:r>
              <a:rPr lang="en-US" altLang="en-US" dirty="0" smtClean="0">
                <a:latin typeface="Calibri" pitchFamily="34" charset="0"/>
              </a:rPr>
              <a:t> is </a:t>
            </a:r>
            <a:r>
              <a:rPr lang="en-US" altLang="en-US" dirty="0" err="1" smtClean="0">
                <a:latin typeface="Calibri" pitchFamily="34" charset="0"/>
              </a:rPr>
              <a:t>dan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33400" y="5105400"/>
            <a:ext cx="4724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smtClean="0">
                <a:latin typeface="Calibri" pitchFamily="34" charset="0"/>
              </a:rPr>
              <a:t>We </a:t>
            </a:r>
            <a:r>
              <a:rPr lang="en-US" altLang="en-US" dirty="0" err="1" smtClean="0">
                <a:latin typeface="Calibri" pitchFamily="34" charset="0"/>
              </a:rPr>
              <a:t>vinden</a:t>
            </a:r>
            <a:endParaRPr lang="en-US" altLang="en-US" i="1" dirty="0">
              <a:latin typeface="Calibri" pitchFamily="34" charset="0"/>
            </a:endParaRPr>
          </a:p>
        </p:txBody>
      </p:sp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103050"/>
            <a:ext cx="3467100" cy="582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533400" y="5638800"/>
            <a:ext cx="4724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Evenzo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vinden</a:t>
            </a:r>
            <a:r>
              <a:rPr lang="en-US" altLang="en-US" dirty="0" smtClean="0">
                <a:latin typeface="Calibri" pitchFamily="34" charset="0"/>
              </a:rPr>
              <a:t> we </a:t>
            </a:r>
            <a:r>
              <a:rPr lang="en-US" altLang="en-US" dirty="0" err="1" smtClean="0">
                <a:latin typeface="Calibri" pitchFamily="34" charset="0"/>
              </a:rPr>
              <a:t>voor</a:t>
            </a:r>
            <a:r>
              <a:rPr lang="en-US" altLang="en-US" dirty="0" smtClean="0">
                <a:latin typeface="Calibri" pitchFamily="34" charset="0"/>
              </a:rPr>
              <a:t> de </a:t>
            </a:r>
            <a:r>
              <a:rPr lang="en-US" altLang="en-US" dirty="0" err="1" smtClean="0">
                <a:latin typeface="Calibri" pitchFamily="34" charset="0"/>
              </a:rPr>
              <a:t>druk</a:t>
            </a:r>
            <a:endParaRPr lang="en-US" altLang="en-US" i="1" dirty="0">
              <a:latin typeface="Calibri" pitchFamily="34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205987"/>
            <a:ext cx="2142136" cy="348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ight Arrow 30"/>
          <p:cNvSpPr>
            <a:spLocks noChangeArrowheads="1"/>
          </p:cNvSpPr>
          <p:nvPr/>
        </p:nvSpPr>
        <p:spPr bwMode="auto">
          <a:xfrm>
            <a:off x="3950425" y="1746400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anose="020F0502020204030204" pitchFamily="34" charset="0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687" y="1558909"/>
            <a:ext cx="4405313" cy="58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ight Arrow 32"/>
          <p:cNvSpPr>
            <a:spLocks noChangeArrowheads="1"/>
          </p:cNvSpPr>
          <p:nvPr/>
        </p:nvSpPr>
        <p:spPr bwMode="auto">
          <a:xfrm>
            <a:off x="2133600" y="2956125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anose="020F0502020204030204" pitchFamily="34" charset="0"/>
            </a:endParaRP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504" y="2690812"/>
            <a:ext cx="6119353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5" name="Straight Arrow Connector 34"/>
          <p:cNvCxnSpPr/>
          <p:nvPr/>
        </p:nvCxnSpPr>
        <p:spPr bwMode="auto">
          <a:xfrm flipV="1">
            <a:off x="7391400" y="3276600"/>
            <a:ext cx="0" cy="304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515" y="3593068"/>
            <a:ext cx="27908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195715"/>
            <a:ext cx="6769963" cy="605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7" name="Straight Arrow Connector 36"/>
          <p:cNvCxnSpPr/>
          <p:nvPr/>
        </p:nvCxnSpPr>
        <p:spPr bwMode="auto">
          <a:xfrm flipV="1">
            <a:off x="7065700" y="4648200"/>
            <a:ext cx="0" cy="304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751066"/>
            <a:ext cx="1365543" cy="296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396" y="5181600"/>
            <a:ext cx="35250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Brace 1"/>
          <p:cNvSpPr/>
          <p:nvPr/>
        </p:nvSpPr>
        <p:spPr bwMode="auto">
          <a:xfrm rot="5400000">
            <a:off x="7326183" y="4300847"/>
            <a:ext cx="228600" cy="1774567"/>
          </a:xfrm>
          <a:prstGeom prst="rightBrace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5003535"/>
            <a:ext cx="4757738" cy="573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943600"/>
            <a:ext cx="7837696" cy="54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ight Brace 39"/>
          <p:cNvSpPr/>
          <p:nvPr/>
        </p:nvSpPr>
        <p:spPr bwMode="auto">
          <a:xfrm rot="5400000">
            <a:off x="8099497" y="5889698"/>
            <a:ext cx="228600" cy="1250804"/>
          </a:xfrm>
          <a:prstGeom prst="rightBrace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pic>
        <p:nvPicPr>
          <p:cNvPr id="18443" name="Picture 1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548437"/>
            <a:ext cx="685800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52324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6" grpId="0"/>
      <p:bldP spid="27" grpId="0"/>
      <p:bldP spid="38" grpId="0"/>
      <p:bldP spid="31" grpId="0" animBg="1"/>
      <p:bldP spid="33" grpId="0" animBg="1"/>
      <p:bldP spid="2" grpId="0" animBg="1"/>
      <p:bldP spid="4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513" y="3124200"/>
            <a:ext cx="3824287" cy="72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endParaRPr lang="nl-NL" altLang="en-US">
              <a:latin typeface="Calibri" pitchFamily="34" charset="0"/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Intermezzo: gas </a:t>
            </a:r>
            <a:r>
              <a:rPr lang="en-US" i="1" kern="1200" dirty="0" err="1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bij</a:t>
            </a:r>
            <a:r>
              <a:rPr lang="en-US" i="1" kern="1200" dirty="0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en-US" i="1" kern="1200" dirty="0" err="1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relatief</a:t>
            </a:r>
            <a:r>
              <a:rPr lang="en-US" i="1" kern="1200" dirty="0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en-US" i="1" kern="1200" dirty="0" err="1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lage</a:t>
            </a:r>
            <a:r>
              <a:rPr lang="en-US" i="1" kern="1200" dirty="0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 T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33400" y="1219200"/>
            <a:ext cx="7620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Deeltjesdichtheid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33400" y="1766443"/>
            <a:ext cx="7391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Druk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33400" y="2526268"/>
            <a:ext cx="7467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Dit</a:t>
            </a:r>
            <a:r>
              <a:rPr lang="en-US" altLang="en-US" dirty="0" smtClean="0">
                <a:latin typeface="Calibri" pitchFamily="34" charset="0"/>
              </a:rPr>
              <a:t> is de </a:t>
            </a:r>
            <a:r>
              <a:rPr lang="en-US" altLang="en-US" dirty="0" err="1" smtClean="0">
                <a:latin typeface="Calibri" pitchFamily="34" charset="0"/>
              </a:rPr>
              <a:t>toestandsvergelijking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voor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een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ideaal</a:t>
            </a:r>
            <a:r>
              <a:rPr lang="en-US" altLang="en-US" dirty="0" smtClean="0">
                <a:latin typeface="Calibri" pitchFamily="34" charset="0"/>
              </a:rPr>
              <a:t> gas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33400" y="3316571"/>
            <a:ext cx="4724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Interpretatie</a:t>
            </a:r>
            <a:r>
              <a:rPr lang="en-US" altLang="en-US" dirty="0" smtClean="0">
                <a:latin typeface="Calibri" pitchFamily="34" charset="0"/>
              </a:rPr>
              <a:t>: </a:t>
            </a:r>
            <a:r>
              <a:rPr lang="en-US" altLang="en-US" dirty="0" err="1" smtClean="0">
                <a:latin typeface="Calibri" pitchFamily="34" charset="0"/>
              </a:rPr>
              <a:t>beschouw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533400" y="5085959"/>
            <a:ext cx="4724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Deeltje</a:t>
            </a:r>
            <a:r>
              <a:rPr lang="en-US" altLang="en-US" dirty="0" smtClean="0">
                <a:latin typeface="Calibri" pitchFamily="34" charset="0"/>
              </a:rPr>
              <a:t> met </a:t>
            </a:r>
            <a:r>
              <a:rPr lang="en-US" altLang="en-US" dirty="0" err="1" smtClean="0">
                <a:latin typeface="Calibri" pitchFamily="34" charset="0"/>
              </a:rPr>
              <a:t>energie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33" name="Right Arrow 32"/>
          <p:cNvSpPr>
            <a:spLocks noChangeArrowheads="1"/>
          </p:cNvSpPr>
          <p:nvPr/>
        </p:nvSpPr>
        <p:spPr bwMode="auto">
          <a:xfrm>
            <a:off x="3505200" y="2195106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anose="020F0502020204030204" pitchFamily="34" charset="0"/>
            </a:endParaRPr>
          </a:p>
        </p:txBody>
      </p:sp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074862"/>
            <a:ext cx="5410200" cy="651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ight Brace 39"/>
          <p:cNvSpPr/>
          <p:nvPr/>
        </p:nvSpPr>
        <p:spPr bwMode="auto">
          <a:xfrm>
            <a:off x="7912963" y="1141041"/>
            <a:ext cx="228600" cy="1092563"/>
          </a:xfrm>
          <a:prstGeom prst="rightBrace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039" y="1620194"/>
            <a:ext cx="2068962" cy="61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" name="Groep 34"/>
          <p:cNvGrpSpPr/>
          <p:nvPr/>
        </p:nvGrpSpPr>
        <p:grpSpPr>
          <a:xfrm>
            <a:off x="4432884" y="2133600"/>
            <a:ext cx="3092812" cy="405931"/>
            <a:chOff x="4432884" y="2133600"/>
            <a:chExt cx="3092812" cy="405931"/>
          </a:xfrm>
        </p:grpSpPr>
        <p:pic>
          <p:nvPicPr>
            <p:cNvPr id="19459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2884" y="2133600"/>
              <a:ext cx="3076575" cy="386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ounded Rectangle 2"/>
            <p:cNvSpPr/>
            <p:nvPr/>
          </p:nvSpPr>
          <p:spPr bwMode="auto">
            <a:xfrm>
              <a:off x="6338100" y="2133600"/>
              <a:ext cx="1187596" cy="405931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endParaRPr>
            </a:p>
          </p:txBody>
        </p:sp>
      </p:grpSp>
      <p:sp>
        <p:nvSpPr>
          <p:cNvPr id="30" name="Right Brace 29"/>
          <p:cNvSpPr/>
          <p:nvPr/>
        </p:nvSpPr>
        <p:spPr bwMode="auto">
          <a:xfrm rot="5400000">
            <a:off x="6035602" y="3212901"/>
            <a:ext cx="228600" cy="1022204"/>
          </a:xfrm>
          <a:prstGeom prst="rightBrace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846" y="3780112"/>
            <a:ext cx="1696329" cy="258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ight Arrow 31"/>
          <p:cNvSpPr>
            <a:spLocks noChangeArrowheads="1"/>
          </p:cNvSpPr>
          <p:nvPr/>
        </p:nvSpPr>
        <p:spPr bwMode="auto">
          <a:xfrm>
            <a:off x="5441550" y="4245428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anose="020F0502020204030204" pitchFamily="34" charset="0"/>
            </a:endParaRPr>
          </a:p>
        </p:txBody>
      </p:sp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846" y="4033565"/>
            <a:ext cx="2276475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4" name="Straight Arrow Connector 33"/>
          <p:cNvCxnSpPr/>
          <p:nvPr/>
        </p:nvCxnSpPr>
        <p:spPr bwMode="auto">
          <a:xfrm flipV="1">
            <a:off x="8305800" y="4600303"/>
            <a:ext cx="0" cy="304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6172200" y="4764371"/>
            <a:ext cx="2286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quantumconcentratie</a:t>
            </a:r>
            <a:endParaRPr lang="en-US" altLang="en-US" dirty="0">
              <a:latin typeface="Calibri" pitchFamily="34" charset="0"/>
            </a:endParaRPr>
          </a:p>
        </p:txBody>
      </p:sp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127777"/>
            <a:ext cx="1385100" cy="31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Right Arrow 38"/>
          <p:cNvSpPr>
            <a:spLocks noChangeArrowheads="1"/>
          </p:cNvSpPr>
          <p:nvPr/>
        </p:nvSpPr>
        <p:spPr bwMode="auto">
          <a:xfrm>
            <a:off x="4202325" y="5133346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anose="020F0502020204030204" pitchFamily="34" charset="0"/>
            </a:endParaRPr>
          </a:p>
        </p:txBody>
      </p:sp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144" y="5088853"/>
            <a:ext cx="1754981" cy="344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533400" y="5583846"/>
            <a:ext cx="4724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smtClean="0">
                <a:latin typeface="Calibri" pitchFamily="34" charset="0"/>
              </a:rPr>
              <a:t>De Broglie </a:t>
            </a:r>
            <a:r>
              <a:rPr lang="en-US" altLang="en-US" dirty="0" err="1" smtClean="0">
                <a:latin typeface="Calibri" pitchFamily="34" charset="0"/>
              </a:rPr>
              <a:t>golflengte</a:t>
            </a:r>
            <a:endParaRPr lang="en-US" altLang="en-US" i="1" dirty="0">
              <a:latin typeface="Calibri" pitchFamily="34" charset="0"/>
            </a:endParaRPr>
          </a:p>
        </p:txBody>
      </p:sp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438503"/>
            <a:ext cx="1878225" cy="64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ight Arrow 41"/>
          <p:cNvSpPr>
            <a:spLocks noChangeArrowheads="1"/>
          </p:cNvSpPr>
          <p:nvPr/>
        </p:nvSpPr>
        <p:spPr bwMode="auto">
          <a:xfrm>
            <a:off x="5410200" y="5625303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anose="020F0502020204030204" pitchFamily="34" charset="0"/>
            </a:endParaRPr>
          </a:p>
        </p:txBody>
      </p:sp>
      <p:pic>
        <p:nvPicPr>
          <p:cNvPr id="19466" name="Picture 1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250" y="5430688"/>
            <a:ext cx="2057400" cy="60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533399" y="6248400"/>
            <a:ext cx="793192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Als</a:t>
            </a:r>
            <a:r>
              <a:rPr lang="en-US" altLang="en-US" dirty="0" smtClean="0">
                <a:latin typeface="Calibri" pitchFamily="34" charset="0"/>
              </a:rPr>
              <a:t> de </a:t>
            </a:r>
            <a:r>
              <a:rPr lang="en-US" altLang="en-US" dirty="0" err="1" smtClean="0">
                <a:latin typeface="Calibri" pitchFamily="34" charset="0"/>
              </a:rPr>
              <a:t>gemiddelde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afstand</a:t>
            </a:r>
            <a:r>
              <a:rPr lang="en-US" altLang="en-US" dirty="0" smtClean="0">
                <a:latin typeface="Calibri" pitchFamily="34" charset="0"/>
              </a:rPr>
              <a:t>                                 </a:t>
            </a:r>
            <a:r>
              <a:rPr lang="en-US" altLang="en-US" dirty="0" err="1" smtClean="0">
                <a:latin typeface="Calibri" pitchFamily="34" charset="0"/>
              </a:rPr>
              <a:t>groter</a:t>
            </a:r>
            <a:r>
              <a:rPr lang="en-US" altLang="en-US" dirty="0" smtClean="0">
                <a:latin typeface="Calibri" pitchFamily="34" charset="0"/>
              </a:rPr>
              <a:t> is </a:t>
            </a:r>
            <a:r>
              <a:rPr lang="en-US" altLang="en-US" dirty="0" err="1" smtClean="0">
                <a:latin typeface="Calibri" pitchFamily="34" charset="0"/>
              </a:rPr>
              <a:t>dan</a:t>
            </a:r>
            <a:r>
              <a:rPr lang="en-US" altLang="en-US" dirty="0" smtClean="0">
                <a:latin typeface="Calibri" pitchFamily="34" charset="0"/>
              </a:rPr>
              <a:t> de </a:t>
            </a:r>
            <a:r>
              <a:rPr lang="en-US" altLang="en-US" dirty="0" err="1" smtClean="0">
                <a:latin typeface="Calibri" pitchFamily="34" charset="0"/>
              </a:rPr>
              <a:t>De</a:t>
            </a:r>
            <a:r>
              <a:rPr lang="en-US" altLang="en-US" dirty="0" smtClean="0">
                <a:latin typeface="Calibri" pitchFamily="34" charset="0"/>
              </a:rPr>
              <a:t> Broglie </a:t>
            </a:r>
            <a:r>
              <a:rPr lang="en-US" altLang="en-US" dirty="0" err="1" smtClean="0">
                <a:latin typeface="Calibri" pitchFamily="34" charset="0"/>
              </a:rPr>
              <a:t>golflengte</a:t>
            </a:r>
            <a:r>
              <a:rPr lang="en-US" altLang="en-US" dirty="0" smtClean="0">
                <a:latin typeface="Calibri" pitchFamily="34" charset="0"/>
              </a:rPr>
              <a:t>, </a:t>
            </a:r>
            <a:r>
              <a:rPr lang="en-US" altLang="en-US" dirty="0" err="1" smtClean="0">
                <a:latin typeface="Calibri" pitchFamily="34" charset="0"/>
              </a:rPr>
              <a:t>gedragen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ze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zich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als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klassieke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puntdeeltjes</a:t>
            </a:r>
            <a:endParaRPr lang="en-US" altLang="en-US" i="1" dirty="0">
              <a:latin typeface="Calibri" pitchFamily="34" charset="0"/>
            </a:endParaRPr>
          </a:p>
        </p:txBody>
      </p:sp>
      <p:grpSp>
        <p:nvGrpSpPr>
          <p:cNvPr id="37" name="Groep 36"/>
          <p:cNvGrpSpPr/>
          <p:nvPr/>
        </p:nvGrpSpPr>
        <p:grpSpPr>
          <a:xfrm>
            <a:off x="3128963" y="6256450"/>
            <a:ext cx="1551762" cy="315115"/>
            <a:chOff x="3128963" y="6256450"/>
            <a:chExt cx="1551762" cy="315115"/>
          </a:xfrm>
        </p:grpSpPr>
        <p:pic>
          <p:nvPicPr>
            <p:cNvPr id="19467" name="Picture 11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8963" y="6256450"/>
              <a:ext cx="1100137" cy="315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8" name="Picture 12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7812" y="6310435"/>
              <a:ext cx="442913" cy="233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806376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6" grpId="0"/>
      <p:bldP spid="27" grpId="0"/>
      <p:bldP spid="38" grpId="0"/>
      <p:bldP spid="33" grpId="0" animBg="1"/>
      <p:bldP spid="40" grpId="0" animBg="1"/>
      <p:bldP spid="30" grpId="0" animBg="1"/>
      <p:bldP spid="32" grpId="0" animBg="1"/>
      <p:bldP spid="36" grpId="0"/>
      <p:bldP spid="39" grpId="0" animBg="1"/>
      <p:bldP spid="41" grpId="0"/>
      <p:bldP spid="42" grpId="0" animBg="1"/>
      <p:bldP spid="4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endParaRPr lang="nl-NL" altLang="en-US">
              <a:latin typeface="Calibri" pitchFamily="34" charset="0"/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Druk</a:t>
            </a:r>
            <a:r>
              <a:rPr lang="en-US" i="1" kern="1200" dirty="0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en-US" i="1" kern="1200" dirty="0" err="1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voor</a:t>
            </a:r>
            <a:r>
              <a:rPr lang="en-US" i="1" kern="1200" dirty="0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en-US" i="1" kern="1200" dirty="0" err="1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een</a:t>
            </a:r>
            <a:r>
              <a:rPr lang="en-US" i="1" kern="1200" dirty="0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 fermion/boson gas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33400" y="1219200"/>
            <a:ext cx="7620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Deeltjesdichtheid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33400" y="1860493"/>
            <a:ext cx="7391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Energiedichtheid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33400" y="3124200"/>
            <a:ext cx="4724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smtClean="0">
                <a:latin typeface="Calibri" pitchFamily="34" charset="0"/>
              </a:rPr>
              <a:t>Ultra-</a:t>
            </a:r>
            <a:r>
              <a:rPr lang="en-US" altLang="en-US" dirty="0" err="1" smtClean="0">
                <a:latin typeface="Calibri" pitchFamily="34" charset="0"/>
              </a:rPr>
              <a:t>relativistische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benadering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533399" y="5257800"/>
            <a:ext cx="51077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Gemiddelde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energie</a:t>
            </a:r>
            <a:r>
              <a:rPr lang="en-US" altLang="en-US" i="1" dirty="0" smtClean="0">
                <a:latin typeface="Calibri" pitchFamily="34" charset="0"/>
              </a:rPr>
              <a:t> </a:t>
            </a:r>
            <a:r>
              <a:rPr lang="en-US" altLang="en-US" i="1" dirty="0" smtClean="0"/>
              <a:t>r</a:t>
            </a:r>
            <a:r>
              <a:rPr lang="en-US" altLang="en-US" i="1" dirty="0" smtClean="0">
                <a:latin typeface="Calibri" pitchFamily="34" charset="0"/>
              </a:rPr>
              <a:t>/n </a:t>
            </a:r>
            <a:r>
              <a:rPr lang="en-US" altLang="en-US" dirty="0" smtClean="0">
                <a:latin typeface="Calibri" pitchFamily="34" charset="0"/>
              </a:rPr>
              <a:t>per </a:t>
            </a:r>
            <a:r>
              <a:rPr lang="en-US" altLang="en-US" dirty="0" err="1" smtClean="0">
                <a:latin typeface="Calibri" pitchFamily="34" charset="0"/>
              </a:rPr>
              <a:t>relativistisch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deeltje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533399" y="6096000"/>
            <a:ext cx="79319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Fotongas</a:t>
            </a:r>
            <a:r>
              <a:rPr lang="en-US" altLang="en-US" dirty="0" smtClean="0">
                <a:latin typeface="Calibri" pitchFamily="34" charset="0"/>
              </a:rPr>
              <a:t>                                           </a:t>
            </a:r>
            <a:r>
              <a:rPr lang="en-US" altLang="en-US" dirty="0" err="1" smtClean="0">
                <a:latin typeface="Calibri" pitchFamily="34" charset="0"/>
              </a:rPr>
              <a:t>heeft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energiedichtheid</a:t>
            </a:r>
            <a:endParaRPr lang="en-US" altLang="en-US" i="1" dirty="0">
              <a:latin typeface="Calibri" pitchFamily="34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774" y="1141041"/>
            <a:ext cx="2352675" cy="616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366" y="1772317"/>
            <a:ext cx="2770962" cy="589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533400" y="2544118"/>
            <a:ext cx="7391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Druk</a:t>
            </a:r>
            <a:endParaRPr lang="en-US" altLang="en-US" i="1" dirty="0">
              <a:latin typeface="Calibri" pitchFamily="34" charset="0"/>
            </a:endParaRP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366" y="2437717"/>
            <a:ext cx="2942412" cy="623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512854"/>
            <a:ext cx="6100763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125" y="5289150"/>
            <a:ext cx="2084664" cy="308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351" y="5619185"/>
            <a:ext cx="2084664" cy="293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096000"/>
            <a:ext cx="1066800" cy="366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2" y="6164903"/>
            <a:ext cx="2058299" cy="28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4" name="Straight Arrow Connector 43"/>
          <p:cNvCxnSpPr/>
          <p:nvPr/>
        </p:nvCxnSpPr>
        <p:spPr bwMode="auto">
          <a:xfrm flipV="1">
            <a:off x="6781800" y="6400800"/>
            <a:ext cx="0" cy="304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0490" name="Picture 1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370" y="6522709"/>
            <a:ext cx="2242430" cy="279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02959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7" grpId="0"/>
      <p:bldP spid="41" grpId="0"/>
      <p:bldP spid="43" grpId="0"/>
      <p:bldP spid="3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191000"/>
            <a:ext cx="4233863" cy="668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endParaRPr lang="nl-NL" altLang="en-US">
              <a:latin typeface="Calibri" pitchFamily="34" charset="0"/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Vrijheidsgraden</a:t>
            </a:r>
            <a:endParaRPr lang="en-US" i="1" kern="1200" dirty="0" smtClean="0">
              <a:solidFill>
                <a:srgbClr val="000099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33400" y="1219200"/>
            <a:ext cx="7620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Energiedichtheid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en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druk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33400" y="2743200"/>
            <a:ext cx="4724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Standaard</a:t>
            </a:r>
            <a:r>
              <a:rPr lang="en-US" altLang="en-US" dirty="0" smtClean="0">
                <a:latin typeface="Calibri" pitchFamily="34" charset="0"/>
              </a:rPr>
              <a:t> model van de </a:t>
            </a:r>
            <a:r>
              <a:rPr lang="en-US" altLang="en-US" dirty="0" err="1" smtClean="0">
                <a:latin typeface="Calibri" pitchFamily="34" charset="0"/>
              </a:rPr>
              <a:t>deeltjesfysica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533399" y="3200400"/>
            <a:ext cx="45720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Modelafhankelijk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boven</a:t>
            </a:r>
            <a:r>
              <a:rPr lang="en-US" altLang="en-US" dirty="0" smtClean="0">
                <a:latin typeface="Calibri" pitchFamily="34" charset="0"/>
              </a:rPr>
              <a:t> 1 </a:t>
            </a:r>
            <a:r>
              <a:rPr lang="en-US" altLang="en-US" dirty="0" err="1" smtClean="0">
                <a:latin typeface="Calibri" pitchFamily="34" charset="0"/>
              </a:rPr>
              <a:t>TeV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533399" y="3669268"/>
            <a:ext cx="79319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smtClean="0">
                <a:latin typeface="Calibri" pitchFamily="34" charset="0"/>
              </a:rPr>
              <a:t>Neutrino’s </a:t>
            </a:r>
            <a:r>
              <a:rPr lang="en-US" altLang="en-US" dirty="0" err="1" smtClean="0">
                <a:latin typeface="Calibri" pitchFamily="34" charset="0"/>
              </a:rPr>
              <a:t>hebben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andere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i="1" dirty="0" smtClean="0">
                <a:latin typeface="Calibri" pitchFamily="34" charset="0"/>
              </a:rPr>
              <a:t>T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dan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fotonen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5582739" y="2333025"/>
            <a:ext cx="30727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>
                <a:latin typeface="Calibri" pitchFamily="34" charset="0"/>
              </a:rPr>
              <a:t>t</a:t>
            </a:r>
            <a:r>
              <a:rPr lang="en-US" altLang="en-US" dirty="0" err="1" smtClean="0">
                <a:latin typeface="Calibri" pitchFamily="34" charset="0"/>
              </a:rPr>
              <a:t>elt</a:t>
            </a:r>
            <a:r>
              <a:rPr lang="en-US" altLang="en-US" dirty="0" smtClean="0">
                <a:latin typeface="Calibri" pitchFamily="34" charset="0"/>
              </a:rPr>
              <a:t> het </a:t>
            </a:r>
            <a:r>
              <a:rPr lang="en-US" altLang="en-US" dirty="0" err="1" smtClean="0">
                <a:latin typeface="Calibri" pitchFamily="34" charset="0"/>
              </a:rPr>
              <a:t>aantal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vrijheidsgraden</a:t>
            </a:r>
            <a:endParaRPr lang="en-US" altLang="en-US" i="1" dirty="0">
              <a:latin typeface="Calibri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124200" y="1066800"/>
            <a:ext cx="3352800" cy="1239322"/>
            <a:chOff x="3124200" y="1066800"/>
            <a:chExt cx="3352800" cy="1239322"/>
          </a:xfrm>
        </p:grpSpPr>
        <p:pic>
          <p:nvPicPr>
            <p:cNvPr id="2150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4200" y="1066800"/>
              <a:ext cx="3317164" cy="1239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 bwMode="auto">
            <a:xfrm>
              <a:off x="6400800" y="1404144"/>
              <a:ext cx="76200" cy="18494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endParaRPr>
            </a:p>
          </p:txBody>
        </p:sp>
      </p:grpSp>
      <p:cxnSp>
        <p:nvCxnSpPr>
          <p:cNvPr id="44" name="Straight Arrow Connector 43"/>
          <p:cNvCxnSpPr/>
          <p:nvPr/>
        </p:nvCxnSpPr>
        <p:spPr bwMode="auto">
          <a:xfrm flipV="1">
            <a:off x="5638800" y="2209800"/>
            <a:ext cx="0" cy="304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4" name="Group 3"/>
          <p:cNvGrpSpPr/>
          <p:nvPr/>
        </p:nvGrpSpPr>
        <p:grpSpPr>
          <a:xfrm>
            <a:off x="5029200" y="2836456"/>
            <a:ext cx="4114800" cy="3259544"/>
            <a:chOff x="5029200" y="2819400"/>
            <a:chExt cx="3962400" cy="3142501"/>
          </a:xfrm>
        </p:grpSpPr>
        <p:pic>
          <p:nvPicPr>
            <p:cNvPr id="21507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1932" y="2819400"/>
              <a:ext cx="3669668" cy="3142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08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200" y="2819400"/>
              <a:ext cx="560070" cy="273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33400" y="4038600"/>
            <a:ext cx="45720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Definieer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533400" y="4888468"/>
            <a:ext cx="45720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Friedmannvergelijking</a:t>
            </a:r>
            <a:endParaRPr lang="en-US" altLang="en-US" i="1" dirty="0">
              <a:latin typeface="Calibri" pitchFamily="34" charset="0"/>
            </a:endParaRPr>
          </a:p>
        </p:txBody>
      </p:sp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57" y="5181600"/>
            <a:ext cx="4486275" cy="631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533400" y="6412468"/>
            <a:ext cx="45720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Straling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31" name="Right Arrow 12"/>
          <p:cNvSpPr>
            <a:spLocks noChangeArrowheads="1"/>
          </p:cNvSpPr>
          <p:nvPr/>
        </p:nvSpPr>
        <p:spPr bwMode="auto">
          <a:xfrm>
            <a:off x="1219200" y="5865225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endParaRPr lang="nl-NL" altLang="en-US">
              <a:latin typeface="Calibri" pitchFamily="34" charset="0"/>
            </a:endParaRPr>
          </a:p>
        </p:txBody>
      </p:sp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475" y="5726668"/>
            <a:ext cx="1765122" cy="580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412468"/>
            <a:ext cx="1543050" cy="35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ight Arrow 12"/>
          <p:cNvSpPr>
            <a:spLocks noChangeArrowheads="1"/>
          </p:cNvSpPr>
          <p:nvPr/>
        </p:nvSpPr>
        <p:spPr bwMode="auto">
          <a:xfrm>
            <a:off x="2930000" y="6461325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endParaRPr lang="nl-NL" altLang="en-US">
              <a:latin typeface="Calibri" pitchFamily="34" charset="0"/>
            </a:endParaRPr>
          </a:p>
        </p:txBody>
      </p:sp>
      <p:pic>
        <p:nvPicPr>
          <p:cNvPr id="21513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6363693"/>
            <a:ext cx="1200151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Right Arrow 12"/>
          <p:cNvSpPr>
            <a:spLocks noChangeArrowheads="1"/>
          </p:cNvSpPr>
          <p:nvPr/>
        </p:nvSpPr>
        <p:spPr bwMode="auto">
          <a:xfrm>
            <a:off x="4900750" y="6461325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endParaRPr lang="nl-NL" altLang="en-US">
              <a:latin typeface="Calibri" pitchFamily="34" charset="0"/>
            </a:endParaRPr>
          </a:p>
        </p:txBody>
      </p:sp>
      <p:pic>
        <p:nvPicPr>
          <p:cNvPr id="21514" name="Picture 1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6192243"/>
            <a:ext cx="351582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1616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7" grpId="0"/>
      <p:bldP spid="41" grpId="0"/>
      <p:bldP spid="43" grpId="0"/>
      <p:bldP spid="35" grpId="0"/>
      <p:bldP spid="26" grpId="0"/>
      <p:bldP spid="28" grpId="0"/>
      <p:bldP spid="30" grpId="0"/>
      <p:bldP spid="31" grpId="0" animBg="1"/>
      <p:bldP spid="34" grpId="0" animBg="1"/>
      <p:bldP spid="3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Energiedichtheid</a:t>
            </a:r>
            <a:r>
              <a:rPr lang="en-US" i="1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 in </a:t>
            </a: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heelal</a:t>
            </a:r>
            <a:endParaRPr lang="en-US" i="1" kern="1200" dirty="0">
              <a:solidFill>
                <a:srgbClr val="000099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1219200"/>
            <a:ext cx="7285649" cy="113877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Heelal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bestaat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uit</a:t>
            </a:r>
            <a:endParaRPr lang="en-US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dirty="0">
                <a:latin typeface="Calibri" panose="020F0502020204030204" pitchFamily="34" charset="0"/>
              </a:rPr>
              <a:t>   </a:t>
            </a:r>
            <a:r>
              <a:rPr lang="en-US" sz="1600" dirty="0" err="1">
                <a:latin typeface="Calibri" panose="020F0502020204030204" pitchFamily="34" charset="0"/>
              </a:rPr>
              <a:t>koude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materie</a:t>
            </a:r>
            <a:r>
              <a:rPr lang="en-US" sz="1600" dirty="0">
                <a:latin typeface="Calibri" panose="020F0502020204030204" pitchFamily="34" charset="0"/>
              </a:rPr>
              <a:t>: </a:t>
            </a:r>
            <a:r>
              <a:rPr lang="en-US" sz="1600" dirty="0" err="1">
                <a:latin typeface="Calibri" panose="020F0502020204030204" pitchFamily="34" charset="0"/>
              </a:rPr>
              <a:t>atomen</a:t>
            </a:r>
            <a:r>
              <a:rPr lang="en-US" sz="1600" dirty="0">
                <a:latin typeface="Calibri" panose="020F0502020204030204" pitchFamily="34" charset="0"/>
              </a:rPr>
              <a:t>, </a:t>
            </a:r>
            <a:r>
              <a:rPr lang="en-US" sz="1600" dirty="0" err="1">
                <a:latin typeface="Calibri" panose="020F0502020204030204" pitchFamily="34" charset="0"/>
              </a:rPr>
              <a:t>molekulen</a:t>
            </a:r>
            <a:r>
              <a:rPr lang="en-US" sz="1600" dirty="0">
                <a:latin typeface="Calibri" panose="020F0502020204030204" pitchFamily="34" charset="0"/>
              </a:rPr>
              <a:t>, </a:t>
            </a:r>
            <a:r>
              <a:rPr lang="en-US" sz="1600" dirty="0" err="1">
                <a:latin typeface="Calibri" panose="020F0502020204030204" pitchFamily="34" charset="0"/>
              </a:rPr>
              <a:t>aarde</a:t>
            </a:r>
            <a:r>
              <a:rPr lang="en-US" sz="1600" dirty="0">
                <a:latin typeface="Calibri" panose="020F0502020204030204" pitchFamily="34" charset="0"/>
              </a:rPr>
              <a:t>, </a:t>
            </a:r>
            <a:r>
              <a:rPr lang="en-US" sz="1600" dirty="0" err="1">
                <a:latin typeface="Calibri" panose="020F0502020204030204" pitchFamily="34" charset="0"/>
              </a:rPr>
              <a:t>sterren</a:t>
            </a:r>
            <a:r>
              <a:rPr lang="en-US" sz="1600" dirty="0">
                <a:latin typeface="Calibri" panose="020F0502020204030204" pitchFamily="34" charset="0"/>
              </a:rPr>
              <a:t>, </a:t>
            </a:r>
            <a:r>
              <a:rPr lang="en-US" sz="1600" dirty="0" err="1">
                <a:latin typeface="Calibri" panose="020F0502020204030204" pitchFamily="34" charset="0"/>
              </a:rPr>
              <a:t>donkere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materie</a:t>
            </a:r>
            <a:r>
              <a:rPr lang="en-US" sz="1600" dirty="0">
                <a:latin typeface="Calibri" panose="020F0502020204030204" pitchFamily="34" charset="0"/>
              </a:rPr>
              <a:t>, </a:t>
            </a:r>
            <a:r>
              <a:rPr lang="en-US" sz="1600" i="1" dirty="0">
                <a:latin typeface="Calibri" panose="020F0502020204030204" pitchFamily="34" charset="0"/>
              </a:rPr>
              <a:t>etc.</a:t>
            </a:r>
          </a:p>
          <a:p>
            <a:pPr>
              <a:defRPr/>
            </a:pPr>
            <a:r>
              <a:rPr lang="en-US" sz="1600" dirty="0">
                <a:latin typeface="Calibri" panose="020F0502020204030204" pitchFamily="34" charset="0"/>
              </a:rPr>
              <a:t>   </a:t>
            </a:r>
            <a:r>
              <a:rPr lang="en-US" sz="1600" dirty="0" err="1">
                <a:latin typeface="Calibri" panose="020F0502020204030204" pitchFamily="34" charset="0"/>
              </a:rPr>
              <a:t>straling</a:t>
            </a:r>
            <a:r>
              <a:rPr lang="en-US" sz="1600" dirty="0">
                <a:latin typeface="Calibri" panose="020F0502020204030204" pitchFamily="34" charset="0"/>
              </a:rPr>
              <a:t>: </a:t>
            </a:r>
            <a:r>
              <a:rPr lang="en-US" sz="1600" dirty="0" err="1">
                <a:latin typeface="Calibri" panose="020F0502020204030204" pitchFamily="34" charset="0"/>
              </a:rPr>
              <a:t>fotonen</a:t>
            </a:r>
            <a:r>
              <a:rPr lang="en-US" sz="1600" dirty="0">
                <a:latin typeface="Calibri" panose="020F0502020204030204" pitchFamily="34" charset="0"/>
              </a:rPr>
              <a:t> van </a:t>
            </a:r>
            <a:r>
              <a:rPr lang="en-US" sz="1600" dirty="0" err="1">
                <a:latin typeface="Calibri" panose="020F0502020204030204" pitchFamily="34" charset="0"/>
              </a:rPr>
              <a:t>sterren</a:t>
            </a:r>
            <a:r>
              <a:rPr lang="en-US" sz="1600" dirty="0">
                <a:latin typeface="Calibri" panose="020F0502020204030204" pitchFamily="34" charset="0"/>
              </a:rPr>
              <a:t>, </a:t>
            </a:r>
            <a:r>
              <a:rPr lang="en-US" sz="1600" dirty="0" err="1">
                <a:latin typeface="Calibri" panose="020F0502020204030204" pitchFamily="34" charset="0"/>
              </a:rPr>
              <a:t>fotonen</a:t>
            </a:r>
            <a:r>
              <a:rPr lang="en-US" sz="1600" dirty="0">
                <a:latin typeface="Calibri" panose="020F0502020204030204" pitchFamily="34" charset="0"/>
              </a:rPr>
              <a:t> van CMB, neutrino’s, </a:t>
            </a:r>
            <a:r>
              <a:rPr lang="en-US" sz="1600" i="1" dirty="0">
                <a:latin typeface="Calibri" panose="020F0502020204030204" pitchFamily="34" charset="0"/>
              </a:rPr>
              <a:t>etc.</a:t>
            </a:r>
          </a:p>
          <a:p>
            <a:pPr>
              <a:defRPr/>
            </a:pPr>
            <a:r>
              <a:rPr lang="en-US" sz="1600" dirty="0">
                <a:latin typeface="Calibri" panose="020F0502020204030204" pitchFamily="34" charset="0"/>
              </a:rPr>
              <a:t>   </a:t>
            </a:r>
            <a:r>
              <a:rPr lang="en-US" sz="1600" dirty="0" err="1">
                <a:latin typeface="Calibri" panose="020F0502020204030204" pitchFamily="34" charset="0"/>
              </a:rPr>
              <a:t>kosmologische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constante</a:t>
            </a:r>
            <a:r>
              <a:rPr lang="en-US" sz="1600" dirty="0">
                <a:latin typeface="Calibri" panose="020F0502020204030204" pitchFamily="34" charset="0"/>
              </a:rPr>
              <a:t>: </a:t>
            </a:r>
            <a:r>
              <a:rPr lang="en-US" sz="1600" dirty="0" err="1">
                <a:latin typeface="Calibri" panose="020F0502020204030204" pitchFamily="34" charset="0"/>
              </a:rPr>
              <a:t>donkere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energie</a:t>
            </a:r>
            <a:r>
              <a:rPr lang="en-US" sz="1600" dirty="0">
                <a:latin typeface="Calibri" panose="020F0502020204030204" pitchFamily="34" charset="0"/>
              </a:rPr>
              <a:t>, vacuum </a:t>
            </a:r>
            <a:r>
              <a:rPr lang="en-US" sz="1600" dirty="0" err="1">
                <a:latin typeface="Calibri" panose="020F0502020204030204" pitchFamily="34" charset="0"/>
              </a:rPr>
              <a:t>energie</a:t>
            </a:r>
            <a:r>
              <a:rPr lang="en-US" sz="1600" dirty="0">
                <a:latin typeface="Calibri" panose="020F0502020204030204" pitchFamily="34" charset="0"/>
              </a:rPr>
              <a:t>, quintessence </a:t>
            </a:r>
            <a:r>
              <a:rPr lang="en-US" sz="1600" dirty="0" err="1">
                <a:latin typeface="Calibri" panose="020F0502020204030204" pitchFamily="34" charset="0"/>
              </a:rPr>
              <a:t>veld</a:t>
            </a:r>
            <a:r>
              <a:rPr lang="en-US" sz="1600" dirty="0">
                <a:latin typeface="Calibri" panose="020F0502020204030204" pitchFamily="34" charset="0"/>
              </a:rPr>
              <a:t>, </a:t>
            </a:r>
            <a:r>
              <a:rPr lang="en-US" sz="1600" i="1" dirty="0">
                <a:latin typeface="Calibri" panose="020F0502020204030204" pitchFamily="34" charset="0"/>
              </a:rPr>
              <a:t>etc.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33400" y="2438400"/>
            <a:ext cx="60960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Voor</a:t>
            </a:r>
            <a:r>
              <a:rPr lang="en-US" dirty="0">
                <a:latin typeface="Calibri" panose="020F0502020204030204" pitchFamily="34" charset="0"/>
              </a:rPr>
              <a:t> elk van </a:t>
            </a:r>
            <a:r>
              <a:rPr lang="en-US" dirty="0" err="1">
                <a:latin typeface="Calibri" panose="020F0502020204030204" pitchFamily="34" charset="0"/>
              </a:rPr>
              <a:t>deze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soorten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energie</a:t>
            </a:r>
            <a:r>
              <a:rPr lang="en-US" dirty="0">
                <a:latin typeface="Calibri" panose="020F0502020204030204" pitchFamily="34" charset="0"/>
              </a:rPr>
              <a:t> en </a:t>
            </a:r>
            <a:r>
              <a:rPr lang="en-US" dirty="0" err="1">
                <a:latin typeface="Calibri" panose="020F0502020204030204" pitchFamily="34" charset="0"/>
              </a:rPr>
              <a:t>materie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geldt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dat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er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een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verband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tussen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energiedichtheid</a:t>
            </a:r>
            <a:r>
              <a:rPr lang="en-US" dirty="0">
                <a:latin typeface="Calibri" panose="020F0502020204030204" pitchFamily="34" charset="0"/>
              </a:rPr>
              <a:t> en </a:t>
            </a:r>
            <a:r>
              <a:rPr lang="en-US" dirty="0" err="1">
                <a:latin typeface="Calibri" panose="020F0502020204030204" pitchFamily="34" charset="0"/>
              </a:rPr>
              <a:t>druk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bestaat</a:t>
            </a:r>
            <a:endParaRPr lang="en-US" dirty="0">
              <a:latin typeface="Calibri" panose="020F0502020204030204" pitchFamily="34" charset="0"/>
            </a:endParaRPr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533400" y="3200400"/>
            <a:ext cx="3505200" cy="392113"/>
            <a:chOff x="533401" y="2911640"/>
            <a:chExt cx="3505199" cy="392761"/>
          </a:xfrm>
        </p:grpSpPr>
        <p:pic>
          <p:nvPicPr>
            <p:cNvPr id="18457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47975" y="2911640"/>
              <a:ext cx="1190625" cy="361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TextBox 27"/>
            <p:cNvSpPr txBox="1"/>
            <p:nvPr/>
          </p:nvSpPr>
          <p:spPr>
            <a:xfrm>
              <a:off x="533401" y="2935492"/>
              <a:ext cx="2666999" cy="3689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 err="1">
                  <a:latin typeface="Calibri" panose="020F0502020204030204" pitchFamily="34" charset="0"/>
                </a:rPr>
                <a:t>Toestandsvergelijking</a:t>
              </a:r>
              <a:endParaRPr lang="en-US" dirty="0">
                <a:latin typeface="Calibri" panose="020F0502020204030204" pitchFamily="34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4191000" y="3224213"/>
            <a:ext cx="37338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volgt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uit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f</a:t>
            </a:r>
            <a:r>
              <a:rPr lang="en-US" dirty="0" err="1" smtClean="0">
                <a:latin typeface="Calibri" panose="020F0502020204030204" pitchFamily="34" charset="0"/>
              </a:rPr>
              <a:t>riedmannvergelijkingen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33400" y="3657600"/>
            <a:ext cx="6096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Energiedichtheid</a:t>
            </a:r>
            <a:r>
              <a:rPr lang="en-US" dirty="0">
                <a:latin typeface="Calibri" panose="020F0502020204030204" pitchFamily="34" charset="0"/>
              </a:rPr>
              <a:t>: </a:t>
            </a:r>
            <a:r>
              <a:rPr lang="en-US" dirty="0" err="1">
                <a:latin typeface="Calibri" panose="020F0502020204030204" pitchFamily="34" charset="0"/>
              </a:rPr>
              <a:t>energie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gedeeld</a:t>
            </a:r>
            <a:r>
              <a:rPr lang="en-US" dirty="0">
                <a:latin typeface="Calibri" panose="020F0502020204030204" pitchFamily="34" charset="0"/>
              </a:rPr>
              <a:t> door </a:t>
            </a:r>
            <a:r>
              <a:rPr lang="en-US" dirty="0" err="1">
                <a:latin typeface="Calibri" panose="020F0502020204030204" pitchFamily="34" charset="0"/>
              </a:rPr>
              <a:t>fysisch</a:t>
            </a:r>
            <a:r>
              <a:rPr lang="en-US" dirty="0">
                <a:latin typeface="Calibri" panose="020F0502020204030204" pitchFamily="34" charset="0"/>
              </a:rPr>
              <a:t> volume</a:t>
            </a:r>
          </a:p>
        </p:txBody>
      </p: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533400" y="4038600"/>
            <a:ext cx="6096000" cy="369888"/>
            <a:chOff x="533400" y="3593068"/>
            <a:chExt cx="6096000" cy="369332"/>
          </a:xfrm>
        </p:grpSpPr>
        <p:sp>
          <p:nvSpPr>
            <p:cNvPr id="37" name="TextBox 36"/>
            <p:cNvSpPr txBox="1"/>
            <p:nvPr/>
          </p:nvSpPr>
          <p:spPr>
            <a:xfrm>
              <a:off x="533400" y="3593068"/>
              <a:ext cx="6096000" cy="3693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 err="1">
                  <a:latin typeface="Calibri" panose="020F0502020204030204" pitchFamily="34" charset="0"/>
                </a:rPr>
                <a:t>Fysisch</a:t>
              </a:r>
              <a:r>
                <a:rPr lang="en-US" dirty="0">
                  <a:latin typeface="Calibri" panose="020F0502020204030204" pitchFamily="34" charset="0"/>
                </a:rPr>
                <a:t> volume </a:t>
              </a:r>
              <a:r>
                <a:rPr lang="en-US" dirty="0" err="1">
                  <a:latin typeface="Calibri" panose="020F0502020204030204" pitchFamily="34" charset="0"/>
                </a:rPr>
                <a:t>bepaald</a:t>
              </a:r>
              <a:r>
                <a:rPr lang="en-US" dirty="0">
                  <a:latin typeface="Calibri" panose="020F0502020204030204" pitchFamily="34" charset="0"/>
                </a:rPr>
                <a:t> door </a:t>
              </a:r>
            </a:p>
          </p:txBody>
        </p:sp>
        <p:pic>
          <p:nvPicPr>
            <p:cNvPr id="18456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29000" y="3661201"/>
              <a:ext cx="438150" cy="238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3" name="TextBox 42"/>
          <p:cNvSpPr txBox="1"/>
          <p:nvPr/>
        </p:nvSpPr>
        <p:spPr>
          <a:xfrm>
            <a:off x="533400" y="4659313"/>
            <a:ext cx="30480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Koude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materie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38375" y="4559300"/>
            <a:ext cx="11239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TextBox 45"/>
          <p:cNvSpPr txBox="1"/>
          <p:nvPr/>
        </p:nvSpPr>
        <p:spPr>
          <a:xfrm>
            <a:off x="533400" y="5397500"/>
            <a:ext cx="3048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Straling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4506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95425" y="5353050"/>
            <a:ext cx="11525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TextBox 46"/>
          <p:cNvSpPr txBox="1"/>
          <p:nvPr/>
        </p:nvSpPr>
        <p:spPr>
          <a:xfrm>
            <a:off x="533400" y="6146800"/>
            <a:ext cx="3048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Kosmologische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constante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45064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63913" y="6159500"/>
            <a:ext cx="16287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TextBox 47"/>
          <p:cNvSpPr txBox="1"/>
          <p:nvPr/>
        </p:nvSpPr>
        <p:spPr>
          <a:xfrm>
            <a:off x="5105400" y="6135688"/>
            <a:ext cx="37338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Neemt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niet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af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tijdens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uitdijen</a:t>
            </a:r>
            <a:r>
              <a:rPr lang="en-US" dirty="0">
                <a:latin typeface="Calibri" panose="020F0502020204030204" pitchFamily="34" charset="0"/>
              </a:rPr>
              <a:t> of </a:t>
            </a:r>
            <a:r>
              <a:rPr lang="en-US" dirty="0" err="1">
                <a:latin typeface="Calibri" panose="020F0502020204030204" pitchFamily="34" charset="0"/>
              </a:rPr>
              <a:t>krimpen</a:t>
            </a:r>
            <a:r>
              <a:rPr lang="en-US" dirty="0">
                <a:latin typeface="Calibri" panose="020F0502020204030204" pitchFamily="34" charset="0"/>
              </a:rPr>
              <a:t> van </a:t>
            </a:r>
            <a:r>
              <a:rPr lang="en-US" dirty="0" err="1">
                <a:latin typeface="Calibri" panose="020F0502020204030204" pitchFamily="34" charset="0"/>
              </a:rPr>
              <a:t>heelal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048000" y="5410200"/>
            <a:ext cx="5943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Calibri" panose="020F0502020204030204" pitchFamily="34" charset="0"/>
              </a:rPr>
              <a:t>Extra </a:t>
            </a:r>
            <a:r>
              <a:rPr lang="en-US" dirty="0" err="1">
                <a:latin typeface="Calibri" panose="020F0502020204030204" pitchFamily="34" charset="0"/>
              </a:rPr>
              <a:t>afname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t.g.v</a:t>
            </a:r>
            <a:r>
              <a:rPr lang="en-US" dirty="0">
                <a:latin typeface="Calibri" panose="020F0502020204030204" pitchFamily="34" charset="0"/>
              </a:rPr>
              <a:t>. </a:t>
            </a:r>
            <a:r>
              <a:rPr lang="en-US" dirty="0" err="1">
                <a:latin typeface="Calibri" panose="020F0502020204030204" pitchFamily="34" charset="0"/>
              </a:rPr>
              <a:t>kosmologische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roodverschuiving</a:t>
            </a:r>
            <a:endParaRPr lang="en-US" dirty="0">
              <a:latin typeface="Calibri" panose="020F0502020204030204" pitchFamily="34" charset="0"/>
            </a:endParaRPr>
          </a:p>
        </p:txBody>
      </p:sp>
      <p:grpSp>
        <p:nvGrpSpPr>
          <p:cNvPr id="4" name="Group 49"/>
          <p:cNvGrpSpPr>
            <a:grpSpLocks/>
          </p:cNvGrpSpPr>
          <p:nvPr/>
        </p:nvGrpSpPr>
        <p:grpSpPr bwMode="auto">
          <a:xfrm>
            <a:off x="3086100" y="5737225"/>
            <a:ext cx="2293938" cy="269875"/>
            <a:chOff x="3086100" y="5508955"/>
            <a:chExt cx="2293521" cy="270213"/>
          </a:xfrm>
        </p:grpSpPr>
        <p:pic>
          <p:nvPicPr>
            <p:cNvPr id="18453" name="Picture 9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086100" y="5508955"/>
              <a:ext cx="1257300" cy="238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54" name="Picture 10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379496" y="5550568"/>
              <a:ext cx="1000125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" name="TextBox 50"/>
          <p:cNvSpPr txBox="1"/>
          <p:nvPr/>
        </p:nvSpPr>
        <p:spPr>
          <a:xfrm>
            <a:off x="5562600" y="5686425"/>
            <a:ext cx="3048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evenredig</a:t>
            </a:r>
            <a:r>
              <a:rPr lang="en-US" dirty="0">
                <a:latin typeface="Calibri" panose="020F0502020204030204" pitchFamily="34" charset="0"/>
              </a:rPr>
              <a:t> met </a:t>
            </a:r>
            <a:r>
              <a:rPr lang="en-US" dirty="0" err="1">
                <a:latin typeface="Calibri" panose="020F0502020204030204" pitchFamily="34" charset="0"/>
              </a:rPr>
              <a:t>schaalfactor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810000" y="4660900"/>
            <a:ext cx="48768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Hoeveelheid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materie</a:t>
            </a:r>
            <a:r>
              <a:rPr lang="en-US" dirty="0">
                <a:latin typeface="Calibri" panose="020F0502020204030204" pitchFamily="34" charset="0"/>
              </a:rPr>
              <a:t> constant (</a:t>
            </a:r>
            <a:r>
              <a:rPr lang="en-US" i="1" dirty="0">
                <a:latin typeface="Calibri" panose="020F0502020204030204" pitchFamily="34" charset="0"/>
              </a:rPr>
              <a:t>= A</a:t>
            </a:r>
            <a:r>
              <a:rPr lang="en-US" dirty="0">
                <a:latin typeface="Calibri" panose="020F0502020204030204" pitchFamily="34" charset="0"/>
              </a:rPr>
              <a:t>) en </a:t>
            </a:r>
            <a:r>
              <a:rPr lang="en-US" dirty="0" err="1">
                <a:latin typeface="Calibri" panose="020F0502020204030204" pitchFamily="34" charset="0"/>
              </a:rPr>
              <a:t>wordt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niet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omgezet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naar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andere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soorten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energie</a:t>
            </a:r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6" grpId="0"/>
      <p:bldP spid="31" grpId="0"/>
      <p:bldP spid="34" grpId="0"/>
      <p:bldP spid="43" grpId="0"/>
      <p:bldP spid="46" grpId="0"/>
      <p:bldP spid="47" grpId="0"/>
      <p:bldP spid="48" grpId="0"/>
      <p:bldP spid="49" grpId="0"/>
      <p:bldP spid="51" grpId="0"/>
      <p:bldP spid="5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Historie</a:t>
            </a:r>
            <a:r>
              <a:rPr lang="en-US" i="1" kern="1200" dirty="0" smtClean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 van het </a:t>
            </a:r>
            <a:r>
              <a:rPr lang="en-US" i="1" kern="1200" dirty="0" err="1" smtClean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heelal</a:t>
            </a:r>
            <a:endParaRPr lang="en-US" i="1" kern="1200" dirty="0">
              <a:solidFill>
                <a:srgbClr val="000099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71827" y="1436687"/>
            <a:ext cx="74676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anose="020F0502020204030204" pitchFamily="34" charset="0"/>
              </a:rPr>
              <a:t>Fase-overgangen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treden</a:t>
            </a:r>
            <a:r>
              <a:rPr lang="en-US" dirty="0" smtClean="0">
                <a:latin typeface="Calibri" panose="020F0502020204030204" pitchFamily="34" charset="0"/>
              </a:rPr>
              <a:t> op </a:t>
            </a:r>
            <a:r>
              <a:rPr lang="en-US" dirty="0" err="1" smtClean="0">
                <a:latin typeface="Calibri" panose="020F0502020204030204" pitchFamily="34" charset="0"/>
              </a:rPr>
              <a:t>bij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bepaalde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temperaturen</a:t>
            </a:r>
            <a:endParaRPr lang="en-US" baseline="-25000" dirty="0">
              <a:latin typeface="Calibri" panose="020F050202020403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27" y="2251941"/>
            <a:ext cx="8600345" cy="3844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Historie</a:t>
            </a:r>
            <a:r>
              <a:rPr lang="en-US" i="1" kern="1200" dirty="0" smtClean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 van het </a:t>
            </a:r>
            <a:r>
              <a:rPr lang="en-US" i="1" kern="1200" dirty="0" err="1" smtClean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heelal</a:t>
            </a:r>
            <a:endParaRPr lang="en-US" i="1" kern="1200" dirty="0">
              <a:solidFill>
                <a:srgbClr val="000099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7913076" y="0"/>
            <a:ext cx="1230924" cy="68580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0" y="0"/>
            <a:ext cx="1230924" cy="68580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pic>
        <p:nvPicPr>
          <p:cNvPr id="26626" name="Picture 2" descr="C:\Users\JvdB\Desktop\history-of-the-universe-20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24" y="0"/>
            <a:ext cx="79130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50094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endParaRPr lang="nl-NL" altLang="en-US">
              <a:latin typeface="Calibri" pitchFamily="34" charset="0"/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Elektrozwakke</a:t>
            </a:r>
            <a:r>
              <a:rPr lang="en-US" i="1" kern="1200" dirty="0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en-US" i="1" kern="1200" dirty="0" err="1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overgang</a:t>
            </a:r>
            <a:endParaRPr lang="en-US" i="1" kern="1200" dirty="0" smtClean="0">
              <a:solidFill>
                <a:srgbClr val="000099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33400" y="1219200"/>
            <a:ext cx="7620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smtClean="0">
                <a:latin typeface="Calibri" pitchFamily="34" charset="0"/>
              </a:rPr>
              <a:t>Het Higgs-veld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33400" y="1600200"/>
            <a:ext cx="4724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Bij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hoge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temperaturen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zijn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deeltjes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massaloos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533399" y="2057400"/>
            <a:ext cx="51054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smtClean="0">
                <a:latin typeface="Calibri" pitchFamily="34" charset="0"/>
              </a:rPr>
              <a:t>Na 10</a:t>
            </a:r>
            <a:r>
              <a:rPr lang="en-US" altLang="en-US" baseline="30000" dirty="0" smtClean="0">
                <a:latin typeface="Calibri" pitchFamily="34" charset="0"/>
              </a:rPr>
              <a:t>-23</a:t>
            </a:r>
            <a:r>
              <a:rPr lang="en-US" altLang="en-US" dirty="0" smtClean="0">
                <a:latin typeface="Calibri" pitchFamily="34" charset="0"/>
              </a:rPr>
              <a:t> s </a:t>
            </a:r>
            <a:r>
              <a:rPr lang="en-US" altLang="en-US" dirty="0" err="1" smtClean="0">
                <a:latin typeface="Calibri" pitchFamily="34" charset="0"/>
              </a:rPr>
              <a:t>vervallen</a:t>
            </a:r>
            <a:r>
              <a:rPr lang="en-US" altLang="en-US" dirty="0" smtClean="0">
                <a:latin typeface="Calibri" pitchFamily="34" charset="0"/>
              </a:rPr>
              <a:t> top-quark, </a:t>
            </a:r>
            <a:r>
              <a:rPr lang="en-US" altLang="en-US" i="1" dirty="0" smtClean="0">
                <a:latin typeface="Calibri" pitchFamily="34" charset="0"/>
              </a:rPr>
              <a:t>W</a:t>
            </a:r>
            <a:r>
              <a:rPr lang="en-US" altLang="en-US" dirty="0" smtClean="0">
                <a:latin typeface="Calibri" pitchFamily="34" charset="0"/>
              </a:rPr>
              <a:t>, </a:t>
            </a:r>
            <a:r>
              <a:rPr lang="en-US" altLang="en-US" i="1" dirty="0" smtClean="0">
                <a:latin typeface="Calibri" pitchFamily="34" charset="0"/>
              </a:rPr>
              <a:t>Z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en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i="1" dirty="0" smtClean="0">
                <a:latin typeface="Calibri" pitchFamily="34" charset="0"/>
              </a:rPr>
              <a:t>H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bosonen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533400" y="3200400"/>
            <a:ext cx="43243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smtClean="0">
                <a:latin typeface="Calibri" pitchFamily="34" charset="0"/>
              </a:rPr>
              <a:t>We </a:t>
            </a:r>
            <a:r>
              <a:rPr lang="en-US" altLang="en-US" dirty="0" err="1" smtClean="0">
                <a:latin typeface="Calibri" pitchFamily="34" charset="0"/>
              </a:rPr>
              <a:t>kunnen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uitrekenen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wanneer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dit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gebeurt</a:t>
            </a:r>
            <a:r>
              <a:rPr lang="en-US" altLang="en-US" dirty="0" smtClean="0">
                <a:latin typeface="Calibri" pitchFamily="34" charset="0"/>
              </a:rPr>
              <a:t> (</a:t>
            </a:r>
            <a:r>
              <a:rPr lang="en-US" altLang="en-US" dirty="0" err="1" smtClean="0">
                <a:latin typeface="Calibri" pitchFamily="34" charset="0"/>
              </a:rPr>
              <a:t>gebruik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i="1" dirty="0" smtClean="0">
                <a:latin typeface="Calibri" pitchFamily="34" charset="0"/>
              </a:rPr>
              <a:t>T = </a:t>
            </a:r>
            <a:r>
              <a:rPr lang="en-US" altLang="en-US" i="1" dirty="0" err="1" smtClean="0">
                <a:latin typeface="Calibri" pitchFamily="34" charset="0"/>
              </a:rPr>
              <a:t>m</a:t>
            </a:r>
            <a:r>
              <a:rPr lang="en-US" altLang="en-US" baseline="-25000" dirty="0" err="1" smtClean="0">
                <a:latin typeface="Calibri" pitchFamily="34" charset="0"/>
              </a:rPr>
              <a:t>Higgs</a:t>
            </a:r>
            <a:r>
              <a:rPr lang="en-US" altLang="en-US" dirty="0" smtClean="0">
                <a:latin typeface="Calibri" pitchFamily="34" charset="0"/>
              </a:rPr>
              <a:t>/</a:t>
            </a:r>
            <a:r>
              <a:rPr lang="en-US" altLang="en-US" i="1" dirty="0" smtClean="0">
                <a:latin typeface="Calibri" pitchFamily="34" charset="0"/>
              </a:rPr>
              <a:t>6</a:t>
            </a:r>
            <a:r>
              <a:rPr lang="en-US" altLang="en-US" dirty="0" smtClean="0">
                <a:latin typeface="Calibri" pitchFamily="34" charset="0"/>
              </a:rPr>
              <a:t>)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33400" y="4659868"/>
            <a:ext cx="45720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smtClean="0">
                <a:latin typeface="Calibri" pitchFamily="34" charset="0"/>
              </a:rPr>
              <a:t>We </a:t>
            </a:r>
            <a:r>
              <a:rPr lang="en-US" altLang="en-US" dirty="0" err="1" smtClean="0">
                <a:latin typeface="Calibri" pitchFamily="34" charset="0"/>
              </a:rPr>
              <a:t>vinden</a:t>
            </a:r>
            <a:r>
              <a:rPr lang="en-US" altLang="en-US" dirty="0" smtClean="0">
                <a:latin typeface="Calibri" pitchFamily="34" charset="0"/>
              </a:rPr>
              <a:t> 20 </a:t>
            </a:r>
            <a:r>
              <a:rPr lang="en-US" altLang="en-US" dirty="0" err="1" smtClean="0">
                <a:latin typeface="Calibri" pitchFamily="34" charset="0"/>
              </a:rPr>
              <a:t>ps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na</a:t>
            </a:r>
            <a:r>
              <a:rPr lang="en-US" altLang="en-US" dirty="0" smtClean="0">
                <a:latin typeface="Calibri" pitchFamily="34" charset="0"/>
              </a:rPr>
              <a:t> de Big Bang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533400" y="5105400"/>
            <a:ext cx="45720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smtClean="0">
                <a:latin typeface="Calibri" pitchFamily="34" charset="0"/>
              </a:rPr>
              <a:t>We </a:t>
            </a:r>
            <a:r>
              <a:rPr lang="en-US" altLang="en-US" dirty="0" err="1" smtClean="0">
                <a:latin typeface="Calibri" pitchFamily="34" charset="0"/>
              </a:rPr>
              <a:t>vinden</a:t>
            </a:r>
            <a:r>
              <a:rPr lang="en-US" altLang="en-US" dirty="0" smtClean="0">
                <a:latin typeface="Calibri" pitchFamily="34" charset="0"/>
              </a:rPr>
              <a:t> de </a:t>
            </a:r>
            <a:r>
              <a:rPr lang="en-US" altLang="en-US" dirty="0" err="1" smtClean="0">
                <a:latin typeface="Calibri" pitchFamily="34" charset="0"/>
              </a:rPr>
              <a:t>roodverschuiving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uit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533400" y="6172200"/>
            <a:ext cx="7696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smtClean="0">
                <a:latin typeface="Calibri" pitchFamily="34" charset="0"/>
              </a:rPr>
              <a:t>We </a:t>
            </a:r>
            <a:r>
              <a:rPr lang="en-US" altLang="en-US" dirty="0" err="1" smtClean="0">
                <a:latin typeface="Calibri" pitchFamily="34" charset="0"/>
              </a:rPr>
              <a:t>kunnen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ook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uitrekenen</a:t>
            </a:r>
            <a:r>
              <a:rPr lang="en-US" altLang="en-US" dirty="0" smtClean="0">
                <a:latin typeface="Calibri" pitchFamily="34" charset="0"/>
              </a:rPr>
              <a:t> hoe </a:t>
            </a:r>
            <a:r>
              <a:rPr lang="en-US" altLang="en-US" dirty="0" err="1" smtClean="0">
                <a:latin typeface="Calibri" pitchFamily="34" charset="0"/>
              </a:rPr>
              <a:t>groot</a:t>
            </a:r>
            <a:r>
              <a:rPr lang="en-US" altLang="en-US" dirty="0" smtClean="0">
                <a:latin typeface="Calibri" pitchFamily="34" charset="0"/>
              </a:rPr>
              <a:t> de </a:t>
            </a:r>
            <a:r>
              <a:rPr lang="en-US" altLang="en-US" dirty="0" err="1" smtClean="0">
                <a:latin typeface="Calibri" pitchFamily="34" charset="0"/>
              </a:rPr>
              <a:t>schaalfactor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toen</a:t>
            </a:r>
            <a:r>
              <a:rPr lang="en-US" altLang="en-US" dirty="0" smtClean="0">
                <a:latin typeface="Calibri" pitchFamily="34" charset="0"/>
              </a:rPr>
              <a:t> was, want </a:t>
            </a:r>
            <a:r>
              <a:rPr lang="en-US" altLang="en-US" i="1" dirty="0" smtClean="0">
                <a:latin typeface="Calibri" pitchFamily="34" charset="0"/>
              </a:rPr>
              <a:t>1 + z = 1/a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31" name="Right Arrow 12"/>
          <p:cNvSpPr>
            <a:spLocks noChangeArrowheads="1"/>
          </p:cNvSpPr>
          <p:nvPr/>
        </p:nvSpPr>
        <p:spPr bwMode="auto">
          <a:xfrm>
            <a:off x="1219200" y="5562600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endParaRPr lang="nl-NL" altLang="en-US">
              <a:latin typeface="Calibri" pitchFamily="34" charset="0"/>
            </a:endParaRPr>
          </a:p>
        </p:txBody>
      </p:sp>
      <p:pic>
        <p:nvPicPr>
          <p:cNvPr id="21514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380" y="3900487"/>
            <a:ext cx="351582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219200"/>
            <a:ext cx="2991729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533400" y="2450068"/>
            <a:ext cx="510540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Voor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tijden</a:t>
            </a:r>
            <a:r>
              <a:rPr lang="en-US" altLang="en-US" dirty="0" smtClean="0">
                <a:latin typeface="Calibri" pitchFamily="34" charset="0"/>
              </a:rPr>
              <a:t> met                           </a:t>
            </a:r>
            <a:r>
              <a:rPr lang="en-US" altLang="en-US" dirty="0" err="1" smtClean="0">
                <a:latin typeface="Calibri" pitchFamily="34" charset="0"/>
              </a:rPr>
              <a:t>kunnen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deze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deeltjes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niet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meer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gecreeerd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worden</a:t>
            </a:r>
            <a:r>
              <a:rPr lang="en-US" altLang="en-US" dirty="0" smtClean="0">
                <a:latin typeface="Calibri" pitchFamily="34" charset="0"/>
              </a:rPr>
              <a:t>: de EZ </a:t>
            </a:r>
            <a:r>
              <a:rPr lang="en-US" altLang="en-US" dirty="0" err="1" smtClean="0">
                <a:latin typeface="Calibri" pitchFamily="34" charset="0"/>
              </a:rPr>
              <a:t>transitie</a:t>
            </a:r>
            <a:endParaRPr lang="en-US" altLang="en-US" i="1" dirty="0">
              <a:latin typeface="Calibri" pitchFamily="34" charset="0"/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652" y="2463308"/>
            <a:ext cx="1357312" cy="297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153934"/>
            <a:ext cx="3276600" cy="301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5410200" y="5574268"/>
            <a:ext cx="30727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>
                <a:latin typeface="Calibri" pitchFamily="34" charset="0"/>
              </a:rPr>
              <a:t>h</a:t>
            </a:r>
            <a:r>
              <a:rPr lang="en-US" altLang="en-US" dirty="0" err="1" smtClean="0">
                <a:latin typeface="Calibri" pitchFamily="34" charset="0"/>
              </a:rPr>
              <a:t>uidige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temperatuur</a:t>
            </a:r>
            <a:r>
              <a:rPr lang="en-US" altLang="en-US" dirty="0" smtClean="0">
                <a:latin typeface="Calibri" pitchFamily="34" charset="0"/>
              </a:rPr>
              <a:t> is 2.7 K</a:t>
            </a:r>
            <a:endParaRPr lang="en-US" altLang="en-US" i="1" dirty="0">
              <a:latin typeface="Calibri" pitchFamily="34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 bwMode="auto">
          <a:xfrm flipV="1">
            <a:off x="5466261" y="5451043"/>
            <a:ext cx="0" cy="304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25" y="5518666"/>
            <a:ext cx="904875" cy="291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69137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7" grpId="0"/>
      <p:bldP spid="41" grpId="0"/>
      <p:bldP spid="43" grpId="0"/>
      <p:bldP spid="26" grpId="0"/>
      <p:bldP spid="28" grpId="0"/>
      <p:bldP spid="30" grpId="0"/>
      <p:bldP spid="31" grpId="0" animBg="1"/>
      <p:bldP spid="29" grpId="0"/>
      <p:bldP spid="3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endParaRPr lang="nl-NL" altLang="en-US">
              <a:latin typeface="Calibri" pitchFamily="34" charset="0"/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QCD </a:t>
            </a:r>
            <a:r>
              <a:rPr lang="en-US" i="1" kern="1200" dirty="0" err="1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fase-overgang</a:t>
            </a:r>
            <a:endParaRPr lang="en-US" i="1" kern="1200" dirty="0" smtClean="0">
              <a:solidFill>
                <a:srgbClr val="000099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33400" y="1219200"/>
            <a:ext cx="7620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Bij</a:t>
            </a:r>
            <a:r>
              <a:rPr lang="en-US" altLang="en-US" dirty="0" smtClean="0">
                <a:latin typeface="Calibri" pitchFamily="34" charset="0"/>
              </a:rPr>
              <a:t> 150 MeV </a:t>
            </a:r>
            <a:r>
              <a:rPr lang="en-US" altLang="en-US" dirty="0" err="1" smtClean="0">
                <a:latin typeface="Calibri" pitchFamily="34" charset="0"/>
              </a:rPr>
              <a:t>ondergaat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materie</a:t>
            </a:r>
            <a:r>
              <a:rPr lang="en-US" altLang="en-US" dirty="0" smtClean="0">
                <a:latin typeface="Calibri" pitchFamily="34" charset="0"/>
              </a:rPr>
              <a:t> de QCD </a:t>
            </a:r>
            <a:r>
              <a:rPr lang="en-US" altLang="en-US" dirty="0" err="1" smtClean="0">
                <a:latin typeface="Calibri" pitchFamily="34" charset="0"/>
              </a:rPr>
              <a:t>fase-transitie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33400" y="1600200"/>
            <a:ext cx="4724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Vrije</a:t>
            </a:r>
            <a:r>
              <a:rPr lang="en-US" altLang="en-US" dirty="0" smtClean="0">
                <a:latin typeface="Calibri" pitchFamily="34" charset="0"/>
              </a:rPr>
              <a:t> quarks </a:t>
            </a:r>
            <a:r>
              <a:rPr lang="en-US" altLang="en-US" dirty="0" err="1" smtClean="0">
                <a:latin typeface="Calibri" pitchFamily="34" charset="0"/>
              </a:rPr>
              <a:t>raken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gebonden</a:t>
            </a:r>
            <a:r>
              <a:rPr lang="en-US" altLang="en-US" dirty="0" smtClean="0">
                <a:latin typeface="Calibri" pitchFamily="34" charset="0"/>
              </a:rPr>
              <a:t> in </a:t>
            </a:r>
            <a:r>
              <a:rPr lang="en-US" altLang="en-US" dirty="0" err="1" smtClean="0">
                <a:latin typeface="Calibri" pitchFamily="34" charset="0"/>
              </a:rPr>
              <a:t>hadronen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533399" y="2057400"/>
            <a:ext cx="51054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Aantal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vrijheidsgraden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verandert</a:t>
            </a:r>
            <a:r>
              <a:rPr lang="en-US" altLang="en-US" dirty="0" smtClean="0">
                <a:latin typeface="Calibri" pitchFamily="34" charset="0"/>
              </a:rPr>
              <a:t> 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533400" y="4278868"/>
            <a:ext cx="7696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smtClean="0">
                <a:latin typeface="Calibri" pitchFamily="34" charset="0"/>
              </a:rPr>
              <a:t>ALICE experiment </a:t>
            </a:r>
            <a:r>
              <a:rPr lang="en-US" altLang="en-US" dirty="0" err="1" smtClean="0">
                <a:latin typeface="Calibri" pitchFamily="34" charset="0"/>
              </a:rPr>
              <a:t>bij</a:t>
            </a:r>
            <a:r>
              <a:rPr lang="en-US" altLang="en-US" dirty="0" smtClean="0">
                <a:latin typeface="Calibri" pitchFamily="34" charset="0"/>
              </a:rPr>
              <a:t> LHC: </a:t>
            </a:r>
            <a:r>
              <a:rPr lang="en-US" altLang="en-US" i="1" dirty="0" smtClean="0"/>
              <a:t>r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en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i="1" dirty="0" smtClean="0">
                <a:latin typeface="Calibri" pitchFamily="34" charset="0"/>
              </a:rPr>
              <a:t>P</a:t>
            </a:r>
            <a:r>
              <a:rPr lang="en-US" altLang="en-US" dirty="0" smtClean="0">
                <a:latin typeface="Calibri" pitchFamily="34" charset="0"/>
              </a:rPr>
              <a:t> (lattice QCD) </a:t>
            </a:r>
            <a:endParaRPr lang="en-US" altLang="en-US" i="1" dirty="0">
              <a:latin typeface="Calibri" pitchFamily="34" charset="0"/>
            </a:endParaRPr>
          </a:p>
        </p:txBody>
      </p:sp>
      <p:pic>
        <p:nvPicPr>
          <p:cNvPr id="23554" name="Picture 2" descr="C:\Users\JvdB\Desktop\AliceDet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660" y="1378431"/>
            <a:ext cx="3525340" cy="246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C:\Users\JvdB\Desktop\alice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800600"/>
            <a:ext cx="266700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071" y="2466369"/>
            <a:ext cx="3351929" cy="479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804850" y="3288268"/>
            <a:ext cx="30727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fotonen</a:t>
            </a:r>
            <a:endParaRPr lang="en-US" altLang="en-US" i="1" dirty="0">
              <a:latin typeface="Calibri" pitchFamily="34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 bwMode="auto">
          <a:xfrm flipV="1">
            <a:off x="1860911" y="2895600"/>
            <a:ext cx="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flipV="1">
            <a:off x="2209800" y="2895600"/>
            <a:ext cx="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2185089" y="3048000"/>
            <a:ext cx="30727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pionen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33400" y="3886200"/>
            <a:ext cx="45720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Treedt</a:t>
            </a:r>
            <a:r>
              <a:rPr lang="en-US" altLang="en-US" dirty="0" smtClean="0">
                <a:latin typeface="Calibri" pitchFamily="34" charset="0"/>
              </a:rPr>
              <a:t> op 20 </a:t>
            </a:r>
            <a:r>
              <a:rPr lang="en-US" altLang="en-US" dirty="0">
                <a:latin typeface="Calibri" pitchFamily="34" charset="0"/>
              </a:rPr>
              <a:t>u</a:t>
            </a:r>
            <a:r>
              <a:rPr lang="en-US" altLang="en-US" dirty="0" smtClean="0">
                <a:latin typeface="Calibri" pitchFamily="34" charset="0"/>
              </a:rPr>
              <a:t>s </a:t>
            </a:r>
            <a:r>
              <a:rPr lang="en-US" altLang="en-US" dirty="0" err="1" smtClean="0">
                <a:latin typeface="Calibri" pitchFamily="34" charset="0"/>
              </a:rPr>
              <a:t>na</a:t>
            </a:r>
            <a:r>
              <a:rPr lang="en-US" altLang="en-US" dirty="0" smtClean="0">
                <a:latin typeface="Calibri" pitchFamily="34" charset="0"/>
              </a:rPr>
              <a:t> de Big Bang, </a:t>
            </a:r>
            <a:r>
              <a:rPr lang="en-US" altLang="en-US" dirty="0" err="1" smtClean="0">
                <a:latin typeface="Calibri" pitchFamily="34" charset="0"/>
              </a:rPr>
              <a:t>bij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i="1" dirty="0" smtClean="0">
                <a:latin typeface="Calibri" pitchFamily="34" charset="0"/>
              </a:rPr>
              <a:t>z = </a:t>
            </a:r>
            <a:r>
              <a:rPr lang="en-US" altLang="en-US" dirty="0" smtClean="0">
                <a:latin typeface="Calibri" pitchFamily="34" charset="0"/>
              </a:rPr>
              <a:t>10</a:t>
            </a:r>
            <a:r>
              <a:rPr lang="en-US" altLang="en-US" baseline="30000" dirty="0" smtClean="0">
                <a:latin typeface="Calibri" pitchFamily="34" charset="0"/>
              </a:rPr>
              <a:t>12</a:t>
            </a:r>
            <a:endParaRPr lang="en-US" altLang="en-US" i="1" baseline="30000" dirty="0">
              <a:latin typeface="Calibri" pitchFamily="34" charset="0"/>
            </a:endParaRPr>
          </a:p>
        </p:txBody>
      </p:sp>
      <p:pic>
        <p:nvPicPr>
          <p:cNvPr id="23558" name="Picture 6" descr="C:\Users\JvdB\Desktop\nj384456fig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955" y="4097893"/>
            <a:ext cx="3643341" cy="276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8470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7" grpId="0"/>
      <p:bldP spid="41" grpId="0"/>
      <p:bldP spid="30" grpId="0"/>
      <p:bldP spid="24" grpId="0"/>
      <p:bldP spid="3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26088" y="3606800"/>
            <a:ext cx="24955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Heelal</a:t>
            </a:r>
            <a:r>
              <a:rPr lang="en-US" i="1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gedomineerd</a:t>
            </a:r>
            <a:r>
              <a:rPr lang="en-US" i="1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 door </a:t>
            </a: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koude</a:t>
            </a:r>
            <a:r>
              <a:rPr lang="en-US" i="1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materie</a:t>
            </a:r>
            <a:endParaRPr lang="en-US" i="1" kern="1200" dirty="0">
              <a:solidFill>
                <a:srgbClr val="000099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33400" y="1166813"/>
            <a:ext cx="30480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Koude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materie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38375" y="1066800"/>
            <a:ext cx="11239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1676400"/>
            <a:ext cx="32575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ight Brace 28"/>
          <p:cNvSpPr>
            <a:spLocks/>
          </p:cNvSpPr>
          <p:nvPr/>
        </p:nvSpPr>
        <p:spPr bwMode="auto">
          <a:xfrm>
            <a:off x="3962400" y="1295400"/>
            <a:ext cx="304800" cy="1295400"/>
          </a:xfrm>
          <a:prstGeom prst="rightBrace">
            <a:avLst>
              <a:gd name="adj1" fmla="val 8343"/>
              <a:gd name="adj2" fmla="val 50000"/>
            </a:avLst>
          </a:prstGeom>
          <a:noFill/>
          <a:ln w="38100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anose="020F0502020204030204" pitchFamily="34" charset="0"/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5800" y="1476375"/>
            <a:ext cx="28194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/>
          <p:nvPr/>
        </p:nvSpPr>
        <p:spPr>
          <a:xfrm>
            <a:off x="533400" y="3176588"/>
            <a:ext cx="23622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Bepaal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constante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i="1" dirty="0">
                <a:latin typeface="Calibri" panose="020F0502020204030204" pitchFamily="34" charset="0"/>
              </a:rPr>
              <a:t>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581400" y="3176588"/>
            <a:ext cx="23622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differentieer</a:t>
            </a:r>
            <a:r>
              <a:rPr lang="en-US" dirty="0">
                <a:latin typeface="Calibri" panose="020F0502020204030204" pitchFamily="34" charset="0"/>
              </a:rPr>
              <a:t> 1e FV</a:t>
            </a:r>
          </a:p>
        </p:txBody>
      </p:sp>
      <p:sp>
        <p:nvSpPr>
          <p:cNvPr id="33" name="Right Arrow 32"/>
          <p:cNvSpPr>
            <a:spLocks noChangeArrowheads="1"/>
          </p:cNvSpPr>
          <p:nvPr/>
        </p:nvSpPr>
        <p:spPr bwMode="auto">
          <a:xfrm>
            <a:off x="2763838" y="3216275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anose="020F0502020204030204" pitchFamily="34" charset="0"/>
            </a:endParaRPr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41988" y="3100388"/>
            <a:ext cx="18573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Box 34"/>
          <p:cNvSpPr txBox="1"/>
          <p:nvPr/>
        </p:nvSpPr>
        <p:spPr>
          <a:xfrm>
            <a:off x="3581400" y="3703638"/>
            <a:ext cx="23622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invullen</a:t>
            </a:r>
            <a:r>
              <a:rPr lang="en-US" dirty="0">
                <a:latin typeface="Calibri" panose="020F0502020204030204" pitchFamily="34" charset="0"/>
              </a:rPr>
              <a:t> in 2e FV</a:t>
            </a:r>
          </a:p>
        </p:txBody>
      </p:sp>
      <p:sp>
        <p:nvSpPr>
          <p:cNvPr id="36" name="Right Arrow 35"/>
          <p:cNvSpPr>
            <a:spLocks noChangeArrowheads="1"/>
          </p:cNvSpPr>
          <p:nvPr/>
        </p:nvSpPr>
        <p:spPr bwMode="auto">
          <a:xfrm>
            <a:off x="6629400" y="4167188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anose="020F050202020403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467600" y="4125913"/>
            <a:ext cx="16764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i="1" dirty="0">
                <a:latin typeface="Calibri" panose="020F0502020204030204" pitchFamily="34" charset="0"/>
              </a:rPr>
              <a:t>n = 0, P = 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33400" y="4735513"/>
            <a:ext cx="12954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Er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geldt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24000" y="4668838"/>
            <a:ext cx="21812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Right Arrow 39"/>
          <p:cNvSpPr>
            <a:spLocks noChangeArrowheads="1"/>
          </p:cNvSpPr>
          <p:nvPr/>
        </p:nvSpPr>
        <p:spPr bwMode="auto">
          <a:xfrm>
            <a:off x="4116388" y="5056188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anose="020F0502020204030204" pitchFamily="34" charset="0"/>
            </a:endParaRPr>
          </a:p>
        </p:txBody>
      </p:sp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5105400" y="4826000"/>
            <a:ext cx="1524000" cy="685800"/>
            <a:chOff x="4876800" y="4825314"/>
            <a:chExt cx="1524000" cy="685800"/>
          </a:xfrm>
        </p:grpSpPr>
        <p:sp>
          <p:nvSpPr>
            <p:cNvPr id="45" name="Rounded Rectangle 44"/>
            <p:cNvSpPr/>
            <p:nvPr/>
          </p:nvSpPr>
          <p:spPr bwMode="auto">
            <a:xfrm>
              <a:off x="4876800" y="4825314"/>
              <a:ext cx="1524000" cy="68580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Calibri" panose="020F0502020204030204" pitchFamily="34" charset="0"/>
              </a:endParaRPr>
            </a:p>
          </p:txBody>
        </p:sp>
        <p:graphicFrame>
          <p:nvGraphicFramePr>
            <p:cNvPr id="4098" name="Object 6"/>
            <p:cNvGraphicFramePr>
              <a:graphicFrameLocks noChangeAspect="1"/>
            </p:cNvGraphicFramePr>
            <p:nvPr/>
          </p:nvGraphicFramePr>
          <p:xfrm>
            <a:off x="4955061" y="4963299"/>
            <a:ext cx="1369539" cy="4324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55" name="Equation" r:id="rId10" imgW="723586" imgH="228501" progId="Equation.3">
                    <p:embed/>
                  </p:oleObj>
                </mc:Choice>
                <mc:Fallback>
                  <p:oleObj name="Equation" r:id="rId10" imgW="723586" imgH="228501" progId="Equation.3">
                    <p:embed/>
                    <p:pic>
                      <p:nvPicPr>
                        <p:cNvPr id="0" name="Picture 5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55061" y="4963299"/>
                          <a:ext cx="1369539" cy="43248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52"/>
          <p:cNvGrpSpPr>
            <a:grpSpLocks/>
          </p:cNvGrpSpPr>
          <p:nvPr/>
        </p:nvGrpSpPr>
        <p:grpSpPr bwMode="auto">
          <a:xfrm>
            <a:off x="533400" y="5878513"/>
            <a:ext cx="4146550" cy="369887"/>
            <a:chOff x="533400" y="5879068"/>
            <a:chExt cx="4146590" cy="369332"/>
          </a:xfrm>
        </p:grpSpPr>
        <p:sp>
          <p:nvSpPr>
            <p:cNvPr id="42" name="TextBox 41"/>
            <p:cNvSpPr txBox="1"/>
            <p:nvPr/>
          </p:nvSpPr>
          <p:spPr>
            <a:xfrm>
              <a:off x="533400" y="5879068"/>
              <a:ext cx="3810037" cy="3693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 err="1">
                  <a:latin typeface="Calibri" panose="020F0502020204030204" pitchFamily="34" charset="0"/>
                </a:rPr>
                <a:t>Hieruit</a:t>
              </a:r>
              <a:r>
                <a:rPr lang="en-US" dirty="0">
                  <a:latin typeface="Calibri" panose="020F0502020204030204" pitchFamily="34" charset="0"/>
                </a:rPr>
                <a:t> </a:t>
              </a:r>
              <a:r>
                <a:rPr lang="en-US" dirty="0" err="1">
                  <a:latin typeface="Calibri" panose="020F0502020204030204" pitchFamily="34" charset="0"/>
                </a:rPr>
                <a:t>volgt</a:t>
              </a:r>
              <a:r>
                <a:rPr lang="en-US" dirty="0">
                  <a:latin typeface="Calibri" panose="020F0502020204030204" pitchFamily="34" charset="0"/>
                </a:rPr>
                <a:t> </a:t>
              </a:r>
              <a:r>
                <a:rPr lang="en-US" dirty="0" err="1">
                  <a:latin typeface="Calibri" panose="020F0502020204030204" pitchFamily="34" charset="0"/>
                </a:rPr>
                <a:t>ook</a:t>
              </a:r>
              <a:r>
                <a:rPr lang="en-US" dirty="0">
                  <a:latin typeface="Calibri" panose="020F0502020204030204" pitchFamily="34" charset="0"/>
                </a:rPr>
                <a:t> </a:t>
              </a:r>
              <a:r>
                <a:rPr lang="en-US" dirty="0" smtClean="0">
                  <a:latin typeface="Calibri" panose="020F0502020204030204" pitchFamily="34" charset="0"/>
                </a:rPr>
                <a:t>direct                   </a:t>
              </a:r>
              <a:r>
                <a:rPr lang="en-US" dirty="0">
                  <a:latin typeface="Calibri" panose="020F0502020204030204" pitchFamily="34" charset="0"/>
                </a:rPr>
                <a:t>en</a:t>
              </a:r>
            </a:p>
          </p:txBody>
        </p:sp>
        <p:pic>
          <p:nvPicPr>
            <p:cNvPr id="4120" name="Picture 7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819422" y="5944473"/>
              <a:ext cx="790575" cy="257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21" name="Picture 8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118015" y="5967540"/>
              <a:ext cx="561975" cy="219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29" grpId="0" animBg="1"/>
      <p:bldP spid="30" grpId="0"/>
      <p:bldP spid="32" grpId="0"/>
      <p:bldP spid="33" grpId="0" animBg="1"/>
      <p:bldP spid="35" grpId="0"/>
      <p:bldP spid="36" grpId="0" animBg="1"/>
      <p:bldP spid="38" grpId="0"/>
      <p:bldP spid="39" grpId="0"/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6363" y="3298825"/>
            <a:ext cx="25336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Heelal</a:t>
            </a:r>
            <a:r>
              <a:rPr lang="en-US" i="1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gedomineerd</a:t>
            </a:r>
            <a:r>
              <a:rPr lang="en-US" i="1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 door </a:t>
            </a: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straling</a:t>
            </a:r>
            <a:endParaRPr lang="en-US" i="1" kern="1200" dirty="0">
              <a:solidFill>
                <a:srgbClr val="000099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27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1981200"/>
            <a:ext cx="32575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ight Brace 28"/>
          <p:cNvSpPr>
            <a:spLocks/>
          </p:cNvSpPr>
          <p:nvPr/>
        </p:nvSpPr>
        <p:spPr bwMode="auto">
          <a:xfrm>
            <a:off x="3962400" y="1600200"/>
            <a:ext cx="304800" cy="1295400"/>
          </a:xfrm>
          <a:prstGeom prst="rightBrace">
            <a:avLst>
              <a:gd name="adj1" fmla="val 8343"/>
              <a:gd name="adj2" fmla="val 50000"/>
            </a:avLst>
          </a:prstGeom>
          <a:noFill/>
          <a:ln w="38100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anose="020F0502020204030204" pitchFamily="34" charset="0"/>
            </a:endParaRPr>
          </a:p>
        </p:txBody>
      </p:sp>
      <p:sp>
        <p:nvSpPr>
          <p:cNvPr id="36" name="Right Arrow 35"/>
          <p:cNvSpPr>
            <a:spLocks noChangeArrowheads="1"/>
          </p:cNvSpPr>
          <p:nvPr/>
        </p:nvSpPr>
        <p:spPr bwMode="auto">
          <a:xfrm>
            <a:off x="4495800" y="2133600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anose="020F050202020403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34000" y="2084388"/>
            <a:ext cx="17526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i="1" dirty="0">
                <a:latin typeface="Calibri" panose="020F0502020204030204" pitchFamily="34" charset="0"/>
              </a:rPr>
              <a:t>n = 1/3 </a:t>
            </a:r>
            <a:r>
              <a:rPr lang="en-US" i="1" dirty="0" smtClean="0">
                <a:latin typeface="Calibri" panose="020F0502020204030204" pitchFamily="34" charset="0"/>
              </a:rPr>
              <a:t>  </a:t>
            </a:r>
            <a:r>
              <a:rPr lang="en-US" dirty="0" err="1" smtClean="0">
                <a:latin typeface="Calibri" panose="020F0502020204030204" pitchFamily="34" charset="0"/>
              </a:rPr>
              <a:t>en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dus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33400" y="3495675"/>
            <a:ext cx="1295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Er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geldt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0" name="Right Arrow 39"/>
          <p:cNvSpPr>
            <a:spLocks noChangeArrowheads="1"/>
          </p:cNvSpPr>
          <p:nvPr/>
        </p:nvSpPr>
        <p:spPr bwMode="auto">
          <a:xfrm>
            <a:off x="4116388" y="3816350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anose="020F0502020204030204" pitchFamily="34" charset="0"/>
            </a:endParaRPr>
          </a:p>
        </p:txBody>
      </p:sp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4953000" y="3581400"/>
            <a:ext cx="1752600" cy="685800"/>
            <a:chOff x="4876800" y="4825314"/>
            <a:chExt cx="1524000" cy="685800"/>
          </a:xfrm>
        </p:grpSpPr>
        <p:sp>
          <p:nvSpPr>
            <p:cNvPr id="45" name="Rounded Rectangle 44"/>
            <p:cNvSpPr/>
            <p:nvPr/>
          </p:nvSpPr>
          <p:spPr bwMode="auto">
            <a:xfrm>
              <a:off x="4876800" y="4825314"/>
              <a:ext cx="1524000" cy="68580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Calibri" panose="020F0502020204030204" pitchFamily="34" charset="0"/>
              </a:endParaRPr>
            </a:p>
          </p:txBody>
        </p:sp>
        <p:graphicFrame>
          <p:nvGraphicFramePr>
            <p:cNvPr id="5123" name="Object 2"/>
            <p:cNvGraphicFramePr>
              <a:graphicFrameLocks noChangeAspect="1"/>
            </p:cNvGraphicFramePr>
            <p:nvPr/>
          </p:nvGraphicFramePr>
          <p:xfrm>
            <a:off x="4978400" y="4951883"/>
            <a:ext cx="1322388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36" name="Equation" r:id="rId6" imgW="698500" imgH="241300" progId="Equation.3">
                    <p:embed/>
                  </p:oleObj>
                </mc:Choice>
                <mc:Fallback>
                  <p:oleObj name="Equation" r:id="rId6" imgW="698500" imgH="241300" progId="Equation.3">
                    <p:embed/>
                    <p:pic>
                      <p:nvPicPr>
                        <p:cNvPr id="0" name="Picture 1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78400" y="4951883"/>
                          <a:ext cx="1322388" cy="457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52"/>
          <p:cNvGrpSpPr>
            <a:grpSpLocks/>
          </p:cNvGrpSpPr>
          <p:nvPr/>
        </p:nvGrpSpPr>
        <p:grpSpPr bwMode="auto">
          <a:xfrm>
            <a:off x="533400" y="4583113"/>
            <a:ext cx="4146550" cy="369887"/>
            <a:chOff x="533400" y="5879068"/>
            <a:chExt cx="4146590" cy="369332"/>
          </a:xfrm>
        </p:grpSpPr>
        <p:sp>
          <p:nvSpPr>
            <p:cNvPr id="42" name="TextBox 41"/>
            <p:cNvSpPr txBox="1"/>
            <p:nvPr/>
          </p:nvSpPr>
          <p:spPr>
            <a:xfrm>
              <a:off x="533400" y="5879068"/>
              <a:ext cx="3810037" cy="3693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 err="1">
                  <a:latin typeface="Calibri" panose="020F0502020204030204" pitchFamily="34" charset="0"/>
                </a:rPr>
                <a:t>Hieruit</a:t>
              </a:r>
              <a:r>
                <a:rPr lang="en-US" dirty="0">
                  <a:latin typeface="Calibri" panose="020F0502020204030204" pitchFamily="34" charset="0"/>
                </a:rPr>
                <a:t> </a:t>
              </a:r>
              <a:r>
                <a:rPr lang="en-US" dirty="0" err="1">
                  <a:latin typeface="Calibri" panose="020F0502020204030204" pitchFamily="34" charset="0"/>
                </a:rPr>
                <a:t>volgt</a:t>
              </a:r>
              <a:r>
                <a:rPr lang="en-US" dirty="0">
                  <a:latin typeface="Calibri" panose="020F0502020204030204" pitchFamily="34" charset="0"/>
                </a:rPr>
                <a:t> </a:t>
              </a:r>
              <a:r>
                <a:rPr lang="en-US" dirty="0" err="1">
                  <a:latin typeface="Calibri" panose="020F0502020204030204" pitchFamily="34" charset="0"/>
                </a:rPr>
                <a:t>ook</a:t>
              </a:r>
              <a:r>
                <a:rPr lang="en-US" dirty="0">
                  <a:latin typeface="Calibri" panose="020F0502020204030204" pitchFamily="34" charset="0"/>
                </a:rPr>
                <a:t> </a:t>
              </a:r>
              <a:r>
                <a:rPr lang="en-US" dirty="0" smtClean="0">
                  <a:latin typeface="Calibri" panose="020F0502020204030204" pitchFamily="34" charset="0"/>
                </a:rPr>
                <a:t>direct                  </a:t>
              </a:r>
              <a:r>
                <a:rPr lang="en-US" dirty="0">
                  <a:latin typeface="Calibri" panose="020F0502020204030204" pitchFamily="34" charset="0"/>
                </a:rPr>
                <a:t>en</a:t>
              </a:r>
            </a:p>
          </p:txBody>
        </p:sp>
        <p:pic>
          <p:nvPicPr>
            <p:cNvPr id="5140" name="Picture 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819422" y="5944473"/>
              <a:ext cx="790575" cy="257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41" name="Picture 8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118015" y="5967540"/>
              <a:ext cx="561975" cy="219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8" name="TextBox 27"/>
          <p:cNvSpPr txBox="1"/>
          <p:nvPr/>
        </p:nvSpPr>
        <p:spPr>
          <a:xfrm>
            <a:off x="533400" y="1444625"/>
            <a:ext cx="3048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Straling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31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95425" y="1400175"/>
            <a:ext cx="11525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991350" y="1993900"/>
            <a:ext cx="13906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Box 33"/>
          <p:cNvSpPr txBox="1"/>
          <p:nvPr/>
        </p:nvSpPr>
        <p:spPr>
          <a:xfrm>
            <a:off x="533400" y="5192713"/>
            <a:ext cx="61722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Uitdijing</a:t>
            </a:r>
            <a:r>
              <a:rPr lang="en-US" dirty="0">
                <a:latin typeface="Calibri" panose="020F0502020204030204" pitchFamily="34" charset="0"/>
              </a:rPr>
              <a:t> van </a:t>
            </a:r>
            <a:r>
              <a:rPr lang="en-US" dirty="0" err="1">
                <a:latin typeface="Calibri" panose="020F0502020204030204" pitchFamily="34" charset="0"/>
              </a:rPr>
              <a:t>een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stralingsgedomineerd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heelal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gaat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sneller</a:t>
            </a:r>
            <a:endParaRPr lang="en-US" dirty="0">
              <a:latin typeface="Calibri" panose="020F0502020204030204" pitchFamily="34" charset="0"/>
            </a:endParaRPr>
          </a:p>
        </p:txBody>
      </p:sp>
      <p:graphicFrame>
        <p:nvGraphicFramePr>
          <p:cNvPr id="4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2515335"/>
              </p:ext>
            </p:extLst>
          </p:nvPr>
        </p:nvGraphicFramePr>
        <p:xfrm>
          <a:off x="6432550" y="5530850"/>
          <a:ext cx="1797050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7" name="Equation" r:id="rId12" imgW="825500" imgH="419100" progId="Equation.3">
                  <p:embed/>
                </p:oleObj>
              </mc:Choice>
              <mc:Fallback>
                <p:oleObj name="Equation" r:id="rId12" imgW="825500" imgH="419100" progId="Equation.3">
                  <p:embed/>
                  <p:pic>
                    <p:nvPicPr>
                      <p:cNvPr id="0" name="Picture 1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2550" y="5530850"/>
                        <a:ext cx="1797050" cy="793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6" grpId="0" animBg="1"/>
      <p:bldP spid="38" grpId="0"/>
      <p:bldP spid="39" grpId="0"/>
      <p:bldP spid="40" grpId="0" animBg="1"/>
      <p:bldP spid="28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Heelal</a:t>
            </a:r>
            <a:r>
              <a:rPr lang="en-US" i="1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gedomineerd</a:t>
            </a:r>
            <a:r>
              <a:rPr lang="en-US" i="1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 door </a:t>
            </a:r>
            <a:r>
              <a:rPr lang="en-US" i="1" kern="1200" dirty="0">
                <a:solidFill>
                  <a:srgbClr val="000099"/>
                </a:solidFill>
                <a:latin typeface="Symbol" panose="05050102010706020507" pitchFamily="18" charset="2"/>
                <a:ea typeface="+mn-ea"/>
                <a:cs typeface="+mn-cs"/>
              </a:rPr>
              <a:t>L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33400" y="1230313"/>
            <a:ext cx="30480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Kosmologische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constante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2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63913" y="1243013"/>
            <a:ext cx="16287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533400" y="1611313"/>
            <a:ext cx="63246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Voor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normale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straling</a:t>
            </a:r>
            <a:r>
              <a:rPr lang="en-US" dirty="0">
                <a:latin typeface="Calibri" panose="020F0502020204030204" pitchFamily="34" charset="0"/>
              </a:rPr>
              <a:t> en </a:t>
            </a:r>
            <a:r>
              <a:rPr lang="en-US" dirty="0" err="1">
                <a:latin typeface="Calibri" panose="020F0502020204030204" pitchFamily="34" charset="0"/>
              </a:rPr>
              <a:t>materie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neemt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dichtheid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af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als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energie</a:t>
            </a:r>
            <a:r>
              <a:rPr lang="en-US" dirty="0">
                <a:latin typeface="Calibri" panose="020F0502020204030204" pitchFamily="34" charset="0"/>
              </a:rPr>
              <a:t> over </a:t>
            </a:r>
            <a:r>
              <a:rPr lang="en-US" dirty="0" err="1">
                <a:latin typeface="Calibri" panose="020F0502020204030204" pitchFamily="34" charset="0"/>
              </a:rPr>
              <a:t>groter</a:t>
            </a:r>
            <a:r>
              <a:rPr lang="en-US" dirty="0">
                <a:latin typeface="Calibri" panose="020F0502020204030204" pitchFamily="34" charset="0"/>
              </a:rPr>
              <a:t> volume </a:t>
            </a:r>
            <a:r>
              <a:rPr lang="en-US" dirty="0" err="1">
                <a:latin typeface="Calibri" panose="020F0502020204030204" pitchFamily="34" charset="0"/>
              </a:rPr>
              <a:t>wordt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uitgesmeerd</a:t>
            </a:r>
            <a:r>
              <a:rPr lang="en-US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33400" y="2249488"/>
            <a:ext cx="80772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Eigenschap</a:t>
            </a:r>
            <a:r>
              <a:rPr lang="en-US" dirty="0">
                <a:latin typeface="Calibri" panose="020F0502020204030204" pitchFamily="34" charset="0"/>
              </a:rPr>
              <a:t> van </a:t>
            </a:r>
            <a:r>
              <a:rPr lang="en-US" dirty="0" err="1">
                <a:latin typeface="Calibri" panose="020F0502020204030204" pitchFamily="34" charset="0"/>
              </a:rPr>
              <a:t>ruimtetijd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zelf</a:t>
            </a:r>
            <a:r>
              <a:rPr lang="en-US" dirty="0">
                <a:latin typeface="Calibri" panose="020F0502020204030204" pitchFamily="34" charset="0"/>
              </a:rPr>
              <a:t> (</a:t>
            </a:r>
            <a:r>
              <a:rPr lang="en-US" dirty="0" err="1">
                <a:latin typeface="Calibri" panose="020F0502020204030204" pitchFamily="34" charset="0"/>
              </a:rPr>
              <a:t>driekwart</a:t>
            </a:r>
            <a:r>
              <a:rPr lang="en-US" dirty="0">
                <a:latin typeface="Calibri" panose="020F0502020204030204" pitchFamily="34" charset="0"/>
              </a:rPr>
              <a:t> van </a:t>
            </a:r>
            <a:r>
              <a:rPr lang="en-US" dirty="0" err="1">
                <a:latin typeface="Calibri" panose="020F0502020204030204" pitchFamily="34" charset="0"/>
              </a:rPr>
              <a:t>alle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energie</a:t>
            </a:r>
            <a:r>
              <a:rPr lang="en-US" dirty="0">
                <a:latin typeface="Calibri" panose="020F0502020204030204" pitchFamily="34" charset="0"/>
              </a:rPr>
              <a:t> is van </a:t>
            </a:r>
            <a:r>
              <a:rPr lang="en-US" dirty="0" err="1">
                <a:latin typeface="Calibri" panose="020F0502020204030204" pitchFamily="34" charset="0"/>
              </a:rPr>
              <a:t>deze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vorm</a:t>
            </a:r>
            <a:r>
              <a:rPr lang="en-US" dirty="0">
                <a:latin typeface="Calibri" panose="020F0502020204030204" pitchFamily="34" charset="0"/>
              </a:rPr>
              <a:t>!)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33400" y="2601913"/>
            <a:ext cx="45720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Friedmannvergelijkingen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leveren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i="1" dirty="0">
                <a:latin typeface="Calibri" panose="020F0502020204030204" pitchFamily="34" charset="0"/>
              </a:rPr>
              <a:t>n = -1 </a:t>
            </a:r>
            <a:r>
              <a:rPr lang="en-US" i="1" dirty="0" smtClean="0">
                <a:latin typeface="Calibri" panose="020F0502020204030204" pitchFamily="34" charset="0"/>
              </a:rPr>
              <a:t>       </a:t>
            </a:r>
            <a:r>
              <a:rPr lang="en-US" dirty="0" err="1" smtClean="0">
                <a:latin typeface="Calibri" panose="020F0502020204030204" pitchFamily="34" charset="0"/>
              </a:rPr>
              <a:t>Druk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</a:rPr>
              <a:t>is </a:t>
            </a:r>
            <a:r>
              <a:rPr lang="en-US" dirty="0" err="1">
                <a:latin typeface="Calibri" panose="020F0502020204030204" pitchFamily="34" charset="0"/>
              </a:rPr>
              <a:t>negatief</a:t>
            </a:r>
            <a:r>
              <a:rPr lang="en-US" dirty="0">
                <a:latin typeface="Calibri" panose="020F0502020204030204" pitchFamily="34" charset="0"/>
              </a:rPr>
              <a:t>!!!</a:t>
            </a:r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95650" y="3048000"/>
            <a:ext cx="25527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32"/>
          <p:cNvSpPr txBox="1"/>
          <p:nvPr/>
        </p:nvSpPr>
        <p:spPr>
          <a:xfrm>
            <a:off x="533400" y="3544888"/>
            <a:ext cx="16002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Er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geldt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14475" y="3429000"/>
            <a:ext cx="206692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ight Arrow 34"/>
          <p:cNvSpPr>
            <a:spLocks noChangeArrowheads="1"/>
          </p:cNvSpPr>
          <p:nvPr/>
        </p:nvSpPr>
        <p:spPr bwMode="auto">
          <a:xfrm>
            <a:off x="4116388" y="3962400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anose="020F0502020204030204" pitchFamily="34" charset="0"/>
            </a:endParaRPr>
          </a:p>
        </p:txBody>
      </p:sp>
      <p:pic>
        <p:nvPicPr>
          <p:cNvPr id="4813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95875" y="3806825"/>
            <a:ext cx="16097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Box 36"/>
          <p:cNvSpPr txBox="1"/>
          <p:nvPr/>
        </p:nvSpPr>
        <p:spPr>
          <a:xfrm>
            <a:off x="533400" y="4811713"/>
            <a:ext cx="63246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anose="020F0502020204030204" pitchFamily="34" charset="0"/>
              </a:rPr>
              <a:t>Uitdijing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</a:rPr>
              <a:t>is </a:t>
            </a:r>
            <a:r>
              <a:rPr lang="en-US" dirty="0" err="1">
                <a:latin typeface="Calibri" panose="020F0502020204030204" pitchFamily="34" charset="0"/>
              </a:rPr>
              <a:t>exponentieel</a:t>
            </a:r>
            <a:r>
              <a:rPr lang="en-US" dirty="0">
                <a:latin typeface="Calibri" panose="020F0502020204030204" pitchFamily="34" charset="0"/>
              </a:rPr>
              <a:t> en </a:t>
            </a:r>
            <a:r>
              <a:rPr lang="en-US" dirty="0" err="1">
                <a:latin typeface="Calibri" panose="020F0502020204030204" pitchFamily="34" charset="0"/>
              </a:rPr>
              <a:t>verloopt</a:t>
            </a:r>
            <a:r>
              <a:rPr lang="en-US" dirty="0">
                <a:latin typeface="Calibri" panose="020F0502020204030204" pitchFamily="34" charset="0"/>
              </a:rPr>
              <a:t> steeds </a:t>
            </a:r>
            <a:r>
              <a:rPr lang="en-US" dirty="0" err="1">
                <a:latin typeface="Calibri" panose="020F0502020204030204" pitchFamily="34" charset="0"/>
              </a:rPr>
              <a:t>sneller</a:t>
            </a:r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30" grpId="0"/>
      <p:bldP spid="32" grpId="0"/>
      <p:bldP spid="33" grpId="0"/>
      <p:bldP spid="35" grpId="0" animBg="1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endParaRPr lang="nl-NL" altLang="en-US">
              <a:latin typeface="Calibri" pitchFamily="34" charset="0"/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Friedmannvergelijkingen</a:t>
            </a:r>
            <a:endParaRPr lang="en-US" i="1" kern="1200" dirty="0" smtClean="0">
              <a:solidFill>
                <a:srgbClr val="000099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33400" y="1219200"/>
            <a:ext cx="7696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Friedmann</a:t>
            </a:r>
            <a:r>
              <a:rPr lang="en-US" altLang="en-US" dirty="0" smtClean="0">
                <a:latin typeface="Calibri" pitchFamily="34" charset="0"/>
              </a:rPr>
              <a:t> – Lemaitre – Robertson – </a:t>
            </a:r>
            <a:r>
              <a:rPr lang="en-US" altLang="en-US" dirty="0">
                <a:latin typeface="Calibri" pitchFamily="34" charset="0"/>
              </a:rPr>
              <a:t>Walker </a:t>
            </a:r>
            <a:r>
              <a:rPr lang="en-US" altLang="en-US" dirty="0" err="1" smtClean="0">
                <a:latin typeface="Calibri" pitchFamily="34" charset="0"/>
              </a:rPr>
              <a:t>metriek</a:t>
            </a:r>
            <a:r>
              <a:rPr lang="en-US" altLang="en-US" dirty="0" smtClean="0">
                <a:latin typeface="Calibri" pitchFamily="34" charset="0"/>
              </a:rPr>
              <a:t>. </a:t>
            </a:r>
            <a:r>
              <a:rPr lang="en-US" altLang="en-US" dirty="0" err="1" smtClean="0">
                <a:latin typeface="Calibri" pitchFamily="34" charset="0"/>
              </a:rPr>
              <a:t>Er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>
                <a:latin typeface="Calibri" pitchFamily="34" charset="0"/>
              </a:rPr>
              <a:t>geldt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33400" y="2209800"/>
            <a:ext cx="815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>
                <a:latin typeface="Calibri" pitchFamily="34" charset="0"/>
              </a:rPr>
              <a:t>Einsteinvergelijkingen</a:t>
            </a:r>
            <a:r>
              <a:rPr lang="en-US" altLang="en-US" dirty="0">
                <a:latin typeface="Calibri" pitchFamily="34" charset="0"/>
              </a:rPr>
              <a:t>                                      </a:t>
            </a:r>
            <a:r>
              <a:rPr lang="en-US" altLang="en-US" dirty="0" err="1">
                <a:latin typeface="Calibri" pitchFamily="34" charset="0"/>
              </a:rPr>
              <a:t>geven</a:t>
            </a:r>
            <a:r>
              <a:rPr lang="en-US" altLang="en-US" dirty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friedmannvergelijkingen</a:t>
            </a:r>
            <a:endParaRPr lang="en-US" altLang="en-US" dirty="0">
              <a:latin typeface="Calibri" pitchFamily="34" charset="0"/>
            </a:endParaRPr>
          </a:p>
        </p:txBody>
      </p:sp>
      <p:pic>
        <p:nvPicPr>
          <p:cNvPr id="29698" name="Picture 2" descr="C:\Users\jo\Desktop\58278ae49734ca65e34a68486419535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1795463"/>
            <a:ext cx="23145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 descr="C:\Users\jo\Desktop\03b98f373f1af532812ae3e8940b9b8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676400"/>
            <a:ext cx="46101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6" descr="C:\Users\jo\Desktop\b3f14edb49fd763ec19df7dcf1ff087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225675"/>
            <a:ext cx="180975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ight Arrow 12"/>
          <p:cNvSpPr>
            <a:spLocks noChangeArrowheads="1"/>
          </p:cNvSpPr>
          <p:nvPr/>
        </p:nvSpPr>
        <p:spPr bwMode="auto">
          <a:xfrm>
            <a:off x="1457325" y="3155950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endParaRPr lang="nl-NL" altLang="en-US">
              <a:latin typeface="Calibri" pitchFamily="34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33400" y="4049713"/>
            <a:ext cx="3962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latin typeface="Calibri" pitchFamily="34" charset="0"/>
              </a:rPr>
              <a:t>Zonder kosmologische constante wordt FV - 1</a:t>
            </a:r>
          </a:p>
        </p:txBody>
      </p:sp>
      <p:pic>
        <p:nvPicPr>
          <p:cNvPr id="29705" name="Picture 9" descr="C:\Users\jo\Desktop\cd13933011e68069131c9fc64f19570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495800"/>
            <a:ext cx="15049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33400" y="5162550"/>
            <a:ext cx="3733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latin typeface="Calibri" pitchFamily="34" charset="0"/>
              </a:rPr>
              <a:t>Kritische dichtheid: voor gegeven </a:t>
            </a:r>
            <a:r>
              <a:rPr lang="en-US" altLang="en-US" i="1">
                <a:latin typeface="Calibri" pitchFamily="34" charset="0"/>
              </a:rPr>
              <a:t>H</a:t>
            </a:r>
            <a:r>
              <a:rPr lang="en-US" altLang="en-US">
                <a:latin typeface="Calibri" pitchFamily="34" charset="0"/>
              </a:rPr>
              <a:t> de dichtheid waarvoor </a:t>
            </a:r>
            <a:r>
              <a:rPr lang="en-US" altLang="en-US" i="1">
                <a:latin typeface="Calibri" pitchFamily="34" charset="0"/>
              </a:rPr>
              <a:t>k = 0</a:t>
            </a:r>
          </a:p>
        </p:txBody>
      </p:sp>
      <p:pic>
        <p:nvPicPr>
          <p:cNvPr id="29706" name="Picture 10" descr="C:\Users\jo\Desktop\dc3dda15b67217abf527c835b42a51cb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410200"/>
            <a:ext cx="7905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3657600" y="5943600"/>
            <a:ext cx="1371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latin typeface="Calibri" pitchFamily="34" charset="0"/>
              </a:rPr>
              <a:t>10</a:t>
            </a:r>
            <a:r>
              <a:rPr lang="en-US" altLang="en-US" baseline="30000">
                <a:latin typeface="Calibri" pitchFamily="34" charset="0"/>
              </a:rPr>
              <a:t>-26</a:t>
            </a:r>
            <a:r>
              <a:rPr lang="en-US" altLang="en-US">
                <a:latin typeface="Calibri" pitchFamily="34" charset="0"/>
              </a:rPr>
              <a:t> kg m</a:t>
            </a:r>
            <a:r>
              <a:rPr lang="en-US" altLang="en-US" baseline="30000">
                <a:latin typeface="Calibri" pitchFamily="34" charset="0"/>
              </a:rPr>
              <a:t>-3</a:t>
            </a:r>
            <a:endParaRPr lang="en-US" altLang="en-US" i="1" baseline="30000">
              <a:latin typeface="Calibri" pitchFamily="34" charset="0"/>
            </a:endParaRPr>
          </a:p>
        </p:txBody>
      </p:sp>
      <p:pic>
        <p:nvPicPr>
          <p:cNvPr id="29707" name="Picture 11" descr="C:\Users\jo\Desktop\End_of_univers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352800"/>
            <a:ext cx="3886200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2514600" y="2770188"/>
            <a:ext cx="3048000" cy="1066800"/>
            <a:chOff x="2196350" y="2770095"/>
            <a:chExt cx="3048000" cy="1066800"/>
          </a:xfrm>
        </p:grpSpPr>
        <p:sp>
          <p:nvSpPr>
            <p:cNvPr id="17" name="Rounded Rectangle 16"/>
            <p:cNvSpPr/>
            <p:nvPr/>
          </p:nvSpPr>
          <p:spPr bwMode="auto">
            <a:xfrm>
              <a:off x="2196350" y="2770095"/>
              <a:ext cx="3048000" cy="106680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7189" name="Picture 4" descr="C:\Users\jo\Desktop\ab6bbc387c300448ca1d6a777a01ee55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0" y="3295650"/>
              <a:ext cx="2857500" cy="43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90" name="Picture 5" descr="C:\Users\jo\Desktop\2dea4b6116f4178c84c171f74b47f705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4150" y="2819400"/>
              <a:ext cx="222885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533400" y="6372225"/>
            <a:ext cx="3733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latin typeface="Calibri" pitchFamily="34" charset="0"/>
              </a:rPr>
              <a:t>Dichtheid / kritische dichtheid: </a:t>
            </a:r>
            <a:r>
              <a:rPr lang="en-US" altLang="en-US">
                <a:latin typeface="Calibri" pitchFamily="34" charset="0"/>
                <a:sym typeface="Symbol" pitchFamily="18" charset="2"/>
              </a:rPr>
              <a:t></a:t>
            </a:r>
            <a:endParaRPr lang="en-US" altLang="en-US" i="1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8139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4" grpId="0"/>
      <p:bldP spid="23" grpId="0" animBg="1"/>
      <p:bldP spid="24" grpId="0"/>
      <p:bldP spid="26" grpId="0"/>
      <p:bldP spid="27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endParaRPr lang="nl-NL" altLang="en-US">
              <a:latin typeface="Calibri" pitchFamily="34" charset="0"/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Kritische</a:t>
            </a:r>
            <a:r>
              <a:rPr lang="en-US" i="1" kern="1200" dirty="0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en-US" i="1" kern="1200" dirty="0" err="1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dichtheid</a:t>
            </a:r>
            <a:endParaRPr lang="en-US" i="1" kern="1200" dirty="0" smtClean="0">
              <a:solidFill>
                <a:srgbClr val="000099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33400" y="1849615"/>
            <a:ext cx="7696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Behoud</a:t>
            </a:r>
            <a:r>
              <a:rPr lang="en-US" altLang="en-US" dirty="0" smtClean="0">
                <a:latin typeface="Calibri" pitchFamily="34" charset="0"/>
              </a:rPr>
              <a:t> van </a:t>
            </a:r>
            <a:r>
              <a:rPr lang="en-US" altLang="en-US" dirty="0" err="1" smtClean="0">
                <a:latin typeface="Calibri" pitchFamily="34" charset="0"/>
              </a:rPr>
              <a:t>energie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volgens</a:t>
            </a:r>
            <a:r>
              <a:rPr lang="en-US" altLang="en-US" dirty="0" smtClean="0">
                <a:latin typeface="Calibri" pitchFamily="34" charset="0"/>
              </a:rPr>
              <a:t> Newton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33400" y="2459215"/>
            <a:ext cx="815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Beschouw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een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bolvormig</a:t>
            </a:r>
            <a:r>
              <a:rPr lang="en-US" altLang="en-US" dirty="0" smtClean="0">
                <a:latin typeface="Calibri" pitchFamily="34" charset="0"/>
              </a:rPr>
              <a:t> volume van het </a:t>
            </a:r>
            <a:r>
              <a:rPr lang="en-US" altLang="en-US" dirty="0" err="1" smtClean="0">
                <a:latin typeface="Calibri" pitchFamily="34" charset="0"/>
              </a:rPr>
              <a:t>heelal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dat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expandeert</a:t>
            </a:r>
            <a:r>
              <a:rPr lang="en-US" altLang="en-US" dirty="0" smtClean="0">
                <a:latin typeface="Calibri" pitchFamily="34" charset="0"/>
              </a:rPr>
              <a:t> met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33400" y="3032303"/>
            <a:ext cx="3962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smtClean="0">
                <a:latin typeface="Calibri" pitchFamily="34" charset="0"/>
              </a:rPr>
              <a:t>Massa </a:t>
            </a:r>
            <a:r>
              <a:rPr lang="en-US" altLang="en-US" dirty="0" err="1" smtClean="0">
                <a:latin typeface="Calibri" pitchFamily="34" charset="0"/>
              </a:rPr>
              <a:t>binnen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dit</a:t>
            </a:r>
            <a:r>
              <a:rPr lang="en-US" altLang="en-US" dirty="0" smtClean="0">
                <a:latin typeface="Calibri" pitchFamily="34" charset="0"/>
              </a:rPr>
              <a:t> volume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33400" y="3621087"/>
            <a:ext cx="7772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smtClean="0">
                <a:latin typeface="Calibri" pitchFamily="34" charset="0"/>
              </a:rPr>
              <a:t>Het </a:t>
            </a:r>
            <a:r>
              <a:rPr lang="en-US" altLang="en-US" dirty="0" err="1" smtClean="0">
                <a:latin typeface="Calibri" pitchFamily="34" charset="0"/>
              </a:rPr>
              <a:t>deeltje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zal</a:t>
            </a:r>
            <a:r>
              <a:rPr lang="en-US" altLang="en-US" dirty="0" smtClean="0">
                <a:latin typeface="Calibri" pitchFamily="34" charset="0"/>
              </a:rPr>
              <a:t> net </a:t>
            </a:r>
            <a:r>
              <a:rPr lang="en-US" altLang="en-US" dirty="0" err="1" smtClean="0">
                <a:latin typeface="Calibri" pitchFamily="34" charset="0"/>
              </a:rPr>
              <a:t>ontsnapping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als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i="1" dirty="0" smtClean="0"/>
              <a:t>r</a:t>
            </a:r>
            <a:r>
              <a:rPr lang="en-US" altLang="en-US" dirty="0" smtClean="0">
                <a:latin typeface="Calibri" pitchFamily="34" charset="0"/>
              </a:rPr>
              <a:t> de </a:t>
            </a:r>
            <a:r>
              <a:rPr lang="en-US" altLang="en-US" dirty="0" err="1" smtClean="0">
                <a:latin typeface="Calibri" pitchFamily="34" charset="0"/>
              </a:rPr>
              <a:t>kritische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dichtheid</a:t>
            </a:r>
            <a:r>
              <a:rPr lang="en-US" altLang="en-US" dirty="0" smtClean="0">
                <a:latin typeface="Calibri" pitchFamily="34" charset="0"/>
              </a:rPr>
              <a:t> is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533400" y="4800600"/>
            <a:ext cx="7467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Hetzelfde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resultaat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vonden</a:t>
            </a:r>
            <a:r>
              <a:rPr lang="en-US" altLang="en-US" dirty="0" smtClean="0">
                <a:latin typeface="Calibri" pitchFamily="34" charset="0"/>
              </a:rPr>
              <a:t> we met de </a:t>
            </a:r>
            <a:r>
              <a:rPr lang="en-US" altLang="en-US" dirty="0" err="1" smtClean="0">
                <a:latin typeface="Calibri" pitchFamily="34" charset="0"/>
              </a:rPr>
              <a:t>algemene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relativiteitstheorie</a:t>
            </a:r>
            <a:endParaRPr lang="en-US" altLang="en-US" i="1" dirty="0">
              <a:latin typeface="Calibri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383" y="1752600"/>
            <a:ext cx="1981200" cy="563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1" y="2459215"/>
            <a:ext cx="1066800" cy="339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020930"/>
            <a:ext cx="1462087" cy="40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533400" y="1219200"/>
            <a:ext cx="7696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Beschouw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een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testdeeltje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i="1" dirty="0" smtClean="0">
                <a:latin typeface="Calibri" pitchFamily="34" charset="0"/>
              </a:rPr>
              <a:t>m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en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bereken</a:t>
            </a:r>
            <a:r>
              <a:rPr lang="en-US" altLang="en-US" dirty="0" smtClean="0">
                <a:latin typeface="Calibri" pitchFamily="34" charset="0"/>
              </a:rPr>
              <a:t> de </a:t>
            </a:r>
            <a:r>
              <a:rPr lang="en-US" altLang="en-US" dirty="0" err="1" smtClean="0">
                <a:latin typeface="Calibri" pitchFamily="34" charset="0"/>
              </a:rPr>
              <a:t>ontsnappingssnelheid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533400" y="4228793"/>
            <a:ext cx="7772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Daarvoor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geldt</a:t>
            </a:r>
            <a:endParaRPr lang="en-US" altLang="en-US" i="1" dirty="0">
              <a:latin typeface="Calibri" pitchFamily="34" charset="0"/>
            </a:endParaRP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449" y="4065696"/>
            <a:ext cx="1050552" cy="61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533400" y="5257800"/>
            <a:ext cx="7467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Invullen</a:t>
            </a:r>
            <a:r>
              <a:rPr lang="en-US" altLang="en-US" dirty="0" smtClean="0">
                <a:latin typeface="Calibri" pitchFamily="34" charset="0"/>
              </a:rPr>
              <a:t> van </a:t>
            </a:r>
            <a:r>
              <a:rPr lang="en-US" altLang="en-US" i="1" dirty="0" smtClean="0">
                <a:latin typeface="Calibri" pitchFamily="34" charset="0"/>
              </a:rPr>
              <a:t>H</a:t>
            </a:r>
            <a:r>
              <a:rPr lang="en-US" altLang="en-US" baseline="-25000" dirty="0" smtClean="0">
                <a:latin typeface="Calibri" pitchFamily="34" charset="0"/>
              </a:rPr>
              <a:t>0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en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i="1" dirty="0" smtClean="0">
                <a:latin typeface="Calibri" pitchFamily="34" charset="0"/>
              </a:rPr>
              <a:t>G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levert</a:t>
            </a:r>
            <a:endParaRPr lang="en-US" altLang="en-US" i="1" dirty="0">
              <a:latin typeface="Calibri" pitchFamily="34" charset="0"/>
            </a:endParaRPr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364" y="5201481"/>
            <a:ext cx="2802636" cy="431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533400" y="5726668"/>
            <a:ext cx="7467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smtClean="0">
                <a:latin typeface="Calibri" pitchFamily="34" charset="0"/>
              </a:rPr>
              <a:t>Met </a:t>
            </a:r>
            <a:r>
              <a:rPr lang="en-US" altLang="en-US" dirty="0" err="1" smtClean="0">
                <a:latin typeface="Calibri" pitchFamily="34" charset="0"/>
              </a:rPr>
              <a:t>definitie</a:t>
            </a:r>
            <a:endParaRPr lang="en-US" altLang="en-US" i="1" dirty="0">
              <a:latin typeface="Calibri" pitchFamily="34" charset="0"/>
            </a:endParaRPr>
          </a:p>
        </p:txBody>
      </p:sp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0" y="5782860"/>
            <a:ext cx="2609850" cy="28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16153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4" grpId="0"/>
      <p:bldP spid="24" grpId="0"/>
      <p:bldP spid="26" grpId="0"/>
      <p:bldP spid="28" grpId="0"/>
      <p:bldP spid="25" grpId="0"/>
      <p:bldP spid="29" grpId="0"/>
      <p:bldP spid="30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endParaRPr lang="nl-NL" altLang="en-US">
              <a:latin typeface="Calibri" pitchFamily="34" charset="0"/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Friedmannvergelijkingen</a:t>
            </a:r>
            <a:endParaRPr lang="en-US" i="1" kern="1200" dirty="0" smtClean="0">
              <a:solidFill>
                <a:srgbClr val="000099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33400" y="1219200"/>
            <a:ext cx="815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latin typeface="Calibri" pitchFamily="34" charset="0"/>
              </a:rPr>
              <a:t>Friedmannvergelijking 1 kan herschreven worden</a:t>
            </a:r>
          </a:p>
        </p:txBody>
      </p:sp>
      <p:pic>
        <p:nvPicPr>
          <p:cNvPr id="29701" name="Picture 5" descr="C:\Users\jo\Desktop\2dea4b6116f4178c84c171f74b47f70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28800"/>
            <a:ext cx="22288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33400" y="3287713"/>
            <a:ext cx="7924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latin typeface="Calibri" pitchFamily="34" charset="0"/>
              </a:rPr>
              <a:t>Rechts staan enkel constanten. Tijdens expansie neemt dichtheid af (~</a:t>
            </a:r>
            <a:r>
              <a:rPr lang="en-US" altLang="en-US" i="1">
                <a:latin typeface="Calibri" pitchFamily="34" charset="0"/>
              </a:rPr>
              <a:t>a</a:t>
            </a:r>
            <a:r>
              <a:rPr lang="en-US" altLang="en-US" baseline="30000">
                <a:latin typeface="Calibri" pitchFamily="34" charset="0"/>
              </a:rPr>
              <a:t>3</a:t>
            </a:r>
            <a:r>
              <a:rPr lang="en-US" altLang="en-US">
                <a:latin typeface="Calibri" pitchFamily="34" charset="0"/>
              </a:rPr>
              <a:t>)</a:t>
            </a:r>
          </a:p>
        </p:txBody>
      </p:sp>
      <p:pic>
        <p:nvPicPr>
          <p:cNvPr id="30722" name="Picture 2" descr="C:\Users\jo\Desktop\331a0a3b429701e7c6a0a86dcc18070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057400"/>
            <a:ext cx="17430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 descr="C:\Users\jo\Desktop\f1af7b4fa0a206e2f6fac115293a1ea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590800"/>
            <a:ext cx="160972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6629400" y="2514600"/>
            <a:ext cx="1981200" cy="533400"/>
            <a:chOff x="7068670" y="1981200"/>
            <a:chExt cx="1981200" cy="533400"/>
          </a:xfrm>
        </p:grpSpPr>
        <p:sp>
          <p:nvSpPr>
            <p:cNvPr id="28" name="Rounded Rectangle 27"/>
            <p:cNvSpPr/>
            <p:nvPr/>
          </p:nvSpPr>
          <p:spPr bwMode="auto">
            <a:xfrm>
              <a:off x="7068670" y="1981200"/>
              <a:ext cx="1981200" cy="53340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8213" name="Picture 4" descr="C:\Users\jo\Desktop\d80ed62c3b3982e27a84eef8f305fd86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4700" y="2057400"/>
              <a:ext cx="1866900" cy="40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" name="Picture 10" descr="C:\Users\jo\Desktop\dc3dda15b67217abf527c835b42a51cb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25" y="2438400"/>
            <a:ext cx="7905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ight Brace 21"/>
          <p:cNvSpPr>
            <a:spLocks/>
          </p:cNvSpPr>
          <p:nvPr/>
        </p:nvSpPr>
        <p:spPr bwMode="auto">
          <a:xfrm>
            <a:off x="3048000" y="1752600"/>
            <a:ext cx="228600" cy="1066800"/>
          </a:xfrm>
          <a:prstGeom prst="rightBrace">
            <a:avLst>
              <a:gd name="adj1" fmla="val 8340"/>
              <a:gd name="adj2" fmla="val 50000"/>
            </a:avLst>
          </a:prstGeom>
          <a:solidFill>
            <a:schemeClr val="bg1"/>
          </a:solidFill>
          <a:ln w="38100" algn="ctr">
            <a:solidFill>
              <a:srgbClr val="0070C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endParaRPr lang="nl-NL" altLang="en-US">
              <a:latin typeface="Calibri" pitchFamily="34" charset="0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533400" y="3592513"/>
            <a:ext cx="7924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latin typeface="Calibri" pitchFamily="34" charset="0"/>
              </a:rPr>
              <a:t>Sinds Planck era is de </a:t>
            </a:r>
            <a:r>
              <a:rPr lang="en-US" altLang="en-US" i="1"/>
              <a:t>r</a:t>
            </a:r>
            <a:r>
              <a:rPr lang="en-US" altLang="en-US" i="1">
                <a:latin typeface="Calibri" pitchFamily="34" charset="0"/>
              </a:rPr>
              <a:t>a</a:t>
            </a:r>
            <a:r>
              <a:rPr lang="en-US" altLang="en-US" baseline="30000">
                <a:latin typeface="Calibri" pitchFamily="34" charset="0"/>
              </a:rPr>
              <a:t>2</a:t>
            </a:r>
            <a:r>
              <a:rPr lang="en-US" altLang="en-US">
                <a:latin typeface="Calibri" pitchFamily="34" charset="0"/>
              </a:rPr>
              <a:t> met factor 10</a:t>
            </a:r>
            <a:r>
              <a:rPr lang="en-US" altLang="en-US" baseline="30000">
                <a:latin typeface="Calibri" pitchFamily="34" charset="0"/>
              </a:rPr>
              <a:t>60</a:t>
            </a:r>
            <a:r>
              <a:rPr lang="en-US" altLang="en-US">
                <a:latin typeface="Calibri" pitchFamily="34" charset="0"/>
              </a:rPr>
              <a:t> afgenomen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533400" y="3897313"/>
            <a:ext cx="7924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latin typeface="Calibri" pitchFamily="34" charset="0"/>
              </a:rPr>
              <a:t>(</a:t>
            </a:r>
            <a:r>
              <a:rPr lang="en-US" altLang="en-US">
                <a:latin typeface="Calibri" pitchFamily="34" charset="0"/>
                <a:sym typeface="Symbol" pitchFamily="18" charset="2"/>
              </a:rPr>
              <a:t></a:t>
            </a:r>
            <a:r>
              <a:rPr lang="en-US" altLang="en-US" baseline="30000">
                <a:latin typeface="Calibri" pitchFamily="34" charset="0"/>
                <a:sym typeface="Symbol" pitchFamily="18" charset="2"/>
              </a:rPr>
              <a:t>-1</a:t>
            </a:r>
            <a:r>
              <a:rPr lang="en-US" altLang="en-US">
                <a:latin typeface="Calibri" pitchFamily="34" charset="0"/>
                <a:sym typeface="Symbol" pitchFamily="18" charset="2"/>
              </a:rPr>
              <a:t> – 1 ) moet met </a:t>
            </a:r>
            <a:r>
              <a:rPr lang="en-US" altLang="en-US">
                <a:latin typeface="Calibri" pitchFamily="34" charset="0"/>
              </a:rPr>
              <a:t>factor 10</a:t>
            </a:r>
            <a:r>
              <a:rPr lang="en-US" altLang="en-US" baseline="30000">
                <a:latin typeface="Calibri" pitchFamily="34" charset="0"/>
              </a:rPr>
              <a:t>60</a:t>
            </a:r>
            <a:r>
              <a:rPr lang="en-US" altLang="en-US">
                <a:latin typeface="Calibri" pitchFamily="34" charset="0"/>
              </a:rPr>
              <a:t> zijn toegenomen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533400" y="4202113"/>
            <a:ext cx="7924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smtClean="0">
                <a:latin typeface="Calibri" pitchFamily="34" charset="0"/>
              </a:rPr>
              <a:t>Planck </a:t>
            </a:r>
            <a:r>
              <a:rPr lang="en-US" altLang="en-US" dirty="0" err="1" smtClean="0">
                <a:latin typeface="Calibri" pitchFamily="34" charset="0"/>
              </a:rPr>
              <a:t>en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>
                <a:latin typeface="Calibri" pitchFamily="34" charset="0"/>
              </a:rPr>
              <a:t>Sloan Digital Sky Survey </a:t>
            </a:r>
            <a:r>
              <a:rPr lang="en-US" altLang="en-US" dirty="0" err="1">
                <a:latin typeface="Calibri" pitchFamily="34" charset="0"/>
              </a:rPr>
              <a:t>stellen</a:t>
            </a:r>
            <a:r>
              <a:rPr lang="en-US" altLang="en-US" dirty="0">
                <a:latin typeface="Calibri" pitchFamily="34" charset="0"/>
              </a:rPr>
              <a:t> </a:t>
            </a:r>
            <a:r>
              <a:rPr lang="en-US" altLang="en-US" dirty="0">
                <a:latin typeface="Calibri" pitchFamily="34" charset="0"/>
                <a:sym typeface="Symbol" pitchFamily="18" charset="2"/>
              </a:rPr>
              <a:t></a:t>
            </a:r>
            <a:r>
              <a:rPr lang="en-US" altLang="en-US" baseline="-25000" dirty="0">
                <a:latin typeface="Calibri" pitchFamily="34" charset="0"/>
                <a:sym typeface="Symbol" pitchFamily="18" charset="2"/>
              </a:rPr>
              <a:t>0</a:t>
            </a:r>
            <a:r>
              <a:rPr lang="en-US" altLang="en-US" dirty="0">
                <a:latin typeface="Calibri" pitchFamily="34" charset="0"/>
                <a:sym typeface="Symbol" pitchFamily="18" charset="2"/>
              </a:rPr>
              <a:t> op 1 </a:t>
            </a:r>
            <a:r>
              <a:rPr lang="en-US" altLang="en-US" dirty="0" err="1">
                <a:latin typeface="Calibri" pitchFamily="34" charset="0"/>
                <a:sym typeface="Symbol" pitchFamily="18" charset="2"/>
              </a:rPr>
              <a:t>binnen</a:t>
            </a:r>
            <a:r>
              <a:rPr lang="en-US" altLang="en-US" dirty="0">
                <a:latin typeface="Calibri" pitchFamily="34" charset="0"/>
                <a:sym typeface="Symbol" pitchFamily="18" charset="2"/>
              </a:rPr>
              <a:t> 1% </a:t>
            </a:r>
            <a:r>
              <a:rPr lang="en-US" altLang="en-US" dirty="0">
                <a:latin typeface="Calibri" pitchFamily="34" charset="0"/>
              </a:rPr>
              <a:t> 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533400" y="4506913"/>
            <a:ext cx="7924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latin typeface="Calibri" pitchFamily="34" charset="0"/>
              </a:rPr>
              <a:t>Dan is | </a:t>
            </a:r>
            <a:r>
              <a:rPr lang="en-US" altLang="en-US">
                <a:latin typeface="Calibri" pitchFamily="34" charset="0"/>
                <a:sym typeface="Symbol" pitchFamily="18" charset="2"/>
              </a:rPr>
              <a:t></a:t>
            </a:r>
            <a:r>
              <a:rPr lang="en-US" altLang="en-US" baseline="30000">
                <a:latin typeface="Calibri" pitchFamily="34" charset="0"/>
                <a:sym typeface="Symbol" pitchFamily="18" charset="2"/>
              </a:rPr>
              <a:t>-1</a:t>
            </a:r>
            <a:r>
              <a:rPr lang="en-US" altLang="en-US">
                <a:latin typeface="Calibri" pitchFamily="34" charset="0"/>
                <a:sym typeface="Symbol" pitchFamily="18" charset="2"/>
              </a:rPr>
              <a:t> - 1 | &lt; 0.01 en tijdens Planck era kleiner dan 10</a:t>
            </a:r>
            <a:r>
              <a:rPr lang="en-US" altLang="en-US" baseline="30000">
                <a:latin typeface="Calibri" pitchFamily="34" charset="0"/>
                <a:sym typeface="Symbol" pitchFamily="18" charset="2"/>
              </a:rPr>
              <a:t>-62</a:t>
            </a:r>
            <a:r>
              <a:rPr lang="en-US" altLang="en-US">
                <a:latin typeface="Calibri" pitchFamily="34" charset="0"/>
                <a:sym typeface="Symbol" pitchFamily="18" charset="2"/>
              </a:rPr>
              <a:t> </a:t>
            </a:r>
            <a:r>
              <a:rPr lang="en-US" altLang="en-US">
                <a:latin typeface="Calibri" pitchFamily="34" charset="0"/>
              </a:rPr>
              <a:t> 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533400" y="5040313"/>
            <a:ext cx="7924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latin typeface="Calibri" pitchFamily="34" charset="0"/>
              </a:rPr>
              <a:t>Vlakheidsprobleem: waarom was de initiële dichtheid van het Heelal zo dicht bij de kritische dichtheid?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533400" y="5678488"/>
            <a:ext cx="7924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latin typeface="Calibri" pitchFamily="34" charset="0"/>
              </a:rPr>
              <a:t>Oplossingen: Anthropisch principe of inflatie (</a:t>
            </a:r>
            <a:r>
              <a:rPr lang="en-US" altLang="en-US" i="1"/>
              <a:t>r</a:t>
            </a:r>
            <a:r>
              <a:rPr lang="en-US" altLang="en-US" i="1">
                <a:latin typeface="Calibri" pitchFamily="34" charset="0"/>
              </a:rPr>
              <a:t>a</a:t>
            </a:r>
            <a:r>
              <a:rPr lang="en-US" altLang="en-US" baseline="30000">
                <a:latin typeface="Calibri" pitchFamily="34" charset="0"/>
              </a:rPr>
              <a:t>2</a:t>
            </a:r>
            <a:r>
              <a:rPr lang="en-US" altLang="en-US">
                <a:latin typeface="Calibri" pitchFamily="34" charset="0"/>
              </a:rPr>
              <a:t> neemt snel </a:t>
            </a:r>
            <a:r>
              <a:rPr lang="en-US" altLang="en-US" u="sng">
                <a:latin typeface="Calibri" pitchFamily="34" charset="0"/>
              </a:rPr>
              <a:t>toe</a:t>
            </a:r>
            <a:r>
              <a:rPr lang="en-US" altLang="en-US">
                <a:latin typeface="Calibri" pitchFamily="34" charset="0"/>
              </a:rPr>
              <a:t> in korte tijd)</a:t>
            </a:r>
          </a:p>
        </p:txBody>
      </p:sp>
    </p:spTree>
    <p:extLst>
      <p:ext uri="{BB962C8B-B14F-4D97-AF65-F5344CB8AC3E}">
        <p14:creationId xmlns:p14="http://schemas.microsoft.com/office/powerpoint/2010/main" val="36733431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4" grpId="0"/>
      <p:bldP spid="22" grpId="0" animBg="1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Default Design">
      <a:majorFont>
        <a:latin typeface="Arial Rounded MT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ymbol" pitchFamily="18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ymbol" pitchFamily="18" charset="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23113</TotalTime>
  <Words>1419</Words>
  <Application>Microsoft Office PowerPoint</Application>
  <PresentationFormat>Letter Paper (8.5x11 in)</PresentationFormat>
  <Paragraphs>307</Paragraphs>
  <Slides>33</Slides>
  <Notes>33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Arial Unicode MS</vt:lpstr>
      <vt:lpstr>Arial</vt:lpstr>
      <vt:lpstr>Arial Rounded MT Bold</vt:lpstr>
      <vt:lpstr>Calibri</vt:lpstr>
      <vt:lpstr>Symbol</vt:lpstr>
      <vt:lpstr>Times</vt:lpstr>
      <vt:lpstr>Times New Roman</vt:lpstr>
      <vt:lpstr>Default Design</vt:lpstr>
      <vt:lpstr>Photo Editor Photo</vt:lpstr>
      <vt:lpstr>Equation</vt:lpstr>
      <vt:lpstr>PowerPoint Presentation</vt:lpstr>
      <vt:lpstr>PowerPoint Presentation</vt:lpstr>
      <vt:lpstr>Energiedichtheid in heelal</vt:lpstr>
      <vt:lpstr>Heelal gedomineerd door koude materie</vt:lpstr>
      <vt:lpstr>Heelal gedomineerd door straling</vt:lpstr>
      <vt:lpstr>Heelal gedomineerd door L</vt:lpstr>
      <vt:lpstr>Friedmannvergelijkingen</vt:lpstr>
      <vt:lpstr>Kritische dichtheid</vt:lpstr>
      <vt:lpstr>Friedmannvergelijkingen</vt:lpstr>
      <vt:lpstr>Evolutie van het heelal</vt:lpstr>
      <vt:lpstr>Evolutie van het heelal</vt:lpstr>
      <vt:lpstr>Afstanden in FLRW metriek</vt:lpstr>
      <vt:lpstr>Supernovae Type IA</vt:lpstr>
      <vt:lpstr>Supernovae Type IA</vt:lpstr>
      <vt:lpstr>Standaardmodel van de kosmologie</vt:lpstr>
      <vt:lpstr>Continuiteitsvergelijking</vt:lpstr>
      <vt:lpstr>Vergelijking van Euler</vt:lpstr>
      <vt:lpstr>Een klassiek heelal</vt:lpstr>
      <vt:lpstr>Een klassiek heelal</vt:lpstr>
      <vt:lpstr>Thermodynamica van het vroege heelal</vt:lpstr>
      <vt:lpstr>Druk</vt:lpstr>
      <vt:lpstr>Druk en dichtheid</vt:lpstr>
      <vt:lpstr>Toestandsvergelijkingen</vt:lpstr>
      <vt:lpstr>Tijdsevolutie schaalfactor</vt:lpstr>
      <vt:lpstr>Intermezzo: evenwichtsthermodynamica</vt:lpstr>
      <vt:lpstr>Intermezzo: gas bij relatief lage T</vt:lpstr>
      <vt:lpstr>Intermezzo: gas bij relatief lage T</vt:lpstr>
      <vt:lpstr>Druk voor een fermion/boson gas</vt:lpstr>
      <vt:lpstr>Vrijheidsgraden</vt:lpstr>
      <vt:lpstr>Historie van het heelal</vt:lpstr>
      <vt:lpstr>Historie van het heelal</vt:lpstr>
      <vt:lpstr>Elektrozwakke overgang</vt:lpstr>
      <vt:lpstr>QCD fase-overgang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Visie HEF</dc:title>
  <dc:creator>Jo van den Brand</dc:creator>
  <cp:lastModifiedBy>Johannes van den Brand</cp:lastModifiedBy>
  <cp:revision>1048</cp:revision>
  <cp:lastPrinted>2002-09-13T18:52:55Z</cp:lastPrinted>
  <dcterms:created xsi:type="dcterms:W3CDTF">2001-01-08T10:28:24Z</dcterms:created>
  <dcterms:modified xsi:type="dcterms:W3CDTF">2014-11-15T07:02:01Z</dcterms:modified>
</cp:coreProperties>
</file>