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923" r:id="rId2"/>
    <p:sldId id="927" r:id="rId3"/>
    <p:sldId id="928" r:id="rId4"/>
    <p:sldId id="930" r:id="rId5"/>
    <p:sldId id="949" r:id="rId6"/>
    <p:sldId id="876" r:id="rId7"/>
    <p:sldId id="879" r:id="rId8"/>
    <p:sldId id="881" r:id="rId9"/>
    <p:sldId id="886" r:id="rId10"/>
    <p:sldId id="887" r:id="rId11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182" d="100"/>
          <a:sy n="182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D64724-2832-4C3E-A70D-F21006E2DAD5}" type="slidenum">
              <a:rPr lang="nl-NL" altLang="en-US" sz="1200" smtClean="0">
                <a:latin typeface="Times New Roman" pitchFamily="18" charset="0"/>
              </a:rPr>
              <a:pPr/>
              <a:t>1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281B6-395E-4329-8407-DABDED0D2352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CB7CD-F59E-404C-AE63-C9A9314F4BC7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E1BD3-6164-44E2-8520-4AE462324DDC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A8D03-AF3A-41F8-9CD9-8ACBE75662D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846CD-8FDD-45E8-A2B3-172C04CDF665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617B-AF70-4FA2-A08D-8A570A3E895C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D0F98-71A3-4FB5-AB56-36910AF02C09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7A387-EF89-4269-8D0A-3C64166F4C01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8.png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76.png"/><Relationship Id="rId10" Type="http://schemas.openxmlformats.org/officeDocument/2006/relationships/image" Target="../media/image73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png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7.png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0.png"/><Relationship Id="rId5" Type="http://schemas.openxmlformats.org/officeDocument/2006/relationships/image" Target="../media/image16.wmf"/><Relationship Id="rId15" Type="http://schemas.openxmlformats.org/officeDocument/2006/relationships/image" Target="../media/image20.wmf"/><Relationship Id="rId23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5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Algemene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relativiteitstheorie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01918"/>
              </p:ext>
            </p:extLst>
          </p:nvPr>
        </p:nvGraphicFramePr>
        <p:xfrm>
          <a:off x="2743200" y="5178425"/>
          <a:ext cx="2971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4" imgW="721080" imgH="216720" progId="Equation.DSMT4">
                  <p:embed/>
                </p:oleObj>
              </mc:Choice>
              <mc:Fallback>
                <p:oleObj name="Equation" r:id="rId4" imgW="721080" imgH="21672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78425"/>
                        <a:ext cx="2971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Content Placeholder 2"/>
          <p:cNvSpPr txBox="1">
            <a:spLocks/>
          </p:cNvSpPr>
          <p:nvPr/>
        </p:nvSpPr>
        <p:spPr>
          <a:xfrm>
            <a:off x="762000" y="3090446"/>
            <a:ext cx="6781800" cy="2017712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80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Einsteins</a:t>
            </a:r>
            <a:r>
              <a:rPr lang="en-US" sz="2800" kern="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80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g</a:t>
            </a:r>
            <a:r>
              <a:rPr lang="en-US" sz="2800" b="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ravitatie</a:t>
            </a:r>
            <a:endParaRPr lang="en-US" sz="2800" b="0" kern="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2000" b="0" kern="0" dirty="0" err="1" smtClean="0">
                <a:latin typeface="Calibri" panose="020F0502020204030204" pitchFamily="34" charset="0"/>
              </a:rPr>
              <a:t>Ruimtetijd</a:t>
            </a:r>
            <a:r>
              <a:rPr lang="en-US" sz="2000" b="0" kern="0" dirty="0" smtClean="0">
                <a:latin typeface="Calibri" panose="020F0502020204030204" pitchFamily="34" charset="0"/>
              </a:rPr>
              <a:t> is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gekromd</a:t>
            </a:r>
            <a:r>
              <a:rPr lang="en-US" sz="2000" b="0" kern="0" dirty="0" smtClean="0">
                <a:latin typeface="Calibri" panose="020F0502020204030204" pitchFamily="34" charset="0"/>
              </a:rPr>
              <a:t> pseudo-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Riemannse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varieteit</a:t>
            </a:r>
            <a:r>
              <a:rPr lang="en-US" sz="2000" b="0" kern="0" dirty="0" smtClean="0">
                <a:latin typeface="Calibri" panose="020F0502020204030204" pitchFamily="34" charset="0"/>
              </a:rPr>
              <a:t> met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metriek</a:t>
            </a:r>
            <a:r>
              <a:rPr lang="en-US" sz="2000" b="0" kern="0" dirty="0" smtClean="0">
                <a:latin typeface="Calibri" panose="020F0502020204030204" pitchFamily="34" charset="0"/>
              </a:rPr>
              <a:t> met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signatuur</a:t>
            </a:r>
            <a:r>
              <a:rPr lang="en-US" sz="2000" b="0" kern="0" dirty="0" smtClean="0">
                <a:latin typeface="Calibri" panose="020F0502020204030204" pitchFamily="34" charset="0"/>
              </a:rPr>
              <a:t> (</a:t>
            </a:r>
            <a:r>
              <a:rPr lang="en-US" sz="2000" b="0" i="1" kern="0" dirty="0" smtClean="0">
                <a:latin typeface="Calibri" panose="020F0502020204030204" pitchFamily="34" charset="0"/>
              </a:rPr>
              <a:t>-,+,+,+</a:t>
            </a:r>
            <a:r>
              <a:rPr lang="en-US" sz="2000" b="0" kern="0" dirty="0" smtClean="0">
                <a:latin typeface="Calibri" panose="020F0502020204030204" pitchFamily="34" charset="0"/>
              </a:rPr>
              <a:t>)</a:t>
            </a:r>
            <a:endParaRPr lang="en-US" sz="2000" b="0" kern="0" dirty="0">
              <a:latin typeface="Calibri" panose="020F0502020204030204" pitchFamily="34" charset="0"/>
            </a:endParaRP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2000" b="0" kern="0" dirty="0" smtClean="0">
                <a:latin typeface="Calibri" panose="020F0502020204030204" pitchFamily="34" charset="0"/>
              </a:rPr>
              <a:t>Het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verband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tussen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materie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kromming</a:t>
            </a:r>
            <a:r>
              <a:rPr lang="en-US" sz="2000" b="0" kern="0" dirty="0" smtClean="0">
                <a:latin typeface="Calibri" panose="020F0502020204030204" pitchFamily="34" charset="0"/>
              </a:rPr>
              <a:t> van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ruimtetijd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wordt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gegeven</a:t>
            </a:r>
            <a:r>
              <a:rPr lang="en-US" sz="2000" b="0" kern="0" dirty="0" smtClean="0">
                <a:latin typeface="Calibri" panose="020F0502020204030204" pitchFamily="34" charset="0"/>
              </a:rPr>
              <a:t> door de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Einsteinvergelijkingen</a:t>
            </a:r>
            <a:endParaRPr lang="en-US" sz="2000" b="0" kern="0" dirty="0">
              <a:latin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6367046"/>
            <a:ext cx="3353803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000" kern="0" dirty="0" err="1" smtClean="0">
                <a:latin typeface="Calibri" panose="020F0502020204030204" pitchFamily="34" charset="0"/>
              </a:rPr>
              <a:t>Eenheden</a:t>
            </a:r>
            <a:r>
              <a:rPr lang="en-US" sz="2000" kern="0" dirty="0" smtClean="0">
                <a:latin typeface="Calibri" panose="020F0502020204030204" pitchFamily="34" charset="0"/>
              </a:rPr>
              <a:t>: </a:t>
            </a:r>
            <a:r>
              <a:rPr lang="en-US" sz="2000" i="1" kern="0" dirty="0" smtClean="0">
                <a:latin typeface="Calibri" panose="020F0502020204030204" pitchFamily="34" charset="0"/>
              </a:rPr>
              <a:t>c = 1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kern="0" dirty="0" err="1" smtClean="0">
                <a:latin typeface="Calibri" panose="020F0502020204030204" pitchFamily="34" charset="0"/>
              </a:rPr>
              <a:t>en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kern="0" dirty="0" err="1" smtClean="0">
                <a:latin typeface="Calibri" panose="020F0502020204030204" pitchFamily="34" charset="0"/>
              </a:rPr>
              <a:t>soms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i="1" kern="0" dirty="0" smtClean="0">
                <a:latin typeface="Calibri" panose="020F0502020204030204" pitchFamily="34" charset="0"/>
              </a:rPr>
              <a:t>G = 1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62000" y="1447800"/>
            <a:ext cx="6553200" cy="2017712"/>
            <a:chOff x="762000" y="1447800"/>
            <a:chExt cx="6553200" cy="2017712"/>
          </a:xfrm>
        </p:grpSpPr>
        <p:graphicFrame>
          <p:nvGraphicFramePr>
            <p:cNvPr id="84" name="Object 7"/>
            <p:cNvGraphicFramePr>
              <a:graphicFrameLocks noChangeAspect="1"/>
            </p:cNvGraphicFramePr>
            <p:nvPr/>
          </p:nvGraphicFramePr>
          <p:xfrm>
            <a:off x="2590800" y="2039937"/>
            <a:ext cx="32035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Equation" r:id="rId6" imgW="1701800" imgH="292100" progId="Equation.3">
                    <p:embed/>
                  </p:oleObj>
                </mc:Choice>
                <mc:Fallback>
                  <p:oleObj name="Equation" r:id="rId6" imgW="1701800" imgH="2921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039937"/>
                          <a:ext cx="32035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762000" y="1447800"/>
              <a:ext cx="6553200" cy="2017712"/>
            </a:xfrm>
            <a:prstGeom prst="rect">
              <a:avLst/>
            </a:prstGeom>
          </p:spPr>
          <p:txBody>
            <a:bodyPr/>
            <a:lstStyle/>
            <a:p>
              <a:pPr marL="231775" indent="-231775">
                <a:spcAft>
                  <a:spcPct val="40000"/>
                </a:spcAft>
                <a:buClr>
                  <a:srgbClr val="666699"/>
                </a:buClr>
                <a:buSzPct val="85000"/>
                <a:buFont typeface="Wingdings" pitchFamily="2" charset="2"/>
                <a:buChar char="§"/>
                <a:defRPr/>
              </a:pPr>
              <a:r>
                <a:rPr lang="en-US" sz="280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Newtons</a:t>
              </a:r>
              <a:r>
                <a:rPr lang="en-US" sz="2800" kern="0" dirty="0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g</a:t>
              </a:r>
              <a:r>
                <a:rPr lang="en-US" sz="2800" b="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ravitatie</a:t>
              </a:r>
              <a:endParaRPr lang="en-US" sz="2800" b="0" kern="0" dirty="0">
                <a:solidFill>
                  <a:srgbClr val="6C18B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3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Oerknal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friedmannvergelijkingen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91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Dichtheid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positieve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grootheden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bekende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velden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33400" y="1571625"/>
            <a:ext cx="5692775" cy="495300"/>
            <a:chOff x="533400" y="1572128"/>
            <a:chExt cx="5692437" cy="495300"/>
          </a:xfrm>
        </p:grpSpPr>
        <p:sp>
          <p:nvSpPr>
            <p:cNvPr id="27" name="TextBox 26"/>
            <p:cNvSpPr txBox="1"/>
            <p:nvPr/>
          </p:nvSpPr>
          <p:spPr>
            <a:xfrm>
              <a:off x="533400" y="1600703"/>
              <a:ext cx="373357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</a:rPr>
                <a:t>Dan   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negatief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volgens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6912" y="1572128"/>
              <a:ext cx="2828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695" y="1676400"/>
              <a:ext cx="4000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533400" y="2017713"/>
            <a:ext cx="5638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Uitdijingssnelheid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in de </a:t>
            </a:r>
            <a:r>
              <a:rPr lang="en-US" dirty="0" err="1">
                <a:latin typeface="Calibri" panose="020F0502020204030204" pitchFamily="34" charset="0"/>
              </a:rPr>
              <a:t>tijd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33400" y="2309813"/>
            <a:ext cx="5638800" cy="369887"/>
            <a:chOff x="533400" y="2310064"/>
            <a:chExt cx="5638800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310064"/>
              <a:ext cx="56388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Volgens</a:t>
              </a:r>
              <a:r>
                <a:rPr lang="en-US" dirty="0">
                  <a:latin typeface="Calibri" panose="020F0502020204030204" pitchFamily="34" charset="0"/>
                </a:rPr>
                <a:t> experiment,                 ,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dijt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heelal</a:t>
              </a:r>
              <a:r>
                <a:rPr lang="en-US" dirty="0">
                  <a:latin typeface="Calibri" panose="020F0502020204030204" pitchFamily="34" charset="0"/>
                </a:rPr>
                <a:t> nu </a:t>
              </a:r>
              <a:r>
                <a:rPr lang="en-US" dirty="0" err="1">
                  <a:latin typeface="Calibri" panose="020F0502020204030204" pitchFamily="34" charset="0"/>
                </a:rPr>
                <a:t>uit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2378240"/>
              <a:ext cx="942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219200" y="2743200"/>
            <a:ext cx="7162800" cy="368300"/>
            <a:chOff x="1219200" y="2742836"/>
            <a:chExt cx="7162800" cy="369332"/>
          </a:xfrm>
        </p:grpSpPr>
        <p:sp>
          <p:nvSpPr>
            <p:cNvPr id="3090" name="Right Arrow 31"/>
            <p:cNvSpPr>
              <a:spLocks noChangeArrowheads="1"/>
            </p:cNvSpPr>
            <p:nvPr/>
          </p:nvSpPr>
          <p:spPr bwMode="auto">
            <a:xfrm>
              <a:off x="1219200" y="2771272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33600" y="2742836"/>
              <a:ext cx="62484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Schaalfactor</a:t>
              </a:r>
              <a:r>
                <a:rPr lang="en-US" dirty="0">
                  <a:latin typeface="Calibri" panose="020F0502020204030204" pitchFamily="34" charset="0"/>
                </a:rPr>
                <a:t> 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heeft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ooit</a:t>
              </a:r>
              <a:r>
                <a:rPr lang="en-US" dirty="0">
                  <a:latin typeface="Calibri" panose="020F0502020204030204" pitchFamily="34" charset="0"/>
                </a:rPr>
                <a:t> de </a:t>
              </a:r>
              <a:r>
                <a:rPr lang="en-US" dirty="0" err="1">
                  <a:latin typeface="Calibri" panose="020F0502020204030204" pitchFamily="34" charset="0"/>
                </a:rPr>
                <a:t>waarde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nul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aangenomen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2807368"/>
              <a:ext cx="333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533400" y="3135313"/>
            <a:ext cx="7543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Friedmannvergelijkingen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voorspellen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ooit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opgesloten</a:t>
            </a:r>
            <a:r>
              <a:rPr lang="en-US" sz="1600" dirty="0">
                <a:latin typeface="Calibri" panose="020F0502020204030204" pitchFamily="34" charset="0"/>
              </a:rPr>
              <a:t> in volume </a:t>
            </a:r>
            <a:r>
              <a:rPr lang="en-US" sz="1600" i="1" dirty="0">
                <a:latin typeface="Calibri" panose="020F0502020204030204" pitchFamily="34" charset="0"/>
              </a:rPr>
              <a:t>V = 0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ruimtetijd</a:t>
            </a:r>
            <a:r>
              <a:rPr lang="en-US" sz="1600" dirty="0">
                <a:latin typeface="Calibri" panose="020F0502020204030204" pitchFamily="34" charset="0"/>
              </a:rPr>
              <a:t> is </a:t>
            </a:r>
            <a:r>
              <a:rPr lang="en-US" sz="1600" dirty="0" err="1">
                <a:latin typeface="Calibri" panose="020F0502020204030204" pitchFamily="34" charset="0"/>
              </a:rPr>
              <a:t>begonnen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latin typeface="Calibri" panose="020F0502020204030204" pitchFamily="34" charset="0"/>
              </a:rPr>
              <a:t>singulariteit</a:t>
            </a:r>
            <a:r>
              <a:rPr lang="en-US" sz="1600" dirty="0">
                <a:latin typeface="Calibri" panose="020F0502020204030204" pitchFamily="34" charset="0"/>
              </a:rPr>
              <a:t> met </a:t>
            </a:r>
            <a:r>
              <a:rPr lang="en-US" sz="1600" dirty="0" err="1">
                <a:latin typeface="Calibri" panose="020F0502020204030204" pitchFamily="34" charset="0"/>
              </a:rPr>
              <a:t>oneindige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energiedichtheid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generieke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voor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oplossingen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f</a:t>
            </a:r>
            <a:r>
              <a:rPr lang="en-US" sz="1600" dirty="0" err="1" smtClean="0">
                <a:latin typeface="Calibri" panose="020F0502020204030204" pitchFamily="34" charset="0"/>
              </a:rPr>
              <a:t>riedmannvergelijkingen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225925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548188"/>
            <a:ext cx="2743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10800000">
            <a:off x="2057400" y="5486400"/>
            <a:ext cx="9144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42183"/>
              </p:ext>
            </p:extLst>
          </p:nvPr>
        </p:nvGraphicFramePr>
        <p:xfrm>
          <a:off x="1295400" y="5257800"/>
          <a:ext cx="655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9" imgW="393529" imgH="228501" progId="Equation.3">
                  <p:embed/>
                </p:oleObj>
              </mc:Choice>
              <mc:Fallback>
                <p:oleObj name="Equation" r:id="rId9" imgW="393529" imgH="228501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57800"/>
                        <a:ext cx="655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521075" y="535305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helling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50279"/>
              </p:ext>
            </p:extLst>
          </p:nvPr>
        </p:nvGraphicFramePr>
        <p:xfrm>
          <a:off x="4400550" y="5197475"/>
          <a:ext cx="35115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1" imgW="2108200" imgH="431800" progId="Equation.3">
                  <p:embed/>
                </p:oleObj>
              </mc:Choice>
              <mc:Fallback>
                <p:oleObj name="Equation" r:id="rId11" imgW="2108200" imgH="4318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5197475"/>
                        <a:ext cx="35115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0" y="5954713"/>
            <a:ext cx="365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&lt; 15 </a:t>
            </a:r>
            <a:r>
              <a:rPr lang="en-US" dirty="0" err="1">
                <a:latin typeface="Calibri" panose="020F0502020204030204" pitchFamily="34" charset="0"/>
              </a:rPr>
              <a:t>Gjaar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rot="10800000">
            <a:off x="3124200" y="5486400"/>
            <a:ext cx="838200" cy="762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5" grpId="0"/>
      <p:bldP spid="36" grpId="0"/>
      <p:bldP spid="42" grpId="0"/>
      <p:bldP spid="44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2175"/>
            <a:ext cx="8686800" cy="1295400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Energie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nodig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om gas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te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versnellen</a:t>
            </a:r>
            <a:endParaRPr lang="en-US" sz="2000" b="0" dirty="0" smtClean="0">
              <a:solidFill>
                <a:srgbClr val="6C18B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742950" lvl="2" indent="-34290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	</a:t>
            </a: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Afhankelijk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van het </a:t>
            </a: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referentiesysteem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742950" lvl="2" indent="-34290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	0 – component van </a:t>
            </a: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vier-impuls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3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875768"/>
              </p:ext>
            </p:extLst>
          </p:nvPr>
        </p:nvGraphicFramePr>
        <p:xfrm>
          <a:off x="6248400" y="762000"/>
          <a:ext cx="22574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4" imgW="1206500" imgH="431800" progId="Equation.3">
                  <p:embed/>
                </p:oleObj>
              </mc:Choice>
              <mc:Fallback>
                <p:oleObj name="Equation" r:id="rId4" imgW="1206500" imgH="4318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2574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2035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Beschouw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`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stof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’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	</a:t>
            </a:r>
            <a:r>
              <a:rPr lang="en-US" sz="1600" dirty="0" err="1" smtClean="0">
                <a:latin typeface="Calibri" panose="020F0502020204030204" pitchFamily="34" charset="0"/>
              </a:rPr>
              <a:t>Verzameling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deeltjes</a:t>
            </a:r>
            <a:r>
              <a:rPr lang="en-US" sz="1600" dirty="0" smtClean="0">
                <a:latin typeface="Calibri" panose="020F0502020204030204" pitchFamily="34" charset="0"/>
              </a:rPr>
              <a:t> die in rust </a:t>
            </a:r>
            <a:r>
              <a:rPr lang="en-US" sz="1600" dirty="0" err="1" smtClean="0">
                <a:latin typeface="Calibri" panose="020F0502020204030204" pitchFamily="34" charset="0"/>
              </a:rPr>
              <a:t>zijn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t.o.v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r>
              <a:rPr lang="en-US" sz="1600" dirty="0" err="1" smtClean="0">
                <a:latin typeface="Calibri" panose="020F0502020204030204" pitchFamily="34" charset="0"/>
              </a:rPr>
              <a:t>elkaar</a:t>
            </a:r>
            <a:endParaRPr lang="en-US" sz="1600" dirty="0"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	</a:t>
            </a:r>
            <a:r>
              <a:rPr lang="en-US" sz="1600" dirty="0" err="1" smtClean="0">
                <a:latin typeface="Calibri" panose="020F0502020204030204" pitchFamily="34" charset="0"/>
              </a:rPr>
              <a:t>Constante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viersnelheid</a:t>
            </a: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37473"/>
              </p:ext>
            </p:extLst>
          </p:nvPr>
        </p:nvGraphicFramePr>
        <p:xfrm>
          <a:off x="4729163" y="2824163"/>
          <a:ext cx="80803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6" imgW="431613" imgH="228501" progId="Equation.3">
                  <p:embed/>
                </p:oleObj>
              </mc:Choice>
              <mc:Fallback>
                <p:oleObj name="Equation" r:id="rId6" imgW="431613" imgH="228501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824163"/>
                        <a:ext cx="808037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8800" y="2819401"/>
            <a:ext cx="3048000" cy="409020"/>
            <a:chOff x="5638801" y="3146425"/>
            <a:chExt cx="3047028" cy="408141"/>
          </a:xfrm>
        </p:grpSpPr>
        <p:sp>
          <p:nvSpPr>
            <p:cNvPr id="18" name="TextBox 17"/>
            <p:cNvSpPr txBox="1"/>
            <p:nvPr/>
          </p:nvSpPr>
          <p:spPr>
            <a:xfrm>
              <a:off x="5638801" y="3186028"/>
              <a:ext cx="3047028" cy="368538"/>
            </a:xfrm>
            <a:prstGeom prst="rect">
              <a:avLst/>
            </a:prstGeom>
            <a:solidFill>
              <a:srgbClr val="FEFCAC"/>
            </a:solidFill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Calibri" panose="020F0502020204030204" pitchFamily="34" charset="0"/>
                  <a:cs typeface="+mn-cs"/>
                </a:rPr>
                <a:t>Flux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viervector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                  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7403129" y="3146425"/>
            <a:ext cx="128270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3" name="Equation" r:id="rId8" imgW="685800" imgH="203200" progId="Equation.3">
                    <p:embed/>
                  </p:oleObj>
                </mc:Choice>
                <mc:Fallback>
                  <p:oleObj name="Equation" r:id="rId8" imgW="685800" imgH="203200" progId="Equation.3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3129" y="3146425"/>
                          <a:ext cx="1282700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7873458" y="3505994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 bwMode="auto">
          <a:xfrm>
            <a:off x="4953000" y="34290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Deeltjedichtheid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rustsysteem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4321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Bewegend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systeem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Calibri" panose="020F0502020204030204" pitchFamily="34" charset="0"/>
              </a:rPr>
              <a:t>N</a:t>
            </a:r>
            <a:r>
              <a:rPr lang="en-US" sz="1600" baseline="30000" dirty="0">
                <a:latin typeface="Calibri" panose="020F0502020204030204" pitchFamily="34" charset="0"/>
              </a:rPr>
              <a:t>0</a:t>
            </a:r>
            <a:r>
              <a:rPr lang="en-US" sz="1600" dirty="0">
                <a:latin typeface="Calibri" panose="020F0502020204030204" pitchFamily="34" charset="0"/>
              </a:rPr>
              <a:t> is </a:t>
            </a:r>
            <a:r>
              <a:rPr lang="en-US" sz="1600" dirty="0" smtClean="0">
                <a:latin typeface="Calibri" panose="020F0502020204030204" pitchFamily="34" charset="0"/>
              </a:rPr>
              <a:t>de </a:t>
            </a:r>
            <a:r>
              <a:rPr lang="en-US" sz="1600" dirty="0" err="1" smtClean="0">
                <a:latin typeface="Calibri" panose="020F0502020204030204" pitchFamily="34" charset="0"/>
              </a:rPr>
              <a:t>deeltjesdichtheid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N</a:t>
            </a:r>
            <a:r>
              <a:rPr lang="en-US" sz="1600" baseline="30000" dirty="0" smtClean="0">
                <a:latin typeface="Calibri" panose="020F0502020204030204" pitchFamily="34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deeltjes</a:t>
            </a:r>
            <a:r>
              <a:rPr lang="en-US" sz="1600" dirty="0" smtClean="0">
                <a:latin typeface="Calibri" panose="020F0502020204030204" pitchFamily="34" charset="0"/>
              </a:rPr>
              <a:t> flux in de x</a:t>
            </a:r>
            <a:r>
              <a:rPr lang="en-US" sz="1600" baseline="30000" dirty="0" smtClean="0">
                <a:latin typeface="Calibri" panose="020F0502020204030204" pitchFamily="34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</a:rPr>
              <a:t> – </a:t>
            </a:r>
            <a:r>
              <a:rPr lang="en-US" sz="1600" dirty="0" err="1" smtClean="0">
                <a:latin typeface="Calibri" panose="020F0502020204030204" pitchFamily="34" charset="0"/>
              </a:rPr>
              <a:t>richting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953000" y="3787775"/>
            <a:ext cx="3446463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Massadichtheid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rustsysteem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153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05334"/>
              </p:ext>
            </p:extLst>
          </p:nvPr>
        </p:nvGraphicFramePr>
        <p:xfrm>
          <a:off x="8193088" y="3892550"/>
          <a:ext cx="7620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10" imgW="494870" imgH="164957" progId="Equation.3">
                  <p:embed/>
                </p:oleObj>
              </mc:Choice>
              <mc:Fallback>
                <p:oleObj name="Equation" r:id="rId10" imgW="494870" imgH="164957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88" y="3892550"/>
                        <a:ext cx="7620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 bwMode="auto">
          <a:xfrm>
            <a:off x="4953000" y="4144963"/>
            <a:ext cx="3446463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Energiedichtheid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rustsysteem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42315"/>
              </p:ext>
            </p:extLst>
          </p:nvPr>
        </p:nvGraphicFramePr>
        <p:xfrm>
          <a:off x="8153400" y="4144963"/>
          <a:ext cx="3905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12" imgW="253890" imgH="228501" progId="Equation.3">
                  <p:embed/>
                </p:oleObj>
              </mc:Choice>
              <mc:Fallback>
                <p:oleObj name="Equation" r:id="rId12" imgW="253890" imgH="228501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144963"/>
                        <a:ext cx="3905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3224213"/>
            <a:ext cx="45720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Rustsysteem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i="1" dirty="0">
                <a:latin typeface="Calibri" panose="020F0502020204030204" pitchFamily="34" charset="0"/>
              </a:rPr>
              <a:t>n </a:t>
            </a:r>
            <a:r>
              <a:rPr lang="en-US" sz="1600" dirty="0" err="1" smtClean="0">
                <a:latin typeface="Calibri" panose="020F0502020204030204" pitchFamily="34" charset="0"/>
              </a:rPr>
              <a:t>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i="1" dirty="0" smtClean="0">
                <a:latin typeface="Calibri" panose="020F0502020204030204" pitchFamily="34" charset="0"/>
              </a:rPr>
              <a:t>m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zijn</a:t>
            </a:r>
            <a:r>
              <a:rPr lang="en-US" sz="1600" dirty="0" smtClean="0">
                <a:latin typeface="Calibri" panose="020F0502020204030204" pitchFamily="34" charset="0"/>
              </a:rPr>
              <a:t> 0-components van </a:t>
            </a:r>
            <a:r>
              <a:rPr lang="en-US" sz="1600" dirty="0" err="1" smtClean="0">
                <a:latin typeface="Calibri" panose="020F0502020204030204" pitchFamily="34" charset="0"/>
              </a:rPr>
              <a:t>viervectoren</a:t>
            </a: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019651"/>
              </p:ext>
            </p:extLst>
          </p:nvPr>
        </p:nvGraphicFramePr>
        <p:xfrm>
          <a:off x="5486400" y="4549775"/>
          <a:ext cx="908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14" imgW="635000" imgH="914400" progId="Equation.3">
                  <p:embed/>
                </p:oleObj>
              </mc:Choice>
              <mc:Fallback>
                <p:oleObj name="Equation" r:id="rId14" imgW="635000" imgH="91440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49775"/>
                        <a:ext cx="9080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64724"/>
              </p:ext>
            </p:extLst>
          </p:nvPr>
        </p:nvGraphicFramePr>
        <p:xfrm>
          <a:off x="6692900" y="4549775"/>
          <a:ext cx="1689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quation" r:id="rId16" imgW="1181100" imgH="914400" progId="Equation.3">
                  <p:embed/>
                </p:oleObj>
              </mc:Choice>
              <mc:Fallback>
                <p:oleObj name="Equation" r:id="rId16" imgW="1181100" imgH="9144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549775"/>
                        <a:ext cx="16891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2400" y="5715000"/>
            <a:ext cx="4876800" cy="369888"/>
            <a:chOff x="762000" y="6183868"/>
            <a:chExt cx="4876800" cy="36933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762000" y="6183868"/>
              <a:ext cx="4876800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Calibri" panose="020F0502020204030204" pitchFamily="34" charset="0"/>
                  <a:cs typeface="+mn-cs"/>
                </a:rPr>
                <a:t>      is 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de                     </a:t>
              </a:r>
              <a:r>
                <a:rPr lang="en-US" dirty="0">
                  <a:latin typeface="Calibri" panose="020F0502020204030204" pitchFamily="34" charset="0"/>
                  <a:cs typeface="+mn-cs"/>
                </a:rPr>
                <a:t>component 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van tensor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aphicFrame>
          <p:nvGraphicFramePr>
            <p:cNvPr id="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963820"/>
                </p:ext>
              </p:extLst>
            </p:nvPr>
          </p:nvGraphicFramePr>
          <p:xfrm>
            <a:off x="1612900" y="6239256"/>
            <a:ext cx="1054100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8" name="Equation" r:id="rId18" imgW="736600" imgH="203200" progId="Equation.3">
                    <p:embed/>
                  </p:oleObj>
                </mc:Choice>
                <mc:Fallback>
                  <p:oleObj name="Equation" r:id="rId18" imgW="736600" imgH="203200" progId="Equation.3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2900" y="6239256"/>
                          <a:ext cx="1054100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/>
          </p:nvGraphicFramePr>
          <p:xfrm>
            <a:off x="838200" y="6192774"/>
            <a:ext cx="36353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9" name="Equation" r:id="rId20" imgW="253890" imgH="228501" progId="Equation.3">
                    <p:embed/>
                  </p:oleObj>
                </mc:Choice>
                <mc:Fallback>
                  <p:oleObj name="Equation" r:id="rId20" imgW="253890" imgH="228501" progId="Equation.3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6192774"/>
                          <a:ext cx="36353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898290"/>
                </p:ext>
              </p:extLst>
            </p:nvPr>
          </p:nvGraphicFramePr>
          <p:xfrm>
            <a:off x="4953000" y="6230112"/>
            <a:ext cx="617537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0" name="Equation" r:id="rId22" imgW="431613" imgH="203112" progId="Equation.3">
                    <p:embed/>
                  </p:oleObj>
                </mc:Choice>
                <mc:Fallback>
                  <p:oleObj name="Equation" r:id="rId22" imgW="431613" imgH="203112" progId="Equation.3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6230112"/>
                          <a:ext cx="617537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374974"/>
              </p:ext>
            </p:extLst>
          </p:nvPr>
        </p:nvGraphicFramePr>
        <p:xfrm>
          <a:off x="838200" y="6248400"/>
          <a:ext cx="40147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name="Equation" r:id="rId24" imgW="2146300" imgH="241300" progId="Equation.3">
                  <p:embed/>
                </p:oleObj>
              </mc:Choice>
              <mc:Fallback>
                <p:oleObj name="Equation" r:id="rId24" imgW="2146300" imgH="24130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248400"/>
                        <a:ext cx="4014788" cy="4476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5105400" y="6291263"/>
            <a:ext cx="32004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Het gas </a:t>
            </a:r>
            <a:r>
              <a:rPr lang="en-US" dirty="0">
                <a:latin typeface="Calibri" panose="020F0502020204030204" pitchFamily="34" charset="0"/>
                <a:cs typeface="+mn-cs"/>
              </a:rPr>
              <a:t>is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drukloos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!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Energie-impuls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tensor: `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stof</a:t>
            </a:r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’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42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1" grpId="0"/>
      <p:bldP spid="19" grpId="0" animBg="1"/>
      <p:bldP spid="28" grpId="0"/>
      <p:bldP spid="29" grpId="0" animBg="1"/>
      <p:bldP spid="30" grpId="0" animBg="1"/>
      <p:bldP spid="32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Perfecte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vloeistof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(in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rustsysteem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Energiedichtheid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Isotrope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druk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P</a:t>
            </a:r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78408"/>
              </p:ext>
            </p:extLst>
          </p:nvPr>
        </p:nvGraphicFramePr>
        <p:xfrm>
          <a:off x="2743200" y="1560096"/>
          <a:ext cx="2857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4" imgW="152268" imgH="164957" progId="Equation.3">
                  <p:embed/>
                </p:oleObj>
              </mc:Choice>
              <mc:Fallback>
                <p:oleObj name="Equation" r:id="rId4" imgW="152268" imgH="164957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60096"/>
                        <a:ext cx="2857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76800" y="1185863"/>
            <a:ext cx="3962400" cy="414337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0625"/>
              <a:ext cx="3962400" cy="369907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Calibri" panose="020F0502020204030204" pitchFamily="34" charset="0"/>
                  <a:cs typeface="+mn-cs"/>
                </a:rPr>
                <a:t>       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diagonaal</a:t>
              </a:r>
              <a:r>
                <a:rPr lang="en-US" dirty="0">
                  <a:latin typeface="Calibri" panose="020F0502020204030204" pitchFamily="34" charset="0"/>
                  <a:cs typeface="+mn-cs"/>
                </a:rPr>
                <a:t>, 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met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1" name="Equation" r:id="rId6" imgW="266469" imgH="190335" progId="Equation.3">
                    <p:embed/>
                  </p:oleObj>
                </mc:Choice>
                <mc:Fallback>
                  <p:oleObj name="Equation" r:id="rId6" imgW="266469" imgH="190335" progId="Equation.3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332" y="1939636"/>
                          <a:ext cx="500062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2" name="Equation" r:id="rId8" imgW="939392" imgH="190417" progId="Equation.3">
                    <p:embed/>
                  </p:oleObj>
                </mc:Choice>
                <mc:Fallback>
                  <p:oleObj name="Equation" r:id="rId8" imgW="939392" imgH="190417" progId="Equation.3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9657" y="1936173"/>
                          <a:ext cx="176212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676400"/>
            <a:ext cx="2286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26670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Calibri" panose="020F0502020204030204" pitchFamily="34" charset="0"/>
              </a:rPr>
              <a:t>Tensor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uitdrukking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(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geldig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in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alle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systemen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990600" y="3276600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We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hadden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536389"/>
              </p:ext>
            </p:extLst>
          </p:nvPr>
        </p:nvGraphicFramePr>
        <p:xfrm>
          <a:off x="2362200" y="3235325"/>
          <a:ext cx="1662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11" imgW="888614" imgH="241195" progId="Equation.3">
                  <p:embed/>
                </p:oleObj>
              </mc:Choice>
              <mc:Fallback>
                <p:oleObj name="Equation" r:id="rId11" imgW="888614" imgH="241195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35325"/>
                        <a:ext cx="16621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562600" y="3373438"/>
            <a:ext cx="2409825" cy="1262062"/>
            <a:chOff x="5562600" y="4211782"/>
            <a:chExt cx="2409825" cy="1262062"/>
          </a:xfrm>
        </p:grpSpPr>
        <p:pic>
          <p:nvPicPr>
            <p:cNvPr id="4119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Rectangle 25"/>
            <p:cNvSpPr>
              <a:spLocks noChangeArrowheads="1"/>
            </p:cNvSpPr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990600" y="3927475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Probeer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373372"/>
              </p:ext>
            </p:extLst>
          </p:nvPr>
        </p:nvGraphicFramePr>
        <p:xfrm>
          <a:off x="2079625" y="3741738"/>
          <a:ext cx="24923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14" imgW="1333500" imgH="431800" progId="Equation.3">
                  <p:embed/>
                </p:oleObj>
              </mc:Choice>
              <mc:Fallback>
                <p:oleObj name="Equation" r:id="rId14" imgW="1333500" imgH="4318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3741738"/>
                        <a:ext cx="24923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86400" y="3276600"/>
            <a:ext cx="260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 bwMode="auto">
          <a:xfrm>
            <a:off x="990600" y="4683125"/>
            <a:ext cx="228600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We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vinden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91981"/>
              </p:ext>
            </p:extLst>
          </p:nvPr>
        </p:nvGraphicFramePr>
        <p:xfrm>
          <a:off x="2573338" y="4684713"/>
          <a:ext cx="33940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Equation" r:id="rId17" imgW="1816100" imgH="431800" progId="Equation.3">
                  <p:embed/>
                </p:oleObj>
              </mc:Choice>
              <mc:Fallback>
                <p:oleObj name="Equation" r:id="rId17" imgW="1816100" imgH="4318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684713"/>
                        <a:ext cx="339407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3276600"/>
            <a:ext cx="3160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43800" y="5105400"/>
            <a:ext cx="12684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 bwMode="auto">
          <a:xfrm>
            <a:off x="6705600" y="4800600"/>
            <a:ext cx="22860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additie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Energie</a:t>
            </a:r>
            <a:r>
              <a:rPr lang="en-US" altLang="ja-JP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-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impuls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tensor: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perfecte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vloeistof</a:t>
            </a:r>
            <a:endParaRPr lang="en-US" altLang="ja-JP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In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rustsysteem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2400" y="5638800"/>
            <a:ext cx="7798994" cy="380445"/>
            <a:chOff x="152400" y="6477000"/>
            <a:chExt cx="7798994" cy="380445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152400" y="6488113"/>
              <a:ext cx="779899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Componenten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van        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zijn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de flux van de      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impulscomponent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in de       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richting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057400" y="6522621"/>
              <a:ext cx="3619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26832" y="6477000"/>
              <a:ext cx="3238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705600" y="6486525"/>
              <a:ext cx="3524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22845" y="5153025"/>
            <a:ext cx="139255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 bwMode="auto">
          <a:xfrm>
            <a:off x="168404" y="6019800"/>
            <a:ext cx="49755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In GR is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er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geen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cs typeface="+mn-cs"/>
              </a:rPr>
              <a:t>globaal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begrijp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van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energiebehoud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76464" y="6305550"/>
            <a:ext cx="8948486" cy="552450"/>
            <a:chOff x="176464" y="6305550"/>
            <a:chExt cx="8948486" cy="55245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176464" y="6412468"/>
              <a:ext cx="347499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Einsteins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vergelijkingen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vs Newton: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953000" y="6415339"/>
              <a:ext cx="14097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705600" y="6305550"/>
              <a:ext cx="24193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6135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2" grpId="0"/>
      <p:bldP spid="23" grpId="0" animBg="1"/>
      <p:bldP spid="28" grpId="0" animBg="1"/>
      <p:bldP spid="32" grpId="0" animBg="1"/>
      <p:bldP spid="36" grpId="0" animBg="1"/>
      <p:bldP spid="30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077913"/>
            <a:ext cx="37245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We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beschouwen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gekromde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ruimtetijd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5562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81000" y="1458913"/>
            <a:ext cx="7045390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Op elk event </a:t>
            </a:r>
            <a:r>
              <a:rPr lang="en-US" i="1" dirty="0">
                <a:latin typeface="Calibri" panose="020F0502020204030204" pitchFamily="34" charset="0"/>
                <a:cs typeface="+mn-cs"/>
              </a:rPr>
              <a:t>P</a:t>
            </a:r>
            <a:r>
              <a:rPr lang="en-US" dirty="0">
                <a:latin typeface="Calibri" panose="020F0502020204030204" pitchFamily="34" charset="0"/>
                <a:cs typeface="+mn-cs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ruimtetijd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kunnen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we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een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LLF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kiezen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:</a:t>
            </a:r>
            <a:endParaRPr lang="en-US" dirty="0">
              <a:latin typeface="Calibri" panose="020F0502020204030204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Calibri" panose="020F0502020204030204" pitchFamily="34" charset="0"/>
                <a:cs typeface="+mn-cs"/>
              </a:rPr>
              <a:t>       - we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vallen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vrij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(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geen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gravitatie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effecten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volgens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het </a:t>
            </a:r>
            <a:r>
              <a:rPr lang="en-US" sz="1600" i="1" dirty="0" err="1" smtClean="0">
                <a:latin typeface="Calibri" panose="020F0502020204030204" pitchFamily="34" charset="0"/>
                <a:cs typeface="+mn-cs"/>
              </a:rPr>
              <a:t>equivalentieprinciple</a:t>
            </a:r>
            <a:r>
              <a:rPr lang="en-US" sz="1600" i="1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+mn-cs"/>
              </a:rPr>
              <a:t>(EP))</a:t>
            </a:r>
          </a:p>
          <a:p>
            <a:pPr eaLnBrk="0" hangingPunct="0">
              <a:defRPr/>
            </a:pPr>
            <a:r>
              <a:rPr lang="en-US" sz="1600" dirty="0">
                <a:latin typeface="Calibri" panose="020F0502020204030204" pitchFamily="34" charset="0"/>
                <a:cs typeface="+mn-cs"/>
              </a:rPr>
              <a:t>       - in LLF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hebben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we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dan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een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minkowskimetriek</a:t>
            </a:r>
            <a:endParaRPr lang="en-US" sz="160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75025"/>
            <a:ext cx="2133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0"/>
            <a:ext cx="21431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2425" y="5429250"/>
            <a:ext cx="3276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81000" y="5334000"/>
            <a:ext cx="26979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LLF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gekromde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ruimtetijd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6335713"/>
            <a:ext cx="3691780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Op elk punt         is de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raakruimte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vlak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6856" y="6345238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781800" y="4191000"/>
            <a:ext cx="1756443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Lokaal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euclidisch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Lokaal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Lorentz </a:t>
            </a:r>
            <a:r>
              <a:rPr lang="en-US" altLang="ja-JP" sz="3200" b="1" i="1" dirty="0">
                <a:solidFill>
                  <a:srgbClr val="000099"/>
                </a:solidFill>
                <a:latin typeface="Calibri" panose="020F0502020204030204" pitchFamily="34" charset="0"/>
              </a:rPr>
              <a:t>Frame – LLF</a:t>
            </a:r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644321"/>
            <a:ext cx="1924050" cy="168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0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7" grpId="0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Geodeten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1200" y="6096000"/>
            <a:ext cx="2590800" cy="646113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Ruimtetijd bepaalt de beweging van materie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2400" y="1096963"/>
            <a:ext cx="222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Parallel transporteren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124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2400" y="1566863"/>
            <a:ext cx="394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Geodeet: lijn, die zo recht als mogelijk is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9400"/>
            <a:ext cx="10668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33600"/>
            <a:ext cx="35004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12963"/>
            <a:ext cx="1098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" y="2220913"/>
            <a:ext cx="339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Componenten van de viersnelheid</a:t>
            </a: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414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" y="2601913"/>
            <a:ext cx="217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Geodetenvergelijking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2400" y="4887913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Vier gewone tweede-orde differentiaalvergelijkingen voor de coördinaten                                           en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Gekoppeld via de connectiecoëfficiënten</a:t>
            </a:r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3350"/>
            <a:ext cx="19573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92713"/>
            <a:ext cx="609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6022975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24193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2400" y="5997575"/>
            <a:ext cx="586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Twee randvoorwaarden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6200" y="3581400"/>
            <a:ext cx="5659438" cy="1182688"/>
            <a:chOff x="228600" y="3581400"/>
            <a:chExt cx="5659582" cy="1183149"/>
          </a:xfrm>
        </p:grpSpPr>
        <p:pic>
          <p:nvPicPr>
            <p:cNvPr id="9240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81400"/>
              <a:ext cx="5257800" cy="118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557" y="3686190"/>
              <a:ext cx="428625" cy="31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9000" y="3505200"/>
            <a:ext cx="2362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itchFamily="34" charset="0"/>
            </a:endParaRPr>
          </a:p>
        </p:txBody>
      </p: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642938"/>
            <a:ext cx="33559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330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3" grpId="0"/>
      <p:bldP spid="25" grpId="0"/>
      <p:bldP spid="30" grpId="0"/>
      <p:bldP spid="32" grpId="0"/>
      <p:bldP spid="34" grpId="0"/>
      <p:bldP spid="41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Relativistische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kosmologie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10642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Theorie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oerknal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ontstaan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ruimtetijd</a:t>
            </a:r>
            <a:r>
              <a:rPr lang="en-US" sz="1600" dirty="0">
                <a:latin typeface="Calibri" panose="020F0502020204030204" pitchFamily="34" charset="0"/>
              </a:rPr>
              <a:t>,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het </a:t>
            </a:r>
            <a:r>
              <a:rPr lang="en-US" sz="1600" dirty="0" err="1">
                <a:latin typeface="Calibri" panose="020F0502020204030204" pitchFamily="34" charset="0"/>
              </a:rPr>
              <a:t>heelal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dijt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uit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173288"/>
            <a:ext cx="472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grenzen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waarneembaar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gebied</a:t>
            </a:r>
            <a:r>
              <a:rPr lang="en-US" dirty="0">
                <a:latin typeface="Calibri" panose="020F0502020204030204" pitchFamily="34" charset="0"/>
              </a:rPr>
              <a:t>: de </a:t>
            </a:r>
            <a:r>
              <a:rPr lang="en-US" dirty="0" err="1">
                <a:latin typeface="Calibri" panose="020F0502020204030204" pitchFamily="34" charset="0"/>
              </a:rPr>
              <a:t>deeltjeshorizon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4" y="1066800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3648075"/>
            <a:ext cx="6096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Nachthemel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hetzelfde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</a:rPr>
              <a:t>Mpc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55626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microgolf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achtergrondstraling</a:t>
            </a:r>
            <a:r>
              <a:rPr lang="en-US" dirty="0">
                <a:latin typeface="Calibri" panose="020F0502020204030204" pitchFamily="34" charset="0"/>
              </a:rPr>
              <a:t> (CMBR)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T 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sz="1600" dirty="0" smtClean="0">
                <a:latin typeface="Calibri" panose="020F0502020204030204" pitchFamily="34" charset="0"/>
                <a:sym typeface="Symbol"/>
              </a:rPr>
              <a:t>2.725 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K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zwarte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straler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binnen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50 ppm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sym typeface="Symbol"/>
              </a:rPr>
              <a:t>	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isotroop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binnen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10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ppm</a:t>
            </a:r>
            <a:endParaRPr lang="en-US" sz="1600" dirty="0">
              <a:latin typeface="Calibri" panose="020F0502020204030204" pitchFamily="34" charset="0"/>
              <a:sym typeface="Symbol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sym typeface="Symbol"/>
              </a:rPr>
              <a:t>Voorspeld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door Gamow</a:t>
            </a: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sym typeface="Symbol"/>
              </a:rPr>
              <a:t>Ontdekt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door Penzias en Wilson (1965)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056664"/>
            <a:ext cx="2819400" cy="280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5419724" y="1219200"/>
            <a:ext cx="600076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Isotropie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materieverdeling</a:t>
            </a:r>
            <a:endParaRPr lang="en-US" i="1" kern="1200" dirty="0" smtClean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418473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Galaxy Redshift </a:t>
            </a:r>
            <a:r>
              <a:rPr lang="en-US" dirty="0" smtClean="0">
                <a:latin typeface="Calibri" panose="020F0502020204030204" pitchFamily="34" charset="0"/>
              </a:rPr>
              <a:t>Survey: SDDS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</a:rPr>
              <a:t>&gt; 1 </a:t>
            </a:r>
            <a:r>
              <a:rPr lang="en-US" sz="1600" dirty="0" err="1" smtClean="0">
                <a:latin typeface="Calibri" panose="020F0502020204030204" pitchFamily="34" charset="0"/>
              </a:rPr>
              <a:t>miljoen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objecten</a:t>
            </a:r>
            <a:r>
              <a:rPr lang="en-US" sz="1600" dirty="0">
                <a:latin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</a:rPr>
              <a:t>sterrenstelsels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dirty="0" err="1">
                <a:latin typeface="Calibri" panose="020F0502020204030204" pitchFamily="34" charset="0"/>
              </a:rPr>
              <a:t>binnengebied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gaten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knopen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draden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8862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hetzelfde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vanuit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positie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819400"/>
            <a:ext cx="2743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Aanname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aarde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speciale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plaats</a:t>
            </a:r>
            <a:r>
              <a:rPr lang="en-US" dirty="0">
                <a:latin typeface="Calibri" panose="020F0502020204030204" pitchFamily="34" charset="0"/>
              </a:rPr>
              <a:t> in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373313"/>
            <a:ext cx="609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Op </a:t>
            </a:r>
            <a:r>
              <a:rPr lang="en-US" dirty="0" err="1">
                <a:latin typeface="Calibri" panose="020F0502020204030204" pitchFamily="34" charset="0"/>
              </a:rPr>
              <a:t>grote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202" name="Right Arrow 11"/>
          <p:cNvSpPr>
            <a:spLocks noChangeArrowheads="1"/>
          </p:cNvSpPr>
          <p:nvPr/>
        </p:nvSpPr>
        <p:spPr bwMode="auto">
          <a:xfrm>
            <a:off x="990600" y="3505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990600" y="4648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992688"/>
            <a:ext cx="251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Homogeniteit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principe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combinatie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isotropie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homogeniteit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4119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gelijkmatig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verdeeld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</a:rPr>
              <a:t>Mpc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C:\Users\JvdB\Desktop\Sloan_Digit_Sky_Survey_1_25_Declination_Slice_2013_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94" y="1315954"/>
            <a:ext cx="4119563" cy="41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504086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SDDS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  <p:bldP spid="8202" grpId="0" animBg="1"/>
      <p:bldP spid="820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Kosmologisch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principe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en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130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die consistent is met KP </a:t>
            </a:r>
            <a:r>
              <a:rPr lang="en-US" dirty="0" err="1">
                <a:latin typeface="Calibri" panose="020F0502020204030204" pitchFamily="34" charset="0"/>
              </a:rPr>
              <a:t>kent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voorkeursrichting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</a:rPr>
              <a:t>voorkeurspositie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heeft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energieverdeling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ook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3644900"/>
            <a:ext cx="525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Vlakke</a:t>
            </a:r>
            <a:r>
              <a:rPr lang="en-US" dirty="0">
                <a:latin typeface="Calibri" panose="020F0502020204030204" pitchFamily="34" charset="0"/>
              </a:rPr>
              <a:t> Robertson – Walker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992313"/>
            <a:ext cx="8305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tijdafhankelijkheid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toe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Minkowskimetriek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is consistent met KP)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447925"/>
            <a:ext cx="3190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953000" y="28956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a(t)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3429000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Snelheid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waarmee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uitdijt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29413"/>
              </p:ext>
            </p:extLst>
          </p:nvPr>
        </p:nvGraphicFramePr>
        <p:xfrm>
          <a:off x="8212138" y="3429000"/>
          <a:ext cx="488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5" imgW="279279" imgH="203112" progId="Equation.3">
                  <p:embed/>
                </p:oleObj>
              </mc:Choice>
              <mc:Fallback>
                <p:oleObj name="Equation" r:id="rId5" imgW="279279" imgH="203112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138" y="3429000"/>
                        <a:ext cx="4889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533400" y="4256088"/>
            <a:ext cx="5105400" cy="369887"/>
            <a:chOff x="533400" y="5551488"/>
            <a:chExt cx="5105400" cy="369887"/>
          </a:xfrm>
        </p:grpSpPr>
        <p:sp>
          <p:nvSpPr>
            <p:cNvPr id="27" name="TextBox 26"/>
            <p:cNvSpPr txBox="1"/>
            <p:nvPr/>
          </p:nvSpPr>
          <p:spPr>
            <a:xfrm>
              <a:off x="533400" y="5551488"/>
              <a:ext cx="5105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Neem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aan</a:t>
              </a:r>
              <a:r>
                <a:rPr lang="en-US" dirty="0" smtClean="0">
                  <a:latin typeface="Calibri" panose="020F0502020204030204" pitchFamily="34" charset="0"/>
                </a:rPr>
                <a:t>       </a:t>
              </a:r>
              <a:r>
                <a:rPr lang="en-US" dirty="0" err="1">
                  <a:latin typeface="Calibri" panose="020F0502020204030204" pitchFamily="34" charset="0"/>
                </a:rPr>
                <a:t>en</a:t>
              </a:r>
              <a:r>
                <a:rPr lang="en-US" dirty="0">
                  <a:latin typeface="Calibri" panose="020F0502020204030204" pitchFamily="34" charset="0"/>
                </a:rPr>
                <a:t>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zo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klein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dat</a:t>
              </a:r>
              <a:r>
                <a:rPr lang="en-US" dirty="0">
                  <a:latin typeface="Calibri" panose="020F0502020204030204" pitchFamily="34" charset="0"/>
                </a:rPr>
                <a:t>       </a:t>
              </a:r>
              <a:r>
                <a:rPr lang="en-US" dirty="0" smtClean="0">
                  <a:latin typeface="Calibri" panose="020F0502020204030204" pitchFamily="34" charset="0"/>
                </a:rPr>
                <a:t> constant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3204" y="5625891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9800" y="5638201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57600" y="5618163"/>
              <a:ext cx="3714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ight Arrow 11"/>
          <p:cNvSpPr>
            <a:spLocks noChangeArrowheads="1"/>
          </p:cNvSpPr>
          <p:nvPr/>
        </p:nvSpPr>
        <p:spPr bwMode="auto">
          <a:xfrm>
            <a:off x="5410200" y="42973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0300" y="4191000"/>
            <a:ext cx="1104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3400" y="4864100"/>
            <a:ext cx="579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dus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2738" y="481965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239000" y="4876800"/>
            <a:ext cx="1981200" cy="369888"/>
            <a:chOff x="7239000" y="6172200"/>
            <a:chExt cx="1981200" cy="369888"/>
          </a:xfrm>
        </p:grpSpPr>
        <p:sp>
          <p:nvSpPr>
            <p:cNvPr id="36" name="TextBox 35"/>
            <p:cNvSpPr txBox="1"/>
            <p:nvPr/>
          </p:nvSpPr>
          <p:spPr>
            <a:xfrm>
              <a:off x="7239000" y="6172200"/>
              <a:ext cx="1981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(                 )</a:t>
              </a:r>
            </a:p>
          </p:txBody>
        </p:sp>
        <p:pic>
          <p:nvPicPr>
            <p:cNvPr id="37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31088" y="6219825"/>
              <a:ext cx="9906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9150" y="5715000"/>
            <a:ext cx="4267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533400" y="5268912"/>
            <a:ext cx="579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Wet van Hubble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5860018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474788" y="5771118"/>
            <a:ext cx="5334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4050" y="6260068"/>
            <a:ext cx="18366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1" grpId="0"/>
      <p:bldP spid="13" grpId="0"/>
      <p:bldP spid="24" grpId="0"/>
      <p:bldP spid="31" grpId="0" animBg="1"/>
      <p:bldP spid="33" grpId="0"/>
      <p:bldP spid="39" grpId="0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5664200"/>
            <a:ext cx="2667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160713"/>
            <a:ext cx="3000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Friedmannvergelijkingen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0843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Wat</a:t>
            </a:r>
            <a:r>
              <a:rPr lang="en-US" dirty="0">
                <a:latin typeface="Calibri" panose="020F0502020204030204" pitchFamily="34" charset="0"/>
              </a:rPr>
              <a:t> is de </a:t>
            </a:r>
            <a:r>
              <a:rPr lang="en-US" dirty="0" err="1">
                <a:latin typeface="Calibri" panose="020F0502020204030204" pitchFamily="34" charset="0"/>
              </a:rPr>
              <a:t>exacte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vorm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functie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a(t)</a:t>
            </a:r>
            <a:r>
              <a:rPr lang="en-US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35113"/>
            <a:ext cx="75285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correcte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energie-impulstensor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39913"/>
            <a:ext cx="8069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Complicatie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tijdafhankelijkheid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heeft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invloed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</a:rPr>
              <a:t>e.g. </a:t>
            </a:r>
            <a:r>
              <a:rPr lang="en-US" dirty="0" err="1">
                <a:latin typeface="Calibri" panose="020F0502020204030204" pitchFamily="34" charset="0"/>
              </a:rPr>
              <a:t>ballonmodel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i="1" dirty="0">
                <a:latin typeface="Calibri" panose="020F0502020204030204" pitchFamily="34" charset="0"/>
              </a:rPr>
              <a:t>P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144713"/>
            <a:ext cx="38862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principe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plaatsafhankelijkheid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perfecte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vloeistof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409825"/>
            <a:ext cx="2705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514600"/>
            <a:ext cx="2095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94798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Gebruik</a:t>
            </a:r>
            <a:r>
              <a:rPr lang="en-US" dirty="0">
                <a:latin typeface="Calibri" panose="020F0502020204030204" pitchFamily="34" charset="0"/>
              </a:rPr>
              <a:t> CMRF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362200" y="29845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900" y="3000375"/>
            <a:ext cx="1343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287713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Bereken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Riccitensor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Riemannscalar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Robertson-Walker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3224213"/>
            <a:ext cx="2200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3400" y="4181475"/>
            <a:ext cx="3048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Invullen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i="1" dirty="0" err="1">
                <a:latin typeface="Calibri" panose="020F0502020204030204" pitchFamily="34" charset="0"/>
              </a:rPr>
              <a:t>R</a:t>
            </a:r>
            <a:r>
              <a:rPr lang="en-US" baseline="-25000" dirty="0" err="1">
                <a:latin typeface="Calibri" panose="020F0502020204030204" pitchFamily="34" charset="0"/>
              </a:rPr>
              <a:t>mn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191000"/>
            <a:ext cx="388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Relaties</a:t>
            </a:r>
            <a:r>
              <a:rPr lang="en-US" dirty="0">
                <a:latin typeface="Calibri" panose="020F0502020204030204" pitchFamily="34" charset="0"/>
              </a:rPr>
              <a:t> (twee)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energiedichtheid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295900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5208588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092700"/>
            <a:ext cx="2009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1113" y="5854700"/>
            <a:ext cx="1057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Brace 25"/>
          <p:cNvSpPr>
            <a:spLocks/>
          </p:cNvSpPr>
          <p:nvPr/>
        </p:nvSpPr>
        <p:spPr bwMode="auto">
          <a:xfrm>
            <a:off x="5257800" y="5245100"/>
            <a:ext cx="228600" cy="990600"/>
          </a:xfrm>
          <a:prstGeom prst="rightBrace">
            <a:avLst>
              <a:gd name="adj1" fmla="val 8326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4050" y="5095875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11" grpId="0"/>
      <p:bldP spid="12" grpId="0" animBg="1"/>
      <p:bldP spid="14" grpId="0"/>
      <p:bldP spid="19" grpId="0"/>
      <p:bldP spid="20" grpId="0" animBg="1"/>
      <p:bldP spid="21" grpId="0"/>
      <p:bldP spid="22" grpId="0"/>
      <p:bldP spid="2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21441</TotalTime>
  <Words>591</Words>
  <Application>Microsoft Office PowerPoint</Application>
  <PresentationFormat>Letter Paper (8.5x11 in)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Default Design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Geodeten</vt:lpstr>
      <vt:lpstr>Relativistische kosmologie</vt:lpstr>
      <vt:lpstr>Isotropie van heelal: materieverdeling</vt:lpstr>
      <vt:lpstr>Kosmologisch principe en metriek</vt:lpstr>
      <vt:lpstr>Friedmannvergelijkingen</vt:lpstr>
      <vt:lpstr>Oerknal en friedmannvergelijkingen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JvdB</cp:lastModifiedBy>
  <cp:revision>996</cp:revision>
  <cp:lastPrinted>2002-09-13T18:52:55Z</cp:lastPrinted>
  <dcterms:created xsi:type="dcterms:W3CDTF">2001-01-08T10:28:24Z</dcterms:created>
  <dcterms:modified xsi:type="dcterms:W3CDTF">2014-11-13T10:18:37Z</dcterms:modified>
</cp:coreProperties>
</file>