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0" r:id="rId2"/>
    <p:sldId id="877" r:id="rId3"/>
    <p:sldId id="909" r:id="rId4"/>
    <p:sldId id="910" r:id="rId5"/>
    <p:sldId id="911" r:id="rId6"/>
    <p:sldId id="914" r:id="rId7"/>
    <p:sldId id="918" r:id="rId8"/>
    <p:sldId id="919" r:id="rId9"/>
    <p:sldId id="921" r:id="rId10"/>
    <p:sldId id="922" r:id="rId11"/>
    <p:sldId id="923" r:id="rId12"/>
    <p:sldId id="933" r:id="rId13"/>
    <p:sldId id="934" r:id="rId14"/>
    <p:sldId id="939" r:id="rId15"/>
    <p:sldId id="940" r:id="rId16"/>
    <p:sldId id="941" r:id="rId17"/>
    <p:sldId id="942" r:id="rId18"/>
    <p:sldId id="943" r:id="rId19"/>
    <p:sldId id="944" r:id="rId20"/>
    <p:sldId id="945" r:id="rId21"/>
    <p:sldId id="946" r:id="rId22"/>
    <p:sldId id="926" r:id="rId23"/>
    <p:sldId id="927" r:id="rId24"/>
    <p:sldId id="928" r:id="rId25"/>
    <p:sldId id="930" r:id="rId26"/>
    <p:sldId id="929" r:id="rId27"/>
    <p:sldId id="948" r:id="rId28"/>
    <p:sldId id="949" r:id="rId29"/>
    <p:sldId id="947" r:id="rId30"/>
    <p:sldId id="876" r:id="rId31"/>
    <p:sldId id="878" r:id="rId32"/>
    <p:sldId id="898" r:id="rId33"/>
    <p:sldId id="880" r:id="rId34"/>
    <p:sldId id="879" r:id="rId35"/>
    <p:sldId id="897" r:id="rId36"/>
    <p:sldId id="881" r:id="rId37"/>
    <p:sldId id="882" r:id="rId38"/>
    <p:sldId id="883" r:id="rId39"/>
    <p:sldId id="885" r:id="rId40"/>
    <p:sldId id="886" r:id="rId41"/>
    <p:sldId id="887" r:id="rId42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66" d="100"/>
          <a:sy n="166" d="100"/>
        </p:scale>
        <p:origin x="-19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1486C-3984-483E-96B6-B939A6E21E0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0DED9-2D3F-4B7D-986B-4A0FEE7C9EE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DE19A-7F46-4317-B6ED-AD888CE84052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5886A-38FD-47C4-B190-9824B102AB5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917CE-0213-46CB-AECE-11E07A3EBF1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E70D68-3681-4536-925D-1FBF2E57D98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664E3-2ABA-4AC6-866E-F3882854D0C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E4D1-A447-4491-AB6F-0D32C7AA63A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910CC-946E-461E-9F5D-3DA55879A01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FC768-ED5C-4ED4-BD72-2C1408A4AC8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67A52-7918-4ADA-A45A-E01AF072208E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D2B1-89DF-4623-8EED-ABDBF37F0252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CC45D-5C73-4F1E-8D00-6F4BC2E74C27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CB7CD-F59E-404C-AE63-C9A9314F4BC7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E1BD3-6164-44E2-8520-4AE462324DDC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5FBE7-DD31-4325-AFAC-127AD2B45D2E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19E5D4-338E-495E-9025-869303FDFA3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A8D03-AF3A-41F8-9CD9-8ACBE75662D2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846CD-8FDD-45E8-A2B3-172C04CDF665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F2565-575C-44B7-9129-00B07BB1C761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32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311CA0-2A0E-48F2-9381-34B3D7576AA5}" type="slidenum">
              <a:rPr lang="nl-NL" altLang="en-US" sz="1200" smtClean="0">
                <a:latin typeface="Times New Roman" pitchFamily="18" charset="0"/>
              </a:rPr>
              <a:pPr/>
              <a:t>5</a:t>
            </a:fld>
            <a:endParaRPr lang="nl-NL" altLang="en-US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33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34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35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D0F98-71A3-4FB5-AB56-36910AF02C09}" type="slidenum">
              <a:rPr lang="en-US" smtClean="0">
                <a:latin typeface="Times"/>
              </a:rPr>
              <a:pPr>
                <a:defRPr/>
              </a:pPr>
              <a:t>36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B6204-2216-45C5-BA7D-C4205E8630A9}" type="slidenum">
              <a:rPr lang="en-US" smtClean="0">
                <a:latin typeface="Times"/>
              </a:rPr>
              <a:pPr>
                <a:defRPr/>
              </a:pPr>
              <a:t>37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FDC07-8622-42A5-B225-DF0302BCF345}" type="slidenum">
              <a:rPr lang="en-US" smtClean="0">
                <a:latin typeface="Times"/>
              </a:rPr>
              <a:pPr>
                <a:defRPr/>
              </a:pPr>
              <a:t>38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12D05-54F2-47AD-B5D3-A80C2D4B94CD}" type="slidenum">
              <a:rPr lang="en-US" smtClean="0">
                <a:latin typeface="Times"/>
              </a:rPr>
              <a:pPr>
                <a:defRPr/>
              </a:pPr>
              <a:t>39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7A387-EF89-4269-8D0A-3C64166F4C01}" type="slidenum">
              <a:rPr lang="en-US" smtClean="0">
                <a:latin typeface="Times"/>
              </a:rPr>
              <a:pPr>
                <a:defRPr/>
              </a:pPr>
              <a:t>40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281B6-395E-4329-8407-DABDED0D2352}" type="slidenum">
              <a:rPr lang="en-US" smtClean="0">
                <a:latin typeface="Times"/>
              </a:rPr>
              <a:pPr>
                <a:defRPr/>
              </a:pPr>
              <a:t>41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527911-F812-4029-842F-0BD92355C888}" type="slidenum">
              <a:rPr lang="nl-NL" altLang="en-US" sz="1200" smtClean="0">
                <a:latin typeface="Times New Roman" pitchFamily="18" charset="0"/>
              </a:rPr>
              <a:pPr/>
              <a:t>6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3080DE-89F9-4822-B054-5A848447439F}" type="slidenum">
              <a:rPr lang="nl-NL" altLang="en-US" sz="1200" smtClean="0">
                <a:latin typeface="Times New Roman" pitchFamily="18" charset="0"/>
              </a:rPr>
              <a:pPr/>
              <a:t>7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E2F042-034B-4A36-B986-43A78F866BDF}" type="slidenum">
              <a:rPr lang="nl-NL" altLang="en-US" sz="1200" smtClean="0">
                <a:latin typeface="Times New Roman" pitchFamily="18" charset="0"/>
              </a:rPr>
              <a:pPr/>
              <a:t>8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E612E8-3A31-44AF-954E-CB9FDBBCA53C}" type="slidenum">
              <a:rPr lang="nl-NL" altLang="en-US" sz="1200" smtClean="0">
                <a:latin typeface="Times New Roman" pitchFamily="18" charset="0"/>
              </a:rPr>
              <a:pPr/>
              <a:t>9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64724-2832-4C3E-A70D-F21006E2DAD5}" type="slidenum">
              <a:rPr lang="nl-NL" altLang="en-US" sz="1200" smtClean="0">
                <a:latin typeface="Times New Roman" pitchFamily="18" charset="0"/>
              </a:rPr>
              <a:pPr/>
              <a:t>10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64724-2832-4C3E-A70D-F21006E2DAD5}" type="slidenum">
              <a:rPr lang="nl-NL" altLang="en-US" sz="1200" smtClean="0">
                <a:latin typeface="Times New Roman" pitchFamily="18" charset="0"/>
              </a:rPr>
              <a:pPr/>
              <a:t>11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63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39.png"/><Relationship Id="rId9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png"/><Relationship Id="rId9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png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wmf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wmf"/><Relationship Id="rId4" Type="http://schemas.openxmlformats.org/officeDocument/2006/relationships/image" Target="../media/image65.png"/><Relationship Id="rId9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9.pn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04.png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108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00.png"/><Relationship Id="rId1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s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68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194.png"/><Relationship Id="rId9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HOVO: 6 </a:t>
            </a:r>
            <a:r>
              <a:rPr 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november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2014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Thermodynamica</a:t>
            </a:r>
            <a:endParaRPr lang="en-US" sz="44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r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ol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in de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moderne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fysica</a:t>
            </a:r>
            <a:endParaRPr lang="en-US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73429" y="6488668"/>
            <a:ext cx="13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jo@nikhef.nl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7436758"/>
              </p:ext>
            </p:extLst>
          </p:nvPr>
        </p:nvGraphicFramePr>
        <p:xfrm>
          <a:off x="474663" y="5046663"/>
          <a:ext cx="7643812" cy="774700"/>
        </p:xfrm>
        <a:graphic>
          <a:graphicData uri="http://schemas.openxmlformats.org/presentationml/2006/ole">
            <p:oleObj spid="_x0000_s14387" name="Equation" r:id="rId4" imgW="4965480" imgH="507960" progId="Equation.3">
              <p:embed/>
            </p:oleObj>
          </a:graphicData>
        </a:graphic>
      </p:graphicFrame>
      <p:grpSp>
        <p:nvGrpSpPr>
          <p:cNvPr id="38" name="Group 78"/>
          <p:cNvGrpSpPr>
            <a:grpSpLocks/>
          </p:cNvGrpSpPr>
          <p:nvPr/>
        </p:nvGrpSpPr>
        <p:grpSpPr bwMode="auto">
          <a:xfrm>
            <a:off x="0" y="1125538"/>
            <a:ext cx="9093200" cy="1447800"/>
            <a:chOff x="0" y="1125539"/>
            <a:chExt cx="9093201" cy="1447502"/>
          </a:xfrm>
        </p:grpSpPr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5151439" y="1162050"/>
            <a:ext cx="3941762" cy="814631"/>
          </p:xfrm>
          <a:graphic>
            <a:graphicData uri="http://schemas.openxmlformats.org/presentationml/2006/ole">
              <p:oleObj spid="_x0000_s14388" name="Equation" r:id="rId5" imgW="3136900" imgH="647700" progId="Equation.3">
                <p:embed/>
              </p:oleObj>
            </a:graphicData>
          </a:graphic>
        </p:graphicFrame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2490788" y="1125539"/>
              <a:ext cx="2435225" cy="1350963"/>
              <a:chOff x="1705" y="597"/>
              <a:chExt cx="1534" cy="851"/>
            </a:xfrm>
          </p:grpSpPr>
          <p:grpSp>
            <p:nvGrpSpPr>
              <p:cNvPr id="43" name="Group 45"/>
              <p:cNvGrpSpPr>
                <a:grpSpLocks/>
              </p:cNvGrpSpPr>
              <p:nvPr/>
            </p:nvGrpSpPr>
            <p:grpSpPr bwMode="auto">
              <a:xfrm>
                <a:off x="1705" y="597"/>
                <a:ext cx="1534" cy="851"/>
                <a:chOff x="1705" y="589"/>
                <a:chExt cx="1534" cy="851"/>
              </a:xfrm>
            </p:grpSpPr>
            <p:grpSp>
              <p:nvGrpSpPr>
                <p:cNvPr id="45" name="Group 8"/>
                <p:cNvGrpSpPr>
                  <a:grpSpLocks/>
                </p:cNvGrpSpPr>
                <p:nvPr/>
              </p:nvGrpSpPr>
              <p:grpSpPr bwMode="auto">
                <a:xfrm>
                  <a:off x="1705" y="1032"/>
                  <a:ext cx="391" cy="408"/>
                  <a:chOff x="345" y="952"/>
                  <a:chExt cx="391" cy="408"/>
                </a:xfrm>
              </p:grpSpPr>
              <p:sp>
                <p:nvSpPr>
                  <p:cNvPr id="5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952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1088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184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8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129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113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04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21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17"/>
                <p:cNvGrpSpPr>
                  <a:grpSpLocks/>
                </p:cNvGrpSpPr>
                <p:nvPr/>
              </p:nvGrpSpPr>
              <p:grpSpPr bwMode="auto">
                <a:xfrm>
                  <a:off x="1806" y="674"/>
                  <a:ext cx="1202" cy="654"/>
                  <a:chOff x="446" y="594"/>
                  <a:chExt cx="1202" cy="654"/>
                </a:xfrm>
              </p:grpSpPr>
              <p:sp>
                <p:nvSpPr>
                  <p:cNvPr id="5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952"/>
                    <a:ext cx="1016" cy="2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928"/>
                    <a:ext cx="47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" y="594"/>
                    <a:ext cx="30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nl-NL" b="1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b="1" i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794"/>
                    <a:ext cx="22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r</a:t>
                    </a:r>
                    <a:r>
                      <a:rPr lang="nl-NL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4" y="589"/>
                  <a:ext cx="73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</a:rPr>
                    <a:t>[</a:t>
                  </a:r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  <a:sym typeface="Symbol" pitchFamily="18" charset="2"/>
                    </a:rPr>
                    <a:t>m]=kg</a:t>
                  </a:r>
                  <a:endParaRPr lang="nl-NL" i="1">
                    <a:latin typeface="Comic Sans MS" pitchFamily="66" charset="0"/>
                  </a:endParaRPr>
                </a:p>
              </p:txBody>
            </p:sp>
            <p:grpSp>
              <p:nvGrpSpPr>
                <p:cNvPr id="48" name="Group 23"/>
                <p:cNvGrpSpPr>
                  <a:grpSpLocks/>
                </p:cNvGrpSpPr>
                <p:nvPr/>
              </p:nvGrpSpPr>
              <p:grpSpPr bwMode="auto">
                <a:xfrm>
                  <a:off x="2976" y="1002"/>
                  <a:ext cx="263" cy="350"/>
                  <a:chOff x="2976" y="1002"/>
                  <a:chExt cx="263" cy="350"/>
                </a:xfrm>
              </p:grpSpPr>
              <p:sp>
                <p:nvSpPr>
                  <p:cNvPr id="4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96"/>
                    <a:ext cx="56" cy="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1002"/>
                    <a:ext cx="23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latin typeface="Times New Roman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 flipV="1">
                <a:off x="2440" y="960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0" y="1206502"/>
              <a:ext cx="23495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dirty="0" smtClean="0">
                  <a:latin typeface="Comic Sans MS" pitchFamily="66" charset="0"/>
                </a:rPr>
                <a:t>Gravitatiekracht:</a:t>
              </a:r>
              <a:endParaRPr lang="nl-NL" dirty="0">
                <a:latin typeface="Comic Sans MS" pitchFamily="66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010026" y="2111376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b="1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endParaRPr lang="nl-NL" b="1" i="1">
                <a:latin typeface="Times New Roman" pitchFamily="18" charset="0"/>
              </a:endParaRPr>
            </a:p>
          </p:txBody>
        </p:sp>
      </p:grpSp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569913" y="4451350"/>
          <a:ext cx="2559050" cy="503238"/>
        </p:xfrm>
        <a:graphic>
          <a:graphicData uri="http://schemas.openxmlformats.org/presentationml/2006/ole">
            <p:oleObj spid="_x0000_s14389" name="Equation" r:id="rId6" imgW="1358310" imgH="266584" progId="Equation.3">
              <p:embed/>
            </p:oleObj>
          </a:graphicData>
        </a:graphic>
      </p:graphicFrame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317500" y="2654300"/>
            <a:ext cx="8464550" cy="1257300"/>
            <a:chOff x="56" y="3504"/>
            <a:chExt cx="5332" cy="792"/>
          </a:xfrm>
        </p:grpSpPr>
        <p:graphicFrame>
          <p:nvGraphicFramePr>
            <p:cNvPr id="65" name="Object 6"/>
            <p:cNvGraphicFramePr>
              <a:graphicFrameLocks noChangeAspect="1"/>
            </p:cNvGraphicFramePr>
            <p:nvPr/>
          </p:nvGraphicFramePr>
          <p:xfrm>
            <a:off x="3112" y="3620"/>
            <a:ext cx="2276" cy="533"/>
          </p:xfrm>
          <a:graphic>
            <a:graphicData uri="http://schemas.openxmlformats.org/presentationml/2006/ole">
              <p:oleObj spid="_x0000_s14390" name="Equation" r:id="rId7" imgW="2552700" imgH="596900" progId="Equation.3">
                <p:embed/>
              </p:oleObj>
            </a:graphicData>
          </a:graphic>
        </p:graphicFrame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56" y="3504"/>
              <a:ext cx="2388" cy="792"/>
              <a:chOff x="56" y="3504"/>
              <a:chExt cx="2388" cy="792"/>
            </a:xfrm>
          </p:grpSpPr>
          <p:sp>
            <p:nvSpPr>
              <p:cNvPr id="67" name="AutoShape 45"/>
              <p:cNvSpPr>
                <a:spLocks noChangeArrowheads="1"/>
              </p:cNvSpPr>
              <p:nvPr/>
            </p:nvSpPr>
            <p:spPr bwMode="auto">
              <a:xfrm>
                <a:off x="56" y="3504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46"/>
              <p:cNvSpPr>
                <a:spLocks noChangeShapeType="1"/>
              </p:cNvSpPr>
              <p:nvPr/>
            </p:nvSpPr>
            <p:spPr bwMode="auto">
              <a:xfrm>
                <a:off x="736" y="3896"/>
                <a:ext cx="1016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Text Box 47"/>
              <p:cNvSpPr txBox="1">
                <a:spLocks noChangeArrowheads="1"/>
              </p:cNvSpPr>
              <p:nvPr/>
            </p:nvSpPr>
            <p:spPr bwMode="auto">
              <a:xfrm>
                <a:off x="1118" y="3738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70" name="Line 48"/>
              <p:cNvSpPr>
                <a:spLocks noChangeShapeType="1"/>
              </p:cNvSpPr>
              <p:nvPr/>
            </p:nvSpPr>
            <p:spPr bwMode="auto">
              <a:xfrm flipV="1">
                <a:off x="688" y="3840"/>
                <a:ext cx="96" cy="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Text Box 49"/>
              <p:cNvSpPr txBox="1">
                <a:spLocks noChangeArrowheads="1"/>
              </p:cNvSpPr>
              <p:nvPr/>
            </p:nvSpPr>
            <p:spPr bwMode="auto">
              <a:xfrm>
                <a:off x="694" y="4008"/>
                <a:ext cx="4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nl-NL" b="1" i="1">
                    <a:solidFill>
                      <a:srgbClr val="FF0000"/>
                    </a:solidFill>
                    <a:latin typeface="Times New Roman" pitchFamily="18" charset="0"/>
                  </a:rPr>
                  <a:t> dv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72" name="Text Box 50"/>
              <p:cNvSpPr txBox="1">
                <a:spLocks noChangeArrowheads="1"/>
              </p:cNvSpPr>
              <p:nvPr/>
            </p:nvSpPr>
            <p:spPr bwMode="auto">
              <a:xfrm>
                <a:off x="1422" y="3605"/>
                <a:ext cx="10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</a:rPr>
                  <a:t>[</a:t>
                </a:r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]=kg/m</a:t>
                </a:r>
                <a:r>
                  <a:rPr lang="nl-NL" b="1" i="1" baseline="30000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i="1">
                  <a:latin typeface="Comic Sans MS" pitchFamily="66" charset="0"/>
                </a:endParaRPr>
              </a:p>
            </p:txBody>
          </p:sp>
          <p:sp>
            <p:nvSpPr>
              <p:cNvPr id="73" name="Line 51"/>
              <p:cNvSpPr>
                <a:spLocks noChangeShapeType="1"/>
              </p:cNvSpPr>
              <p:nvPr/>
            </p:nvSpPr>
            <p:spPr bwMode="auto">
              <a:xfrm flipV="1">
                <a:off x="1160" y="3824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4" name="Group 52"/>
              <p:cNvGrpSpPr>
                <a:grpSpLocks/>
              </p:cNvGrpSpPr>
              <p:nvPr/>
            </p:nvGrpSpPr>
            <p:grpSpPr bwMode="auto">
              <a:xfrm>
                <a:off x="1760" y="3890"/>
                <a:ext cx="295" cy="342"/>
                <a:chOff x="2512" y="1970"/>
                <a:chExt cx="295" cy="342"/>
              </a:xfrm>
            </p:grpSpPr>
            <p:sp>
              <p:nvSpPr>
                <p:cNvPr id="75" name="Oval 53"/>
                <p:cNvSpPr>
                  <a:spLocks noChangeArrowheads="1"/>
                </p:cNvSpPr>
                <p:nvPr/>
              </p:nvSpPr>
              <p:spPr bwMode="auto">
                <a:xfrm>
                  <a:off x="2512" y="2256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4" y="197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>
                      <a:latin typeface="Times New Roman" pitchFamily="18" charset="0"/>
                    </a:rPr>
                    <a:t>P</a:t>
                  </a:r>
                </a:p>
              </p:txBody>
            </p:sp>
          </p:grpSp>
        </p:grpSp>
      </p:grpSp>
      <p:graphicFrame>
        <p:nvGraphicFramePr>
          <p:cNvPr id="77" name="Object 7"/>
          <p:cNvGraphicFramePr>
            <a:graphicFrameLocks noChangeAspect="1"/>
          </p:cNvGraphicFramePr>
          <p:nvPr/>
        </p:nvGraphicFramePr>
        <p:xfrm>
          <a:off x="555625" y="6078538"/>
          <a:ext cx="6958013" cy="550862"/>
        </p:xfrm>
        <a:graphic>
          <a:graphicData uri="http://schemas.openxmlformats.org/presentationml/2006/ole">
            <p:oleObj spid="_x0000_s14391" name="Equation" r:id="rId8" imgW="3695700" imgH="292100" progId="Equation.3">
              <p:embed/>
            </p:oleObj>
          </a:graphicData>
        </a:graphic>
      </p:graphicFrame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Gravitatiepotentiaal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– </a:t>
            </a:r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Poissonvergelijking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4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Algemene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relativiteitstheorie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3601918"/>
              </p:ext>
            </p:extLst>
          </p:nvPr>
        </p:nvGraphicFramePr>
        <p:xfrm>
          <a:off x="2743200" y="5178425"/>
          <a:ext cx="2971800" cy="917575"/>
        </p:xfrm>
        <a:graphic>
          <a:graphicData uri="http://schemas.openxmlformats.org/presentationml/2006/ole">
            <p:oleObj spid="_x0000_s18454" name="Equation" r:id="rId4" imgW="721080" imgH="216720" progId="Equation.DSMT4">
              <p:embed/>
            </p:oleObj>
          </a:graphicData>
        </a:graphic>
      </p:graphicFrame>
      <p:sp>
        <p:nvSpPr>
          <p:cNvPr id="81" name="Content Placeholder 2"/>
          <p:cNvSpPr txBox="1">
            <a:spLocks/>
          </p:cNvSpPr>
          <p:nvPr/>
        </p:nvSpPr>
        <p:spPr>
          <a:xfrm>
            <a:off x="762000" y="3090446"/>
            <a:ext cx="6781800" cy="2017712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Einsteins</a:t>
            </a:r>
            <a:r>
              <a:rPr lang="en-US" sz="2800" kern="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80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g</a:t>
            </a:r>
            <a:r>
              <a:rPr lang="en-US" sz="2800" b="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ravitatie</a:t>
            </a:r>
            <a:endParaRPr lang="en-US" sz="2800" b="0" kern="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2000" b="0" kern="0" dirty="0" err="1" smtClean="0">
                <a:latin typeface="Calibri" panose="020F0502020204030204" pitchFamily="34" charset="0"/>
              </a:rPr>
              <a:t>Ruimtetijd</a:t>
            </a:r>
            <a:r>
              <a:rPr lang="en-US" sz="2000" b="0" kern="0" dirty="0" smtClean="0">
                <a:latin typeface="Calibri" panose="020F0502020204030204" pitchFamily="34" charset="0"/>
              </a:rPr>
              <a:t> is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gekromd</a:t>
            </a:r>
            <a:r>
              <a:rPr lang="en-US" sz="2000" b="0" kern="0" dirty="0" smtClean="0">
                <a:latin typeface="Calibri" panose="020F0502020204030204" pitchFamily="34" charset="0"/>
              </a:rPr>
              <a:t> pseudo-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Riemannse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varieteit</a:t>
            </a:r>
            <a:r>
              <a:rPr lang="en-US" sz="2000" b="0" kern="0" dirty="0" smtClean="0">
                <a:latin typeface="Calibri" panose="020F0502020204030204" pitchFamily="34" charset="0"/>
              </a:rPr>
              <a:t> met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metriek</a:t>
            </a:r>
            <a:r>
              <a:rPr lang="en-US" sz="2000" b="0" kern="0" dirty="0" smtClean="0">
                <a:latin typeface="Calibri" panose="020F0502020204030204" pitchFamily="34" charset="0"/>
              </a:rPr>
              <a:t> met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signatuur</a:t>
            </a:r>
            <a:r>
              <a:rPr lang="en-US" sz="2000" b="0" kern="0" dirty="0" smtClean="0">
                <a:latin typeface="Calibri" panose="020F0502020204030204" pitchFamily="34" charset="0"/>
              </a:rPr>
              <a:t> (</a:t>
            </a:r>
            <a:r>
              <a:rPr lang="en-US" sz="2000" b="0" i="1" kern="0" dirty="0" smtClean="0">
                <a:latin typeface="Calibri" panose="020F0502020204030204" pitchFamily="34" charset="0"/>
              </a:rPr>
              <a:t>-,+,+,+</a:t>
            </a:r>
            <a:r>
              <a:rPr lang="en-US" sz="2000" b="0" kern="0" dirty="0" smtClean="0">
                <a:latin typeface="Calibri" panose="020F0502020204030204" pitchFamily="34" charset="0"/>
              </a:rPr>
              <a:t>)</a:t>
            </a:r>
            <a:endParaRPr lang="en-US" sz="2000" b="0" kern="0" dirty="0">
              <a:latin typeface="Calibri" panose="020F0502020204030204" pitchFamily="34" charset="0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2000" b="0" kern="0" dirty="0" smtClean="0">
                <a:latin typeface="Calibri" panose="020F0502020204030204" pitchFamily="34" charset="0"/>
              </a:rPr>
              <a:t>Het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verband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tussen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materie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kromming</a:t>
            </a:r>
            <a:r>
              <a:rPr lang="en-US" sz="2000" b="0" kern="0" dirty="0" smtClean="0">
                <a:latin typeface="Calibri" panose="020F0502020204030204" pitchFamily="34" charset="0"/>
              </a:rPr>
              <a:t> van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ruimtetijd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wordt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gegeven</a:t>
            </a:r>
            <a:r>
              <a:rPr lang="en-US" sz="2000" b="0" kern="0" dirty="0" smtClean="0">
                <a:latin typeface="Calibri" panose="020F0502020204030204" pitchFamily="34" charset="0"/>
              </a:rPr>
              <a:t> door de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Einsteinvergelijkingen</a:t>
            </a:r>
            <a:endParaRPr lang="en-US" sz="2000" b="0" kern="0" dirty="0"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6367046"/>
            <a:ext cx="3353803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kern="0" dirty="0" err="1" smtClean="0">
                <a:latin typeface="Calibri" panose="020F0502020204030204" pitchFamily="34" charset="0"/>
              </a:rPr>
              <a:t>Eenheden</a:t>
            </a:r>
            <a:r>
              <a:rPr lang="en-US" sz="2000" kern="0" dirty="0" smtClean="0">
                <a:latin typeface="Calibri" panose="020F0502020204030204" pitchFamily="34" charset="0"/>
              </a:rPr>
              <a:t>: </a:t>
            </a:r>
            <a:r>
              <a:rPr lang="en-US" sz="2000" i="1" kern="0" dirty="0" smtClean="0">
                <a:latin typeface="Calibri" panose="020F0502020204030204" pitchFamily="34" charset="0"/>
              </a:rPr>
              <a:t>c = 1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en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soms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i="1" kern="0" dirty="0" smtClean="0">
                <a:latin typeface="Calibri" panose="020F0502020204030204" pitchFamily="34" charset="0"/>
              </a:rPr>
              <a:t>G = 1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62000" y="1447800"/>
            <a:ext cx="6553200" cy="2017712"/>
            <a:chOff x="762000" y="1447800"/>
            <a:chExt cx="6553200" cy="2017712"/>
          </a:xfrm>
        </p:grpSpPr>
        <p:graphicFrame>
          <p:nvGraphicFramePr>
            <p:cNvPr id="84" name="Object 7"/>
            <p:cNvGraphicFramePr>
              <a:graphicFrameLocks noChangeAspect="1"/>
            </p:cNvGraphicFramePr>
            <p:nvPr/>
          </p:nvGraphicFramePr>
          <p:xfrm>
            <a:off x="2590800" y="2039937"/>
            <a:ext cx="3203575" cy="550863"/>
          </p:xfrm>
          <a:graphic>
            <a:graphicData uri="http://schemas.openxmlformats.org/presentationml/2006/ole">
              <p:oleObj spid="_x0000_s18455" name="Equation" r:id="rId5" imgW="1701800" imgH="292100" progId="Equation.3">
                <p:embed/>
              </p:oleObj>
            </a:graphicData>
          </a:graphic>
        </p:graphicFrame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762000" y="1447800"/>
              <a:ext cx="6553200" cy="2017712"/>
            </a:xfrm>
            <a:prstGeom prst="rect">
              <a:avLst/>
            </a:prstGeom>
          </p:spPr>
          <p:txBody>
            <a:bodyPr/>
            <a:lstStyle/>
            <a:p>
              <a:pPr marL="231775" indent="-231775">
                <a:spcAft>
                  <a:spcPct val="40000"/>
                </a:spcAft>
                <a:buClr>
                  <a:srgbClr val="666699"/>
                </a:buClr>
                <a:buSzPct val="85000"/>
                <a:buFont typeface="Wingdings" pitchFamily="2" charset="2"/>
                <a:buChar char="§"/>
                <a:defRPr/>
              </a:pPr>
              <a:r>
                <a:rPr lang="en-US" sz="280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Newtons</a:t>
              </a:r>
              <a:r>
                <a:rPr lang="en-US" sz="2800" kern="0" dirty="0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g</a:t>
              </a:r>
              <a:r>
                <a:rPr lang="en-US" sz="2800" b="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ravitatie</a:t>
              </a:r>
              <a:endParaRPr lang="en-US" sz="2800" b="0" kern="0" dirty="0">
                <a:solidFill>
                  <a:srgbClr val="6C18B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823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Documents and Settings\Jo\Desktop\Relstand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0363"/>
            <a:ext cx="52578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4549775"/>
            <a:ext cx="7696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Waarnemers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S’</a:t>
            </a:r>
            <a:r>
              <a:rPr lang="en-US">
                <a:latin typeface="Calibri" pitchFamily="34" charset="0"/>
                <a:cs typeface="Calibri" pitchFamily="34" charset="0"/>
              </a:rPr>
              <a:t> bewegen met snelheid v t.o.v. elkaar. Systemen vallen samen op </a:t>
            </a:r>
            <a:r>
              <a:rPr lang="en-US" i="1">
                <a:latin typeface="Calibri" pitchFamily="34" charset="0"/>
                <a:cs typeface="Calibri" pitchFamily="34" charset="0"/>
              </a:rPr>
              <a:t>t = t’ = 0</a:t>
            </a:r>
            <a:r>
              <a:rPr lang="en-US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kent </a:t>
            </a:r>
            <a:r>
              <a:rPr lang="en-US" i="1">
                <a:latin typeface="Calibri" pitchFamily="34" charset="0"/>
                <a:cs typeface="Calibri" pitchFamily="34" charset="0"/>
              </a:rPr>
              <a:t>(x, y, z, t)</a:t>
            </a:r>
            <a:r>
              <a:rPr lang="en-US">
                <a:latin typeface="Calibri" pitchFamily="34" charset="0"/>
                <a:cs typeface="Calibri" pitchFamily="34" charset="0"/>
              </a:rPr>
              <a:t> toe aan het event.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in </a:t>
            </a:r>
            <a:r>
              <a:rPr lang="en-US" i="1">
                <a:latin typeface="Calibri" pitchFamily="34" charset="0"/>
                <a:cs typeface="Calibri" pitchFamily="34" charset="0"/>
              </a:rPr>
              <a:t>S’</a:t>
            </a:r>
            <a:r>
              <a:rPr lang="en-US">
                <a:latin typeface="Calibri" pitchFamily="34" charset="0"/>
                <a:cs typeface="Calibri" pitchFamily="34" charset="0"/>
              </a:rPr>
              <a:t> kent </a:t>
            </a:r>
            <a:r>
              <a:rPr lang="en-US" i="1">
                <a:latin typeface="Calibri" pitchFamily="34" charset="0"/>
                <a:cs typeface="Calibri" pitchFamily="34" charset="0"/>
              </a:rPr>
              <a:t>(x’,y ’, z’, t’)</a:t>
            </a:r>
            <a:r>
              <a:rPr lang="en-US">
                <a:latin typeface="Calibri" pitchFamily="34" charset="0"/>
                <a:cs typeface="Calibri" pitchFamily="34" charset="0"/>
              </a:rPr>
              <a:t> toe aan hetzelfde event.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Wat is het verband tussen de ruimtetijd coordinaten voor dit zelfde event?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7239000" y="2955925"/>
            <a:ext cx="1905000" cy="3902075"/>
            <a:chOff x="4560" y="1862"/>
            <a:chExt cx="1200" cy="2458"/>
          </a:xfrm>
        </p:grpSpPr>
        <p:pic>
          <p:nvPicPr>
            <p:cNvPr id="51207" name="Picture 7" descr="C:\Documents and Settings\Jo\Desktop\nobel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0" y="1862"/>
              <a:ext cx="76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5" descr="C:\Documents and Settings\Jo\Desktop\270px-Hendrik_Antoon_Lorent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0" y="2832"/>
              <a:ext cx="104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804" y="2592"/>
              <a:ext cx="8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 1902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Speciale relativiteitstheorie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1206" name="Tekstvak 11"/>
          <p:cNvSpPr txBox="1">
            <a:spLocks noChangeArrowheads="1"/>
          </p:cNvSpPr>
          <p:nvPr/>
        </p:nvSpPr>
        <p:spPr bwMode="auto">
          <a:xfrm>
            <a:off x="4953000" y="1752600"/>
            <a:ext cx="331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>
                <a:latin typeface="Calibri" pitchFamily="34" charset="0"/>
                <a:cs typeface="Calibri" pitchFamily="34" charset="0"/>
              </a:rPr>
              <a:t>Transformaties laten </a:t>
            </a:r>
            <a:r>
              <a:rPr lang="nl-NL" i="1">
                <a:latin typeface="Calibri" pitchFamily="34" charset="0"/>
                <a:cs typeface="Calibri" pitchFamily="34" charset="0"/>
              </a:rPr>
              <a:t>ds</a:t>
            </a:r>
            <a:r>
              <a:rPr lang="nl-NL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nl-NL">
                <a:latin typeface="Calibri" pitchFamily="34" charset="0"/>
                <a:cs typeface="Calibri" pitchFamily="34" charset="0"/>
              </a:rPr>
              <a:t> invariant</a:t>
            </a:r>
          </a:p>
        </p:txBody>
      </p:sp>
    </p:spTree>
    <p:extLst>
      <p:ext uri="{BB962C8B-B14F-4D97-AF65-F5344CB8AC3E}">
        <p14:creationId xmlns="" xmlns:p14="http://schemas.microsoft.com/office/powerpoint/2010/main" val="2743039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Lorentztransformaties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0" y="3048000"/>
            <a:ext cx="3208338" cy="2627313"/>
            <a:chOff x="3024" y="1920"/>
            <a:chExt cx="2021" cy="1655"/>
          </a:xfrm>
        </p:grpSpPr>
        <p:pic>
          <p:nvPicPr>
            <p:cNvPr id="88065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920"/>
              <a:ext cx="1947" cy="1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3" name="Text Box 11"/>
            <p:cNvSpPr txBox="1">
              <a:spLocks noChangeArrowheads="1"/>
            </p:cNvSpPr>
            <p:nvPr/>
          </p:nvSpPr>
          <p:spPr bwMode="auto">
            <a:xfrm>
              <a:off x="3024" y="3168"/>
              <a:ext cx="2021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Inverse transformatie</a:t>
              </a:r>
            </a:p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(snelheid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verandert van teken)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2228" name="Group 14"/>
          <p:cNvGrpSpPr>
            <a:grpSpLocks/>
          </p:cNvGrpSpPr>
          <p:nvPr/>
        </p:nvGrpSpPr>
        <p:grpSpPr bwMode="auto">
          <a:xfrm>
            <a:off x="685800" y="1524000"/>
            <a:ext cx="3016250" cy="3433763"/>
            <a:chOff x="432" y="960"/>
            <a:chExt cx="1900" cy="2163"/>
          </a:xfrm>
        </p:grpSpPr>
        <p:pic>
          <p:nvPicPr>
            <p:cNvPr id="88064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960"/>
              <a:ext cx="1900" cy="1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1" name="Text Box 12"/>
            <p:cNvSpPr txBox="1">
              <a:spLocks noChangeArrowheads="1"/>
            </p:cNvSpPr>
            <p:nvPr/>
          </p:nvSpPr>
          <p:spPr bwMode="auto">
            <a:xfrm>
              <a:off x="432" y="2832"/>
              <a:ext cx="1363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229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45926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405797-1881-4377-8DE3-FDEB449BF21E}" type="datetime4">
              <a:rPr lang="en-US"/>
              <a:pPr>
                <a:defRPr/>
              </a:pPr>
              <a:t>November 6, 2014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18BBE-0B08-43C8-9352-0C7455860E1F}" type="slidenum">
              <a:rPr lang="en-US"/>
              <a:pPr>
                <a:defRPr/>
              </a:pPr>
              <a:t>14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6325" name="Rectangle 3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418147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890898" name="Text Box 18"/>
          <p:cNvSpPr txBox="1">
            <a:spLocks noChangeArrowheads="1"/>
          </p:cNvSpPr>
          <p:nvPr/>
        </p:nvSpPr>
        <p:spPr bwMode="auto">
          <a:xfrm>
            <a:off x="381000" y="1600200"/>
            <a:ext cx="556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Positie-tijd 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, met </a:t>
            </a:r>
            <a:r>
              <a:rPr lang="en-US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= 0, 1, 2, 3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089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19588"/>
            <a:ext cx="2168525" cy="17764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090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85988"/>
            <a:ext cx="53419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95788"/>
            <a:ext cx="2759075" cy="150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0907" name="Text Box 27"/>
          <p:cNvSpPr txBox="1">
            <a:spLocks noChangeArrowheads="1"/>
          </p:cNvSpPr>
          <p:nvPr/>
        </p:nvSpPr>
        <p:spPr bwMode="auto">
          <a:xfrm>
            <a:off x="381000" y="3709988"/>
            <a:ext cx="3048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Lorentztransformaties</a:t>
            </a:r>
            <a:endParaRPr lang="nl-NL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0908" name="AutoShape 28"/>
          <p:cNvSpPr>
            <a:spLocks noChangeArrowheads="1"/>
          </p:cNvSpPr>
          <p:nvPr/>
        </p:nvSpPr>
        <p:spPr bwMode="auto">
          <a:xfrm>
            <a:off x="3352800" y="5081588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090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10188"/>
            <a:ext cx="9493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0785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8" grpId="0" animBg="1" autoUpdateAnimBg="0"/>
      <p:bldP spid="890907" grpId="0" animBg="1" autoUpdateAnimBg="0"/>
      <p:bldP spid="8909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0FD51E-EB19-4F70-957D-4CDF9448D63B}" type="datetime4">
              <a:rPr lang="en-US"/>
              <a:pPr>
                <a:defRPr/>
              </a:pPr>
              <a:t>November 6, 2014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95A8-C23D-4957-86BE-5F6D53F35130}" type="slidenum">
              <a:rPr lang="en-US"/>
              <a:pPr>
                <a:defRPr/>
              </a:pPr>
              <a:t>15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7351" name="Group 22"/>
          <p:cNvGrpSpPr>
            <a:grpSpLocks/>
          </p:cNvGrpSpPr>
          <p:nvPr/>
        </p:nvGrpSpPr>
        <p:grpSpPr bwMode="auto">
          <a:xfrm>
            <a:off x="304800" y="1143000"/>
            <a:ext cx="6264275" cy="1506538"/>
            <a:chOff x="192" y="720"/>
            <a:chExt cx="3946" cy="949"/>
          </a:xfrm>
        </p:grpSpPr>
        <p:pic>
          <p:nvPicPr>
            <p:cNvPr id="8929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720"/>
              <a:ext cx="1738" cy="9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4" name="Text Box 9"/>
            <p:cNvSpPr txBox="1">
              <a:spLocks noChangeArrowheads="1"/>
            </p:cNvSpPr>
            <p:nvPr/>
          </p:nvSpPr>
          <p:spPr bwMode="auto">
            <a:xfrm>
              <a:off x="192" y="720"/>
              <a:ext cx="192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Lorentztransformaties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929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1608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3048000"/>
            <a:ext cx="3462338" cy="1952625"/>
            <a:chOff x="192" y="1920"/>
            <a:chExt cx="2181" cy="1230"/>
          </a:xfrm>
        </p:grpSpPr>
        <p:pic>
          <p:nvPicPr>
            <p:cNvPr id="5736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2400"/>
              <a:ext cx="213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2" name="Text Box 14"/>
            <p:cNvSpPr txBox="1">
              <a:spLocks noChangeArrowheads="1"/>
            </p:cNvSpPr>
            <p:nvPr/>
          </p:nvSpPr>
          <p:spPr bwMode="auto">
            <a:xfrm>
              <a:off x="192" y="1920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 matrixvorm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3" name="AutoShape 15"/>
          <p:cNvSpPr>
            <a:spLocks noChangeArrowheads="1"/>
          </p:cNvSpPr>
          <p:nvPr/>
        </p:nvSpPr>
        <p:spPr bwMode="auto">
          <a:xfrm>
            <a:off x="3810000" y="4267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838200" y="5486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29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410200"/>
            <a:ext cx="1577975" cy="465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43400" y="5105400"/>
            <a:ext cx="4413250" cy="1528763"/>
            <a:chOff x="2736" y="3216"/>
            <a:chExt cx="2780" cy="963"/>
          </a:xfrm>
        </p:grpSpPr>
        <p:pic>
          <p:nvPicPr>
            <p:cNvPr id="892946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3216"/>
              <a:ext cx="2156" cy="9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0" name="Text Box 19"/>
            <p:cNvSpPr txBox="1">
              <a:spLocks noChangeArrowheads="1"/>
            </p:cNvSpPr>
            <p:nvPr/>
          </p:nvSpPr>
          <p:spPr bwMode="auto">
            <a:xfrm>
              <a:off x="2736" y="3888"/>
              <a:ext cx="52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1066800" y="6248400"/>
            <a:ext cx="2209800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algemeen geldig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74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9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43" grpId="0" animBg="1"/>
      <p:bldP spid="892944" grpId="0" animBg="1"/>
      <p:bldP spid="89294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C936C-6B4F-42D0-AF85-8C3F92935B76}" type="datetime4">
              <a:rPr lang="en-US"/>
              <a:pPr>
                <a:defRPr/>
              </a:pPr>
              <a:t>November 6, 2014</a:t>
            </a:fld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882A-3B62-4F2E-85AD-C8D3C1AD45E7}" type="slidenum">
              <a:rPr lang="en-US"/>
              <a:pPr>
                <a:defRPr/>
              </a:pPr>
              <a:t>16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8373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Lorentzinvariantie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143000"/>
            <a:ext cx="5616575" cy="646113"/>
            <a:chOff x="192" y="720"/>
            <a:chExt cx="3538" cy="407"/>
          </a:xfrm>
        </p:grpSpPr>
        <p:sp>
          <p:nvSpPr>
            <p:cNvPr id="58391" name="Text Box 6"/>
            <p:cNvSpPr txBox="1">
              <a:spLocks noChangeArrowheads="1"/>
            </p:cNvSpPr>
            <p:nvPr/>
          </p:nvSpPr>
          <p:spPr bwMode="auto">
            <a:xfrm>
              <a:off x="192" y="720"/>
              <a:ext cx="211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Ruimtetijd coordinaten zijn systeem afhankelijk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8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816"/>
              <a:ext cx="994" cy="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" y="2209800"/>
            <a:ext cx="8382000" cy="403225"/>
            <a:chOff x="192" y="1392"/>
            <a:chExt cx="5280" cy="254"/>
          </a:xfrm>
        </p:grpSpPr>
        <p:sp>
          <p:nvSpPr>
            <p:cNvPr id="58389" name="Text Box 10"/>
            <p:cNvSpPr txBox="1">
              <a:spLocks noChangeArrowheads="1"/>
            </p:cNvSpPr>
            <p:nvPr/>
          </p:nvSpPr>
          <p:spPr bwMode="auto">
            <a:xfrm>
              <a:off x="192" y="1392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Invariantie voor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9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1416"/>
              <a:ext cx="3696" cy="2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" y="3429000"/>
            <a:ext cx="6381750" cy="447675"/>
            <a:chOff x="192" y="2160"/>
            <a:chExt cx="4020" cy="282"/>
          </a:xfrm>
        </p:grpSpPr>
        <p:sp>
          <p:nvSpPr>
            <p:cNvPr id="58387" name="Text Box 20"/>
            <p:cNvSpPr txBox="1">
              <a:spLocks noChangeArrowheads="1"/>
            </p:cNvSpPr>
            <p:nvPr/>
          </p:nvSpPr>
          <p:spPr bwMode="auto">
            <a:xfrm>
              <a:off x="192" y="2160"/>
              <a:ext cx="326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Analoog zoeken we een uitdrukking als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4" y="2196"/>
              <a:ext cx="7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4800" y="5257800"/>
            <a:ext cx="6018213" cy="1460500"/>
            <a:chOff x="192" y="3312"/>
            <a:chExt cx="3791" cy="920"/>
          </a:xfrm>
        </p:grpSpPr>
        <p:pic>
          <p:nvPicPr>
            <p:cNvPr id="58385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3312"/>
              <a:ext cx="2063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6" name="Text Box 24"/>
            <p:cNvSpPr txBox="1">
              <a:spLocks noChangeArrowheads="1"/>
            </p:cNvSpPr>
            <p:nvPr/>
          </p:nvSpPr>
          <p:spPr bwMode="auto">
            <a:xfrm>
              <a:off x="192" y="3456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 metrische tensor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04800" y="4114800"/>
            <a:ext cx="8382000" cy="920750"/>
            <a:chOff x="304800" y="4114800"/>
            <a:chExt cx="8382000" cy="920750"/>
          </a:xfrm>
        </p:grpSpPr>
        <p:sp>
          <p:nvSpPr>
            <p:cNvPr id="58383" name="Text Box 23"/>
            <p:cNvSpPr txBox="1">
              <a:spLocks noChangeArrowheads="1"/>
            </p:cNvSpPr>
            <p:nvPr/>
          </p:nvSpPr>
          <p:spPr bwMode="auto">
            <a:xfrm>
              <a:off x="304800" y="4274403"/>
              <a:ext cx="480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Hiervoor schrijven we de invariant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                     als een dubbelsom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5009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7638" y="4114800"/>
              <a:ext cx="3459162" cy="920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4800" y="2819400"/>
            <a:ext cx="6086475" cy="409575"/>
            <a:chOff x="304800" y="2819400"/>
            <a:chExt cx="6086475" cy="409575"/>
          </a:xfrm>
        </p:grpSpPr>
        <p:sp>
          <p:nvSpPr>
            <p:cNvPr id="58381" name="Text Box 19"/>
            <p:cNvSpPr txBox="1">
              <a:spLocks noChangeArrowheads="1"/>
            </p:cNvSpPr>
            <p:nvPr/>
          </p:nvSpPr>
          <p:spPr bwMode="auto">
            <a:xfrm>
              <a:off x="304800" y="2819400"/>
              <a:ext cx="3733800" cy="36933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Net als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i="1" baseline="3000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voor rotaties in R3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1950" y="2886075"/>
              <a:ext cx="2219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142525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40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Co-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contravariante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352800"/>
            <a:ext cx="3611563" cy="1447800"/>
            <a:chOff x="192" y="2112"/>
            <a:chExt cx="2275" cy="912"/>
          </a:xfrm>
        </p:grpSpPr>
        <p:sp>
          <p:nvSpPr>
            <p:cNvPr id="59407" name="Text Box 16"/>
            <p:cNvSpPr txBox="1">
              <a:spLocks noChangeArrowheads="1"/>
            </p:cNvSpPr>
            <p:nvPr/>
          </p:nvSpPr>
          <p:spPr bwMode="auto">
            <a:xfrm>
              <a:off x="192" y="211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9408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444"/>
              <a:ext cx="217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1219200"/>
            <a:ext cx="5638800" cy="457200"/>
            <a:chOff x="192" y="768"/>
            <a:chExt cx="3552" cy="288"/>
          </a:xfrm>
        </p:grpSpPr>
        <p:sp>
          <p:nvSpPr>
            <p:cNvPr id="59405" name="Text Box 18"/>
            <p:cNvSpPr txBox="1">
              <a:spLocks noChangeArrowheads="1"/>
            </p:cNvSpPr>
            <p:nvPr/>
          </p:nvSpPr>
          <p:spPr bwMode="auto">
            <a:xfrm>
              <a:off x="192" y="768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Contravariante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809"/>
              <a:ext cx="1200" cy="2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905000"/>
            <a:ext cx="5200650" cy="520700"/>
            <a:chOff x="192" y="1200"/>
            <a:chExt cx="3276" cy="328"/>
          </a:xfrm>
        </p:grpSpPr>
        <p:sp>
          <p:nvSpPr>
            <p:cNvPr id="59403" name="Text Box 21"/>
            <p:cNvSpPr txBox="1">
              <a:spLocks noChangeArrowheads="1"/>
            </p:cNvSpPr>
            <p:nvPr/>
          </p:nvSpPr>
          <p:spPr bwMode="auto">
            <a:xfrm>
              <a:off x="192" y="1206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6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4" y="1200"/>
              <a:ext cx="924" cy="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704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450" y="4089400"/>
            <a:ext cx="1319213" cy="50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7048" name="AutoShape 24"/>
          <p:cNvSpPr>
            <a:spLocks noChangeArrowheads="1"/>
          </p:cNvSpPr>
          <p:nvPr/>
        </p:nvSpPr>
        <p:spPr bwMode="auto">
          <a:xfrm>
            <a:off x="4267200" y="41465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7049" name="Text Box 25"/>
          <p:cNvSpPr txBox="1">
            <a:spLocks noChangeArrowheads="1"/>
          </p:cNvSpPr>
          <p:nvPr/>
        </p:nvSpPr>
        <p:spPr bwMode="auto">
          <a:xfrm>
            <a:off x="304800" y="5883275"/>
            <a:ext cx="8839200" cy="646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 notatie wordt ook gebruikt voor niet-cartesische systemen en gekromde ruimten (Algemene Relativiteitstheorie)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7053" name="Text Box 29"/>
          <p:cNvSpPr txBox="1">
            <a:spLocks noChangeArrowheads="1"/>
          </p:cNvSpPr>
          <p:nvPr/>
        </p:nvSpPr>
        <p:spPr bwMode="auto">
          <a:xfrm>
            <a:off x="304800" y="4892675"/>
            <a:ext cx="5562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is de uitdrukking die we zochten.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metriek is nu ingebouwd in de notatie!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41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8" grpId="0" animBg="1"/>
      <p:bldP spid="897049" grpId="0" animBg="1" autoUpdateAnimBg="0"/>
      <p:bldP spid="89705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E7885-5A4C-46BB-B9B0-B2A41811AAE2}" type="datetime4">
              <a:rPr lang="en-US"/>
              <a:pPr>
                <a:defRPr/>
              </a:pPr>
              <a:t>November 6, 2014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E658-5049-41C9-B417-5D13C97C0DD0}" type="slidenum">
              <a:rPr lang="en-US"/>
              <a:pPr>
                <a:defRPr/>
              </a:pPr>
              <a:t>18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304800" y="1219200"/>
            <a:ext cx="4191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(contravariant)  transformeert als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90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1658938" cy="452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909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58888"/>
            <a:ext cx="1676400" cy="493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2819400"/>
            <a:ext cx="5926138" cy="665163"/>
            <a:chOff x="144" y="1776"/>
            <a:chExt cx="3733" cy="419"/>
          </a:xfrm>
        </p:grpSpPr>
        <p:sp>
          <p:nvSpPr>
            <p:cNvPr id="60445" name="Text Box 16"/>
            <p:cNvSpPr txBox="1">
              <a:spLocks noChangeArrowheads="1"/>
            </p:cNvSpPr>
            <p:nvPr/>
          </p:nvSpPr>
          <p:spPr bwMode="auto">
            <a:xfrm>
              <a:off x="144" y="1776"/>
              <a:ext cx="235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We associeren hiermee een 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09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1920"/>
              <a:ext cx="901" cy="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sp>
        <p:nvSpPr>
          <p:cNvPr id="899094" name="Text Box 22"/>
          <p:cNvSpPr txBox="1">
            <a:spLocks noChangeArrowheads="1"/>
          </p:cNvSpPr>
          <p:nvPr/>
        </p:nvSpPr>
        <p:spPr bwMode="auto">
          <a:xfrm>
            <a:off x="6553200" y="2971800"/>
            <a:ext cx="2590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 componenten krijgen een minteken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28600" y="3733800"/>
            <a:ext cx="3144838" cy="474663"/>
            <a:chOff x="144" y="2352"/>
            <a:chExt cx="1981" cy="299"/>
          </a:xfrm>
        </p:grpSpPr>
        <p:sp>
          <p:nvSpPr>
            <p:cNvPr id="60443" name="Text Box 23"/>
            <p:cNvSpPr txBox="1">
              <a:spLocks noChangeArrowheads="1"/>
            </p:cNvSpPr>
            <p:nvPr/>
          </p:nvSpPr>
          <p:spPr bwMode="auto">
            <a:xfrm>
              <a:off x="144" y="236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Ook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44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8" y="2352"/>
              <a:ext cx="8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8600" y="4267200"/>
            <a:ext cx="6934200" cy="685800"/>
            <a:chOff x="144" y="2688"/>
            <a:chExt cx="4368" cy="432"/>
          </a:xfrm>
        </p:grpSpPr>
        <p:sp>
          <p:nvSpPr>
            <p:cNvPr id="60439" name="Text Box 25"/>
            <p:cNvSpPr txBox="1">
              <a:spLocks noChangeArrowheads="1"/>
            </p:cNvSpPr>
            <p:nvPr/>
          </p:nvSpPr>
          <p:spPr bwMode="auto">
            <a:xfrm>
              <a:off x="144" y="2736"/>
              <a:ext cx="100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0440" name="Group 29"/>
            <p:cNvGrpSpPr>
              <a:grpSpLocks/>
            </p:cNvGrpSpPr>
            <p:nvPr/>
          </p:nvGrpSpPr>
          <p:grpSpPr bwMode="auto">
            <a:xfrm>
              <a:off x="1237" y="2688"/>
              <a:ext cx="3275" cy="432"/>
              <a:chOff x="1237" y="2688"/>
              <a:chExt cx="3275" cy="432"/>
            </a:xfrm>
          </p:grpSpPr>
          <p:pic>
            <p:nvPicPr>
              <p:cNvPr id="60441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37" y="2744"/>
                <a:ext cx="3179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2" name="Rectangle 28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19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28600" y="4953000"/>
            <a:ext cx="3941763" cy="446088"/>
            <a:chOff x="144" y="3120"/>
            <a:chExt cx="2483" cy="281"/>
          </a:xfrm>
        </p:grpSpPr>
        <p:sp>
          <p:nvSpPr>
            <p:cNvPr id="60437" name="Text Box 27"/>
            <p:cNvSpPr txBox="1">
              <a:spLocks noChangeArrowheads="1"/>
            </p:cNvSpPr>
            <p:nvPr/>
          </p:nvSpPr>
          <p:spPr bwMode="auto">
            <a:xfrm>
              <a:off x="144" y="3120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Scalar product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102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0" y="3120"/>
              <a:ext cx="947" cy="2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910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4953000"/>
            <a:ext cx="2389187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9104" name="AutoShape 32"/>
          <p:cNvSpPr>
            <a:spLocks noChangeArrowheads="1"/>
          </p:cNvSpPr>
          <p:nvPr/>
        </p:nvSpPr>
        <p:spPr bwMode="auto">
          <a:xfrm>
            <a:off x="4572000" y="5029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5791200"/>
            <a:ext cx="4397375" cy="503238"/>
            <a:chOff x="144" y="3648"/>
            <a:chExt cx="2770" cy="317"/>
          </a:xfrm>
        </p:grpSpPr>
        <p:sp>
          <p:nvSpPr>
            <p:cNvPr id="60435" name="Text Box 33"/>
            <p:cNvSpPr txBox="1">
              <a:spLocks noChangeArrowheads="1"/>
            </p:cNvSpPr>
            <p:nvPr/>
          </p:nvSpPr>
          <p:spPr bwMode="auto">
            <a:xfrm>
              <a:off x="144" y="3648"/>
              <a:ext cx="912" cy="23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36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0" y="3678"/>
              <a:ext cx="171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910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5638800"/>
            <a:ext cx="4160838" cy="1060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05859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9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9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9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80" grpId="0" animBg="1" autoUpdateAnimBg="0"/>
      <p:bldP spid="899094" grpId="0" animBg="1" autoUpdateAnimBg="0"/>
      <p:bldP spid="899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87956-BE38-498C-96B1-F33D28EB33D2}" type="datetime4">
              <a:rPr lang="en-US"/>
              <a:pPr>
                <a:defRPr/>
              </a:pPr>
              <a:t>November 6, 2014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413A3-785C-4820-B823-02582F0ECF5F}" type="slidenum">
              <a:rPr lang="en-US"/>
              <a:pPr>
                <a:defRPr/>
              </a:pPr>
              <a:t>19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Snelheid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Snelheid van een deeltje t.o.v. het LAB: afstand gedeeld door tijd (beide gemeten in het LAB)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4267200" y="3505200"/>
            <a:ext cx="3276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hybride grootheid. Er geldt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43" name="AutoShape 23"/>
          <p:cNvSpPr>
            <a:spLocks noChangeArrowheads="1"/>
          </p:cNvSpPr>
          <p:nvPr/>
        </p:nvSpPr>
        <p:spPr bwMode="auto">
          <a:xfrm>
            <a:off x="4267200" y="52959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010400" y="1066800"/>
            <a:ext cx="1371600" cy="990600"/>
            <a:chOff x="4416" y="672"/>
            <a:chExt cx="864" cy="624"/>
          </a:xfrm>
        </p:grpSpPr>
        <p:pic>
          <p:nvPicPr>
            <p:cNvPr id="61466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768"/>
              <a:ext cx="78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7" name="Rectangle 29"/>
            <p:cNvSpPr>
              <a:spLocks noChangeArrowheads="1"/>
            </p:cNvSpPr>
            <p:nvPr/>
          </p:nvSpPr>
          <p:spPr bwMode="auto">
            <a:xfrm>
              <a:off x="5136" y="672"/>
              <a:ext cx="144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1151" name="Text Box 31"/>
          <p:cNvSpPr txBox="1">
            <a:spLocks noChangeArrowheads="1"/>
          </p:cNvSpPr>
          <p:nvPr/>
        </p:nvSpPr>
        <p:spPr bwMode="auto">
          <a:xfrm>
            <a:off x="304800" y="2225675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Proper snelheid: afstand in LAB gedeeld door eigentijd (gemeten met klok van het deeltje)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115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2286000"/>
            <a:ext cx="12446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91400" y="3352800"/>
            <a:ext cx="1219200" cy="609600"/>
            <a:chOff x="4656" y="2112"/>
            <a:chExt cx="768" cy="384"/>
          </a:xfrm>
        </p:grpSpPr>
        <p:pic>
          <p:nvPicPr>
            <p:cNvPr id="61464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2208"/>
              <a:ext cx="66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5" name="Rectangle 34"/>
            <p:cNvSpPr>
              <a:spLocks noChangeArrowheads="1"/>
            </p:cNvSpPr>
            <p:nvPr/>
          </p:nvSpPr>
          <p:spPr bwMode="auto">
            <a:xfrm>
              <a:off x="5280" y="2112"/>
              <a:ext cx="14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04800" y="3886200"/>
            <a:ext cx="3411538" cy="754063"/>
            <a:chOff x="192" y="2448"/>
            <a:chExt cx="2149" cy="475"/>
          </a:xfrm>
        </p:grpSpPr>
        <p:sp>
          <p:nvSpPr>
            <p:cNvPr id="61462" name="Text Box 36"/>
            <p:cNvSpPr txBox="1">
              <a:spLocks noChangeArrowheads="1"/>
            </p:cNvSpPr>
            <p:nvPr/>
          </p:nvSpPr>
          <p:spPr bwMode="auto">
            <a:xfrm>
              <a:off x="192" y="2554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viersnelheid 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0115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0" y="2448"/>
              <a:ext cx="901" cy="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90115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3200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867400" y="5181600"/>
            <a:ext cx="2514600" cy="533400"/>
            <a:chOff x="3696" y="3264"/>
            <a:chExt cx="1584" cy="336"/>
          </a:xfrm>
        </p:grpSpPr>
        <p:pic>
          <p:nvPicPr>
            <p:cNvPr id="61460" name="Picture 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6" y="3318"/>
              <a:ext cx="150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1" name="Rectangle 41"/>
            <p:cNvSpPr>
              <a:spLocks noChangeArrowheads="1"/>
            </p:cNvSpPr>
            <p:nvPr/>
          </p:nvSpPr>
          <p:spPr bwMode="auto">
            <a:xfrm>
              <a:off x="5136" y="3264"/>
              <a:ext cx="144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04800" y="6096000"/>
            <a:ext cx="7716838" cy="484188"/>
            <a:chOff x="192" y="3840"/>
            <a:chExt cx="4861" cy="305"/>
          </a:xfrm>
        </p:grpSpPr>
        <p:pic>
          <p:nvPicPr>
            <p:cNvPr id="61458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0" y="3840"/>
              <a:ext cx="385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9" name="Text Box 44"/>
            <p:cNvSpPr txBox="1">
              <a:spLocks noChangeArrowheads="1"/>
            </p:cNvSpPr>
            <p:nvPr/>
          </p:nvSpPr>
          <p:spPr bwMode="auto">
            <a:xfrm>
              <a:off x="192" y="3840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 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1194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4" grpId="0"/>
      <p:bldP spid="901130" grpId="0" animBg="1" autoUpdateAnimBg="0"/>
      <p:bldP spid="901143" grpId="0" animBg="1"/>
      <p:bldP spid="9011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04800" y="1066800"/>
            <a:ext cx="5791200" cy="52197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Kosmologie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relativiteitstheorie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Kosmologie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Big Bang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Roodverschuiving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Thermodynamica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Fase-overgangen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entropie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Nucleosynthese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Big Bang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synthese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in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sterren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Abondantie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van helium-4</a:t>
            </a:r>
            <a:endParaRPr lang="en-US" sz="2000" b="1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anose="020F0502020204030204" pitchFamily="34" charset="0"/>
              </a:rPr>
              <a:t>Standaard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zonnemodel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 in de </a:t>
            </a:r>
            <a:r>
              <a:rPr lang="en-US" sz="2000" b="1" dirty="0" err="1">
                <a:solidFill>
                  <a:srgbClr val="006600"/>
                </a:solidFill>
                <a:latin typeface="Calibri" panose="020F0502020204030204" pitchFamily="34" charset="0"/>
              </a:rPr>
              <a:t>zon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Kosmische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microgolf-achtergrondstraling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Temperatuur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fluctuaties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85800" y="1071112"/>
            <a:ext cx="3657600" cy="15196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20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1430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Impuls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energie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228600" y="23907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relativistische impuls als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4114800" y="1371600"/>
            <a:ext cx="3657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Indien behouden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dan niet in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4" name="AutoShape 6"/>
          <p:cNvSpPr>
            <a:spLocks noChangeArrowheads="1"/>
          </p:cNvSpPr>
          <p:nvPr/>
        </p:nvSpPr>
        <p:spPr bwMode="auto">
          <a:xfrm>
            <a:off x="4991100" y="332422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319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838" y="2390775"/>
            <a:ext cx="1503362" cy="492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194" name="Text Box 26"/>
          <p:cNvSpPr txBox="1">
            <a:spLocks noChangeArrowheads="1"/>
          </p:cNvSpPr>
          <p:nvPr/>
        </p:nvSpPr>
        <p:spPr bwMode="auto">
          <a:xfrm>
            <a:off x="228600" y="322897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Ruimtelijke componenten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19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3276600"/>
            <a:ext cx="1244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57900" y="2895600"/>
            <a:ext cx="3048000" cy="1066800"/>
            <a:chOff x="3504" y="1056"/>
            <a:chExt cx="1920" cy="672"/>
          </a:xfrm>
        </p:grpSpPr>
        <p:pic>
          <p:nvPicPr>
            <p:cNvPr id="6249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1211"/>
              <a:ext cx="180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91" name="Rectangle 29"/>
            <p:cNvSpPr>
              <a:spLocks noChangeArrowheads="1"/>
            </p:cNvSpPr>
            <p:nvPr/>
          </p:nvSpPr>
          <p:spPr bwMode="auto">
            <a:xfrm>
              <a:off x="5232" y="1056"/>
              <a:ext cx="192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0" name="Text Box 32"/>
          <p:cNvSpPr txBox="1">
            <a:spLocks noChangeArrowheads="1"/>
          </p:cNvSpPr>
          <p:nvPr/>
        </p:nvSpPr>
        <p:spPr bwMode="auto">
          <a:xfrm>
            <a:off x="228600" y="1371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Klassieke impuls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 i="1">
                <a:latin typeface="Calibri" pitchFamily="34" charset="0"/>
                <a:cs typeface="Calibri" pitchFamily="34" charset="0"/>
              </a:rPr>
              <a:t> = m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v</a:t>
            </a:r>
            <a:endParaRPr lang="nl-NL" b="1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1" name="Text Box 33"/>
          <p:cNvSpPr txBox="1">
            <a:spLocks noChangeArrowheads="1"/>
          </p:cNvSpPr>
          <p:nvPr/>
        </p:nvSpPr>
        <p:spPr bwMode="auto">
          <a:xfrm>
            <a:off x="228600" y="3962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Tijdachtige component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3" name="Text Box 35"/>
          <p:cNvSpPr txBox="1">
            <a:spLocks noChangeArrowheads="1"/>
          </p:cNvSpPr>
          <p:nvPr/>
        </p:nvSpPr>
        <p:spPr bwMode="auto">
          <a:xfrm>
            <a:off x="228600" y="4572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relatv. energie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533775" y="4267200"/>
            <a:ext cx="3248025" cy="1066800"/>
            <a:chOff x="2226" y="2688"/>
            <a:chExt cx="2046" cy="672"/>
          </a:xfrm>
        </p:grpSpPr>
        <p:pic>
          <p:nvPicPr>
            <p:cNvPr id="62488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6" y="2739"/>
              <a:ext cx="1993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9" name="Rectangle 37"/>
            <p:cNvSpPr>
              <a:spLocks noChangeArrowheads="1"/>
            </p:cNvSpPr>
            <p:nvPr/>
          </p:nvSpPr>
          <p:spPr bwMode="auto">
            <a:xfrm>
              <a:off x="4176" y="2688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7" name="AutoShape 39"/>
          <p:cNvSpPr>
            <a:spLocks/>
          </p:cNvSpPr>
          <p:nvPr/>
        </p:nvSpPr>
        <p:spPr bwMode="auto">
          <a:xfrm>
            <a:off x="6553200" y="4038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pic>
        <p:nvPicPr>
          <p:cNvPr id="903208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791200"/>
            <a:ext cx="2684463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09" name="Text Box 41"/>
          <p:cNvSpPr txBox="1">
            <a:spLocks noChangeArrowheads="1"/>
          </p:cNvSpPr>
          <p:nvPr/>
        </p:nvSpPr>
        <p:spPr bwMode="auto">
          <a:xfrm>
            <a:off x="228600" y="5181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 viervector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210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791200"/>
            <a:ext cx="27955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11" name="AutoShape 43"/>
          <p:cNvSpPr>
            <a:spLocks noChangeArrowheads="1"/>
          </p:cNvSpPr>
          <p:nvPr/>
        </p:nvSpPr>
        <p:spPr bwMode="auto">
          <a:xfrm>
            <a:off x="4724400" y="60960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086600" y="4162425"/>
            <a:ext cx="915988" cy="725488"/>
            <a:chOff x="4464" y="2622"/>
            <a:chExt cx="577" cy="457"/>
          </a:xfrm>
        </p:grpSpPr>
        <p:pic>
          <p:nvPicPr>
            <p:cNvPr id="62486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4" y="2688"/>
              <a:ext cx="43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4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84" y="2622"/>
              <a:ext cx="157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634064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0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0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0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0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2" grpId="0"/>
      <p:bldP spid="903173" grpId="0" animBg="1" autoUpdateAnimBg="0"/>
      <p:bldP spid="903174" grpId="0" animBg="1"/>
      <p:bldP spid="903194" grpId="0"/>
      <p:bldP spid="903200" grpId="0"/>
      <p:bldP spid="903201" grpId="0"/>
      <p:bldP spid="903203" grpId="0"/>
      <p:bldP spid="903207" grpId="0" animBg="1"/>
      <p:bldP spid="903209" grpId="0"/>
      <p:bldP spid="9032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570301-EEA2-4738-99E0-89BF9A78FCFA}" type="datetime4">
              <a:rPr lang="en-US"/>
              <a:pPr>
                <a:defRPr/>
              </a:pPr>
              <a:t>November 6, 2014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3BB6-2A77-41F4-BC86-892B7BD15FAD}" type="slidenum">
              <a:rPr lang="en-US"/>
              <a:pPr>
                <a:defRPr/>
              </a:pPr>
              <a:t>21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Energie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457200" y="1219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Taylor expansie levert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5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850188" cy="9667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667000" y="2076450"/>
            <a:ext cx="2962275" cy="1722438"/>
            <a:chOff x="1680" y="1308"/>
            <a:chExt cx="1866" cy="1085"/>
          </a:xfrm>
        </p:grpSpPr>
        <p:sp>
          <p:nvSpPr>
            <p:cNvPr id="63516" name="Oval 29"/>
            <p:cNvSpPr>
              <a:spLocks noChangeArrowheads="1"/>
            </p:cNvSpPr>
            <p:nvPr/>
          </p:nvSpPr>
          <p:spPr bwMode="auto">
            <a:xfrm>
              <a:off x="3090" y="1308"/>
              <a:ext cx="456" cy="4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7" name="Line 30"/>
            <p:cNvSpPr>
              <a:spLocks noChangeShapeType="1"/>
            </p:cNvSpPr>
            <p:nvPr/>
          </p:nvSpPr>
          <p:spPr bwMode="auto">
            <a:xfrm flipV="1">
              <a:off x="3072" y="1776"/>
              <a:ext cx="19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8" name="Text Box 31"/>
            <p:cNvSpPr txBox="1">
              <a:spLocks noChangeArrowheads="1"/>
            </p:cNvSpPr>
            <p:nvPr/>
          </p:nvSpPr>
          <p:spPr bwMode="auto">
            <a:xfrm>
              <a:off x="1680" y="2160"/>
              <a:ext cx="16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Rustenergie van deeltje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105400" y="1971675"/>
            <a:ext cx="2819400" cy="1824038"/>
            <a:chOff x="3216" y="1242"/>
            <a:chExt cx="1776" cy="1149"/>
          </a:xfrm>
        </p:grpSpPr>
        <p:sp>
          <p:nvSpPr>
            <p:cNvPr id="63513" name="Oval 32"/>
            <p:cNvSpPr>
              <a:spLocks noChangeArrowheads="1"/>
            </p:cNvSpPr>
            <p:nvPr/>
          </p:nvSpPr>
          <p:spPr bwMode="auto">
            <a:xfrm>
              <a:off x="3576" y="1242"/>
              <a:ext cx="600" cy="5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4" name="Line 33"/>
            <p:cNvSpPr>
              <a:spLocks noChangeShapeType="1"/>
            </p:cNvSpPr>
            <p:nvPr/>
          </p:nvSpPr>
          <p:spPr bwMode="auto">
            <a:xfrm flipV="1">
              <a:off x="3696" y="1872"/>
              <a:ext cx="144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5" name="Text Box 34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Klassieke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5251" name="Text Box 35"/>
          <p:cNvSpPr txBox="1">
            <a:spLocks noChangeArrowheads="1"/>
          </p:cNvSpPr>
          <p:nvPr/>
        </p:nvSpPr>
        <p:spPr bwMode="auto">
          <a:xfrm>
            <a:off x="457200" y="3886200"/>
            <a:ext cx="42672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 dat enkel veranderingen in energie relevant zijn in de klassieke mechanica!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57200" y="4438650"/>
            <a:ext cx="8686800" cy="914400"/>
            <a:chOff x="288" y="2796"/>
            <a:chExt cx="5472" cy="576"/>
          </a:xfrm>
        </p:grpSpPr>
        <p:sp>
          <p:nvSpPr>
            <p:cNvPr id="63509" name="Text Box 36"/>
            <p:cNvSpPr txBox="1">
              <a:spLocks noChangeArrowheads="1"/>
            </p:cNvSpPr>
            <p:nvPr/>
          </p:nvSpPr>
          <p:spPr bwMode="auto">
            <a:xfrm>
              <a:off x="288" y="2928"/>
              <a:ext cx="2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Relativistische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3510" name="Group 39"/>
            <p:cNvGrpSpPr>
              <a:grpSpLocks/>
            </p:cNvGrpSpPr>
            <p:nvPr/>
          </p:nvGrpSpPr>
          <p:grpSpPr bwMode="auto">
            <a:xfrm>
              <a:off x="3024" y="2796"/>
              <a:ext cx="2736" cy="576"/>
              <a:chOff x="3024" y="3216"/>
              <a:chExt cx="2736" cy="576"/>
            </a:xfrm>
          </p:grpSpPr>
          <p:pic>
            <p:nvPicPr>
              <p:cNvPr id="63511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4" y="3312"/>
                <a:ext cx="2640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12" name="Rectangle 38"/>
              <p:cNvSpPr>
                <a:spLocks noChangeArrowheads="1"/>
              </p:cNvSpPr>
              <p:nvPr/>
            </p:nvSpPr>
            <p:spPr bwMode="auto">
              <a:xfrm>
                <a:off x="5616" y="3216"/>
                <a:ext cx="14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sp>
        <p:nvSpPr>
          <p:cNvPr id="905260" name="AutoShape 44"/>
          <p:cNvSpPr>
            <a:spLocks noChangeArrowheads="1"/>
          </p:cNvSpPr>
          <p:nvPr/>
        </p:nvSpPr>
        <p:spPr bwMode="auto">
          <a:xfrm>
            <a:off x="5334000" y="60198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5261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943600"/>
            <a:ext cx="1171575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5257800"/>
            <a:ext cx="4800600" cy="1447800"/>
            <a:chOff x="288" y="3312"/>
            <a:chExt cx="3024" cy="912"/>
          </a:xfrm>
        </p:grpSpPr>
        <p:grpSp>
          <p:nvGrpSpPr>
            <p:cNvPr id="63505" name="Group 43"/>
            <p:cNvGrpSpPr>
              <a:grpSpLocks/>
            </p:cNvGrpSpPr>
            <p:nvPr/>
          </p:nvGrpSpPr>
          <p:grpSpPr bwMode="auto">
            <a:xfrm>
              <a:off x="720" y="3552"/>
              <a:ext cx="2592" cy="672"/>
              <a:chOff x="720" y="3552"/>
              <a:chExt cx="2592" cy="672"/>
            </a:xfrm>
          </p:grpSpPr>
          <p:pic>
            <p:nvPicPr>
              <p:cNvPr id="63507" name="Picture 4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3648"/>
                <a:ext cx="254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08" name="Rectangle 42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  <p:sp>
          <p:nvSpPr>
            <p:cNvPr id="63506" name="Text Box 40"/>
            <p:cNvSpPr txBox="1">
              <a:spLocks noChangeArrowheads="1"/>
            </p:cNvSpPr>
            <p:nvPr/>
          </p:nvSpPr>
          <p:spPr bwMode="auto">
            <a:xfrm>
              <a:off x="288" y="3312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Massaloze deeltjes (snelheid altijd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05262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248400"/>
            <a:ext cx="987425" cy="436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5638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38" grpId="0"/>
      <p:bldP spid="905251" grpId="0" animBg="1" autoUpdateAnimBg="0"/>
      <p:bldP spid="9052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SRT: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als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gasdruk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toeneemt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dan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is het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moeilijker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om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een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gas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te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versnellen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(de inertia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neemt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toe)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0" y="2438400"/>
            <a:ext cx="1087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Volume </a:t>
            </a:r>
            <a:r>
              <a:rPr lang="en-US" i="1" dirty="0">
                <a:latin typeface="Calibri" panose="020F0502020204030204" pitchFamily="34" charset="0"/>
                <a:cs typeface="+mn-cs"/>
              </a:rPr>
              <a:t>V</a:t>
            </a: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2567234"/>
              </p:ext>
            </p:extLst>
          </p:nvPr>
        </p:nvGraphicFramePr>
        <p:xfrm>
          <a:off x="2743200" y="2803525"/>
          <a:ext cx="1771650" cy="701675"/>
        </p:xfrm>
        <a:graphic>
          <a:graphicData uri="http://schemas.openxmlformats.org/presentationml/2006/ole">
            <p:oleObj spid="_x0000_s19490" name="Equation" r:id="rId4" imgW="990170" imgH="393529" progId="Equation.3">
              <p:embed/>
            </p:oleObj>
          </a:graphicData>
        </a:graphic>
      </p:graphicFrame>
      <p:sp>
        <p:nvSpPr>
          <p:cNvPr id="14" name="Cube 13"/>
          <p:cNvSpPr/>
          <p:nvPr/>
        </p:nvSpPr>
        <p:spPr bwMode="auto">
          <a:xfrm>
            <a:off x="6019800" y="2438400"/>
            <a:ext cx="13716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2819400"/>
            <a:ext cx="1141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Dichteid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i="1" dirty="0" smtClean="0">
                <a:cs typeface="+mn-cs"/>
              </a:rPr>
              <a:t>r</a:t>
            </a:r>
            <a:endParaRPr lang="en-US" i="1" dirty="0"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3154363"/>
            <a:ext cx="8050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Druk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i="1" dirty="0" smtClean="0">
                <a:latin typeface="Calibri" panose="020F0502020204030204" pitchFamily="34" charset="0"/>
                <a:cs typeface="+mn-cs"/>
              </a:rPr>
              <a:t>P</a:t>
            </a:r>
            <a:endParaRPr lang="en-US" i="1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37338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Calibri" panose="020F0502020204030204" pitchFamily="34" charset="0"/>
              </a:rPr>
              <a:t>SRT: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Lorentzcontractie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maakt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de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doos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kleiner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98512385"/>
              </p:ext>
            </p:extLst>
          </p:nvPr>
        </p:nvGraphicFramePr>
        <p:xfrm>
          <a:off x="2787650" y="4187825"/>
          <a:ext cx="1681163" cy="384175"/>
        </p:xfrm>
        <a:graphic>
          <a:graphicData uri="http://schemas.openxmlformats.org/presentationml/2006/ole">
            <p:oleObj spid="_x0000_s19491" name="Equation" r:id="rId5" imgW="939392" imgH="215806" progId="Equation.3">
              <p:embed/>
            </p:oleObj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4181506"/>
              </p:ext>
            </p:extLst>
          </p:nvPr>
        </p:nvGraphicFramePr>
        <p:xfrm>
          <a:off x="6051550" y="5514975"/>
          <a:ext cx="2260600" cy="647700"/>
        </p:xfrm>
        <a:graphic>
          <a:graphicData uri="http://schemas.openxmlformats.org/presentationml/2006/ole">
            <p:oleObj spid="_x0000_s19492" name="Equation" r:id="rId6" imgW="1587500" imgH="457200" progId="Equation.3">
              <p:embed/>
            </p:oleObj>
          </a:graphicData>
        </a:graphic>
      </p:graphicFrame>
      <p:sp>
        <p:nvSpPr>
          <p:cNvPr id="21" name="Cube 20"/>
          <p:cNvSpPr/>
          <p:nvPr/>
        </p:nvSpPr>
        <p:spPr bwMode="auto">
          <a:xfrm>
            <a:off x="6019800" y="4038600"/>
            <a:ext cx="9144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7086600" y="4724400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7467600" y="4343400"/>
            <a:ext cx="2872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latin typeface="Calibri" panose="020F0502020204030204" pitchFamily="34" charset="0"/>
                <a:cs typeface="+mn-cs"/>
              </a:rPr>
              <a:t>v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Energie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nodig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om het gas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te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versnellen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1875114"/>
              </p:ext>
            </p:extLst>
          </p:nvPr>
        </p:nvGraphicFramePr>
        <p:xfrm>
          <a:off x="914400" y="5562600"/>
          <a:ext cx="4846638" cy="628650"/>
        </p:xfrm>
        <a:graphic>
          <a:graphicData uri="http://schemas.openxmlformats.org/presentationml/2006/ole">
            <p:oleObj spid="_x0000_s19493" name="Equation" r:id="rId7" imgW="3403600" imgH="444500" progId="Equation.3">
              <p:embed/>
            </p:oleObj>
          </a:graphicData>
        </a:graphic>
      </p:graphicFrame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995863" y="5499100"/>
            <a:ext cx="3810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6335713"/>
            <a:ext cx="26080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Extra inertia door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gasdruk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Traagheid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 van </a:t>
            </a:r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gasdruk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5334000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Oefen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kracht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rgbClr val="6C18B0"/>
                </a:solidFill>
                <a:latin typeface="Calibri" panose="020F0502020204030204" pitchFamily="34" charset="0"/>
              </a:rPr>
              <a:t>F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uit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versnel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tot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snelheid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rgbClr val="6C18B0"/>
                </a:solidFill>
                <a:latin typeface="Calibri" panose="020F0502020204030204" pitchFamily="34" charset="0"/>
              </a:rPr>
              <a:t>v &lt;&lt; c</a:t>
            </a:r>
          </a:p>
        </p:txBody>
      </p:sp>
    </p:spTree>
    <p:extLst>
      <p:ext uri="{BB962C8B-B14F-4D97-AF65-F5344CB8AC3E}">
        <p14:creationId xmlns="" xmlns:p14="http://schemas.microsoft.com/office/powerpoint/2010/main" val="588955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7" grpId="0"/>
      <p:bldP spid="14" grpId="0" animBg="1"/>
      <p:bldP spid="15" grpId="0"/>
      <p:bldP spid="16" grpId="0"/>
      <p:bldP spid="18" grpId="0"/>
      <p:bldP spid="21" grpId="0" animBg="1"/>
      <p:bldP spid="24" grpId="0"/>
      <p:bldP spid="25" grpId="0"/>
      <p:bldP spid="32" grpId="0" animBg="1"/>
      <p:bldP spid="34" grpId="0"/>
      <p:bldP spid="2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175"/>
            <a:ext cx="8686800" cy="1295400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Energie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nodig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om gas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te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versnellen</a:t>
            </a:r>
            <a:endParaRPr lang="en-US" sz="2000" b="0" dirty="0" smtClean="0">
              <a:solidFill>
                <a:srgbClr val="6C18B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742950" lvl="2" indent="-34290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	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Afhankelijk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het 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referentiesysteem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742950" lvl="2" indent="-34290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	0 – component van 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vier-impuls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3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7875768"/>
              </p:ext>
            </p:extLst>
          </p:nvPr>
        </p:nvGraphicFramePr>
        <p:xfrm>
          <a:off x="6248400" y="762000"/>
          <a:ext cx="2257425" cy="803275"/>
        </p:xfrm>
        <a:graphic>
          <a:graphicData uri="http://schemas.openxmlformats.org/presentationml/2006/ole">
            <p:oleObj spid="_x0000_s20570" name="Equation" r:id="rId4" imgW="1206500" imgH="431800" progId="Equation.3">
              <p:embed/>
            </p:oleObj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2035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Beschouw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`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stof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’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Verzameling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deeltjes</a:t>
            </a:r>
            <a:r>
              <a:rPr lang="en-US" sz="1600" dirty="0" smtClean="0">
                <a:latin typeface="Calibri" panose="020F0502020204030204" pitchFamily="34" charset="0"/>
              </a:rPr>
              <a:t> die in rust </a:t>
            </a:r>
            <a:r>
              <a:rPr lang="en-US" sz="1600" dirty="0" err="1" smtClean="0">
                <a:latin typeface="Calibri" panose="020F0502020204030204" pitchFamily="34" charset="0"/>
              </a:rPr>
              <a:t>zijn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t.o.v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</a:rPr>
              <a:t>elkaar</a:t>
            </a:r>
            <a:endParaRPr lang="en-US" sz="1600" dirty="0"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Constante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viersnelheid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5337473"/>
              </p:ext>
            </p:extLst>
          </p:nvPr>
        </p:nvGraphicFramePr>
        <p:xfrm>
          <a:off x="4729163" y="2824163"/>
          <a:ext cx="808037" cy="423862"/>
        </p:xfrm>
        <a:graphic>
          <a:graphicData uri="http://schemas.openxmlformats.org/presentationml/2006/ole">
            <p:oleObj spid="_x0000_s20571" name="Equation" r:id="rId5" imgW="431613" imgH="228501" progId="Equation.3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2819401"/>
            <a:ext cx="3048000" cy="409020"/>
            <a:chOff x="5638801" y="3146425"/>
            <a:chExt cx="3047028" cy="408141"/>
          </a:xfrm>
        </p:grpSpPr>
        <p:sp>
          <p:nvSpPr>
            <p:cNvPr id="18" name="TextBox 17"/>
            <p:cNvSpPr txBox="1"/>
            <p:nvPr/>
          </p:nvSpPr>
          <p:spPr>
            <a:xfrm>
              <a:off x="5638801" y="3186028"/>
              <a:ext cx="2568346" cy="368538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anose="020F0502020204030204" pitchFamily="34" charset="0"/>
                  <a:cs typeface="+mn-cs"/>
                </a:rPr>
                <a:t>Flux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viervector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                  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403129" y="3146425"/>
            <a:ext cx="1282700" cy="377825"/>
          </p:xfrm>
          <a:graphic>
            <a:graphicData uri="http://schemas.openxmlformats.org/presentationml/2006/ole">
              <p:oleObj spid="_x0000_s20572" name="Equation" r:id="rId6" imgW="685800" imgH="203200" progId="Equation.3">
                <p:embed/>
              </p:oleObj>
            </a:graphicData>
          </a:graphic>
        </p:graphicFrame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873458" y="3505994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 bwMode="auto">
          <a:xfrm>
            <a:off x="4953000" y="34290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Deeltjedichtheid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rustsysteem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321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Bewegend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systeem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Calibri" panose="020F0502020204030204" pitchFamily="34" charset="0"/>
              </a:rPr>
              <a:t>N</a:t>
            </a:r>
            <a:r>
              <a:rPr lang="en-US" sz="1600" baseline="30000" dirty="0">
                <a:latin typeface="Calibri" panose="020F0502020204030204" pitchFamily="34" charset="0"/>
              </a:rPr>
              <a:t>0</a:t>
            </a:r>
            <a:r>
              <a:rPr lang="en-US" sz="1600" dirty="0">
                <a:latin typeface="Calibri" panose="020F0502020204030204" pitchFamily="34" charset="0"/>
              </a:rPr>
              <a:t> is </a:t>
            </a:r>
            <a:r>
              <a:rPr lang="en-US" sz="1600" dirty="0" smtClean="0">
                <a:latin typeface="Calibri" panose="020F0502020204030204" pitchFamily="34" charset="0"/>
              </a:rPr>
              <a:t>de </a:t>
            </a:r>
            <a:r>
              <a:rPr lang="en-US" sz="1600" dirty="0" err="1" smtClean="0">
                <a:latin typeface="Calibri" panose="020F0502020204030204" pitchFamily="34" charset="0"/>
              </a:rPr>
              <a:t>deeltjesdichtheid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N</a:t>
            </a:r>
            <a:r>
              <a:rPr lang="en-US" sz="1600" baseline="30000" dirty="0" smtClean="0">
                <a:latin typeface="Calibri" panose="020F050202020403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deeltjes</a:t>
            </a:r>
            <a:r>
              <a:rPr lang="en-US" sz="1600" dirty="0" smtClean="0">
                <a:latin typeface="Calibri" panose="020F0502020204030204" pitchFamily="34" charset="0"/>
              </a:rPr>
              <a:t> flux in de x</a:t>
            </a:r>
            <a:r>
              <a:rPr lang="en-US" sz="1600" baseline="30000" dirty="0" smtClean="0">
                <a:latin typeface="Calibri" panose="020F050202020403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</a:rPr>
              <a:t> – </a:t>
            </a:r>
            <a:r>
              <a:rPr lang="en-US" sz="1600" dirty="0" err="1" smtClean="0">
                <a:latin typeface="Calibri" panose="020F0502020204030204" pitchFamily="34" charset="0"/>
              </a:rPr>
              <a:t>richting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953000" y="3787775"/>
            <a:ext cx="3446463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Massadichtheid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rustsysteem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9305334"/>
              </p:ext>
            </p:extLst>
          </p:nvPr>
        </p:nvGraphicFramePr>
        <p:xfrm>
          <a:off x="8193088" y="3892550"/>
          <a:ext cx="762000" cy="252413"/>
        </p:xfrm>
        <a:graphic>
          <a:graphicData uri="http://schemas.openxmlformats.org/presentationml/2006/ole">
            <p:oleObj spid="_x0000_s20573" name="Equation" r:id="rId7" imgW="494870" imgH="164957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 bwMode="auto">
          <a:xfrm>
            <a:off x="4953000" y="4144963"/>
            <a:ext cx="3446463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Energiedichtheid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rustsysteem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3303330"/>
              </p:ext>
            </p:extLst>
          </p:nvPr>
        </p:nvGraphicFramePr>
        <p:xfrm>
          <a:off x="8342313" y="4148138"/>
          <a:ext cx="390525" cy="350837"/>
        </p:xfrm>
        <a:graphic>
          <a:graphicData uri="http://schemas.openxmlformats.org/presentationml/2006/ole">
            <p:oleObj spid="_x0000_s20574" name="Equation" r:id="rId8" imgW="253890" imgH="228501" progId="Equation.3">
              <p:embed/>
            </p:oleObj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3224213"/>
            <a:ext cx="4572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Rustsysteem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Calibri" panose="020F0502020204030204" pitchFamily="34" charset="0"/>
              </a:rPr>
              <a:t>n </a:t>
            </a:r>
            <a:r>
              <a:rPr lang="en-US" sz="1600" dirty="0" err="1" smtClean="0">
                <a:latin typeface="Calibri" panose="020F0502020204030204" pitchFamily="34" charset="0"/>
              </a:rPr>
              <a:t>en</a:t>
            </a:r>
            <a:r>
              <a:rPr lang="en-US" sz="1600" dirty="0" smtClean="0">
                <a:latin typeface="Calibri" panose="020F0502020204030204" pitchFamily="34" charset="0"/>
              </a:rPr>
              <a:t> m </a:t>
            </a:r>
            <a:r>
              <a:rPr lang="en-US" sz="1600" dirty="0" err="1" smtClean="0">
                <a:latin typeface="Calibri" panose="020F0502020204030204" pitchFamily="34" charset="0"/>
              </a:rPr>
              <a:t>zijn</a:t>
            </a:r>
            <a:r>
              <a:rPr lang="en-US" sz="1600" dirty="0" smtClean="0">
                <a:latin typeface="Calibri" panose="020F0502020204030204" pitchFamily="34" charset="0"/>
              </a:rPr>
              <a:t> 0-components van </a:t>
            </a:r>
            <a:r>
              <a:rPr lang="en-US" sz="1600" dirty="0" err="1" smtClean="0">
                <a:latin typeface="Calibri" panose="020F0502020204030204" pitchFamily="34" charset="0"/>
              </a:rPr>
              <a:t>viervectoren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9019651"/>
              </p:ext>
            </p:extLst>
          </p:nvPr>
        </p:nvGraphicFramePr>
        <p:xfrm>
          <a:off x="5486400" y="4549775"/>
          <a:ext cx="908050" cy="1295400"/>
        </p:xfrm>
        <a:graphic>
          <a:graphicData uri="http://schemas.openxmlformats.org/presentationml/2006/ole">
            <p:oleObj spid="_x0000_s20575" name="Equation" r:id="rId9" imgW="635000" imgH="914400" progId="Equation.3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3564724"/>
              </p:ext>
            </p:extLst>
          </p:nvPr>
        </p:nvGraphicFramePr>
        <p:xfrm>
          <a:off x="6692900" y="4549775"/>
          <a:ext cx="1689100" cy="1295400"/>
        </p:xfrm>
        <a:graphic>
          <a:graphicData uri="http://schemas.openxmlformats.org/presentationml/2006/ole">
            <p:oleObj spid="_x0000_s20576" name="Equation" r:id="rId10" imgW="1181100" imgH="914400" progId="Equation.3">
              <p:embed/>
            </p:oleObj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" y="5715000"/>
            <a:ext cx="5410200" cy="369888"/>
            <a:chOff x="762000" y="6183868"/>
            <a:chExt cx="54102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54102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anose="020F0502020204030204" pitchFamily="34" charset="0"/>
                  <a:cs typeface="+mn-cs"/>
                </a:rPr>
                <a:t>      is 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de                     </a:t>
              </a:r>
              <a:r>
                <a:rPr lang="en-US" dirty="0">
                  <a:latin typeface="Calibri" panose="020F0502020204030204" pitchFamily="34" charset="0"/>
                  <a:cs typeface="+mn-cs"/>
                </a:rPr>
                <a:t>component 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van tensor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75963820"/>
                </p:ext>
              </p:extLst>
            </p:nvPr>
          </p:nvGraphicFramePr>
          <p:xfrm>
            <a:off x="1612900" y="6239256"/>
            <a:ext cx="1054100" cy="287337"/>
          </p:xfrm>
          <a:graphic>
            <a:graphicData uri="http://schemas.openxmlformats.org/presentationml/2006/ole">
              <p:oleObj spid="_x0000_s20577" name="Equation" r:id="rId11" imgW="736600" imgH="203200" progId="Equation.3">
                <p:embed/>
              </p:oleObj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838200" y="6192774"/>
            <a:ext cx="363537" cy="323850"/>
          </p:xfrm>
          <a:graphic>
            <a:graphicData uri="http://schemas.openxmlformats.org/presentationml/2006/ole">
              <p:oleObj spid="_x0000_s20578" name="Equation" r:id="rId12" imgW="253890" imgH="228501" progId="Equation.3">
                <p:embed/>
              </p:oleObj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94898290"/>
                </p:ext>
              </p:extLst>
            </p:nvPr>
          </p:nvGraphicFramePr>
          <p:xfrm>
            <a:off x="4953000" y="6230112"/>
            <a:ext cx="617537" cy="287338"/>
          </p:xfrm>
          <a:graphic>
            <a:graphicData uri="http://schemas.openxmlformats.org/presentationml/2006/ole">
              <p:oleObj spid="_x0000_s20579" name="Equation" r:id="rId13" imgW="431613" imgH="203112" progId="Equation.3">
                <p:embed/>
              </p:oleObj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7374974"/>
              </p:ext>
            </p:extLst>
          </p:nvPr>
        </p:nvGraphicFramePr>
        <p:xfrm>
          <a:off x="838200" y="6248400"/>
          <a:ext cx="4014788" cy="447675"/>
        </p:xfrm>
        <a:graphic>
          <a:graphicData uri="http://schemas.openxmlformats.org/presentationml/2006/ole">
            <p:oleObj spid="_x0000_s20580" name="Equation" r:id="rId14" imgW="2146300" imgH="2413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5105400" y="6291263"/>
            <a:ext cx="32004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Het gas </a:t>
            </a:r>
            <a:r>
              <a:rPr lang="en-US" dirty="0">
                <a:latin typeface="Calibri" panose="020F0502020204030204" pitchFamily="34" charset="0"/>
                <a:cs typeface="+mn-cs"/>
              </a:rPr>
              <a:t>is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drukloos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!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Energie-impuls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tensor: `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stof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’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42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Perfecte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vloeistof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(in </a:t>
            </a:r>
            <a:r>
              <a:rPr lang="en-US" sz="2000" b="0" dirty="0" err="1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rustsysteem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Energiedichtheid</a:t>
            </a: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Isotrope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druk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P</a:t>
            </a: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7278408"/>
              </p:ext>
            </p:extLst>
          </p:nvPr>
        </p:nvGraphicFramePr>
        <p:xfrm>
          <a:off x="2743200" y="1560096"/>
          <a:ext cx="285750" cy="307975"/>
        </p:xfrm>
        <a:graphic>
          <a:graphicData uri="http://schemas.openxmlformats.org/presentationml/2006/ole">
            <p:oleObj spid="_x0000_s21554" name="Equation" r:id="rId4" imgW="152268" imgH="164957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76800" y="1185863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anose="020F0502020204030204" pitchFamily="34" charset="0"/>
                  <a:cs typeface="+mn-cs"/>
                </a:rPr>
                <a:t> 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diagonaal</a:t>
              </a:r>
              <a:r>
                <a:rPr lang="en-US" dirty="0">
                  <a:latin typeface="Calibri" panose="020F0502020204030204" pitchFamily="34" charset="0"/>
                  <a:cs typeface="+mn-cs"/>
                </a:rPr>
                <a:t>, 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met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p:oleObj spid="_x0000_s21555" name="Equation" r:id="rId5" imgW="266469" imgH="190335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p:oleObj spid="_x0000_s21556" name="Equation" r:id="rId6" imgW="939392" imgH="190417" progId="Equation.3">
                <p:embed/>
              </p:oleObj>
            </a:graphicData>
          </a:graphic>
        </p:graphicFrame>
      </p:grp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676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Calibri" panose="020F0502020204030204" pitchFamily="34" charset="0"/>
              </a:rPr>
              <a:t>Tensor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uitdrukking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(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geldig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in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alle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systemen</a:t>
            </a: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0" y="3276600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hadden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2536389"/>
              </p:ext>
            </p:extLst>
          </p:nvPr>
        </p:nvGraphicFramePr>
        <p:xfrm>
          <a:off x="2362200" y="3235325"/>
          <a:ext cx="1662113" cy="447675"/>
        </p:xfrm>
        <a:graphic>
          <a:graphicData uri="http://schemas.openxmlformats.org/presentationml/2006/ole">
            <p:oleObj spid="_x0000_s21557" name="Equation" r:id="rId8" imgW="888614" imgH="241195" progId="Equation.3">
              <p:embed/>
            </p:oleObj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3373438"/>
            <a:ext cx="2409825" cy="1262062"/>
            <a:chOff x="5562600" y="4211782"/>
            <a:chExt cx="2409825" cy="1262062"/>
          </a:xfrm>
        </p:grpSpPr>
        <p:pic>
          <p:nvPicPr>
            <p:cNvPr id="4119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990600" y="3927475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Probeer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1373372"/>
              </p:ext>
            </p:extLst>
          </p:nvPr>
        </p:nvGraphicFramePr>
        <p:xfrm>
          <a:off x="2079625" y="3741738"/>
          <a:ext cx="2492375" cy="801687"/>
        </p:xfrm>
        <a:graphic>
          <a:graphicData uri="http://schemas.openxmlformats.org/presentationml/2006/ole">
            <p:oleObj spid="_x0000_s21558" name="Equation" r:id="rId10" imgW="1333500" imgH="431800" progId="Equation.3">
              <p:embed/>
            </p:oleObj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32766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>
            <a:off x="990600" y="4683125"/>
            <a:ext cx="22860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vinden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7391981"/>
              </p:ext>
            </p:extLst>
          </p:nvPr>
        </p:nvGraphicFramePr>
        <p:xfrm>
          <a:off x="2573338" y="4684713"/>
          <a:ext cx="3394075" cy="801687"/>
        </p:xfrm>
        <a:graphic>
          <a:graphicData uri="http://schemas.openxmlformats.org/presentationml/2006/ole">
            <p:oleObj spid="_x0000_s21559" name="Equation" r:id="rId12" imgW="1816100" imgH="431800" progId="Equation.3">
              <p:embed/>
            </p:oleObj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2766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51054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 bwMode="auto">
          <a:xfrm>
            <a:off x="6705600" y="4800600"/>
            <a:ext cx="22860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additie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Energie</a:t>
            </a:r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-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impuls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tensor: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perfecte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vloeistof</a:t>
            </a:r>
            <a:endParaRPr lang="en-US" altLang="ja-JP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6C18B0"/>
                </a:solidFill>
                <a:latin typeface="Calibri" panose="020F0502020204030204" pitchFamily="34" charset="0"/>
              </a:rPr>
              <a:t>In </a:t>
            </a:r>
            <a:r>
              <a:rPr lang="en-US" sz="200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rustsysteem</a:t>
            </a:r>
            <a:endParaRPr lang="en-US" sz="2000" dirty="0">
              <a:solidFill>
                <a:srgbClr val="6C18B0"/>
              </a:solidFill>
              <a:latin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5638800"/>
            <a:ext cx="7798994" cy="380445"/>
            <a:chOff x="152400" y="6477000"/>
            <a:chExt cx="7798994" cy="380445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152400" y="6488113"/>
              <a:ext cx="779899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Componenten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van  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zijn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de flux van de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impulscomponent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in de       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richting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57400" y="6522621"/>
              <a:ext cx="3619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26832" y="6477000"/>
              <a:ext cx="3238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05600" y="6486525"/>
              <a:ext cx="3524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2845" y="5153025"/>
            <a:ext cx="139255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 bwMode="auto">
          <a:xfrm>
            <a:off x="168404" y="6019800"/>
            <a:ext cx="49755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In GR is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er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geen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+mn-cs"/>
              </a:rPr>
              <a:t>globaal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begrijp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energiebehoud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6464" y="6305550"/>
            <a:ext cx="8948486" cy="552450"/>
            <a:chOff x="176464" y="6305550"/>
            <a:chExt cx="8948486" cy="55245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176464" y="6412468"/>
              <a:ext cx="347499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Einsteins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+mn-cs"/>
                </a:rPr>
                <a:t>vergelijkingen</a:t>
              </a:r>
              <a:r>
                <a:rPr lang="en-US" dirty="0" smtClean="0">
                  <a:latin typeface="Calibri" panose="020F0502020204030204" pitchFamily="34" charset="0"/>
                  <a:cs typeface="+mn-cs"/>
                </a:rPr>
                <a:t> vs Newton:</a:t>
              </a: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53000" y="6415339"/>
              <a:ext cx="14097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705600" y="6305550"/>
              <a:ext cx="24193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66135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2" grpId="0"/>
      <p:bldP spid="23" grpId="0" animBg="1"/>
      <p:bldP spid="28" grpId="0" animBg="1"/>
      <p:bldP spid="32" grpId="0" animBg="1"/>
      <p:bldP spid="36" grpId="0" animBg="1"/>
      <p:bldP spid="30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077913"/>
            <a:ext cx="37245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beschouwen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gekromde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ruimtetijd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5562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81000" y="1458913"/>
            <a:ext cx="7045390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Op elk event </a:t>
            </a:r>
            <a:r>
              <a:rPr lang="en-US" i="1" dirty="0">
                <a:latin typeface="Calibri" panose="020F0502020204030204" pitchFamily="34" charset="0"/>
                <a:cs typeface="+mn-cs"/>
              </a:rPr>
              <a:t>P</a:t>
            </a:r>
            <a:r>
              <a:rPr lang="en-US" dirty="0">
                <a:latin typeface="Calibri" panose="020F0502020204030204" pitchFamily="34" charset="0"/>
                <a:cs typeface="+mn-cs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ruimtetijd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kunnen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we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LLF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kiezen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:</a:t>
            </a:r>
            <a:endParaRPr lang="en-US" dirty="0">
              <a:latin typeface="Calibri" panose="020F0502020204030204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Calibri" panose="020F0502020204030204" pitchFamily="34" charset="0"/>
                <a:cs typeface="+mn-cs"/>
              </a:rPr>
              <a:t>       - we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vallen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vrij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geen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gravitatie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effecten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volgens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het </a:t>
            </a:r>
            <a:r>
              <a:rPr lang="en-US" sz="1600" i="1" dirty="0" err="1" smtClean="0">
                <a:latin typeface="Calibri" panose="020F0502020204030204" pitchFamily="34" charset="0"/>
                <a:cs typeface="+mn-cs"/>
              </a:rPr>
              <a:t>equivalentieprinciple</a:t>
            </a:r>
            <a:r>
              <a:rPr lang="en-US" sz="1600" i="1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+mn-cs"/>
              </a:rPr>
              <a:t>(EP))</a:t>
            </a:r>
          </a:p>
          <a:p>
            <a:pPr eaLnBrk="0" hangingPunct="0">
              <a:defRPr/>
            </a:pPr>
            <a:r>
              <a:rPr lang="en-US" sz="1600" dirty="0">
                <a:latin typeface="Calibri" panose="020F0502020204030204" pitchFamily="34" charset="0"/>
                <a:cs typeface="+mn-cs"/>
              </a:rPr>
              <a:t>       - in LLF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hebben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we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dan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een</a:t>
            </a:r>
            <a:r>
              <a:rPr lang="en-US" sz="16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+mn-cs"/>
              </a:rPr>
              <a:t>minkowskimetriek</a:t>
            </a:r>
            <a:endParaRPr lang="en-US" sz="160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75025"/>
            <a:ext cx="213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1431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2425" y="5429250"/>
            <a:ext cx="3276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81000" y="5334000"/>
            <a:ext cx="26979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LLF in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gekromde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ruimtetijd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6335713"/>
            <a:ext cx="3691780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Calibri" panose="020F0502020204030204" pitchFamily="34" charset="0"/>
                <a:cs typeface="+mn-cs"/>
              </a:rPr>
              <a:t>Op elk punt         is de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raakruimte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vlak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6856" y="634523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81800" y="4191000"/>
            <a:ext cx="1756443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Lokaal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euclidisch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Lokaal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Lorentz 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Frame – LLF</a:t>
            </a:r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644321"/>
            <a:ext cx="1924050" cy="16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90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/>
      <p:bldP spid="38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anose="020F0502020204030204" pitchFamily="34" charset="0"/>
              </a:rPr>
              <a:t>Afgeleide</a:t>
            </a:r>
            <a:r>
              <a:rPr lang="en-US" kern="1200" dirty="0" smtClean="0">
                <a:latin typeface="Calibri" panose="020F0502020204030204" pitchFamily="34" charset="0"/>
              </a:rPr>
              <a:t> van </a:t>
            </a:r>
            <a:r>
              <a:rPr lang="en-US" kern="1200" dirty="0" err="1" smtClean="0">
                <a:latin typeface="Calibri" panose="020F0502020204030204" pitchFamily="34" charset="0"/>
              </a:rPr>
              <a:t>een</a:t>
            </a:r>
            <a:r>
              <a:rPr lang="en-US" kern="1200" dirty="0" smtClean="0">
                <a:latin typeface="Calibri" panose="020F0502020204030204" pitchFamily="34" charset="0"/>
              </a:rPr>
              <a:t> vector</a:t>
            </a:r>
            <a:endParaRPr lang="en-US" i="1" kern="1200" dirty="0" smtClean="0"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72413" y="1195388"/>
            <a:ext cx="9893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a</a:t>
            </a:r>
            <a:r>
              <a:rPr lang="en-US" dirty="0">
                <a:latin typeface="Calibri" panose="020F0502020204030204" pitchFamily="34" charset="0"/>
                <a:cs typeface="+mn-cs"/>
              </a:rPr>
              <a:t> is 0 - 3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59713" y="1827213"/>
            <a:ext cx="10509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Stel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>
                <a:cs typeface="+mn-cs"/>
              </a:rPr>
              <a:t>b</a:t>
            </a:r>
            <a:r>
              <a:rPr lang="en-US" dirty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= </a:t>
            </a:r>
            <a:r>
              <a:rPr lang="en-US" dirty="0">
                <a:latin typeface="Calibri" panose="020F0502020204030204" pitchFamily="34" charset="0"/>
                <a:cs typeface="+mn-cs"/>
              </a:rPr>
              <a:t>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7888" y="4102100"/>
            <a:ext cx="8834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Notatie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879475" y="5257800"/>
            <a:ext cx="2100447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Calibri" panose="020F0502020204030204" pitchFamily="34" charset="0"/>
                <a:cs typeface="+mn-cs"/>
              </a:rPr>
              <a:t>Covariante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afgeleide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1613" y="6259513"/>
            <a:ext cx="192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m</a:t>
            </a:r>
            <a:r>
              <a:rPr lang="en-US" dirty="0" smtClean="0">
                <a:latin typeface="Calibri" panose="020F0502020204030204" pitchFamily="34" charset="0"/>
                <a:cs typeface="+mn-cs"/>
              </a:rPr>
              <a:t>et </a:t>
            </a:r>
            <a:r>
              <a:rPr lang="en-US" dirty="0" err="1" smtClean="0">
                <a:latin typeface="Calibri" panose="020F0502020204030204" pitchFamily="34" charset="0"/>
                <a:cs typeface="+mn-cs"/>
              </a:rPr>
              <a:t>componenten</a:t>
            </a:r>
            <a:endParaRPr lang="en-US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Tensorcalculus</a:t>
            </a:r>
            <a:endParaRPr lang="en-US" altLang="ja-JP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3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524000"/>
            <a:ext cx="3157537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Kromming en parallel transport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1077913"/>
            <a:ext cx="510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Parallelle lijnen snijden in een gekromde ruimte (Euclides vijfde postulaat geldt niet)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1957388"/>
            <a:ext cx="516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Parallel transporteren van een vector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itchFamily="34" charset="0"/>
              </a:rPr>
              <a:t>    - projecteer raakvector na elke stap op het lokale raakvlak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itchFamily="34" charset="0"/>
              </a:rPr>
              <a:t>    - rotatie hangt af van kromming en grootte van de lus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66913"/>
            <a:ext cx="238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3195638"/>
            <a:ext cx="161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itchFamily="34" charset="0"/>
              </a:rPr>
              <a:t>Riemanntensor</a:t>
            </a:r>
            <a:endParaRPr lang="en-US" altLang="en-US" sz="1800" b="0" dirty="0">
              <a:latin typeface="Calibri" pitchFamily="34" charset="0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4214813" cy="484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" y="4176713"/>
            <a:ext cx="329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Onafhankelijke componenten: 20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" y="4570413"/>
            <a:ext cx="270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Krommingstensor van Ricci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27550"/>
            <a:ext cx="1609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" y="5027613"/>
            <a:ext cx="230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Riccikromming (scalar)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4438"/>
            <a:ext cx="10477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5410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Einsteintensor</a:t>
            </a:r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54638"/>
            <a:ext cx="2209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83213"/>
            <a:ext cx="1066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48200" y="5410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Bianchi identiteiten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7200" y="58785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Energie – impuls tensor</a:t>
            </a:r>
          </a:p>
        </p:txBody>
      </p:sp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01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2971800" y="6172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itchFamily="34" charset="0"/>
            </a:endParaRPr>
          </a:p>
        </p:txBody>
      </p:sp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6026150"/>
            <a:ext cx="1911350" cy="63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91200" y="5805488"/>
            <a:ext cx="2438400" cy="368300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Einsteinvergelijkingen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324600" y="6203950"/>
            <a:ext cx="27432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Materie vertelt ruimtetijd hoe te krommen</a:t>
            </a:r>
          </a:p>
        </p:txBody>
      </p:sp>
    </p:spTree>
    <p:extLst>
      <p:ext uri="{BB962C8B-B14F-4D97-AF65-F5344CB8AC3E}">
        <p14:creationId xmlns="" xmlns:p14="http://schemas.microsoft.com/office/powerpoint/2010/main" val="843149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16" grpId="0"/>
      <p:bldP spid="24" grpId="0"/>
      <p:bldP spid="25" grpId="0"/>
      <p:bldP spid="27" grpId="0"/>
      <p:bldP spid="30" grpId="0"/>
      <p:bldP spid="33" grpId="0"/>
      <p:bldP spid="34" grpId="0"/>
      <p:bldP spid="37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Geodeten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6096000"/>
            <a:ext cx="25908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Ruimtetijd bepaalt de beweging van materie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" y="1096963"/>
            <a:ext cx="222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Parallel transporteren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124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400" y="1566863"/>
            <a:ext cx="394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Geodeet: lijn, die zo recht als mogelijk is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9400"/>
            <a:ext cx="10668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33600"/>
            <a:ext cx="3500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12963"/>
            <a:ext cx="1098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" y="2220913"/>
            <a:ext cx="339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Componenten van de viersnelheid</a:t>
            </a: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414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2601913"/>
            <a:ext cx="217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Geodetenvergelijking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2400" y="4887913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Vier gewone tweede-orde differentiaalvergelijkingen voor de coördinaten                                           en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Gekoppeld via de connectiecoëfficiënten</a:t>
            </a: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3350"/>
            <a:ext cx="19573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92713"/>
            <a:ext cx="609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6022975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2419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400" y="5997575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itchFamily="34" charset="0"/>
              </a:rPr>
              <a:t>Twee randvoorwaarden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" y="3581400"/>
            <a:ext cx="5659438" cy="1182688"/>
            <a:chOff x="228600" y="3581400"/>
            <a:chExt cx="5659582" cy="1183149"/>
          </a:xfrm>
        </p:grpSpPr>
        <p:pic>
          <p:nvPicPr>
            <p:cNvPr id="9240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5257800" cy="118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557" y="3686190"/>
              <a:ext cx="428625" cy="31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3505200"/>
            <a:ext cx="2362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itchFamily="34" charset="0"/>
            </a:endParaRPr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42938"/>
            <a:ext cx="33559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9330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25" grpId="0"/>
      <p:bldP spid="30" grpId="0"/>
      <p:bldP spid="32" grpId="0"/>
      <p:bldP spid="34" grpId="0"/>
      <p:bldP spid="41" grpId="0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vdB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787" y="0"/>
            <a:ext cx="13254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4724400"/>
            <a:ext cx="5791200" cy="533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err="1" smtClean="0">
                <a:latin typeface="Calibri" panose="020F0502020204030204" pitchFamily="34" charset="0"/>
              </a:rPr>
              <a:t>Einde</a:t>
            </a:r>
            <a:r>
              <a:rPr lang="en-US" sz="2400" b="1" dirty="0" smtClean="0">
                <a:latin typeface="Calibri" panose="020F0502020204030204" pitchFamily="34" charset="0"/>
              </a:rPr>
              <a:t> intermezzo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2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vdB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787" y="0"/>
            <a:ext cx="13254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28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Relativistische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10642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Theorie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oerknal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ontstaan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het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dijt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uit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4495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deel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valt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binnen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lichtkegel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743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29352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grenzen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gebied</a:t>
            </a:r>
            <a:r>
              <a:rPr lang="en-US" dirty="0">
                <a:latin typeface="Calibri" panose="020F0502020204030204" pitchFamily="34" charset="0"/>
              </a:rPr>
              <a:t>: de </a:t>
            </a:r>
            <a:r>
              <a:rPr lang="en-US" dirty="0" err="1">
                <a:latin typeface="Calibri" panose="020F0502020204030204" pitchFamily="34" charset="0"/>
              </a:rPr>
              <a:t>deeltjeshorizon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de </a:t>
            </a:r>
            <a:r>
              <a:rPr lang="en-US" dirty="0" err="1">
                <a:latin typeface="Calibri" panose="020F0502020204030204" pitchFamily="34" charset="0"/>
              </a:rPr>
              <a:t>toekomst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hij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meer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405765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4202113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Twee </a:t>
            </a:r>
            <a:r>
              <a:rPr lang="en-US" dirty="0" err="1">
                <a:latin typeface="Calibri" panose="020F0502020204030204" pitchFamily="34" charset="0"/>
              </a:rPr>
              <a:t>stelsels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tegenovergestelde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en 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afstand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916488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Stelsels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hebben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gehad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communiceren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678488"/>
            <a:ext cx="4648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Dit</a:t>
            </a:r>
            <a:r>
              <a:rPr lang="en-US" dirty="0">
                <a:latin typeface="Calibri" panose="020F0502020204030204" pitchFamily="34" charset="0"/>
              </a:rPr>
              <a:t> is het Big Bang scenario </a:t>
            </a:r>
            <a:r>
              <a:rPr lang="en-US" dirty="0" err="1">
                <a:latin typeface="Calibri" panose="020F0502020204030204" pitchFamily="34" charset="0"/>
              </a:rPr>
              <a:t>zonder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inflatie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549092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ART is </a:t>
            </a:r>
            <a:r>
              <a:rPr lang="en-US" dirty="0" err="1">
                <a:latin typeface="Calibri" panose="020F0502020204030204" pitchFamily="34" charset="0"/>
              </a:rPr>
              <a:t>voldoende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beschrijving</a:t>
            </a:r>
            <a:r>
              <a:rPr lang="en-US" dirty="0">
                <a:latin typeface="Calibri" panose="020F0502020204030204" pitchFamily="34" charset="0"/>
              </a:rPr>
              <a:t> van Big Bang: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sterke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zwakke</a:t>
            </a:r>
            <a:r>
              <a:rPr lang="en-US" sz="1600" dirty="0">
                <a:latin typeface="Calibri" panose="020F0502020204030204" pitchFamily="34" charset="0"/>
              </a:rPr>
              <a:t> WW </a:t>
            </a:r>
            <a:r>
              <a:rPr lang="en-US" sz="1600" dirty="0" err="1">
                <a:latin typeface="Calibri" panose="020F0502020204030204" pitchFamily="34" charset="0"/>
              </a:rPr>
              <a:t>enkel</a:t>
            </a:r>
            <a:r>
              <a:rPr lang="en-US" sz="1600" dirty="0">
                <a:latin typeface="Calibri" panose="020F0502020204030204" pitchFamily="34" charset="0"/>
              </a:rPr>
              <a:t> op </a:t>
            </a:r>
            <a:r>
              <a:rPr lang="en-US" sz="1600" dirty="0" err="1">
                <a:latin typeface="Calibri" panose="020F0502020204030204" pitchFamily="34" charset="0"/>
              </a:rPr>
              <a:t>femtometers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andere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elektrisch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neutraal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609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Nachthemel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352800"/>
            <a:ext cx="55626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microgolf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achtergrondstraling</a:t>
            </a:r>
            <a:r>
              <a:rPr lang="en-US" dirty="0">
                <a:latin typeface="Calibri" panose="020F0502020204030204" pitchFamily="34" charset="0"/>
              </a:rPr>
              <a:t> (CMBR)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T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sz="1600" dirty="0" smtClean="0">
                <a:latin typeface="Calibri" panose="020F0502020204030204" pitchFamily="34" charset="0"/>
                <a:sym typeface="Symbol"/>
              </a:rPr>
              <a:t>2.725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K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zwarte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straler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50 ppm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sym typeface="Symbol"/>
              </a:rPr>
              <a:t>	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isotroop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10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ppm</a:t>
            </a:r>
            <a:endParaRPr lang="en-US" sz="1600" dirty="0">
              <a:latin typeface="Calibri" panose="020F0502020204030204" pitchFamily="34" charset="0"/>
              <a:sym typeface="Symbol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Voorspeld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Gamow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Ontdekt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Penzias en Wilson (1965)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352800"/>
            <a:ext cx="3221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Kosmische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microgolf-achtergrondstraling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7170" name="Picture 2" descr="C:\Users\JvdB\Dropbox\Thermodynamics\Dictaat Jo\figuren\PIA16874-CobeWmapPlanckComparison-2013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1774326"/>
            <a:ext cx="9145438" cy="5080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083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: CMBR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Planck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352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Temperatuurverdeling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galactische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coordinaten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 van 380.000 </a:t>
            </a:r>
            <a:r>
              <a:rPr lang="en-US" dirty="0" err="1">
                <a:latin typeface="Calibri" panose="020F0502020204030204" pitchFamily="34" charset="0"/>
              </a:rPr>
              <a:t>jaar</a:t>
            </a:r>
            <a:r>
              <a:rPr lang="en-US" dirty="0">
                <a:latin typeface="Calibri" panose="020F0502020204030204" pitchFamily="34" charset="0"/>
              </a:rPr>
              <a:t> &gt;</a:t>
            </a:r>
            <a:r>
              <a:rPr lang="en-US" dirty="0" smtClean="0">
                <a:latin typeface="Calibri" panose="020F0502020204030204" pitchFamily="34" charset="0"/>
              </a:rPr>
              <a:t>BB </a:t>
            </a:r>
            <a:r>
              <a:rPr lang="en-US" dirty="0" err="1">
                <a:latin typeface="Calibri" panose="020F0502020204030204" pitchFamily="34" charset="0"/>
              </a:rPr>
              <a:t>daarvoor</a:t>
            </a:r>
            <a:r>
              <a:rPr lang="en-US" dirty="0">
                <a:latin typeface="Calibri" panose="020F0502020204030204" pitchFamily="34" charset="0"/>
              </a:rPr>
              <a:t> H-</a:t>
            </a:r>
            <a:r>
              <a:rPr lang="en-US" dirty="0" err="1">
                <a:latin typeface="Calibri" panose="020F0502020204030204" pitchFamily="34" charset="0"/>
              </a:rPr>
              <a:t>atoom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instabiel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T-</a:t>
            </a:r>
            <a:r>
              <a:rPr lang="en-US" dirty="0" err="1">
                <a:latin typeface="Calibri" panose="020F0502020204030204" pitchFamily="34" charset="0"/>
              </a:rPr>
              <a:t>variaties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Sachse</a:t>
            </a:r>
            <a:r>
              <a:rPr lang="en-US" dirty="0">
                <a:latin typeface="Calibri" panose="020F0502020204030204" pitchFamily="34" charset="0"/>
              </a:rPr>
              <a:t>-Wolf effect: </a:t>
            </a:r>
            <a:r>
              <a:rPr lang="en-US" dirty="0" err="1">
                <a:latin typeface="Calibri" panose="020F0502020204030204" pitchFamily="34" charset="0"/>
              </a:rPr>
              <a:t>gravitationele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6175"/>
            <a:ext cx="5181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635375"/>
            <a:ext cx="33528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Conclusies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Planck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leeftijd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13.789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0.037 </a:t>
            </a:r>
            <a:r>
              <a:rPr lang="en-US" sz="1600" dirty="0" err="1">
                <a:latin typeface="Calibri" panose="020F0502020204030204" pitchFamily="34" charset="0"/>
              </a:rPr>
              <a:t>Gjaar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diameter &gt; 78 </a:t>
            </a:r>
            <a:r>
              <a:rPr lang="en-US" sz="1600" dirty="0" err="1">
                <a:latin typeface="Calibri" panose="020F0502020204030204" pitchFamily="34" charset="0"/>
              </a:rPr>
              <a:t>Gly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gewone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4.82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0.05%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25.8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0.4%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69.2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1.0%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consistent met </a:t>
            </a:r>
            <a:r>
              <a:rPr lang="en-US" sz="1600" dirty="0" err="1">
                <a:latin typeface="Calibri" panose="020F0502020204030204" pitchFamily="34" charset="0"/>
              </a:rPr>
              <a:t>inflatiemodel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i="1" dirty="0" smtClean="0">
                <a:latin typeface="Calibri" panose="020F0502020204030204" pitchFamily="34" charset="0"/>
              </a:rPr>
              <a:t>H</a:t>
            </a:r>
            <a:r>
              <a:rPr lang="en-US" sz="1600" baseline="-25000" dirty="0" smtClean="0">
                <a:latin typeface="Calibri" panose="020F0502020204030204" pitchFamily="34" charset="0"/>
              </a:rPr>
              <a:t>0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= </a:t>
            </a:r>
            <a:r>
              <a:rPr lang="en-US" sz="1600" dirty="0" smtClean="0">
                <a:latin typeface="Calibri" panose="020F0502020204030204" pitchFamily="34" charset="0"/>
              </a:rPr>
              <a:t>67.80 ± 0.77 km/s/</a:t>
            </a:r>
            <a:r>
              <a:rPr lang="en-US" sz="1600" dirty="0" err="1" smtClean="0">
                <a:latin typeface="Calibri" panose="020F0502020204030204" pitchFamily="34" charset="0"/>
              </a:rPr>
              <a:t>Mpc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eeuwige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expansie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endParaRPr lang="en-US" i="1" kern="1200" dirty="0" smtClean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18473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Galaxy Redshift </a:t>
            </a:r>
            <a:r>
              <a:rPr lang="en-US" dirty="0" smtClean="0">
                <a:latin typeface="Calibri" panose="020F0502020204030204" pitchFamily="34" charset="0"/>
              </a:rPr>
              <a:t>Survey: SDDS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&gt; 1 </a:t>
            </a:r>
            <a:r>
              <a:rPr lang="en-US" sz="1600" dirty="0" err="1" smtClean="0">
                <a:latin typeface="Calibri" panose="020F0502020204030204" pitchFamily="34" charset="0"/>
              </a:rPr>
              <a:t>miljoen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objecten</a:t>
            </a:r>
            <a:r>
              <a:rPr lang="en-US" sz="1600" dirty="0">
                <a:latin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err="1">
                <a:latin typeface="Calibri" panose="020F0502020204030204" pitchFamily="34" charset="0"/>
              </a:rPr>
              <a:t>binnengebied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gaten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knopen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draden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8862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vanuit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19400"/>
            <a:ext cx="274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aarde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speciale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plaats</a:t>
            </a:r>
            <a:r>
              <a:rPr lang="en-US" dirty="0">
                <a:latin typeface="Calibri" panose="020F0502020204030204" pitchFamily="34" charset="0"/>
              </a:rPr>
              <a:t> 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373313"/>
            <a:ext cx="609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202" name="Right Arrow 11"/>
          <p:cNvSpPr>
            <a:spLocks noChangeArrowheads="1"/>
          </p:cNvSpPr>
          <p:nvPr/>
        </p:nvSpPr>
        <p:spPr bwMode="auto">
          <a:xfrm>
            <a:off x="990600" y="3505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648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92688"/>
            <a:ext cx="251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combinatie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isotropie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4119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gelijkmatig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C:\Users\JvdB\Desktop\Sloan_Digit_Sky_Survey_1_25_Declination_Slice_2013_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4" y="1315954"/>
            <a:ext cx="4119563" cy="4137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504086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SDDS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8202" grpId="0" animBg="1"/>
      <p:bldP spid="8203" grpId="0" animBg="1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SDDS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8400" y="2514600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</a:rPr>
              <a:t>Zie </a:t>
            </a:r>
            <a:r>
              <a:rPr lang="nl-NL" smtClean="0">
                <a:latin typeface="Calibri" pitchFamily="34" charset="0"/>
                <a:hlinkClick r:id="rId3"/>
              </a:rPr>
              <a:t>http</a:t>
            </a:r>
            <a:r>
              <a:rPr lang="nl-NL" smtClean="0">
                <a:latin typeface="Calibri" pitchFamily="34" charset="0"/>
                <a:hlinkClick r:id="rId3"/>
              </a:rPr>
              <a:t>://</a:t>
            </a:r>
            <a:r>
              <a:rPr lang="nl-NL" smtClean="0">
                <a:latin typeface="Calibri" pitchFamily="34" charset="0"/>
                <a:hlinkClick r:id="rId3"/>
              </a:rPr>
              <a:t>www.sdss.org</a:t>
            </a:r>
            <a:r>
              <a:rPr lang="nl-NL" smtClean="0">
                <a:latin typeface="Calibri" pitchFamily="34" charset="0"/>
                <a:hlinkClick r:id="rId3"/>
              </a:rPr>
              <a:t>/</a:t>
            </a:r>
            <a:r>
              <a:rPr lang="nl-NL" smtClean="0">
                <a:latin typeface="Calibri" pitchFamily="34" charset="0"/>
              </a:rPr>
              <a:t> </a:t>
            </a:r>
            <a:endParaRPr lang="nl-NL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12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principe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en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130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die consistent is met KP </a:t>
            </a:r>
            <a:r>
              <a:rPr lang="en-US" dirty="0" err="1">
                <a:latin typeface="Calibri" panose="020F0502020204030204" pitchFamily="34" charset="0"/>
              </a:rPr>
              <a:t>kent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voorkeursrichting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voorkeurspositie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energieverdeling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701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Schwarzschildmetriek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homogeen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635500"/>
            <a:ext cx="525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Robertson – 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595563"/>
            <a:ext cx="8305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echter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oplossing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971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82913"/>
            <a:ext cx="8305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toe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is consistent met KP)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38525"/>
            <a:ext cx="3190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3886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87913"/>
            <a:ext cx="525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lijn</a:t>
            </a:r>
            <a:r>
              <a:rPr lang="en-US" dirty="0">
                <a:latin typeface="Calibri" panose="020F0502020204030204" pitchFamily="34" charset="0"/>
              </a:rPr>
              <a:t>-element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81563"/>
            <a:ext cx="441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129213"/>
            <a:ext cx="3276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afstanden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wil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</a:rPr>
              <a:t>dt</a:t>
            </a:r>
            <a:r>
              <a:rPr lang="en-US" i="1" dirty="0">
                <a:latin typeface="Calibri" panose="020F0502020204030204" pitchFamily="34" charset="0"/>
              </a:rPr>
              <a:t> = 0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827713"/>
            <a:ext cx="3276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Eindige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afstand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34050"/>
            <a:ext cx="1714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53000" y="5878513"/>
            <a:ext cx="297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Coördinatenafstand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2984166"/>
              </p:ext>
            </p:extLst>
          </p:nvPr>
        </p:nvGraphicFramePr>
        <p:xfrm>
          <a:off x="7188200" y="5881688"/>
          <a:ext cx="355600" cy="311150"/>
        </p:xfrm>
        <a:graphic>
          <a:graphicData uri="http://schemas.openxmlformats.org/presentationml/2006/ole">
            <p:oleObj spid="_x0000_s2124" name="Equation" r:id="rId7" imgW="202936" imgH="177569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53000" y="63357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waarmee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uitdijt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0440314"/>
              </p:ext>
            </p:extLst>
          </p:nvPr>
        </p:nvGraphicFramePr>
        <p:xfrm>
          <a:off x="8212138" y="6348413"/>
          <a:ext cx="488950" cy="355600"/>
        </p:xfrm>
        <a:graphic>
          <a:graphicData uri="http://schemas.openxmlformats.org/presentationml/2006/ole">
            <p:oleObj spid="_x0000_s2125" name="Equation" r:id="rId8" imgW="279279" imgH="20311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roodverschuiving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73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Lichtstraal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lichtachtig</a:t>
            </a:r>
            <a:r>
              <a:rPr lang="en-US" dirty="0">
                <a:latin typeface="Calibri" panose="020F0502020204030204" pitchFamily="34" charset="0"/>
              </a:rPr>
              <a:t> pad (</a:t>
            </a:r>
            <a:r>
              <a:rPr lang="en-US" dirty="0" err="1">
                <a:latin typeface="Calibri" panose="020F0502020204030204" pitchFamily="34" charset="0"/>
              </a:rPr>
              <a:t>neem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langs</a:t>
            </a:r>
            <a:r>
              <a:rPr lang="en-US" dirty="0">
                <a:latin typeface="Calibri" panose="020F0502020204030204" pitchFamily="34" charset="0"/>
              </a:rPr>
              <a:t> x-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17700"/>
            <a:ext cx="6096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Lichtstraal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uitgezonden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</a:rPr>
              <a:t>e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emissie</a:t>
            </a:r>
            <a:r>
              <a:rPr lang="en-US" dirty="0">
                <a:latin typeface="Calibri" panose="020F0502020204030204" pitchFamily="34" charset="0"/>
              </a:rPr>
              <a:t>) en </a:t>
            </a:r>
            <a:r>
              <a:rPr lang="en-US" dirty="0" err="1">
                <a:latin typeface="Calibri" panose="020F0502020204030204" pitchFamily="34" charset="0"/>
              </a:rPr>
              <a:t>ontvangen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>
                <a:latin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</a:rPr>
              <a:t>o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49363"/>
            <a:ext cx="2571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336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Afgelegde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coördinaatafstand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emissie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ontvangst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2116138"/>
            <a:ext cx="2076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3400" y="2832100"/>
            <a:ext cx="7010400" cy="646113"/>
            <a:chOff x="533400" y="2832100"/>
            <a:chExt cx="7010400" cy="646113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2832100"/>
              <a:ext cx="70104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Beschouw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zender</a:t>
              </a:r>
              <a:r>
                <a:rPr lang="en-US" dirty="0">
                  <a:latin typeface="Calibri" panose="020F0502020204030204" pitchFamily="34" charset="0"/>
                </a:rPr>
                <a:t> op </a:t>
              </a:r>
              <a:r>
                <a:rPr lang="en-US" dirty="0" err="1">
                  <a:latin typeface="Calibri" panose="020F0502020204030204" pitchFamily="34" charset="0"/>
                </a:rPr>
                <a:t>grote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coördinaatafstand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i="1" dirty="0">
                  <a:latin typeface="Calibri" panose="020F0502020204030204" pitchFamily="34" charset="0"/>
                </a:rPr>
                <a:t>R</a:t>
              </a:r>
              <a:r>
                <a:rPr lang="en-US" dirty="0">
                  <a:latin typeface="Calibri" panose="020F0502020204030204" pitchFamily="34" charset="0"/>
                </a:rPr>
                <a:t> van </a:t>
              </a:r>
              <a:r>
                <a:rPr lang="en-US" dirty="0" err="1">
                  <a:latin typeface="Calibri" panose="020F0502020204030204" pitchFamily="34" charset="0"/>
                </a:rPr>
                <a:t>ontvanger</a:t>
              </a:r>
              <a:endParaRPr lang="en-US" dirty="0">
                <a:latin typeface="Calibri" panose="020F0502020204030204" pitchFamily="34" charset="0"/>
              </a:endParaRPr>
            </a:p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Zender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stuurt</a:t>
              </a:r>
              <a:r>
                <a:rPr lang="en-US" dirty="0">
                  <a:latin typeface="Calibri" panose="020F0502020204030204" pitchFamily="34" charset="0"/>
                </a:rPr>
                <a:t> 2 </a:t>
              </a:r>
              <a:r>
                <a:rPr lang="en-US" dirty="0" err="1">
                  <a:latin typeface="Calibri" panose="020F0502020204030204" pitchFamily="34" charset="0"/>
                </a:rPr>
                <a:t>pulsen</a:t>
              </a:r>
              <a:r>
                <a:rPr lang="en-US" dirty="0">
                  <a:latin typeface="Calibri" panose="020F0502020204030204" pitchFamily="34" charset="0"/>
                </a:rPr>
                <a:t> met </a:t>
              </a:r>
              <a:r>
                <a:rPr lang="en-US" dirty="0" err="1">
                  <a:latin typeface="Calibri" panose="020F0502020204030204" pitchFamily="34" charset="0"/>
                </a:rPr>
                <a:t>tijdverschil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43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5300" y="3166074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3517900"/>
            <a:ext cx="6934200" cy="368300"/>
            <a:chOff x="533400" y="3517900"/>
            <a:chExt cx="6934200" cy="368300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517900"/>
              <a:ext cx="69342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Ontvanger</a:t>
              </a:r>
              <a:r>
                <a:rPr lang="en-US" dirty="0">
                  <a:latin typeface="Calibri" panose="020F0502020204030204" pitchFamily="34" charset="0"/>
                </a:rPr>
                <a:t> meet        </a:t>
              </a:r>
              <a:r>
                <a:rPr lang="en-US" dirty="0" err="1">
                  <a:latin typeface="Calibri" panose="020F0502020204030204" pitchFamily="34" charset="0"/>
                </a:rPr>
                <a:t>tijdverschil</a:t>
              </a:r>
              <a:r>
                <a:rPr lang="en-US" dirty="0">
                  <a:latin typeface="Calibri" panose="020F0502020204030204" pitchFamily="34" charset="0"/>
                </a:rPr>
                <a:t> (</a:t>
              </a:r>
              <a:r>
                <a:rPr lang="en-US" dirty="0" err="1">
                  <a:latin typeface="Calibri" panose="020F0502020204030204" pitchFamily="34" charset="0"/>
                </a:rPr>
                <a:t>groter</a:t>
              </a:r>
              <a:r>
                <a:rPr lang="en-US" dirty="0">
                  <a:latin typeface="Calibri" panose="020F0502020204030204" pitchFamily="34" charset="0"/>
                </a:rPr>
                <a:t> want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dijt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r>
                <a:rPr lang="en-US" dirty="0">
                  <a:latin typeface="Calibri" panose="020F0502020204030204" pitchFamily="34" charset="0"/>
                </a:rPr>
                <a:t>)</a:t>
              </a:r>
            </a:p>
          </p:txBody>
        </p:sp>
        <p:pic>
          <p:nvPicPr>
            <p:cNvPr id="1436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359410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33400" y="3910013"/>
            <a:ext cx="838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Coördinaatafstand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verandert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meebewegend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stelsel</a:t>
            </a:r>
            <a:r>
              <a:rPr lang="en-US" dirty="0">
                <a:latin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</a:rPr>
              <a:t>comoving</a:t>
            </a:r>
            <a:r>
              <a:rPr lang="en-US" dirty="0">
                <a:latin typeface="Calibri" panose="020F0502020204030204" pitchFamily="34" charset="0"/>
              </a:rPr>
              <a:t> frame)</a:t>
            </a:r>
          </a:p>
        </p:txBody>
      </p:sp>
      <p:sp>
        <p:nvSpPr>
          <p:cNvPr id="10254" name="Right Arrow 11"/>
          <p:cNvSpPr>
            <a:spLocks noChangeArrowheads="1"/>
          </p:cNvSpPr>
          <p:nvPr/>
        </p:nvSpPr>
        <p:spPr bwMode="auto">
          <a:xfrm>
            <a:off x="685800" y="4432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279900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1975" y="4319588"/>
            <a:ext cx="4695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ight Arrow 11"/>
          <p:cNvSpPr>
            <a:spLocks noChangeArrowheads="1"/>
          </p:cNvSpPr>
          <p:nvPr/>
        </p:nvSpPr>
        <p:spPr bwMode="auto">
          <a:xfrm>
            <a:off x="685800" y="50514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2575" y="4953000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5551488"/>
            <a:ext cx="5105400" cy="369887"/>
            <a:chOff x="533400" y="5551488"/>
            <a:chExt cx="5105400" cy="36988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551488"/>
              <a:ext cx="5105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Neem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aan</a:t>
              </a:r>
              <a:r>
                <a:rPr lang="en-US" dirty="0" smtClean="0">
                  <a:latin typeface="Calibri" panose="020F0502020204030204" pitchFamily="34" charset="0"/>
                </a:rPr>
                <a:t>       </a:t>
              </a:r>
              <a:r>
                <a:rPr lang="en-US" dirty="0" err="1">
                  <a:latin typeface="Calibri" panose="020F0502020204030204" pitchFamily="34" charset="0"/>
                </a:rPr>
                <a:t>en</a:t>
              </a:r>
              <a:r>
                <a:rPr lang="en-US" dirty="0">
                  <a:latin typeface="Calibri" panose="020F0502020204030204" pitchFamily="34" charset="0"/>
                </a:rPr>
                <a:t>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zo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klein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dat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constant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43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3204" y="562589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5638201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57600" y="5618163"/>
              <a:ext cx="371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3" name="Right Arrow 11"/>
          <p:cNvSpPr>
            <a:spLocks noChangeArrowheads="1"/>
          </p:cNvSpPr>
          <p:nvPr/>
        </p:nvSpPr>
        <p:spPr bwMode="auto">
          <a:xfrm>
            <a:off x="5410200" y="5592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6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5486400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86200" y="4419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met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61595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2738" y="611505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239000" y="6172200"/>
            <a:ext cx="1981200" cy="369888"/>
            <a:chOff x="7239000" y="6172200"/>
            <a:chExt cx="1981200" cy="369888"/>
          </a:xfrm>
        </p:grpSpPr>
        <p:sp>
          <p:nvSpPr>
            <p:cNvPr id="33" name="TextBox 32"/>
            <p:cNvSpPr txBox="1"/>
            <p:nvPr/>
          </p:nvSpPr>
          <p:spPr>
            <a:xfrm>
              <a:off x="7239000" y="617220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(                 )</a:t>
              </a:r>
            </a:p>
          </p:txBody>
        </p:sp>
        <p:pic>
          <p:nvPicPr>
            <p:cNvPr id="1436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31088" y="6219825"/>
              <a:ext cx="990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  <p:bldP spid="15" grpId="0"/>
      <p:bldP spid="10254" grpId="0" animBg="1"/>
      <p:bldP spid="10257" grpId="0" animBg="1"/>
      <p:bldP spid="10263" grpId="0" animBg="1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28042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Roodverschuiving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smtClean="0">
                <a:latin typeface="Calibri" panose="020F0502020204030204" pitchFamily="34" charset="0"/>
              </a:rPr>
              <a:t>spectra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74" name="Picture 10" descr="C:\Documents and Settings\jo\Desktop\hubble_29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2057400"/>
            <a:ext cx="2500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Documents and Settings\jo\Desktop\HubbleFi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2679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Documents and Settings\jo\Desktop\181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324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98525"/>
            <a:ext cx="4267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1905000"/>
            <a:ext cx="22832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Hubble’s </a:t>
            </a:r>
            <a:r>
              <a:rPr lang="en-US" dirty="0" err="1" smtClean="0">
                <a:latin typeface="Calibri" panose="020F0502020204030204" pitchFamily="34" charset="0"/>
              </a:rPr>
              <a:t>orginele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220913"/>
            <a:ext cx="192411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Cepheid </a:t>
            </a:r>
            <a:r>
              <a:rPr lang="en-US" sz="1600" dirty="0" err="1">
                <a:latin typeface="Calibri" panose="020F0502020204030204" pitchFamily="34" charset="0"/>
              </a:rPr>
              <a:t>variabelen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Supernovae </a:t>
            </a:r>
            <a:r>
              <a:rPr lang="en-US" sz="1600" dirty="0" err="1">
                <a:latin typeface="Calibri" panose="020F0502020204030204" pitchFamily="34" charset="0"/>
              </a:rPr>
              <a:t>Ia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5075" y="5649913"/>
            <a:ext cx="2382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Expansie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588125" y="4876800"/>
            <a:ext cx="2300288" cy="1981200"/>
            <a:chOff x="6587728" y="4876800"/>
            <a:chExt cx="2301081" cy="1981200"/>
          </a:xfrm>
        </p:grpSpPr>
        <p:pic>
          <p:nvPicPr>
            <p:cNvPr id="1537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7728" y="4876800"/>
              <a:ext cx="2301081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7315200" y="4953000"/>
              <a:ext cx="8382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2403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557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87513"/>
            <a:ext cx="55795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sterren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staan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i="1" dirty="0"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 constant) </a:t>
            </a:r>
            <a:r>
              <a:rPr lang="en-US" dirty="0" err="1">
                <a:latin typeface="Calibri" panose="020F0502020204030204" pitchFamily="34" charset="0"/>
                <a:sym typeface="Symbol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1716088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685800" y="220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988" y="2039938"/>
            <a:ext cx="4410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1" y="2209799"/>
            <a:ext cx="2658943" cy="369332"/>
            <a:chOff x="4900612" y="2730248"/>
            <a:chExt cx="2659228" cy="368777"/>
          </a:xfrm>
        </p:grpSpPr>
        <p:sp>
          <p:nvSpPr>
            <p:cNvPr id="11" name="TextBox 10"/>
            <p:cNvSpPr txBox="1"/>
            <p:nvPr/>
          </p:nvSpPr>
          <p:spPr>
            <a:xfrm>
              <a:off x="4900612" y="2730248"/>
              <a:ext cx="2511726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(</a:t>
              </a:r>
              <a:r>
                <a:rPr lang="en-US" dirty="0" err="1">
                  <a:latin typeface="Calibri" panose="020F0502020204030204" pitchFamily="34" charset="0"/>
                </a:rPr>
                <a:t>gebruik</a:t>
              </a:r>
              <a:r>
                <a:rPr lang="en-US" dirty="0">
                  <a:latin typeface="Calibri" panose="020F0502020204030204" pitchFamily="34" charset="0"/>
                </a:rPr>
                <a:t>                            )</a:t>
              </a:r>
            </a:p>
          </p:txBody>
        </p:sp>
        <p:pic>
          <p:nvPicPr>
            <p:cNvPr id="1640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4865" y="2767264"/>
              <a:ext cx="1704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1"/>
          <p:cNvSpPr>
            <a:spLocks noChangeArrowheads="1"/>
          </p:cNvSpPr>
          <p:nvPr/>
        </p:nvSpPr>
        <p:spPr bwMode="auto">
          <a:xfrm>
            <a:off x="5486400" y="2790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2679700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65913" y="25908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5175" y="3079750"/>
            <a:ext cx="18366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3457575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7488" y="3744913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36913"/>
            <a:ext cx="50292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0800000">
            <a:off x="685800" y="5562600"/>
            <a:ext cx="41910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23" name="TextBox 22"/>
          <p:cNvSpPr txBox="1"/>
          <p:nvPr/>
        </p:nvSpPr>
        <p:spPr>
          <a:xfrm>
            <a:off x="5257800" y="4572000"/>
            <a:ext cx="33028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heden</a:t>
            </a:r>
            <a:r>
              <a:rPr lang="en-US" sz="1600" dirty="0">
                <a:latin typeface="Calibri" panose="020F0502020204030204" pitchFamily="34" charset="0"/>
              </a:rPr>
              <a:t> → </a:t>
            </a:r>
            <a:r>
              <a:rPr lang="en-US" sz="1600" i="1" dirty="0">
                <a:latin typeface="Calibri" panose="020F0502020204030204" pitchFamily="34" charset="0"/>
              </a:rPr>
              <a:t>z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10 </a:t>
            </a:r>
            <a:r>
              <a:rPr lang="en-US" sz="1600" dirty="0" err="1">
                <a:latin typeface="Calibri" panose="020F0502020204030204" pitchFamily="34" charset="0"/>
              </a:rPr>
              <a:t>Gyr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geleden</a:t>
            </a:r>
            <a:r>
              <a:rPr lang="en-US" sz="1600" dirty="0">
                <a:latin typeface="Calibri" panose="020F0502020204030204" pitchFamily="34" charset="0"/>
              </a:rPr>
              <a:t> → </a:t>
            </a:r>
            <a:r>
              <a:rPr lang="en-US" sz="1600" i="1" dirty="0">
                <a:latin typeface="Calibri" panose="020F0502020204030204" pitchFamily="34" charset="0"/>
              </a:rPr>
              <a:t>z = 1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i="1" dirty="0">
                <a:latin typeface="Calibri" panose="020F0502020204030204" pitchFamily="34" charset="0"/>
              </a:rPr>
              <a:t>z = 1 </a:t>
            </a:r>
            <a:r>
              <a:rPr lang="en-US" sz="1600" dirty="0">
                <a:latin typeface="Calibri" panose="020F0502020204030204" pitchFamily="34" charset="0"/>
              </a:rPr>
              <a:t>→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half </a:t>
            </a:r>
            <a:r>
              <a:rPr lang="en-US" sz="1600" dirty="0" err="1">
                <a:latin typeface="Calibri" panose="020F0502020204030204" pitchFamily="34" charset="0"/>
              </a:rPr>
              <a:t>zo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groot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802313"/>
            <a:ext cx="33873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constant!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 animBg="1"/>
      <p:bldP spid="13" grpId="0" animBg="1"/>
      <p:bldP spid="16" grpId="0" animBg="1"/>
      <p:bldP spid="17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vdB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787" y="0"/>
            <a:ext cx="13254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00200" y="914400"/>
            <a:ext cx="5791200" cy="3505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Algemene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relativiteitstheorie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Vak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op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zich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We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hebben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enkele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resultaten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nodig</a:t>
            </a:r>
            <a:endParaRPr lang="en-US" sz="2000" b="1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Friedmannvergelijkingen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Geodeten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Appendix D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Beknopte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samenvatting</a:t>
            </a:r>
            <a:endParaRPr lang="en-US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</a:rPr>
              <a:t>Hoofdstuk</a:t>
            </a:r>
            <a:r>
              <a:rPr lang="en-US" sz="2400" b="1" dirty="0" smtClean="0">
                <a:latin typeface="Calibri" panose="020F0502020204030204" pitchFamily="34" charset="0"/>
              </a:rPr>
              <a:t> 1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Toepassing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van ART in </a:t>
            </a:r>
            <a:r>
              <a:rPr lang="en-US" sz="2000" b="1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kosmologie</a:t>
            </a:r>
            <a:endParaRPr lang="en-US" sz="2000" b="1" baseline="300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4724400"/>
            <a:ext cx="5791200" cy="533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Intermezzo: </a:t>
            </a:r>
            <a:r>
              <a:rPr lang="en-US" sz="2400" b="1" dirty="0" err="1" smtClean="0">
                <a:latin typeface="Calibri" panose="020F0502020204030204" pitchFamily="34" charset="0"/>
              </a:rPr>
              <a:t>algemene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relativiteitstheorie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5664200"/>
            <a:ext cx="266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60713"/>
            <a:ext cx="3000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084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Wat</a:t>
            </a:r>
            <a:r>
              <a:rPr lang="en-US" dirty="0">
                <a:latin typeface="Calibri" panose="020F0502020204030204" pitchFamily="34" charset="0"/>
              </a:rPr>
              <a:t> is de </a:t>
            </a:r>
            <a:r>
              <a:rPr lang="en-US" dirty="0" err="1">
                <a:latin typeface="Calibri" panose="020F0502020204030204" pitchFamily="34" charset="0"/>
              </a:rPr>
              <a:t>exacte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functie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  <a:r>
              <a:rPr lang="en-US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35113"/>
            <a:ext cx="75285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correcte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energie-impulstensor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39913"/>
            <a:ext cx="8069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Complicatie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invloed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</a:rPr>
              <a:t>e.g. </a:t>
            </a:r>
            <a:r>
              <a:rPr lang="en-US" dirty="0" err="1">
                <a:latin typeface="Calibri" panose="020F0502020204030204" pitchFamily="34" charset="0"/>
              </a:rPr>
              <a:t>ballonmodel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>
                <a:latin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144713"/>
            <a:ext cx="3886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plaatsafhankelijkheid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perfecte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vloeistof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09825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14600"/>
            <a:ext cx="2095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94798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Gebruik</a:t>
            </a:r>
            <a:r>
              <a:rPr lang="en-US" dirty="0">
                <a:latin typeface="Calibri" panose="020F0502020204030204" pitchFamily="34" charset="0"/>
              </a:rPr>
              <a:t> CMRF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362200" y="29845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3000375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28771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Bereken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Riccitensor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Riemannscalar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Robertson-Walker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224213"/>
            <a:ext cx="2200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4181475"/>
            <a:ext cx="3048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i="1" dirty="0" err="1">
                <a:latin typeface="Calibri" panose="020F0502020204030204" pitchFamily="34" charset="0"/>
              </a:rPr>
              <a:t>R</a:t>
            </a:r>
            <a:r>
              <a:rPr lang="en-US" baseline="-25000" dirty="0" err="1">
                <a:latin typeface="Calibri" panose="020F0502020204030204" pitchFamily="34" charset="0"/>
              </a:rPr>
              <a:t>mn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388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Relaties</a:t>
            </a:r>
            <a:r>
              <a:rPr lang="en-US" dirty="0">
                <a:latin typeface="Calibri" panose="020F0502020204030204" pitchFamily="34" charset="0"/>
              </a:rPr>
              <a:t> (twee)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2959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0858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092700"/>
            <a:ext cx="200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5854700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5245100"/>
            <a:ext cx="228600" cy="990600"/>
          </a:xfrm>
          <a:prstGeom prst="righ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5095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11" grpId="0"/>
      <p:bldP spid="12" grpId="0" animBg="1"/>
      <p:bldP spid="14" grpId="0"/>
      <p:bldP spid="19" grpId="0"/>
      <p:bldP spid="20" grpId="0" animBg="1"/>
      <p:bldP spid="21" grpId="0"/>
      <p:bldP spid="22" grpId="0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Oerknal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91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grootheden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bekende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velden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3400" y="1571625"/>
            <a:ext cx="5692775" cy="495300"/>
            <a:chOff x="533400" y="1572128"/>
            <a:chExt cx="5692437" cy="495300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1600703"/>
              <a:ext cx="373357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Dan  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negatief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912" y="1572128"/>
              <a:ext cx="2828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695" y="1676400"/>
              <a:ext cx="4000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33400" y="2017713"/>
            <a:ext cx="563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Uitdijingssnelheid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2309813"/>
            <a:ext cx="5638800" cy="369887"/>
            <a:chOff x="533400" y="2310064"/>
            <a:chExt cx="563880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310064"/>
              <a:ext cx="5638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r>
                <a:rPr lang="en-US" dirty="0">
                  <a:latin typeface="Calibri" panose="020F0502020204030204" pitchFamily="34" charset="0"/>
                </a:rPr>
                <a:t> experiment,                 ,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dijt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nu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237824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2743200"/>
            <a:ext cx="7162800" cy="368300"/>
            <a:chOff x="1219200" y="2742836"/>
            <a:chExt cx="7162800" cy="369332"/>
          </a:xfrm>
        </p:grpSpPr>
        <p:sp>
          <p:nvSpPr>
            <p:cNvPr id="3090" name="Right Arrow 31"/>
            <p:cNvSpPr>
              <a:spLocks noChangeArrowheads="1"/>
            </p:cNvSpPr>
            <p:nvPr/>
          </p:nvSpPr>
          <p:spPr bwMode="auto">
            <a:xfrm>
              <a:off x="1219200" y="2771272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600" y="2742836"/>
              <a:ext cx="6248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Schaalfactor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heeft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ooit</a:t>
              </a:r>
              <a:r>
                <a:rPr lang="en-US" dirty="0">
                  <a:latin typeface="Calibri" panose="020F0502020204030204" pitchFamily="34" charset="0"/>
                </a:rPr>
                <a:t> de </a:t>
              </a:r>
              <a:r>
                <a:rPr lang="en-US" dirty="0" err="1">
                  <a:latin typeface="Calibri" panose="020F0502020204030204" pitchFamily="34" charset="0"/>
                </a:rPr>
                <a:t>waarde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nul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aangenomen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2807368"/>
              <a:ext cx="333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33400" y="3135313"/>
            <a:ext cx="7543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voorspellen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ooit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opgesloten</a:t>
            </a:r>
            <a:r>
              <a:rPr lang="en-US" sz="1600" dirty="0">
                <a:latin typeface="Calibri" panose="020F0502020204030204" pitchFamily="34" charset="0"/>
              </a:rPr>
              <a:t> in volume </a:t>
            </a:r>
            <a:r>
              <a:rPr lang="en-US" sz="1600" i="1" dirty="0">
                <a:latin typeface="Calibri" panose="020F0502020204030204" pitchFamily="34" charset="0"/>
              </a:rPr>
              <a:t>V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 is </a:t>
            </a:r>
            <a:r>
              <a:rPr lang="en-US" sz="1600" dirty="0" err="1">
                <a:latin typeface="Calibri" panose="020F0502020204030204" pitchFamily="34" charset="0"/>
              </a:rPr>
              <a:t>begonnen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</a:rPr>
              <a:t>singulariteit</a:t>
            </a:r>
            <a:r>
              <a:rPr lang="en-US" sz="1600" dirty="0"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latin typeface="Calibri" panose="020F0502020204030204" pitchFamily="34" charset="0"/>
              </a:rPr>
              <a:t>oneindige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energiedichtheid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generieke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voor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oplossingen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f</a:t>
            </a:r>
            <a:r>
              <a:rPr lang="en-US" sz="1600" dirty="0" err="1" smtClean="0">
                <a:latin typeface="Calibri" panose="020F0502020204030204" pitchFamily="34" charset="0"/>
              </a:rPr>
              <a:t>riedmannvergelijkingen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225925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48188"/>
            <a:ext cx="274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2057400" y="5486400"/>
            <a:ext cx="9144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6642183"/>
              </p:ext>
            </p:extLst>
          </p:nvPr>
        </p:nvGraphicFramePr>
        <p:xfrm>
          <a:off x="1295400" y="5257800"/>
          <a:ext cx="655638" cy="381000"/>
        </p:xfrm>
        <a:graphic>
          <a:graphicData uri="http://schemas.openxmlformats.org/presentationml/2006/ole">
            <p:oleObj spid="_x0000_s3148" name="Equation" r:id="rId9" imgW="393529" imgH="228501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21075" y="535305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helling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550279"/>
              </p:ext>
            </p:extLst>
          </p:nvPr>
        </p:nvGraphicFramePr>
        <p:xfrm>
          <a:off x="4400550" y="5197475"/>
          <a:ext cx="3511550" cy="719138"/>
        </p:xfrm>
        <a:graphic>
          <a:graphicData uri="http://schemas.openxmlformats.org/presentationml/2006/ole">
            <p:oleObj spid="_x0000_s3149" name="Equation" r:id="rId10" imgW="2108200" imgH="43180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5954713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&lt; 15 </a:t>
            </a:r>
            <a:r>
              <a:rPr lang="en-US" dirty="0" err="1">
                <a:latin typeface="Calibri" panose="020F0502020204030204" pitchFamily="34" charset="0"/>
              </a:rPr>
              <a:t>Gjaar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124200" y="5486400"/>
            <a:ext cx="838200" cy="76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5" grpId="0"/>
      <p:bldP spid="36" grpId="0"/>
      <p:bldP spid="42" grpId="0"/>
      <p:bldP spid="44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0"/>
            <a:ext cx="8621712" cy="762000"/>
          </a:xfrm>
        </p:spPr>
        <p:txBody>
          <a:bodyPr/>
          <a:lstStyle/>
          <a:p>
            <a:pPr>
              <a:defRPr/>
            </a:pPr>
            <a:r>
              <a:rPr lang="nl-NL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Gravitatie volgens Newton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4597400"/>
            <a:ext cx="1600200" cy="457200"/>
          </a:xfrm>
        </p:spPr>
        <p:txBody>
          <a:bodyPr/>
          <a:lstStyle/>
          <a:p>
            <a:pPr marL="0" indent="0">
              <a:buNone/>
            </a:pPr>
            <a:r>
              <a:rPr lang="nl-NL" altLang="en-US" sz="2400" b="1" dirty="0" smtClean="0"/>
              <a:t>Continu:</a:t>
            </a:r>
            <a:endParaRPr lang="nl-NL" alt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900" y="2967038"/>
            <a:ext cx="8264525" cy="1558925"/>
            <a:chOff x="136" y="605"/>
            <a:chExt cx="5206" cy="982"/>
          </a:xfrm>
        </p:grpSpPr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3685" y="818"/>
            <a:ext cx="1657" cy="769"/>
          </p:xfrm>
          <a:graphic>
            <a:graphicData uri="http://schemas.openxmlformats.org/presentationml/2006/ole">
              <p:oleObj spid="_x0000_s9248" name="Equation" r:id="rId4" imgW="1397000" imgH="647700" progId="Equation.3">
                <p:embed/>
              </p:oleObj>
            </a:graphicData>
          </a:graphic>
        </p:graphicFrame>
        <p:grpSp>
          <p:nvGrpSpPr>
            <p:cNvPr id="1069" name="Group 6"/>
            <p:cNvGrpSpPr>
              <a:grpSpLocks/>
            </p:cNvGrpSpPr>
            <p:nvPr/>
          </p:nvGrpSpPr>
          <p:grpSpPr bwMode="auto">
            <a:xfrm>
              <a:off x="1705" y="605"/>
              <a:ext cx="1534" cy="851"/>
              <a:chOff x="1705" y="597"/>
              <a:chExt cx="1534" cy="851"/>
            </a:xfrm>
          </p:grpSpPr>
          <p:grpSp>
            <p:nvGrpSpPr>
              <p:cNvPr id="1071" name="Group 7"/>
              <p:cNvGrpSpPr>
                <a:grpSpLocks/>
              </p:cNvGrpSpPr>
              <p:nvPr/>
            </p:nvGrpSpPr>
            <p:grpSpPr bwMode="auto">
              <a:xfrm>
                <a:off x="1705" y="597"/>
                <a:ext cx="1534" cy="851"/>
                <a:chOff x="1705" y="589"/>
                <a:chExt cx="1534" cy="851"/>
              </a:xfrm>
            </p:grpSpPr>
            <p:grpSp>
              <p:nvGrpSpPr>
                <p:cNvPr id="1073" name="Group 8"/>
                <p:cNvGrpSpPr>
                  <a:grpSpLocks/>
                </p:cNvGrpSpPr>
                <p:nvPr/>
              </p:nvGrpSpPr>
              <p:grpSpPr bwMode="auto">
                <a:xfrm>
                  <a:off x="1705" y="1032"/>
                  <a:ext cx="391" cy="408"/>
                  <a:chOff x="345" y="952"/>
                  <a:chExt cx="391" cy="408"/>
                </a:xfrm>
              </p:grpSpPr>
              <p:sp>
                <p:nvSpPr>
                  <p:cNvPr id="108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952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1088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184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8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129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113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04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9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21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1074" name="Group 17"/>
                <p:cNvGrpSpPr>
                  <a:grpSpLocks/>
                </p:cNvGrpSpPr>
                <p:nvPr/>
              </p:nvGrpSpPr>
              <p:grpSpPr bwMode="auto">
                <a:xfrm>
                  <a:off x="1806" y="674"/>
                  <a:ext cx="1202" cy="654"/>
                  <a:chOff x="446" y="594"/>
                  <a:chExt cx="1202" cy="654"/>
                </a:xfrm>
              </p:grpSpPr>
              <p:sp>
                <p:nvSpPr>
                  <p:cNvPr id="107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952"/>
                    <a:ext cx="1016" cy="2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928"/>
                    <a:ext cx="47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" y="594"/>
                    <a:ext cx="30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nl-NL" altLang="en-US" b="1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altLang="en-US" b="1" i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8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794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r</a:t>
                    </a:r>
                    <a:r>
                      <a:rPr lang="nl-NL" altLang="en-US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altLang="en-US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7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4" y="589"/>
                  <a:ext cx="7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>
                      <a:solidFill>
                        <a:schemeClr val="accent2"/>
                      </a:solidFill>
                      <a:latin typeface="Comic Sans MS" pitchFamily="66" charset="0"/>
                    </a:rPr>
                    <a:t>[</a:t>
                  </a:r>
                  <a:r>
                    <a:rPr lang="nl-NL" altLang="en-US" b="1" i="1">
                      <a:solidFill>
                        <a:schemeClr val="accent2"/>
                      </a:solidFill>
                      <a:latin typeface="Comic Sans MS" pitchFamily="66" charset="0"/>
                      <a:sym typeface="Symbol" pitchFamily="18" charset="2"/>
                    </a:rPr>
                    <a:t>m]=kg</a:t>
                  </a:r>
                  <a:endParaRPr lang="nl-NL" altLang="en-US" i="1">
                    <a:latin typeface="Comic Sans MS" pitchFamily="66" charset="0"/>
                  </a:endParaRPr>
                </a:p>
              </p:txBody>
            </p:sp>
            <p:grpSp>
              <p:nvGrpSpPr>
                <p:cNvPr id="1076" name="Group 23"/>
                <p:cNvGrpSpPr>
                  <a:grpSpLocks/>
                </p:cNvGrpSpPr>
                <p:nvPr/>
              </p:nvGrpSpPr>
              <p:grpSpPr bwMode="auto">
                <a:xfrm>
                  <a:off x="2976" y="1002"/>
                  <a:ext cx="263" cy="350"/>
                  <a:chOff x="2976" y="1002"/>
                  <a:chExt cx="263" cy="350"/>
                </a:xfrm>
              </p:grpSpPr>
              <p:sp>
                <p:nvSpPr>
                  <p:cNvPr id="107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96"/>
                    <a:ext cx="56" cy="56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7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1002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i="1">
                        <a:latin typeface="Times New Roman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072" name="Line 26"/>
              <p:cNvSpPr>
                <a:spLocks noChangeShapeType="1"/>
              </p:cNvSpPr>
              <p:nvPr/>
            </p:nvSpPr>
            <p:spPr bwMode="auto">
              <a:xfrm flipV="1">
                <a:off x="2440" y="960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70" name="Rectangle 27"/>
            <p:cNvSpPr>
              <a:spLocks noChangeArrowheads="1"/>
            </p:cNvSpPr>
            <p:nvPr/>
          </p:nvSpPr>
          <p:spPr bwMode="auto">
            <a:xfrm>
              <a:off x="136" y="656"/>
              <a:ext cx="10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nl-NL" altLang="en-US" b="1">
                  <a:latin typeface="Comic Sans MS" pitchFamily="66" charset="0"/>
                </a:rPr>
                <a:t>Diskreet:</a:t>
              </a:r>
              <a:endParaRPr lang="nl-NL" altLang="en-US">
                <a:latin typeface="Comic Sans MS" pitchFamily="66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88900" y="5448300"/>
            <a:ext cx="8331200" cy="1257300"/>
            <a:chOff x="56" y="3504"/>
            <a:chExt cx="5248" cy="792"/>
          </a:xfrm>
        </p:grpSpPr>
        <p:graphicFrame>
          <p:nvGraphicFramePr>
            <p:cNvPr id="1027" name="Object 43"/>
            <p:cNvGraphicFramePr>
              <a:graphicFrameLocks noChangeAspect="1"/>
            </p:cNvGraphicFramePr>
            <p:nvPr/>
          </p:nvGraphicFramePr>
          <p:xfrm>
            <a:off x="3456" y="3538"/>
            <a:ext cx="1848" cy="674"/>
          </p:xfrm>
          <a:graphic>
            <a:graphicData uri="http://schemas.openxmlformats.org/presentationml/2006/ole">
              <p:oleObj spid="_x0000_s9249" name="Equation" r:id="rId5" imgW="1638300" imgH="596900" progId="Equation.3">
                <p:embed/>
              </p:oleObj>
            </a:graphicData>
          </a:graphic>
        </p:graphicFrame>
        <p:grpSp>
          <p:nvGrpSpPr>
            <p:cNvPr id="1058" name="Group 44"/>
            <p:cNvGrpSpPr>
              <a:grpSpLocks/>
            </p:cNvGrpSpPr>
            <p:nvPr/>
          </p:nvGrpSpPr>
          <p:grpSpPr bwMode="auto">
            <a:xfrm>
              <a:off x="56" y="3504"/>
              <a:ext cx="2388" cy="792"/>
              <a:chOff x="56" y="3504"/>
              <a:chExt cx="2388" cy="792"/>
            </a:xfrm>
          </p:grpSpPr>
          <p:sp>
            <p:nvSpPr>
              <p:cNvPr id="1059" name="AutoShape 45"/>
              <p:cNvSpPr>
                <a:spLocks noChangeArrowheads="1"/>
              </p:cNvSpPr>
              <p:nvPr/>
            </p:nvSpPr>
            <p:spPr bwMode="auto">
              <a:xfrm>
                <a:off x="56" y="3504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Line 46"/>
              <p:cNvSpPr>
                <a:spLocks noChangeShapeType="1"/>
              </p:cNvSpPr>
              <p:nvPr/>
            </p:nvSpPr>
            <p:spPr bwMode="auto">
              <a:xfrm>
                <a:off x="736" y="3896"/>
                <a:ext cx="1016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1" name="Text Box 47"/>
              <p:cNvSpPr txBox="1">
                <a:spLocks noChangeArrowheads="1"/>
              </p:cNvSpPr>
              <p:nvPr/>
            </p:nvSpPr>
            <p:spPr bwMode="auto">
              <a:xfrm>
                <a:off x="1118" y="3738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nl-NL" altLang="en-US" i="1">
                  <a:latin typeface="Times New Roman" pitchFamily="18" charset="0"/>
                </a:endParaRPr>
              </a:p>
            </p:txBody>
          </p:sp>
          <p:sp>
            <p:nvSpPr>
              <p:cNvPr id="1062" name="Line 48"/>
              <p:cNvSpPr>
                <a:spLocks noChangeShapeType="1"/>
              </p:cNvSpPr>
              <p:nvPr/>
            </p:nvSpPr>
            <p:spPr bwMode="auto">
              <a:xfrm flipV="1">
                <a:off x="688" y="3840"/>
                <a:ext cx="96" cy="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3" name="Text Box 49"/>
              <p:cNvSpPr txBox="1">
                <a:spLocks noChangeArrowheads="1"/>
              </p:cNvSpPr>
              <p:nvPr/>
            </p:nvSpPr>
            <p:spPr bwMode="auto">
              <a:xfrm>
                <a:off x="694" y="4008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b="1" i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nl-NL" altLang="en-US" b="1" i="1">
                    <a:solidFill>
                      <a:srgbClr val="FF0000"/>
                    </a:solidFill>
                    <a:latin typeface="Times New Roman" pitchFamily="18" charset="0"/>
                  </a:rPr>
                  <a:t> dv</a:t>
                </a:r>
                <a:endParaRPr lang="nl-NL" altLang="en-US" i="1">
                  <a:latin typeface="Times New Roman" pitchFamily="18" charset="0"/>
                </a:endParaRPr>
              </a:p>
            </p:txBody>
          </p:sp>
          <p:sp>
            <p:nvSpPr>
              <p:cNvPr id="1064" name="Text Box 50"/>
              <p:cNvSpPr txBox="1">
                <a:spLocks noChangeArrowheads="1"/>
              </p:cNvSpPr>
              <p:nvPr/>
            </p:nvSpPr>
            <p:spPr bwMode="auto">
              <a:xfrm>
                <a:off x="1422" y="3605"/>
                <a:ext cx="102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b="1" i="1">
                    <a:solidFill>
                      <a:schemeClr val="accent2"/>
                    </a:solidFill>
                    <a:latin typeface="Comic Sans MS" pitchFamily="66" charset="0"/>
                  </a:rPr>
                  <a:t>[</a:t>
                </a:r>
                <a:r>
                  <a:rPr lang="nl-NL" altLang="en-US" b="1" i="1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]=kg/m</a:t>
                </a:r>
                <a:r>
                  <a:rPr lang="nl-NL" altLang="en-US" b="1" i="1" baseline="30000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altLang="en-US" i="1">
                  <a:latin typeface="Comic Sans MS" pitchFamily="66" charset="0"/>
                </a:endParaRPr>
              </a:p>
            </p:txBody>
          </p:sp>
          <p:sp>
            <p:nvSpPr>
              <p:cNvPr id="1065" name="Line 51"/>
              <p:cNvSpPr>
                <a:spLocks noChangeShapeType="1"/>
              </p:cNvSpPr>
              <p:nvPr/>
            </p:nvSpPr>
            <p:spPr bwMode="auto">
              <a:xfrm flipV="1">
                <a:off x="1160" y="3824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66" name="Group 52"/>
              <p:cNvGrpSpPr>
                <a:grpSpLocks/>
              </p:cNvGrpSpPr>
              <p:nvPr/>
            </p:nvGrpSpPr>
            <p:grpSpPr bwMode="auto">
              <a:xfrm>
                <a:off x="1760" y="3890"/>
                <a:ext cx="295" cy="342"/>
                <a:chOff x="2512" y="1970"/>
                <a:chExt cx="295" cy="342"/>
              </a:xfrm>
            </p:grpSpPr>
            <p:sp>
              <p:nvSpPr>
                <p:cNvPr id="1067" name="Oval 53"/>
                <p:cNvSpPr>
                  <a:spLocks noChangeArrowheads="1"/>
                </p:cNvSpPr>
                <p:nvPr/>
              </p:nvSpPr>
              <p:spPr bwMode="auto">
                <a:xfrm>
                  <a:off x="2512" y="2256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4" y="197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i="1">
                      <a:latin typeface="Times New Roman" pitchFamily="18" charset="0"/>
                    </a:rPr>
                    <a:t>P</a:t>
                  </a:r>
                </a:p>
              </p:txBody>
            </p:sp>
          </p:grpSp>
        </p:grp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215900" y="1303338"/>
            <a:ext cx="8874125" cy="1558925"/>
            <a:chOff x="215900" y="1303338"/>
            <a:chExt cx="8874125" cy="1558925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15900" y="1303338"/>
              <a:ext cx="8874125" cy="1558925"/>
              <a:chOff x="136" y="605"/>
              <a:chExt cx="5590" cy="982"/>
            </a:xfrm>
          </p:grpSpPr>
          <p:graphicFrame>
            <p:nvGraphicFramePr>
              <p:cNvPr id="1026" name="Object 80"/>
              <p:cNvGraphicFramePr>
                <a:graphicFrameLocks noChangeAspect="1"/>
              </p:cNvGraphicFramePr>
              <p:nvPr/>
            </p:nvGraphicFramePr>
            <p:xfrm>
              <a:off x="3301" y="818"/>
              <a:ext cx="2425" cy="769"/>
            </p:xfrm>
            <a:graphic>
              <a:graphicData uri="http://schemas.openxmlformats.org/presentationml/2006/ole">
                <p:oleObj spid="_x0000_s9250" name="Equation" r:id="rId6" imgW="2044700" imgH="647700" progId="Equation.3">
                  <p:embed/>
                </p:oleObj>
              </a:graphicData>
            </a:graphic>
          </p:graphicFrame>
          <p:grpSp>
            <p:nvGrpSpPr>
              <p:cNvPr id="1036" name="Group 6"/>
              <p:cNvGrpSpPr>
                <a:grpSpLocks/>
              </p:cNvGrpSpPr>
              <p:nvPr/>
            </p:nvGrpSpPr>
            <p:grpSpPr bwMode="auto">
              <a:xfrm>
                <a:off x="1705" y="605"/>
                <a:ext cx="1534" cy="851"/>
                <a:chOff x="1705" y="597"/>
                <a:chExt cx="1534" cy="851"/>
              </a:xfrm>
            </p:grpSpPr>
            <p:grpSp>
              <p:nvGrpSpPr>
                <p:cNvPr id="1038" name="Group 7"/>
                <p:cNvGrpSpPr>
                  <a:grpSpLocks/>
                </p:cNvGrpSpPr>
                <p:nvPr/>
              </p:nvGrpSpPr>
              <p:grpSpPr bwMode="auto">
                <a:xfrm>
                  <a:off x="1705" y="597"/>
                  <a:ext cx="1534" cy="851"/>
                  <a:chOff x="1705" y="589"/>
                  <a:chExt cx="1534" cy="851"/>
                </a:xfrm>
              </p:grpSpPr>
              <p:grpSp>
                <p:nvGrpSpPr>
                  <p:cNvPr id="104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705" y="1032"/>
                    <a:ext cx="391" cy="408"/>
                    <a:chOff x="345" y="952"/>
                    <a:chExt cx="391" cy="408"/>
                  </a:xfrm>
                </p:grpSpPr>
                <p:sp>
                  <p:nvSpPr>
                    <p:cNvPr id="105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" y="952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1088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" y="1184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" y="1280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" y="129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9" y="113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" y="1040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7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121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04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06" y="674"/>
                    <a:ext cx="1202" cy="654"/>
                    <a:chOff x="446" y="594"/>
                    <a:chExt cx="1202" cy="654"/>
                  </a:xfrm>
                </p:grpSpPr>
                <p:sp>
                  <p:nvSpPr>
                    <p:cNvPr id="104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2" y="952"/>
                      <a:ext cx="1016" cy="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928"/>
                      <a:ext cx="47" cy="6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4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" y="594"/>
                      <a:ext cx="30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nl-NL" altLang="en-US" b="1" i="1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m</a:t>
                      </a:r>
                      <a:r>
                        <a:rPr lang="nl-NL" altLang="en-US" b="1" i="1" baseline="-250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i</a:t>
                      </a:r>
                      <a:endParaRPr lang="nl-NL" altLang="en-US" b="1" i="1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14" y="794"/>
                      <a:ext cx="227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nl-NL" altLang="en-US" i="1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nl-NL" altLang="en-US" i="1" baseline="-250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i</a:t>
                      </a:r>
                      <a:endParaRPr lang="nl-NL" altLang="en-US" i="1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04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4" y="589"/>
                    <a:ext cx="73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b="1" i="1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[</a:t>
                    </a:r>
                    <a:r>
                      <a:rPr lang="nl-NL" altLang="en-US" b="1" i="1">
                        <a:solidFill>
                          <a:schemeClr val="accent2"/>
                        </a:solidFill>
                        <a:latin typeface="Comic Sans MS" pitchFamily="66" charset="0"/>
                        <a:sym typeface="Symbol" pitchFamily="18" charset="2"/>
                      </a:rPr>
                      <a:t>m]=kg</a:t>
                    </a:r>
                    <a:endParaRPr lang="nl-NL" altLang="en-US" i="1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10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76" y="1002"/>
                    <a:ext cx="263" cy="350"/>
                    <a:chOff x="2976" y="1002"/>
                    <a:chExt cx="263" cy="350"/>
                  </a:xfrm>
                </p:grpSpPr>
                <p:sp>
                  <p:nvSpPr>
                    <p:cNvPr id="1044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1296"/>
                      <a:ext cx="56" cy="56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4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06" y="1002"/>
                      <a:ext cx="23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nl-NL" altLang="en-US" i="1">
                          <a:latin typeface="Times New Roman" pitchFamily="18" charset="0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103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40" y="960"/>
                  <a:ext cx="128" cy="0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7" name="Rectangle 27"/>
              <p:cNvSpPr>
                <a:spLocks noChangeArrowheads="1"/>
              </p:cNvSpPr>
              <p:nvPr/>
            </p:nvSpPr>
            <p:spPr bwMode="auto">
              <a:xfrm>
                <a:off x="136" y="656"/>
                <a:ext cx="148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b="1">
                    <a:latin typeface="Comic Sans MS" pitchFamily="66" charset="0"/>
                  </a:rPr>
                  <a:t>Gravitatiewet:</a:t>
                </a:r>
                <a:endParaRPr lang="nl-NL" altLang="en-US">
                  <a:latin typeface="Comic Sans MS" pitchFamily="66" charset="0"/>
                </a:endParaRPr>
              </a:p>
            </p:txBody>
          </p:sp>
        </p:grpSp>
        <p:sp>
          <p:nvSpPr>
            <p:cNvPr id="1035" name="Text Box 20"/>
            <p:cNvSpPr txBox="1">
              <a:spLocks noChangeArrowheads="1"/>
            </p:cNvSpPr>
            <p:nvPr/>
          </p:nvSpPr>
          <p:spPr bwMode="auto">
            <a:xfrm>
              <a:off x="4225926" y="2289176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en-US" b="1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endParaRPr lang="nl-NL" altLang="en-US" b="1" i="1">
                <a:latin typeface="Times New Roman" pitchFamily="18" charset="0"/>
              </a:endParaRPr>
            </a:p>
          </p:txBody>
        </p:sp>
      </p:grpSp>
      <p:pic>
        <p:nvPicPr>
          <p:cNvPr id="67" name="Picture 66" descr="a13d826fbdfb146a2488e97a182b87d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14775" y="838200"/>
            <a:ext cx="515302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44"/>
          <p:cNvGrpSpPr>
            <a:grpSpLocks/>
          </p:cNvGrpSpPr>
          <p:nvPr/>
        </p:nvGrpSpPr>
        <p:grpSpPr bwMode="auto">
          <a:xfrm>
            <a:off x="3951288" y="1739900"/>
            <a:ext cx="5192712" cy="3529644"/>
            <a:chOff x="2489" y="1096"/>
            <a:chExt cx="3360" cy="2166"/>
          </a:xfrm>
        </p:grpSpPr>
        <p:graphicFrame>
          <p:nvGraphicFramePr>
            <p:cNvPr id="31" name="Object 13"/>
            <p:cNvGraphicFramePr>
              <a:graphicFrameLocks noChangeAspect="1"/>
            </p:cNvGraphicFramePr>
            <p:nvPr/>
          </p:nvGraphicFramePr>
          <p:xfrm>
            <a:off x="2489" y="1730"/>
            <a:ext cx="3360" cy="1532"/>
          </p:xfrm>
          <a:graphic>
            <a:graphicData uri="http://schemas.openxmlformats.org/presentationml/2006/ole">
              <p:oleObj spid="_x0000_s10262" name="Equation" r:id="rId4" imgW="4178300" imgH="1905000" progId="Equation.3">
                <p:embed/>
              </p:oleObj>
            </a:graphicData>
          </a:graphic>
        </p:graphicFrame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544" y="1096"/>
              <a:ext cx="321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dirty="0">
                  <a:latin typeface="Comic Sans MS" pitchFamily="66" charset="0"/>
                </a:rPr>
                <a:t>Flux </a:t>
              </a:r>
              <a:r>
                <a:rPr lang="nl-NL" dirty="0">
                  <a:latin typeface="Comic Sans MS" pitchFamily="66" charset="0"/>
                  <a:sym typeface="Symbol" pitchFamily="18" charset="2"/>
                </a:rPr>
                <a:t>F</a:t>
              </a:r>
              <a:r>
                <a:rPr lang="nl-NL" baseline="-25000" dirty="0">
                  <a:latin typeface="Comic Sans MS" pitchFamily="66" charset="0"/>
                </a:rPr>
                <a:t>g</a:t>
              </a:r>
              <a:r>
                <a:rPr lang="nl-NL" dirty="0">
                  <a:latin typeface="Comic Sans MS" pitchFamily="66" charset="0"/>
                </a:rPr>
                <a:t> </a:t>
              </a:r>
              <a:r>
                <a:rPr lang="nl-NL" dirty="0" smtClean="0">
                  <a:latin typeface="Comic Sans MS" pitchFamily="66" charset="0"/>
                </a:rPr>
                <a:t>door het oppervlak van de bol:</a:t>
              </a:r>
              <a:endParaRPr lang="nl-NL" dirty="0">
                <a:latin typeface="Comic Sans MS" pitchFamily="66" charset="0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38100" y="5461000"/>
            <a:ext cx="3263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dirty="0" smtClean="0">
                <a:latin typeface="Comic Sans MS" pitchFamily="66" charset="0"/>
              </a:rPr>
              <a:t>In essentie: </a:t>
            </a:r>
            <a:endParaRPr lang="nl-NL" dirty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Comic Sans MS" pitchFamily="66" charset="0"/>
              </a:rPr>
              <a:t>  - g </a:t>
            </a:r>
            <a:r>
              <a:rPr lang="nl-NL" dirty="0">
                <a:latin typeface="Comic Sans MS" pitchFamily="66" charset="0"/>
                <a:sym typeface="Symbol" pitchFamily="18" charset="2"/>
              </a:rPr>
              <a:t> 1/r</a:t>
            </a:r>
            <a:r>
              <a:rPr lang="nl-NL" baseline="30000" dirty="0">
                <a:latin typeface="Comic Sans MS" pitchFamily="66" charset="0"/>
                <a:sym typeface="Symbol" pitchFamily="18" charset="2"/>
              </a:rPr>
              <a:t>2</a:t>
            </a:r>
            <a:endParaRPr lang="nl-NL" dirty="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Comic Sans MS" pitchFamily="66" charset="0"/>
                <a:sym typeface="Symbol" pitchFamily="18" charset="2"/>
              </a:rPr>
              <a:t>  - </a:t>
            </a:r>
            <a:r>
              <a:rPr lang="nl-NL" dirty="0" smtClean="0">
                <a:latin typeface="Comic Sans MS" pitchFamily="66" charset="0"/>
                <a:sym typeface="Symbol" pitchFamily="18" charset="2"/>
              </a:rPr>
              <a:t>oppervlakte  </a:t>
            </a:r>
            <a:r>
              <a:rPr lang="nl-NL" dirty="0">
                <a:latin typeface="Comic Sans MS" pitchFamily="66" charset="0"/>
                <a:sym typeface="Symbol" pitchFamily="18" charset="2"/>
              </a:rPr>
              <a:t>r</a:t>
            </a:r>
            <a:r>
              <a:rPr lang="nl-NL" baseline="30000" dirty="0">
                <a:latin typeface="Comic Sans MS" pitchFamily="66" charset="0"/>
                <a:sym typeface="Symbol" pitchFamily="18" charset="2"/>
              </a:rPr>
              <a:t>2</a:t>
            </a:r>
            <a:endParaRPr lang="nl-NL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946400" y="5562600"/>
            <a:ext cx="6113463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2000" dirty="0">
                <a:latin typeface="Comic Sans MS" pitchFamily="66" charset="0"/>
                <a:sym typeface="Symbol" pitchFamily="18" charset="2"/>
              </a:rPr>
              <a:t>F</a:t>
            </a:r>
            <a:r>
              <a:rPr lang="nl-NL" sz="2000" baseline="-25000" dirty="0">
                <a:latin typeface="Comic Sans MS" pitchFamily="66" charset="0"/>
              </a:rPr>
              <a:t>g</a:t>
            </a:r>
            <a:r>
              <a:rPr lang="nl-NL" sz="2000" dirty="0">
                <a:latin typeface="Comic Sans MS" pitchFamily="66" charset="0"/>
              </a:rPr>
              <a:t> =-4</a:t>
            </a:r>
            <a:r>
              <a:rPr lang="nl-NL" sz="2000" dirty="0">
                <a:latin typeface="Symbol" pitchFamily="18" charset="2"/>
              </a:rPr>
              <a:t>p</a:t>
            </a:r>
            <a:r>
              <a:rPr lang="nl-NL" sz="2000" dirty="0">
                <a:latin typeface="Comic Sans MS" pitchFamily="66" charset="0"/>
              </a:rPr>
              <a:t>GM </a:t>
            </a:r>
            <a:r>
              <a:rPr lang="nl-NL" sz="2000" dirty="0" smtClean="0">
                <a:latin typeface="Comic Sans MS" pitchFamily="66" charset="0"/>
              </a:rPr>
              <a:t>geldig voor elk gesloten oppervlak; niet enkel voor een bol met M in het midden!</a:t>
            </a:r>
            <a:endParaRPr lang="nl-NL" sz="2000" baseline="30000" dirty="0"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12700" y="1092200"/>
            <a:ext cx="9131300" cy="4279900"/>
            <a:chOff x="8" y="688"/>
            <a:chExt cx="5752" cy="2696"/>
          </a:xfrm>
        </p:grpSpPr>
        <p:grpSp>
          <p:nvGrpSpPr>
            <p:cNvPr id="36" name="Group 41"/>
            <p:cNvGrpSpPr>
              <a:grpSpLocks/>
            </p:cNvGrpSpPr>
            <p:nvPr/>
          </p:nvGrpSpPr>
          <p:grpSpPr bwMode="auto">
            <a:xfrm>
              <a:off x="8" y="688"/>
              <a:ext cx="5752" cy="2696"/>
              <a:chOff x="8" y="688"/>
              <a:chExt cx="5752" cy="2696"/>
            </a:xfrm>
          </p:grpSpPr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8" y="760"/>
                <a:ext cx="2440" cy="2624"/>
                <a:chOff x="8" y="760"/>
                <a:chExt cx="2440" cy="2624"/>
              </a:xfrm>
            </p:grpSpPr>
            <p:pic>
              <p:nvPicPr>
                <p:cNvPr id="40" name="Picture 31" descr="bol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" y="760"/>
                  <a:ext cx="2440" cy="2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20" y="2048"/>
                  <a:ext cx="27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l-NL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i="1">
                    <a:latin typeface="Times New Roman" pitchFamily="18" charset="0"/>
                  </a:endParaRPr>
                </a:p>
              </p:txBody>
            </p:sp>
            <p:sp>
              <p:nvSpPr>
                <p:cNvPr id="4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50" y="829"/>
                  <a:ext cx="3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do</a:t>
                  </a:r>
                  <a:endParaRPr lang="nl-NL" i="1" dirty="0">
                    <a:latin typeface="Comic Sans MS" pitchFamily="66" charset="0"/>
                  </a:endParaRPr>
                </a:p>
              </p:txBody>
            </p:sp>
            <p:graphicFrame>
              <p:nvGraphicFramePr>
                <p:cNvPr id="43" name="Object 36"/>
                <p:cNvGraphicFramePr>
                  <a:graphicFrameLocks noChangeAspect="1"/>
                </p:cNvGraphicFramePr>
                <p:nvPr/>
              </p:nvGraphicFramePr>
              <p:xfrm>
                <a:off x="1473" y="789"/>
                <a:ext cx="182" cy="265"/>
              </p:xfrm>
              <a:graphic>
                <a:graphicData uri="http://schemas.openxmlformats.org/presentationml/2006/ole">
                  <p:oleObj spid="_x0000_s10263" name="Equation" r:id="rId6" imgW="139639" imgH="203112" progId="Equation.3">
                    <p:embed/>
                  </p:oleObj>
                </a:graphicData>
              </a:graphic>
            </p:graphicFrame>
          </p:grp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2544" y="688"/>
                <a:ext cx="3216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nl-NL" dirty="0" smtClean="0">
                    <a:latin typeface="Comic Sans MS" pitchFamily="66" charset="0"/>
                  </a:rPr>
                  <a:t>Massa </a:t>
                </a:r>
                <a:r>
                  <a:rPr lang="nl-NL" i="1" dirty="0">
                    <a:latin typeface="Comic Sans MS" pitchFamily="66" charset="0"/>
                  </a:rPr>
                  <a:t>M</a:t>
                </a:r>
                <a:r>
                  <a:rPr lang="nl-NL" dirty="0">
                    <a:latin typeface="Comic Sans MS" pitchFamily="66" charset="0"/>
                  </a:rPr>
                  <a:t> in </a:t>
                </a:r>
                <a:r>
                  <a:rPr lang="nl-NL" dirty="0" smtClean="0">
                    <a:latin typeface="Comic Sans MS" pitchFamily="66" charset="0"/>
                  </a:rPr>
                  <a:t>het midden van de bol</a:t>
                </a:r>
                <a:endParaRPr lang="nl-NL" dirty="0">
                  <a:latin typeface="Comic Sans MS" pitchFamily="66" charset="0"/>
                </a:endParaRPr>
              </a:p>
            </p:txBody>
          </p:sp>
        </p:grp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1686" y="213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i="1" dirty="0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Gravitationele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 flux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0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3341079"/>
              </p:ext>
            </p:extLst>
          </p:nvPr>
        </p:nvGraphicFramePr>
        <p:xfrm>
          <a:off x="7029450" y="2681288"/>
          <a:ext cx="2081213" cy="1522412"/>
        </p:xfrm>
        <a:graphic>
          <a:graphicData uri="http://schemas.openxmlformats.org/presentationml/2006/ole">
            <p:oleObj spid="_x0000_s11299" name="Equation" r:id="rId4" imgW="1460500" imgH="1066800" progId="Equation.3">
              <p:embed/>
            </p:oleObj>
          </a:graphicData>
        </a:graphic>
      </p:graphicFrame>
      <p:graphicFrame>
        <p:nvGraphicFramePr>
          <p:cNvPr id="6253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4799903"/>
              </p:ext>
            </p:extLst>
          </p:nvPr>
        </p:nvGraphicFramePr>
        <p:xfrm>
          <a:off x="6999288" y="5591175"/>
          <a:ext cx="1279525" cy="687388"/>
        </p:xfrm>
        <a:graphic>
          <a:graphicData uri="http://schemas.openxmlformats.org/presentationml/2006/ole">
            <p:oleObj spid="_x0000_s11300" name="Equation" r:id="rId5" imgW="634725" imgH="342751" progId="Equation.3">
              <p:embed/>
            </p:oleObj>
          </a:graphicData>
        </a:graphic>
      </p:graphicFrame>
      <p:graphicFrame>
        <p:nvGraphicFramePr>
          <p:cNvPr id="62537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6162162"/>
              </p:ext>
            </p:extLst>
          </p:nvPr>
        </p:nvGraphicFramePr>
        <p:xfrm>
          <a:off x="4525962" y="1063625"/>
          <a:ext cx="4541838" cy="993775"/>
        </p:xfrm>
        <a:graphic>
          <a:graphicData uri="http://schemas.openxmlformats.org/presentationml/2006/ole">
            <p:oleObj spid="_x0000_s11301" name="Equation" r:id="rId6" imgW="2616200" imgH="571500" progId="Equation.3">
              <p:embed/>
            </p:oleObj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-12700" y="1917700"/>
            <a:ext cx="6375400" cy="1803400"/>
            <a:chOff x="-12700" y="1447800"/>
            <a:chExt cx="6375400" cy="1803403"/>
          </a:xfrm>
        </p:grpSpPr>
        <p:grpSp>
          <p:nvGrpSpPr>
            <p:cNvPr id="5155" name="Group 84"/>
            <p:cNvGrpSpPr>
              <a:grpSpLocks/>
            </p:cNvGrpSpPr>
            <p:nvPr/>
          </p:nvGrpSpPr>
          <p:grpSpPr bwMode="auto">
            <a:xfrm>
              <a:off x="-12700" y="1776413"/>
              <a:ext cx="5978525" cy="1093788"/>
              <a:chOff x="-8" y="1119"/>
              <a:chExt cx="3766" cy="689"/>
            </a:xfrm>
          </p:grpSpPr>
          <p:grpSp>
            <p:nvGrpSpPr>
              <p:cNvPr id="5164" name="Group 83"/>
              <p:cNvGrpSpPr>
                <a:grpSpLocks/>
              </p:cNvGrpSpPr>
              <p:nvPr/>
            </p:nvGrpSpPr>
            <p:grpSpPr bwMode="auto">
              <a:xfrm>
                <a:off x="3074" y="1119"/>
                <a:ext cx="684" cy="689"/>
                <a:chOff x="3074" y="1119"/>
                <a:chExt cx="684" cy="689"/>
              </a:xfrm>
            </p:grpSpPr>
            <p:sp>
              <p:nvSpPr>
                <p:cNvPr id="62489" name="Oval 25"/>
                <p:cNvSpPr>
                  <a:spLocks noChangeArrowheads="1"/>
                </p:cNvSpPr>
                <p:nvPr/>
              </p:nvSpPr>
              <p:spPr bwMode="auto">
                <a:xfrm>
                  <a:off x="3074" y="1119"/>
                  <a:ext cx="684" cy="6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67" name="Oval 26"/>
                <p:cNvSpPr>
                  <a:spLocks noChangeArrowheads="1"/>
                </p:cNvSpPr>
                <p:nvPr/>
              </p:nvSpPr>
              <p:spPr bwMode="auto">
                <a:xfrm>
                  <a:off x="3386" y="1400"/>
                  <a:ext cx="79" cy="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12" y="1438"/>
                  <a:ext cx="28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altLang="en-US" b="1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65" name="Rectangle 77"/>
              <p:cNvSpPr>
                <a:spLocks noChangeArrowheads="1"/>
              </p:cNvSpPr>
              <p:nvPr/>
            </p:nvSpPr>
            <p:spPr bwMode="auto">
              <a:xfrm>
                <a:off x="-8" y="1120"/>
                <a:ext cx="270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dirty="0">
                    <a:latin typeface="Comic Sans MS" pitchFamily="66" charset="0"/>
                  </a:rPr>
                  <a:t>    Massa </a:t>
                </a:r>
                <a:r>
                  <a:rPr lang="nl-NL" altLang="en-US" i="1" dirty="0">
                    <a:latin typeface="Comic Sans MS" pitchFamily="66" charset="0"/>
                  </a:rPr>
                  <a:t>M</a:t>
                </a:r>
                <a:r>
                  <a:rPr lang="nl-NL" altLang="en-US" dirty="0">
                    <a:latin typeface="Comic Sans MS" pitchFamily="66" charset="0"/>
                  </a:rPr>
                  <a:t> omsloten door een boloppervlak</a:t>
                </a:r>
              </a:p>
            </p:txBody>
          </p:sp>
        </p:grpSp>
        <p:cxnSp>
          <p:nvCxnSpPr>
            <p:cNvPr id="5156" name="Straight Arrow Connector 38"/>
            <p:cNvCxnSpPr>
              <a:cxnSpLocks noChangeShapeType="1"/>
              <a:stCxn id="62489" idx="2"/>
            </p:cNvCxnSpPr>
            <p:nvPr/>
          </p:nvCxnSpPr>
          <p:spPr bwMode="auto">
            <a:xfrm rot="10800000" flipV="1">
              <a:off x="4457701" y="2323306"/>
              <a:ext cx="422275" cy="134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Straight Arrow Connector 39"/>
            <p:cNvCxnSpPr>
              <a:cxnSpLocks noChangeShapeType="1"/>
            </p:cNvCxnSpPr>
            <p:nvPr/>
          </p:nvCxnSpPr>
          <p:spPr bwMode="auto">
            <a:xfrm rot="16200000" flipV="1">
              <a:off x="5259786" y="1610914"/>
              <a:ext cx="342106" cy="1587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8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4699001" y="1752600"/>
              <a:ext cx="333377" cy="2278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9" name="Straight Arrow Connector 41"/>
            <p:cNvCxnSpPr>
              <a:cxnSpLocks noChangeShapeType="1"/>
            </p:cNvCxnSpPr>
            <p:nvPr/>
          </p:nvCxnSpPr>
          <p:spPr bwMode="auto">
            <a:xfrm>
              <a:off x="5972177" y="2285206"/>
              <a:ext cx="390523" cy="134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5819777" y="1727200"/>
              <a:ext cx="276223" cy="2532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4808142" y="2722165"/>
              <a:ext cx="292894" cy="28257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5271692" y="3049192"/>
              <a:ext cx="381796" cy="2222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Straight Arrow Connector 51"/>
            <p:cNvCxnSpPr>
              <a:cxnSpLocks noChangeShapeType="1"/>
            </p:cNvCxnSpPr>
            <p:nvPr/>
          </p:nvCxnSpPr>
          <p:spPr bwMode="auto">
            <a:xfrm>
              <a:off x="5870577" y="2653506"/>
              <a:ext cx="314323" cy="1785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-12700" y="3340100"/>
            <a:ext cx="7105650" cy="1689100"/>
            <a:chOff x="-12700" y="2870201"/>
            <a:chExt cx="7105650" cy="1689101"/>
          </a:xfrm>
        </p:grpSpPr>
        <p:grpSp>
          <p:nvGrpSpPr>
            <p:cNvPr id="5144" name="Group 86"/>
            <p:cNvGrpSpPr>
              <a:grpSpLocks/>
            </p:cNvGrpSpPr>
            <p:nvPr/>
          </p:nvGrpSpPr>
          <p:grpSpPr bwMode="auto">
            <a:xfrm>
              <a:off x="-12700" y="3062289"/>
              <a:ext cx="7105650" cy="1263650"/>
              <a:chOff x="-8" y="1929"/>
              <a:chExt cx="4476" cy="796"/>
            </a:xfrm>
          </p:grpSpPr>
          <p:grpSp>
            <p:nvGrpSpPr>
              <p:cNvPr id="5150" name="Group 85"/>
              <p:cNvGrpSpPr>
                <a:grpSpLocks/>
              </p:cNvGrpSpPr>
              <p:nvPr/>
            </p:nvGrpSpPr>
            <p:grpSpPr bwMode="auto">
              <a:xfrm>
                <a:off x="3645" y="1929"/>
                <a:ext cx="823" cy="796"/>
                <a:chOff x="3645" y="1929"/>
                <a:chExt cx="823" cy="796"/>
              </a:xfrm>
            </p:grpSpPr>
            <p:sp>
              <p:nvSpPr>
                <p:cNvPr id="62500" name="Freeform 36"/>
                <p:cNvSpPr>
                  <a:spLocks/>
                </p:cNvSpPr>
                <p:nvPr/>
              </p:nvSpPr>
              <p:spPr bwMode="auto">
                <a:xfrm>
                  <a:off x="3658" y="1929"/>
                  <a:ext cx="810" cy="725"/>
                </a:xfrm>
                <a:custGeom>
                  <a:avLst/>
                  <a:gdLst/>
                  <a:ahLst/>
                  <a:cxnLst>
                    <a:cxn ang="0">
                      <a:pos x="427" y="303"/>
                    </a:cxn>
                    <a:cxn ang="0">
                      <a:pos x="179" y="399"/>
                    </a:cxn>
                    <a:cxn ang="0">
                      <a:pos x="43" y="535"/>
                    </a:cxn>
                    <a:cxn ang="0">
                      <a:pos x="59" y="767"/>
                    </a:cxn>
                    <a:cxn ang="0">
                      <a:pos x="395" y="839"/>
                    </a:cxn>
                    <a:cxn ang="0">
                      <a:pos x="563" y="775"/>
                    </a:cxn>
                    <a:cxn ang="0">
                      <a:pos x="739" y="519"/>
                    </a:cxn>
                    <a:cxn ang="0">
                      <a:pos x="851" y="399"/>
                    </a:cxn>
                    <a:cxn ang="0">
                      <a:pos x="963" y="167"/>
                    </a:cxn>
                    <a:cxn ang="0">
                      <a:pos x="875" y="31"/>
                    </a:cxn>
                    <a:cxn ang="0">
                      <a:pos x="667" y="23"/>
                    </a:cxn>
                    <a:cxn ang="0">
                      <a:pos x="555" y="167"/>
                    </a:cxn>
                    <a:cxn ang="0">
                      <a:pos x="515" y="303"/>
                    </a:cxn>
                    <a:cxn ang="0">
                      <a:pos x="427" y="303"/>
                    </a:cxn>
                  </a:cxnLst>
                  <a:rect l="0" t="0" r="r" b="b"/>
                  <a:pathLst>
                    <a:path w="967" h="840">
                      <a:moveTo>
                        <a:pt x="427" y="303"/>
                      </a:moveTo>
                      <a:cubicBezTo>
                        <a:pt x="371" y="319"/>
                        <a:pt x="243" y="360"/>
                        <a:pt x="179" y="399"/>
                      </a:cubicBezTo>
                      <a:cubicBezTo>
                        <a:pt x="115" y="438"/>
                        <a:pt x="63" y="474"/>
                        <a:pt x="43" y="535"/>
                      </a:cubicBezTo>
                      <a:cubicBezTo>
                        <a:pt x="23" y="596"/>
                        <a:pt x="0" y="716"/>
                        <a:pt x="59" y="767"/>
                      </a:cubicBezTo>
                      <a:cubicBezTo>
                        <a:pt x="118" y="818"/>
                        <a:pt x="311" y="838"/>
                        <a:pt x="395" y="839"/>
                      </a:cubicBezTo>
                      <a:cubicBezTo>
                        <a:pt x="479" y="840"/>
                        <a:pt x="506" y="828"/>
                        <a:pt x="563" y="775"/>
                      </a:cubicBezTo>
                      <a:cubicBezTo>
                        <a:pt x="620" y="722"/>
                        <a:pt x="691" y="582"/>
                        <a:pt x="739" y="519"/>
                      </a:cubicBezTo>
                      <a:cubicBezTo>
                        <a:pt x="787" y="456"/>
                        <a:pt x="814" y="458"/>
                        <a:pt x="851" y="399"/>
                      </a:cubicBezTo>
                      <a:cubicBezTo>
                        <a:pt x="888" y="340"/>
                        <a:pt x="959" y="228"/>
                        <a:pt x="963" y="167"/>
                      </a:cubicBezTo>
                      <a:cubicBezTo>
                        <a:pt x="967" y="106"/>
                        <a:pt x="924" y="55"/>
                        <a:pt x="875" y="31"/>
                      </a:cubicBezTo>
                      <a:cubicBezTo>
                        <a:pt x="826" y="7"/>
                        <a:pt x="720" y="0"/>
                        <a:pt x="667" y="23"/>
                      </a:cubicBezTo>
                      <a:cubicBezTo>
                        <a:pt x="614" y="46"/>
                        <a:pt x="580" y="120"/>
                        <a:pt x="555" y="167"/>
                      </a:cubicBezTo>
                      <a:cubicBezTo>
                        <a:pt x="530" y="214"/>
                        <a:pt x="540" y="275"/>
                        <a:pt x="515" y="303"/>
                      </a:cubicBezTo>
                      <a:cubicBezTo>
                        <a:pt x="490" y="331"/>
                        <a:pt x="483" y="287"/>
                        <a:pt x="427" y="30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53" name="Oval 40"/>
                <p:cNvSpPr>
                  <a:spLocks noChangeArrowheads="1"/>
                </p:cNvSpPr>
                <p:nvPr/>
              </p:nvSpPr>
              <p:spPr bwMode="auto">
                <a:xfrm>
                  <a:off x="3828" y="2426"/>
                  <a:ext cx="54" cy="6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45" y="2434"/>
                  <a:ext cx="28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altLang="en-US" b="1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51" name="Rectangle 74"/>
              <p:cNvSpPr>
                <a:spLocks noChangeArrowheads="1"/>
              </p:cNvSpPr>
              <p:nvPr/>
            </p:nvSpPr>
            <p:spPr bwMode="auto">
              <a:xfrm>
                <a:off x="-8" y="2072"/>
                <a:ext cx="29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dirty="0">
                    <a:latin typeface="Comic Sans MS" pitchFamily="66" charset="0"/>
                  </a:rPr>
                  <a:t>    Massa </a:t>
                </a:r>
                <a:r>
                  <a:rPr lang="nl-NL" altLang="en-US" i="1" dirty="0">
                    <a:latin typeface="Comic Sans MS" pitchFamily="66" charset="0"/>
                  </a:rPr>
                  <a:t>M</a:t>
                </a:r>
                <a:r>
                  <a:rPr lang="nl-NL" altLang="en-US" dirty="0">
                    <a:latin typeface="Comic Sans MS" pitchFamily="66" charset="0"/>
                  </a:rPr>
                  <a:t> omsloten door willekeurig oppervlak</a:t>
                </a:r>
              </a:p>
            </p:txBody>
          </p:sp>
        </p:grpSp>
        <p:cxnSp>
          <p:nvCxnSpPr>
            <p:cNvPr id="5145" name="Straight Arrow Connector 54"/>
            <p:cNvCxnSpPr>
              <a:cxnSpLocks noChangeShapeType="1"/>
            </p:cNvCxnSpPr>
            <p:nvPr/>
          </p:nvCxnSpPr>
          <p:spPr bwMode="auto">
            <a:xfrm rot="10800000">
              <a:off x="5562601" y="3479800"/>
              <a:ext cx="333377" cy="2278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6" name="Straight Arrow Connector 55"/>
            <p:cNvCxnSpPr>
              <a:cxnSpLocks noChangeShapeType="1"/>
            </p:cNvCxnSpPr>
            <p:nvPr/>
          </p:nvCxnSpPr>
          <p:spPr bwMode="auto">
            <a:xfrm rot="10800000" flipV="1">
              <a:off x="5422901" y="4088606"/>
              <a:ext cx="409581" cy="2928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7" name="Straight Arrow Connector 57"/>
            <p:cNvCxnSpPr>
              <a:cxnSpLocks noChangeShapeType="1"/>
            </p:cNvCxnSpPr>
            <p:nvPr/>
          </p:nvCxnSpPr>
          <p:spPr bwMode="auto">
            <a:xfrm rot="5400000">
              <a:off x="5906694" y="4354114"/>
              <a:ext cx="369094" cy="4128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8" name="Straight Arrow Connector 59"/>
            <p:cNvCxnSpPr>
              <a:cxnSpLocks noChangeShapeType="1"/>
            </p:cNvCxnSpPr>
            <p:nvPr/>
          </p:nvCxnSpPr>
          <p:spPr bwMode="auto">
            <a:xfrm>
              <a:off x="6670681" y="3936206"/>
              <a:ext cx="314319" cy="134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9" name="Straight Arrow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6663137" y="2915844"/>
              <a:ext cx="202406" cy="11111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-12700" y="5222875"/>
            <a:ext cx="6299200" cy="1558925"/>
            <a:chOff x="-12700" y="4991101"/>
            <a:chExt cx="6299200" cy="1558924"/>
          </a:xfrm>
        </p:grpSpPr>
        <p:cxnSp>
          <p:nvCxnSpPr>
            <p:cNvPr id="5129" name="Straight Arrow Connector 66"/>
            <p:cNvCxnSpPr>
              <a:cxnSpLocks noChangeShapeType="1"/>
            </p:cNvCxnSpPr>
            <p:nvPr/>
          </p:nvCxnSpPr>
          <p:spPr bwMode="auto">
            <a:xfrm rot="10800000" flipV="1">
              <a:off x="4610101" y="5714206"/>
              <a:ext cx="752477" cy="7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30" name="Group 89"/>
            <p:cNvGrpSpPr>
              <a:grpSpLocks/>
            </p:cNvGrpSpPr>
            <p:nvPr/>
          </p:nvGrpSpPr>
          <p:grpSpPr bwMode="auto">
            <a:xfrm>
              <a:off x="-12700" y="4991101"/>
              <a:ext cx="6299200" cy="1558924"/>
              <a:chOff x="-12700" y="4991101"/>
              <a:chExt cx="6299200" cy="1558924"/>
            </a:xfrm>
          </p:grpSpPr>
          <p:grpSp>
            <p:nvGrpSpPr>
              <p:cNvPr id="5131" name="Group 88"/>
              <p:cNvGrpSpPr>
                <a:grpSpLocks/>
              </p:cNvGrpSpPr>
              <p:nvPr/>
            </p:nvGrpSpPr>
            <p:grpSpPr bwMode="auto">
              <a:xfrm>
                <a:off x="-12700" y="5295900"/>
                <a:ext cx="6229350" cy="1254125"/>
                <a:chOff x="-8" y="3336"/>
                <a:chExt cx="3924" cy="790"/>
              </a:xfrm>
            </p:grpSpPr>
            <p:grpSp>
              <p:nvGrpSpPr>
                <p:cNvPr id="5139" name="Group 87"/>
                <p:cNvGrpSpPr>
                  <a:grpSpLocks/>
                </p:cNvGrpSpPr>
                <p:nvPr/>
              </p:nvGrpSpPr>
              <p:grpSpPr bwMode="auto">
                <a:xfrm>
                  <a:off x="3069" y="3354"/>
                  <a:ext cx="847" cy="772"/>
                  <a:chOff x="3069" y="3354"/>
                  <a:chExt cx="847" cy="772"/>
                </a:xfrm>
              </p:grpSpPr>
              <p:sp>
                <p:nvSpPr>
                  <p:cNvPr id="62529" name="Freeform 65"/>
                  <p:cNvSpPr>
                    <a:spLocks/>
                  </p:cNvSpPr>
                  <p:nvPr/>
                </p:nvSpPr>
                <p:spPr bwMode="auto">
                  <a:xfrm>
                    <a:off x="3106" y="3401"/>
                    <a:ext cx="810" cy="725"/>
                  </a:xfrm>
                  <a:custGeom>
                    <a:avLst/>
                    <a:gdLst/>
                    <a:ahLst/>
                    <a:cxnLst>
                      <a:cxn ang="0">
                        <a:pos x="427" y="303"/>
                      </a:cxn>
                      <a:cxn ang="0">
                        <a:pos x="179" y="399"/>
                      </a:cxn>
                      <a:cxn ang="0">
                        <a:pos x="43" y="535"/>
                      </a:cxn>
                      <a:cxn ang="0">
                        <a:pos x="59" y="767"/>
                      </a:cxn>
                      <a:cxn ang="0">
                        <a:pos x="395" y="839"/>
                      </a:cxn>
                      <a:cxn ang="0">
                        <a:pos x="563" y="775"/>
                      </a:cxn>
                      <a:cxn ang="0">
                        <a:pos x="739" y="519"/>
                      </a:cxn>
                      <a:cxn ang="0">
                        <a:pos x="851" y="399"/>
                      </a:cxn>
                      <a:cxn ang="0">
                        <a:pos x="963" y="167"/>
                      </a:cxn>
                      <a:cxn ang="0">
                        <a:pos x="875" y="31"/>
                      </a:cxn>
                      <a:cxn ang="0">
                        <a:pos x="667" y="23"/>
                      </a:cxn>
                      <a:cxn ang="0">
                        <a:pos x="555" y="167"/>
                      </a:cxn>
                      <a:cxn ang="0">
                        <a:pos x="515" y="303"/>
                      </a:cxn>
                      <a:cxn ang="0">
                        <a:pos x="427" y="303"/>
                      </a:cxn>
                    </a:cxnLst>
                    <a:rect l="0" t="0" r="r" b="b"/>
                    <a:pathLst>
                      <a:path w="967" h="840">
                        <a:moveTo>
                          <a:pt x="427" y="303"/>
                        </a:moveTo>
                        <a:cubicBezTo>
                          <a:pt x="371" y="319"/>
                          <a:pt x="243" y="360"/>
                          <a:pt x="179" y="399"/>
                        </a:cubicBezTo>
                        <a:cubicBezTo>
                          <a:pt x="115" y="438"/>
                          <a:pt x="63" y="474"/>
                          <a:pt x="43" y="535"/>
                        </a:cubicBezTo>
                        <a:cubicBezTo>
                          <a:pt x="23" y="596"/>
                          <a:pt x="0" y="716"/>
                          <a:pt x="59" y="767"/>
                        </a:cubicBezTo>
                        <a:cubicBezTo>
                          <a:pt x="118" y="818"/>
                          <a:pt x="311" y="838"/>
                          <a:pt x="395" y="839"/>
                        </a:cubicBezTo>
                        <a:cubicBezTo>
                          <a:pt x="479" y="840"/>
                          <a:pt x="506" y="828"/>
                          <a:pt x="563" y="775"/>
                        </a:cubicBezTo>
                        <a:cubicBezTo>
                          <a:pt x="620" y="722"/>
                          <a:pt x="691" y="582"/>
                          <a:pt x="739" y="519"/>
                        </a:cubicBezTo>
                        <a:cubicBezTo>
                          <a:pt x="787" y="456"/>
                          <a:pt x="814" y="458"/>
                          <a:pt x="851" y="399"/>
                        </a:cubicBezTo>
                        <a:cubicBezTo>
                          <a:pt x="888" y="340"/>
                          <a:pt x="959" y="228"/>
                          <a:pt x="963" y="167"/>
                        </a:cubicBezTo>
                        <a:cubicBezTo>
                          <a:pt x="967" y="106"/>
                          <a:pt x="924" y="55"/>
                          <a:pt x="875" y="31"/>
                        </a:cubicBezTo>
                        <a:cubicBezTo>
                          <a:pt x="826" y="7"/>
                          <a:pt x="720" y="0"/>
                          <a:pt x="667" y="23"/>
                        </a:cubicBezTo>
                        <a:cubicBezTo>
                          <a:pt x="614" y="46"/>
                          <a:pt x="580" y="120"/>
                          <a:pt x="555" y="167"/>
                        </a:cubicBezTo>
                        <a:cubicBezTo>
                          <a:pt x="530" y="214"/>
                          <a:pt x="540" y="275"/>
                          <a:pt x="515" y="303"/>
                        </a:cubicBezTo>
                        <a:cubicBezTo>
                          <a:pt x="490" y="331"/>
                          <a:pt x="483" y="287"/>
                          <a:pt x="427" y="30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386" y="3570"/>
                    <a:ext cx="89" cy="6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43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9" y="3354"/>
                    <a:ext cx="26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endParaRPr lang="nl-NL" altLang="en-US" b="1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140" name="Rectangle 75"/>
                <p:cNvSpPr>
                  <a:spLocks noChangeArrowheads="1"/>
                </p:cNvSpPr>
                <p:nvPr/>
              </p:nvSpPr>
              <p:spPr bwMode="auto">
                <a:xfrm>
                  <a:off x="-8" y="3336"/>
                  <a:ext cx="2704" cy="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nl-NL" altLang="en-US" dirty="0">
                      <a:latin typeface="Comic Sans MS" pitchFamily="66" charset="0"/>
                    </a:rPr>
                    <a:t>    Massa </a:t>
                  </a:r>
                  <a:r>
                    <a:rPr lang="nl-NL" altLang="en-US" i="1" dirty="0">
                      <a:latin typeface="Comic Sans MS" pitchFamily="66" charset="0"/>
                    </a:rPr>
                    <a:t>m</a:t>
                  </a:r>
                  <a:r>
                    <a:rPr lang="nl-NL" altLang="en-US" dirty="0">
                      <a:latin typeface="Comic Sans MS" pitchFamily="66" charset="0"/>
                    </a:rPr>
                    <a:t> buiten een willekeurig oppervlak</a:t>
                  </a:r>
                </a:p>
              </p:txBody>
            </p:sp>
          </p:grpSp>
          <p:cxnSp>
            <p:nvCxnSpPr>
              <p:cNvPr id="5132" name="Straight Arrow Connector 68"/>
              <p:cNvCxnSpPr>
                <a:cxnSpLocks noChangeShapeType="1"/>
              </p:cNvCxnSpPr>
              <p:nvPr/>
            </p:nvCxnSpPr>
            <p:spPr bwMode="auto">
              <a:xfrm rot="16200000" flipH="1">
                <a:off x="5125642" y="6141642"/>
                <a:ext cx="661194" cy="95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" name="Straight Arrow Connector 70"/>
              <p:cNvCxnSpPr>
                <a:cxnSpLocks noChangeShapeType="1"/>
              </p:cNvCxnSpPr>
              <p:nvPr/>
            </p:nvCxnSpPr>
            <p:spPr bwMode="auto">
              <a:xfrm flipV="1">
                <a:off x="5527679" y="5715000"/>
                <a:ext cx="758821" cy="119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" name="Straight Arrow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26436" y="5316143"/>
                <a:ext cx="659606" cy="95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" name="Straight Arrow Connector 76"/>
              <p:cNvCxnSpPr>
                <a:cxnSpLocks noChangeShapeType="1"/>
              </p:cNvCxnSpPr>
              <p:nvPr/>
            </p:nvCxnSpPr>
            <p:spPr bwMode="auto">
              <a:xfrm rot="10800000" flipV="1">
                <a:off x="4838701" y="5790406"/>
                <a:ext cx="511179" cy="41989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5540379" y="5815806"/>
                <a:ext cx="555621" cy="43259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" name="Straight Arrow Connector 82"/>
              <p:cNvCxnSpPr>
                <a:cxnSpLocks noChangeShapeType="1"/>
              </p:cNvCxnSpPr>
              <p:nvPr/>
            </p:nvCxnSpPr>
            <p:spPr bwMode="auto">
              <a:xfrm rot="10800000">
                <a:off x="4800601" y="5130800"/>
                <a:ext cx="485781" cy="4183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" name="Straight Arrow Connector 85"/>
              <p:cNvCxnSpPr>
                <a:cxnSpLocks noChangeShapeType="1"/>
              </p:cNvCxnSpPr>
              <p:nvPr/>
            </p:nvCxnSpPr>
            <p:spPr bwMode="auto">
              <a:xfrm flipV="1">
                <a:off x="5565779" y="5143500"/>
                <a:ext cx="581021" cy="4691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Wet van Gauss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8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57"/>
          <p:cNvGrpSpPr>
            <a:grpSpLocks/>
          </p:cNvGrpSpPr>
          <p:nvPr/>
        </p:nvGrpSpPr>
        <p:grpSpPr bwMode="auto">
          <a:xfrm>
            <a:off x="4699000" y="1907309"/>
            <a:ext cx="4279900" cy="1674091"/>
            <a:chOff x="2960" y="465"/>
            <a:chExt cx="2984" cy="1231"/>
          </a:xfrm>
        </p:grpSpPr>
        <p:graphicFrame>
          <p:nvGraphicFramePr>
            <p:cNvPr id="6147" name="Object 1026"/>
            <p:cNvGraphicFramePr>
              <a:graphicFrameLocks noChangeAspect="1"/>
            </p:cNvGraphicFramePr>
            <p:nvPr/>
          </p:nvGraphicFramePr>
          <p:xfrm>
            <a:off x="3817" y="465"/>
            <a:ext cx="2127" cy="1072"/>
          </p:xfrm>
          <a:graphic>
            <a:graphicData uri="http://schemas.openxmlformats.org/presentationml/2006/ole">
              <p:oleObj spid="_x0000_s12312" name="Equation" r:id="rId4" imgW="2413000" imgH="1219200" progId="Equation.3">
                <p:embed/>
              </p:oleObj>
            </a:graphicData>
          </a:graphic>
        </p:graphicFrame>
        <p:sp>
          <p:nvSpPr>
            <p:cNvPr id="6192" name="Freeform 1035"/>
            <p:cNvSpPr>
              <a:spLocks/>
            </p:cNvSpPr>
            <p:nvPr/>
          </p:nvSpPr>
          <p:spPr bwMode="auto">
            <a:xfrm>
              <a:off x="3272" y="936"/>
              <a:ext cx="1112" cy="704"/>
            </a:xfrm>
            <a:custGeom>
              <a:avLst/>
              <a:gdLst>
                <a:gd name="T0" fmla="*/ 0 w 1112"/>
                <a:gd name="T1" fmla="*/ 0 h 704"/>
                <a:gd name="T2" fmla="*/ 328 w 1112"/>
                <a:gd name="T3" fmla="*/ 560 h 704"/>
                <a:gd name="T4" fmla="*/ 736 w 1112"/>
                <a:gd name="T5" fmla="*/ 680 h 704"/>
                <a:gd name="T6" fmla="*/ 1112 w 1112"/>
                <a:gd name="T7" fmla="*/ 704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2"/>
                <a:gd name="T13" fmla="*/ 0 h 704"/>
                <a:gd name="T14" fmla="*/ 1112 w 1112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2" h="704">
                  <a:moveTo>
                    <a:pt x="0" y="0"/>
                  </a:moveTo>
                  <a:cubicBezTo>
                    <a:pt x="102" y="223"/>
                    <a:pt x="205" y="447"/>
                    <a:pt x="328" y="560"/>
                  </a:cubicBezTo>
                  <a:cubicBezTo>
                    <a:pt x="451" y="673"/>
                    <a:pt x="605" y="656"/>
                    <a:pt x="736" y="680"/>
                  </a:cubicBezTo>
                  <a:cubicBezTo>
                    <a:pt x="867" y="704"/>
                    <a:pt x="1049" y="700"/>
                    <a:pt x="1112" y="704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93" name="Line 1036"/>
            <p:cNvSpPr>
              <a:spLocks noChangeShapeType="1"/>
            </p:cNvSpPr>
            <p:nvPr/>
          </p:nvSpPr>
          <p:spPr bwMode="auto">
            <a:xfrm flipV="1">
              <a:off x="2960" y="928"/>
              <a:ext cx="32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79277" name="Object 1101"/>
          <p:cNvGraphicFramePr>
            <a:graphicFrameLocks noChangeAspect="1"/>
          </p:cNvGraphicFramePr>
          <p:nvPr/>
        </p:nvGraphicFramePr>
        <p:xfrm>
          <a:off x="2978150" y="4835525"/>
          <a:ext cx="6165850" cy="1981200"/>
        </p:xfrm>
        <a:graphic>
          <a:graphicData uri="http://schemas.openxmlformats.org/presentationml/2006/ole">
            <p:oleObj spid="_x0000_s12313" name="Equation" r:id="rId5" imgW="6172200" imgH="1981200" progId="Equation.3">
              <p:embed/>
            </p:oleObj>
          </a:graphicData>
        </a:graphic>
      </p:graphicFrame>
      <p:grpSp>
        <p:nvGrpSpPr>
          <p:cNvPr id="3" name="Group 1151"/>
          <p:cNvGrpSpPr>
            <a:grpSpLocks/>
          </p:cNvGrpSpPr>
          <p:nvPr/>
        </p:nvGrpSpPr>
        <p:grpSpPr bwMode="auto">
          <a:xfrm>
            <a:off x="12700" y="1073727"/>
            <a:ext cx="5753100" cy="5403273"/>
            <a:chOff x="-24" y="432"/>
            <a:chExt cx="3624" cy="3744"/>
          </a:xfrm>
        </p:grpSpPr>
        <p:grpSp>
          <p:nvGrpSpPr>
            <p:cNvPr id="6185" name="Group 1149"/>
            <p:cNvGrpSpPr>
              <a:grpSpLocks/>
            </p:cNvGrpSpPr>
            <p:nvPr/>
          </p:nvGrpSpPr>
          <p:grpSpPr bwMode="auto">
            <a:xfrm>
              <a:off x="-24" y="432"/>
              <a:ext cx="3624" cy="3744"/>
              <a:chOff x="-24" y="432"/>
              <a:chExt cx="3624" cy="3744"/>
            </a:xfrm>
          </p:grpSpPr>
          <p:sp>
            <p:nvSpPr>
              <p:cNvPr id="6188" name="Text Box 1126"/>
              <p:cNvSpPr txBox="1">
                <a:spLocks noChangeArrowheads="1"/>
              </p:cNvSpPr>
              <p:nvPr/>
            </p:nvSpPr>
            <p:spPr bwMode="auto">
              <a:xfrm>
                <a:off x="1604" y="1798"/>
                <a:ext cx="380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NL" altLang="en-US" sz="6000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</a:t>
                </a:r>
                <a:endParaRPr lang="nl-NL" altLang="en-US" sz="4400">
                  <a:solidFill>
                    <a:srgbClr val="33CC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189" name="Text Box 1127"/>
              <p:cNvSpPr txBox="1">
                <a:spLocks noChangeArrowheads="1"/>
              </p:cNvSpPr>
              <p:nvPr/>
            </p:nvSpPr>
            <p:spPr bwMode="auto">
              <a:xfrm>
                <a:off x="887" y="3811"/>
                <a:ext cx="48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NL" altLang="en-US" sz="3200">
                    <a:latin typeface="Comic Sans MS" pitchFamily="66" charset="0"/>
                  </a:rPr>
                  <a:t>Bol</a:t>
                </a:r>
              </a:p>
            </p:txBody>
          </p:sp>
          <p:sp>
            <p:nvSpPr>
              <p:cNvPr id="6190" name="Oval 1128"/>
              <p:cNvSpPr>
                <a:spLocks noChangeArrowheads="1"/>
              </p:cNvSpPr>
              <p:nvPr/>
            </p:nvSpPr>
            <p:spPr bwMode="auto">
              <a:xfrm>
                <a:off x="560" y="2356"/>
                <a:ext cx="1192" cy="121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1147"/>
              <p:cNvSpPr>
                <a:spLocks noChangeArrowheads="1"/>
              </p:cNvSpPr>
              <p:nvPr/>
            </p:nvSpPr>
            <p:spPr bwMode="auto">
              <a:xfrm>
                <a:off x="-24" y="432"/>
                <a:ext cx="3624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Bolvolume:</a:t>
                </a:r>
              </a:p>
              <a:p>
                <a:pPr lvl="1">
                  <a:spcBef>
                    <a:spcPct val="20000"/>
                  </a:spcBef>
                  <a:buFontTx/>
                  <a:buChar char="–"/>
                </a:pPr>
                <a:r>
                  <a:rPr lang="nl-NL" altLang="en-US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massaverdeling: </a:t>
                </a:r>
                <a:r>
                  <a:rPr lang="nl-NL" altLang="en-US" b="1">
                    <a:solidFill>
                      <a:srgbClr val="33CC33"/>
                    </a:solidFill>
                    <a:latin typeface="Symbol" pitchFamily="18" charset="2"/>
                    <a:sym typeface="Symbol" pitchFamily="18" charset="2"/>
                  </a:rPr>
                  <a:t>r</a:t>
                </a:r>
                <a:r>
                  <a:rPr lang="nl-NL" altLang="en-US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 kg/m</a:t>
                </a:r>
                <a:r>
                  <a:rPr lang="nl-NL" altLang="en-US" b="1" baseline="30000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altLang="en-US" b="1">
                  <a:solidFill>
                    <a:srgbClr val="33CC33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  <p:sp>
          <p:nvSpPr>
            <p:cNvPr id="6186" name="Text Box 1085"/>
            <p:cNvSpPr txBox="1">
              <a:spLocks noChangeArrowheads="1"/>
            </p:cNvSpPr>
            <p:nvPr/>
          </p:nvSpPr>
          <p:spPr bwMode="auto">
            <a:xfrm>
              <a:off x="590" y="2555"/>
              <a:ext cx="2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en-US" sz="3200" i="1">
                  <a:latin typeface="Comic Sans MS" pitchFamily="66" charset="0"/>
                </a:rPr>
                <a:t>R</a:t>
              </a:r>
              <a:endParaRPr lang="nl-NL" altLang="en-US" i="1">
                <a:latin typeface="Comic Sans MS" pitchFamily="66" charset="0"/>
              </a:endParaRPr>
            </a:p>
          </p:txBody>
        </p:sp>
        <p:sp>
          <p:nvSpPr>
            <p:cNvPr id="6187" name="Line 1096"/>
            <p:cNvSpPr>
              <a:spLocks noChangeShapeType="1"/>
            </p:cNvSpPr>
            <p:nvPr/>
          </p:nvSpPr>
          <p:spPr bwMode="auto">
            <a:xfrm flipH="1" flipV="1">
              <a:off x="824" y="2480"/>
              <a:ext cx="312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53"/>
          <p:cNvGrpSpPr>
            <a:grpSpLocks/>
          </p:cNvGrpSpPr>
          <p:nvPr/>
        </p:nvGrpSpPr>
        <p:grpSpPr bwMode="auto">
          <a:xfrm>
            <a:off x="44450" y="2444750"/>
            <a:ext cx="4445000" cy="3460750"/>
            <a:chOff x="-4" y="1540"/>
            <a:chExt cx="2800" cy="2180"/>
          </a:xfrm>
        </p:grpSpPr>
        <p:sp>
          <p:nvSpPr>
            <p:cNvPr id="6179" name="Rectangle 1066"/>
            <p:cNvSpPr>
              <a:spLocks noChangeArrowheads="1"/>
            </p:cNvSpPr>
            <p:nvPr/>
          </p:nvSpPr>
          <p:spPr bwMode="auto">
            <a:xfrm>
              <a:off x="-4" y="1540"/>
              <a:ext cx="280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nl-NL" altLang="en-US" b="1" dirty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“Gauss box”: bolletje</a:t>
              </a:r>
            </a:p>
          </p:txBody>
        </p:sp>
        <p:sp>
          <p:nvSpPr>
            <p:cNvPr id="6180" name="Oval 1129"/>
            <p:cNvSpPr>
              <a:spLocks noChangeArrowheads="1"/>
            </p:cNvSpPr>
            <p:nvPr/>
          </p:nvSpPr>
          <p:spPr bwMode="auto">
            <a:xfrm>
              <a:off x="868" y="2676"/>
              <a:ext cx="576" cy="57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1" name="Oval 1130"/>
            <p:cNvSpPr>
              <a:spLocks noChangeArrowheads="1"/>
            </p:cNvSpPr>
            <p:nvPr/>
          </p:nvSpPr>
          <p:spPr bwMode="auto">
            <a:xfrm>
              <a:off x="392" y="2208"/>
              <a:ext cx="1528" cy="1512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2" name="Line 1094"/>
            <p:cNvSpPr>
              <a:spLocks noChangeShapeType="1"/>
            </p:cNvSpPr>
            <p:nvPr/>
          </p:nvSpPr>
          <p:spPr bwMode="auto">
            <a:xfrm flipH="1">
              <a:off x="920" y="2960"/>
              <a:ext cx="22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3" name="Text Box 1088"/>
            <p:cNvSpPr txBox="1">
              <a:spLocks noChangeArrowheads="1"/>
            </p:cNvSpPr>
            <p:nvPr/>
          </p:nvSpPr>
          <p:spPr bwMode="auto">
            <a:xfrm>
              <a:off x="702" y="3028"/>
              <a:ext cx="2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en-US" sz="3200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6184" name="Line 1152"/>
            <p:cNvSpPr>
              <a:spLocks noChangeShapeType="1"/>
            </p:cNvSpPr>
            <p:nvPr/>
          </p:nvSpPr>
          <p:spPr bwMode="auto">
            <a:xfrm flipH="1">
              <a:off x="808" y="2976"/>
              <a:ext cx="320" cy="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156"/>
          <p:cNvGrpSpPr>
            <a:grpSpLocks/>
          </p:cNvGrpSpPr>
          <p:nvPr/>
        </p:nvGrpSpPr>
        <p:grpSpPr bwMode="auto">
          <a:xfrm>
            <a:off x="0" y="1003300"/>
            <a:ext cx="6856413" cy="5514975"/>
            <a:chOff x="0" y="632"/>
            <a:chExt cx="4319" cy="3474"/>
          </a:xfrm>
        </p:grpSpPr>
        <p:grpSp>
          <p:nvGrpSpPr>
            <p:cNvPr id="6153" name="Group 1150"/>
            <p:cNvGrpSpPr>
              <a:grpSpLocks/>
            </p:cNvGrpSpPr>
            <p:nvPr/>
          </p:nvGrpSpPr>
          <p:grpSpPr bwMode="auto">
            <a:xfrm>
              <a:off x="0" y="632"/>
              <a:ext cx="4319" cy="3474"/>
              <a:chOff x="-32" y="632"/>
              <a:chExt cx="4319" cy="3474"/>
            </a:xfrm>
          </p:grpSpPr>
          <p:grpSp>
            <p:nvGrpSpPr>
              <p:cNvPr id="6156" name="Group 1119"/>
              <p:cNvGrpSpPr>
                <a:grpSpLocks/>
              </p:cNvGrpSpPr>
              <p:nvPr/>
            </p:nvGrpSpPr>
            <p:grpSpPr bwMode="auto">
              <a:xfrm>
                <a:off x="2910" y="632"/>
                <a:ext cx="1377" cy="1918"/>
                <a:chOff x="2910" y="632"/>
                <a:chExt cx="1377" cy="1918"/>
              </a:xfrm>
            </p:grpSpPr>
            <p:grpSp>
              <p:nvGrpSpPr>
                <p:cNvPr id="6172" name="Group 1030"/>
                <p:cNvGrpSpPr>
                  <a:grpSpLocks/>
                </p:cNvGrpSpPr>
                <p:nvPr/>
              </p:nvGrpSpPr>
              <p:grpSpPr bwMode="auto">
                <a:xfrm>
                  <a:off x="2910" y="1076"/>
                  <a:ext cx="1377" cy="1474"/>
                  <a:chOff x="4062" y="900"/>
                  <a:chExt cx="1377" cy="1474"/>
                </a:xfrm>
              </p:grpSpPr>
              <p:sp>
                <p:nvSpPr>
                  <p:cNvPr id="6175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4062" y="2080"/>
                    <a:ext cx="132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6" name="Line 10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4" y="1261"/>
                    <a:ext cx="0" cy="8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Text Box 10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23" y="2009"/>
                    <a:ext cx="21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sz="3200" b="1" i="1" dirty="0">
                        <a:latin typeface="Times New Roman" pitchFamily="18" charset="0"/>
                      </a:rPr>
                      <a:t>r</a:t>
                    </a:r>
                    <a:endParaRPr lang="nl-NL" altLang="en-US" i="1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8" name="Text Box 10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9" y="900"/>
                    <a:ext cx="35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sz="3200" b="1" i="1">
                        <a:solidFill>
                          <a:srgbClr val="FF3300"/>
                        </a:solidFill>
                        <a:latin typeface="Times New Roman" pitchFamily="18" charset="0"/>
                      </a:rPr>
                      <a:t>|g|</a:t>
                    </a:r>
                    <a:endParaRPr lang="nl-NL" altLang="en-US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6173" name="Line 1037"/>
                <p:cNvSpPr>
                  <a:spLocks noChangeShapeType="1"/>
                </p:cNvSpPr>
                <p:nvPr/>
              </p:nvSpPr>
              <p:spPr bwMode="auto">
                <a:xfrm>
                  <a:off x="3232" y="632"/>
                  <a:ext cx="0" cy="112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4" name="Text Box 1038"/>
                <p:cNvSpPr txBox="1">
                  <a:spLocks noChangeArrowheads="1"/>
                </p:cNvSpPr>
                <p:nvPr/>
              </p:nvSpPr>
              <p:spPr bwMode="auto">
                <a:xfrm>
                  <a:off x="3088" y="225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 dirty="0">
                      <a:latin typeface="Times New Roman" pitchFamily="18" charset="0"/>
                    </a:rPr>
                    <a:t>R</a:t>
                  </a:r>
                  <a:endParaRPr lang="nl-NL" altLang="en-US" i="1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157" name="Group 1148"/>
              <p:cNvGrpSpPr>
                <a:grpSpLocks/>
              </p:cNvGrpSpPr>
              <p:nvPr/>
            </p:nvGrpSpPr>
            <p:grpSpPr bwMode="auto">
              <a:xfrm>
                <a:off x="-32" y="2288"/>
                <a:ext cx="1656" cy="1818"/>
                <a:chOff x="-32" y="2288"/>
                <a:chExt cx="1656" cy="1818"/>
              </a:xfrm>
            </p:grpSpPr>
            <p:sp>
              <p:nvSpPr>
                <p:cNvPr id="6159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16" y="3232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0" name="Line 1132"/>
                <p:cNvSpPr>
                  <a:spLocks noChangeShapeType="1"/>
                </p:cNvSpPr>
                <p:nvPr/>
              </p:nvSpPr>
              <p:spPr bwMode="auto">
                <a:xfrm rot="2050287" flipH="1">
                  <a:off x="0" y="2664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" name="Line 1133"/>
                <p:cNvSpPr>
                  <a:spLocks noChangeShapeType="1"/>
                </p:cNvSpPr>
                <p:nvPr/>
              </p:nvSpPr>
              <p:spPr bwMode="auto">
                <a:xfrm rot="20566819" flipH="1">
                  <a:off x="168" y="3504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" name="Line 1134"/>
                <p:cNvSpPr>
                  <a:spLocks noChangeShapeType="1"/>
                </p:cNvSpPr>
                <p:nvPr/>
              </p:nvSpPr>
              <p:spPr bwMode="auto">
                <a:xfrm rot="2830426" flipH="1">
                  <a:off x="104" y="2416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3" name="Line 1135"/>
                <p:cNvSpPr>
                  <a:spLocks noChangeShapeType="1"/>
                </p:cNvSpPr>
                <p:nvPr/>
              </p:nvSpPr>
              <p:spPr bwMode="auto">
                <a:xfrm rot="18711595" flipH="1">
                  <a:off x="432" y="3720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4" name="Line 1136"/>
                <p:cNvSpPr>
                  <a:spLocks noChangeShapeType="1"/>
                </p:cNvSpPr>
                <p:nvPr/>
              </p:nvSpPr>
              <p:spPr bwMode="auto">
                <a:xfrm rot="1147143" flipH="1">
                  <a:off x="-32" y="2952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5" name="Line 1138"/>
                <p:cNvSpPr>
                  <a:spLocks noChangeShapeType="1"/>
                </p:cNvSpPr>
                <p:nvPr/>
              </p:nvSpPr>
              <p:spPr bwMode="auto">
                <a:xfrm rot="21005749" flipV="1">
                  <a:off x="1360" y="2592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" name="Line 1139"/>
                <p:cNvSpPr>
                  <a:spLocks noChangeShapeType="1"/>
                </p:cNvSpPr>
                <p:nvPr/>
              </p:nvSpPr>
              <p:spPr bwMode="auto">
                <a:xfrm rot="919997" flipV="1">
                  <a:off x="1456" y="2704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7" name="Line 1140"/>
                <p:cNvSpPr>
                  <a:spLocks noChangeShapeType="1"/>
                </p:cNvSpPr>
                <p:nvPr/>
              </p:nvSpPr>
              <p:spPr bwMode="auto">
                <a:xfrm rot="2244321" flipV="1">
                  <a:off x="1496" y="2856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" name="Line 1141"/>
                <p:cNvSpPr>
                  <a:spLocks noChangeShapeType="1"/>
                </p:cNvSpPr>
                <p:nvPr/>
              </p:nvSpPr>
              <p:spPr bwMode="auto">
                <a:xfrm rot="-539585">
                  <a:off x="1424" y="3152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" name="Line 1142"/>
                <p:cNvSpPr>
                  <a:spLocks noChangeShapeType="1"/>
                </p:cNvSpPr>
                <p:nvPr/>
              </p:nvSpPr>
              <p:spPr bwMode="auto">
                <a:xfrm rot="4046751" flipV="1">
                  <a:off x="1480" y="3024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0" name="Text Box 1144"/>
                <p:cNvSpPr txBox="1">
                  <a:spLocks noChangeArrowheads="1"/>
                </p:cNvSpPr>
                <p:nvPr/>
              </p:nvSpPr>
              <p:spPr bwMode="auto">
                <a:xfrm>
                  <a:off x="182" y="3738"/>
                  <a:ext cx="254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nl-NL" altLang="en-US" sz="3200" b="1">
                      <a:solidFill>
                        <a:srgbClr val="FF0000"/>
                      </a:solidFill>
                      <a:latin typeface="Comic Sans MS" pitchFamily="66" charset="0"/>
                    </a:rPr>
                    <a:t>g</a:t>
                  </a:r>
                  <a:endParaRPr lang="nl-NL" altLang="en-US" sz="32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171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216" y="3728"/>
                  <a:ext cx="232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58" name="Rectangle 1146"/>
              <p:cNvSpPr>
                <a:spLocks noChangeArrowheads="1"/>
              </p:cNvSpPr>
              <p:nvPr/>
            </p:nvSpPr>
            <p:spPr bwMode="auto">
              <a:xfrm>
                <a:off x="-24" y="1248"/>
                <a:ext cx="353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20000"/>
                  </a:spcBef>
                  <a:buFontTx/>
                  <a:buChar char="–"/>
                </a:pPr>
                <a:r>
                  <a:rPr lang="nl-NL" altLang="en-US" b="1" dirty="0">
                    <a:solidFill>
                      <a:srgbClr val="FF0000"/>
                    </a:solidFill>
                    <a:latin typeface="Comic Sans MS" pitchFamily="66" charset="0"/>
                    <a:sym typeface="Symbol" pitchFamily="18" charset="2"/>
                  </a:rPr>
                  <a:t>symmetrie: g  bol, g(r)</a:t>
                </a:r>
                <a:endParaRPr lang="nl-NL" altLang="en-US" b="1" dirty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  <p:sp>
          <p:nvSpPr>
            <p:cNvPr id="6154" name="Text Box 1154"/>
            <p:cNvSpPr txBox="1">
              <a:spLocks noChangeArrowheads="1"/>
            </p:cNvSpPr>
            <p:nvPr/>
          </p:nvSpPr>
          <p:spPr bwMode="auto">
            <a:xfrm>
              <a:off x="1176" y="2397"/>
              <a:ext cx="2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nl-NL" altLang="en-US" sz="2800" b="1">
                  <a:solidFill>
                    <a:srgbClr val="FFCCCC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6155" name="Line 1155"/>
            <p:cNvSpPr>
              <a:spLocks noChangeShapeType="1"/>
            </p:cNvSpPr>
            <p:nvPr/>
          </p:nvSpPr>
          <p:spPr bwMode="auto">
            <a:xfrm flipV="1">
              <a:off x="1248" y="2432"/>
              <a:ext cx="136" cy="0"/>
            </a:xfrm>
            <a:prstGeom prst="line">
              <a:avLst/>
            </a:prstGeom>
            <a:noFill/>
            <a:ln w="12700">
              <a:solidFill>
                <a:srgbClr val="FF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Wet van Gauss: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een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voorbeeld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3699" name="Object 3"/>
          <p:cNvGraphicFramePr>
            <a:graphicFrameLocks noChangeAspect="1"/>
          </p:cNvGraphicFramePr>
          <p:nvPr/>
        </p:nvGraphicFramePr>
        <p:xfrm>
          <a:off x="3627438" y="2338388"/>
          <a:ext cx="5360987" cy="3175000"/>
        </p:xfrm>
        <a:graphic>
          <a:graphicData uri="http://schemas.openxmlformats.org/presentationml/2006/ole">
            <p:oleObj spid="_x0000_s13360" name="Equation" r:id="rId4" imgW="4305300" imgH="2552700" progId="Equation.3">
              <p:embed/>
            </p:oleObj>
          </a:graphicData>
        </a:graphic>
      </p:graphicFrame>
      <p:grpSp>
        <p:nvGrpSpPr>
          <p:cNvPr id="7193" name="Group 6"/>
          <p:cNvGrpSpPr>
            <a:grpSpLocks/>
          </p:cNvGrpSpPr>
          <p:nvPr/>
        </p:nvGrpSpPr>
        <p:grpSpPr bwMode="auto">
          <a:xfrm>
            <a:off x="88900" y="4241801"/>
            <a:ext cx="2908300" cy="1574800"/>
            <a:chOff x="24" y="2672"/>
            <a:chExt cx="1832" cy="992"/>
          </a:xfrm>
        </p:grpSpPr>
        <p:sp>
          <p:nvSpPr>
            <p:cNvPr id="7194" name="Rectangle 7"/>
            <p:cNvSpPr>
              <a:spLocks noChangeArrowheads="1"/>
            </p:cNvSpPr>
            <p:nvPr/>
          </p:nvSpPr>
          <p:spPr bwMode="auto">
            <a:xfrm>
              <a:off x="24" y="2672"/>
              <a:ext cx="183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nl-NL" altLang="en-US" sz="2000" dirty="0">
                  <a:latin typeface="Comic Sans MS" pitchFamily="66" charset="0"/>
                </a:rPr>
                <a:t>Compactere notatie via “divergentie”</a:t>
              </a:r>
              <a:r>
                <a:rPr lang="nl-NL" altLang="en-US" sz="2000" dirty="0">
                  <a:latin typeface="Comic Sans MS" pitchFamily="66" charset="0"/>
                  <a:sym typeface="Symbol" pitchFamily="18" charset="2"/>
                </a:rPr>
                <a:t>:</a:t>
              </a:r>
              <a:endParaRPr lang="nl-NL" altLang="en-US" sz="2000" dirty="0">
                <a:latin typeface="Comic Sans MS" pitchFamily="66" charset="0"/>
              </a:endParaRPr>
            </a:p>
          </p:txBody>
        </p:sp>
        <p:graphicFrame>
          <p:nvGraphicFramePr>
            <p:cNvPr id="7174" name="Object 8"/>
            <p:cNvGraphicFramePr>
              <a:graphicFrameLocks noChangeAspect="1"/>
            </p:cNvGraphicFramePr>
            <p:nvPr/>
          </p:nvGraphicFramePr>
          <p:xfrm>
            <a:off x="331" y="3213"/>
            <a:ext cx="1449" cy="451"/>
          </p:xfrm>
          <a:graphic>
            <a:graphicData uri="http://schemas.openxmlformats.org/presentationml/2006/ole">
              <p:oleObj spid="_x0000_s13361" name="Equation" r:id="rId5" imgW="2082800" imgH="647700" progId="Equation.3">
                <p:embed/>
              </p:oleObj>
            </a:graphicData>
          </a:graphic>
        </p:graphicFrame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62100" y="6043613"/>
            <a:ext cx="7388225" cy="692150"/>
            <a:chOff x="984" y="3807"/>
            <a:chExt cx="4654" cy="436"/>
          </a:xfrm>
        </p:grpSpPr>
        <p:sp>
          <p:nvSpPr>
            <p:cNvPr id="7192" name="Rectangle 10"/>
            <p:cNvSpPr>
              <a:spLocks noChangeArrowheads="1"/>
            </p:cNvSpPr>
            <p:nvPr/>
          </p:nvSpPr>
          <p:spPr bwMode="auto">
            <a:xfrm>
              <a:off x="984" y="3896"/>
              <a:ext cx="74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nl-NL" altLang="en-US" sz="2000">
                  <a:latin typeface="Comic Sans MS" pitchFamily="66" charset="0"/>
                </a:rPr>
                <a:t>Dus:</a:t>
              </a:r>
            </a:p>
          </p:txBody>
        </p:sp>
        <p:graphicFrame>
          <p:nvGraphicFramePr>
            <p:cNvPr id="717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204673967"/>
                </p:ext>
              </p:extLst>
            </p:nvPr>
          </p:nvGraphicFramePr>
          <p:xfrm>
            <a:off x="1675" y="3807"/>
            <a:ext cx="3963" cy="436"/>
          </p:xfrm>
          <a:graphic>
            <a:graphicData uri="http://schemas.openxmlformats.org/presentationml/2006/ole">
              <p:oleObj spid="_x0000_s13362" name="Equation" r:id="rId6" imgW="4838700" imgH="533400" progId="Equation.3">
                <p:embed/>
              </p:oleObj>
            </a:graphicData>
          </a:graphic>
        </p:graphicFrame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88900" y="1166813"/>
            <a:ext cx="8035925" cy="2930525"/>
            <a:chOff x="-56" y="735"/>
            <a:chExt cx="5062" cy="1846"/>
          </a:xfrm>
        </p:grpSpPr>
        <p:graphicFrame>
          <p:nvGraphicFramePr>
            <p:cNvPr id="717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77480201"/>
                </p:ext>
              </p:extLst>
            </p:nvPr>
          </p:nvGraphicFramePr>
          <p:xfrm>
            <a:off x="3106" y="735"/>
            <a:ext cx="1900" cy="433"/>
          </p:xfrm>
          <a:graphic>
            <a:graphicData uri="http://schemas.openxmlformats.org/presentationml/2006/ole">
              <p:oleObj spid="_x0000_s13363" name="Equation" r:id="rId7" imgW="2171700" imgH="495300" progId="Equation.3">
                <p:embed/>
              </p:oleObj>
            </a:graphicData>
          </a:graphic>
        </p:graphicFrame>
        <p:grpSp>
          <p:nvGrpSpPr>
            <p:cNvPr id="7179" name="Group 14"/>
            <p:cNvGrpSpPr>
              <a:grpSpLocks/>
            </p:cNvGrpSpPr>
            <p:nvPr/>
          </p:nvGrpSpPr>
          <p:grpSpPr bwMode="auto">
            <a:xfrm>
              <a:off x="-56" y="856"/>
              <a:ext cx="3152" cy="1725"/>
              <a:chOff x="-56" y="856"/>
              <a:chExt cx="3152" cy="1725"/>
            </a:xfrm>
          </p:grpSpPr>
          <p:sp>
            <p:nvSpPr>
              <p:cNvPr id="7180" name="AutoShape 15"/>
              <p:cNvSpPr>
                <a:spLocks noChangeArrowheads="1"/>
              </p:cNvSpPr>
              <p:nvPr/>
            </p:nvSpPr>
            <p:spPr bwMode="auto">
              <a:xfrm>
                <a:off x="408" y="1488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rgbClr val="FFCCCC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81" name="Line 16"/>
              <p:cNvSpPr>
                <a:spLocks noChangeShapeType="1"/>
              </p:cNvSpPr>
              <p:nvPr/>
            </p:nvSpPr>
            <p:spPr bwMode="auto">
              <a:xfrm>
                <a:off x="442" y="232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2" name="Line 17"/>
              <p:cNvSpPr>
                <a:spLocks noChangeShapeType="1"/>
              </p:cNvSpPr>
              <p:nvPr/>
            </p:nvSpPr>
            <p:spPr bwMode="auto">
              <a:xfrm>
                <a:off x="338" y="1696"/>
                <a:ext cx="0" cy="5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3" name="Text Box 18"/>
              <p:cNvSpPr txBox="1">
                <a:spLocks noChangeArrowheads="1"/>
              </p:cNvSpPr>
              <p:nvPr/>
            </p:nvSpPr>
            <p:spPr bwMode="auto">
              <a:xfrm>
                <a:off x="544" y="2293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Comic Sans MS" pitchFamily="66" charset="0"/>
                  </a:rPr>
                  <a:t>dx</a:t>
                </a:r>
              </a:p>
            </p:txBody>
          </p:sp>
          <p:sp>
            <p:nvSpPr>
              <p:cNvPr id="7184" name="Text Box 19"/>
              <p:cNvSpPr txBox="1">
                <a:spLocks noChangeArrowheads="1"/>
              </p:cNvSpPr>
              <p:nvPr/>
            </p:nvSpPr>
            <p:spPr bwMode="auto">
              <a:xfrm>
                <a:off x="0" y="1741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Comic Sans MS" pitchFamily="66" charset="0"/>
                  </a:rPr>
                  <a:t>dy</a:t>
                </a:r>
              </a:p>
            </p:txBody>
          </p:sp>
          <p:sp>
            <p:nvSpPr>
              <p:cNvPr id="7185" name="Text Box 20"/>
              <p:cNvSpPr txBox="1">
                <a:spLocks noChangeArrowheads="1"/>
              </p:cNvSpPr>
              <p:nvPr/>
            </p:nvSpPr>
            <p:spPr bwMode="auto">
              <a:xfrm>
                <a:off x="990" y="1250"/>
                <a:ext cx="8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sz="1800" i="1">
                    <a:solidFill>
                      <a:schemeClr val="accent2"/>
                    </a:solidFill>
                    <a:latin typeface="Comic Sans MS" pitchFamily="66" charset="0"/>
                  </a:rPr>
                  <a:t>g(x+dx,y,z)</a:t>
                </a:r>
                <a:endParaRPr lang="nl-NL" altLang="en-US" sz="1800" i="1">
                  <a:solidFill>
                    <a:srgbClr val="00CC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152" y="1341"/>
                <a:ext cx="3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Comic Sans MS" pitchFamily="66" charset="0"/>
                  </a:rPr>
                  <a:t>dz</a:t>
                </a:r>
              </a:p>
            </p:txBody>
          </p:sp>
          <p:sp>
            <p:nvSpPr>
              <p:cNvPr id="7187" name="Line 22"/>
              <p:cNvSpPr>
                <a:spLocks noChangeShapeType="1"/>
              </p:cNvSpPr>
              <p:nvPr/>
            </p:nvSpPr>
            <p:spPr bwMode="auto">
              <a:xfrm flipV="1">
                <a:off x="354" y="1472"/>
                <a:ext cx="192" cy="1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8" name="Line 23"/>
              <p:cNvSpPr>
                <a:spLocks noChangeShapeType="1"/>
              </p:cNvSpPr>
              <p:nvPr/>
            </p:nvSpPr>
            <p:spPr bwMode="auto">
              <a:xfrm flipV="1">
                <a:off x="1120" y="1464"/>
                <a:ext cx="464" cy="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9" name="Line 24"/>
              <p:cNvSpPr>
                <a:spLocks noChangeShapeType="1"/>
              </p:cNvSpPr>
              <p:nvPr/>
            </p:nvSpPr>
            <p:spPr bwMode="auto">
              <a:xfrm flipV="1">
                <a:off x="472" y="1712"/>
                <a:ext cx="464" cy="192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0" name="Text Box 25"/>
              <p:cNvSpPr txBox="1">
                <a:spLocks noChangeArrowheads="1"/>
              </p:cNvSpPr>
              <p:nvPr/>
            </p:nvSpPr>
            <p:spPr bwMode="auto">
              <a:xfrm>
                <a:off x="374" y="1882"/>
                <a:ext cx="6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sz="1800" i="1">
                    <a:solidFill>
                      <a:schemeClr val="accent2"/>
                    </a:solidFill>
                    <a:latin typeface="Comic Sans MS" pitchFamily="66" charset="0"/>
                  </a:rPr>
                  <a:t>g(x,y,z)</a:t>
                </a:r>
                <a:endParaRPr lang="nl-NL" altLang="en-US" sz="1800" i="1">
                  <a:solidFill>
                    <a:srgbClr val="00CC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91" name="Rectangle 26"/>
              <p:cNvSpPr>
                <a:spLocks noChangeArrowheads="1"/>
              </p:cNvSpPr>
              <p:nvPr/>
            </p:nvSpPr>
            <p:spPr bwMode="auto">
              <a:xfrm>
                <a:off x="-56" y="856"/>
                <a:ext cx="3152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nl-NL" altLang="en-US" sz="2000">
                    <a:latin typeface="Comic Sans MS" pitchFamily="66" charset="0"/>
                  </a:rPr>
                  <a:t>Beschouw lokaal de uitdrukking (Gauss):</a:t>
                </a:r>
              </a:p>
            </p:txBody>
          </p:sp>
        </p:grp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Divergentie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2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21433</TotalTime>
  <Words>1737</Words>
  <Application>Microsoft Office PowerPoint</Application>
  <PresentationFormat>Brief (216 x 279 mm)</PresentationFormat>
  <Paragraphs>427</Paragraphs>
  <Slides>41</Slides>
  <Notes>38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Default Design</vt:lpstr>
      <vt:lpstr>Photo Editor Photo</vt:lpstr>
      <vt:lpstr>Equation</vt:lpstr>
      <vt:lpstr>Dia 1</vt:lpstr>
      <vt:lpstr>Dia 2</vt:lpstr>
      <vt:lpstr>Dia 3</vt:lpstr>
      <vt:lpstr>Dia 4</vt:lpstr>
      <vt:lpstr>Gravitatie volgens Newton</vt:lpstr>
      <vt:lpstr>Dia 6</vt:lpstr>
      <vt:lpstr>Dia 7</vt:lpstr>
      <vt:lpstr>Dia 8</vt:lpstr>
      <vt:lpstr>Dia 9</vt:lpstr>
      <vt:lpstr>Dia 10</vt:lpstr>
      <vt:lpstr>Dia 11</vt:lpstr>
      <vt:lpstr>Speciale relativiteitstheorie</vt:lpstr>
      <vt:lpstr>Lorentztransformaties</vt:lpstr>
      <vt:lpstr>Viervectoren</vt:lpstr>
      <vt:lpstr>Viervectoren</vt:lpstr>
      <vt:lpstr>Lorentzinvariantie</vt:lpstr>
      <vt:lpstr>Co- en contravariante vectoren</vt:lpstr>
      <vt:lpstr>Viervectoren</vt:lpstr>
      <vt:lpstr>Snelheid</vt:lpstr>
      <vt:lpstr>Impuls en energie</vt:lpstr>
      <vt:lpstr>Energie</vt:lpstr>
      <vt:lpstr>Dia 22</vt:lpstr>
      <vt:lpstr>Dia 23</vt:lpstr>
      <vt:lpstr>Dia 24</vt:lpstr>
      <vt:lpstr>Dia 25</vt:lpstr>
      <vt:lpstr>Dia 26</vt:lpstr>
      <vt:lpstr>Kromming en parallel transport</vt:lpstr>
      <vt:lpstr>Geodeten</vt:lpstr>
      <vt:lpstr>Dia 29</vt:lpstr>
      <vt:lpstr>Relativistische kosmologie</vt:lpstr>
      <vt:lpstr>Isotropie van heelal</vt:lpstr>
      <vt:lpstr>Kosmische microgolf-achtergrondstraling</vt:lpstr>
      <vt:lpstr>Isotropie van heelal: CMBR en Planck</vt:lpstr>
      <vt:lpstr>Isotropie van heelal: materieverdeling</vt:lpstr>
      <vt:lpstr>Materieverdeling: SDDS</vt:lpstr>
      <vt:lpstr>Kosmologisch principe en metriek</vt:lpstr>
      <vt:lpstr>Kosmologische roodverschuiving</vt:lpstr>
      <vt:lpstr>Wet van Hubble</vt:lpstr>
      <vt:lpstr>Wet van Hubble</vt:lpstr>
      <vt:lpstr>Friedmannvergelijkingen</vt:lpstr>
      <vt:lpstr>Oerknal en friedmannvergelijkingen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Prof.dr van den Brand</cp:lastModifiedBy>
  <cp:revision>995</cp:revision>
  <cp:lastPrinted>2002-09-13T18:52:55Z</cp:lastPrinted>
  <dcterms:created xsi:type="dcterms:W3CDTF">2001-01-08T10:28:24Z</dcterms:created>
  <dcterms:modified xsi:type="dcterms:W3CDTF">2014-11-06T20:17:03Z</dcterms:modified>
</cp:coreProperties>
</file>