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notesSlides/notesSlide18.xml" ContentType="application/vnd.openxmlformats-officedocument.presentationml.notesSlide+xml"/>
  <Default Extension="mov" ContentType="video/quicktime"/>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28"/>
  </p:notesMasterIdLst>
  <p:sldIdLst>
    <p:sldId id="268" r:id="rId4"/>
    <p:sldId id="269" r:id="rId5"/>
    <p:sldId id="270" r:id="rId6"/>
    <p:sldId id="260" r:id="rId7"/>
    <p:sldId id="271" r:id="rId8"/>
    <p:sldId id="272" r:id="rId9"/>
    <p:sldId id="257" r:id="rId10"/>
    <p:sldId id="259" r:id="rId11"/>
    <p:sldId id="258" r:id="rId12"/>
    <p:sldId id="273" r:id="rId13"/>
    <p:sldId id="265" r:id="rId14"/>
    <p:sldId id="262" r:id="rId15"/>
    <p:sldId id="274" r:id="rId16"/>
    <p:sldId id="275" r:id="rId17"/>
    <p:sldId id="276" r:id="rId18"/>
    <p:sldId id="277" r:id="rId19"/>
    <p:sldId id="278" r:id="rId20"/>
    <p:sldId id="279" r:id="rId21"/>
    <p:sldId id="281" r:id="rId22"/>
    <p:sldId id="280" r:id="rId23"/>
    <p:sldId id="282" r:id="rId24"/>
    <p:sldId id="283" r:id="rId25"/>
    <p:sldId id="284" r:id="rId26"/>
    <p:sldId id="28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5" d="100"/>
          <a:sy n="45" d="100"/>
        </p:scale>
        <p:origin x="-66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9EE35-E420-4C32-862A-3E53B59AF2A0}" type="datetimeFigureOut">
              <a:rPr lang="en-US" smtClean="0"/>
              <a:pPr/>
              <a:t>12/4/2014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0AEA13-674E-44AD-A217-BE829B5942C3}" type="slidenum">
              <a:rPr lang="en-US" smtClean="0"/>
              <a:pPr/>
              <a:t>‹nr.›</a:t>
            </a:fld>
            <a:endParaRPr lang="en-US"/>
          </a:p>
        </p:txBody>
      </p:sp>
    </p:spTree>
    <p:extLst>
      <p:ext uri="{BB962C8B-B14F-4D97-AF65-F5344CB8AC3E}">
        <p14:creationId xmlns:p14="http://schemas.microsoft.com/office/powerpoint/2010/main" xmlns="" val="1898571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D541486C-3984-483E-96B6-B939A6E21E0D}" type="slidenum">
              <a:rPr lang="en-US" smtClean="0">
                <a:solidFill>
                  <a:srgbClr val="000000"/>
                </a:solidFill>
                <a:latin typeface="Times"/>
              </a:rPr>
              <a:pPr>
                <a:defRPr/>
              </a:pPr>
              <a:t>1</a:t>
            </a:fld>
            <a:endParaRPr lang="en-US" smtClean="0">
              <a:solidFill>
                <a:srgbClr val="000000"/>
              </a:solidFill>
              <a:latin typeface="Time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en-US" smtClean="0">
              <a:latin typeface="Times"/>
            </a:endParaRPr>
          </a:p>
        </p:txBody>
      </p:sp>
    </p:spTree>
    <p:extLst>
      <p:ext uri="{BB962C8B-B14F-4D97-AF65-F5344CB8AC3E}">
        <p14:creationId xmlns:p14="http://schemas.microsoft.com/office/powerpoint/2010/main" xmlns="" val="1815195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16</a:t>
            </a:fld>
            <a:endParaRPr lang="en-US" smtClean="0">
              <a:solidFill>
                <a:srgbClr val="000000"/>
              </a:solidFill>
              <a:latin typeface="Times"/>
            </a:endParaRPr>
          </a:p>
        </p:txBody>
      </p:sp>
    </p:spTree>
    <p:extLst>
      <p:ext uri="{BB962C8B-B14F-4D97-AF65-F5344CB8AC3E}">
        <p14:creationId xmlns:p14="http://schemas.microsoft.com/office/powerpoint/2010/main" xmlns="" val="3029410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17</a:t>
            </a:fld>
            <a:endParaRPr lang="en-US" smtClean="0">
              <a:solidFill>
                <a:srgbClr val="000000"/>
              </a:solidFill>
              <a:latin typeface="Times"/>
            </a:endParaRPr>
          </a:p>
        </p:txBody>
      </p:sp>
    </p:spTree>
    <p:extLst>
      <p:ext uri="{BB962C8B-B14F-4D97-AF65-F5344CB8AC3E}">
        <p14:creationId xmlns:p14="http://schemas.microsoft.com/office/powerpoint/2010/main" xmlns="" val="1492399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18</a:t>
            </a:fld>
            <a:endParaRPr lang="en-US" smtClean="0">
              <a:solidFill>
                <a:srgbClr val="000000"/>
              </a:solidFill>
              <a:latin typeface="Times"/>
            </a:endParaRPr>
          </a:p>
        </p:txBody>
      </p:sp>
    </p:spTree>
    <p:extLst>
      <p:ext uri="{BB962C8B-B14F-4D97-AF65-F5344CB8AC3E}">
        <p14:creationId xmlns:p14="http://schemas.microsoft.com/office/powerpoint/2010/main" xmlns="" val="659965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19</a:t>
            </a:fld>
            <a:endParaRPr lang="en-US" smtClean="0">
              <a:solidFill>
                <a:srgbClr val="000000"/>
              </a:solidFill>
              <a:latin typeface="Times"/>
            </a:endParaRPr>
          </a:p>
        </p:txBody>
      </p:sp>
    </p:spTree>
    <p:extLst>
      <p:ext uri="{BB962C8B-B14F-4D97-AF65-F5344CB8AC3E}">
        <p14:creationId xmlns:p14="http://schemas.microsoft.com/office/powerpoint/2010/main" xmlns="" val="3505866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20</a:t>
            </a:fld>
            <a:endParaRPr lang="en-US" smtClean="0">
              <a:solidFill>
                <a:srgbClr val="000000"/>
              </a:solidFill>
              <a:latin typeface="Times"/>
            </a:endParaRPr>
          </a:p>
        </p:txBody>
      </p:sp>
    </p:spTree>
    <p:extLst>
      <p:ext uri="{BB962C8B-B14F-4D97-AF65-F5344CB8AC3E}">
        <p14:creationId xmlns:p14="http://schemas.microsoft.com/office/powerpoint/2010/main" xmlns="" val="1784080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21</a:t>
            </a:fld>
            <a:endParaRPr lang="en-US" smtClean="0">
              <a:solidFill>
                <a:srgbClr val="000000"/>
              </a:solidFill>
              <a:latin typeface="Times"/>
            </a:endParaRPr>
          </a:p>
        </p:txBody>
      </p:sp>
    </p:spTree>
    <p:extLst>
      <p:ext uri="{BB962C8B-B14F-4D97-AF65-F5344CB8AC3E}">
        <p14:creationId xmlns:p14="http://schemas.microsoft.com/office/powerpoint/2010/main" xmlns="" val="574193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22</a:t>
            </a:fld>
            <a:endParaRPr lang="en-US" smtClean="0">
              <a:solidFill>
                <a:srgbClr val="000000"/>
              </a:solidFill>
              <a:latin typeface="Times"/>
            </a:endParaRPr>
          </a:p>
        </p:txBody>
      </p:sp>
    </p:spTree>
    <p:extLst>
      <p:ext uri="{BB962C8B-B14F-4D97-AF65-F5344CB8AC3E}">
        <p14:creationId xmlns:p14="http://schemas.microsoft.com/office/powerpoint/2010/main" xmlns="" val="1844479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23</a:t>
            </a:fld>
            <a:endParaRPr lang="en-US" smtClean="0">
              <a:solidFill>
                <a:srgbClr val="000000"/>
              </a:solidFill>
              <a:latin typeface="Times"/>
            </a:endParaRPr>
          </a:p>
        </p:txBody>
      </p:sp>
    </p:spTree>
    <p:extLst>
      <p:ext uri="{BB962C8B-B14F-4D97-AF65-F5344CB8AC3E}">
        <p14:creationId xmlns:p14="http://schemas.microsoft.com/office/powerpoint/2010/main" xmlns="" val="2277561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24</a:t>
            </a:fld>
            <a:endParaRPr lang="en-US" smtClean="0">
              <a:solidFill>
                <a:srgbClr val="000000"/>
              </a:solidFill>
              <a:latin typeface="Times"/>
            </a:endParaRPr>
          </a:p>
        </p:txBody>
      </p:sp>
    </p:spTree>
    <p:extLst>
      <p:ext uri="{BB962C8B-B14F-4D97-AF65-F5344CB8AC3E}">
        <p14:creationId xmlns:p14="http://schemas.microsoft.com/office/powerpoint/2010/main" xmlns="" val="3427989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2FBDD2B1-89DF-4623-8EED-ABDBF37F0252}" type="slidenum">
              <a:rPr lang="en-US" smtClean="0">
                <a:solidFill>
                  <a:srgbClr val="000000"/>
                </a:solidFill>
                <a:latin typeface="Times"/>
              </a:rPr>
              <a:pPr>
                <a:defRPr/>
              </a:pPr>
              <a:t>2</a:t>
            </a:fld>
            <a:endParaRPr lang="en-US" smtClean="0">
              <a:solidFill>
                <a:srgbClr val="000000"/>
              </a:solidFill>
              <a:latin typeface="Time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endParaRPr lang="en-US" smtClean="0">
              <a:latin typeface="Times"/>
            </a:endParaRPr>
          </a:p>
        </p:txBody>
      </p:sp>
    </p:spTree>
    <p:extLst>
      <p:ext uri="{BB962C8B-B14F-4D97-AF65-F5344CB8AC3E}">
        <p14:creationId xmlns:p14="http://schemas.microsoft.com/office/powerpoint/2010/main" xmlns="" val="241878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3</a:t>
            </a:fld>
            <a:endParaRPr lang="en-US" smtClean="0">
              <a:solidFill>
                <a:srgbClr val="000000"/>
              </a:solidFill>
              <a:latin typeface="Times"/>
            </a:endParaRPr>
          </a:p>
        </p:txBody>
      </p:sp>
    </p:spTree>
    <p:extLst>
      <p:ext uri="{BB962C8B-B14F-4D97-AF65-F5344CB8AC3E}">
        <p14:creationId xmlns:p14="http://schemas.microsoft.com/office/powerpoint/2010/main" xmlns="" val="1043399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5</a:t>
            </a:fld>
            <a:endParaRPr lang="en-US" smtClean="0">
              <a:solidFill>
                <a:srgbClr val="000000"/>
              </a:solidFill>
              <a:latin typeface="Times"/>
            </a:endParaRPr>
          </a:p>
        </p:txBody>
      </p:sp>
    </p:spTree>
    <p:extLst>
      <p:ext uri="{BB962C8B-B14F-4D97-AF65-F5344CB8AC3E}">
        <p14:creationId xmlns:p14="http://schemas.microsoft.com/office/powerpoint/2010/main" xmlns="" val="550678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6</a:t>
            </a:fld>
            <a:endParaRPr lang="en-US" smtClean="0">
              <a:solidFill>
                <a:srgbClr val="000000"/>
              </a:solidFill>
              <a:latin typeface="Times"/>
            </a:endParaRPr>
          </a:p>
        </p:txBody>
      </p:sp>
    </p:spTree>
    <p:extLst>
      <p:ext uri="{BB962C8B-B14F-4D97-AF65-F5344CB8AC3E}">
        <p14:creationId xmlns:p14="http://schemas.microsoft.com/office/powerpoint/2010/main" xmlns="" val="3978077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animation illustrates the painstaking work performed by cosmologists in the Planck Collaboration to extract the Cosmic Microwave Background from the data collected by Planck. The first image in the sequence shows the sources of emission detected on the whole sky at the microwave and sub-</a:t>
            </a:r>
            <a:r>
              <a:rPr lang="en-US" dirty="0" err="1" smtClean="0"/>
              <a:t>millimetre</a:t>
            </a:r>
            <a:r>
              <a:rPr lang="en-US" dirty="0" smtClean="0"/>
              <a:t> wavelengths probed by Planck, which range from 11.1 mm to 0.3 mm (corresponding to frequencies between 27 GHz and 1 THz).</a:t>
            </a:r>
          </a:p>
          <a:p>
            <a:endParaRPr lang="en-US" dirty="0" smtClean="0"/>
          </a:p>
          <a:p>
            <a:r>
              <a:rPr lang="en-US" dirty="0" smtClean="0"/>
              <a:t>The different sources of emission include:</a:t>
            </a:r>
          </a:p>
          <a:p>
            <a:r>
              <a:rPr lang="en-US" dirty="0" smtClean="0"/>
              <a:t>discrete emission from individual galactic and extragalactic sources;</a:t>
            </a:r>
          </a:p>
          <a:p>
            <a:r>
              <a:rPr lang="en-US" dirty="0" smtClean="0"/>
              <a:t>diffuse radio emission from interstellar material in the Milky Way, which is mostly due to synchrotron radiation emitted by electrons that spiral along the lines of the Galactic magnetic field, but also comprises bremsstrahlung radiation, emitted by electrons that are slowed down in the presence of protons, as well as emission from spinning dust grains;</a:t>
            </a:r>
          </a:p>
          <a:p>
            <a:r>
              <a:rPr lang="en-US" dirty="0" smtClean="0"/>
              <a:t>diffuse emission due to the thermal emission from interstellar dust in the Milky Way;</a:t>
            </a:r>
          </a:p>
          <a:p>
            <a:r>
              <a:rPr lang="en-US" dirty="0" smtClean="0"/>
              <a:t>and, finally, the Cosmic Microwave Background.</a:t>
            </a:r>
          </a:p>
          <a:p>
            <a:endParaRPr lang="en-US" dirty="0" smtClean="0"/>
          </a:p>
          <a:p>
            <a:r>
              <a:rPr lang="en-US" dirty="0" smtClean="0"/>
              <a:t>The cosmologists had to remove all possible contamination due to emission by foreground sources before they could fully explore the Cosmic Microwave Background data and compare them to cosmological models.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00AEA13-674E-44AD-A217-BE829B5942C3}" type="slidenum">
              <a:rPr lang="en-US" smtClean="0"/>
              <a:pPr/>
              <a:t>11</a:t>
            </a:fld>
            <a:endParaRPr lang="en-US"/>
          </a:p>
        </p:txBody>
      </p:sp>
    </p:spTree>
    <p:extLst>
      <p:ext uri="{BB962C8B-B14F-4D97-AF65-F5344CB8AC3E}">
        <p14:creationId xmlns:p14="http://schemas.microsoft.com/office/powerpoint/2010/main" xmlns="" val="3428318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13</a:t>
            </a:fld>
            <a:endParaRPr lang="en-US" smtClean="0">
              <a:solidFill>
                <a:srgbClr val="000000"/>
              </a:solidFill>
              <a:latin typeface="Times"/>
            </a:endParaRPr>
          </a:p>
        </p:txBody>
      </p:sp>
    </p:spTree>
    <p:extLst>
      <p:ext uri="{BB962C8B-B14F-4D97-AF65-F5344CB8AC3E}">
        <p14:creationId xmlns:p14="http://schemas.microsoft.com/office/powerpoint/2010/main" xmlns="" val="1522403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14</a:t>
            </a:fld>
            <a:endParaRPr lang="en-US" smtClean="0">
              <a:solidFill>
                <a:srgbClr val="000000"/>
              </a:solidFill>
              <a:latin typeface="Times"/>
            </a:endParaRPr>
          </a:p>
        </p:txBody>
      </p:sp>
    </p:spTree>
    <p:extLst>
      <p:ext uri="{BB962C8B-B14F-4D97-AF65-F5344CB8AC3E}">
        <p14:creationId xmlns:p14="http://schemas.microsoft.com/office/powerpoint/2010/main" xmlns="" val="4158438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smtClean="0"/>
          </a:p>
        </p:txBody>
      </p:sp>
      <p:sp>
        <p:nvSpPr>
          <p:cNvPr id="44036" name="Slide Number Placeholder 3"/>
          <p:cNvSpPr>
            <a:spLocks noGrp="1"/>
          </p:cNvSpPr>
          <p:nvPr>
            <p:ph type="sldNum" sz="quarter" idx="5"/>
          </p:nvPr>
        </p:nvSpPr>
        <p:spPr/>
        <p:txBody>
          <a:bodyPr/>
          <a:lstStyle/>
          <a:p>
            <a:pPr>
              <a:defRPr/>
            </a:pPr>
            <a:fld id="{31CBB4A1-0496-4C04-B91A-FCE398DA3145}" type="slidenum">
              <a:rPr lang="en-US" smtClean="0">
                <a:solidFill>
                  <a:srgbClr val="000000"/>
                </a:solidFill>
                <a:latin typeface="Times"/>
              </a:rPr>
              <a:pPr>
                <a:defRPr/>
              </a:pPr>
              <a:t>15</a:t>
            </a:fld>
            <a:endParaRPr lang="en-US" smtClean="0">
              <a:solidFill>
                <a:srgbClr val="000000"/>
              </a:solidFill>
              <a:latin typeface="Times"/>
            </a:endParaRPr>
          </a:p>
        </p:txBody>
      </p:sp>
    </p:spTree>
    <p:extLst>
      <p:ext uri="{BB962C8B-B14F-4D97-AF65-F5344CB8AC3E}">
        <p14:creationId xmlns:p14="http://schemas.microsoft.com/office/powerpoint/2010/main" xmlns="" val="93138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4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3"/>
          <p:cNvSpPr>
            <a:spLocks noGrp="1" noChangeArrowheads="1"/>
          </p:cNvSpPr>
          <p:nvPr>
            <p:ph type="dt" sz="half" idx="10"/>
          </p:nvPr>
        </p:nvSpPr>
        <p:spPr>
          <a:xfrm>
            <a:off x="685800" y="6248400"/>
            <a:ext cx="1905000" cy="457200"/>
          </a:xfrm>
        </p:spPr>
        <p:txBody>
          <a:bodyPr/>
          <a:lstStyle>
            <a:lvl1pPr>
              <a:defRPr sz="1400" b="0">
                <a:solidFill>
                  <a:srgbClr val="800000"/>
                </a:solidFill>
              </a:defRPr>
            </a:lvl1pPr>
          </a:lstStyle>
          <a:p>
            <a:pPr>
              <a:defRPr/>
            </a:pPr>
            <a:r>
              <a:rPr lang="en-US"/>
              <a:t>Najaar 2009</a:t>
            </a:r>
          </a:p>
        </p:txBody>
      </p:sp>
      <p:sp>
        <p:nvSpPr>
          <p:cNvPr id="5" name="Rectangle 4"/>
          <p:cNvSpPr>
            <a:spLocks noGrp="1" noChangeArrowheads="1"/>
          </p:cNvSpPr>
          <p:nvPr>
            <p:ph type="ftr" sz="quarter" idx="11"/>
          </p:nvPr>
        </p:nvSpPr>
        <p:spPr>
          <a:xfrm>
            <a:off x="3124200" y="6248400"/>
            <a:ext cx="2895600" cy="457200"/>
          </a:xfrm>
        </p:spPr>
        <p:txBody>
          <a:bodyPr/>
          <a:lstStyle>
            <a:lvl1pPr>
              <a:defRPr sz="1400" b="0">
                <a:solidFill>
                  <a:srgbClr val="800000"/>
                </a:solidFill>
              </a:defRPr>
            </a:lvl1pPr>
          </a:lstStyle>
          <a:p>
            <a:pPr>
              <a:defRPr/>
            </a:pPr>
            <a:r>
              <a:rPr lang="en-US"/>
              <a:t>Jo van den Brand</a:t>
            </a:r>
          </a:p>
        </p:txBody>
      </p:sp>
      <p:sp>
        <p:nvSpPr>
          <p:cNvPr id="6" name="Rectangle 5"/>
          <p:cNvSpPr>
            <a:spLocks noGrp="1" noChangeArrowheads="1"/>
          </p:cNvSpPr>
          <p:nvPr>
            <p:ph type="sldNum" sz="quarter" idx="12"/>
          </p:nvPr>
        </p:nvSpPr>
        <p:spPr>
          <a:xfrm>
            <a:off x="6553200" y="6248400"/>
            <a:ext cx="1905000" cy="457200"/>
          </a:xfrm>
        </p:spPr>
        <p:txBody>
          <a:bodyPr/>
          <a:lstStyle>
            <a:lvl1pPr>
              <a:defRPr sz="1400" b="0">
                <a:solidFill>
                  <a:schemeClr val="tx1"/>
                </a:solidFill>
              </a:defRPr>
            </a:lvl1pPr>
          </a:lstStyle>
          <a:p>
            <a:pPr>
              <a:defRPr/>
            </a:pPr>
            <a:fld id="{254D59B3-3266-49A3-A434-885372D2631A}"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2674136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0B863060-7D6D-4848-80D7-7FF0052493B8}"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2591118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C8374F8A-CE98-466C-81E4-D1CB6E895BAE}"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4154517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79ADF97F-AFE7-4B81-AECE-0B2A6CE8AA5E}"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459056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9" name="Rectangle 6"/>
          <p:cNvSpPr>
            <a:spLocks noGrp="1" noChangeArrowheads="1"/>
          </p:cNvSpPr>
          <p:nvPr>
            <p:ph type="sldNum" sz="quarter" idx="12"/>
          </p:nvPr>
        </p:nvSpPr>
        <p:spPr>
          <a:ln/>
        </p:spPr>
        <p:txBody>
          <a:bodyPr/>
          <a:lstStyle>
            <a:lvl1pPr>
              <a:defRPr/>
            </a:lvl1pPr>
          </a:lstStyle>
          <a:p>
            <a:pPr>
              <a:defRPr/>
            </a:pPr>
            <a:fld id="{24308697-7562-4550-AA98-779DC7EC1B30}"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890700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5" name="Rectangle 6"/>
          <p:cNvSpPr>
            <a:spLocks noGrp="1" noChangeArrowheads="1"/>
          </p:cNvSpPr>
          <p:nvPr>
            <p:ph type="sldNum" sz="quarter" idx="12"/>
          </p:nvPr>
        </p:nvSpPr>
        <p:spPr>
          <a:ln/>
        </p:spPr>
        <p:txBody>
          <a:bodyPr/>
          <a:lstStyle>
            <a:lvl1pPr>
              <a:defRPr/>
            </a:lvl1pPr>
          </a:lstStyle>
          <a:p>
            <a:pPr>
              <a:defRPr/>
            </a:pPr>
            <a:fld id="{D87809BE-E10D-498B-82B9-9EE55832FFF9}"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158198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4" name="Rectangle 6"/>
          <p:cNvSpPr>
            <a:spLocks noGrp="1" noChangeArrowheads="1"/>
          </p:cNvSpPr>
          <p:nvPr>
            <p:ph type="sldNum" sz="quarter" idx="12"/>
          </p:nvPr>
        </p:nvSpPr>
        <p:spPr>
          <a:ln/>
        </p:spPr>
        <p:txBody>
          <a:bodyPr/>
          <a:lstStyle>
            <a:lvl1pPr>
              <a:defRPr/>
            </a:lvl1pPr>
          </a:lstStyle>
          <a:p>
            <a:pPr>
              <a:defRPr/>
            </a:pPr>
            <a:fld id="{2A3C669C-3B8C-484A-A73B-6753683677BA}"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2587699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18F29E5C-9EDE-41F5-B845-15920A6349E1}"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2521739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6801FAD9-1DF2-4CA2-A924-8CFDE929E40A}"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1364177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10764971-BFFD-4F55-B22B-0AB83D1D77E1}"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3260582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4572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DB722F94-4748-4CD0-AE25-2D9FB10EFB2C}"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4150227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616B97E8-1A61-460C-9DFB-E581F520E344}"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247047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8" name="Rectangle 6"/>
          <p:cNvSpPr>
            <a:spLocks noGrp="1" noChangeArrowheads="1"/>
          </p:cNvSpPr>
          <p:nvPr>
            <p:ph type="sldNum" sz="quarter" idx="12"/>
          </p:nvPr>
        </p:nvSpPr>
        <p:spPr>
          <a:ln/>
        </p:spPr>
        <p:txBody>
          <a:bodyPr/>
          <a:lstStyle>
            <a:lvl1pPr>
              <a:defRPr/>
            </a:lvl1pPr>
          </a:lstStyle>
          <a:p>
            <a:pPr>
              <a:defRPr/>
            </a:pPr>
            <a:fld id="{70738E09-EF5B-4E34-B350-7C5504332D52}"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592208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9382D3F0-C83C-4FAD-8852-8CAF27ACF801}"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1766160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4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3"/>
          <p:cNvSpPr>
            <a:spLocks noGrp="1" noChangeArrowheads="1"/>
          </p:cNvSpPr>
          <p:nvPr>
            <p:ph type="dt" sz="half" idx="10"/>
          </p:nvPr>
        </p:nvSpPr>
        <p:spPr>
          <a:xfrm>
            <a:off x="685800" y="6248400"/>
            <a:ext cx="1905000" cy="457200"/>
          </a:xfrm>
        </p:spPr>
        <p:txBody>
          <a:bodyPr/>
          <a:lstStyle>
            <a:lvl1pPr>
              <a:defRPr sz="1400" b="0">
                <a:solidFill>
                  <a:srgbClr val="800000"/>
                </a:solidFill>
              </a:defRPr>
            </a:lvl1pPr>
          </a:lstStyle>
          <a:p>
            <a:pPr>
              <a:defRPr/>
            </a:pPr>
            <a:r>
              <a:rPr lang="en-US"/>
              <a:t>Najaar 2009</a:t>
            </a:r>
          </a:p>
        </p:txBody>
      </p:sp>
      <p:sp>
        <p:nvSpPr>
          <p:cNvPr id="5" name="Rectangle 4"/>
          <p:cNvSpPr>
            <a:spLocks noGrp="1" noChangeArrowheads="1"/>
          </p:cNvSpPr>
          <p:nvPr>
            <p:ph type="ftr" sz="quarter" idx="11"/>
          </p:nvPr>
        </p:nvSpPr>
        <p:spPr>
          <a:xfrm>
            <a:off x="3124200" y="6248400"/>
            <a:ext cx="2895600" cy="457200"/>
          </a:xfrm>
        </p:spPr>
        <p:txBody>
          <a:bodyPr/>
          <a:lstStyle>
            <a:lvl1pPr>
              <a:defRPr sz="1400" b="0">
                <a:solidFill>
                  <a:srgbClr val="800000"/>
                </a:solidFill>
              </a:defRPr>
            </a:lvl1pPr>
          </a:lstStyle>
          <a:p>
            <a:pPr>
              <a:defRPr/>
            </a:pPr>
            <a:r>
              <a:rPr lang="en-US"/>
              <a:t>Jo van den Brand</a:t>
            </a:r>
          </a:p>
        </p:txBody>
      </p:sp>
      <p:sp>
        <p:nvSpPr>
          <p:cNvPr id="6" name="Rectangle 5"/>
          <p:cNvSpPr>
            <a:spLocks noGrp="1" noChangeArrowheads="1"/>
          </p:cNvSpPr>
          <p:nvPr>
            <p:ph type="sldNum" sz="quarter" idx="12"/>
          </p:nvPr>
        </p:nvSpPr>
        <p:spPr>
          <a:xfrm>
            <a:off x="6553200" y="6248400"/>
            <a:ext cx="1905000" cy="457200"/>
          </a:xfrm>
        </p:spPr>
        <p:txBody>
          <a:bodyPr/>
          <a:lstStyle>
            <a:lvl1pPr>
              <a:defRPr sz="1400" b="0">
                <a:solidFill>
                  <a:schemeClr val="tx1"/>
                </a:solidFill>
              </a:defRPr>
            </a:lvl1pPr>
          </a:lstStyle>
          <a:p>
            <a:pPr>
              <a:defRPr/>
            </a:pPr>
            <a:fld id="{254D59B3-3266-49A3-A434-885372D2631A}"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1279085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0B863060-7D6D-4848-80D7-7FF0052493B8}"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30901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C8374F8A-CE98-466C-81E4-D1CB6E895BAE}"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255201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79ADF97F-AFE7-4B81-AECE-0B2A6CE8AA5E}"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232488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9" name="Rectangle 6"/>
          <p:cNvSpPr>
            <a:spLocks noGrp="1" noChangeArrowheads="1"/>
          </p:cNvSpPr>
          <p:nvPr>
            <p:ph type="sldNum" sz="quarter" idx="12"/>
          </p:nvPr>
        </p:nvSpPr>
        <p:spPr>
          <a:ln/>
        </p:spPr>
        <p:txBody>
          <a:bodyPr/>
          <a:lstStyle>
            <a:lvl1pPr>
              <a:defRPr/>
            </a:lvl1pPr>
          </a:lstStyle>
          <a:p>
            <a:pPr>
              <a:defRPr/>
            </a:pPr>
            <a:fld id="{24308697-7562-4550-AA98-779DC7EC1B30}"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2651881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5" name="Rectangle 6"/>
          <p:cNvSpPr>
            <a:spLocks noGrp="1" noChangeArrowheads="1"/>
          </p:cNvSpPr>
          <p:nvPr>
            <p:ph type="sldNum" sz="quarter" idx="12"/>
          </p:nvPr>
        </p:nvSpPr>
        <p:spPr>
          <a:ln/>
        </p:spPr>
        <p:txBody>
          <a:bodyPr/>
          <a:lstStyle>
            <a:lvl1pPr>
              <a:defRPr/>
            </a:lvl1pPr>
          </a:lstStyle>
          <a:p>
            <a:pPr>
              <a:defRPr/>
            </a:pPr>
            <a:fld id="{D87809BE-E10D-498B-82B9-9EE55832FFF9}"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1426376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4" name="Rectangle 6"/>
          <p:cNvSpPr>
            <a:spLocks noGrp="1" noChangeArrowheads="1"/>
          </p:cNvSpPr>
          <p:nvPr>
            <p:ph type="sldNum" sz="quarter" idx="12"/>
          </p:nvPr>
        </p:nvSpPr>
        <p:spPr>
          <a:ln/>
        </p:spPr>
        <p:txBody>
          <a:bodyPr/>
          <a:lstStyle>
            <a:lvl1pPr>
              <a:defRPr/>
            </a:lvl1pPr>
          </a:lstStyle>
          <a:p>
            <a:pPr>
              <a:defRPr/>
            </a:pPr>
            <a:fld id="{2A3C669C-3B8C-484A-A73B-6753683677BA}"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3396199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18F29E5C-9EDE-41F5-B845-15920A6349E1}"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3131458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6801FAD9-1DF2-4CA2-A924-8CFDE929E40A}"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1516459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10764971-BFFD-4F55-B22B-0AB83D1D77E1}"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206740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4572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DB722F94-4748-4CD0-AE25-2D9FB10EFB2C}"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2939257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616B97E8-1A61-460C-9DFB-E581F520E344}"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830588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8" name="Rectangle 6"/>
          <p:cNvSpPr>
            <a:spLocks noGrp="1" noChangeArrowheads="1"/>
          </p:cNvSpPr>
          <p:nvPr>
            <p:ph type="sldNum" sz="quarter" idx="12"/>
          </p:nvPr>
        </p:nvSpPr>
        <p:spPr>
          <a:ln/>
        </p:spPr>
        <p:txBody>
          <a:bodyPr/>
          <a:lstStyle>
            <a:lvl1pPr>
              <a:defRPr/>
            </a:lvl1pPr>
          </a:lstStyle>
          <a:p>
            <a:pPr>
              <a:defRPr/>
            </a:pPr>
            <a:fld id="{70738E09-EF5B-4E34-B350-7C5504332D52}"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2784815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9382D3F0-C83C-4FAD-8852-8CAF27ACF801}" type="slidenum">
              <a:rPr lang="en-US">
                <a:solidFill>
                  <a:srgbClr val="000000"/>
                </a:solidFill>
              </a:rPr>
              <a:pPr>
                <a:defRPr/>
              </a:pPr>
              <a:t>‹nr.›</a:t>
            </a:fld>
            <a:endParaRPr lang="en-US">
              <a:solidFill>
                <a:srgbClr val="000000"/>
              </a:solidFill>
              <a:latin typeface="Times" pitchFamily="18" charset="0"/>
            </a:endParaRPr>
          </a:p>
        </p:txBody>
      </p:sp>
    </p:spTree>
    <p:extLst>
      <p:ext uri="{BB962C8B-B14F-4D97-AF65-F5344CB8AC3E}">
        <p14:creationId xmlns:p14="http://schemas.microsoft.com/office/powerpoint/2010/main" xmlns="" val="39410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oleObject" Target="../embeddings/oleObject1.bin"/><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vmlDrawing" Target="../drawings/vmlDrawing1.v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oleObject" Target="../embeddings/oleObject2.bin"/><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vmlDrawing" Target="../drawings/vmlDrawing2.v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620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1">
                <a:solidFill>
                  <a:schemeClr val="tx2"/>
                </a:solidFill>
                <a:latin typeface="+mj-lt"/>
                <a:cs typeface="+mn-cs"/>
              </a:defRPr>
            </a:lvl1pPr>
          </a:lstStyle>
          <a:p>
            <a:pPr fontAlgn="base">
              <a:spcBef>
                <a:spcPct val="0"/>
              </a:spcBef>
              <a:spcAft>
                <a:spcPct val="0"/>
              </a:spcAft>
              <a:defRPr/>
            </a:pPr>
            <a:r>
              <a:rPr lang="en-US">
                <a:solidFill>
                  <a:srgbClr val="000000"/>
                </a:solidFill>
              </a:rPr>
              <a:t>Najaar 2009</a:t>
            </a:r>
          </a:p>
        </p:txBody>
      </p:sp>
      <p:sp>
        <p:nvSpPr>
          <p:cNvPr id="3" name="Rectangle 5"/>
          <p:cNvSpPr>
            <a:spLocks noGrp="1" noChangeArrowheads="1"/>
          </p:cNvSpPr>
          <p:nvPr>
            <p:ph type="ftr" sz="quarter" idx="3"/>
          </p:nvPr>
        </p:nvSpPr>
        <p:spPr bwMode="auto">
          <a:xfrm>
            <a:off x="30480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b="1">
                <a:solidFill>
                  <a:schemeClr val="tx2"/>
                </a:solidFill>
                <a:latin typeface="+mj-lt"/>
                <a:cs typeface="+mn-cs"/>
              </a:defRPr>
            </a:lvl1pPr>
          </a:lstStyle>
          <a:p>
            <a:pPr fontAlgn="base">
              <a:spcBef>
                <a:spcPct val="0"/>
              </a:spcBef>
              <a:spcAft>
                <a:spcPct val="0"/>
              </a:spcAft>
              <a:defRPr/>
            </a:pPr>
            <a:r>
              <a:rPr lang="en-US">
                <a:solidFill>
                  <a:srgbClr val="000000"/>
                </a:solidFill>
              </a:rPr>
              <a:t>Jo van den Brand</a:t>
            </a:r>
          </a:p>
        </p:txBody>
      </p:sp>
      <p:sp>
        <p:nvSpPr>
          <p:cNvPr id="1030" name="Rectangle 6"/>
          <p:cNvSpPr>
            <a:spLocks noGrp="1" noChangeArrowheads="1"/>
          </p:cNvSpPr>
          <p:nvPr>
            <p:ph type="sldNum" sz="quarter" idx="4"/>
          </p:nvPr>
        </p:nvSpPr>
        <p:spPr bwMode="auto">
          <a:xfrm>
            <a:off x="65532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tx2"/>
                </a:solidFill>
                <a:latin typeface="+mj-lt"/>
                <a:cs typeface="+mn-cs"/>
              </a:defRPr>
            </a:lvl1pPr>
          </a:lstStyle>
          <a:p>
            <a:pPr fontAlgn="base">
              <a:spcBef>
                <a:spcPct val="0"/>
              </a:spcBef>
              <a:spcAft>
                <a:spcPct val="0"/>
              </a:spcAft>
              <a:defRPr/>
            </a:pPr>
            <a:fld id="{19B41F8A-6F9D-4F85-96BD-FB00E750AE39}" type="slidenum">
              <a:rPr lang="en-US">
                <a:solidFill>
                  <a:srgbClr val="000000"/>
                </a:solidFill>
              </a:rPr>
              <a:pPr fontAlgn="base">
                <a:spcBef>
                  <a:spcPct val="0"/>
                </a:spcBef>
                <a:spcAft>
                  <a:spcPct val="0"/>
                </a:spcAft>
                <a:defRPr/>
              </a:pPr>
              <a:t>‹nr.›</a:t>
            </a:fld>
            <a:endParaRPr lang="en-US">
              <a:solidFill>
                <a:srgbClr val="000000"/>
              </a:solidFill>
              <a:latin typeface="Times" pitchFamily="18" charset="0"/>
            </a:endParaRPr>
          </a:p>
        </p:txBody>
      </p:sp>
      <p:pic>
        <p:nvPicPr>
          <p:cNvPr id="1033" name="Picture 9" descr="vu_www"/>
          <p:cNvPicPr>
            <a:picLocks noChangeAspect="1" noChangeArrowheads="1"/>
          </p:cNvPicPr>
          <p:nvPr/>
        </p:nvPicPr>
        <p:blipFill>
          <a:blip r:embed="rId17" cstate="print"/>
          <a:srcRect/>
          <a:stretch>
            <a:fillRect/>
          </a:stretch>
        </p:blipFill>
        <p:spPr bwMode="auto">
          <a:xfrm>
            <a:off x="0" y="5856288"/>
            <a:ext cx="1219200" cy="1001712"/>
          </a:xfrm>
          <a:prstGeom prst="rect">
            <a:avLst/>
          </a:prstGeom>
          <a:noFill/>
          <a:ln w="9525">
            <a:noFill/>
            <a:miter lim="800000"/>
            <a:headEnd/>
            <a:tailEnd/>
          </a:ln>
        </p:spPr>
      </p:pic>
      <p:graphicFrame>
        <p:nvGraphicFramePr>
          <p:cNvPr id="1026" name="Object 10"/>
          <p:cNvGraphicFramePr>
            <a:graphicFrameLocks noChangeAspect="1"/>
          </p:cNvGraphicFramePr>
          <p:nvPr/>
        </p:nvGraphicFramePr>
        <p:xfrm>
          <a:off x="7924800" y="6234113"/>
          <a:ext cx="1174750" cy="581025"/>
        </p:xfrm>
        <a:graphic>
          <a:graphicData uri="http://schemas.openxmlformats.org/presentationml/2006/ole">
            <p:oleObj spid="_x0000_s1036" name="Photo Editor Photo" r:id="rId18" imgW="1638529" imgH="809738" progId="">
              <p:embed/>
            </p:oleObj>
          </a:graphicData>
        </a:graphic>
      </p:graphicFrame>
    </p:spTree>
    <p:extLst>
      <p:ext uri="{BB962C8B-B14F-4D97-AF65-F5344CB8AC3E}">
        <p14:creationId xmlns:p14="http://schemas.microsoft.com/office/powerpoint/2010/main" xmlns="" val="120481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Rounded MT Bold" pitchFamily="34" charset="0"/>
        </a:defRPr>
      </a:lvl2pPr>
      <a:lvl3pPr algn="ctr" rtl="0" eaLnBrk="0" fontAlgn="base" hangingPunct="0">
        <a:spcBef>
          <a:spcPct val="0"/>
        </a:spcBef>
        <a:spcAft>
          <a:spcPct val="0"/>
        </a:spcAft>
        <a:defRPr sz="3200" b="1">
          <a:solidFill>
            <a:schemeClr val="tx2"/>
          </a:solidFill>
          <a:latin typeface="Arial Rounded MT Bold" pitchFamily="34" charset="0"/>
        </a:defRPr>
      </a:lvl3pPr>
      <a:lvl4pPr algn="ctr" rtl="0" eaLnBrk="0" fontAlgn="base" hangingPunct="0">
        <a:spcBef>
          <a:spcPct val="0"/>
        </a:spcBef>
        <a:spcAft>
          <a:spcPct val="0"/>
        </a:spcAft>
        <a:defRPr sz="3200" b="1">
          <a:solidFill>
            <a:schemeClr val="tx2"/>
          </a:solidFill>
          <a:latin typeface="Arial Rounded MT Bold" pitchFamily="34" charset="0"/>
        </a:defRPr>
      </a:lvl4pPr>
      <a:lvl5pPr algn="ctr" rtl="0" eaLnBrk="0" fontAlgn="base" hangingPunct="0">
        <a:spcBef>
          <a:spcPct val="0"/>
        </a:spcBef>
        <a:spcAft>
          <a:spcPct val="0"/>
        </a:spcAft>
        <a:defRPr sz="3200" b="1">
          <a:solidFill>
            <a:schemeClr val="tx2"/>
          </a:solidFill>
          <a:latin typeface="Arial Rounded MT Bold" pitchFamily="34" charset="0"/>
        </a:defRPr>
      </a:lvl5pPr>
      <a:lvl6pPr marL="457200" algn="ctr" rtl="0" eaLnBrk="0" fontAlgn="base" hangingPunct="0">
        <a:spcBef>
          <a:spcPct val="0"/>
        </a:spcBef>
        <a:spcAft>
          <a:spcPct val="0"/>
        </a:spcAft>
        <a:defRPr sz="3200" b="1">
          <a:solidFill>
            <a:schemeClr val="tx2"/>
          </a:solidFill>
          <a:latin typeface="Arial Rounded MT Bold" pitchFamily="34" charset="0"/>
        </a:defRPr>
      </a:lvl6pPr>
      <a:lvl7pPr marL="914400" algn="ctr" rtl="0" eaLnBrk="0" fontAlgn="base" hangingPunct="0">
        <a:spcBef>
          <a:spcPct val="0"/>
        </a:spcBef>
        <a:spcAft>
          <a:spcPct val="0"/>
        </a:spcAft>
        <a:defRPr sz="3200" b="1">
          <a:solidFill>
            <a:schemeClr val="tx2"/>
          </a:solidFill>
          <a:latin typeface="Arial Rounded MT Bold" pitchFamily="34" charset="0"/>
        </a:defRPr>
      </a:lvl7pPr>
      <a:lvl8pPr marL="1371600" algn="ctr" rtl="0" eaLnBrk="0" fontAlgn="base" hangingPunct="0">
        <a:spcBef>
          <a:spcPct val="0"/>
        </a:spcBef>
        <a:spcAft>
          <a:spcPct val="0"/>
        </a:spcAft>
        <a:defRPr sz="3200" b="1">
          <a:solidFill>
            <a:schemeClr val="tx2"/>
          </a:solidFill>
          <a:latin typeface="Arial Rounded MT Bold" pitchFamily="34" charset="0"/>
        </a:defRPr>
      </a:lvl8pPr>
      <a:lvl9pPr marL="1828800" algn="ctr" rtl="0" eaLnBrk="0" fontAlgn="base" hangingPunct="0">
        <a:spcBef>
          <a:spcPct val="0"/>
        </a:spcBef>
        <a:spcAft>
          <a:spcPct val="0"/>
        </a:spcAft>
        <a:defRPr sz="3200" b="1">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rgbClr val="000099"/>
          </a:solidFill>
          <a:latin typeface="+mn-lt"/>
        </a:defRPr>
      </a:lvl2pPr>
      <a:lvl3pPr marL="1143000" indent="-228600" algn="l" rtl="0" eaLnBrk="0" fontAlgn="base" hangingPunct="0">
        <a:spcBef>
          <a:spcPct val="20000"/>
        </a:spcBef>
        <a:spcAft>
          <a:spcPct val="0"/>
        </a:spcAft>
        <a:buChar char="•"/>
        <a:defRPr sz="2400" b="1">
          <a:solidFill>
            <a:srgbClr val="49B21A"/>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000" b="1">
          <a:solidFill>
            <a:schemeClr val="tx1"/>
          </a:solidFill>
          <a:latin typeface="+mn-lt"/>
        </a:defRPr>
      </a:lvl5pPr>
      <a:lvl6pPr marL="2514600" indent="-228600" algn="l" rtl="0" eaLnBrk="0" fontAlgn="base" hangingPunct="0">
        <a:spcBef>
          <a:spcPct val="20000"/>
        </a:spcBef>
        <a:spcAft>
          <a:spcPct val="0"/>
        </a:spcAft>
        <a:buChar char="»"/>
        <a:defRPr sz="1000" b="1">
          <a:solidFill>
            <a:schemeClr val="tx1"/>
          </a:solidFill>
          <a:latin typeface="+mn-lt"/>
        </a:defRPr>
      </a:lvl6pPr>
      <a:lvl7pPr marL="2971800" indent="-228600" algn="l" rtl="0" eaLnBrk="0" fontAlgn="base" hangingPunct="0">
        <a:spcBef>
          <a:spcPct val="20000"/>
        </a:spcBef>
        <a:spcAft>
          <a:spcPct val="0"/>
        </a:spcAft>
        <a:buChar char="»"/>
        <a:defRPr sz="1000" b="1">
          <a:solidFill>
            <a:schemeClr val="tx1"/>
          </a:solidFill>
          <a:latin typeface="+mn-lt"/>
        </a:defRPr>
      </a:lvl7pPr>
      <a:lvl8pPr marL="3429000" indent="-228600" algn="l" rtl="0" eaLnBrk="0" fontAlgn="base" hangingPunct="0">
        <a:spcBef>
          <a:spcPct val="20000"/>
        </a:spcBef>
        <a:spcAft>
          <a:spcPct val="0"/>
        </a:spcAft>
        <a:buChar char="»"/>
        <a:defRPr sz="1000" b="1">
          <a:solidFill>
            <a:schemeClr val="tx1"/>
          </a:solidFill>
          <a:latin typeface="+mn-lt"/>
        </a:defRPr>
      </a:lvl8pPr>
      <a:lvl9pPr marL="3886200" indent="-228600" algn="l" rtl="0" eaLnBrk="0" fontAlgn="base" hangingPunct="0">
        <a:spcBef>
          <a:spcPct val="20000"/>
        </a:spcBef>
        <a:spcAft>
          <a:spcPct val="0"/>
        </a:spcAft>
        <a:buChar char="»"/>
        <a:defRPr sz="1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620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1">
                <a:solidFill>
                  <a:schemeClr val="tx2"/>
                </a:solidFill>
                <a:latin typeface="+mj-lt"/>
                <a:cs typeface="+mn-cs"/>
              </a:defRPr>
            </a:lvl1pPr>
          </a:lstStyle>
          <a:p>
            <a:pPr fontAlgn="base">
              <a:spcBef>
                <a:spcPct val="0"/>
              </a:spcBef>
              <a:spcAft>
                <a:spcPct val="0"/>
              </a:spcAft>
              <a:defRPr/>
            </a:pPr>
            <a:r>
              <a:rPr lang="en-US">
                <a:solidFill>
                  <a:srgbClr val="000000"/>
                </a:solidFill>
              </a:rPr>
              <a:t>Najaar 2009</a:t>
            </a:r>
          </a:p>
        </p:txBody>
      </p:sp>
      <p:sp>
        <p:nvSpPr>
          <p:cNvPr id="3" name="Rectangle 5"/>
          <p:cNvSpPr>
            <a:spLocks noGrp="1" noChangeArrowheads="1"/>
          </p:cNvSpPr>
          <p:nvPr>
            <p:ph type="ftr" sz="quarter" idx="3"/>
          </p:nvPr>
        </p:nvSpPr>
        <p:spPr bwMode="auto">
          <a:xfrm>
            <a:off x="30480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b="1">
                <a:solidFill>
                  <a:schemeClr val="tx2"/>
                </a:solidFill>
                <a:latin typeface="+mj-lt"/>
                <a:cs typeface="+mn-cs"/>
              </a:defRPr>
            </a:lvl1pPr>
          </a:lstStyle>
          <a:p>
            <a:pPr fontAlgn="base">
              <a:spcBef>
                <a:spcPct val="0"/>
              </a:spcBef>
              <a:spcAft>
                <a:spcPct val="0"/>
              </a:spcAft>
              <a:defRPr/>
            </a:pPr>
            <a:r>
              <a:rPr lang="en-US">
                <a:solidFill>
                  <a:srgbClr val="000000"/>
                </a:solidFill>
              </a:rPr>
              <a:t>Jo van den Brand</a:t>
            </a:r>
          </a:p>
        </p:txBody>
      </p:sp>
      <p:sp>
        <p:nvSpPr>
          <p:cNvPr id="1030" name="Rectangle 6"/>
          <p:cNvSpPr>
            <a:spLocks noGrp="1" noChangeArrowheads="1"/>
          </p:cNvSpPr>
          <p:nvPr>
            <p:ph type="sldNum" sz="quarter" idx="4"/>
          </p:nvPr>
        </p:nvSpPr>
        <p:spPr bwMode="auto">
          <a:xfrm>
            <a:off x="65532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tx2"/>
                </a:solidFill>
                <a:latin typeface="+mj-lt"/>
                <a:cs typeface="+mn-cs"/>
              </a:defRPr>
            </a:lvl1pPr>
          </a:lstStyle>
          <a:p>
            <a:pPr fontAlgn="base">
              <a:spcBef>
                <a:spcPct val="0"/>
              </a:spcBef>
              <a:spcAft>
                <a:spcPct val="0"/>
              </a:spcAft>
              <a:defRPr/>
            </a:pPr>
            <a:fld id="{19B41F8A-6F9D-4F85-96BD-FB00E750AE39}" type="slidenum">
              <a:rPr lang="en-US">
                <a:solidFill>
                  <a:srgbClr val="000000"/>
                </a:solidFill>
              </a:rPr>
              <a:pPr fontAlgn="base">
                <a:spcBef>
                  <a:spcPct val="0"/>
                </a:spcBef>
                <a:spcAft>
                  <a:spcPct val="0"/>
                </a:spcAft>
                <a:defRPr/>
              </a:pPr>
              <a:t>‹nr.›</a:t>
            </a:fld>
            <a:endParaRPr lang="en-US">
              <a:solidFill>
                <a:srgbClr val="000000"/>
              </a:solidFill>
              <a:latin typeface="Times" pitchFamily="18" charset="0"/>
            </a:endParaRPr>
          </a:p>
        </p:txBody>
      </p:sp>
      <p:pic>
        <p:nvPicPr>
          <p:cNvPr id="1033" name="Picture 9" descr="vu_www"/>
          <p:cNvPicPr>
            <a:picLocks noChangeAspect="1" noChangeArrowheads="1"/>
          </p:cNvPicPr>
          <p:nvPr/>
        </p:nvPicPr>
        <p:blipFill>
          <a:blip r:embed="rId17" cstate="print"/>
          <a:srcRect/>
          <a:stretch>
            <a:fillRect/>
          </a:stretch>
        </p:blipFill>
        <p:spPr bwMode="auto">
          <a:xfrm>
            <a:off x="0" y="5856288"/>
            <a:ext cx="1219200" cy="1001712"/>
          </a:xfrm>
          <a:prstGeom prst="rect">
            <a:avLst/>
          </a:prstGeom>
          <a:noFill/>
          <a:ln w="9525">
            <a:noFill/>
            <a:miter lim="800000"/>
            <a:headEnd/>
            <a:tailEnd/>
          </a:ln>
        </p:spPr>
      </p:pic>
      <p:graphicFrame>
        <p:nvGraphicFramePr>
          <p:cNvPr id="1026" name="Object 10"/>
          <p:cNvGraphicFramePr>
            <a:graphicFrameLocks noChangeAspect="1"/>
          </p:cNvGraphicFramePr>
          <p:nvPr/>
        </p:nvGraphicFramePr>
        <p:xfrm>
          <a:off x="7924800" y="6234113"/>
          <a:ext cx="1174750" cy="581025"/>
        </p:xfrm>
        <a:graphic>
          <a:graphicData uri="http://schemas.openxmlformats.org/presentationml/2006/ole">
            <p:oleObj spid="_x0000_s2060" name="Photo Editor Photo" r:id="rId18" imgW="1638529" imgH="809738" progId="">
              <p:embed/>
            </p:oleObj>
          </a:graphicData>
        </a:graphic>
      </p:graphicFrame>
    </p:spTree>
    <p:extLst>
      <p:ext uri="{BB962C8B-B14F-4D97-AF65-F5344CB8AC3E}">
        <p14:creationId xmlns:p14="http://schemas.microsoft.com/office/powerpoint/2010/main" xmlns="" val="231198219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hdr="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Rounded MT Bold" pitchFamily="34" charset="0"/>
        </a:defRPr>
      </a:lvl2pPr>
      <a:lvl3pPr algn="ctr" rtl="0" eaLnBrk="0" fontAlgn="base" hangingPunct="0">
        <a:spcBef>
          <a:spcPct val="0"/>
        </a:spcBef>
        <a:spcAft>
          <a:spcPct val="0"/>
        </a:spcAft>
        <a:defRPr sz="3200" b="1">
          <a:solidFill>
            <a:schemeClr val="tx2"/>
          </a:solidFill>
          <a:latin typeface="Arial Rounded MT Bold" pitchFamily="34" charset="0"/>
        </a:defRPr>
      </a:lvl3pPr>
      <a:lvl4pPr algn="ctr" rtl="0" eaLnBrk="0" fontAlgn="base" hangingPunct="0">
        <a:spcBef>
          <a:spcPct val="0"/>
        </a:spcBef>
        <a:spcAft>
          <a:spcPct val="0"/>
        </a:spcAft>
        <a:defRPr sz="3200" b="1">
          <a:solidFill>
            <a:schemeClr val="tx2"/>
          </a:solidFill>
          <a:latin typeface="Arial Rounded MT Bold" pitchFamily="34" charset="0"/>
        </a:defRPr>
      </a:lvl4pPr>
      <a:lvl5pPr algn="ctr" rtl="0" eaLnBrk="0" fontAlgn="base" hangingPunct="0">
        <a:spcBef>
          <a:spcPct val="0"/>
        </a:spcBef>
        <a:spcAft>
          <a:spcPct val="0"/>
        </a:spcAft>
        <a:defRPr sz="3200" b="1">
          <a:solidFill>
            <a:schemeClr val="tx2"/>
          </a:solidFill>
          <a:latin typeface="Arial Rounded MT Bold" pitchFamily="34" charset="0"/>
        </a:defRPr>
      </a:lvl5pPr>
      <a:lvl6pPr marL="457200" algn="ctr" rtl="0" eaLnBrk="0" fontAlgn="base" hangingPunct="0">
        <a:spcBef>
          <a:spcPct val="0"/>
        </a:spcBef>
        <a:spcAft>
          <a:spcPct val="0"/>
        </a:spcAft>
        <a:defRPr sz="3200" b="1">
          <a:solidFill>
            <a:schemeClr val="tx2"/>
          </a:solidFill>
          <a:latin typeface="Arial Rounded MT Bold" pitchFamily="34" charset="0"/>
        </a:defRPr>
      </a:lvl6pPr>
      <a:lvl7pPr marL="914400" algn="ctr" rtl="0" eaLnBrk="0" fontAlgn="base" hangingPunct="0">
        <a:spcBef>
          <a:spcPct val="0"/>
        </a:spcBef>
        <a:spcAft>
          <a:spcPct val="0"/>
        </a:spcAft>
        <a:defRPr sz="3200" b="1">
          <a:solidFill>
            <a:schemeClr val="tx2"/>
          </a:solidFill>
          <a:latin typeface="Arial Rounded MT Bold" pitchFamily="34" charset="0"/>
        </a:defRPr>
      </a:lvl7pPr>
      <a:lvl8pPr marL="1371600" algn="ctr" rtl="0" eaLnBrk="0" fontAlgn="base" hangingPunct="0">
        <a:spcBef>
          <a:spcPct val="0"/>
        </a:spcBef>
        <a:spcAft>
          <a:spcPct val="0"/>
        </a:spcAft>
        <a:defRPr sz="3200" b="1">
          <a:solidFill>
            <a:schemeClr val="tx2"/>
          </a:solidFill>
          <a:latin typeface="Arial Rounded MT Bold" pitchFamily="34" charset="0"/>
        </a:defRPr>
      </a:lvl8pPr>
      <a:lvl9pPr marL="1828800" algn="ctr" rtl="0" eaLnBrk="0" fontAlgn="base" hangingPunct="0">
        <a:spcBef>
          <a:spcPct val="0"/>
        </a:spcBef>
        <a:spcAft>
          <a:spcPct val="0"/>
        </a:spcAft>
        <a:defRPr sz="3200" b="1">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rgbClr val="000099"/>
          </a:solidFill>
          <a:latin typeface="+mn-lt"/>
        </a:defRPr>
      </a:lvl2pPr>
      <a:lvl3pPr marL="1143000" indent="-228600" algn="l" rtl="0" eaLnBrk="0" fontAlgn="base" hangingPunct="0">
        <a:spcBef>
          <a:spcPct val="20000"/>
        </a:spcBef>
        <a:spcAft>
          <a:spcPct val="0"/>
        </a:spcAft>
        <a:buChar char="•"/>
        <a:defRPr sz="2400" b="1">
          <a:solidFill>
            <a:srgbClr val="49B21A"/>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000" b="1">
          <a:solidFill>
            <a:schemeClr val="tx1"/>
          </a:solidFill>
          <a:latin typeface="+mn-lt"/>
        </a:defRPr>
      </a:lvl5pPr>
      <a:lvl6pPr marL="2514600" indent="-228600" algn="l" rtl="0" eaLnBrk="0" fontAlgn="base" hangingPunct="0">
        <a:spcBef>
          <a:spcPct val="20000"/>
        </a:spcBef>
        <a:spcAft>
          <a:spcPct val="0"/>
        </a:spcAft>
        <a:buChar char="»"/>
        <a:defRPr sz="1000" b="1">
          <a:solidFill>
            <a:schemeClr val="tx1"/>
          </a:solidFill>
          <a:latin typeface="+mn-lt"/>
        </a:defRPr>
      </a:lvl6pPr>
      <a:lvl7pPr marL="2971800" indent="-228600" algn="l" rtl="0" eaLnBrk="0" fontAlgn="base" hangingPunct="0">
        <a:spcBef>
          <a:spcPct val="20000"/>
        </a:spcBef>
        <a:spcAft>
          <a:spcPct val="0"/>
        </a:spcAft>
        <a:buChar char="»"/>
        <a:defRPr sz="1000" b="1">
          <a:solidFill>
            <a:schemeClr val="tx1"/>
          </a:solidFill>
          <a:latin typeface="+mn-lt"/>
        </a:defRPr>
      </a:lvl7pPr>
      <a:lvl8pPr marL="3429000" indent="-228600" algn="l" rtl="0" eaLnBrk="0" fontAlgn="base" hangingPunct="0">
        <a:spcBef>
          <a:spcPct val="20000"/>
        </a:spcBef>
        <a:spcAft>
          <a:spcPct val="0"/>
        </a:spcAft>
        <a:buChar char="»"/>
        <a:defRPr sz="1000" b="1">
          <a:solidFill>
            <a:schemeClr val="tx1"/>
          </a:solidFill>
          <a:latin typeface="+mn-lt"/>
        </a:defRPr>
      </a:lvl8pPr>
      <a:lvl9pPr marL="3886200" indent="-228600" algn="l" rtl="0" eaLnBrk="0" fontAlgn="base" hangingPunct="0">
        <a:spcBef>
          <a:spcPct val="20000"/>
        </a:spcBef>
        <a:spcAft>
          <a:spcPct val="0"/>
        </a:spcAft>
        <a:buChar char="»"/>
        <a:defRPr sz="1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ideo" Target="../media/media1.mov"/><Relationship Id="rId5" Type="http://schemas.openxmlformats.org/officeDocument/2006/relationships/image" Target="../media/image28.png"/><Relationship Id="rId4" Type="http://schemas.microsoft.com/office/2007/relationships/media" Target="../media/media1.mov"/></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gif"/><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381000" y="3810000"/>
            <a:ext cx="8458200" cy="2895600"/>
          </a:xfrm>
        </p:spPr>
        <p:txBody>
          <a:bodyPr/>
          <a:lstStyle/>
          <a:p>
            <a:endParaRPr lang="en-US" sz="1800" dirty="0" smtClean="0">
              <a:solidFill>
                <a:schemeClr val="tx2"/>
              </a:solidFill>
              <a:latin typeface="Calibri" panose="020F0502020204030204" pitchFamily="34" charset="0"/>
              <a:ea typeface="Arial Unicode MS" pitchFamily="34" charset="-128"/>
              <a:cs typeface="Arial Unicode MS" pitchFamily="34" charset="-128"/>
            </a:endParaRPr>
          </a:p>
          <a:p>
            <a:r>
              <a:rPr lang="en-US" sz="1800" dirty="0" smtClean="0">
                <a:solidFill>
                  <a:schemeClr val="tx2"/>
                </a:solidFill>
                <a:latin typeface="Calibri" panose="020F0502020204030204" pitchFamily="34" charset="0"/>
                <a:ea typeface="Arial Unicode MS" pitchFamily="34" charset="-128"/>
                <a:cs typeface="Arial Unicode MS" pitchFamily="34" charset="-128"/>
              </a:rPr>
              <a:t> </a:t>
            </a:r>
          </a:p>
          <a:p>
            <a:endParaRPr lang="en-US" sz="1800" dirty="0" smtClean="0">
              <a:solidFill>
                <a:schemeClr val="tx2"/>
              </a:solidFill>
              <a:latin typeface="Calibri" panose="020F0502020204030204" pitchFamily="34" charset="0"/>
              <a:ea typeface="Arial Unicode MS" pitchFamily="34" charset="-128"/>
              <a:cs typeface="Arial Unicode MS" pitchFamily="34" charset="-128"/>
            </a:endParaRPr>
          </a:p>
          <a:p>
            <a:endParaRPr lang="en-US" sz="1800" dirty="0" smtClean="0">
              <a:solidFill>
                <a:schemeClr val="tx2"/>
              </a:solidFill>
              <a:latin typeface="Calibri" panose="020F0502020204030204" pitchFamily="34" charset="0"/>
              <a:ea typeface="Arial Unicode MS" pitchFamily="34" charset="-128"/>
              <a:cs typeface="Arial Unicode MS" pitchFamily="34" charset="-128"/>
            </a:endParaRPr>
          </a:p>
          <a:p>
            <a:r>
              <a:rPr lang="en-US" sz="1800" dirty="0" smtClean="0">
                <a:solidFill>
                  <a:schemeClr val="tx2"/>
                </a:solidFill>
                <a:latin typeface="Calibri" panose="020F0502020204030204" pitchFamily="34" charset="0"/>
                <a:ea typeface="Arial Unicode MS" pitchFamily="34" charset="-128"/>
                <a:cs typeface="Arial Unicode MS" pitchFamily="34" charset="-128"/>
              </a:rPr>
              <a:t>Jo van den Brand</a:t>
            </a:r>
          </a:p>
          <a:p>
            <a:r>
              <a:rPr lang="en-US" sz="1800" dirty="0" smtClean="0">
                <a:solidFill>
                  <a:schemeClr val="tx2"/>
                </a:solidFill>
                <a:latin typeface="Calibri" panose="020F0502020204030204" pitchFamily="34" charset="0"/>
                <a:ea typeface="Arial Unicode MS" pitchFamily="34" charset="-128"/>
                <a:cs typeface="Arial Unicode MS" pitchFamily="34" charset="-128"/>
              </a:rPr>
              <a:t>HOVO: 4 </a:t>
            </a:r>
            <a:r>
              <a:rPr lang="en-US" sz="1800" dirty="0" err="1" smtClean="0">
                <a:solidFill>
                  <a:schemeClr val="tx2"/>
                </a:solidFill>
                <a:latin typeface="Calibri" panose="020F0502020204030204" pitchFamily="34" charset="0"/>
                <a:ea typeface="Arial Unicode MS" pitchFamily="34" charset="-128"/>
                <a:cs typeface="Arial Unicode MS" pitchFamily="34" charset="-128"/>
              </a:rPr>
              <a:t>december</a:t>
            </a:r>
            <a:r>
              <a:rPr lang="en-US" sz="1800" dirty="0" smtClean="0">
                <a:solidFill>
                  <a:schemeClr val="tx2"/>
                </a:solidFill>
                <a:latin typeface="Calibri" panose="020F0502020204030204" pitchFamily="34" charset="0"/>
                <a:ea typeface="Arial Unicode MS" pitchFamily="34" charset="-128"/>
                <a:cs typeface="Arial Unicode MS" pitchFamily="34" charset="-128"/>
              </a:rPr>
              <a:t> 2014</a:t>
            </a:r>
          </a:p>
        </p:txBody>
      </p:sp>
      <p:sp>
        <p:nvSpPr>
          <p:cNvPr id="8195" name="Rectangle 6"/>
          <p:cNvSpPr>
            <a:spLocks noChangeArrowheads="1"/>
          </p:cNvSpPr>
          <p:nvPr/>
        </p:nvSpPr>
        <p:spPr bwMode="auto">
          <a:xfrm>
            <a:off x="533400" y="914400"/>
            <a:ext cx="7924800" cy="1508105"/>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3600" b="1" dirty="0">
                <a:solidFill>
                  <a:srgbClr val="000099"/>
                </a:solidFill>
                <a:latin typeface="Calibri" panose="020F0502020204030204" pitchFamily="34" charset="0"/>
                <a:cs typeface="Arial" pitchFamily="34" charset="0"/>
              </a:rPr>
              <a:t> </a:t>
            </a:r>
            <a:r>
              <a:rPr lang="en-US" sz="6000" b="1" dirty="0" err="1" smtClean="0">
                <a:solidFill>
                  <a:srgbClr val="000099"/>
                </a:solidFill>
                <a:latin typeface="Calibri" panose="020F0502020204030204" pitchFamily="34" charset="0"/>
                <a:cs typeface="Arial" pitchFamily="34" charset="0"/>
              </a:rPr>
              <a:t>Thermodynamica</a:t>
            </a:r>
            <a:endParaRPr lang="en-US" sz="4400" b="1" i="1" dirty="0">
              <a:solidFill>
                <a:srgbClr val="000099"/>
              </a:solidFill>
              <a:latin typeface="Calibri" panose="020F0502020204030204" pitchFamily="34" charset="0"/>
              <a:cs typeface="Arial" pitchFamily="34" charset="0"/>
            </a:endParaRPr>
          </a:p>
          <a:p>
            <a:pPr algn="ctr" eaLnBrk="0" fontAlgn="base" hangingPunct="0">
              <a:spcBef>
                <a:spcPct val="0"/>
              </a:spcBef>
              <a:spcAft>
                <a:spcPct val="0"/>
              </a:spcAft>
            </a:pPr>
            <a:r>
              <a:rPr lang="en-US" sz="3200" b="1" i="1" dirty="0" err="1">
                <a:solidFill>
                  <a:srgbClr val="005CE7">
                    <a:lumMod val="40000"/>
                    <a:lumOff val="60000"/>
                  </a:srgbClr>
                </a:solidFill>
                <a:latin typeface="Calibri" panose="020F0502020204030204" pitchFamily="34" charset="0"/>
                <a:cs typeface="Times New Roman" pitchFamily="18" charset="0"/>
              </a:rPr>
              <a:t>r</a:t>
            </a:r>
            <a:r>
              <a:rPr lang="en-US" sz="3200" b="1" i="1" dirty="0" err="1" smtClean="0">
                <a:solidFill>
                  <a:srgbClr val="005CE7">
                    <a:lumMod val="40000"/>
                    <a:lumOff val="60000"/>
                  </a:srgbClr>
                </a:solidFill>
                <a:latin typeface="Calibri" panose="020F0502020204030204" pitchFamily="34" charset="0"/>
                <a:cs typeface="Times New Roman" pitchFamily="18" charset="0"/>
              </a:rPr>
              <a:t>ol</a:t>
            </a:r>
            <a:r>
              <a:rPr lang="en-US" sz="3200" b="1" i="1" dirty="0" smtClean="0">
                <a:solidFill>
                  <a:srgbClr val="005CE7">
                    <a:lumMod val="40000"/>
                    <a:lumOff val="60000"/>
                  </a:srgbClr>
                </a:solidFill>
                <a:latin typeface="Calibri" panose="020F0502020204030204" pitchFamily="34" charset="0"/>
                <a:cs typeface="Times New Roman" pitchFamily="18" charset="0"/>
              </a:rPr>
              <a:t> in de </a:t>
            </a:r>
            <a:r>
              <a:rPr lang="en-US" sz="3200" b="1" i="1" dirty="0" err="1" smtClean="0">
                <a:solidFill>
                  <a:srgbClr val="005CE7">
                    <a:lumMod val="40000"/>
                    <a:lumOff val="60000"/>
                  </a:srgbClr>
                </a:solidFill>
                <a:latin typeface="Calibri" panose="020F0502020204030204" pitchFamily="34" charset="0"/>
                <a:cs typeface="Times New Roman" pitchFamily="18" charset="0"/>
              </a:rPr>
              <a:t>moderne</a:t>
            </a:r>
            <a:r>
              <a:rPr lang="en-US" sz="3200" b="1" i="1" dirty="0" smtClean="0">
                <a:solidFill>
                  <a:srgbClr val="005CE7">
                    <a:lumMod val="40000"/>
                    <a:lumOff val="60000"/>
                  </a:srgbClr>
                </a:solidFill>
                <a:latin typeface="Calibri" panose="020F0502020204030204" pitchFamily="34" charset="0"/>
                <a:cs typeface="Times New Roman" pitchFamily="18" charset="0"/>
              </a:rPr>
              <a:t> </a:t>
            </a:r>
            <a:r>
              <a:rPr lang="en-US" sz="3200" b="1" i="1" dirty="0" err="1" smtClean="0">
                <a:solidFill>
                  <a:srgbClr val="005CE7">
                    <a:lumMod val="40000"/>
                    <a:lumOff val="60000"/>
                  </a:srgbClr>
                </a:solidFill>
                <a:latin typeface="Calibri" panose="020F0502020204030204" pitchFamily="34" charset="0"/>
                <a:cs typeface="Times New Roman" pitchFamily="18" charset="0"/>
              </a:rPr>
              <a:t>fysica</a:t>
            </a:r>
            <a:endParaRPr lang="en-US" sz="3600" b="1" i="1" dirty="0">
              <a:solidFill>
                <a:srgbClr val="005CE7">
                  <a:lumMod val="40000"/>
                  <a:lumOff val="60000"/>
                </a:srgbClr>
              </a:solidFill>
              <a:latin typeface="Calibri" panose="020F0502020204030204" pitchFamily="34" charset="0"/>
              <a:cs typeface="Times New Roman" pitchFamily="18" charset="0"/>
            </a:endParaRPr>
          </a:p>
        </p:txBody>
      </p:sp>
      <p:pic>
        <p:nvPicPr>
          <p:cNvPr id="8196" name="Picture 9" descr="bigbang"/>
          <p:cNvPicPr>
            <a:picLocks noChangeAspect="1" noChangeArrowheads="1" noCrop="1"/>
          </p:cNvPicPr>
          <p:nvPr/>
        </p:nvPicPr>
        <p:blipFill>
          <a:blip r:embed="rId3" cstate="print"/>
          <a:srcRect/>
          <a:stretch>
            <a:fillRect/>
          </a:stretch>
        </p:blipFill>
        <p:spPr bwMode="auto">
          <a:xfrm>
            <a:off x="2743200" y="2438400"/>
            <a:ext cx="3657600" cy="2286000"/>
          </a:xfrm>
          <a:prstGeom prst="rect">
            <a:avLst/>
          </a:prstGeom>
          <a:noFill/>
          <a:ln w="9525">
            <a:noFill/>
            <a:miter lim="800000"/>
            <a:headEnd/>
            <a:tailEnd/>
          </a:ln>
        </p:spPr>
      </p:pic>
      <p:sp>
        <p:nvSpPr>
          <p:cNvPr id="2" name="TextBox 1"/>
          <p:cNvSpPr txBox="1"/>
          <p:nvPr/>
        </p:nvSpPr>
        <p:spPr>
          <a:xfrm>
            <a:off x="7773429" y="6488668"/>
            <a:ext cx="1369542" cy="369332"/>
          </a:xfrm>
          <a:prstGeom prst="rect">
            <a:avLst/>
          </a:prstGeom>
          <a:noFill/>
        </p:spPr>
        <p:txBody>
          <a:bodyPr wrap="none" rtlCol="0">
            <a:spAutoFit/>
          </a:bodyPr>
          <a:lstStyle/>
          <a:p>
            <a:pPr fontAlgn="base">
              <a:spcBef>
                <a:spcPct val="0"/>
              </a:spcBef>
              <a:spcAft>
                <a:spcPct val="0"/>
              </a:spcAft>
            </a:pPr>
            <a:r>
              <a:rPr lang="en-US" dirty="0" smtClean="0">
                <a:solidFill>
                  <a:srgbClr val="000000"/>
                </a:solidFill>
                <a:latin typeface="Calibri" panose="020F0502020204030204" pitchFamily="34" charset="0"/>
                <a:cs typeface="Arial" pitchFamily="34" charset="0"/>
              </a:rPr>
              <a:t>jo@nikhef.nl</a:t>
            </a:r>
            <a:endParaRPr lang="en-US" dirty="0">
              <a:solidFill>
                <a:srgbClr val="000000"/>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xmlns="" val="25912279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vdB\Dropbox\Thermodynamics\Dictaat Jo\figuren\PIA16874-CobeWmapPlanckComparison-201303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52600"/>
            <a:ext cx="9189718" cy="510539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0"/>
            <a:ext cx="8229600" cy="1143000"/>
          </a:xfrm>
        </p:spPr>
        <p:txBody>
          <a:bodyPr/>
          <a:lstStyle/>
          <a:p>
            <a:r>
              <a:rPr lang="en-US" sz="3200" b="1" i="1" dirty="0" smtClean="0">
                <a:solidFill>
                  <a:srgbClr val="000099"/>
                </a:solidFill>
                <a:latin typeface="Calibri" panose="020F0502020204030204" pitchFamily="34" charset="0"/>
                <a:ea typeface="+mn-ea"/>
                <a:cs typeface="Arial" pitchFamily="34" charset="0"/>
              </a:rPr>
              <a:t>Planck</a:t>
            </a:r>
            <a:endParaRPr lang="en-US" sz="3200" b="1" i="1" dirty="0">
              <a:solidFill>
                <a:srgbClr val="000099"/>
              </a:solidFill>
              <a:latin typeface="Calibri" panose="020F0502020204030204" pitchFamily="34" charset="0"/>
              <a:ea typeface="+mn-ea"/>
              <a:cs typeface="Arial" pitchFamily="34" charset="0"/>
            </a:endParaRPr>
          </a:p>
        </p:txBody>
      </p:sp>
      <p:sp>
        <p:nvSpPr>
          <p:cNvPr id="9" name="TextBox 8"/>
          <p:cNvSpPr txBox="1">
            <a:spLocks noChangeArrowheads="1"/>
          </p:cNvSpPr>
          <p:nvPr/>
        </p:nvSpPr>
        <p:spPr bwMode="auto">
          <a:xfrm>
            <a:off x="533400" y="12192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COBE </a:t>
            </a:r>
            <a:r>
              <a:rPr lang="en-US" altLang="en-US" dirty="0" err="1" smtClean="0">
                <a:solidFill>
                  <a:srgbClr val="000000"/>
                </a:solidFill>
                <a:latin typeface="Calibri" pitchFamily="34" charset="0"/>
              </a:rPr>
              <a:t>werd</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gelanceerd</a:t>
            </a:r>
            <a:r>
              <a:rPr lang="en-US" altLang="en-US" dirty="0" smtClean="0">
                <a:solidFill>
                  <a:srgbClr val="000000"/>
                </a:solidFill>
                <a:latin typeface="Calibri" pitchFamily="34" charset="0"/>
              </a:rPr>
              <a:t> op 14 </a:t>
            </a:r>
            <a:r>
              <a:rPr lang="en-US" altLang="en-US" dirty="0" err="1" smtClean="0">
                <a:solidFill>
                  <a:srgbClr val="000000"/>
                </a:solidFill>
                <a:latin typeface="Calibri" pitchFamily="34" charset="0"/>
              </a:rPr>
              <a:t>mei</a:t>
            </a:r>
            <a:r>
              <a:rPr lang="en-US" altLang="en-US" dirty="0" smtClean="0">
                <a:solidFill>
                  <a:srgbClr val="000000"/>
                </a:solidFill>
                <a:latin typeface="Calibri" pitchFamily="34" charset="0"/>
              </a:rPr>
              <a:t> 2009</a:t>
            </a:r>
            <a:endParaRPr lang="en-US" altLang="en-US" i="1" dirty="0" smtClean="0">
              <a:solidFill>
                <a:srgbClr val="000000"/>
              </a:solidFill>
              <a:latin typeface="Calibri" pitchFamily="34" charset="0"/>
            </a:endParaRPr>
          </a:p>
        </p:txBody>
      </p:sp>
    </p:spTree>
    <p:extLst>
      <p:ext uri="{BB962C8B-B14F-4D97-AF65-F5344CB8AC3E}">
        <p14:creationId xmlns:p14="http://schemas.microsoft.com/office/powerpoint/2010/main" xmlns="" val="13965778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i="1" dirty="0" err="1" smtClean="0">
                <a:solidFill>
                  <a:srgbClr val="000099"/>
                </a:solidFill>
                <a:latin typeface="Calibri" panose="020F0502020204030204" pitchFamily="34" charset="0"/>
                <a:ea typeface="+mn-ea"/>
                <a:cs typeface="Arial" pitchFamily="34" charset="0"/>
              </a:rPr>
              <a:t>Correcties</a:t>
            </a:r>
            <a:r>
              <a:rPr lang="en-US" sz="3200" b="1" i="1" dirty="0" smtClean="0">
                <a:solidFill>
                  <a:srgbClr val="000099"/>
                </a:solidFill>
                <a:latin typeface="Calibri" panose="020F0502020204030204" pitchFamily="34" charset="0"/>
                <a:ea typeface="+mn-ea"/>
                <a:cs typeface="Arial" pitchFamily="34" charset="0"/>
              </a:rPr>
              <a:t> op de Planck data</a:t>
            </a:r>
            <a:endParaRPr lang="en-US" sz="3200" b="1" i="1" dirty="0">
              <a:solidFill>
                <a:srgbClr val="000099"/>
              </a:solidFill>
              <a:latin typeface="Calibri" panose="020F0502020204030204" pitchFamily="34" charset="0"/>
              <a:ea typeface="+mn-ea"/>
              <a:cs typeface="Arial" pitchFamily="34" charset="0"/>
            </a:endParaRPr>
          </a:p>
        </p:txBody>
      </p:sp>
      <p:pic>
        <p:nvPicPr>
          <p:cNvPr id="4" name="571_Planck_CMB_with_foreground_emission_layers.mo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85863" y="1524000"/>
            <a:ext cx="6772275" cy="3810000"/>
          </a:xfrm>
          <a:prstGeom prst="rect">
            <a:avLst/>
          </a:prstGeom>
        </p:spPr>
      </p:pic>
    </p:spTree>
    <p:extLst>
      <p:ext uri="{BB962C8B-B14F-4D97-AF65-F5344CB8AC3E}">
        <p14:creationId xmlns:p14="http://schemas.microsoft.com/office/powerpoint/2010/main" xmlns="" val="2337369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b="1" i="1" dirty="0" err="1">
                <a:solidFill>
                  <a:srgbClr val="000099"/>
                </a:solidFill>
                <a:latin typeface="Calibri" panose="020F0502020204030204" pitchFamily="34" charset="0"/>
                <a:ea typeface="+mn-ea"/>
                <a:cs typeface="Arial" pitchFamily="34" charset="0"/>
              </a:rPr>
              <a:t>Fluctuaties</a:t>
            </a:r>
            <a:endParaRPr lang="en-US" sz="3200" b="1" i="1" dirty="0">
              <a:solidFill>
                <a:srgbClr val="000099"/>
              </a:solidFill>
              <a:latin typeface="Calibri" panose="020F0502020204030204" pitchFamily="34" charset="0"/>
              <a:ea typeface="+mn-ea"/>
              <a:cs typeface="Arial" pitchFamily="34" charset="0"/>
            </a:endParaRPr>
          </a:p>
        </p:txBody>
      </p:sp>
      <p:pic>
        <p:nvPicPr>
          <p:cNvPr id="3074" name="Picture 2" descr="C:\Users\JvdB\Dropbox\Thermodynamics\Dictaat Jo\figuren\planck.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274731"/>
            <a:ext cx="9144001" cy="458327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a:spLocks noChangeArrowheads="1"/>
          </p:cNvSpPr>
          <p:nvPr/>
        </p:nvSpPr>
        <p:spPr bwMode="auto">
          <a:xfrm>
            <a:off x="533400" y="1066800"/>
            <a:ext cx="4648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Na </a:t>
            </a:r>
            <a:r>
              <a:rPr lang="en-US" altLang="en-US" dirty="0" err="1" smtClean="0">
                <a:solidFill>
                  <a:srgbClr val="000000"/>
                </a:solidFill>
                <a:latin typeface="Calibri" pitchFamily="34" charset="0"/>
              </a:rPr>
              <a:t>alle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correcties</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zien</a:t>
            </a:r>
            <a:r>
              <a:rPr lang="en-US" altLang="en-US" dirty="0" smtClean="0">
                <a:solidFill>
                  <a:srgbClr val="000000"/>
                </a:solidFill>
                <a:latin typeface="Calibri" pitchFamily="34" charset="0"/>
              </a:rPr>
              <a:t> we de CMBR </a:t>
            </a:r>
            <a:r>
              <a:rPr lang="en-US" altLang="en-US" dirty="0" err="1" smtClean="0">
                <a:solidFill>
                  <a:srgbClr val="000000"/>
                </a:solidFill>
                <a:latin typeface="Calibri" pitchFamily="34" charset="0"/>
              </a:rPr>
              <a:t>fluctuaties</a:t>
            </a:r>
            <a:endParaRPr lang="en-US" altLang="en-US" i="1" dirty="0">
              <a:solidFill>
                <a:srgbClr val="000000"/>
              </a:solidFill>
              <a:latin typeface="Calibri" pitchFamily="34" charset="0"/>
            </a:endParaRPr>
          </a:p>
        </p:txBody>
      </p:sp>
    </p:spTree>
    <p:extLst>
      <p:ext uri="{BB962C8B-B14F-4D97-AF65-F5344CB8AC3E}">
        <p14:creationId xmlns:p14="http://schemas.microsoft.com/office/powerpoint/2010/main" xmlns="" val="27887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 calcmode="lin" valueType="num">
                                      <p:cBhvr>
                                        <p:cTn id="10" dur="500" fill="hold"/>
                                        <p:tgtEl>
                                          <p:spTgt spid="3074"/>
                                        </p:tgtEl>
                                        <p:attrNameLst>
                                          <p:attrName>ppt_w</p:attrName>
                                        </p:attrNameLst>
                                      </p:cBhvr>
                                      <p:tavLst>
                                        <p:tav tm="0">
                                          <p:val>
                                            <p:fltVal val="0"/>
                                          </p:val>
                                        </p:tav>
                                        <p:tav tm="100000">
                                          <p:val>
                                            <p:strVal val="#ppt_w"/>
                                          </p:val>
                                        </p:tav>
                                      </p:tavLst>
                                    </p:anim>
                                    <p:anim calcmode="lin" valueType="num">
                                      <p:cBhvr>
                                        <p:cTn id="11" dur="500" fill="hold"/>
                                        <p:tgtEl>
                                          <p:spTgt spid="3074"/>
                                        </p:tgtEl>
                                        <p:attrNameLst>
                                          <p:attrName>ppt_h</p:attrName>
                                        </p:attrNameLst>
                                      </p:cBhvr>
                                      <p:tavLst>
                                        <p:tav tm="0">
                                          <p:val>
                                            <p:fltVal val="0"/>
                                          </p:val>
                                        </p:tav>
                                        <p:tav tm="100000">
                                          <p:val>
                                            <p:strVal val="#ppt_h"/>
                                          </p:val>
                                        </p:tav>
                                      </p:tavLst>
                                    </p:anim>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ea typeface="+mn-ea"/>
                <a:cs typeface="Calibri" pitchFamily="34" charset="0"/>
              </a:rPr>
              <a:t>Analyse</a:t>
            </a:r>
            <a:r>
              <a:rPr lang="en-US" i="1" kern="1200" dirty="0" smtClean="0">
                <a:solidFill>
                  <a:srgbClr val="000099"/>
                </a:solidFill>
                <a:latin typeface="Calibri" pitchFamily="34" charset="0"/>
                <a:ea typeface="+mn-ea"/>
                <a:cs typeface="Calibri" pitchFamily="34" charset="0"/>
              </a:rPr>
              <a:t> van </a:t>
            </a:r>
            <a:r>
              <a:rPr lang="en-US" i="1" kern="1200" dirty="0" err="1" smtClean="0">
                <a:solidFill>
                  <a:srgbClr val="000099"/>
                </a:solidFill>
                <a:latin typeface="Calibri" pitchFamily="34" charset="0"/>
                <a:ea typeface="+mn-ea"/>
                <a:cs typeface="Calibri" pitchFamily="34" charset="0"/>
              </a:rPr>
              <a:t>fluctuaties</a:t>
            </a:r>
            <a:endParaRPr lang="en-US" i="1" kern="1200" dirty="0" smtClean="0">
              <a:solidFill>
                <a:srgbClr val="000099"/>
              </a:solidFill>
              <a:latin typeface="Calibri" pitchFamily="34" charset="0"/>
              <a:ea typeface="+mn-ea"/>
              <a:cs typeface="Calibri" pitchFamily="34" charset="0"/>
            </a:endParaRPr>
          </a:p>
        </p:txBody>
      </p:sp>
      <p:sp>
        <p:nvSpPr>
          <p:cNvPr id="18" name="TextBox 17"/>
          <p:cNvSpPr txBox="1">
            <a:spLocks noChangeArrowheads="1"/>
          </p:cNvSpPr>
          <p:nvPr/>
        </p:nvSpPr>
        <p:spPr bwMode="auto">
          <a:xfrm>
            <a:off x="533400" y="10668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Definieer</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een</a:t>
            </a:r>
            <a:r>
              <a:rPr lang="en-US" altLang="en-US" dirty="0" smtClean="0">
                <a:solidFill>
                  <a:srgbClr val="000000"/>
                </a:solidFill>
                <a:latin typeface="Calibri" pitchFamily="34" charset="0"/>
              </a:rPr>
              <a:t> punt </a:t>
            </a:r>
            <a:r>
              <a:rPr lang="en-US" altLang="en-US" dirty="0" err="1" smtClean="0">
                <a:solidFill>
                  <a:srgbClr val="000000"/>
                </a:solidFill>
                <a:latin typeface="Calibri" pitchFamily="34" charset="0"/>
              </a:rPr>
              <a:t>aan</a:t>
            </a:r>
            <a:r>
              <a:rPr lang="en-US" altLang="en-US" dirty="0" smtClean="0">
                <a:solidFill>
                  <a:srgbClr val="000000"/>
                </a:solidFill>
                <a:latin typeface="Calibri" pitchFamily="34" charset="0"/>
              </a:rPr>
              <a:t> de </a:t>
            </a:r>
            <a:r>
              <a:rPr lang="en-US" altLang="en-US" dirty="0" err="1" smtClean="0">
                <a:solidFill>
                  <a:srgbClr val="000000"/>
                </a:solidFill>
                <a:latin typeface="Calibri" pitchFamily="34" charset="0"/>
              </a:rPr>
              <a:t>hemel</a:t>
            </a:r>
            <a:r>
              <a:rPr lang="en-US" altLang="en-US" dirty="0" smtClean="0">
                <a:solidFill>
                  <a:srgbClr val="000000"/>
                </a:solidFill>
                <a:latin typeface="Calibri" pitchFamily="34" charset="0"/>
              </a:rPr>
              <a:t> met vector</a:t>
            </a:r>
            <a:endParaRPr lang="en-US" altLang="en-US" i="1" dirty="0" smtClean="0">
              <a:solidFill>
                <a:srgbClr val="000000"/>
              </a:solidFill>
              <a:latin typeface="Calibri" pitchFamily="34" charset="0"/>
            </a:endParaRPr>
          </a:p>
        </p:txBody>
      </p:sp>
      <p:sp>
        <p:nvSpPr>
          <p:cNvPr id="41" name="TextBox 40"/>
          <p:cNvSpPr txBox="1">
            <a:spLocks noChangeArrowheads="1"/>
          </p:cNvSpPr>
          <p:nvPr/>
        </p:nvSpPr>
        <p:spPr bwMode="auto">
          <a:xfrm>
            <a:off x="533399" y="1535668"/>
            <a:ext cx="757942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Dit</a:t>
            </a:r>
            <a:r>
              <a:rPr lang="en-US" altLang="en-US" dirty="0" smtClean="0">
                <a:solidFill>
                  <a:srgbClr val="000000"/>
                </a:solidFill>
                <a:latin typeface="Calibri" pitchFamily="34" charset="0"/>
              </a:rPr>
              <a:t> punt </a:t>
            </a:r>
            <a:r>
              <a:rPr lang="en-US" altLang="en-US" dirty="0" err="1" smtClean="0">
                <a:solidFill>
                  <a:srgbClr val="000000"/>
                </a:solidFill>
                <a:latin typeface="Calibri" pitchFamily="34" charset="0"/>
              </a:rPr>
              <a:t>heeft</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temperatuurfluctuatie</a:t>
            </a:r>
            <a:endParaRPr lang="en-US" altLang="en-US" i="1" dirty="0">
              <a:solidFill>
                <a:srgbClr val="000000"/>
              </a:solidFill>
              <a:latin typeface="Calibri" pitchFamily="34" charset="0"/>
            </a:endParaRPr>
          </a:p>
        </p:txBody>
      </p:sp>
      <p:sp>
        <p:nvSpPr>
          <p:cNvPr id="30" name="TextBox 29"/>
          <p:cNvSpPr txBox="1">
            <a:spLocks noChangeArrowheads="1"/>
          </p:cNvSpPr>
          <p:nvPr/>
        </p:nvSpPr>
        <p:spPr bwMode="auto">
          <a:xfrm>
            <a:off x="533400" y="2438400"/>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Correlatie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tussen</a:t>
            </a:r>
            <a:r>
              <a:rPr lang="en-US" altLang="en-US" dirty="0" smtClean="0">
                <a:solidFill>
                  <a:srgbClr val="000000"/>
                </a:solidFill>
                <a:latin typeface="Calibri" pitchFamily="34" charset="0"/>
              </a:rPr>
              <a:t> twee </a:t>
            </a:r>
            <a:r>
              <a:rPr lang="en-US" altLang="en-US" dirty="0" err="1" smtClean="0">
                <a:solidFill>
                  <a:srgbClr val="000000"/>
                </a:solidFill>
                <a:latin typeface="Calibri" pitchFamily="34" charset="0"/>
              </a:rPr>
              <a:t>punten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en</a:t>
            </a:r>
            <a:r>
              <a:rPr lang="en-US" altLang="en-US" dirty="0" smtClean="0">
                <a:solidFill>
                  <a:srgbClr val="000000"/>
                </a:solidFill>
                <a:latin typeface="Calibri" pitchFamily="34" charset="0"/>
              </a:rPr>
              <a:t>         is </a:t>
            </a:r>
            <a:r>
              <a:rPr lang="en-US" altLang="en-US" dirty="0" err="1" smtClean="0">
                <a:solidFill>
                  <a:srgbClr val="000000"/>
                </a:solidFill>
                <a:latin typeface="Calibri" pitchFamily="34" charset="0"/>
              </a:rPr>
              <a:t>dan</a:t>
            </a:r>
            <a:endParaRPr lang="en-US" altLang="en-US" i="1" dirty="0">
              <a:solidFill>
                <a:srgbClr val="000000"/>
              </a:solidFill>
              <a:latin typeface="Calibri" pitchFamily="34" charset="0"/>
            </a:endParaRPr>
          </a:p>
        </p:txBody>
      </p:sp>
      <p:sp>
        <p:nvSpPr>
          <p:cNvPr id="38" name="TextBox 37"/>
          <p:cNvSpPr txBox="1">
            <a:spLocks noChangeArrowheads="1"/>
          </p:cNvSpPr>
          <p:nvPr/>
        </p:nvSpPr>
        <p:spPr bwMode="auto">
          <a:xfrm>
            <a:off x="533400" y="34290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Expandeer</a:t>
            </a:r>
            <a:r>
              <a:rPr lang="en-US" altLang="en-US" dirty="0" smtClean="0">
                <a:solidFill>
                  <a:srgbClr val="000000"/>
                </a:solidFill>
                <a:latin typeface="Calibri" pitchFamily="34" charset="0"/>
              </a:rPr>
              <a:t> in </a:t>
            </a:r>
            <a:r>
              <a:rPr lang="en-US" altLang="en-US" dirty="0" err="1" smtClean="0">
                <a:solidFill>
                  <a:srgbClr val="000000"/>
                </a:solidFill>
                <a:latin typeface="Calibri" pitchFamily="34" charset="0"/>
              </a:rPr>
              <a:t>sferisch-harmonische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functies</a:t>
            </a:r>
            <a:endParaRPr lang="en-US" altLang="en-US" i="1" dirty="0">
              <a:solidFill>
                <a:srgbClr val="000000"/>
              </a:solidFill>
              <a:latin typeface="Calibri" pitchFamily="34" charset="0"/>
            </a:endParaRPr>
          </a:p>
        </p:txBody>
      </p:sp>
      <p:sp>
        <p:nvSpPr>
          <p:cNvPr id="39" name="TextBox 38"/>
          <p:cNvSpPr txBox="1">
            <a:spLocks noChangeArrowheads="1"/>
          </p:cNvSpPr>
          <p:nvPr/>
        </p:nvSpPr>
        <p:spPr bwMode="auto">
          <a:xfrm>
            <a:off x="533400" y="5906869"/>
            <a:ext cx="4800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Expansiecoefficienten</a:t>
            </a:r>
            <a:endParaRPr lang="en-US" altLang="en-US" i="1" dirty="0">
              <a:solidFill>
                <a:srgbClr val="000000"/>
              </a:solidFill>
              <a:latin typeface="Calibri" pitchFamily="34" charset="0"/>
            </a:endParaRPr>
          </a:p>
        </p:txBody>
      </p:sp>
      <p:pic>
        <p:nvPicPr>
          <p:cNvPr id="4" name="Picture 3"/>
          <p:cNvPicPr>
            <a:picLocks noChangeAspect="1"/>
          </p:cNvPicPr>
          <p:nvPr/>
        </p:nvPicPr>
        <p:blipFill>
          <a:blip r:embed="rId3" cstate="print"/>
          <a:stretch>
            <a:fillRect/>
          </a:stretch>
        </p:blipFill>
        <p:spPr>
          <a:xfrm>
            <a:off x="4820014" y="1063819"/>
            <a:ext cx="230405" cy="315984"/>
          </a:xfrm>
          <a:prstGeom prst="rect">
            <a:avLst/>
          </a:prstGeom>
        </p:spPr>
      </p:pic>
      <p:pic>
        <p:nvPicPr>
          <p:cNvPr id="5" name="Picture 4"/>
          <p:cNvPicPr>
            <a:picLocks noChangeAspect="1"/>
          </p:cNvPicPr>
          <p:nvPr/>
        </p:nvPicPr>
        <p:blipFill>
          <a:blip r:embed="rId4" cstate="print"/>
          <a:stretch>
            <a:fillRect/>
          </a:stretch>
        </p:blipFill>
        <p:spPr>
          <a:xfrm>
            <a:off x="4531895" y="1550223"/>
            <a:ext cx="2081463" cy="351796"/>
          </a:xfrm>
          <a:prstGeom prst="rect">
            <a:avLst/>
          </a:prstGeom>
        </p:spPr>
      </p:pic>
      <p:cxnSp>
        <p:nvCxnSpPr>
          <p:cNvPr id="7" name="Straight Arrow Connector 6"/>
          <p:cNvCxnSpPr/>
          <p:nvPr/>
        </p:nvCxnSpPr>
        <p:spPr bwMode="auto">
          <a:xfrm flipV="1">
            <a:off x="6477000" y="1936539"/>
            <a:ext cx="0" cy="337793"/>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sp>
        <p:nvSpPr>
          <p:cNvPr id="8" name="TextBox 7"/>
          <p:cNvSpPr txBox="1"/>
          <p:nvPr/>
        </p:nvSpPr>
        <p:spPr>
          <a:xfrm>
            <a:off x="6445889" y="1985516"/>
            <a:ext cx="2685351" cy="369332"/>
          </a:xfrm>
          <a:prstGeom prst="rect">
            <a:avLst/>
          </a:prstGeom>
          <a:noFill/>
        </p:spPr>
        <p:txBody>
          <a:bodyPr wrap="none" rtlCol="0">
            <a:spAutoFit/>
          </a:bodyPr>
          <a:lstStyle/>
          <a:p>
            <a:r>
              <a:rPr lang="en-US" dirty="0" err="1"/>
              <a:t>g</a:t>
            </a:r>
            <a:r>
              <a:rPr lang="en-US" dirty="0" err="1" smtClean="0"/>
              <a:t>emiddelde</a:t>
            </a:r>
            <a:r>
              <a:rPr lang="en-US" dirty="0" smtClean="0"/>
              <a:t> </a:t>
            </a:r>
            <a:r>
              <a:rPr lang="en-US" dirty="0" err="1" smtClean="0"/>
              <a:t>temperatuur</a:t>
            </a:r>
            <a:endParaRPr lang="en-US" dirty="0"/>
          </a:p>
        </p:txBody>
      </p:sp>
      <p:pic>
        <p:nvPicPr>
          <p:cNvPr id="9" name="Picture 8"/>
          <p:cNvPicPr>
            <a:picLocks noChangeAspect="1"/>
          </p:cNvPicPr>
          <p:nvPr/>
        </p:nvPicPr>
        <p:blipFill>
          <a:blip r:embed="rId5" cstate="print"/>
          <a:stretch>
            <a:fillRect/>
          </a:stretch>
        </p:blipFill>
        <p:spPr>
          <a:xfrm>
            <a:off x="3527007" y="2445110"/>
            <a:ext cx="242888" cy="326164"/>
          </a:xfrm>
          <a:prstGeom prst="rect">
            <a:avLst/>
          </a:prstGeom>
        </p:spPr>
      </p:pic>
      <p:pic>
        <p:nvPicPr>
          <p:cNvPr id="15" name="Picture 14"/>
          <p:cNvPicPr>
            <a:picLocks noChangeAspect="1"/>
          </p:cNvPicPr>
          <p:nvPr/>
        </p:nvPicPr>
        <p:blipFill>
          <a:blip r:embed="rId6" cstate="print"/>
          <a:stretch>
            <a:fillRect/>
          </a:stretch>
        </p:blipFill>
        <p:spPr>
          <a:xfrm>
            <a:off x="4152316" y="2438400"/>
            <a:ext cx="311400" cy="304323"/>
          </a:xfrm>
          <a:prstGeom prst="rect">
            <a:avLst/>
          </a:prstGeom>
        </p:spPr>
      </p:pic>
      <p:pic>
        <p:nvPicPr>
          <p:cNvPr id="17" name="Picture 16"/>
          <p:cNvPicPr>
            <a:picLocks noChangeAspect="1"/>
          </p:cNvPicPr>
          <p:nvPr/>
        </p:nvPicPr>
        <p:blipFill>
          <a:blip r:embed="rId7" cstate="print"/>
          <a:stretch>
            <a:fillRect/>
          </a:stretch>
        </p:blipFill>
        <p:spPr>
          <a:xfrm>
            <a:off x="5209904" y="2433455"/>
            <a:ext cx="2792330" cy="369234"/>
          </a:xfrm>
          <a:prstGeom prst="rect">
            <a:avLst/>
          </a:prstGeom>
        </p:spPr>
      </p:pic>
      <p:cxnSp>
        <p:nvCxnSpPr>
          <p:cNvPr id="33" name="Straight Arrow Connector 32"/>
          <p:cNvCxnSpPr/>
          <p:nvPr/>
        </p:nvCxnSpPr>
        <p:spPr bwMode="auto">
          <a:xfrm flipV="1">
            <a:off x="5602705" y="2786407"/>
            <a:ext cx="0" cy="337793"/>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pic>
        <p:nvPicPr>
          <p:cNvPr id="19" name="Picture 18"/>
          <p:cNvPicPr>
            <a:picLocks noChangeAspect="1"/>
          </p:cNvPicPr>
          <p:nvPr/>
        </p:nvPicPr>
        <p:blipFill>
          <a:blip r:embed="rId8" cstate="print"/>
          <a:stretch>
            <a:fillRect/>
          </a:stretch>
        </p:blipFill>
        <p:spPr>
          <a:xfrm>
            <a:off x="5634037" y="2964295"/>
            <a:ext cx="1604963" cy="258675"/>
          </a:xfrm>
          <a:prstGeom prst="rect">
            <a:avLst/>
          </a:prstGeom>
        </p:spPr>
      </p:pic>
      <p:pic>
        <p:nvPicPr>
          <p:cNvPr id="20" name="Picture 19"/>
          <p:cNvPicPr>
            <a:picLocks noChangeAspect="1"/>
          </p:cNvPicPr>
          <p:nvPr/>
        </p:nvPicPr>
        <p:blipFill>
          <a:blip r:embed="rId9" cstate="print"/>
          <a:stretch>
            <a:fillRect/>
          </a:stretch>
        </p:blipFill>
        <p:spPr>
          <a:xfrm>
            <a:off x="2584283" y="3866441"/>
            <a:ext cx="4029075" cy="762536"/>
          </a:xfrm>
          <a:prstGeom prst="rect">
            <a:avLst/>
          </a:prstGeom>
        </p:spPr>
      </p:pic>
      <p:cxnSp>
        <p:nvCxnSpPr>
          <p:cNvPr id="34" name="Straight Arrow Connector 33"/>
          <p:cNvCxnSpPr/>
          <p:nvPr/>
        </p:nvCxnSpPr>
        <p:spPr bwMode="auto">
          <a:xfrm flipV="1">
            <a:off x="6035842" y="4446765"/>
            <a:ext cx="0" cy="337793"/>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pic>
        <p:nvPicPr>
          <p:cNvPr id="21" name="Picture 20"/>
          <p:cNvPicPr>
            <a:picLocks noChangeAspect="1"/>
          </p:cNvPicPr>
          <p:nvPr/>
        </p:nvPicPr>
        <p:blipFill>
          <a:blip r:embed="rId10" cstate="print"/>
          <a:stretch>
            <a:fillRect/>
          </a:stretch>
        </p:blipFill>
        <p:spPr>
          <a:xfrm>
            <a:off x="3276600" y="4921619"/>
            <a:ext cx="5709902" cy="749084"/>
          </a:xfrm>
          <a:prstGeom prst="rect">
            <a:avLst/>
          </a:prstGeom>
        </p:spPr>
      </p:pic>
      <p:cxnSp>
        <p:nvCxnSpPr>
          <p:cNvPr id="40" name="Straight Arrow Connector 39"/>
          <p:cNvCxnSpPr/>
          <p:nvPr/>
        </p:nvCxnSpPr>
        <p:spPr bwMode="auto">
          <a:xfrm flipV="1">
            <a:off x="7620000" y="5486400"/>
            <a:ext cx="0" cy="337793"/>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pic>
        <p:nvPicPr>
          <p:cNvPr id="22" name="Picture 21"/>
          <p:cNvPicPr>
            <a:picLocks noChangeAspect="1"/>
          </p:cNvPicPr>
          <p:nvPr/>
        </p:nvPicPr>
        <p:blipFill>
          <a:blip r:embed="rId11" cstate="print"/>
          <a:stretch>
            <a:fillRect/>
          </a:stretch>
        </p:blipFill>
        <p:spPr>
          <a:xfrm>
            <a:off x="5291202" y="5918229"/>
            <a:ext cx="3776598" cy="581015"/>
          </a:xfrm>
          <a:prstGeom prst="rect">
            <a:avLst/>
          </a:prstGeom>
        </p:spPr>
      </p:pic>
      <p:pic>
        <p:nvPicPr>
          <p:cNvPr id="23" name="Picture 22"/>
          <p:cNvPicPr>
            <a:picLocks noChangeAspect="1"/>
          </p:cNvPicPr>
          <p:nvPr/>
        </p:nvPicPr>
        <p:blipFill>
          <a:blip r:embed="rId12" cstate="print"/>
          <a:stretch>
            <a:fillRect/>
          </a:stretch>
        </p:blipFill>
        <p:spPr>
          <a:xfrm>
            <a:off x="1585912" y="6251654"/>
            <a:ext cx="2681288" cy="563942"/>
          </a:xfrm>
          <a:prstGeom prst="rect">
            <a:avLst/>
          </a:prstGeom>
        </p:spPr>
      </p:pic>
    </p:spTree>
    <p:extLst>
      <p:ext uri="{BB962C8B-B14F-4D97-AF65-F5344CB8AC3E}">
        <p14:creationId xmlns:p14="http://schemas.microsoft.com/office/powerpoint/2010/main" xmlns="" val="22111917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checkerboard(across)">
                                      <p:cBhvr>
                                        <p:cTn id="17" dur="500"/>
                                        <p:tgtEl>
                                          <p:spTgt spid="41"/>
                                        </p:tgtEl>
                                      </p:cBhvr>
                                    </p:animEffect>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heckerboard(across)">
                                      <p:cBhvr>
                                        <p:cTn id="39" dur="500"/>
                                        <p:tgtEl>
                                          <p:spTgt spid="30"/>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p:cTn id="59" dur="500" fill="hold"/>
                                        <p:tgtEl>
                                          <p:spTgt spid="33"/>
                                        </p:tgtEl>
                                        <p:attrNameLst>
                                          <p:attrName>ppt_w</p:attrName>
                                        </p:attrNameLst>
                                      </p:cBhvr>
                                      <p:tavLst>
                                        <p:tav tm="0">
                                          <p:val>
                                            <p:fltVal val="0"/>
                                          </p:val>
                                        </p:tav>
                                        <p:tav tm="100000">
                                          <p:val>
                                            <p:strVal val="#ppt_w"/>
                                          </p:val>
                                        </p:tav>
                                      </p:tavLst>
                                    </p:anim>
                                    <p:anim calcmode="lin" valueType="num">
                                      <p:cBhvr>
                                        <p:cTn id="60" dur="500" fill="hold"/>
                                        <p:tgtEl>
                                          <p:spTgt spid="33"/>
                                        </p:tgtEl>
                                        <p:attrNameLst>
                                          <p:attrName>ppt_h</p:attrName>
                                        </p:attrNameLst>
                                      </p:cBhvr>
                                      <p:tavLst>
                                        <p:tav tm="0">
                                          <p:val>
                                            <p:fltVal val="0"/>
                                          </p:val>
                                        </p:tav>
                                        <p:tav tm="100000">
                                          <p:val>
                                            <p:strVal val="#ppt_h"/>
                                          </p:val>
                                        </p:tav>
                                      </p:tavLst>
                                    </p:anim>
                                    <p:animEffect transition="in" filter="fade">
                                      <p:cBhvr>
                                        <p:cTn id="61" dur="500"/>
                                        <p:tgtEl>
                                          <p:spTgt spid="33"/>
                                        </p:tgtEl>
                                      </p:cBhvr>
                                    </p:animEffect>
                                  </p:childTnLst>
                                </p:cTn>
                              </p:par>
                              <p:par>
                                <p:cTn id="62" presetID="53" presetClass="entr" presetSubtype="16"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checkerboard(across)">
                                      <p:cBhvr>
                                        <p:cTn id="71" dur="500"/>
                                        <p:tgtEl>
                                          <p:spTgt spid="38"/>
                                        </p:tgtEl>
                                      </p:cBhvr>
                                    </p:animEffect>
                                  </p:childTnLst>
                                </p:cTn>
                              </p:par>
                              <p:par>
                                <p:cTn id="72" presetID="53" presetClass="entr" presetSubtype="16"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p:cTn id="81" dur="500" fill="hold"/>
                                        <p:tgtEl>
                                          <p:spTgt spid="34"/>
                                        </p:tgtEl>
                                        <p:attrNameLst>
                                          <p:attrName>ppt_w</p:attrName>
                                        </p:attrNameLst>
                                      </p:cBhvr>
                                      <p:tavLst>
                                        <p:tav tm="0">
                                          <p:val>
                                            <p:fltVal val="0"/>
                                          </p:val>
                                        </p:tav>
                                        <p:tav tm="100000">
                                          <p:val>
                                            <p:strVal val="#ppt_w"/>
                                          </p:val>
                                        </p:tav>
                                      </p:tavLst>
                                    </p:anim>
                                    <p:anim calcmode="lin" valueType="num">
                                      <p:cBhvr>
                                        <p:cTn id="82" dur="500" fill="hold"/>
                                        <p:tgtEl>
                                          <p:spTgt spid="34"/>
                                        </p:tgtEl>
                                        <p:attrNameLst>
                                          <p:attrName>ppt_h</p:attrName>
                                        </p:attrNameLst>
                                      </p:cBhvr>
                                      <p:tavLst>
                                        <p:tav tm="0">
                                          <p:val>
                                            <p:fltVal val="0"/>
                                          </p:val>
                                        </p:tav>
                                        <p:tav tm="100000">
                                          <p:val>
                                            <p:strVal val="#ppt_h"/>
                                          </p:val>
                                        </p:tav>
                                      </p:tavLst>
                                    </p:anim>
                                    <p:animEffect transition="in" filter="fade">
                                      <p:cBhvr>
                                        <p:cTn id="83" dur="500"/>
                                        <p:tgtEl>
                                          <p:spTgt spid="34"/>
                                        </p:tgtEl>
                                      </p:cBhvr>
                                    </p:animEffect>
                                  </p:childTnLst>
                                </p:cTn>
                              </p:par>
                              <p:par>
                                <p:cTn id="84" presetID="53" presetClass="entr" presetSubtype="16"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Effect transition="in" filter="fade">
                                      <p:cBhvr>
                                        <p:cTn id="88" dur="500"/>
                                        <p:tgtEl>
                                          <p:spTgt spid="21"/>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 calcmode="lin" valueType="num">
                                      <p:cBhvr>
                                        <p:cTn id="93" dur="500" fill="hold"/>
                                        <p:tgtEl>
                                          <p:spTgt spid="40"/>
                                        </p:tgtEl>
                                        <p:attrNameLst>
                                          <p:attrName>ppt_w</p:attrName>
                                        </p:attrNameLst>
                                      </p:cBhvr>
                                      <p:tavLst>
                                        <p:tav tm="0">
                                          <p:val>
                                            <p:fltVal val="0"/>
                                          </p:val>
                                        </p:tav>
                                        <p:tav tm="100000">
                                          <p:val>
                                            <p:strVal val="#ppt_w"/>
                                          </p:val>
                                        </p:tav>
                                      </p:tavLst>
                                    </p:anim>
                                    <p:anim calcmode="lin" valueType="num">
                                      <p:cBhvr>
                                        <p:cTn id="94" dur="500" fill="hold"/>
                                        <p:tgtEl>
                                          <p:spTgt spid="40"/>
                                        </p:tgtEl>
                                        <p:attrNameLst>
                                          <p:attrName>ppt_h</p:attrName>
                                        </p:attrNameLst>
                                      </p:cBhvr>
                                      <p:tavLst>
                                        <p:tav tm="0">
                                          <p:val>
                                            <p:fltVal val="0"/>
                                          </p:val>
                                        </p:tav>
                                        <p:tav tm="100000">
                                          <p:val>
                                            <p:strVal val="#ppt_h"/>
                                          </p:val>
                                        </p:tav>
                                      </p:tavLst>
                                    </p:anim>
                                    <p:animEffect transition="in" filter="fade">
                                      <p:cBhvr>
                                        <p:cTn id="95" dur="500"/>
                                        <p:tgtEl>
                                          <p:spTgt spid="40"/>
                                        </p:tgtEl>
                                      </p:cBhvr>
                                    </p:animEffect>
                                  </p:childTnLst>
                                </p:cTn>
                              </p:par>
                              <p:par>
                                <p:cTn id="96" presetID="53" presetClass="entr" presetSubtype="16" fill="hold" nodeType="withEffect">
                                  <p:stCondLst>
                                    <p:cond delay="0"/>
                                  </p:stCondLst>
                                  <p:childTnLst>
                                    <p:set>
                                      <p:cBhvr>
                                        <p:cTn id="97" dur="1" fill="hold">
                                          <p:stCondLst>
                                            <p:cond delay="0"/>
                                          </p:stCondLst>
                                        </p:cTn>
                                        <p:tgtEl>
                                          <p:spTgt spid="22"/>
                                        </p:tgtEl>
                                        <p:attrNameLst>
                                          <p:attrName>style.visibility</p:attrName>
                                        </p:attrNameLst>
                                      </p:cBhvr>
                                      <p:to>
                                        <p:strVal val="visible"/>
                                      </p:to>
                                    </p:set>
                                    <p:anim calcmode="lin" valueType="num">
                                      <p:cBhvr>
                                        <p:cTn id="98" dur="500" fill="hold"/>
                                        <p:tgtEl>
                                          <p:spTgt spid="22"/>
                                        </p:tgtEl>
                                        <p:attrNameLst>
                                          <p:attrName>ppt_w</p:attrName>
                                        </p:attrNameLst>
                                      </p:cBhvr>
                                      <p:tavLst>
                                        <p:tav tm="0">
                                          <p:val>
                                            <p:fltVal val="0"/>
                                          </p:val>
                                        </p:tav>
                                        <p:tav tm="100000">
                                          <p:val>
                                            <p:strVal val="#ppt_w"/>
                                          </p:val>
                                        </p:tav>
                                      </p:tavLst>
                                    </p:anim>
                                    <p:anim calcmode="lin" valueType="num">
                                      <p:cBhvr>
                                        <p:cTn id="99" dur="500" fill="hold"/>
                                        <p:tgtEl>
                                          <p:spTgt spid="22"/>
                                        </p:tgtEl>
                                        <p:attrNameLst>
                                          <p:attrName>ppt_h</p:attrName>
                                        </p:attrNameLst>
                                      </p:cBhvr>
                                      <p:tavLst>
                                        <p:tav tm="0">
                                          <p:val>
                                            <p:fltVal val="0"/>
                                          </p:val>
                                        </p:tav>
                                        <p:tav tm="100000">
                                          <p:val>
                                            <p:strVal val="#ppt_h"/>
                                          </p:val>
                                        </p:tav>
                                      </p:tavLst>
                                    </p:anim>
                                    <p:animEffect transition="in" filter="fade">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5" presetClass="entr" presetSubtype="10"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checkerboard(across)">
                                      <p:cBhvr>
                                        <p:cTn id="105" dur="500"/>
                                        <p:tgtEl>
                                          <p:spTgt spid="39"/>
                                        </p:tgtEl>
                                      </p:cBhvr>
                                    </p:animEffect>
                                  </p:childTnLst>
                                </p:cTn>
                              </p:par>
                              <p:par>
                                <p:cTn id="106" presetID="53" presetClass="entr" presetSubtype="16" fill="hold" nodeType="withEffect">
                                  <p:stCondLst>
                                    <p:cond delay="0"/>
                                  </p:stCondLst>
                                  <p:childTnLst>
                                    <p:set>
                                      <p:cBhvr>
                                        <p:cTn id="107" dur="1" fill="hold">
                                          <p:stCondLst>
                                            <p:cond delay="0"/>
                                          </p:stCondLst>
                                        </p:cTn>
                                        <p:tgtEl>
                                          <p:spTgt spid="23"/>
                                        </p:tgtEl>
                                        <p:attrNameLst>
                                          <p:attrName>style.visibility</p:attrName>
                                        </p:attrNameLst>
                                      </p:cBhvr>
                                      <p:to>
                                        <p:strVal val="visible"/>
                                      </p:to>
                                    </p:set>
                                    <p:anim calcmode="lin" valueType="num">
                                      <p:cBhvr>
                                        <p:cTn id="108" dur="500" fill="hold"/>
                                        <p:tgtEl>
                                          <p:spTgt spid="23"/>
                                        </p:tgtEl>
                                        <p:attrNameLst>
                                          <p:attrName>ppt_w</p:attrName>
                                        </p:attrNameLst>
                                      </p:cBhvr>
                                      <p:tavLst>
                                        <p:tav tm="0">
                                          <p:val>
                                            <p:fltVal val="0"/>
                                          </p:val>
                                        </p:tav>
                                        <p:tav tm="100000">
                                          <p:val>
                                            <p:strVal val="#ppt_w"/>
                                          </p:val>
                                        </p:tav>
                                      </p:tavLst>
                                    </p:anim>
                                    <p:anim calcmode="lin" valueType="num">
                                      <p:cBhvr>
                                        <p:cTn id="109" dur="500" fill="hold"/>
                                        <p:tgtEl>
                                          <p:spTgt spid="23"/>
                                        </p:tgtEl>
                                        <p:attrNameLst>
                                          <p:attrName>ppt_h</p:attrName>
                                        </p:attrNameLst>
                                      </p:cBhvr>
                                      <p:tavLst>
                                        <p:tav tm="0">
                                          <p:val>
                                            <p:fltVal val="0"/>
                                          </p:val>
                                        </p:tav>
                                        <p:tav tm="100000">
                                          <p:val>
                                            <p:strVal val="#ppt_h"/>
                                          </p:val>
                                        </p:tav>
                                      </p:tavLst>
                                    </p:anim>
                                    <p:animEffect transition="in" filter="fade">
                                      <p:cBhvr>
                                        <p:cTn id="1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1" grpId="0"/>
      <p:bldP spid="30" grpId="0"/>
      <p:bldP spid="38" grpId="0"/>
      <p:bldP spid="39"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dirty="0" smtClean="0">
                <a:solidFill>
                  <a:srgbClr val="000099"/>
                </a:solidFill>
                <a:latin typeface="Calibri" pitchFamily="34" charset="0"/>
                <a:ea typeface="+mn-ea"/>
                <a:cs typeface="Calibri" pitchFamily="34" charset="0"/>
              </a:rPr>
              <a:t>Power spectrum van CMBR</a:t>
            </a:r>
          </a:p>
        </p:txBody>
      </p:sp>
      <p:sp>
        <p:nvSpPr>
          <p:cNvPr id="18" name="TextBox 17"/>
          <p:cNvSpPr txBox="1">
            <a:spLocks noChangeArrowheads="1"/>
          </p:cNvSpPr>
          <p:nvPr/>
        </p:nvSpPr>
        <p:spPr bwMode="auto">
          <a:xfrm>
            <a:off x="533400" y="10668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Informatie</a:t>
            </a:r>
            <a:r>
              <a:rPr lang="en-US" altLang="en-US" dirty="0" smtClean="0">
                <a:solidFill>
                  <a:srgbClr val="000000"/>
                </a:solidFill>
                <a:latin typeface="Calibri" pitchFamily="34" charset="0"/>
              </a:rPr>
              <a:t> over </a:t>
            </a:r>
            <a:r>
              <a:rPr lang="en-US" altLang="en-US" dirty="0" err="1" smtClean="0">
                <a:solidFill>
                  <a:srgbClr val="000000"/>
                </a:solidFill>
                <a:latin typeface="Calibri" pitchFamily="34" charset="0"/>
              </a:rPr>
              <a:t>temperatuurfluctuaties</a:t>
            </a:r>
            <a:r>
              <a:rPr lang="en-US" altLang="en-US" dirty="0" smtClean="0">
                <a:solidFill>
                  <a:srgbClr val="000000"/>
                </a:solidFill>
                <a:latin typeface="Calibri" pitchFamily="34" charset="0"/>
              </a:rPr>
              <a:t> is </a:t>
            </a:r>
            <a:r>
              <a:rPr lang="en-US" altLang="en-US" dirty="0" err="1" smtClean="0">
                <a:solidFill>
                  <a:srgbClr val="000000"/>
                </a:solidFill>
                <a:latin typeface="Calibri" pitchFamily="34" charset="0"/>
              </a:rPr>
              <a:t>gecondenseerd</a:t>
            </a:r>
            <a:r>
              <a:rPr lang="en-US" altLang="en-US" dirty="0" smtClean="0">
                <a:solidFill>
                  <a:srgbClr val="000000"/>
                </a:solidFill>
                <a:latin typeface="Calibri" pitchFamily="34" charset="0"/>
              </a:rPr>
              <a:t> in power spectrum</a:t>
            </a:r>
            <a:endParaRPr lang="en-US" altLang="en-US" i="1" dirty="0" smtClean="0">
              <a:solidFill>
                <a:srgbClr val="000000"/>
              </a:solidFill>
              <a:latin typeface="Calibri" pitchFamily="34" charset="0"/>
            </a:endParaRPr>
          </a:p>
        </p:txBody>
      </p:sp>
      <p:sp>
        <p:nvSpPr>
          <p:cNvPr id="41" name="TextBox 40"/>
          <p:cNvSpPr txBox="1">
            <a:spLocks noChangeArrowheads="1"/>
          </p:cNvSpPr>
          <p:nvPr/>
        </p:nvSpPr>
        <p:spPr bwMode="auto">
          <a:xfrm>
            <a:off x="533399" y="1535668"/>
            <a:ext cx="757942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We </a:t>
            </a:r>
            <a:r>
              <a:rPr lang="en-US" altLang="en-US" dirty="0" err="1" smtClean="0">
                <a:solidFill>
                  <a:srgbClr val="000000"/>
                </a:solidFill>
                <a:latin typeface="Calibri" pitchFamily="34" charset="0"/>
              </a:rPr>
              <a:t>zien</a:t>
            </a:r>
            <a:r>
              <a:rPr lang="en-US" altLang="en-US" dirty="0" smtClean="0">
                <a:solidFill>
                  <a:srgbClr val="000000"/>
                </a:solidFill>
                <a:latin typeface="Calibri" pitchFamily="34" charset="0"/>
              </a:rPr>
              <a:t> 7 </a:t>
            </a:r>
            <a:r>
              <a:rPr lang="en-US" altLang="en-US" dirty="0" err="1" smtClean="0">
                <a:solidFill>
                  <a:srgbClr val="000000"/>
                </a:solidFill>
                <a:latin typeface="Calibri" pitchFamily="34" charset="0"/>
              </a:rPr>
              <a:t>pieken</a:t>
            </a:r>
            <a:r>
              <a:rPr lang="en-US" altLang="en-US" dirty="0" smtClean="0">
                <a:solidFill>
                  <a:srgbClr val="000000"/>
                </a:solidFill>
                <a:latin typeface="Calibri" pitchFamily="34" charset="0"/>
              </a:rPr>
              <a:t> met </a:t>
            </a:r>
            <a:r>
              <a:rPr lang="en-US" altLang="en-US" dirty="0" err="1" smtClean="0">
                <a:solidFill>
                  <a:srgbClr val="000000"/>
                </a:solidFill>
                <a:latin typeface="Calibri" pitchFamily="34" charset="0"/>
              </a:rPr>
              <a:t>verschillende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amplituden</a:t>
            </a:r>
            <a:endParaRPr lang="en-US" altLang="en-US" i="1" dirty="0">
              <a:solidFill>
                <a:srgbClr val="000000"/>
              </a:solidFill>
              <a:latin typeface="Calibri" pitchFamily="34" charset="0"/>
            </a:endParaRPr>
          </a:p>
        </p:txBody>
      </p:sp>
      <p:sp>
        <p:nvSpPr>
          <p:cNvPr id="30" name="TextBox 29"/>
          <p:cNvSpPr txBox="1">
            <a:spLocks noChangeArrowheads="1"/>
          </p:cNvSpPr>
          <p:nvPr/>
        </p:nvSpPr>
        <p:spPr bwMode="auto">
          <a:xfrm>
            <a:off x="533400" y="2057400"/>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Data </a:t>
            </a:r>
            <a:r>
              <a:rPr lang="en-US" altLang="en-US" dirty="0" err="1" smtClean="0">
                <a:solidFill>
                  <a:srgbClr val="000000"/>
                </a:solidFill>
                <a:latin typeface="Calibri" pitchFamily="34" charset="0"/>
              </a:rPr>
              <a:t>zijn</a:t>
            </a:r>
            <a:r>
              <a:rPr lang="en-US" altLang="en-US" dirty="0" smtClean="0">
                <a:solidFill>
                  <a:srgbClr val="000000"/>
                </a:solidFill>
                <a:latin typeface="Calibri" pitchFamily="34" charset="0"/>
              </a:rPr>
              <a:t> in </a:t>
            </a:r>
            <a:r>
              <a:rPr lang="en-US" altLang="en-US" dirty="0" err="1" smtClean="0">
                <a:solidFill>
                  <a:srgbClr val="000000"/>
                </a:solidFill>
                <a:latin typeface="Calibri" pitchFamily="34" charset="0"/>
              </a:rPr>
              <a:t>perfecte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overeenstemming</a:t>
            </a:r>
            <a:r>
              <a:rPr lang="en-US" altLang="en-US" dirty="0" smtClean="0">
                <a:solidFill>
                  <a:srgbClr val="000000"/>
                </a:solidFill>
                <a:latin typeface="Calibri" pitchFamily="34" charset="0"/>
              </a:rPr>
              <a:t> met </a:t>
            </a:r>
            <a:r>
              <a:rPr lang="en-US" altLang="en-US" dirty="0" smtClean="0">
                <a:solidFill>
                  <a:srgbClr val="000000"/>
                </a:solidFill>
              </a:rPr>
              <a:t>L</a:t>
            </a:r>
            <a:r>
              <a:rPr lang="en-US" altLang="en-US" dirty="0" smtClean="0">
                <a:solidFill>
                  <a:srgbClr val="000000"/>
                </a:solidFill>
                <a:latin typeface="Calibri" pitchFamily="34" charset="0"/>
              </a:rPr>
              <a:t>CDM model</a:t>
            </a:r>
            <a:endParaRPr lang="en-US" altLang="en-US" i="1" dirty="0">
              <a:solidFill>
                <a:srgbClr val="000000"/>
              </a:solidFill>
              <a:latin typeface="Calibri" pitchFamily="34" charset="0"/>
            </a:endParaRPr>
          </a:p>
        </p:txBody>
      </p:sp>
      <p:sp>
        <p:nvSpPr>
          <p:cNvPr id="38" name="TextBox 37"/>
          <p:cNvSpPr txBox="1">
            <a:spLocks noChangeArrowheads="1"/>
          </p:cNvSpPr>
          <p:nvPr/>
        </p:nvSpPr>
        <p:spPr bwMode="auto">
          <a:xfrm>
            <a:off x="533400" y="2602468"/>
            <a:ext cx="8077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Het </a:t>
            </a:r>
            <a:r>
              <a:rPr lang="en-US" altLang="en-US" dirty="0" err="1" smtClean="0">
                <a:solidFill>
                  <a:srgbClr val="000000"/>
                </a:solidFill>
                <a:latin typeface="Calibri" pitchFamily="34" charset="0"/>
              </a:rPr>
              <a:t>oerplasma</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wordt</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aangeslagen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tijdens</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inflatie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waarbij</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er</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dichtheidsverstoringen</a:t>
            </a:r>
            <a:r>
              <a:rPr lang="en-US" altLang="en-US" dirty="0" smtClean="0">
                <a:solidFill>
                  <a:srgbClr val="000000"/>
                </a:solidFill>
                <a:latin typeface="Calibri" pitchFamily="34" charset="0"/>
              </a:rPr>
              <a:t> met </a:t>
            </a:r>
            <a:r>
              <a:rPr lang="en-US" altLang="en-US" dirty="0" err="1" smtClean="0">
                <a:solidFill>
                  <a:srgbClr val="000000"/>
                </a:solidFill>
                <a:latin typeface="Calibri" pitchFamily="34" charset="0"/>
              </a:rPr>
              <a:t>hoge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snelheid</a:t>
            </a:r>
            <a:r>
              <a:rPr lang="en-US" altLang="en-US" dirty="0" smtClean="0">
                <a:solidFill>
                  <a:srgbClr val="000000"/>
                </a:solidFill>
                <a:latin typeface="Calibri" pitchFamily="34" charset="0"/>
              </a:rPr>
              <a:t> door het plasma </a:t>
            </a:r>
            <a:r>
              <a:rPr lang="en-US" altLang="en-US" dirty="0" err="1" smtClean="0">
                <a:solidFill>
                  <a:srgbClr val="000000"/>
                </a:solidFill>
                <a:latin typeface="Calibri" pitchFamily="34" charset="0"/>
              </a:rPr>
              <a:t>gaan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Dat</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levert</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deze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pieken</a:t>
            </a:r>
            <a:endParaRPr lang="en-US" altLang="en-US" i="1" dirty="0">
              <a:solidFill>
                <a:srgbClr val="000000"/>
              </a:solidFill>
              <a:latin typeface="Calibri" pitchFamily="34" charset="0"/>
            </a:endParaRPr>
          </a:p>
        </p:txBody>
      </p:sp>
      <p:pic>
        <p:nvPicPr>
          <p:cNvPr id="2" name="Picture 1"/>
          <p:cNvPicPr>
            <a:picLocks noChangeAspect="1"/>
          </p:cNvPicPr>
          <p:nvPr/>
        </p:nvPicPr>
        <p:blipFill>
          <a:blip r:embed="rId3" cstate="print"/>
          <a:stretch>
            <a:fillRect/>
          </a:stretch>
        </p:blipFill>
        <p:spPr>
          <a:xfrm>
            <a:off x="3099280" y="3614737"/>
            <a:ext cx="6044720" cy="3243263"/>
          </a:xfrm>
          <a:prstGeom prst="rect">
            <a:avLst/>
          </a:prstGeom>
        </p:spPr>
      </p:pic>
      <p:pic>
        <p:nvPicPr>
          <p:cNvPr id="3" name="Picture 2"/>
          <p:cNvPicPr>
            <a:picLocks noChangeAspect="1"/>
          </p:cNvPicPr>
          <p:nvPr/>
        </p:nvPicPr>
        <p:blipFill>
          <a:blip r:embed="rId4" cstate="print"/>
          <a:stretch>
            <a:fillRect/>
          </a:stretch>
        </p:blipFill>
        <p:spPr>
          <a:xfrm>
            <a:off x="6445889" y="3920937"/>
            <a:ext cx="2390376" cy="322910"/>
          </a:xfrm>
          <a:prstGeom prst="rect">
            <a:avLst/>
          </a:prstGeom>
        </p:spPr>
      </p:pic>
    </p:spTree>
    <p:extLst>
      <p:ext uri="{BB962C8B-B14F-4D97-AF65-F5344CB8AC3E}">
        <p14:creationId xmlns:p14="http://schemas.microsoft.com/office/powerpoint/2010/main" xmlns="" val="13342491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checkerboard(across)">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heckerboard(across)">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checkerboard(across)">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1" grpId="0"/>
      <p:bldP spid="30"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ea typeface="+mn-ea"/>
                <a:cs typeface="Calibri" pitchFamily="34" charset="0"/>
              </a:rPr>
              <a:t>Akoestische</a:t>
            </a:r>
            <a:r>
              <a:rPr lang="en-US" i="1" kern="1200" dirty="0" smtClean="0">
                <a:solidFill>
                  <a:srgbClr val="000099"/>
                </a:solidFill>
                <a:latin typeface="Calibri" pitchFamily="34" charset="0"/>
                <a:ea typeface="+mn-ea"/>
                <a:cs typeface="Calibri" pitchFamily="34" charset="0"/>
              </a:rPr>
              <a:t> </a:t>
            </a:r>
            <a:r>
              <a:rPr lang="en-US" i="1" kern="1200" dirty="0" err="1" smtClean="0">
                <a:solidFill>
                  <a:srgbClr val="000099"/>
                </a:solidFill>
                <a:latin typeface="Calibri" pitchFamily="34" charset="0"/>
                <a:ea typeface="+mn-ea"/>
                <a:cs typeface="Calibri" pitchFamily="34" charset="0"/>
              </a:rPr>
              <a:t>oscillaties</a:t>
            </a:r>
            <a:endParaRPr lang="en-US" i="1" kern="1200" dirty="0" smtClean="0">
              <a:solidFill>
                <a:srgbClr val="000099"/>
              </a:solidFill>
              <a:latin typeface="Calibri" pitchFamily="34" charset="0"/>
              <a:ea typeface="+mn-ea"/>
              <a:cs typeface="Calibri" pitchFamily="34" charset="0"/>
            </a:endParaRPr>
          </a:p>
        </p:txBody>
      </p:sp>
      <p:sp>
        <p:nvSpPr>
          <p:cNvPr id="18" name="TextBox 17"/>
          <p:cNvSpPr txBox="1">
            <a:spLocks noChangeArrowheads="1"/>
          </p:cNvSpPr>
          <p:nvPr/>
        </p:nvSpPr>
        <p:spPr bwMode="auto">
          <a:xfrm>
            <a:off x="533400" y="10668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Beschouw</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deel</a:t>
            </a:r>
            <a:r>
              <a:rPr lang="en-US" altLang="en-US" dirty="0" smtClean="0">
                <a:solidFill>
                  <a:srgbClr val="000000"/>
                </a:solidFill>
                <a:latin typeface="Calibri" pitchFamily="34" charset="0"/>
              </a:rPr>
              <a:t> van het plasma</a:t>
            </a:r>
            <a:endParaRPr lang="en-US" altLang="en-US" i="1" dirty="0" smtClean="0">
              <a:solidFill>
                <a:srgbClr val="000000"/>
              </a:solidFill>
              <a:latin typeface="Calibri" pitchFamily="34" charset="0"/>
            </a:endParaRPr>
          </a:p>
        </p:txBody>
      </p:sp>
      <p:sp>
        <p:nvSpPr>
          <p:cNvPr id="41" name="TextBox 40"/>
          <p:cNvSpPr txBox="1">
            <a:spLocks noChangeArrowheads="1"/>
          </p:cNvSpPr>
          <p:nvPr/>
        </p:nvSpPr>
        <p:spPr bwMode="auto">
          <a:xfrm>
            <a:off x="533399" y="1535668"/>
            <a:ext cx="757942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Continuiteitsvergelijking</a:t>
            </a:r>
            <a:endParaRPr lang="en-US" altLang="en-US" i="1" dirty="0">
              <a:solidFill>
                <a:srgbClr val="000000"/>
              </a:solidFill>
              <a:latin typeface="Calibri" pitchFamily="34" charset="0"/>
            </a:endParaRPr>
          </a:p>
        </p:txBody>
      </p:sp>
      <p:sp>
        <p:nvSpPr>
          <p:cNvPr id="30" name="TextBox 29"/>
          <p:cNvSpPr txBox="1">
            <a:spLocks noChangeArrowheads="1"/>
          </p:cNvSpPr>
          <p:nvPr/>
        </p:nvSpPr>
        <p:spPr bwMode="auto">
          <a:xfrm>
            <a:off x="533400" y="2057400"/>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Dichtheid</a:t>
            </a:r>
            <a:endParaRPr lang="en-US" altLang="en-US" i="1" dirty="0">
              <a:solidFill>
                <a:srgbClr val="000000"/>
              </a:solidFill>
              <a:latin typeface="Calibri" pitchFamily="34" charset="0"/>
            </a:endParaRPr>
          </a:p>
        </p:txBody>
      </p:sp>
      <p:sp>
        <p:nvSpPr>
          <p:cNvPr id="38" name="TextBox 37"/>
          <p:cNvSpPr txBox="1">
            <a:spLocks noChangeArrowheads="1"/>
          </p:cNvSpPr>
          <p:nvPr/>
        </p:nvSpPr>
        <p:spPr bwMode="auto">
          <a:xfrm>
            <a:off x="533400" y="2602468"/>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We </a:t>
            </a:r>
            <a:r>
              <a:rPr lang="en-US" altLang="en-US" dirty="0" err="1" smtClean="0">
                <a:solidFill>
                  <a:srgbClr val="000000"/>
                </a:solidFill>
                <a:latin typeface="Calibri" pitchFamily="34" charset="0"/>
              </a:rPr>
              <a:t>vinden</a:t>
            </a:r>
            <a:endParaRPr lang="en-US" altLang="en-US" i="1" dirty="0">
              <a:solidFill>
                <a:srgbClr val="000000"/>
              </a:solidFill>
              <a:latin typeface="Calibri" pitchFamily="34" charset="0"/>
            </a:endParaRPr>
          </a:p>
        </p:txBody>
      </p:sp>
      <p:pic>
        <p:nvPicPr>
          <p:cNvPr id="4" name="Picture 3"/>
          <p:cNvPicPr>
            <a:picLocks noChangeAspect="1"/>
          </p:cNvPicPr>
          <p:nvPr/>
        </p:nvPicPr>
        <p:blipFill>
          <a:blip r:embed="rId3" cstate="print"/>
          <a:stretch>
            <a:fillRect/>
          </a:stretch>
        </p:blipFill>
        <p:spPr>
          <a:xfrm>
            <a:off x="5653175" y="1066800"/>
            <a:ext cx="3490825" cy="2949536"/>
          </a:xfrm>
          <a:prstGeom prst="rect">
            <a:avLst/>
          </a:prstGeom>
        </p:spPr>
      </p:pic>
      <p:pic>
        <p:nvPicPr>
          <p:cNvPr id="5" name="Picture 4"/>
          <p:cNvPicPr>
            <a:picLocks noChangeAspect="1"/>
          </p:cNvPicPr>
          <p:nvPr/>
        </p:nvPicPr>
        <p:blipFill>
          <a:blip r:embed="rId4" cstate="print"/>
          <a:stretch>
            <a:fillRect/>
          </a:stretch>
        </p:blipFill>
        <p:spPr>
          <a:xfrm>
            <a:off x="2971800" y="1572252"/>
            <a:ext cx="1981200" cy="312254"/>
          </a:xfrm>
          <a:prstGeom prst="rect">
            <a:avLst/>
          </a:prstGeom>
        </p:spPr>
      </p:pic>
      <p:pic>
        <p:nvPicPr>
          <p:cNvPr id="6" name="Picture 5"/>
          <p:cNvPicPr>
            <a:picLocks noChangeAspect="1"/>
          </p:cNvPicPr>
          <p:nvPr/>
        </p:nvPicPr>
        <p:blipFill>
          <a:blip r:embed="rId5" cstate="print"/>
          <a:stretch>
            <a:fillRect/>
          </a:stretch>
        </p:blipFill>
        <p:spPr>
          <a:xfrm>
            <a:off x="1676400" y="2095063"/>
            <a:ext cx="1995488" cy="317342"/>
          </a:xfrm>
          <a:prstGeom prst="rect">
            <a:avLst/>
          </a:prstGeom>
        </p:spPr>
      </p:pic>
      <p:pic>
        <p:nvPicPr>
          <p:cNvPr id="7" name="Picture 6"/>
          <p:cNvPicPr>
            <a:picLocks noChangeAspect="1"/>
          </p:cNvPicPr>
          <p:nvPr/>
        </p:nvPicPr>
        <p:blipFill>
          <a:blip r:embed="rId6" cstate="print"/>
          <a:stretch>
            <a:fillRect/>
          </a:stretch>
        </p:blipFill>
        <p:spPr>
          <a:xfrm>
            <a:off x="1752600" y="2526268"/>
            <a:ext cx="2133600" cy="581406"/>
          </a:xfrm>
          <a:prstGeom prst="rect">
            <a:avLst/>
          </a:prstGeom>
        </p:spPr>
      </p:pic>
      <p:sp>
        <p:nvSpPr>
          <p:cNvPr id="14" name="TextBox 13"/>
          <p:cNvSpPr txBox="1">
            <a:spLocks noChangeArrowheads="1"/>
          </p:cNvSpPr>
          <p:nvPr/>
        </p:nvSpPr>
        <p:spPr bwMode="auto">
          <a:xfrm>
            <a:off x="533400" y="3135868"/>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Veranderingen</a:t>
            </a:r>
            <a:r>
              <a:rPr lang="en-US" altLang="en-US" dirty="0" smtClean="0">
                <a:solidFill>
                  <a:srgbClr val="000000"/>
                </a:solidFill>
                <a:latin typeface="Calibri" pitchFamily="34" charset="0"/>
              </a:rPr>
              <a:t> in </a:t>
            </a:r>
            <a:r>
              <a:rPr lang="en-US" altLang="en-US" dirty="0" err="1" smtClean="0">
                <a:solidFill>
                  <a:srgbClr val="000000"/>
                </a:solidFill>
                <a:latin typeface="Calibri" pitchFamily="34" charset="0"/>
              </a:rPr>
              <a:t>snelheidsveld</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geven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dichtheidsverschillen</a:t>
            </a:r>
            <a:endParaRPr lang="en-US" altLang="en-US" i="1" dirty="0">
              <a:solidFill>
                <a:srgbClr val="000000"/>
              </a:solidFill>
              <a:latin typeface="Calibri" pitchFamily="34" charset="0"/>
            </a:endParaRPr>
          </a:p>
        </p:txBody>
      </p:sp>
      <p:sp>
        <p:nvSpPr>
          <p:cNvPr id="15" name="TextBox 14"/>
          <p:cNvSpPr txBox="1">
            <a:spLocks noChangeArrowheads="1"/>
          </p:cNvSpPr>
          <p:nvPr/>
        </p:nvSpPr>
        <p:spPr bwMode="auto">
          <a:xfrm>
            <a:off x="533400" y="3593068"/>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Vergelijking</a:t>
            </a:r>
            <a:r>
              <a:rPr lang="en-US" altLang="en-US" dirty="0" smtClean="0">
                <a:solidFill>
                  <a:srgbClr val="000000"/>
                </a:solidFill>
                <a:latin typeface="Calibri" pitchFamily="34" charset="0"/>
              </a:rPr>
              <a:t> van Euler</a:t>
            </a:r>
            <a:endParaRPr lang="en-US" altLang="en-US" i="1" dirty="0">
              <a:solidFill>
                <a:srgbClr val="000000"/>
              </a:solidFill>
              <a:latin typeface="Calibri" pitchFamily="34" charset="0"/>
            </a:endParaRPr>
          </a:p>
        </p:txBody>
      </p:sp>
      <p:pic>
        <p:nvPicPr>
          <p:cNvPr id="8" name="Picture 7"/>
          <p:cNvPicPr>
            <a:picLocks noChangeAspect="1"/>
          </p:cNvPicPr>
          <p:nvPr/>
        </p:nvPicPr>
        <p:blipFill>
          <a:blip r:embed="rId7" cstate="print"/>
          <a:stretch>
            <a:fillRect/>
          </a:stretch>
        </p:blipFill>
        <p:spPr>
          <a:xfrm>
            <a:off x="2740960" y="3503311"/>
            <a:ext cx="1562100" cy="548846"/>
          </a:xfrm>
          <a:prstGeom prst="rect">
            <a:avLst/>
          </a:prstGeom>
        </p:spPr>
      </p:pic>
      <p:sp>
        <p:nvSpPr>
          <p:cNvPr id="17" name="TextBox 16"/>
          <p:cNvSpPr txBox="1">
            <a:spLocks noChangeArrowheads="1"/>
          </p:cNvSpPr>
          <p:nvPr/>
        </p:nvSpPr>
        <p:spPr bwMode="auto">
          <a:xfrm>
            <a:off x="533400" y="4142394"/>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We </a:t>
            </a:r>
            <a:r>
              <a:rPr lang="en-US" altLang="en-US" dirty="0" err="1" smtClean="0">
                <a:solidFill>
                  <a:srgbClr val="000000"/>
                </a:solidFill>
                <a:latin typeface="Calibri" pitchFamily="34" charset="0"/>
              </a:rPr>
              <a:t>vinden</a:t>
            </a:r>
            <a:endParaRPr lang="en-US" altLang="en-US" i="1" dirty="0">
              <a:solidFill>
                <a:srgbClr val="000000"/>
              </a:solidFill>
              <a:latin typeface="Calibri" pitchFamily="34" charset="0"/>
            </a:endParaRPr>
          </a:p>
        </p:txBody>
      </p:sp>
      <p:pic>
        <p:nvPicPr>
          <p:cNvPr id="9" name="Picture 8"/>
          <p:cNvPicPr>
            <a:picLocks noChangeAspect="1"/>
          </p:cNvPicPr>
          <p:nvPr/>
        </p:nvPicPr>
        <p:blipFill>
          <a:blip r:embed="rId8" cstate="print"/>
          <a:stretch>
            <a:fillRect/>
          </a:stretch>
        </p:blipFill>
        <p:spPr>
          <a:xfrm>
            <a:off x="1828800" y="4076855"/>
            <a:ext cx="4572000" cy="495145"/>
          </a:xfrm>
          <a:prstGeom prst="rect">
            <a:avLst/>
          </a:prstGeom>
        </p:spPr>
      </p:pic>
      <p:sp>
        <p:nvSpPr>
          <p:cNvPr id="19" name="TextBox 18"/>
          <p:cNvSpPr txBox="1">
            <a:spLocks noChangeArrowheads="1"/>
          </p:cNvSpPr>
          <p:nvPr/>
        </p:nvSpPr>
        <p:spPr bwMode="auto">
          <a:xfrm>
            <a:off x="533400" y="4659868"/>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Combineren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geeft</a:t>
            </a:r>
            <a:r>
              <a:rPr lang="en-US" altLang="en-US" dirty="0" smtClean="0">
                <a:solidFill>
                  <a:srgbClr val="000000"/>
                </a:solidFill>
                <a:latin typeface="Calibri" pitchFamily="34" charset="0"/>
              </a:rPr>
              <a:t> de </a:t>
            </a:r>
            <a:r>
              <a:rPr lang="en-US" altLang="en-US" dirty="0" err="1" smtClean="0">
                <a:solidFill>
                  <a:srgbClr val="000000"/>
                </a:solidFill>
                <a:latin typeface="Calibri" pitchFamily="34" charset="0"/>
              </a:rPr>
              <a:t>akoestische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golfvergelijking</a:t>
            </a:r>
            <a:endParaRPr lang="en-US" altLang="en-US" i="1" dirty="0">
              <a:solidFill>
                <a:srgbClr val="000000"/>
              </a:solidFill>
              <a:latin typeface="Calibri" pitchFamily="34" charset="0"/>
            </a:endParaRPr>
          </a:p>
        </p:txBody>
      </p:sp>
      <p:pic>
        <p:nvPicPr>
          <p:cNvPr id="10" name="Picture 9"/>
          <p:cNvPicPr>
            <a:picLocks noChangeAspect="1"/>
          </p:cNvPicPr>
          <p:nvPr/>
        </p:nvPicPr>
        <p:blipFill>
          <a:blip r:embed="rId9" cstate="print"/>
          <a:stretch>
            <a:fillRect/>
          </a:stretch>
        </p:blipFill>
        <p:spPr>
          <a:xfrm>
            <a:off x="1890668" y="5083771"/>
            <a:ext cx="4981663" cy="636754"/>
          </a:xfrm>
          <a:prstGeom prst="rect">
            <a:avLst/>
          </a:prstGeom>
        </p:spPr>
      </p:pic>
      <p:cxnSp>
        <p:nvCxnSpPr>
          <p:cNvPr id="12" name="Straight Arrow Connector 11"/>
          <p:cNvCxnSpPr/>
          <p:nvPr/>
        </p:nvCxnSpPr>
        <p:spPr bwMode="auto">
          <a:xfrm flipV="1">
            <a:off x="2819400" y="5562600"/>
            <a:ext cx="0" cy="445532"/>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pic>
        <p:nvPicPr>
          <p:cNvPr id="13" name="Picture 12"/>
          <p:cNvPicPr>
            <a:picLocks noChangeAspect="1"/>
          </p:cNvPicPr>
          <p:nvPr/>
        </p:nvPicPr>
        <p:blipFill>
          <a:blip r:embed="rId10" cstate="print"/>
          <a:stretch>
            <a:fillRect/>
          </a:stretch>
        </p:blipFill>
        <p:spPr>
          <a:xfrm>
            <a:off x="2859505" y="5801221"/>
            <a:ext cx="2676613" cy="675779"/>
          </a:xfrm>
          <a:prstGeom prst="rect">
            <a:avLst/>
          </a:prstGeom>
        </p:spPr>
      </p:pic>
    </p:spTree>
    <p:extLst>
      <p:ext uri="{BB962C8B-B14F-4D97-AF65-F5344CB8AC3E}">
        <p14:creationId xmlns:p14="http://schemas.microsoft.com/office/powerpoint/2010/main" xmlns="" val="24691596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checkerboard(across)">
                                      <p:cBhvr>
                                        <p:cTn id="17" dur="500"/>
                                        <p:tgtEl>
                                          <p:spTgt spid="41"/>
                                        </p:tgtEl>
                                      </p:cBhvr>
                                    </p:animEffect>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heckerboard(across)">
                                      <p:cBhvr>
                                        <p:cTn id="27" dur="500"/>
                                        <p:tgtEl>
                                          <p:spTgt spid="30"/>
                                        </p:tgtEl>
                                      </p:cBhvr>
                                    </p:animEffect>
                                  </p:childTnLst>
                                </p:cTn>
                              </p:par>
                              <p:par>
                                <p:cTn id="28" presetID="53"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heckerboard(across)">
                                      <p:cBhvr>
                                        <p:cTn id="37" dur="500"/>
                                        <p:tgtEl>
                                          <p:spTgt spid="38"/>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heckerboard(across)">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heckerboard(across)">
                                      <p:cBhvr>
                                        <p:cTn id="52" dur="500"/>
                                        <p:tgtEl>
                                          <p:spTgt spid="15"/>
                                        </p:tgtEl>
                                      </p:cBhvr>
                                    </p:animEffect>
                                  </p:childTnLst>
                                </p:cTn>
                              </p:par>
                              <p:par>
                                <p:cTn id="53" presetID="53" presetClass="entr" presetSubtype="16"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checkerboard(across)">
                                      <p:cBhvr>
                                        <p:cTn id="62" dur="500"/>
                                        <p:tgtEl>
                                          <p:spTgt spid="17"/>
                                        </p:tgtEl>
                                      </p:cBhvr>
                                    </p:animEffect>
                                  </p:childTnLst>
                                </p:cTn>
                              </p:par>
                              <p:par>
                                <p:cTn id="63" presetID="53" presetClass="entr" presetSubtype="16"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500" fill="hold"/>
                                        <p:tgtEl>
                                          <p:spTgt spid="9"/>
                                        </p:tgtEl>
                                        <p:attrNameLst>
                                          <p:attrName>ppt_w</p:attrName>
                                        </p:attrNameLst>
                                      </p:cBhvr>
                                      <p:tavLst>
                                        <p:tav tm="0">
                                          <p:val>
                                            <p:fltVal val="0"/>
                                          </p:val>
                                        </p:tav>
                                        <p:tav tm="100000">
                                          <p:val>
                                            <p:strVal val="#ppt_w"/>
                                          </p:val>
                                        </p:tav>
                                      </p:tavLst>
                                    </p:anim>
                                    <p:anim calcmode="lin" valueType="num">
                                      <p:cBhvr>
                                        <p:cTn id="66" dur="500" fill="hold"/>
                                        <p:tgtEl>
                                          <p:spTgt spid="9"/>
                                        </p:tgtEl>
                                        <p:attrNameLst>
                                          <p:attrName>ppt_h</p:attrName>
                                        </p:attrNameLst>
                                      </p:cBhvr>
                                      <p:tavLst>
                                        <p:tav tm="0">
                                          <p:val>
                                            <p:fltVal val="0"/>
                                          </p:val>
                                        </p:tav>
                                        <p:tav tm="100000">
                                          <p:val>
                                            <p:strVal val="#ppt_h"/>
                                          </p:val>
                                        </p:tav>
                                      </p:tavLst>
                                    </p:anim>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heckerboard(across)">
                                      <p:cBhvr>
                                        <p:cTn id="72" dur="500"/>
                                        <p:tgtEl>
                                          <p:spTgt spid="19"/>
                                        </p:tgtEl>
                                      </p:cBhvr>
                                    </p:animEffect>
                                  </p:childTnLst>
                                </p:cTn>
                              </p:par>
                              <p:par>
                                <p:cTn id="73" presetID="53" presetClass="entr" presetSubtype="16" fill="hold" nodeType="with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p:cTn id="75" dur="500" fill="hold"/>
                                        <p:tgtEl>
                                          <p:spTgt spid="10"/>
                                        </p:tgtEl>
                                        <p:attrNameLst>
                                          <p:attrName>ppt_w</p:attrName>
                                        </p:attrNameLst>
                                      </p:cBhvr>
                                      <p:tavLst>
                                        <p:tav tm="0">
                                          <p:val>
                                            <p:fltVal val="0"/>
                                          </p:val>
                                        </p:tav>
                                        <p:tav tm="100000">
                                          <p:val>
                                            <p:strVal val="#ppt_w"/>
                                          </p:val>
                                        </p:tav>
                                      </p:tavLst>
                                    </p:anim>
                                    <p:anim calcmode="lin" valueType="num">
                                      <p:cBhvr>
                                        <p:cTn id="76" dur="500" fill="hold"/>
                                        <p:tgtEl>
                                          <p:spTgt spid="10"/>
                                        </p:tgtEl>
                                        <p:attrNameLst>
                                          <p:attrName>ppt_h</p:attrName>
                                        </p:attrNameLst>
                                      </p:cBhvr>
                                      <p:tavLst>
                                        <p:tav tm="0">
                                          <p:val>
                                            <p:fltVal val="0"/>
                                          </p:val>
                                        </p:tav>
                                        <p:tav tm="100000">
                                          <p:val>
                                            <p:strVal val="#ppt_h"/>
                                          </p:val>
                                        </p:tav>
                                      </p:tavLst>
                                    </p:anim>
                                    <p:animEffect transition="in" filter="fade">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500" fill="hold"/>
                                        <p:tgtEl>
                                          <p:spTgt spid="12"/>
                                        </p:tgtEl>
                                        <p:attrNameLst>
                                          <p:attrName>ppt_w</p:attrName>
                                        </p:attrNameLst>
                                      </p:cBhvr>
                                      <p:tavLst>
                                        <p:tav tm="0">
                                          <p:val>
                                            <p:fltVal val="0"/>
                                          </p:val>
                                        </p:tav>
                                        <p:tav tm="100000">
                                          <p:val>
                                            <p:strVal val="#ppt_w"/>
                                          </p:val>
                                        </p:tav>
                                      </p:tavLst>
                                    </p:anim>
                                    <p:anim calcmode="lin" valueType="num">
                                      <p:cBhvr>
                                        <p:cTn id="83" dur="500" fill="hold"/>
                                        <p:tgtEl>
                                          <p:spTgt spid="12"/>
                                        </p:tgtEl>
                                        <p:attrNameLst>
                                          <p:attrName>ppt_h</p:attrName>
                                        </p:attrNameLst>
                                      </p:cBhvr>
                                      <p:tavLst>
                                        <p:tav tm="0">
                                          <p:val>
                                            <p:fltVal val="0"/>
                                          </p:val>
                                        </p:tav>
                                        <p:tav tm="100000">
                                          <p:val>
                                            <p:strVal val="#ppt_h"/>
                                          </p:val>
                                        </p:tav>
                                      </p:tavLst>
                                    </p:anim>
                                    <p:animEffect transition="in" filter="fade">
                                      <p:cBhvr>
                                        <p:cTn id="84" dur="500"/>
                                        <p:tgtEl>
                                          <p:spTgt spid="12"/>
                                        </p:tgtEl>
                                      </p:cBhvr>
                                    </p:animEffect>
                                  </p:childTnLst>
                                </p:cTn>
                              </p:par>
                              <p:par>
                                <p:cTn id="85" presetID="53" presetClass="entr" presetSubtype="16"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Effect transition="in" filter="fade">
                                      <p:cBhvr>
                                        <p:cTn id="8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1" grpId="0"/>
      <p:bldP spid="30" grpId="0"/>
      <p:bldP spid="38" grpId="0"/>
      <p:bldP spid="14" grpId="0"/>
      <p:bldP spid="15"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ea typeface="+mn-ea"/>
                <a:cs typeface="Calibri" pitchFamily="34" charset="0"/>
              </a:rPr>
              <a:t>Akoestische</a:t>
            </a:r>
            <a:r>
              <a:rPr lang="en-US" i="1" kern="1200" dirty="0" smtClean="0">
                <a:solidFill>
                  <a:srgbClr val="000099"/>
                </a:solidFill>
                <a:latin typeface="Calibri" pitchFamily="34" charset="0"/>
                <a:ea typeface="+mn-ea"/>
                <a:cs typeface="Calibri" pitchFamily="34" charset="0"/>
              </a:rPr>
              <a:t> </a:t>
            </a:r>
            <a:r>
              <a:rPr lang="en-US" i="1" kern="1200" dirty="0" err="1" smtClean="0">
                <a:solidFill>
                  <a:srgbClr val="000099"/>
                </a:solidFill>
                <a:latin typeface="Calibri" pitchFamily="34" charset="0"/>
                <a:ea typeface="+mn-ea"/>
                <a:cs typeface="Calibri" pitchFamily="34" charset="0"/>
              </a:rPr>
              <a:t>oscillaties</a:t>
            </a:r>
            <a:endParaRPr lang="en-US" i="1" kern="1200" dirty="0" smtClean="0">
              <a:solidFill>
                <a:srgbClr val="000099"/>
              </a:solidFill>
              <a:latin typeface="Calibri" pitchFamily="34" charset="0"/>
              <a:ea typeface="+mn-ea"/>
              <a:cs typeface="Calibri" pitchFamily="34" charset="0"/>
            </a:endParaRPr>
          </a:p>
        </p:txBody>
      </p:sp>
      <p:sp>
        <p:nvSpPr>
          <p:cNvPr id="18" name="TextBox 17"/>
          <p:cNvSpPr txBox="1">
            <a:spLocks noChangeArrowheads="1"/>
          </p:cNvSpPr>
          <p:nvPr/>
        </p:nvSpPr>
        <p:spPr bwMode="auto">
          <a:xfrm>
            <a:off x="533400" y="10668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Beschouw</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akoestische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golfvergelijking</a:t>
            </a:r>
            <a:r>
              <a:rPr lang="en-US" altLang="en-US" dirty="0" smtClean="0">
                <a:solidFill>
                  <a:srgbClr val="000000"/>
                </a:solidFill>
                <a:latin typeface="Calibri" pitchFamily="34" charset="0"/>
              </a:rPr>
              <a:t> in </a:t>
            </a:r>
            <a:r>
              <a:rPr lang="en-US" altLang="en-US" dirty="0" err="1" smtClean="0">
                <a:solidFill>
                  <a:srgbClr val="000000"/>
                </a:solidFill>
                <a:latin typeface="Calibri" pitchFamily="34" charset="0"/>
              </a:rPr>
              <a:t>een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expanderend</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heelal</a:t>
            </a:r>
            <a:endParaRPr lang="en-US" altLang="en-US" i="1" dirty="0" smtClean="0">
              <a:solidFill>
                <a:srgbClr val="000000"/>
              </a:solidFill>
              <a:latin typeface="Calibri" pitchFamily="34" charset="0"/>
            </a:endParaRPr>
          </a:p>
        </p:txBody>
      </p:sp>
      <p:sp>
        <p:nvSpPr>
          <p:cNvPr id="41" name="TextBox 40"/>
          <p:cNvSpPr txBox="1">
            <a:spLocks noChangeArrowheads="1"/>
          </p:cNvSpPr>
          <p:nvPr/>
        </p:nvSpPr>
        <p:spPr bwMode="auto">
          <a:xfrm>
            <a:off x="533399" y="1535668"/>
            <a:ext cx="757942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Twee </a:t>
            </a:r>
            <a:r>
              <a:rPr lang="en-US" altLang="en-US" dirty="0" err="1" smtClean="0">
                <a:solidFill>
                  <a:srgbClr val="000000"/>
                </a:solidFill>
                <a:latin typeface="Calibri" pitchFamily="34" charset="0"/>
              </a:rPr>
              <a:t>modificaties</a:t>
            </a:r>
            <a:r>
              <a:rPr lang="en-US" altLang="en-US" dirty="0" smtClean="0">
                <a:solidFill>
                  <a:srgbClr val="000000"/>
                </a:solidFill>
                <a:latin typeface="Calibri" pitchFamily="34" charset="0"/>
              </a:rPr>
              <a:t>:</a:t>
            </a:r>
            <a:endParaRPr lang="en-US" altLang="en-US" i="1" dirty="0">
              <a:solidFill>
                <a:srgbClr val="000000"/>
              </a:solidFill>
              <a:latin typeface="Calibri" pitchFamily="34" charset="0"/>
            </a:endParaRPr>
          </a:p>
        </p:txBody>
      </p:sp>
      <p:sp>
        <p:nvSpPr>
          <p:cNvPr id="30" name="TextBox 29"/>
          <p:cNvSpPr txBox="1">
            <a:spLocks noChangeArrowheads="1"/>
          </p:cNvSpPr>
          <p:nvPr/>
        </p:nvSpPr>
        <p:spPr bwMode="auto">
          <a:xfrm>
            <a:off x="533400" y="2057400"/>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Afstanden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nemen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continu</a:t>
            </a:r>
            <a:r>
              <a:rPr lang="en-US" altLang="en-US" dirty="0" smtClean="0">
                <a:solidFill>
                  <a:srgbClr val="000000"/>
                </a:solidFill>
                <a:latin typeface="Calibri" pitchFamily="34" charset="0"/>
              </a:rPr>
              <a:t> toe</a:t>
            </a:r>
            <a:endParaRPr lang="en-US" altLang="en-US" i="1" dirty="0">
              <a:solidFill>
                <a:srgbClr val="000000"/>
              </a:solidFill>
              <a:latin typeface="Calibri" pitchFamily="34" charset="0"/>
            </a:endParaRPr>
          </a:p>
        </p:txBody>
      </p:sp>
      <p:sp>
        <p:nvSpPr>
          <p:cNvPr id="14" name="TextBox 13"/>
          <p:cNvSpPr txBox="1">
            <a:spLocks noChangeArrowheads="1"/>
          </p:cNvSpPr>
          <p:nvPr/>
        </p:nvSpPr>
        <p:spPr bwMode="auto">
          <a:xfrm>
            <a:off x="533400" y="3364468"/>
            <a:ext cx="8534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Golven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veroorzaken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massaverdichtingen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en</a:t>
            </a:r>
            <a:r>
              <a:rPr lang="en-US" altLang="en-US" dirty="0" smtClean="0">
                <a:solidFill>
                  <a:srgbClr val="000000"/>
                </a:solidFill>
                <a:latin typeface="Calibri" pitchFamily="34" charset="0"/>
              </a:rPr>
              <a:t> die </a:t>
            </a:r>
            <a:r>
              <a:rPr lang="en-US" altLang="en-US" dirty="0" err="1" smtClean="0">
                <a:solidFill>
                  <a:srgbClr val="000000"/>
                </a:solidFill>
                <a:latin typeface="Calibri" pitchFamily="34" charset="0"/>
              </a:rPr>
              <a:t>koppelen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gravitationeel</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aan</a:t>
            </a:r>
            <a:r>
              <a:rPr lang="en-US" altLang="en-US" dirty="0" smtClean="0">
                <a:solidFill>
                  <a:srgbClr val="000000"/>
                </a:solidFill>
                <a:latin typeface="Calibri" pitchFamily="34" charset="0"/>
              </a:rPr>
              <a:t> de </a:t>
            </a:r>
            <a:r>
              <a:rPr lang="en-US" altLang="en-US" dirty="0" err="1" smtClean="0">
                <a:solidFill>
                  <a:srgbClr val="000000"/>
                </a:solidFill>
                <a:latin typeface="Calibri" pitchFamily="34" charset="0"/>
              </a:rPr>
              <a:t>golven</a:t>
            </a:r>
            <a:endParaRPr lang="en-US" altLang="en-US" i="1" dirty="0">
              <a:solidFill>
                <a:srgbClr val="000000"/>
              </a:solidFill>
              <a:latin typeface="Calibri" pitchFamily="34" charset="0"/>
            </a:endParaRPr>
          </a:p>
        </p:txBody>
      </p:sp>
      <p:sp>
        <p:nvSpPr>
          <p:cNvPr id="17" name="TextBox 16"/>
          <p:cNvSpPr txBox="1">
            <a:spLocks noChangeArrowheads="1"/>
          </p:cNvSpPr>
          <p:nvPr/>
        </p:nvSpPr>
        <p:spPr bwMode="auto">
          <a:xfrm>
            <a:off x="533400" y="38100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Gebruik</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poissonvergelijking</a:t>
            </a:r>
            <a:endParaRPr lang="en-US" altLang="en-US" i="1" dirty="0">
              <a:solidFill>
                <a:srgbClr val="000000"/>
              </a:solidFill>
              <a:latin typeface="Calibri" pitchFamily="34" charset="0"/>
            </a:endParaRPr>
          </a:p>
        </p:txBody>
      </p:sp>
      <p:sp>
        <p:nvSpPr>
          <p:cNvPr id="19" name="TextBox 18"/>
          <p:cNvSpPr txBox="1">
            <a:spLocks noChangeArrowheads="1"/>
          </p:cNvSpPr>
          <p:nvPr/>
        </p:nvSpPr>
        <p:spPr bwMode="auto">
          <a:xfrm>
            <a:off x="533400" y="4659868"/>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Akoestische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golfvergelijking</a:t>
            </a:r>
            <a:r>
              <a:rPr lang="en-US" altLang="en-US" dirty="0" smtClean="0">
                <a:solidFill>
                  <a:srgbClr val="000000"/>
                </a:solidFill>
                <a:latin typeface="Calibri" pitchFamily="34" charset="0"/>
              </a:rPr>
              <a:t> in </a:t>
            </a:r>
            <a:r>
              <a:rPr lang="en-US" altLang="en-US" dirty="0" err="1" smtClean="0">
                <a:solidFill>
                  <a:srgbClr val="000000"/>
                </a:solidFill>
                <a:latin typeface="Calibri" pitchFamily="34" charset="0"/>
              </a:rPr>
              <a:t>expanderend</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heelal</a:t>
            </a:r>
            <a:endParaRPr lang="en-US" altLang="en-US" i="1" dirty="0">
              <a:solidFill>
                <a:srgbClr val="000000"/>
              </a:solidFill>
              <a:latin typeface="Calibri" pitchFamily="34" charset="0"/>
            </a:endParaRPr>
          </a:p>
        </p:txBody>
      </p:sp>
      <p:pic>
        <p:nvPicPr>
          <p:cNvPr id="2" name="Picture 1"/>
          <p:cNvPicPr>
            <a:picLocks noChangeAspect="1"/>
          </p:cNvPicPr>
          <p:nvPr/>
        </p:nvPicPr>
        <p:blipFill>
          <a:blip r:embed="rId3" cstate="print"/>
          <a:stretch>
            <a:fillRect/>
          </a:stretch>
        </p:blipFill>
        <p:spPr>
          <a:xfrm>
            <a:off x="3522010" y="2080736"/>
            <a:ext cx="1686195" cy="317328"/>
          </a:xfrm>
          <a:prstGeom prst="rect">
            <a:avLst/>
          </a:prstGeom>
        </p:spPr>
      </p:pic>
      <p:sp>
        <p:nvSpPr>
          <p:cNvPr id="3" name="Right Arrow 2"/>
          <p:cNvSpPr/>
          <p:nvPr/>
        </p:nvSpPr>
        <p:spPr bwMode="auto">
          <a:xfrm>
            <a:off x="2212040" y="2635279"/>
            <a:ext cx="912160" cy="468868"/>
          </a:xfrm>
          <a:prstGeom prst="rightArrow">
            <a:avLst/>
          </a:prstGeom>
          <a:solidFill>
            <a:schemeClr val="bg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pic>
        <p:nvPicPr>
          <p:cNvPr id="11" name="Picture 10"/>
          <p:cNvPicPr>
            <a:picLocks noChangeAspect="1"/>
          </p:cNvPicPr>
          <p:nvPr/>
        </p:nvPicPr>
        <p:blipFill>
          <a:blip r:embed="rId4" cstate="print"/>
          <a:stretch>
            <a:fillRect/>
          </a:stretch>
        </p:blipFill>
        <p:spPr>
          <a:xfrm>
            <a:off x="3200400" y="2520865"/>
            <a:ext cx="4434863" cy="679535"/>
          </a:xfrm>
          <a:prstGeom prst="rect">
            <a:avLst/>
          </a:prstGeom>
        </p:spPr>
      </p:pic>
      <p:pic>
        <p:nvPicPr>
          <p:cNvPr id="16" name="Picture 15"/>
          <p:cNvPicPr>
            <a:picLocks noChangeAspect="1"/>
          </p:cNvPicPr>
          <p:nvPr/>
        </p:nvPicPr>
        <p:blipFill>
          <a:blip r:embed="rId5" cstate="print"/>
          <a:stretch>
            <a:fillRect/>
          </a:stretch>
        </p:blipFill>
        <p:spPr>
          <a:xfrm>
            <a:off x="3332748" y="3802568"/>
            <a:ext cx="4780547" cy="357007"/>
          </a:xfrm>
          <a:prstGeom prst="rect">
            <a:avLst/>
          </a:prstGeom>
        </p:spPr>
      </p:pic>
      <p:cxnSp>
        <p:nvCxnSpPr>
          <p:cNvPr id="21" name="Straight Arrow Connector 20"/>
          <p:cNvCxnSpPr/>
          <p:nvPr/>
        </p:nvCxnSpPr>
        <p:spPr bwMode="auto">
          <a:xfrm flipV="1">
            <a:off x="3777916" y="4183101"/>
            <a:ext cx="0" cy="441036"/>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pic>
        <p:nvPicPr>
          <p:cNvPr id="22" name="Picture 21"/>
          <p:cNvPicPr>
            <a:picLocks noChangeAspect="1"/>
          </p:cNvPicPr>
          <p:nvPr/>
        </p:nvPicPr>
        <p:blipFill>
          <a:blip r:embed="rId6" cstate="print"/>
          <a:stretch>
            <a:fillRect/>
          </a:stretch>
        </p:blipFill>
        <p:spPr>
          <a:xfrm>
            <a:off x="3822033" y="4355068"/>
            <a:ext cx="1395308" cy="293132"/>
          </a:xfrm>
          <a:prstGeom prst="rect">
            <a:avLst/>
          </a:prstGeom>
        </p:spPr>
      </p:pic>
      <p:cxnSp>
        <p:nvCxnSpPr>
          <p:cNvPr id="24" name="Straight Arrow Connector 23"/>
          <p:cNvCxnSpPr/>
          <p:nvPr/>
        </p:nvCxnSpPr>
        <p:spPr bwMode="auto">
          <a:xfrm>
            <a:off x="5334000" y="4519499"/>
            <a:ext cx="609600" cy="0"/>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pic>
        <p:nvPicPr>
          <p:cNvPr id="25" name="Picture 24"/>
          <p:cNvPicPr>
            <a:picLocks noChangeAspect="1"/>
          </p:cNvPicPr>
          <p:nvPr/>
        </p:nvPicPr>
        <p:blipFill>
          <a:blip r:embed="rId7" cstate="print"/>
          <a:stretch>
            <a:fillRect/>
          </a:stretch>
        </p:blipFill>
        <p:spPr>
          <a:xfrm>
            <a:off x="5999532" y="4199681"/>
            <a:ext cx="1889174" cy="539070"/>
          </a:xfrm>
          <a:prstGeom prst="rect">
            <a:avLst/>
          </a:prstGeom>
        </p:spPr>
      </p:pic>
      <p:pic>
        <p:nvPicPr>
          <p:cNvPr id="26" name="Picture 25"/>
          <p:cNvPicPr>
            <a:picLocks noChangeAspect="1"/>
          </p:cNvPicPr>
          <p:nvPr/>
        </p:nvPicPr>
        <p:blipFill>
          <a:blip r:embed="rId8" cstate="print"/>
          <a:stretch>
            <a:fillRect/>
          </a:stretch>
        </p:blipFill>
        <p:spPr>
          <a:xfrm>
            <a:off x="3039352" y="5014556"/>
            <a:ext cx="5367338" cy="710465"/>
          </a:xfrm>
          <a:prstGeom prst="rect">
            <a:avLst/>
          </a:prstGeom>
        </p:spPr>
      </p:pic>
      <p:sp>
        <p:nvSpPr>
          <p:cNvPr id="32" name="TextBox 31"/>
          <p:cNvSpPr txBox="1">
            <a:spLocks noChangeArrowheads="1"/>
          </p:cNvSpPr>
          <p:nvPr/>
        </p:nvSpPr>
        <p:spPr bwMode="auto">
          <a:xfrm>
            <a:off x="533400" y="5802868"/>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Plasma in </a:t>
            </a:r>
            <a:r>
              <a:rPr lang="en-US" altLang="en-US" dirty="0" err="1" smtClean="0">
                <a:solidFill>
                  <a:srgbClr val="000000"/>
                </a:solidFill>
                <a:latin typeface="Calibri" pitchFamily="34" charset="0"/>
              </a:rPr>
              <a:t>vroege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heelal</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gedraagt</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zich</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als</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perfecte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vloeistof</a:t>
            </a:r>
            <a:endParaRPr lang="en-US" altLang="en-US" i="1" dirty="0">
              <a:solidFill>
                <a:srgbClr val="000000"/>
              </a:solidFill>
              <a:latin typeface="Calibri" pitchFamily="34" charset="0"/>
            </a:endParaRPr>
          </a:p>
        </p:txBody>
      </p:sp>
      <p:sp>
        <p:nvSpPr>
          <p:cNvPr id="33" name="TextBox 32"/>
          <p:cNvSpPr txBox="1">
            <a:spLocks noChangeArrowheads="1"/>
          </p:cNvSpPr>
          <p:nvPr/>
        </p:nvSpPr>
        <p:spPr bwMode="auto">
          <a:xfrm>
            <a:off x="533400" y="62484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Initiele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quantumfluctuaties</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veroorzaken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verdichtingen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structuur</a:t>
            </a:r>
            <a:endParaRPr lang="en-US" altLang="en-US" i="1" dirty="0">
              <a:solidFill>
                <a:srgbClr val="000000"/>
              </a:solidFill>
              <a:latin typeface="Calibri" pitchFamily="34" charset="0"/>
            </a:endParaRPr>
          </a:p>
        </p:txBody>
      </p:sp>
    </p:spTree>
    <p:extLst>
      <p:ext uri="{BB962C8B-B14F-4D97-AF65-F5344CB8AC3E}">
        <p14:creationId xmlns:p14="http://schemas.microsoft.com/office/powerpoint/2010/main" xmlns="" val="3626778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checkerboard(across)">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heckerboard(across)">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heckerboard(across)">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heckerboard(across)">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par>
                                <p:cTn id="57" presetID="53" presetClass="entr" presetSubtype="16"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53" presetClass="entr" presetSubtype="16"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checkerboard(across)">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p:cTn id="83" dur="500" fill="hold"/>
                                        <p:tgtEl>
                                          <p:spTgt spid="26"/>
                                        </p:tgtEl>
                                        <p:attrNameLst>
                                          <p:attrName>ppt_w</p:attrName>
                                        </p:attrNameLst>
                                      </p:cBhvr>
                                      <p:tavLst>
                                        <p:tav tm="0">
                                          <p:val>
                                            <p:fltVal val="0"/>
                                          </p:val>
                                        </p:tav>
                                        <p:tav tm="100000">
                                          <p:val>
                                            <p:strVal val="#ppt_w"/>
                                          </p:val>
                                        </p:tav>
                                      </p:tavLst>
                                    </p:anim>
                                    <p:anim calcmode="lin" valueType="num">
                                      <p:cBhvr>
                                        <p:cTn id="84" dur="500" fill="hold"/>
                                        <p:tgtEl>
                                          <p:spTgt spid="26"/>
                                        </p:tgtEl>
                                        <p:attrNameLst>
                                          <p:attrName>ppt_h</p:attrName>
                                        </p:attrNameLst>
                                      </p:cBhvr>
                                      <p:tavLst>
                                        <p:tav tm="0">
                                          <p:val>
                                            <p:fltVal val="0"/>
                                          </p:val>
                                        </p:tav>
                                        <p:tav tm="100000">
                                          <p:val>
                                            <p:strVal val="#ppt_h"/>
                                          </p:val>
                                        </p:tav>
                                      </p:tavLst>
                                    </p:anim>
                                    <p:animEffect transition="in" filter="fade">
                                      <p:cBhvr>
                                        <p:cTn id="85" dur="5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checkerboard(across)">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checkerboard(across)">
                                      <p:cBhvr>
                                        <p:cTn id="9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1" grpId="0"/>
      <p:bldP spid="30" grpId="0"/>
      <p:bldP spid="14" grpId="0"/>
      <p:bldP spid="17" grpId="0"/>
      <p:bldP spid="19" grpId="0"/>
      <p:bldP spid="3" grpId="0" animBg="1"/>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ea typeface="+mn-ea"/>
                <a:cs typeface="Calibri" pitchFamily="34" charset="0"/>
              </a:rPr>
              <a:t>Akoestische</a:t>
            </a:r>
            <a:r>
              <a:rPr lang="en-US" i="1" kern="1200" dirty="0" smtClean="0">
                <a:solidFill>
                  <a:srgbClr val="000099"/>
                </a:solidFill>
                <a:latin typeface="Calibri" pitchFamily="34" charset="0"/>
                <a:ea typeface="+mn-ea"/>
                <a:cs typeface="Calibri" pitchFamily="34" charset="0"/>
              </a:rPr>
              <a:t> </a:t>
            </a:r>
            <a:r>
              <a:rPr lang="en-US" i="1" kern="1200" dirty="0" err="1" smtClean="0">
                <a:solidFill>
                  <a:srgbClr val="000099"/>
                </a:solidFill>
                <a:latin typeface="Calibri" pitchFamily="34" charset="0"/>
                <a:ea typeface="+mn-ea"/>
                <a:cs typeface="Calibri" pitchFamily="34" charset="0"/>
              </a:rPr>
              <a:t>oscillaties</a:t>
            </a:r>
            <a:endParaRPr lang="en-US" i="1" kern="1200" dirty="0" smtClean="0">
              <a:solidFill>
                <a:srgbClr val="000099"/>
              </a:solidFill>
              <a:latin typeface="Calibri" pitchFamily="34" charset="0"/>
              <a:ea typeface="+mn-ea"/>
              <a:cs typeface="Calibri" pitchFamily="34" charset="0"/>
            </a:endParaRPr>
          </a:p>
        </p:txBody>
      </p:sp>
      <p:sp>
        <p:nvSpPr>
          <p:cNvPr id="18" name="TextBox 17"/>
          <p:cNvSpPr txBox="1">
            <a:spLocks noChangeArrowheads="1"/>
          </p:cNvSpPr>
          <p:nvPr/>
        </p:nvSpPr>
        <p:spPr bwMode="auto">
          <a:xfrm>
            <a:off x="533400" y="10668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Inflatie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slaat</a:t>
            </a:r>
            <a:r>
              <a:rPr lang="en-US" altLang="en-US" dirty="0" smtClean="0">
                <a:solidFill>
                  <a:srgbClr val="000000"/>
                </a:solidFill>
                <a:latin typeface="Calibri" pitchFamily="34" charset="0"/>
              </a:rPr>
              <a:t> het plasma </a:t>
            </a:r>
            <a:r>
              <a:rPr lang="en-US" altLang="en-US" dirty="0" err="1" smtClean="0">
                <a:solidFill>
                  <a:srgbClr val="000000"/>
                </a:solidFill>
                <a:latin typeface="Calibri" pitchFamily="34" charset="0"/>
              </a:rPr>
              <a:t>aan</a:t>
            </a:r>
            <a:r>
              <a:rPr lang="en-US" altLang="en-US" dirty="0" smtClean="0">
                <a:solidFill>
                  <a:srgbClr val="000000"/>
                </a:solidFill>
                <a:latin typeface="Calibri" pitchFamily="34" charset="0"/>
              </a:rPr>
              <a:t> op </a:t>
            </a:r>
            <a:r>
              <a:rPr lang="en-US" altLang="en-US" i="1" dirty="0" err="1" smtClean="0">
                <a:solidFill>
                  <a:srgbClr val="000000"/>
                </a:solidFill>
                <a:latin typeface="Calibri" pitchFamily="34" charset="0"/>
              </a:rPr>
              <a:t>alle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schalen</a:t>
            </a:r>
            <a:endParaRPr lang="en-US" altLang="en-US" i="1" dirty="0" smtClean="0">
              <a:solidFill>
                <a:srgbClr val="000000"/>
              </a:solidFill>
              <a:latin typeface="Calibri" pitchFamily="34" charset="0"/>
            </a:endParaRPr>
          </a:p>
        </p:txBody>
      </p:sp>
      <p:sp>
        <p:nvSpPr>
          <p:cNvPr id="41" name="TextBox 40"/>
          <p:cNvSpPr txBox="1">
            <a:spLocks noChangeArrowheads="1"/>
          </p:cNvSpPr>
          <p:nvPr/>
        </p:nvSpPr>
        <p:spPr bwMode="auto">
          <a:xfrm>
            <a:off x="533399" y="1535668"/>
            <a:ext cx="757942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De </a:t>
            </a:r>
            <a:r>
              <a:rPr lang="en-US" altLang="en-US" dirty="0" err="1" smtClean="0">
                <a:solidFill>
                  <a:srgbClr val="000000"/>
                </a:solidFill>
                <a:latin typeface="Calibri" pitchFamily="34" charset="0"/>
              </a:rPr>
              <a:t>snelheid</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waarmee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verstoringen</a:t>
            </a:r>
            <a:r>
              <a:rPr lang="en-US" altLang="en-US" dirty="0" smtClean="0">
                <a:solidFill>
                  <a:srgbClr val="000000"/>
                </a:solidFill>
                <a:latin typeface="Calibri" pitchFamily="34" charset="0"/>
              </a:rPr>
              <a:t> door het plasma </a:t>
            </a:r>
            <a:r>
              <a:rPr lang="en-US" altLang="en-US" dirty="0" err="1" smtClean="0">
                <a:solidFill>
                  <a:srgbClr val="000000"/>
                </a:solidFill>
                <a:latin typeface="Calibri" pitchFamily="34" charset="0"/>
              </a:rPr>
              <a:t>gaan</a:t>
            </a:r>
            <a:r>
              <a:rPr lang="en-US" altLang="en-US" dirty="0" smtClean="0">
                <a:solidFill>
                  <a:srgbClr val="000000"/>
                </a:solidFill>
                <a:latin typeface="Calibri" pitchFamily="34" charset="0"/>
              </a:rPr>
              <a:t> is </a:t>
            </a:r>
            <a:r>
              <a:rPr lang="en-US" altLang="en-US" dirty="0" err="1" smtClean="0">
                <a:solidFill>
                  <a:srgbClr val="000000"/>
                </a:solidFill>
                <a:latin typeface="Calibri" pitchFamily="34" charset="0"/>
              </a:rPr>
              <a:t>bekend</a:t>
            </a:r>
            <a:endParaRPr lang="en-US" altLang="en-US" i="1" dirty="0">
              <a:solidFill>
                <a:srgbClr val="000000"/>
              </a:solidFill>
              <a:latin typeface="Calibri" pitchFamily="34" charset="0"/>
            </a:endParaRPr>
          </a:p>
        </p:txBody>
      </p:sp>
      <p:sp>
        <p:nvSpPr>
          <p:cNvPr id="30" name="TextBox 29"/>
          <p:cNvSpPr txBox="1">
            <a:spLocks noChangeArrowheads="1"/>
          </p:cNvSpPr>
          <p:nvPr/>
        </p:nvSpPr>
        <p:spPr bwMode="auto">
          <a:xfrm>
            <a:off x="533400" y="1981200"/>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De </a:t>
            </a:r>
            <a:r>
              <a:rPr lang="en-US" altLang="en-US" dirty="0" err="1" smtClean="0">
                <a:solidFill>
                  <a:srgbClr val="000000"/>
                </a:solidFill>
                <a:latin typeface="Calibri" pitchFamily="34" charset="0"/>
              </a:rPr>
              <a:t>tijd</a:t>
            </a:r>
            <a:r>
              <a:rPr lang="en-US" altLang="en-US" dirty="0" smtClean="0">
                <a:solidFill>
                  <a:srgbClr val="000000"/>
                </a:solidFill>
                <a:latin typeface="Calibri" pitchFamily="34" charset="0"/>
              </a:rPr>
              <a:t> van </a:t>
            </a:r>
            <a:r>
              <a:rPr lang="en-US" altLang="en-US" dirty="0" err="1" smtClean="0">
                <a:solidFill>
                  <a:srgbClr val="000000"/>
                </a:solidFill>
                <a:latin typeface="Calibri" pitchFamily="34" charset="0"/>
              </a:rPr>
              <a:t>recombinatie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ligt</a:t>
            </a:r>
            <a:r>
              <a:rPr lang="en-US" altLang="en-US" dirty="0" smtClean="0">
                <a:solidFill>
                  <a:srgbClr val="000000"/>
                </a:solidFill>
                <a:latin typeface="Calibri" pitchFamily="34" charset="0"/>
              </a:rPr>
              <a:t> vast: 380.000 </a:t>
            </a:r>
            <a:r>
              <a:rPr lang="en-US" altLang="en-US" dirty="0" err="1" smtClean="0">
                <a:solidFill>
                  <a:srgbClr val="000000"/>
                </a:solidFill>
                <a:latin typeface="Calibri" pitchFamily="34" charset="0"/>
              </a:rPr>
              <a:t>jaar</a:t>
            </a:r>
            <a:endParaRPr lang="en-US" altLang="en-US" i="1" dirty="0">
              <a:solidFill>
                <a:srgbClr val="000000"/>
              </a:solidFill>
              <a:latin typeface="Calibri" pitchFamily="34" charset="0"/>
            </a:endParaRPr>
          </a:p>
        </p:txBody>
      </p:sp>
      <p:pic>
        <p:nvPicPr>
          <p:cNvPr id="4" name="Picture 3"/>
          <p:cNvPicPr>
            <a:picLocks noChangeAspect="1"/>
          </p:cNvPicPr>
          <p:nvPr/>
        </p:nvPicPr>
        <p:blipFill>
          <a:blip r:embed="rId3" cstate="print"/>
          <a:stretch>
            <a:fillRect/>
          </a:stretch>
        </p:blipFill>
        <p:spPr>
          <a:xfrm>
            <a:off x="2286000" y="2749073"/>
            <a:ext cx="6781800" cy="4108928"/>
          </a:xfrm>
          <a:prstGeom prst="rect">
            <a:avLst/>
          </a:prstGeom>
        </p:spPr>
      </p:pic>
      <p:pic>
        <p:nvPicPr>
          <p:cNvPr id="5" name="Picture 4"/>
          <p:cNvPicPr>
            <a:picLocks noChangeAspect="1"/>
          </p:cNvPicPr>
          <p:nvPr/>
        </p:nvPicPr>
        <p:blipFill>
          <a:blip r:embed="rId4" cstate="print"/>
          <a:stretch>
            <a:fillRect/>
          </a:stretch>
        </p:blipFill>
        <p:spPr>
          <a:xfrm>
            <a:off x="7002379" y="1513551"/>
            <a:ext cx="319958" cy="383949"/>
          </a:xfrm>
          <a:prstGeom prst="rect">
            <a:avLst/>
          </a:prstGeom>
        </p:spPr>
      </p:pic>
      <p:pic>
        <p:nvPicPr>
          <p:cNvPr id="6" name="Picture 5"/>
          <p:cNvPicPr>
            <a:picLocks noChangeAspect="1"/>
          </p:cNvPicPr>
          <p:nvPr/>
        </p:nvPicPr>
        <p:blipFill>
          <a:blip r:embed="rId5" cstate="print"/>
          <a:stretch>
            <a:fillRect/>
          </a:stretch>
        </p:blipFill>
        <p:spPr>
          <a:xfrm>
            <a:off x="7356570" y="1458782"/>
            <a:ext cx="696100" cy="638092"/>
          </a:xfrm>
          <a:prstGeom prst="rect">
            <a:avLst/>
          </a:prstGeom>
        </p:spPr>
      </p:pic>
      <p:sp>
        <p:nvSpPr>
          <p:cNvPr id="27" name="TextBox 26"/>
          <p:cNvSpPr txBox="1">
            <a:spLocks noChangeArrowheads="1"/>
          </p:cNvSpPr>
          <p:nvPr/>
        </p:nvSpPr>
        <p:spPr bwMode="auto">
          <a:xfrm>
            <a:off x="533400" y="2373868"/>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Er</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geldt</a:t>
            </a:r>
            <a:endParaRPr lang="en-US" altLang="en-US" i="1" dirty="0">
              <a:solidFill>
                <a:srgbClr val="000000"/>
              </a:solidFill>
              <a:latin typeface="Calibri" pitchFamily="34" charset="0"/>
            </a:endParaRPr>
          </a:p>
        </p:txBody>
      </p:sp>
      <p:pic>
        <p:nvPicPr>
          <p:cNvPr id="7" name="Picture 6"/>
          <p:cNvPicPr>
            <a:picLocks noChangeAspect="1"/>
          </p:cNvPicPr>
          <p:nvPr/>
        </p:nvPicPr>
        <p:blipFill>
          <a:blip r:embed="rId6" cstate="print"/>
          <a:stretch>
            <a:fillRect/>
          </a:stretch>
        </p:blipFill>
        <p:spPr>
          <a:xfrm>
            <a:off x="1435769" y="2452742"/>
            <a:ext cx="4248150" cy="242046"/>
          </a:xfrm>
          <a:prstGeom prst="rect">
            <a:avLst/>
          </a:prstGeom>
        </p:spPr>
      </p:pic>
      <p:pic>
        <p:nvPicPr>
          <p:cNvPr id="28" name="Picture 27"/>
          <p:cNvPicPr>
            <a:picLocks noChangeAspect="1"/>
          </p:cNvPicPr>
          <p:nvPr/>
        </p:nvPicPr>
        <p:blipFill>
          <a:blip r:embed="rId7" cstate="print"/>
          <a:stretch>
            <a:fillRect/>
          </a:stretch>
        </p:blipFill>
        <p:spPr>
          <a:xfrm>
            <a:off x="7198895" y="6527256"/>
            <a:ext cx="1945105" cy="254544"/>
          </a:xfrm>
          <a:prstGeom prst="rect">
            <a:avLst/>
          </a:prstGeom>
        </p:spPr>
      </p:pic>
    </p:spTree>
    <p:extLst>
      <p:ext uri="{BB962C8B-B14F-4D97-AF65-F5344CB8AC3E}">
        <p14:creationId xmlns:p14="http://schemas.microsoft.com/office/powerpoint/2010/main" xmlns="" val="34000364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53" presetClass="entr" presetSubtype="16"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checkerboard(across)">
                                      <p:cBhvr>
                                        <p:cTn id="22" dur="500"/>
                                        <p:tgtEl>
                                          <p:spTgt spid="41"/>
                                        </p:tgtEl>
                                      </p:cBhvr>
                                    </p:animEffect>
                                  </p:childTnLst>
                                </p:cTn>
                              </p:par>
                              <p:par>
                                <p:cTn id="23" presetID="5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heckerboard(across)">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checkerboard(across)">
                                      <p:cBhvr>
                                        <p:cTn id="42" dur="500"/>
                                        <p:tgtEl>
                                          <p:spTgt spid="27"/>
                                        </p:tgtEl>
                                      </p:cBhvr>
                                    </p:animEffect>
                                  </p:childTnLst>
                                </p:cTn>
                              </p:par>
                              <p:par>
                                <p:cTn id="43" presetID="53" presetClass="entr" presetSubtype="16"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1" grpId="0"/>
      <p:bldP spid="30"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ea typeface="+mn-ea"/>
                <a:cs typeface="Calibri" pitchFamily="34" charset="0"/>
              </a:rPr>
              <a:t>Akoestische</a:t>
            </a:r>
            <a:r>
              <a:rPr lang="en-US" i="1" kern="1200" dirty="0" smtClean="0">
                <a:solidFill>
                  <a:srgbClr val="000099"/>
                </a:solidFill>
                <a:latin typeface="Calibri" pitchFamily="34" charset="0"/>
                <a:ea typeface="+mn-ea"/>
                <a:cs typeface="Calibri" pitchFamily="34" charset="0"/>
              </a:rPr>
              <a:t> </a:t>
            </a:r>
            <a:r>
              <a:rPr lang="en-US" i="1" kern="1200" dirty="0" err="1" smtClean="0">
                <a:solidFill>
                  <a:srgbClr val="000099"/>
                </a:solidFill>
                <a:latin typeface="Calibri" pitchFamily="34" charset="0"/>
                <a:ea typeface="+mn-ea"/>
                <a:cs typeface="Calibri" pitchFamily="34" charset="0"/>
              </a:rPr>
              <a:t>oscillaties</a:t>
            </a:r>
            <a:endParaRPr lang="en-US" i="1" kern="1200" dirty="0" smtClean="0">
              <a:solidFill>
                <a:srgbClr val="000099"/>
              </a:solidFill>
              <a:latin typeface="Calibri" pitchFamily="34" charset="0"/>
              <a:ea typeface="+mn-ea"/>
              <a:cs typeface="Calibri" pitchFamily="34" charset="0"/>
            </a:endParaRPr>
          </a:p>
        </p:txBody>
      </p:sp>
      <p:sp>
        <p:nvSpPr>
          <p:cNvPr id="18" name="TextBox 17"/>
          <p:cNvSpPr txBox="1">
            <a:spLocks noChangeArrowheads="1"/>
          </p:cNvSpPr>
          <p:nvPr/>
        </p:nvSpPr>
        <p:spPr bwMode="auto">
          <a:xfrm>
            <a:off x="533400" y="10668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Samenspel</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tussen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baryonische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materie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donkere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materie</a:t>
            </a:r>
            <a:endParaRPr lang="en-US" altLang="en-US" i="1" dirty="0" smtClean="0">
              <a:solidFill>
                <a:srgbClr val="000000"/>
              </a:solidFill>
              <a:latin typeface="Calibri" pitchFamily="34" charset="0"/>
            </a:endParaRPr>
          </a:p>
        </p:txBody>
      </p:sp>
      <p:sp>
        <p:nvSpPr>
          <p:cNvPr id="41" name="TextBox 40"/>
          <p:cNvSpPr txBox="1">
            <a:spLocks noChangeArrowheads="1"/>
          </p:cNvSpPr>
          <p:nvPr/>
        </p:nvSpPr>
        <p:spPr bwMode="auto">
          <a:xfrm>
            <a:off x="533399" y="1535668"/>
            <a:ext cx="757942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Baryonische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materie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voelt</a:t>
            </a:r>
            <a:r>
              <a:rPr lang="en-US" altLang="en-US" dirty="0" smtClean="0">
                <a:solidFill>
                  <a:srgbClr val="000000"/>
                </a:solidFill>
                <a:latin typeface="Calibri" pitchFamily="34" charset="0"/>
              </a:rPr>
              <a:t> de </a:t>
            </a:r>
            <a:r>
              <a:rPr lang="en-US" altLang="en-US" dirty="0" err="1" smtClean="0">
                <a:solidFill>
                  <a:srgbClr val="000000"/>
                </a:solidFill>
                <a:latin typeface="Calibri" pitchFamily="34" charset="0"/>
              </a:rPr>
              <a:t>fotondruk</a:t>
            </a:r>
            <a:endParaRPr lang="en-US" altLang="en-US" i="1" dirty="0">
              <a:solidFill>
                <a:srgbClr val="000000"/>
              </a:solidFill>
              <a:latin typeface="Calibri" pitchFamily="34" charset="0"/>
            </a:endParaRPr>
          </a:p>
        </p:txBody>
      </p:sp>
      <p:sp>
        <p:nvSpPr>
          <p:cNvPr id="30" name="TextBox 29"/>
          <p:cNvSpPr txBox="1">
            <a:spLocks noChangeArrowheads="1"/>
          </p:cNvSpPr>
          <p:nvPr/>
        </p:nvSpPr>
        <p:spPr bwMode="auto">
          <a:xfrm>
            <a:off x="533400" y="1981200"/>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Donkere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materie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geeft</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gravitationele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interactie</a:t>
            </a:r>
            <a:endParaRPr lang="en-US" altLang="en-US" i="1" dirty="0">
              <a:solidFill>
                <a:srgbClr val="000000"/>
              </a:solidFill>
              <a:latin typeface="Calibri" pitchFamily="34" charset="0"/>
            </a:endParaRPr>
          </a:p>
        </p:txBody>
      </p:sp>
      <p:sp>
        <p:nvSpPr>
          <p:cNvPr id="27" name="TextBox 26"/>
          <p:cNvSpPr txBox="1">
            <a:spLocks noChangeArrowheads="1"/>
          </p:cNvSpPr>
          <p:nvPr/>
        </p:nvSpPr>
        <p:spPr bwMode="auto">
          <a:xfrm>
            <a:off x="533400" y="2373868"/>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Bij</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fundamentele</a:t>
            </a:r>
            <a:r>
              <a:rPr lang="en-US" altLang="en-US" dirty="0" smtClean="0">
                <a:solidFill>
                  <a:srgbClr val="000000"/>
                </a:solidFill>
                <a:latin typeface="Calibri" pitchFamily="34" charset="0"/>
              </a:rPr>
              <a:t> golf in </a:t>
            </a:r>
            <a:r>
              <a:rPr lang="en-US" altLang="en-US" dirty="0" err="1" smtClean="0">
                <a:solidFill>
                  <a:srgbClr val="000000"/>
                </a:solidFill>
                <a:latin typeface="Calibri" pitchFamily="34" charset="0"/>
              </a:rPr>
              <a:t>fase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bij</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tweede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piek</a:t>
            </a:r>
            <a:r>
              <a:rPr lang="en-US" altLang="en-US" dirty="0" smtClean="0">
                <a:solidFill>
                  <a:srgbClr val="000000"/>
                </a:solidFill>
                <a:latin typeface="Calibri" pitchFamily="34" charset="0"/>
              </a:rPr>
              <a:t> in </a:t>
            </a:r>
            <a:r>
              <a:rPr lang="en-US" altLang="en-US" dirty="0" err="1" smtClean="0">
                <a:solidFill>
                  <a:srgbClr val="000000"/>
                </a:solidFill>
                <a:latin typeface="Calibri" pitchFamily="34" charset="0"/>
              </a:rPr>
              <a:t>tegenfase</a:t>
            </a:r>
            <a:endParaRPr lang="en-US" altLang="en-US" i="1" dirty="0">
              <a:solidFill>
                <a:srgbClr val="000000"/>
              </a:solidFill>
              <a:latin typeface="Calibri" pitchFamily="34" charset="0"/>
            </a:endParaRPr>
          </a:p>
        </p:txBody>
      </p:sp>
      <p:pic>
        <p:nvPicPr>
          <p:cNvPr id="2" name="Picture 1"/>
          <p:cNvPicPr>
            <a:picLocks noChangeAspect="1"/>
          </p:cNvPicPr>
          <p:nvPr/>
        </p:nvPicPr>
        <p:blipFill>
          <a:blip r:embed="rId3" cstate="print"/>
          <a:stretch>
            <a:fillRect/>
          </a:stretch>
        </p:blipFill>
        <p:spPr>
          <a:xfrm>
            <a:off x="122657" y="3849094"/>
            <a:ext cx="9021343" cy="3008906"/>
          </a:xfrm>
          <a:prstGeom prst="rect">
            <a:avLst/>
          </a:prstGeom>
        </p:spPr>
      </p:pic>
      <p:pic>
        <p:nvPicPr>
          <p:cNvPr id="3" name="Picture 2"/>
          <p:cNvPicPr>
            <a:picLocks noChangeAspect="1"/>
          </p:cNvPicPr>
          <p:nvPr/>
        </p:nvPicPr>
        <p:blipFill>
          <a:blip r:embed="rId4" cstate="print"/>
          <a:stretch>
            <a:fillRect/>
          </a:stretch>
        </p:blipFill>
        <p:spPr>
          <a:xfrm>
            <a:off x="7010400" y="4167354"/>
            <a:ext cx="1945105" cy="254544"/>
          </a:xfrm>
          <a:prstGeom prst="rect">
            <a:avLst/>
          </a:prstGeom>
        </p:spPr>
      </p:pic>
    </p:spTree>
    <p:extLst>
      <p:ext uri="{BB962C8B-B14F-4D97-AF65-F5344CB8AC3E}">
        <p14:creationId xmlns:p14="http://schemas.microsoft.com/office/powerpoint/2010/main" xmlns="" val="32534971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checkerboard(across)">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heckerboard(across)">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heckerboard(across)">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1" grpId="0"/>
      <p:bldP spid="30"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ea typeface="+mn-ea"/>
                <a:cs typeface="Calibri" pitchFamily="34" charset="0"/>
              </a:rPr>
              <a:t>Kromming</a:t>
            </a:r>
            <a:r>
              <a:rPr lang="en-US" i="1" kern="1200" dirty="0" smtClean="0">
                <a:solidFill>
                  <a:srgbClr val="000099"/>
                </a:solidFill>
                <a:latin typeface="Calibri" pitchFamily="34" charset="0"/>
                <a:ea typeface="+mn-ea"/>
                <a:cs typeface="Calibri" pitchFamily="34" charset="0"/>
              </a:rPr>
              <a:t> van het </a:t>
            </a:r>
            <a:r>
              <a:rPr lang="en-US" i="1" kern="1200" dirty="0" err="1" smtClean="0">
                <a:solidFill>
                  <a:srgbClr val="000099"/>
                </a:solidFill>
                <a:latin typeface="Calibri" pitchFamily="34" charset="0"/>
                <a:ea typeface="+mn-ea"/>
                <a:cs typeface="Calibri" pitchFamily="34" charset="0"/>
              </a:rPr>
              <a:t>heelal</a:t>
            </a:r>
            <a:endParaRPr lang="en-US" i="1" kern="1200" dirty="0" smtClean="0">
              <a:solidFill>
                <a:srgbClr val="000099"/>
              </a:solidFill>
              <a:latin typeface="Calibri" pitchFamily="34" charset="0"/>
              <a:ea typeface="+mn-ea"/>
              <a:cs typeface="Calibri" pitchFamily="34" charset="0"/>
            </a:endParaRPr>
          </a:p>
        </p:txBody>
      </p:sp>
      <p:sp>
        <p:nvSpPr>
          <p:cNvPr id="18" name="TextBox 17"/>
          <p:cNvSpPr txBox="1">
            <a:spLocks noChangeArrowheads="1"/>
          </p:cNvSpPr>
          <p:nvPr/>
        </p:nvSpPr>
        <p:spPr bwMode="auto">
          <a:xfrm>
            <a:off x="533400" y="10668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Golflengte</a:t>
            </a:r>
            <a:r>
              <a:rPr lang="en-US" altLang="en-US" dirty="0" smtClean="0">
                <a:solidFill>
                  <a:srgbClr val="000000"/>
                </a:solidFill>
                <a:latin typeface="Calibri" pitchFamily="34" charset="0"/>
              </a:rPr>
              <a:t> van de </a:t>
            </a:r>
            <a:r>
              <a:rPr lang="en-US" altLang="en-US" dirty="0" err="1" smtClean="0">
                <a:solidFill>
                  <a:srgbClr val="000000"/>
                </a:solidFill>
                <a:latin typeface="Calibri" pitchFamily="34" charset="0"/>
              </a:rPr>
              <a:t>sterkste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oscillaties</a:t>
            </a:r>
            <a:endParaRPr lang="en-US" altLang="en-US" i="1" dirty="0" smtClean="0">
              <a:solidFill>
                <a:srgbClr val="000000"/>
              </a:solidFill>
              <a:latin typeface="Calibri" pitchFamily="34" charset="0"/>
            </a:endParaRPr>
          </a:p>
        </p:txBody>
      </p:sp>
      <p:sp>
        <p:nvSpPr>
          <p:cNvPr id="30" name="TextBox 29"/>
          <p:cNvSpPr txBox="1">
            <a:spLocks noChangeArrowheads="1"/>
          </p:cNvSpPr>
          <p:nvPr/>
        </p:nvSpPr>
        <p:spPr bwMode="auto">
          <a:xfrm>
            <a:off x="533400" y="1981200"/>
            <a:ext cx="841408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Dat</a:t>
            </a:r>
            <a:r>
              <a:rPr lang="en-US" altLang="en-US" dirty="0" smtClean="0">
                <a:solidFill>
                  <a:srgbClr val="000000"/>
                </a:solidFill>
                <a:latin typeface="Calibri" pitchFamily="34" charset="0"/>
              </a:rPr>
              <a:t> is </a:t>
            </a:r>
            <a:r>
              <a:rPr lang="en-US" altLang="en-US" dirty="0" err="1" smtClean="0">
                <a:solidFill>
                  <a:srgbClr val="000000"/>
                </a:solidFill>
                <a:latin typeface="Calibri" pitchFamily="34" charset="0"/>
              </a:rPr>
              <a:t>dan</a:t>
            </a:r>
            <a:r>
              <a:rPr lang="en-US" altLang="en-US" dirty="0" smtClean="0">
                <a:solidFill>
                  <a:srgbClr val="000000"/>
                </a:solidFill>
                <a:latin typeface="Calibri" pitchFamily="34" charset="0"/>
              </a:rPr>
              <a:t> 134 </a:t>
            </a:r>
            <a:r>
              <a:rPr lang="en-US" altLang="en-US" dirty="0" err="1" smtClean="0">
                <a:solidFill>
                  <a:srgbClr val="000000"/>
                </a:solidFill>
                <a:latin typeface="Calibri" pitchFamily="34" charset="0"/>
              </a:rPr>
              <a:t>kpc</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dit</a:t>
            </a:r>
            <a:r>
              <a:rPr lang="en-US" altLang="en-US" dirty="0" smtClean="0">
                <a:solidFill>
                  <a:srgbClr val="000000"/>
                </a:solidFill>
                <a:latin typeface="Calibri" pitchFamily="34" charset="0"/>
              </a:rPr>
              <a:t> is </a:t>
            </a:r>
            <a:r>
              <a:rPr lang="en-US" altLang="en-US" dirty="0" err="1" smtClean="0">
                <a:solidFill>
                  <a:srgbClr val="000000"/>
                </a:solidFill>
                <a:latin typeface="Calibri" pitchFamily="34" charset="0"/>
              </a:rPr>
              <a:t>een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standaardmaat</a:t>
            </a:r>
            <a:r>
              <a:rPr lang="en-US" altLang="en-US" dirty="0" smtClean="0">
                <a:solidFill>
                  <a:srgbClr val="000000"/>
                </a:solidFill>
                <a:latin typeface="Calibri" pitchFamily="34" charset="0"/>
              </a:rPr>
              <a:t>”, nu                        </a:t>
            </a:r>
            <a:r>
              <a:rPr lang="en-US" altLang="en-US" dirty="0" err="1" smtClean="0">
                <a:solidFill>
                  <a:srgbClr val="000000"/>
                </a:solidFill>
                <a:latin typeface="Calibri" pitchFamily="34" charset="0"/>
              </a:rPr>
              <a:t>groter</a:t>
            </a:r>
            <a:r>
              <a:rPr lang="en-US" altLang="en-US" dirty="0">
                <a:solidFill>
                  <a:srgbClr val="000000"/>
                </a:solidFill>
                <a:latin typeface="Calibri" pitchFamily="34" charset="0"/>
              </a:rPr>
              <a:t>, </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dus</a:t>
            </a:r>
            <a:r>
              <a:rPr lang="en-US" altLang="en-US" dirty="0" smtClean="0">
                <a:solidFill>
                  <a:srgbClr val="000000"/>
                </a:solidFill>
                <a:latin typeface="Calibri" pitchFamily="34" charset="0"/>
              </a:rPr>
              <a:t> </a:t>
            </a:r>
            <a:r>
              <a:rPr lang="en-US" altLang="en-US" dirty="0">
                <a:solidFill>
                  <a:srgbClr val="000000"/>
                </a:solidFill>
                <a:latin typeface="Calibri" pitchFamily="34" charset="0"/>
              </a:rPr>
              <a:t>146 </a:t>
            </a:r>
            <a:r>
              <a:rPr lang="en-US" altLang="en-US" dirty="0" err="1">
                <a:solidFill>
                  <a:srgbClr val="000000"/>
                </a:solidFill>
                <a:latin typeface="Calibri" pitchFamily="34" charset="0"/>
              </a:rPr>
              <a:t>Mpc</a:t>
            </a:r>
            <a:endParaRPr lang="en-US" altLang="en-US" i="1" dirty="0">
              <a:solidFill>
                <a:srgbClr val="000000"/>
              </a:solidFill>
              <a:latin typeface="Calibri" pitchFamily="34" charset="0"/>
            </a:endParaRPr>
          </a:p>
          <a:p>
            <a:pPr eaLnBrk="1" fontAlgn="base" hangingPunct="1">
              <a:spcBef>
                <a:spcPct val="0"/>
              </a:spcBef>
              <a:spcAft>
                <a:spcPct val="0"/>
              </a:spcAft>
            </a:pPr>
            <a:endParaRPr lang="en-US" altLang="en-US" i="1" dirty="0">
              <a:solidFill>
                <a:srgbClr val="000000"/>
              </a:solidFill>
              <a:latin typeface="Calibri" pitchFamily="34" charset="0"/>
            </a:endParaRPr>
          </a:p>
        </p:txBody>
      </p:sp>
      <p:pic>
        <p:nvPicPr>
          <p:cNvPr id="4" name="Picture 3"/>
          <p:cNvPicPr>
            <a:picLocks noChangeAspect="1"/>
          </p:cNvPicPr>
          <p:nvPr/>
        </p:nvPicPr>
        <p:blipFill>
          <a:blip r:embed="rId3" cstate="print"/>
          <a:stretch>
            <a:fillRect/>
          </a:stretch>
        </p:blipFill>
        <p:spPr>
          <a:xfrm>
            <a:off x="1922797" y="1483531"/>
            <a:ext cx="7024687" cy="531699"/>
          </a:xfrm>
          <a:prstGeom prst="rect">
            <a:avLst/>
          </a:prstGeom>
        </p:spPr>
      </p:pic>
      <p:pic>
        <p:nvPicPr>
          <p:cNvPr id="5" name="Picture 4"/>
          <p:cNvPicPr>
            <a:picLocks noChangeAspect="1"/>
          </p:cNvPicPr>
          <p:nvPr/>
        </p:nvPicPr>
        <p:blipFill>
          <a:blip r:embed="rId4" cstate="print"/>
          <a:stretch>
            <a:fillRect/>
          </a:stretch>
        </p:blipFill>
        <p:spPr>
          <a:xfrm>
            <a:off x="5562600" y="2047314"/>
            <a:ext cx="1866900" cy="260033"/>
          </a:xfrm>
          <a:prstGeom prst="rect">
            <a:avLst/>
          </a:prstGeom>
        </p:spPr>
      </p:pic>
      <p:sp>
        <p:nvSpPr>
          <p:cNvPr id="12" name="TextBox 11"/>
          <p:cNvSpPr txBox="1">
            <a:spLocks noChangeArrowheads="1"/>
          </p:cNvSpPr>
          <p:nvPr/>
        </p:nvSpPr>
        <p:spPr bwMode="auto">
          <a:xfrm>
            <a:off x="533400" y="2438400"/>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Planck </a:t>
            </a:r>
            <a:r>
              <a:rPr lang="en-US" altLang="en-US" dirty="0" err="1" smtClean="0">
                <a:solidFill>
                  <a:srgbClr val="000000"/>
                </a:solidFill>
                <a:latin typeface="Calibri" pitchFamily="34" charset="0"/>
              </a:rPr>
              <a:t>toont</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karakteristieke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hoekgrootte</a:t>
            </a:r>
            <a:endParaRPr lang="en-US" altLang="en-US" i="1" dirty="0">
              <a:solidFill>
                <a:srgbClr val="000000"/>
              </a:solidFill>
              <a:latin typeface="Calibri" pitchFamily="34" charset="0"/>
            </a:endParaRPr>
          </a:p>
        </p:txBody>
      </p:sp>
      <p:pic>
        <p:nvPicPr>
          <p:cNvPr id="6" name="Picture 5"/>
          <p:cNvPicPr>
            <a:picLocks noChangeAspect="1"/>
          </p:cNvPicPr>
          <p:nvPr/>
        </p:nvPicPr>
        <p:blipFill>
          <a:blip r:embed="rId5" cstate="print"/>
          <a:stretch>
            <a:fillRect/>
          </a:stretch>
        </p:blipFill>
        <p:spPr>
          <a:xfrm>
            <a:off x="4572000" y="2507535"/>
            <a:ext cx="3557588" cy="260841"/>
          </a:xfrm>
          <a:prstGeom prst="rect">
            <a:avLst/>
          </a:prstGeom>
        </p:spPr>
      </p:pic>
      <p:sp>
        <p:nvSpPr>
          <p:cNvPr id="14" name="TextBox 13"/>
          <p:cNvSpPr txBox="1">
            <a:spLocks noChangeArrowheads="1"/>
          </p:cNvSpPr>
          <p:nvPr/>
        </p:nvSpPr>
        <p:spPr bwMode="auto">
          <a:xfrm>
            <a:off x="533400" y="2819400"/>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De </a:t>
            </a:r>
            <a:r>
              <a:rPr lang="en-US" altLang="en-US" dirty="0" err="1" smtClean="0">
                <a:solidFill>
                  <a:srgbClr val="000000"/>
                </a:solidFill>
                <a:latin typeface="Calibri" pitchFamily="34" charset="0"/>
              </a:rPr>
              <a:t>hoekafstand</a:t>
            </a:r>
            <a:r>
              <a:rPr lang="en-US" altLang="en-US" dirty="0" smtClean="0">
                <a:solidFill>
                  <a:srgbClr val="000000"/>
                </a:solidFill>
                <a:latin typeface="Calibri" pitchFamily="34" charset="0"/>
              </a:rPr>
              <a:t> is </a:t>
            </a:r>
            <a:r>
              <a:rPr lang="en-US" altLang="en-US" dirty="0" err="1" smtClean="0">
                <a:solidFill>
                  <a:srgbClr val="000000"/>
                </a:solidFill>
                <a:latin typeface="Calibri" pitchFamily="34" charset="0"/>
              </a:rPr>
              <a:t>dan</a:t>
            </a:r>
            <a:endParaRPr lang="en-US" altLang="en-US" i="1" dirty="0">
              <a:solidFill>
                <a:srgbClr val="000000"/>
              </a:solidFill>
              <a:latin typeface="Calibri" pitchFamily="34" charset="0"/>
            </a:endParaRPr>
          </a:p>
        </p:txBody>
      </p:sp>
      <p:pic>
        <p:nvPicPr>
          <p:cNvPr id="7" name="Picture 6"/>
          <p:cNvPicPr>
            <a:picLocks noChangeAspect="1"/>
          </p:cNvPicPr>
          <p:nvPr/>
        </p:nvPicPr>
        <p:blipFill>
          <a:blip r:embed="rId6" cstate="print"/>
          <a:stretch>
            <a:fillRect/>
          </a:stretch>
        </p:blipFill>
        <p:spPr>
          <a:xfrm>
            <a:off x="609871" y="3200400"/>
            <a:ext cx="4052888" cy="25884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876800" y="2898372"/>
            <a:ext cx="4133850" cy="390247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52400" y="3623629"/>
            <a:ext cx="4443663" cy="3177220"/>
          </a:xfrm>
          <a:prstGeom prst="rect">
            <a:avLst/>
          </a:prstGeom>
        </p:spPr>
      </p:pic>
    </p:spTree>
    <p:extLst>
      <p:ext uri="{BB962C8B-B14F-4D97-AF65-F5344CB8AC3E}">
        <p14:creationId xmlns:p14="http://schemas.microsoft.com/office/powerpoint/2010/main" xmlns="" val="3590951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heckerboard(across)">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par>
                                <p:cTn id="28" presetID="53"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Effect transition="in" filter="fade">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0"/>
          </p:nvPr>
        </p:nvSpPr>
        <p:spPr/>
        <p:txBody>
          <a:bodyPr/>
          <a:lstStyle/>
          <a:p>
            <a:pPr>
              <a:defRPr/>
            </a:pPr>
            <a:r>
              <a:rPr lang="en-US">
                <a:solidFill>
                  <a:srgbClr val="000000"/>
                </a:solidFill>
              </a:rPr>
              <a:t>Najaar 2009</a:t>
            </a:r>
          </a:p>
        </p:txBody>
      </p:sp>
      <p:sp>
        <p:nvSpPr>
          <p:cNvPr id="7" name="Footer Placeholder 3"/>
          <p:cNvSpPr>
            <a:spLocks noGrp="1"/>
          </p:cNvSpPr>
          <p:nvPr>
            <p:ph type="ftr" sz="quarter" idx="11"/>
          </p:nvPr>
        </p:nvSpPr>
        <p:spPr/>
        <p:txBody>
          <a:bodyPr/>
          <a:lstStyle/>
          <a:p>
            <a:pPr>
              <a:defRPr/>
            </a:pPr>
            <a:r>
              <a:rPr lang="en-US">
                <a:solidFill>
                  <a:srgbClr val="000000"/>
                </a:solidFill>
              </a:rPr>
              <a:t>Jo van den Brand</a:t>
            </a:r>
          </a:p>
        </p:txBody>
      </p:sp>
      <p:sp>
        <p:nvSpPr>
          <p:cNvPr id="9221" name="Text Box 2"/>
          <p:cNvSpPr txBox="1">
            <a:spLocks noChangeArrowheads="1"/>
          </p:cNvSpPr>
          <p:nvPr/>
        </p:nvSpPr>
        <p:spPr bwMode="auto">
          <a:xfrm>
            <a:off x="3889707" y="228600"/>
            <a:ext cx="1375698"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3200" b="1" i="1" dirty="0" err="1">
                <a:solidFill>
                  <a:srgbClr val="000099"/>
                </a:solidFill>
                <a:latin typeface="Calibri" panose="020F0502020204030204" pitchFamily="34" charset="0"/>
                <a:cs typeface="Arial" pitchFamily="34" charset="0"/>
              </a:rPr>
              <a:t>Inhoud</a:t>
            </a:r>
            <a:endParaRPr lang="en-US" sz="2400" b="1" i="1" dirty="0">
              <a:solidFill>
                <a:srgbClr val="CC0000"/>
              </a:solidFill>
              <a:latin typeface="Calibri" panose="020F0502020204030204" pitchFamily="34" charset="0"/>
              <a:cs typeface="Arial" pitchFamily="34" charset="0"/>
            </a:endParaRPr>
          </a:p>
        </p:txBody>
      </p:sp>
      <p:sp>
        <p:nvSpPr>
          <p:cNvPr id="9222" name="Rectangle 2"/>
          <p:cNvSpPr>
            <a:spLocks noChangeArrowheads="1"/>
          </p:cNvSpPr>
          <p:nvPr/>
        </p:nvSpPr>
        <p:spPr bwMode="auto">
          <a:xfrm>
            <a:off x="0" y="5715000"/>
            <a:ext cx="7848600" cy="1143000"/>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en-US">
              <a:solidFill>
                <a:srgbClr val="000000"/>
              </a:solidFill>
              <a:latin typeface="Symbol" pitchFamily="18" charset="2"/>
              <a:cs typeface="Arial" pitchFamily="34" charset="0"/>
            </a:endParaRPr>
          </a:p>
        </p:txBody>
      </p:sp>
      <p:sp>
        <p:nvSpPr>
          <p:cNvPr id="9224" name="Rectangle 4"/>
          <p:cNvSpPr>
            <a:spLocks noChangeArrowheads="1"/>
          </p:cNvSpPr>
          <p:nvPr/>
        </p:nvSpPr>
        <p:spPr bwMode="auto">
          <a:xfrm>
            <a:off x="304800" y="1066800"/>
            <a:ext cx="5791200" cy="5219700"/>
          </a:xfrm>
          <a:prstGeom prst="rect">
            <a:avLst/>
          </a:prstGeom>
          <a:solidFill>
            <a:srgbClr val="FFFFCC"/>
          </a:solidFill>
          <a:ln w="19050">
            <a:noFill/>
            <a:miter lim="800000"/>
            <a:headEnd/>
            <a:tailEnd/>
          </a:ln>
        </p:spPr>
        <p:txBody>
          <a:bodyPr/>
          <a:lstStyle/>
          <a:p>
            <a:pPr marL="342900" indent="-342900" fontAlgn="base">
              <a:spcBef>
                <a:spcPct val="20000"/>
              </a:spcBef>
              <a:spcAft>
                <a:spcPct val="0"/>
              </a:spcAft>
              <a:buFontTx/>
              <a:buChar char="•"/>
            </a:pPr>
            <a:r>
              <a:rPr lang="en-US" sz="2400" b="1" dirty="0" err="1" smtClean="0">
                <a:solidFill>
                  <a:srgbClr val="000000"/>
                </a:solidFill>
                <a:latin typeface="Calibri" panose="020F0502020204030204" pitchFamily="34" charset="0"/>
                <a:cs typeface="Arial" pitchFamily="34" charset="0"/>
              </a:rPr>
              <a:t>Kosmologie</a:t>
            </a:r>
            <a:endParaRPr lang="en-US" sz="2400" b="1" dirty="0">
              <a:solidFill>
                <a:srgbClr val="000000"/>
              </a:solidFill>
              <a:latin typeface="Calibri" panose="020F0502020204030204" pitchFamily="34" charset="0"/>
              <a:cs typeface="Arial" pitchFamily="34" charset="0"/>
            </a:endParaRPr>
          </a:p>
          <a:p>
            <a:pPr marL="742950" lvl="1" indent="-285750" fontAlgn="base">
              <a:spcBef>
                <a:spcPct val="20000"/>
              </a:spcBef>
              <a:spcAft>
                <a:spcPct val="0"/>
              </a:spcAft>
              <a:buFontTx/>
              <a:buChar char="•"/>
            </a:pPr>
            <a:r>
              <a:rPr lang="en-US" sz="2000" b="1" dirty="0" err="1" smtClean="0">
                <a:solidFill>
                  <a:srgbClr val="006600"/>
                </a:solidFill>
                <a:latin typeface="Calibri" panose="020F0502020204030204" pitchFamily="34" charset="0"/>
                <a:cs typeface="Arial" pitchFamily="34" charset="0"/>
              </a:rPr>
              <a:t>Algemene</a:t>
            </a:r>
            <a:r>
              <a:rPr lang="en-US" sz="2000" b="1" dirty="0" smtClean="0">
                <a:solidFill>
                  <a:srgbClr val="006600"/>
                </a:solidFill>
                <a:latin typeface="Calibri" panose="020F0502020204030204" pitchFamily="34" charset="0"/>
                <a:cs typeface="Arial" pitchFamily="34" charset="0"/>
              </a:rPr>
              <a:t> </a:t>
            </a:r>
            <a:r>
              <a:rPr lang="en-US" sz="2000" b="1" dirty="0" err="1" smtClean="0">
                <a:solidFill>
                  <a:srgbClr val="006600"/>
                </a:solidFill>
                <a:latin typeface="Calibri" panose="020F0502020204030204" pitchFamily="34" charset="0"/>
                <a:cs typeface="Arial" pitchFamily="34" charset="0"/>
              </a:rPr>
              <a:t>relativiteitstheorie</a:t>
            </a:r>
            <a:endParaRPr lang="en-US" sz="2000" b="1" dirty="0">
              <a:solidFill>
                <a:srgbClr val="006600"/>
              </a:solidFill>
              <a:latin typeface="Calibri" panose="020F0502020204030204" pitchFamily="34" charset="0"/>
              <a:cs typeface="Arial" pitchFamily="34" charset="0"/>
            </a:endParaRPr>
          </a:p>
          <a:p>
            <a:pPr marL="742950" lvl="1" indent="-285750" fontAlgn="base">
              <a:spcBef>
                <a:spcPct val="20000"/>
              </a:spcBef>
              <a:spcAft>
                <a:spcPct val="0"/>
              </a:spcAft>
              <a:buFontTx/>
              <a:buChar char="•"/>
            </a:pPr>
            <a:r>
              <a:rPr lang="en-US" sz="2000" b="1" dirty="0" err="1" smtClean="0">
                <a:solidFill>
                  <a:srgbClr val="006600"/>
                </a:solidFill>
                <a:latin typeface="Calibri" panose="020F0502020204030204" pitchFamily="34" charset="0"/>
                <a:cs typeface="Arial" pitchFamily="34" charset="0"/>
              </a:rPr>
              <a:t>Kosmologie</a:t>
            </a:r>
            <a:r>
              <a:rPr lang="en-US" sz="2000" b="1" dirty="0" smtClean="0">
                <a:solidFill>
                  <a:srgbClr val="006600"/>
                </a:solidFill>
                <a:latin typeface="Calibri" panose="020F0502020204030204" pitchFamily="34" charset="0"/>
                <a:cs typeface="Arial" pitchFamily="34" charset="0"/>
              </a:rPr>
              <a:t> </a:t>
            </a:r>
            <a:r>
              <a:rPr lang="en-US" sz="2000" b="1" dirty="0" err="1" smtClean="0">
                <a:solidFill>
                  <a:srgbClr val="006600"/>
                </a:solidFill>
                <a:latin typeface="Calibri" panose="020F0502020204030204" pitchFamily="34" charset="0"/>
                <a:cs typeface="Arial" pitchFamily="34" charset="0"/>
              </a:rPr>
              <a:t>en</a:t>
            </a:r>
            <a:r>
              <a:rPr lang="en-US" sz="2000" b="1" dirty="0" smtClean="0">
                <a:solidFill>
                  <a:srgbClr val="006600"/>
                </a:solidFill>
                <a:latin typeface="Calibri" panose="020F0502020204030204" pitchFamily="34" charset="0"/>
                <a:cs typeface="Arial" pitchFamily="34" charset="0"/>
              </a:rPr>
              <a:t> Big Bang</a:t>
            </a:r>
          </a:p>
          <a:p>
            <a:pPr marL="742950" lvl="1" indent="-285750" fontAlgn="base">
              <a:spcBef>
                <a:spcPct val="20000"/>
              </a:spcBef>
              <a:spcAft>
                <a:spcPct val="0"/>
              </a:spcAft>
              <a:buFontTx/>
              <a:buChar char="•"/>
            </a:pPr>
            <a:r>
              <a:rPr lang="en-US" sz="2000" b="1" dirty="0" err="1" smtClean="0">
                <a:solidFill>
                  <a:srgbClr val="006600"/>
                </a:solidFill>
                <a:latin typeface="Calibri" panose="020F0502020204030204" pitchFamily="34" charset="0"/>
                <a:cs typeface="Arial" pitchFamily="34" charset="0"/>
              </a:rPr>
              <a:t>Roodverschuiving</a:t>
            </a:r>
            <a:r>
              <a:rPr lang="en-US" sz="2000" b="1" dirty="0" smtClean="0">
                <a:solidFill>
                  <a:srgbClr val="006600"/>
                </a:solidFill>
                <a:latin typeface="Calibri" panose="020F0502020204030204" pitchFamily="34" charset="0"/>
                <a:cs typeface="Arial" pitchFamily="34" charset="0"/>
              </a:rPr>
              <a:t> </a:t>
            </a:r>
            <a:endParaRPr lang="en-US" sz="2000" b="1" dirty="0">
              <a:solidFill>
                <a:srgbClr val="006600"/>
              </a:solidFill>
              <a:latin typeface="Calibri" panose="020F0502020204030204" pitchFamily="34" charset="0"/>
              <a:cs typeface="Arial" pitchFamily="34" charset="0"/>
            </a:endParaRPr>
          </a:p>
          <a:p>
            <a:pPr marL="342900" indent="-342900" fontAlgn="base">
              <a:spcBef>
                <a:spcPct val="20000"/>
              </a:spcBef>
              <a:spcAft>
                <a:spcPct val="0"/>
              </a:spcAft>
              <a:buFontTx/>
              <a:buChar char="•"/>
            </a:pPr>
            <a:r>
              <a:rPr lang="en-US" sz="2400" b="1" dirty="0" err="1" smtClean="0">
                <a:solidFill>
                  <a:srgbClr val="000000"/>
                </a:solidFill>
                <a:latin typeface="Calibri" panose="020F0502020204030204" pitchFamily="34" charset="0"/>
                <a:cs typeface="Arial" pitchFamily="34" charset="0"/>
              </a:rPr>
              <a:t>Thermodynamica</a:t>
            </a:r>
            <a:endParaRPr lang="en-US" sz="2400" b="1" dirty="0">
              <a:solidFill>
                <a:srgbClr val="000000"/>
              </a:solidFill>
              <a:latin typeface="Calibri" panose="020F0502020204030204" pitchFamily="34" charset="0"/>
              <a:cs typeface="Arial" pitchFamily="34" charset="0"/>
            </a:endParaRPr>
          </a:p>
          <a:p>
            <a:pPr marL="742950" lvl="1" indent="-285750" fontAlgn="base">
              <a:spcBef>
                <a:spcPct val="20000"/>
              </a:spcBef>
              <a:spcAft>
                <a:spcPct val="0"/>
              </a:spcAft>
              <a:buFontTx/>
              <a:buChar char="•"/>
            </a:pPr>
            <a:r>
              <a:rPr lang="en-US" sz="2000" b="1" dirty="0" err="1" smtClean="0">
                <a:solidFill>
                  <a:srgbClr val="006600"/>
                </a:solidFill>
                <a:latin typeface="Calibri" panose="020F0502020204030204" pitchFamily="34" charset="0"/>
                <a:cs typeface="Arial" pitchFamily="34" charset="0"/>
              </a:rPr>
              <a:t>Fase-overgangen</a:t>
            </a:r>
            <a:r>
              <a:rPr lang="en-US" sz="2000" b="1" dirty="0" smtClean="0">
                <a:solidFill>
                  <a:srgbClr val="006600"/>
                </a:solidFill>
                <a:latin typeface="Calibri" panose="020F0502020204030204" pitchFamily="34" charset="0"/>
                <a:cs typeface="Arial" pitchFamily="34" charset="0"/>
              </a:rPr>
              <a:t> (</a:t>
            </a:r>
            <a:r>
              <a:rPr lang="en-US" sz="2000" b="1" dirty="0" err="1" smtClean="0">
                <a:solidFill>
                  <a:srgbClr val="006600"/>
                </a:solidFill>
                <a:latin typeface="Calibri" panose="020F0502020204030204" pitchFamily="34" charset="0"/>
                <a:cs typeface="Arial" pitchFamily="34" charset="0"/>
              </a:rPr>
              <a:t>entropie</a:t>
            </a:r>
            <a:r>
              <a:rPr lang="en-US" sz="2000" b="1" dirty="0" smtClean="0">
                <a:solidFill>
                  <a:srgbClr val="006600"/>
                </a:solidFill>
                <a:latin typeface="Calibri" panose="020F0502020204030204" pitchFamily="34" charset="0"/>
                <a:cs typeface="Arial" pitchFamily="34" charset="0"/>
              </a:rPr>
              <a:t>)</a:t>
            </a:r>
            <a:endParaRPr lang="en-US" sz="2000" b="1" dirty="0">
              <a:solidFill>
                <a:srgbClr val="006600"/>
              </a:solidFill>
              <a:latin typeface="Calibri" panose="020F0502020204030204" pitchFamily="34" charset="0"/>
              <a:cs typeface="Arial" pitchFamily="34" charset="0"/>
            </a:endParaRPr>
          </a:p>
          <a:p>
            <a:pPr marL="342900" indent="-342900" fontAlgn="base">
              <a:spcBef>
                <a:spcPct val="20000"/>
              </a:spcBef>
              <a:spcAft>
                <a:spcPct val="0"/>
              </a:spcAft>
              <a:buFontTx/>
              <a:buChar char="•"/>
            </a:pPr>
            <a:r>
              <a:rPr lang="en-US" sz="2400" b="1" dirty="0" err="1" smtClean="0">
                <a:solidFill>
                  <a:srgbClr val="000000"/>
                </a:solidFill>
                <a:latin typeface="Calibri" panose="020F0502020204030204" pitchFamily="34" charset="0"/>
                <a:cs typeface="Arial" pitchFamily="34" charset="0"/>
              </a:rPr>
              <a:t>Nucleosynthese</a:t>
            </a:r>
            <a:endParaRPr lang="en-US" sz="2400" b="1" dirty="0">
              <a:solidFill>
                <a:srgbClr val="000000"/>
              </a:solidFill>
              <a:latin typeface="Calibri" panose="020F0502020204030204" pitchFamily="34" charset="0"/>
              <a:cs typeface="Arial" pitchFamily="34" charset="0"/>
            </a:endParaRPr>
          </a:p>
          <a:p>
            <a:pPr marL="742950" lvl="1" indent="-285750" fontAlgn="base">
              <a:spcBef>
                <a:spcPct val="20000"/>
              </a:spcBef>
              <a:spcAft>
                <a:spcPct val="0"/>
              </a:spcAft>
              <a:buFontTx/>
              <a:buChar char="•"/>
            </a:pPr>
            <a:r>
              <a:rPr lang="en-US" sz="2000" b="1" dirty="0" smtClean="0">
                <a:solidFill>
                  <a:srgbClr val="006600"/>
                </a:solidFill>
                <a:latin typeface="Calibri" panose="020F0502020204030204" pitchFamily="34" charset="0"/>
                <a:cs typeface="Arial" pitchFamily="34" charset="0"/>
              </a:rPr>
              <a:t>Big Bang </a:t>
            </a:r>
            <a:r>
              <a:rPr lang="en-US" sz="2000" b="1" dirty="0" err="1" smtClean="0">
                <a:solidFill>
                  <a:srgbClr val="006600"/>
                </a:solidFill>
                <a:latin typeface="Calibri" panose="020F0502020204030204" pitchFamily="34" charset="0"/>
                <a:cs typeface="Arial" pitchFamily="34" charset="0"/>
              </a:rPr>
              <a:t>en</a:t>
            </a:r>
            <a:r>
              <a:rPr lang="en-US" sz="2000" b="1" dirty="0" smtClean="0">
                <a:solidFill>
                  <a:srgbClr val="006600"/>
                </a:solidFill>
                <a:latin typeface="Calibri" panose="020F0502020204030204" pitchFamily="34" charset="0"/>
                <a:cs typeface="Arial" pitchFamily="34" charset="0"/>
              </a:rPr>
              <a:t> </a:t>
            </a:r>
            <a:r>
              <a:rPr lang="en-US" sz="2000" b="1" dirty="0" err="1" smtClean="0">
                <a:solidFill>
                  <a:srgbClr val="006600"/>
                </a:solidFill>
                <a:latin typeface="Calibri" panose="020F0502020204030204" pitchFamily="34" charset="0"/>
                <a:cs typeface="Arial" pitchFamily="34" charset="0"/>
              </a:rPr>
              <a:t>synthese</a:t>
            </a:r>
            <a:r>
              <a:rPr lang="en-US" sz="2000" b="1" dirty="0" smtClean="0">
                <a:solidFill>
                  <a:srgbClr val="006600"/>
                </a:solidFill>
                <a:latin typeface="Calibri" panose="020F0502020204030204" pitchFamily="34" charset="0"/>
                <a:cs typeface="Arial" pitchFamily="34" charset="0"/>
              </a:rPr>
              <a:t> in </a:t>
            </a:r>
            <a:r>
              <a:rPr lang="en-US" sz="2000" b="1" dirty="0" err="1" smtClean="0">
                <a:solidFill>
                  <a:srgbClr val="006600"/>
                </a:solidFill>
                <a:latin typeface="Calibri" panose="020F0502020204030204" pitchFamily="34" charset="0"/>
                <a:cs typeface="Arial" pitchFamily="34" charset="0"/>
              </a:rPr>
              <a:t>sterren</a:t>
            </a:r>
            <a:endParaRPr lang="en-US" sz="2000" b="1" dirty="0">
              <a:solidFill>
                <a:srgbClr val="006600"/>
              </a:solidFill>
              <a:latin typeface="Calibri" panose="020F0502020204030204" pitchFamily="34" charset="0"/>
              <a:cs typeface="Arial" pitchFamily="34" charset="0"/>
            </a:endParaRPr>
          </a:p>
          <a:p>
            <a:pPr marL="742950" lvl="1" indent="-285750" fontAlgn="base">
              <a:spcBef>
                <a:spcPct val="20000"/>
              </a:spcBef>
              <a:spcAft>
                <a:spcPct val="0"/>
              </a:spcAft>
              <a:buFontTx/>
              <a:buChar char="•"/>
            </a:pPr>
            <a:r>
              <a:rPr lang="en-US" sz="2000" b="1" dirty="0" err="1" smtClean="0">
                <a:solidFill>
                  <a:srgbClr val="006600"/>
                </a:solidFill>
                <a:latin typeface="Calibri" panose="020F0502020204030204" pitchFamily="34" charset="0"/>
                <a:cs typeface="Arial" pitchFamily="34" charset="0"/>
              </a:rPr>
              <a:t>Abondantie</a:t>
            </a:r>
            <a:r>
              <a:rPr lang="en-US" sz="2000" b="1" dirty="0" smtClean="0">
                <a:solidFill>
                  <a:srgbClr val="006600"/>
                </a:solidFill>
                <a:latin typeface="Calibri" panose="020F0502020204030204" pitchFamily="34" charset="0"/>
                <a:cs typeface="Arial" pitchFamily="34" charset="0"/>
              </a:rPr>
              <a:t> van helium-4</a:t>
            </a:r>
            <a:endParaRPr lang="en-US" sz="2000" b="1" baseline="30000" dirty="0">
              <a:solidFill>
                <a:srgbClr val="006600"/>
              </a:solidFill>
              <a:latin typeface="Calibri" panose="020F0502020204030204" pitchFamily="34" charset="0"/>
              <a:cs typeface="Arial" pitchFamily="34" charset="0"/>
            </a:endParaRPr>
          </a:p>
          <a:p>
            <a:pPr marL="342900" indent="-342900" fontAlgn="base">
              <a:spcBef>
                <a:spcPct val="20000"/>
              </a:spcBef>
              <a:spcAft>
                <a:spcPct val="0"/>
              </a:spcAft>
              <a:buFontTx/>
              <a:buChar char="•"/>
            </a:pPr>
            <a:r>
              <a:rPr lang="en-US" sz="2400" b="1" dirty="0" err="1">
                <a:solidFill>
                  <a:srgbClr val="000000"/>
                </a:solidFill>
                <a:latin typeface="Calibri" panose="020F0502020204030204" pitchFamily="34" charset="0"/>
                <a:cs typeface="Arial" pitchFamily="34" charset="0"/>
              </a:rPr>
              <a:t>Standaard</a:t>
            </a:r>
            <a:r>
              <a:rPr lang="en-US" sz="2400" b="1" dirty="0">
                <a:solidFill>
                  <a:srgbClr val="000000"/>
                </a:solidFill>
                <a:latin typeface="Calibri" panose="020F0502020204030204" pitchFamily="34" charset="0"/>
                <a:cs typeface="Arial" pitchFamily="34" charset="0"/>
              </a:rPr>
              <a:t> </a:t>
            </a:r>
            <a:r>
              <a:rPr lang="en-US" sz="2400" b="1" dirty="0" err="1">
                <a:solidFill>
                  <a:srgbClr val="000000"/>
                </a:solidFill>
                <a:latin typeface="Calibri" panose="020F0502020204030204" pitchFamily="34" charset="0"/>
                <a:cs typeface="Arial" pitchFamily="34" charset="0"/>
              </a:rPr>
              <a:t>zonnemodel</a:t>
            </a:r>
            <a:endParaRPr lang="en-US" sz="2400" b="1" dirty="0">
              <a:solidFill>
                <a:srgbClr val="000000"/>
              </a:solidFill>
              <a:latin typeface="Calibri" panose="020F0502020204030204" pitchFamily="34" charset="0"/>
              <a:cs typeface="Arial" pitchFamily="34" charset="0"/>
            </a:endParaRPr>
          </a:p>
          <a:p>
            <a:pPr marL="742950" lvl="1" indent="-285750" fontAlgn="base">
              <a:spcBef>
                <a:spcPct val="20000"/>
              </a:spcBef>
              <a:spcAft>
                <a:spcPct val="0"/>
              </a:spcAft>
              <a:buFontTx/>
              <a:buChar char="•"/>
            </a:pPr>
            <a:r>
              <a:rPr lang="en-US" sz="2000" b="1" dirty="0" err="1">
                <a:solidFill>
                  <a:srgbClr val="006600"/>
                </a:solidFill>
                <a:latin typeface="Calibri" panose="020F0502020204030204" pitchFamily="34" charset="0"/>
                <a:cs typeface="Arial" pitchFamily="34" charset="0"/>
              </a:rPr>
              <a:t>Temperatuur</a:t>
            </a:r>
            <a:r>
              <a:rPr lang="en-US" sz="2000" b="1" dirty="0">
                <a:solidFill>
                  <a:srgbClr val="006600"/>
                </a:solidFill>
                <a:latin typeface="Calibri" panose="020F0502020204030204" pitchFamily="34" charset="0"/>
                <a:cs typeface="Arial" pitchFamily="34" charset="0"/>
              </a:rPr>
              <a:t> in de </a:t>
            </a:r>
            <a:r>
              <a:rPr lang="en-US" sz="2000" b="1" dirty="0" err="1">
                <a:solidFill>
                  <a:srgbClr val="006600"/>
                </a:solidFill>
                <a:latin typeface="Calibri" panose="020F0502020204030204" pitchFamily="34" charset="0"/>
                <a:cs typeface="Arial" pitchFamily="34" charset="0"/>
              </a:rPr>
              <a:t>zon</a:t>
            </a:r>
            <a:endParaRPr lang="en-US" sz="2000" b="1" dirty="0">
              <a:solidFill>
                <a:srgbClr val="006600"/>
              </a:solidFill>
              <a:latin typeface="Calibri" panose="020F0502020204030204" pitchFamily="34" charset="0"/>
              <a:cs typeface="Arial" pitchFamily="34" charset="0"/>
            </a:endParaRPr>
          </a:p>
          <a:p>
            <a:pPr marL="342900" indent="-342900" fontAlgn="base">
              <a:spcBef>
                <a:spcPct val="20000"/>
              </a:spcBef>
              <a:spcAft>
                <a:spcPct val="0"/>
              </a:spcAft>
              <a:buFontTx/>
              <a:buChar char="•"/>
            </a:pPr>
            <a:r>
              <a:rPr lang="en-US" sz="2400" b="1" dirty="0" err="1" smtClean="0">
                <a:solidFill>
                  <a:srgbClr val="000000"/>
                </a:solidFill>
                <a:latin typeface="Calibri" panose="020F0502020204030204" pitchFamily="34" charset="0"/>
                <a:cs typeface="Arial" pitchFamily="34" charset="0"/>
              </a:rPr>
              <a:t>Kosmische</a:t>
            </a:r>
            <a:r>
              <a:rPr lang="en-US" sz="2400" b="1" dirty="0" smtClean="0">
                <a:solidFill>
                  <a:srgbClr val="000000"/>
                </a:solidFill>
                <a:latin typeface="Calibri" panose="020F0502020204030204" pitchFamily="34" charset="0"/>
                <a:cs typeface="Arial" pitchFamily="34" charset="0"/>
              </a:rPr>
              <a:t> </a:t>
            </a:r>
            <a:r>
              <a:rPr lang="en-US" sz="2400" b="1" dirty="0" err="1" smtClean="0">
                <a:solidFill>
                  <a:srgbClr val="000000"/>
                </a:solidFill>
                <a:latin typeface="Calibri" panose="020F0502020204030204" pitchFamily="34" charset="0"/>
                <a:cs typeface="Arial" pitchFamily="34" charset="0"/>
              </a:rPr>
              <a:t>microgolf-achtergrondstraling</a:t>
            </a:r>
            <a:endParaRPr lang="en-US" sz="2400" b="1" dirty="0">
              <a:solidFill>
                <a:srgbClr val="000000"/>
              </a:solidFill>
              <a:latin typeface="Calibri" panose="020F0502020204030204" pitchFamily="34" charset="0"/>
              <a:cs typeface="Arial" pitchFamily="34" charset="0"/>
            </a:endParaRPr>
          </a:p>
          <a:p>
            <a:pPr marL="742950" lvl="1" indent="-285750" fontAlgn="base">
              <a:spcBef>
                <a:spcPct val="20000"/>
              </a:spcBef>
              <a:spcAft>
                <a:spcPct val="0"/>
              </a:spcAft>
              <a:buFontTx/>
              <a:buChar char="•"/>
            </a:pPr>
            <a:r>
              <a:rPr lang="en-US" sz="2000" b="1" dirty="0" err="1" smtClean="0">
                <a:solidFill>
                  <a:srgbClr val="006600"/>
                </a:solidFill>
                <a:latin typeface="Calibri" panose="020F0502020204030204" pitchFamily="34" charset="0"/>
                <a:cs typeface="Arial" pitchFamily="34" charset="0"/>
              </a:rPr>
              <a:t>Temperatuur</a:t>
            </a:r>
            <a:r>
              <a:rPr lang="en-US" sz="2000" b="1" dirty="0" smtClean="0">
                <a:solidFill>
                  <a:srgbClr val="006600"/>
                </a:solidFill>
                <a:latin typeface="Calibri" panose="020F0502020204030204" pitchFamily="34" charset="0"/>
                <a:cs typeface="Arial" pitchFamily="34" charset="0"/>
              </a:rPr>
              <a:t> </a:t>
            </a:r>
            <a:r>
              <a:rPr lang="en-US" sz="2000" b="1" dirty="0" err="1" smtClean="0">
                <a:solidFill>
                  <a:srgbClr val="006600"/>
                </a:solidFill>
                <a:latin typeface="Calibri" panose="020F0502020204030204" pitchFamily="34" charset="0"/>
                <a:cs typeface="Arial" pitchFamily="34" charset="0"/>
              </a:rPr>
              <a:t>en</a:t>
            </a:r>
            <a:r>
              <a:rPr lang="en-US" sz="2000" b="1" dirty="0" smtClean="0">
                <a:solidFill>
                  <a:srgbClr val="006600"/>
                </a:solidFill>
                <a:latin typeface="Calibri" panose="020F0502020204030204" pitchFamily="34" charset="0"/>
                <a:cs typeface="Arial" pitchFamily="34" charset="0"/>
              </a:rPr>
              <a:t> </a:t>
            </a:r>
            <a:r>
              <a:rPr lang="en-US" sz="2000" b="1" dirty="0" err="1" smtClean="0">
                <a:solidFill>
                  <a:srgbClr val="006600"/>
                </a:solidFill>
                <a:latin typeface="Calibri" panose="020F0502020204030204" pitchFamily="34" charset="0"/>
                <a:cs typeface="Arial" pitchFamily="34" charset="0"/>
              </a:rPr>
              <a:t>fluctuaties</a:t>
            </a:r>
            <a:endParaRPr lang="en-US" sz="2000" b="1" dirty="0">
              <a:solidFill>
                <a:srgbClr val="006600"/>
              </a:solidFill>
              <a:latin typeface="Calibri" panose="020F0502020204030204" pitchFamily="34" charset="0"/>
              <a:cs typeface="Arial" pitchFamily="34" charset="0"/>
            </a:endParaRPr>
          </a:p>
        </p:txBody>
      </p:sp>
      <p:sp>
        <p:nvSpPr>
          <p:cNvPr id="9" name="Rounded Rectangle 8"/>
          <p:cNvSpPr>
            <a:spLocks noChangeArrowheads="1"/>
          </p:cNvSpPr>
          <p:nvPr/>
        </p:nvSpPr>
        <p:spPr bwMode="auto">
          <a:xfrm>
            <a:off x="609600" y="5410200"/>
            <a:ext cx="5334000" cy="762000"/>
          </a:xfrm>
          <a:prstGeom prst="roundRect">
            <a:avLst>
              <a:gd name="adj" fmla="val 16667"/>
            </a:avLst>
          </a:prstGeom>
          <a:noFill/>
          <a:ln w="38100"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latin typeface="Symbol" pitchFamily="18" charset="2"/>
              <a:cs typeface="Arial" pitchFamily="34" charset="0"/>
            </a:endParaRPr>
          </a:p>
        </p:txBody>
      </p:sp>
    </p:spTree>
    <p:extLst>
      <p:ext uri="{BB962C8B-B14F-4D97-AF65-F5344CB8AC3E}">
        <p14:creationId xmlns:p14="http://schemas.microsoft.com/office/powerpoint/2010/main" xmlns="" val="365962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ea typeface="+mn-ea"/>
                <a:cs typeface="Calibri" pitchFamily="34" charset="0"/>
              </a:rPr>
              <a:t>Kosmologische</a:t>
            </a:r>
            <a:r>
              <a:rPr lang="en-US" i="1" kern="1200" dirty="0" smtClean="0">
                <a:solidFill>
                  <a:srgbClr val="000099"/>
                </a:solidFill>
                <a:latin typeface="Calibri" pitchFamily="34" charset="0"/>
                <a:ea typeface="+mn-ea"/>
                <a:cs typeface="Calibri" pitchFamily="34" charset="0"/>
              </a:rPr>
              <a:t> parameters</a:t>
            </a:r>
          </a:p>
        </p:txBody>
      </p:sp>
      <p:sp>
        <p:nvSpPr>
          <p:cNvPr id="18" name="TextBox 17"/>
          <p:cNvSpPr txBox="1">
            <a:spLocks noChangeArrowheads="1"/>
          </p:cNvSpPr>
          <p:nvPr/>
        </p:nvSpPr>
        <p:spPr bwMode="auto">
          <a:xfrm>
            <a:off x="533400" y="1066800"/>
            <a:ext cx="2667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Gevoelig</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voor</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kromming</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en</a:t>
            </a:r>
            <a:r>
              <a:rPr lang="en-US" altLang="en-US" dirty="0" smtClean="0">
                <a:solidFill>
                  <a:srgbClr val="000000"/>
                </a:solidFill>
                <a:latin typeface="Calibri" pitchFamily="34" charset="0"/>
              </a:rPr>
              <a:t> de </a:t>
            </a:r>
            <a:r>
              <a:rPr lang="en-US" altLang="en-US" dirty="0" err="1" smtClean="0">
                <a:solidFill>
                  <a:srgbClr val="000000"/>
                </a:solidFill>
                <a:latin typeface="Calibri" pitchFamily="34" charset="0"/>
              </a:rPr>
              <a:t>bijdragen</a:t>
            </a:r>
            <a:r>
              <a:rPr lang="en-US" altLang="en-US" dirty="0" smtClean="0">
                <a:solidFill>
                  <a:srgbClr val="000000"/>
                </a:solidFill>
                <a:latin typeface="Calibri" pitchFamily="34" charset="0"/>
              </a:rPr>
              <a:t> van </a:t>
            </a:r>
            <a:r>
              <a:rPr lang="en-US" altLang="en-US" dirty="0" err="1" smtClean="0">
                <a:solidFill>
                  <a:srgbClr val="000000"/>
                </a:solidFill>
                <a:latin typeface="Calibri" pitchFamily="34" charset="0"/>
              </a:rPr>
              <a:t>baryonische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donkere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materie</a:t>
            </a:r>
            <a:endParaRPr lang="en-US" altLang="en-US" i="1" dirty="0" smtClean="0">
              <a:solidFill>
                <a:srgbClr val="000000"/>
              </a:solidFill>
              <a:latin typeface="Calibri" pitchFamily="34" charset="0"/>
            </a:endParaRPr>
          </a:p>
        </p:txBody>
      </p:sp>
      <p:pic>
        <p:nvPicPr>
          <p:cNvPr id="4" name="Picture 3"/>
          <p:cNvPicPr>
            <a:picLocks noChangeAspect="1"/>
          </p:cNvPicPr>
          <p:nvPr/>
        </p:nvPicPr>
        <p:blipFill>
          <a:blip r:embed="rId3" cstate="print"/>
          <a:stretch>
            <a:fillRect/>
          </a:stretch>
        </p:blipFill>
        <p:spPr>
          <a:xfrm>
            <a:off x="3276600" y="1019128"/>
            <a:ext cx="5791200" cy="5762672"/>
          </a:xfrm>
          <a:prstGeom prst="rect">
            <a:avLst/>
          </a:prstGeom>
        </p:spPr>
      </p:pic>
      <p:sp>
        <p:nvSpPr>
          <p:cNvPr id="11" name="TextBox 10"/>
          <p:cNvSpPr txBox="1">
            <a:spLocks noChangeArrowheads="1"/>
          </p:cNvSpPr>
          <p:nvPr/>
        </p:nvSpPr>
        <p:spPr bwMode="auto">
          <a:xfrm>
            <a:off x="533400" y="2457271"/>
            <a:ext cx="2667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Minder </a:t>
            </a:r>
            <a:r>
              <a:rPr lang="en-US" altLang="en-US" dirty="0" err="1" smtClean="0">
                <a:solidFill>
                  <a:srgbClr val="000000"/>
                </a:solidFill>
                <a:latin typeface="Calibri" pitchFamily="34" charset="0"/>
              </a:rPr>
              <a:t>gevoelig</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voor</a:t>
            </a:r>
            <a:r>
              <a:rPr lang="en-US" altLang="en-US" dirty="0" smtClean="0">
                <a:solidFill>
                  <a:srgbClr val="000000"/>
                </a:solidFill>
                <a:latin typeface="Calibri" pitchFamily="34" charset="0"/>
              </a:rPr>
              <a:t> de </a:t>
            </a:r>
            <a:r>
              <a:rPr lang="en-US" altLang="en-US" dirty="0" err="1" smtClean="0">
                <a:solidFill>
                  <a:srgbClr val="000000"/>
                </a:solidFill>
                <a:latin typeface="Calibri" pitchFamily="34" charset="0"/>
              </a:rPr>
              <a:t>bijdrage</a:t>
            </a:r>
            <a:r>
              <a:rPr lang="en-US" altLang="en-US" dirty="0" smtClean="0">
                <a:solidFill>
                  <a:srgbClr val="000000"/>
                </a:solidFill>
                <a:latin typeface="Calibri" pitchFamily="34" charset="0"/>
              </a:rPr>
              <a:t> van </a:t>
            </a:r>
            <a:r>
              <a:rPr lang="en-US" altLang="en-US" dirty="0" err="1" smtClean="0">
                <a:solidFill>
                  <a:srgbClr val="000000"/>
                </a:solidFill>
                <a:latin typeface="Calibri" pitchFamily="34" charset="0"/>
              </a:rPr>
              <a:t>donkere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energie</a:t>
            </a:r>
            <a:endParaRPr lang="en-US" altLang="en-US" i="1" dirty="0" smtClean="0">
              <a:solidFill>
                <a:srgbClr val="000000"/>
              </a:solidFill>
              <a:latin typeface="Calibri" pitchFamily="34" charset="0"/>
            </a:endParaRPr>
          </a:p>
        </p:txBody>
      </p:sp>
      <p:sp>
        <p:nvSpPr>
          <p:cNvPr id="12" name="TextBox 11"/>
          <p:cNvSpPr txBox="1">
            <a:spLocks noChangeArrowheads="1"/>
          </p:cNvSpPr>
          <p:nvPr/>
        </p:nvSpPr>
        <p:spPr bwMode="auto">
          <a:xfrm>
            <a:off x="533400" y="3572470"/>
            <a:ext cx="2667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Combineer</a:t>
            </a:r>
            <a:r>
              <a:rPr lang="en-US" altLang="en-US" dirty="0" smtClean="0">
                <a:solidFill>
                  <a:srgbClr val="000000"/>
                </a:solidFill>
                <a:latin typeface="Calibri" pitchFamily="34" charset="0"/>
              </a:rPr>
              <a:t> CMBR data met data van </a:t>
            </a:r>
            <a:r>
              <a:rPr lang="en-US" altLang="en-US" dirty="0" err="1" smtClean="0">
                <a:solidFill>
                  <a:srgbClr val="000000"/>
                </a:solidFill>
                <a:latin typeface="Calibri" pitchFamily="34" charset="0"/>
              </a:rPr>
              <a:t>andere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experimenten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zoals</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SNIa</a:t>
            </a:r>
            <a:r>
              <a:rPr lang="en-US" altLang="en-US" dirty="0" smtClean="0">
                <a:solidFill>
                  <a:srgbClr val="000000"/>
                </a:solidFill>
                <a:latin typeface="Calibri" pitchFamily="34" charset="0"/>
              </a:rPr>
              <a:t>, BAO, </a:t>
            </a:r>
            <a:r>
              <a:rPr lang="en-US" altLang="en-US" i="1" dirty="0" smtClean="0">
                <a:solidFill>
                  <a:srgbClr val="000000"/>
                </a:solidFill>
                <a:latin typeface="Calibri" pitchFamily="34" charset="0"/>
              </a:rPr>
              <a:t>etc</a:t>
            </a:r>
            <a:r>
              <a:rPr lang="en-US" altLang="en-US" dirty="0" smtClean="0">
                <a:solidFill>
                  <a:srgbClr val="000000"/>
                </a:solidFill>
                <a:latin typeface="Calibri" pitchFamily="34" charset="0"/>
              </a:rPr>
              <a:t>.</a:t>
            </a:r>
            <a:endParaRPr lang="en-US" altLang="en-US" i="1" dirty="0" smtClean="0">
              <a:solidFill>
                <a:srgbClr val="000000"/>
              </a:solidFill>
              <a:latin typeface="Calibri" pitchFamily="34" charset="0"/>
            </a:endParaRPr>
          </a:p>
        </p:txBody>
      </p:sp>
    </p:spTree>
    <p:extLst>
      <p:ext uri="{BB962C8B-B14F-4D97-AF65-F5344CB8AC3E}">
        <p14:creationId xmlns:p14="http://schemas.microsoft.com/office/powerpoint/2010/main" xmlns="" val="23315443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ea typeface="+mn-ea"/>
                <a:cs typeface="Calibri" pitchFamily="34" charset="0"/>
              </a:rPr>
              <a:t>Moderne</a:t>
            </a:r>
            <a:r>
              <a:rPr lang="en-US" i="1" kern="1200" dirty="0" smtClean="0">
                <a:solidFill>
                  <a:srgbClr val="000099"/>
                </a:solidFill>
                <a:latin typeface="Calibri" pitchFamily="34" charset="0"/>
                <a:ea typeface="+mn-ea"/>
                <a:cs typeface="Calibri" pitchFamily="34" charset="0"/>
              </a:rPr>
              <a:t> </a:t>
            </a:r>
            <a:r>
              <a:rPr lang="en-US" i="1" kern="1200" dirty="0" err="1" smtClean="0">
                <a:solidFill>
                  <a:srgbClr val="000099"/>
                </a:solidFill>
                <a:latin typeface="Calibri" pitchFamily="34" charset="0"/>
                <a:ea typeface="+mn-ea"/>
                <a:cs typeface="Calibri" pitchFamily="34" charset="0"/>
              </a:rPr>
              <a:t>kosmologie</a:t>
            </a:r>
            <a:endParaRPr lang="en-US" i="1" kern="1200" dirty="0" smtClean="0">
              <a:solidFill>
                <a:srgbClr val="000099"/>
              </a:solidFill>
              <a:latin typeface="Calibri" pitchFamily="34" charset="0"/>
              <a:ea typeface="+mn-ea"/>
              <a:cs typeface="Calibri" pitchFamily="34" charset="0"/>
            </a:endParaRPr>
          </a:p>
        </p:txBody>
      </p:sp>
      <p:sp>
        <p:nvSpPr>
          <p:cNvPr id="12" name="TextBox 11"/>
          <p:cNvSpPr txBox="1">
            <a:spLocks noChangeArrowheads="1"/>
          </p:cNvSpPr>
          <p:nvPr/>
        </p:nvSpPr>
        <p:spPr bwMode="auto">
          <a:xfrm>
            <a:off x="533400" y="1143000"/>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Combineer</a:t>
            </a:r>
            <a:r>
              <a:rPr lang="en-US" altLang="en-US" dirty="0" smtClean="0">
                <a:solidFill>
                  <a:srgbClr val="000000"/>
                </a:solidFill>
                <a:latin typeface="Calibri" pitchFamily="34" charset="0"/>
              </a:rPr>
              <a:t> CMBR data met data van </a:t>
            </a:r>
            <a:r>
              <a:rPr lang="en-US" altLang="en-US" dirty="0" err="1" smtClean="0">
                <a:solidFill>
                  <a:srgbClr val="000000"/>
                </a:solidFill>
                <a:latin typeface="Calibri" pitchFamily="34" charset="0"/>
              </a:rPr>
              <a:t>andere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experimenten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zoals</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SNIa</a:t>
            </a:r>
            <a:r>
              <a:rPr lang="en-US" altLang="en-US" dirty="0" smtClean="0">
                <a:solidFill>
                  <a:srgbClr val="000000"/>
                </a:solidFill>
                <a:latin typeface="Calibri" pitchFamily="34" charset="0"/>
              </a:rPr>
              <a:t>, BAO, </a:t>
            </a:r>
            <a:r>
              <a:rPr lang="en-US" altLang="en-US" i="1" dirty="0" smtClean="0">
                <a:solidFill>
                  <a:srgbClr val="000000"/>
                </a:solidFill>
                <a:latin typeface="Calibri" pitchFamily="34" charset="0"/>
              </a:rPr>
              <a:t>etc</a:t>
            </a:r>
            <a:r>
              <a:rPr lang="en-US" altLang="en-US" dirty="0" smtClean="0">
                <a:solidFill>
                  <a:srgbClr val="000000"/>
                </a:solidFill>
                <a:latin typeface="Calibri" pitchFamily="34" charset="0"/>
              </a:rPr>
              <a:t>.</a:t>
            </a:r>
            <a:endParaRPr lang="en-US" altLang="en-US" i="1" dirty="0" smtClean="0">
              <a:solidFill>
                <a:srgbClr val="000000"/>
              </a:solidFill>
              <a:latin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95400" y="1675598"/>
            <a:ext cx="7749540" cy="5166360"/>
          </a:xfrm>
          <a:prstGeom prst="rect">
            <a:avLst/>
          </a:prstGeom>
        </p:spPr>
      </p:pic>
    </p:spTree>
    <p:extLst>
      <p:ext uri="{BB962C8B-B14F-4D97-AF65-F5344CB8AC3E}">
        <p14:creationId xmlns:p14="http://schemas.microsoft.com/office/powerpoint/2010/main" xmlns="" val="676295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790074"/>
            <a:ext cx="9144000" cy="6096000"/>
          </a:xfrm>
          <a:prstGeom prst="rect">
            <a:avLst/>
          </a:prstGeom>
        </p:spPr>
      </p:pic>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ea typeface="+mn-ea"/>
                <a:cs typeface="Calibri" pitchFamily="34" charset="0"/>
              </a:rPr>
              <a:t>Moderne</a:t>
            </a:r>
            <a:r>
              <a:rPr lang="en-US" i="1" kern="1200" dirty="0" smtClean="0">
                <a:solidFill>
                  <a:srgbClr val="000099"/>
                </a:solidFill>
                <a:latin typeface="Calibri" pitchFamily="34" charset="0"/>
                <a:ea typeface="+mn-ea"/>
                <a:cs typeface="Calibri" pitchFamily="34" charset="0"/>
              </a:rPr>
              <a:t> </a:t>
            </a:r>
            <a:r>
              <a:rPr lang="en-US" i="1" kern="1200" dirty="0" err="1" smtClean="0">
                <a:solidFill>
                  <a:srgbClr val="000099"/>
                </a:solidFill>
                <a:latin typeface="Calibri" pitchFamily="34" charset="0"/>
                <a:ea typeface="+mn-ea"/>
                <a:cs typeface="Calibri" pitchFamily="34" charset="0"/>
              </a:rPr>
              <a:t>kosmologie</a:t>
            </a:r>
            <a:endParaRPr lang="en-US" i="1" kern="1200" dirty="0" smtClean="0">
              <a:solidFill>
                <a:srgbClr val="000099"/>
              </a:solidFill>
              <a:latin typeface="Calibri" pitchFamily="34" charset="0"/>
              <a:ea typeface="+mn-ea"/>
              <a:cs typeface="Calibri" pitchFamily="34" charset="0"/>
            </a:endParaRPr>
          </a:p>
        </p:txBody>
      </p:sp>
      <p:sp>
        <p:nvSpPr>
          <p:cNvPr id="12" name="TextBox 11"/>
          <p:cNvSpPr txBox="1">
            <a:spLocks noChangeArrowheads="1"/>
          </p:cNvSpPr>
          <p:nvPr/>
        </p:nvSpPr>
        <p:spPr bwMode="auto">
          <a:xfrm>
            <a:off x="533400" y="1143000"/>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FFFF00"/>
                </a:solidFill>
                <a:latin typeface="Calibri" pitchFamily="34" charset="0"/>
              </a:rPr>
              <a:t>BICEP2 op de </a:t>
            </a:r>
            <a:r>
              <a:rPr lang="en-US" altLang="en-US" dirty="0" err="1" smtClean="0">
                <a:solidFill>
                  <a:srgbClr val="FFFF00"/>
                </a:solidFill>
                <a:latin typeface="Calibri" pitchFamily="34" charset="0"/>
              </a:rPr>
              <a:t>Zuidpool</a:t>
            </a:r>
            <a:endParaRPr lang="en-US" altLang="en-US" i="1" dirty="0" smtClean="0">
              <a:solidFill>
                <a:srgbClr val="FFFF00"/>
              </a:solidFill>
              <a:latin typeface="Calibri" pitchFamily="34" charset="0"/>
            </a:endParaRPr>
          </a:p>
        </p:txBody>
      </p:sp>
    </p:spTree>
    <p:extLst>
      <p:ext uri="{BB962C8B-B14F-4D97-AF65-F5344CB8AC3E}">
        <p14:creationId xmlns:p14="http://schemas.microsoft.com/office/powerpoint/2010/main" xmlns="" val="3522013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6214" y="1299937"/>
            <a:ext cx="7323723" cy="3748168"/>
          </a:xfrm>
          <a:prstGeom prst="rect">
            <a:avLst/>
          </a:prstGeom>
        </p:spPr>
      </p:pic>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ea typeface="+mn-ea"/>
                <a:cs typeface="Calibri" pitchFamily="34" charset="0"/>
              </a:rPr>
              <a:t>Moderne</a:t>
            </a:r>
            <a:r>
              <a:rPr lang="en-US" i="1" kern="1200" dirty="0" smtClean="0">
                <a:solidFill>
                  <a:srgbClr val="000099"/>
                </a:solidFill>
                <a:latin typeface="Calibri" pitchFamily="34" charset="0"/>
                <a:ea typeface="+mn-ea"/>
                <a:cs typeface="Calibri" pitchFamily="34" charset="0"/>
              </a:rPr>
              <a:t> </a:t>
            </a:r>
            <a:r>
              <a:rPr lang="en-US" i="1" kern="1200" dirty="0" err="1" smtClean="0">
                <a:solidFill>
                  <a:srgbClr val="000099"/>
                </a:solidFill>
                <a:latin typeface="Calibri" pitchFamily="34" charset="0"/>
                <a:ea typeface="+mn-ea"/>
                <a:cs typeface="Calibri" pitchFamily="34" charset="0"/>
              </a:rPr>
              <a:t>kosmologie</a:t>
            </a:r>
            <a:endParaRPr lang="en-US" i="1" kern="1200" dirty="0" smtClean="0">
              <a:solidFill>
                <a:srgbClr val="000099"/>
              </a:solidFill>
              <a:latin typeface="Calibri" pitchFamily="34" charset="0"/>
              <a:ea typeface="+mn-ea"/>
              <a:cs typeface="Calibri" pitchFamily="34" charset="0"/>
            </a:endParaRPr>
          </a:p>
        </p:txBody>
      </p:sp>
      <p:sp>
        <p:nvSpPr>
          <p:cNvPr id="12" name="TextBox 11"/>
          <p:cNvSpPr txBox="1">
            <a:spLocks noChangeArrowheads="1"/>
          </p:cNvSpPr>
          <p:nvPr/>
        </p:nvSpPr>
        <p:spPr bwMode="auto">
          <a:xfrm>
            <a:off x="533400" y="1143000"/>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Polarisatie</a:t>
            </a:r>
            <a:r>
              <a:rPr lang="en-US" altLang="en-US" dirty="0" smtClean="0">
                <a:solidFill>
                  <a:srgbClr val="000000"/>
                </a:solidFill>
                <a:latin typeface="Calibri" pitchFamily="34" charset="0"/>
              </a:rPr>
              <a:t> van de CMBR</a:t>
            </a:r>
            <a:endParaRPr lang="en-US" altLang="en-US" i="1" dirty="0" smtClean="0">
              <a:solidFill>
                <a:srgbClr val="000000"/>
              </a:solidFill>
              <a:latin typeface="Calibri"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4503861"/>
            <a:ext cx="4478560" cy="2382213"/>
          </a:xfrm>
          <a:prstGeom prst="rect">
            <a:avLst/>
          </a:prstGeom>
        </p:spPr>
      </p:pic>
    </p:spTree>
    <p:extLst>
      <p:ext uri="{BB962C8B-B14F-4D97-AF65-F5344CB8AC3E}">
        <p14:creationId xmlns:p14="http://schemas.microsoft.com/office/powerpoint/2010/main" xmlns="" val="4118738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06672"/>
            <a:ext cx="9139989" cy="6964672"/>
          </a:xfrm>
          <a:prstGeom prst="rect">
            <a:avLst/>
          </a:prstGeom>
        </p:spPr>
      </p:pic>
      <p:sp>
        <p:nvSpPr>
          <p:cNvPr id="9221" name="Rectangle 2"/>
          <p:cNvSpPr>
            <a:spLocks noGrp="1" noChangeArrowheads="1"/>
          </p:cNvSpPr>
          <p:nvPr>
            <p:ph type="title"/>
          </p:nvPr>
        </p:nvSpPr>
        <p:spPr>
          <a:xfrm>
            <a:off x="0" y="0"/>
            <a:ext cx="9144000" cy="1143000"/>
          </a:xfrm>
        </p:spPr>
        <p:txBody>
          <a:bodyPr/>
          <a:lstStyle/>
          <a:p>
            <a:pPr>
              <a:defRPr/>
            </a:pPr>
            <a:r>
              <a:rPr lang="en-US" i="1" kern="1200" dirty="0" smtClean="0">
                <a:solidFill>
                  <a:srgbClr val="FFFF00"/>
                </a:solidFill>
                <a:latin typeface="Calibri" pitchFamily="34" charset="0"/>
                <a:ea typeface="+mn-ea"/>
                <a:cs typeface="Calibri" pitchFamily="34" charset="0"/>
              </a:rPr>
              <a:t>                  </a:t>
            </a:r>
            <a:r>
              <a:rPr lang="en-US" i="1" kern="1200" dirty="0" err="1" smtClean="0">
                <a:solidFill>
                  <a:srgbClr val="FFFF00"/>
                </a:solidFill>
                <a:latin typeface="Calibri" pitchFamily="34" charset="0"/>
                <a:ea typeface="+mn-ea"/>
                <a:cs typeface="Calibri" pitchFamily="34" charset="0"/>
              </a:rPr>
              <a:t>Signalen</a:t>
            </a:r>
            <a:r>
              <a:rPr lang="en-US" i="1" kern="1200" dirty="0" smtClean="0">
                <a:solidFill>
                  <a:srgbClr val="FFFF00"/>
                </a:solidFill>
                <a:latin typeface="Calibri" pitchFamily="34" charset="0"/>
                <a:ea typeface="+mn-ea"/>
                <a:cs typeface="Calibri" pitchFamily="34" charset="0"/>
              </a:rPr>
              <a:t> van </a:t>
            </a:r>
            <a:r>
              <a:rPr lang="en-US" i="1" kern="1200" dirty="0" err="1" smtClean="0">
                <a:solidFill>
                  <a:srgbClr val="FFFF00"/>
                </a:solidFill>
                <a:latin typeface="Calibri" pitchFamily="34" charset="0"/>
                <a:ea typeface="+mn-ea"/>
                <a:cs typeface="Calibri" pitchFamily="34" charset="0"/>
              </a:rPr>
              <a:t>inflatie</a:t>
            </a:r>
            <a:r>
              <a:rPr lang="en-US" i="1" kern="1200" dirty="0" smtClean="0">
                <a:solidFill>
                  <a:srgbClr val="FFFF00"/>
                </a:solidFill>
                <a:latin typeface="Calibri" pitchFamily="34" charset="0"/>
                <a:ea typeface="+mn-ea"/>
                <a:cs typeface="Calibri" pitchFamily="34" charset="0"/>
              </a:rPr>
              <a:t>?!</a:t>
            </a:r>
          </a:p>
        </p:txBody>
      </p:sp>
    </p:spTree>
    <p:extLst>
      <p:ext uri="{BB962C8B-B14F-4D97-AF65-F5344CB8AC3E}">
        <p14:creationId xmlns:p14="http://schemas.microsoft.com/office/powerpoint/2010/main" xmlns="" val="23012315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ea typeface="+mn-ea"/>
                <a:cs typeface="Calibri" pitchFamily="34" charset="0"/>
              </a:rPr>
              <a:t>Kosmische</a:t>
            </a:r>
            <a:r>
              <a:rPr lang="en-US" i="1" kern="1200" dirty="0" smtClean="0">
                <a:solidFill>
                  <a:srgbClr val="000099"/>
                </a:solidFill>
                <a:latin typeface="Calibri" pitchFamily="34" charset="0"/>
                <a:ea typeface="+mn-ea"/>
                <a:cs typeface="Calibri" pitchFamily="34" charset="0"/>
              </a:rPr>
              <a:t> </a:t>
            </a:r>
            <a:r>
              <a:rPr lang="en-US" i="1" kern="1200" dirty="0" err="1" smtClean="0">
                <a:solidFill>
                  <a:srgbClr val="000099"/>
                </a:solidFill>
                <a:latin typeface="Calibri" pitchFamily="34" charset="0"/>
                <a:ea typeface="+mn-ea"/>
                <a:cs typeface="Calibri" pitchFamily="34" charset="0"/>
              </a:rPr>
              <a:t>microgolf</a:t>
            </a:r>
            <a:r>
              <a:rPr lang="en-US" i="1" kern="1200" dirty="0" smtClean="0">
                <a:solidFill>
                  <a:srgbClr val="000099"/>
                </a:solidFill>
                <a:latin typeface="Calibri" pitchFamily="34" charset="0"/>
                <a:ea typeface="+mn-ea"/>
                <a:cs typeface="Calibri" pitchFamily="34" charset="0"/>
              </a:rPr>
              <a:t> </a:t>
            </a:r>
            <a:r>
              <a:rPr lang="en-US" i="1" kern="1200" dirty="0" err="1" smtClean="0">
                <a:solidFill>
                  <a:srgbClr val="000099"/>
                </a:solidFill>
                <a:latin typeface="Calibri" pitchFamily="34" charset="0"/>
                <a:ea typeface="+mn-ea"/>
                <a:cs typeface="Calibri" pitchFamily="34" charset="0"/>
              </a:rPr>
              <a:t>achtergrondstraling</a:t>
            </a:r>
            <a:endParaRPr lang="en-US" i="1" kern="1200" dirty="0" smtClean="0">
              <a:solidFill>
                <a:srgbClr val="000099"/>
              </a:solidFill>
              <a:latin typeface="Calibri" pitchFamily="34" charset="0"/>
              <a:ea typeface="+mn-ea"/>
              <a:cs typeface="Calibri" pitchFamily="34" charset="0"/>
            </a:endParaRPr>
          </a:p>
        </p:txBody>
      </p:sp>
      <p:sp>
        <p:nvSpPr>
          <p:cNvPr id="18" name="TextBox 17"/>
          <p:cNvSpPr txBox="1">
            <a:spLocks noChangeArrowheads="1"/>
          </p:cNvSpPr>
          <p:nvPr/>
        </p:nvSpPr>
        <p:spPr bwMode="auto">
          <a:xfrm>
            <a:off x="533400" y="10668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Het </a:t>
            </a:r>
            <a:r>
              <a:rPr lang="en-US" altLang="en-US" dirty="0" err="1" smtClean="0">
                <a:solidFill>
                  <a:srgbClr val="000000"/>
                </a:solidFill>
                <a:latin typeface="Calibri" pitchFamily="34" charset="0"/>
              </a:rPr>
              <a:t>oerplasma</a:t>
            </a:r>
            <a:r>
              <a:rPr lang="en-US" altLang="en-US" dirty="0" smtClean="0">
                <a:solidFill>
                  <a:srgbClr val="000000"/>
                </a:solidFill>
                <a:latin typeface="Calibri" pitchFamily="34" charset="0"/>
              </a:rPr>
              <a:t> was in </a:t>
            </a:r>
            <a:r>
              <a:rPr lang="en-US" altLang="en-US" dirty="0" err="1" smtClean="0">
                <a:solidFill>
                  <a:srgbClr val="000000"/>
                </a:solidFill>
                <a:latin typeface="Calibri" pitchFamily="34" charset="0"/>
              </a:rPr>
              <a:t>thermisch</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evenwicht</a:t>
            </a:r>
            <a:r>
              <a:rPr lang="en-US" altLang="en-US" dirty="0" smtClean="0">
                <a:solidFill>
                  <a:srgbClr val="000000"/>
                </a:solidFill>
                <a:latin typeface="Calibri" pitchFamily="34" charset="0"/>
              </a:rPr>
              <a:t> door </a:t>
            </a:r>
            <a:r>
              <a:rPr lang="en-US" altLang="en-US" dirty="0" err="1" smtClean="0">
                <a:solidFill>
                  <a:srgbClr val="000000"/>
                </a:solidFill>
                <a:latin typeface="Calibri" pitchFamily="34" charset="0"/>
              </a:rPr>
              <a:t>reacties</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als</a:t>
            </a:r>
            <a:r>
              <a:rPr lang="en-US" altLang="en-US" dirty="0" smtClean="0">
                <a:solidFill>
                  <a:srgbClr val="000000"/>
                </a:solidFill>
                <a:latin typeface="Calibri" pitchFamily="34" charset="0"/>
              </a:rPr>
              <a:t> </a:t>
            </a:r>
            <a:endParaRPr lang="en-US" altLang="en-US" i="1" dirty="0" smtClean="0">
              <a:solidFill>
                <a:srgbClr val="000000"/>
              </a:solidFill>
              <a:latin typeface="Calibri" pitchFamily="34" charset="0"/>
            </a:endParaRPr>
          </a:p>
        </p:txBody>
      </p:sp>
      <p:sp>
        <p:nvSpPr>
          <p:cNvPr id="41" name="TextBox 40"/>
          <p:cNvSpPr txBox="1">
            <a:spLocks noChangeArrowheads="1"/>
          </p:cNvSpPr>
          <p:nvPr/>
        </p:nvSpPr>
        <p:spPr bwMode="auto">
          <a:xfrm>
            <a:off x="533399" y="1535668"/>
            <a:ext cx="757942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Reacties</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verlopen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naar</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beide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kanten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voor</a:t>
            </a:r>
            <a:endParaRPr lang="en-US" altLang="en-US" i="1" dirty="0">
              <a:solidFill>
                <a:srgbClr val="000000"/>
              </a:solidFill>
              <a:latin typeface="Calibri" pitchFamily="34" charset="0"/>
            </a:endParaRPr>
          </a:p>
        </p:txBody>
      </p:sp>
      <p:sp>
        <p:nvSpPr>
          <p:cNvPr id="30" name="TextBox 29"/>
          <p:cNvSpPr txBox="1">
            <a:spLocks noChangeArrowheads="1"/>
          </p:cNvSpPr>
          <p:nvPr/>
        </p:nvSpPr>
        <p:spPr bwMode="auto">
          <a:xfrm>
            <a:off x="533400" y="2438400"/>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Thermisch</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evenwicht</a:t>
            </a:r>
            <a:r>
              <a:rPr lang="en-US" altLang="en-US" dirty="0" smtClean="0">
                <a:solidFill>
                  <a:srgbClr val="000000"/>
                </a:solidFill>
                <a:latin typeface="Calibri" pitchFamily="34" charset="0"/>
              </a:rPr>
              <a:t> door Compton </a:t>
            </a:r>
            <a:r>
              <a:rPr lang="en-US" altLang="en-US" dirty="0" err="1" smtClean="0">
                <a:solidFill>
                  <a:srgbClr val="000000"/>
                </a:solidFill>
                <a:latin typeface="Calibri" pitchFamily="34" charset="0"/>
              </a:rPr>
              <a:t>verstrooiing</a:t>
            </a:r>
            <a:endParaRPr lang="en-US" altLang="en-US" i="1" dirty="0">
              <a:solidFill>
                <a:srgbClr val="000000"/>
              </a:solidFill>
              <a:latin typeface="Calibri" pitchFamily="34" charset="0"/>
            </a:endParaRPr>
          </a:p>
        </p:txBody>
      </p:sp>
      <p:sp>
        <p:nvSpPr>
          <p:cNvPr id="26" name="TextBox 25"/>
          <p:cNvSpPr txBox="1">
            <a:spLocks noChangeArrowheads="1"/>
          </p:cNvSpPr>
          <p:nvPr/>
        </p:nvSpPr>
        <p:spPr bwMode="auto">
          <a:xfrm>
            <a:off x="533400" y="1992868"/>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Na </a:t>
            </a:r>
            <a:r>
              <a:rPr lang="en-US" altLang="en-US" dirty="0" err="1" smtClean="0">
                <a:solidFill>
                  <a:srgbClr val="000000"/>
                </a:solidFill>
                <a:latin typeface="Calibri" pitchFamily="34" charset="0"/>
              </a:rPr>
              <a:t>voldoende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afkoeling</a:t>
            </a:r>
            <a:r>
              <a:rPr lang="en-US" altLang="en-US" dirty="0" smtClean="0">
                <a:solidFill>
                  <a:srgbClr val="000000"/>
                </a:solidFill>
                <a:latin typeface="Calibri" pitchFamily="34" charset="0"/>
              </a:rPr>
              <a:t> was </a:t>
            </a:r>
            <a:r>
              <a:rPr lang="en-US" altLang="en-US" dirty="0" err="1" smtClean="0">
                <a:solidFill>
                  <a:srgbClr val="000000"/>
                </a:solidFill>
                <a:latin typeface="Calibri" pitchFamily="34" charset="0"/>
              </a:rPr>
              <a:t>paarproductie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onmogelijk</a:t>
            </a:r>
            <a:endParaRPr lang="en-US" altLang="en-US" i="1" baseline="30000" dirty="0">
              <a:solidFill>
                <a:srgbClr val="000000"/>
              </a:solidFill>
              <a:latin typeface="Calibri" pitchFamily="34" charset="0"/>
            </a:endParaRPr>
          </a:p>
        </p:txBody>
      </p:sp>
      <p:sp>
        <p:nvSpPr>
          <p:cNvPr id="31" name="TextBox 30"/>
          <p:cNvSpPr txBox="1">
            <a:spLocks noChangeArrowheads="1"/>
          </p:cNvSpPr>
          <p:nvPr/>
        </p:nvSpPr>
        <p:spPr bwMode="auto">
          <a:xfrm>
            <a:off x="533400" y="29718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Elektronen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zijn</a:t>
            </a:r>
            <a:r>
              <a:rPr lang="en-US" altLang="en-US" dirty="0" smtClean="0">
                <a:solidFill>
                  <a:srgbClr val="000000"/>
                </a:solidFill>
                <a:latin typeface="Calibri" pitchFamily="34" charset="0"/>
              </a:rPr>
              <a:t> via </a:t>
            </a:r>
            <a:r>
              <a:rPr lang="en-US" altLang="en-US" dirty="0" err="1" smtClean="0">
                <a:solidFill>
                  <a:srgbClr val="000000"/>
                </a:solidFill>
                <a:latin typeface="Calibri" pitchFamily="34" charset="0"/>
              </a:rPr>
              <a:t>elektromagnetische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interacties</a:t>
            </a:r>
            <a:r>
              <a:rPr lang="en-US" altLang="en-US" dirty="0" smtClean="0">
                <a:solidFill>
                  <a:srgbClr val="000000"/>
                </a:solidFill>
                <a:latin typeface="Calibri" pitchFamily="34" charset="0"/>
              </a:rPr>
              <a:t> in </a:t>
            </a:r>
            <a:r>
              <a:rPr lang="en-US" altLang="en-US" dirty="0" err="1" smtClean="0">
                <a:solidFill>
                  <a:srgbClr val="000000"/>
                </a:solidFill>
                <a:latin typeface="Calibri" pitchFamily="34" charset="0"/>
              </a:rPr>
              <a:t>evenwicht</a:t>
            </a:r>
            <a:r>
              <a:rPr lang="en-US" altLang="en-US" dirty="0" smtClean="0">
                <a:solidFill>
                  <a:srgbClr val="000000"/>
                </a:solidFill>
                <a:latin typeface="Calibri" pitchFamily="34" charset="0"/>
              </a:rPr>
              <a:t> met </a:t>
            </a:r>
            <a:r>
              <a:rPr lang="en-US" altLang="en-US" dirty="0" err="1" smtClean="0">
                <a:solidFill>
                  <a:srgbClr val="000000"/>
                </a:solidFill>
                <a:latin typeface="Calibri" pitchFamily="34" charset="0"/>
              </a:rPr>
              <a:t>protonen</a:t>
            </a:r>
            <a:endParaRPr lang="en-US" altLang="en-US" i="1" dirty="0">
              <a:solidFill>
                <a:srgbClr val="000000"/>
              </a:solidFill>
              <a:latin typeface="Calibri" pitchFamily="34" charset="0"/>
            </a:endParaRPr>
          </a:p>
        </p:txBody>
      </p:sp>
      <p:sp>
        <p:nvSpPr>
          <p:cNvPr id="38" name="TextBox 37"/>
          <p:cNvSpPr txBox="1">
            <a:spLocks noChangeArrowheads="1"/>
          </p:cNvSpPr>
          <p:nvPr/>
        </p:nvSpPr>
        <p:spPr bwMode="auto">
          <a:xfrm>
            <a:off x="533400" y="34290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Foto-ionisatie</a:t>
            </a:r>
            <a:r>
              <a:rPr lang="en-US" altLang="en-US" dirty="0" smtClean="0">
                <a:solidFill>
                  <a:srgbClr val="000000"/>
                </a:solidFill>
                <a:latin typeface="Calibri" pitchFamily="34" charset="0"/>
              </a:rPr>
              <a:t> van </a:t>
            </a:r>
            <a:r>
              <a:rPr lang="en-US" altLang="en-US" dirty="0" err="1" smtClean="0">
                <a:solidFill>
                  <a:srgbClr val="000000"/>
                </a:solidFill>
                <a:latin typeface="Calibri" pitchFamily="34" charset="0"/>
              </a:rPr>
              <a:t>waterstofatomen</a:t>
            </a:r>
            <a:r>
              <a:rPr lang="en-US" altLang="en-US" dirty="0" smtClean="0">
                <a:solidFill>
                  <a:srgbClr val="000000"/>
                </a:solidFill>
                <a:latin typeface="Calibri" pitchFamily="34" charset="0"/>
              </a:rPr>
              <a:t> door</a:t>
            </a:r>
            <a:endParaRPr lang="en-US" altLang="en-US" i="1" dirty="0">
              <a:solidFill>
                <a:srgbClr val="000000"/>
              </a:solidFill>
              <a:latin typeface="Calibri" pitchFamily="34" charset="0"/>
            </a:endParaRPr>
          </a:p>
        </p:txBody>
      </p:sp>
      <p:sp>
        <p:nvSpPr>
          <p:cNvPr id="28" name="TextBox 27"/>
          <p:cNvSpPr txBox="1">
            <a:spLocks noChangeArrowheads="1"/>
          </p:cNvSpPr>
          <p:nvPr/>
        </p:nvSpPr>
        <p:spPr bwMode="auto">
          <a:xfrm>
            <a:off x="533400" y="41910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Freeze-out </a:t>
            </a:r>
            <a:r>
              <a:rPr lang="en-US" altLang="en-US" dirty="0" err="1" smtClean="0">
                <a:solidFill>
                  <a:srgbClr val="000000"/>
                </a:solidFill>
                <a:latin typeface="Calibri" pitchFamily="34" charset="0"/>
              </a:rPr>
              <a:t>temperatuur</a:t>
            </a:r>
            <a:endParaRPr lang="en-US" altLang="en-US" i="1" dirty="0">
              <a:solidFill>
                <a:srgbClr val="000000"/>
              </a:solidFill>
              <a:latin typeface="Calibri" pitchFamily="34" charset="0"/>
            </a:endParaRPr>
          </a:p>
        </p:txBody>
      </p:sp>
      <p:sp>
        <p:nvSpPr>
          <p:cNvPr id="36" name="TextBox 35"/>
          <p:cNvSpPr txBox="1">
            <a:spLocks noChangeArrowheads="1"/>
          </p:cNvSpPr>
          <p:nvPr/>
        </p:nvSpPr>
        <p:spPr bwMode="auto">
          <a:xfrm>
            <a:off x="533400" y="46482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Nu </a:t>
            </a:r>
            <a:r>
              <a:rPr lang="en-US" altLang="en-US" dirty="0" err="1" smtClean="0">
                <a:solidFill>
                  <a:srgbClr val="000000"/>
                </a:solidFill>
                <a:latin typeface="Calibri" pitchFamily="34" charset="0"/>
              </a:rPr>
              <a:t>afgekoeld</a:t>
            </a:r>
            <a:r>
              <a:rPr lang="en-US" altLang="en-US" dirty="0" smtClean="0">
                <a:solidFill>
                  <a:srgbClr val="000000"/>
                </a:solidFill>
                <a:latin typeface="Calibri" pitchFamily="34" charset="0"/>
              </a:rPr>
              <a:t> tot </a:t>
            </a:r>
            <a:r>
              <a:rPr lang="en-US" altLang="en-US" i="1" dirty="0" smtClean="0">
                <a:solidFill>
                  <a:srgbClr val="000000"/>
                </a:solidFill>
                <a:latin typeface="Calibri" pitchFamily="34" charset="0"/>
              </a:rPr>
              <a:t>T =</a:t>
            </a:r>
            <a:r>
              <a:rPr lang="en-US" altLang="en-US" dirty="0" smtClean="0">
                <a:solidFill>
                  <a:srgbClr val="000000"/>
                </a:solidFill>
                <a:latin typeface="Calibri" pitchFamily="34" charset="0"/>
              </a:rPr>
              <a:t> 2.7255 K</a:t>
            </a:r>
            <a:endParaRPr lang="en-US" altLang="en-US" i="1" dirty="0">
              <a:solidFill>
                <a:srgbClr val="000000"/>
              </a:solidFill>
              <a:latin typeface="Calibri" pitchFamily="34" charset="0"/>
            </a:endParaRPr>
          </a:p>
        </p:txBody>
      </p:sp>
      <p:pic>
        <p:nvPicPr>
          <p:cNvPr id="2" name="Picture 1"/>
          <p:cNvPicPr>
            <a:picLocks noChangeAspect="1"/>
          </p:cNvPicPr>
          <p:nvPr/>
        </p:nvPicPr>
        <p:blipFill>
          <a:blip r:embed="rId3" cstate="print"/>
          <a:stretch>
            <a:fillRect/>
          </a:stretch>
        </p:blipFill>
        <p:spPr>
          <a:xfrm>
            <a:off x="6300384" y="1107071"/>
            <a:ext cx="1900780" cy="310443"/>
          </a:xfrm>
          <a:prstGeom prst="rect">
            <a:avLst/>
          </a:prstGeom>
        </p:spPr>
      </p:pic>
      <p:pic>
        <p:nvPicPr>
          <p:cNvPr id="3" name="Picture 2"/>
          <p:cNvPicPr>
            <a:picLocks noChangeAspect="1"/>
          </p:cNvPicPr>
          <p:nvPr/>
        </p:nvPicPr>
        <p:blipFill>
          <a:blip r:embed="rId4" cstate="print"/>
          <a:stretch>
            <a:fillRect/>
          </a:stretch>
        </p:blipFill>
        <p:spPr>
          <a:xfrm>
            <a:off x="4572001" y="1568766"/>
            <a:ext cx="990600" cy="282267"/>
          </a:xfrm>
          <a:prstGeom prst="rect">
            <a:avLst/>
          </a:prstGeom>
        </p:spPr>
      </p:pic>
      <p:pic>
        <p:nvPicPr>
          <p:cNvPr id="10" name="Picture 9"/>
          <p:cNvPicPr>
            <a:picLocks noChangeAspect="1"/>
          </p:cNvPicPr>
          <p:nvPr/>
        </p:nvPicPr>
        <p:blipFill>
          <a:blip r:embed="rId5" cstate="print"/>
          <a:stretch>
            <a:fillRect/>
          </a:stretch>
        </p:blipFill>
        <p:spPr>
          <a:xfrm>
            <a:off x="5334000" y="2495578"/>
            <a:ext cx="1828800" cy="294289"/>
          </a:xfrm>
          <a:prstGeom prst="rect">
            <a:avLst/>
          </a:prstGeom>
        </p:spPr>
      </p:pic>
      <p:sp>
        <p:nvSpPr>
          <p:cNvPr id="32" name="TextBox 31"/>
          <p:cNvSpPr txBox="1">
            <a:spLocks noChangeArrowheads="1"/>
          </p:cNvSpPr>
          <p:nvPr/>
        </p:nvSpPr>
        <p:spPr bwMode="auto">
          <a:xfrm>
            <a:off x="533400" y="3821668"/>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Na </a:t>
            </a:r>
            <a:r>
              <a:rPr lang="en-US" altLang="en-US" dirty="0" err="1" smtClean="0">
                <a:solidFill>
                  <a:srgbClr val="000000"/>
                </a:solidFill>
                <a:latin typeface="Calibri" pitchFamily="34" charset="0"/>
              </a:rPr>
              <a:t>voldoende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afkoeling</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wordt</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waterstofatoom</a:t>
            </a:r>
            <a:r>
              <a:rPr lang="en-US" altLang="en-US" dirty="0" smtClean="0">
                <a:solidFill>
                  <a:srgbClr val="000000"/>
                </a:solidFill>
                <a:latin typeface="Calibri" pitchFamily="34" charset="0"/>
              </a:rPr>
              <a:t> stabile: </a:t>
            </a:r>
            <a:r>
              <a:rPr lang="en-US" altLang="en-US" dirty="0" err="1" smtClean="0">
                <a:solidFill>
                  <a:srgbClr val="000000"/>
                </a:solidFill>
                <a:latin typeface="Calibri" pitchFamily="34" charset="0"/>
              </a:rPr>
              <a:t>fotonen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ontkoppelen</a:t>
            </a:r>
            <a:endParaRPr lang="en-US" altLang="en-US" i="1" dirty="0">
              <a:solidFill>
                <a:srgbClr val="000000"/>
              </a:solidFill>
              <a:latin typeface="Calibri" pitchFamily="34" charset="0"/>
            </a:endParaRPr>
          </a:p>
        </p:txBody>
      </p:sp>
      <p:pic>
        <p:nvPicPr>
          <p:cNvPr id="11" name="Picture 10"/>
          <p:cNvPicPr>
            <a:picLocks noChangeAspect="1"/>
          </p:cNvPicPr>
          <p:nvPr/>
        </p:nvPicPr>
        <p:blipFill>
          <a:blip r:embed="rId6" cstate="print"/>
          <a:stretch>
            <a:fillRect/>
          </a:stretch>
        </p:blipFill>
        <p:spPr>
          <a:xfrm>
            <a:off x="4572000" y="3429000"/>
            <a:ext cx="1847850" cy="347831"/>
          </a:xfrm>
          <a:prstGeom prst="rect">
            <a:avLst/>
          </a:prstGeom>
        </p:spPr>
      </p:pic>
      <p:pic>
        <p:nvPicPr>
          <p:cNvPr id="12" name="Picture 11"/>
          <p:cNvPicPr>
            <a:picLocks noChangeAspect="1"/>
          </p:cNvPicPr>
          <p:nvPr/>
        </p:nvPicPr>
        <p:blipFill>
          <a:blip r:embed="rId7" cstate="print"/>
          <a:stretch>
            <a:fillRect/>
          </a:stretch>
        </p:blipFill>
        <p:spPr>
          <a:xfrm>
            <a:off x="2957512" y="4246478"/>
            <a:ext cx="1462088" cy="308367"/>
          </a:xfrm>
          <a:prstGeom prst="rect">
            <a:avLst/>
          </a:prstGeom>
        </p:spPr>
      </p:pic>
      <p:sp>
        <p:nvSpPr>
          <p:cNvPr id="37" name="TextBox 36"/>
          <p:cNvSpPr txBox="1">
            <a:spLocks noChangeArrowheads="1"/>
          </p:cNvSpPr>
          <p:nvPr/>
        </p:nvSpPr>
        <p:spPr bwMode="auto">
          <a:xfrm>
            <a:off x="533400" y="5117068"/>
            <a:ext cx="4038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CMBR was </a:t>
            </a:r>
            <a:r>
              <a:rPr lang="en-US" altLang="en-US" dirty="0" err="1" smtClean="0">
                <a:solidFill>
                  <a:srgbClr val="000000"/>
                </a:solidFill>
                <a:latin typeface="Calibri" pitchFamily="34" charset="0"/>
              </a:rPr>
              <a:t>voorspeld</a:t>
            </a:r>
            <a:r>
              <a:rPr lang="en-US" altLang="en-US" dirty="0" smtClean="0">
                <a:solidFill>
                  <a:srgbClr val="000000"/>
                </a:solidFill>
                <a:latin typeface="Calibri" pitchFamily="34" charset="0"/>
              </a:rPr>
              <a:t> door Ralph </a:t>
            </a:r>
            <a:r>
              <a:rPr lang="en-US" altLang="en-US" dirty="0" err="1" smtClean="0">
                <a:solidFill>
                  <a:srgbClr val="000000"/>
                </a:solidFill>
                <a:latin typeface="Calibri" pitchFamily="34" charset="0"/>
              </a:rPr>
              <a:t>Alpher</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en</a:t>
            </a:r>
            <a:r>
              <a:rPr lang="en-US" altLang="en-US" dirty="0" smtClean="0">
                <a:solidFill>
                  <a:srgbClr val="000000"/>
                </a:solidFill>
                <a:latin typeface="Calibri" pitchFamily="34" charset="0"/>
              </a:rPr>
              <a:t> Robert Herman in 1948 (5 K)</a:t>
            </a:r>
            <a:endParaRPr lang="en-US" altLang="en-US" i="1" dirty="0">
              <a:solidFill>
                <a:srgbClr val="000000"/>
              </a:solidFill>
              <a:latin typeface="Calibri" pitchFamily="34" charset="0"/>
            </a:endParaRPr>
          </a:p>
        </p:txBody>
      </p:sp>
      <p:sp>
        <p:nvSpPr>
          <p:cNvPr id="39" name="TextBox 38"/>
          <p:cNvSpPr txBox="1">
            <a:spLocks noChangeArrowheads="1"/>
          </p:cNvSpPr>
          <p:nvPr/>
        </p:nvSpPr>
        <p:spPr bwMode="auto">
          <a:xfrm>
            <a:off x="533400" y="5906869"/>
            <a:ext cx="4800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Waargenomen</a:t>
            </a:r>
            <a:r>
              <a:rPr lang="en-US" altLang="en-US" dirty="0" smtClean="0">
                <a:solidFill>
                  <a:srgbClr val="000000"/>
                </a:solidFill>
                <a:latin typeface="Calibri" pitchFamily="34" charset="0"/>
              </a:rPr>
              <a:t> door Arno Penzias </a:t>
            </a:r>
            <a:r>
              <a:rPr lang="en-US" altLang="en-US" dirty="0" err="1" smtClean="0">
                <a:solidFill>
                  <a:srgbClr val="000000"/>
                </a:solidFill>
                <a:latin typeface="Calibri" pitchFamily="34" charset="0"/>
              </a:rPr>
              <a:t>en</a:t>
            </a:r>
            <a:r>
              <a:rPr lang="en-US" altLang="en-US" dirty="0" smtClean="0">
                <a:solidFill>
                  <a:srgbClr val="000000"/>
                </a:solidFill>
                <a:latin typeface="Calibri" pitchFamily="34" charset="0"/>
              </a:rPr>
              <a:t> Robert Wilson van Bell Telephone Laboratories </a:t>
            </a:r>
            <a:r>
              <a:rPr lang="en-US" altLang="en-US" smtClean="0">
                <a:solidFill>
                  <a:srgbClr val="000000"/>
                </a:solidFill>
                <a:latin typeface="Calibri" pitchFamily="34" charset="0"/>
              </a:rPr>
              <a:t>in </a:t>
            </a:r>
            <a:r>
              <a:rPr lang="en-US" altLang="en-US" smtClean="0">
                <a:solidFill>
                  <a:srgbClr val="000000"/>
                </a:solidFill>
                <a:latin typeface="Calibri" pitchFamily="34" charset="0"/>
              </a:rPr>
              <a:t>1965</a:t>
            </a:r>
            <a:endParaRPr lang="en-US" altLang="en-US" i="1" dirty="0">
              <a:solidFill>
                <a:srgbClr val="000000"/>
              </a:solidFill>
              <a:latin typeface="Calibri" pitchFamily="34" charset="0"/>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290857" y="5322332"/>
            <a:ext cx="1143000" cy="1143000"/>
          </a:xfrm>
          <a:prstGeom prst="rect">
            <a:avLst/>
          </a:prstGeom>
        </p:spPr>
      </p:pic>
      <p:sp>
        <p:nvSpPr>
          <p:cNvPr id="14" name="TextBox 13"/>
          <p:cNvSpPr txBox="1"/>
          <p:nvPr/>
        </p:nvSpPr>
        <p:spPr>
          <a:xfrm>
            <a:off x="5824257" y="6400800"/>
            <a:ext cx="652743" cy="369332"/>
          </a:xfrm>
          <a:prstGeom prst="rect">
            <a:avLst/>
          </a:prstGeom>
          <a:noFill/>
        </p:spPr>
        <p:txBody>
          <a:bodyPr wrap="none" rtlCol="0">
            <a:spAutoFit/>
          </a:bodyPr>
          <a:lstStyle/>
          <a:p>
            <a:r>
              <a:rPr lang="en-US" dirty="0" smtClean="0">
                <a:latin typeface="Calibri" panose="020F0502020204030204" pitchFamily="34" charset="0"/>
              </a:rPr>
              <a:t>1978</a:t>
            </a:r>
            <a:endParaRPr lang="en-US" dirty="0">
              <a:latin typeface="Calibri" panose="020F0502020204030204" pitchFamily="34" charset="0"/>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606069" y="4651248"/>
            <a:ext cx="2322576" cy="1825752"/>
          </a:xfrm>
          <a:prstGeom prst="rect">
            <a:avLst/>
          </a:prstGeom>
        </p:spPr>
      </p:pic>
    </p:spTree>
    <p:extLst>
      <p:ext uri="{BB962C8B-B14F-4D97-AF65-F5344CB8AC3E}">
        <p14:creationId xmlns:p14="http://schemas.microsoft.com/office/powerpoint/2010/main" xmlns="" val="336170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checkerboard(across)">
                                      <p:cBhvr>
                                        <p:cTn id="17" dur="500"/>
                                        <p:tgtEl>
                                          <p:spTgt spid="41"/>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heckerboard(across)">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checkerboard(across)">
                                      <p:cBhvr>
                                        <p:cTn id="32" dur="500"/>
                                        <p:tgtEl>
                                          <p:spTgt spid="30"/>
                                        </p:tgtEl>
                                      </p:cBhvr>
                                    </p:animEffect>
                                  </p:childTnLst>
                                </p:cTn>
                              </p:par>
                              <p:par>
                                <p:cTn id="33" presetID="53" presetClass="entr" presetSubtype="16"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checkerboard(across)">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checkerboard(across)">
                                      <p:cBhvr>
                                        <p:cTn id="47" dur="500"/>
                                        <p:tgtEl>
                                          <p:spTgt spid="38"/>
                                        </p:tgtEl>
                                      </p:cBhvr>
                                    </p:animEffect>
                                  </p:childTnLst>
                                </p:cTn>
                              </p:par>
                              <p:par>
                                <p:cTn id="48" presetID="53" presetClass="entr" presetSubtype="16"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heckerboard(across)">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checkerboard(across)">
                                      <p:cBhvr>
                                        <p:cTn id="62" dur="500"/>
                                        <p:tgtEl>
                                          <p:spTgt spid="28"/>
                                        </p:tgtEl>
                                      </p:cBhvr>
                                    </p:animEffect>
                                  </p:childTnLst>
                                </p:cTn>
                              </p:par>
                              <p:par>
                                <p:cTn id="63" presetID="53" presetClass="entr" presetSubtype="16"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animEffect transition="in" filter="fade">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checkerboard(across)">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checkerboard(across)">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checkerboard(across)">
                                      <p:cBhvr>
                                        <p:cTn id="82" dur="500"/>
                                        <p:tgtEl>
                                          <p:spTgt spid="39"/>
                                        </p:tgtEl>
                                      </p:cBhvr>
                                    </p:animEffect>
                                  </p:childTnLst>
                                </p:cTn>
                              </p:par>
                              <p:par>
                                <p:cTn id="83" presetID="53" presetClass="entr" presetSubtype="16"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p:cTn id="85" dur="500" fill="hold"/>
                                        <p:tgtEl>
                                          <p:spTgt spid="13"/>
                                        </p:tgtEl>
                                        <p:attrNameLst>
                                          <p:attrName>ppt_w</p:attrName>
                                        </p:attrNameLst>
                                      </p:cBhvr>
                                      <p:tavLst>
                                        <p:tav tm="0">
                                          <p:val>
                                            <p:fltVal val="0"/>
                                          </p:val>
                                        </p:tav>
                                        <p:tav tm="100000">
                                          <p:val>
                                            <p:strVal val="#ppt_w"/>
                                          </p:val>
                                        </p:tav>
                                      </p:tavLst>
                                    </p:anim>
                                    <p:anim calcmode="lin" valueType="num">
                                      <p:cBhvr>
                                        <p:cTn id="86" dur="500" fill="hold"/>
                                        <p:tgtEl>
                                          <p:spTgt spid="13"/>
                                        </p:tgtEl>
                                        <p:attrNameLst>
                                          <p:attrName>ppt_h</p:attrName>
                                        </p:attrNameLst>
                                      </p:cBhvr>
                                      <p:tavLst>
                                        <p:tav tm="0">
                                          <p:val>
                                            <p:fltVal val="0"/>
                                          </p:val>
                                        </p:tav>
                                        <p:tav tm="100000">
                                          <p:val>
                                            <p:strVal val="#ppt_h"/>
                                          </p:val>
                                        </p:tav>
                                      </p:tavLst>
                                    </p:anim>
                                    <p:animEffect transition="in" filter="fade">
                                      <p:cBhvr>
                                        <p:cTn id="87" dur="500"/>
                                        <p:tgtEl>
                                          <p:spTgt spid="13"/>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p:cTn id="90" dur="500" fill="hold"/>
                                        <p:tgtEl>
                                          <p:spTgt spid="14"/>
                                        </p:tgtEl>
                                        <p:attrNameLst>
                                          <p:attrName>ppt_w</p:attrName>
                                        </p:attrNameLst>
                                      </p:cBhvr>
                                      <p:tavLst>
                                        <p:tav tm="0">
                                          <p:val>
                                            <p:fltVal val="0"/>
                                          </p:val>
                                        </p:tav>
                                        <p:tav tm="100000">
                                          <p:val>
                                            <p:strVal val="#ppt_w"/>
                                          </p:val>
                                        </p:tav>
                                      </p:tavLst>
                                    </p:anim>
                                    <p:anim calcmode="lin" valueType="num">
                                      <p:cBhvr>
                                        <p:cTn id="91" dur="500" fill="hold"/>
                                        <p:tgtEl>
                                          <p:spTgt spid="14"/>
                                        </p:tgtEl>
                                        <p:attrNameLst>
                                          <p:attrName>ppt_h</p:attrName>
                                        </p:attrNameLst>
                                      </p:cBhvr>
                                      <p:tavLst>
                                        <p:tav tm="0">
                                          <p:val>
                                            <p:fltVal val="0"/>
                                          </p:val>
                                        </p:tav>
                                        <p:tav tm="100000">
                                          <p:val>
                                            <p:strVal val="#ppt_h"/>
                                          </p:val>
                                        </p:tav>
                                      </p:tavLst>
                                    </p:anim>
                                    <p:animEffect transition="in" filter="fade">
                                      <p:cBhvr>
                                        <p:cTn id="92" dur="500"/>
                                        <p:tgtEl>
                                          <p:spTgt spid="14"/>
                                        </p:tgtEl>
                                      </p:cBhvr>
                                    </p:animEffect>
                                  </p:childTnLst>
                                </p:cTn>
                              </p:par>
                              <p:par>
                                <p:cTn id="93" presetID="5" presetClass="entr" presetSubtype="10" fill="hold"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checkerboard(across)">
                                      <p:cBhvr>
                                        <p:cTn id="9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1" grpId="0"/>
      <p:bldP spid="30" grpId="0"/>
      <p:bldP spid="26" grpId="0"/>
      <p:bldP spid="31" grpId="0"/>
      <p:bldP spid="38" grpId="0"/>
      <p:bldP spid="28" grpId="0"/>
      <p:bldP spid="36" grpId="0"/>
      <p:bldP spid="32" grpId="0"/>
      <p:bldP spid="37" grpId="0"/>
      <p:bldP spid="3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vdB\Dropbox\Thermodynamics\Dictaat Jo\figuren\PIA16874-CobeWmapPlanckComparison-201303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52600"/>
            <a:ext cx="9189718" cy="510539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200400" y="1676400"/>
            <a:ext cx="58674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sz="3200" b="1" i="1" dirty="0" err="1" smtClean="0">
                <a:solidFill>
                  <a:srgbClr val="000099"/>
                </a:solidFill>
                <a:latin typeface="Calibri" panose="020F0502020204030204" pitchFamily="34" charset="0"/>
                <a:ea typeface="+mn-ea"/>
                <a:cs typeface="Arial" pitchFamily="34" charset="0"/>
              </a:rPr>
              <a:t>Perfecte</a:t>
            </a:r>
            <a:r>
              <a:rPr lang="en-US" sz="3200" b="1" i="1" dirty="0" smtClean="0">
                <a:solidFill>
                  <a:srgbClr val="000099"/>
                </a:solidFill>
                <a:latin typeface="Calibri" panose="020F0502020204030204" pitchFamily="34" charset="0"/>
                <a:ea typeface="+mn-ea"/>
                <a:cs typeface="Arial" pitchFamily="34" charset="0"/>
              </a:rPr>
              <a:t> </a:t>
            </a:r>
            <a:r>
              <a:rPr lang="en-US" sz="3200" b="1" i="1" dirty="0" err="1" smtClean="0">
                <a:solidFill>
                  <a:srgbClr val="000099"/>
                </a:solidFill>
                <a:latin typeface="Calibri" panose="020F0502020204030204" pitchFamily="34" charset="0"/>
                <a:ea typeface="+mn-ea"/>
                <a:cs typeface="Arial" pitchFamily="34" charset="0"/>
              </a:rPr>
              <a:t>zwarte</a:t>
            </a:r>
            <a:r>
              <a:rPr lang="en-US" sz="3200" b="1" i="1" dirty="0" smtClean="0">
                <a:solidFill>
                  <a:srgbClr val="000099"/>
                </a:solidFill>
                <a:latin typeface="Calibri" panose="020F0502020204030204" pitchFamily="34" charset="0"/>
                <a:ea typeface="+mn-ea"/>
                <a:cs typeface="Arial" pitchFamily="34" charset="0"/>
              </a:rPr>
              <a:t> </a:t>
            </a:r>
            <a:r>
              <a:rPr lang="en-US" sz="3200" b="1" i="1" dirty="0" err="1" smtClean="0">
                <a:solidFill>
                  <a:srgbClr val="000099"/>
                </a:solidFill>
                <a:latin typeface="Calibri" panose="020F0502020204030204" pitchFamily="34" charset="0"/>
                <a:ea typeface="+mn-ea"/>
                <a:cs typeface="Arial" pitchFamily="34" charset="0"/>
              </a:rPr>
              <a:t>straler</a:t>
            </a:r>
            <a:endParaRPr lang="en-US" sz="3200" b="1" i="1" dirty="0">
              <a:solidFill>
                <a:srgbClr val="000099"/>
              </a:solidFill>
              <a:latin typeface="Calibri" panose="020F0502020204030204" pitchFamily="34" charset="0"/>
              <a:ea typeface="+mn-ea"/>
              <a:cs typeface="Arial" pitchFamily="34" charset="0"/>
            </a:endParaRPr>
          </a:p>
        </p:txBody>
      </p:sp>
      <p:pic>
        <p:nvPicPr>
          <p:cNvPr id="4" name="Picture 3"/>
          <p:cNvPicPr>
            <a:picLocks noChangeAspect="1"/>
          </p:cNvPicPr>
          <p:nvPr/>
        </p:nvPicPr>
        <p:blipFill>
          <a:blip r:embed="rId3" cstate="print"/>
          <a:stretch>
            <a:fillRect/>
          </a:stretch>
        </p:blipFill>
        <p:spPr>
          <a:xfrm>
            <a:off x="3948265" y="2590800"/>
            <a:ext cx="4943169" cy="4048125"/>
          </a:xfrm>
          <a:prstGeom prst="rect">
            <a:avLst/>
          </a:prstGeom>
        </p:spPr>
      </p:pic>
      <p:sp>
        <p:nvSpPr>
          <p:cNvPr id="6" name="TextBox 5"/>
          <p:cNvSpPr txBox="1">
            <a:spLocks noChangeArrowheads="1"/>
          </p:cNvSpPr>
          <p:nvPr/>
        </p:nvSpPr>
        <p:spPr bwMode="auto">
          <a:xfrm>
            <a:off x="533400" y="10668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De CMBR </a:t>
            </a:r>
            <a:r>
              <a:rPr lang="en-US" altLang="en-US" dirty="0" err="1" smtClean="0">
                <a:solidFill>
                  <a:srgbClr val="000000"/>
                </a:solidFill>
                <a:latin typeface="Calibri" pitchFamily="34" charset="0"/>
              </a:rPr>
              <a:t>heeft</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temperatuur</a:t>
            </a:r>
            <a:r>
              <a:rPr lang="en-US" altLang="en-US" dirty="0" smtClean="0">
                <a:solidFill>
                  <a:srgbClr val="000000"/>
                </a:solidFill>
                <a:latin typeface="Calibri" pitchFamily="34" charset="0"/>
              </a:rPr>
              <a:t> </a:t>
            </a:r>
            <a:endParaRPr lang="en-US" altLang="en-US" i="1" dirty="0" smtClean="0">
              <a:solidFill>
                <a:srgbClr val="000000"/>
              </a:solidFill>
              <a:latin typeface="Calibri" pitchFamily="34" charset="0"/>
            </a:endParaRPr>
          </a:p>
        </p:txBody>
      </p:sp>
      <p:pic>
        <p:nvPicPr>
          <p:cNvPr id="5" name="Picture 4"/>
          <p:cNvPicPr>
            <a:picLocks noChangeAspect="1"/>
          </p:cNvPicPr>
          <p:nvPr/>
        </p:nvPicPr>
        <p:blipFill>
          <a:blip r:embed="rId4" cstate="print"/>
          <a:stretch>
            <a:fillRect/>
          </a:stretch>
        </p:blipFill>
        <p:spPr>
          <a:xfrm>
            <a:off x="3429001" y="1085486"/>
            <a:ext cx="1752600" cy="382055"/>
          </a:xfrm>
          <a:prstGeom prst="rect">
            <a:avLst/>
          </a:prstGeom>
        </p:spPr>
      </p:pic>
      <p:pic>
        <p:nvPicPr>
          <p:cNvPr id="7" name="Picture 6"/>
          <p:cNvPicPr>
            <a:picLocks noChangeAspect="1"/>
          </p:cNvPicPr>
          <p:nvPr/>
        </p:nvPicPr>
        <p:blipFill>
          <a:blip r:embed="rId5" cstate="print"/>
          <a:stretch>
            <a:fillRect/>
          </a:stretch>
        </p:blipFill>
        <p:spPr>
          <a:xfrm>
            <a:off x="5181601" y="1084315"/>
            <a:ext cx="1771650" cy="351817"/>
          </a:xfrm>
          <a:prstGeom prst="rect">
            <a:avLst/>
          </a:prstGeom>
        </p:spPr>
      </p:pic>
      <p:sp>
        <p:nvSpPr>
          <p:cNvPr id="9" name="TextBox 8"/>
          <p:cNvSpPr txBox="1">
            <a:spLocks noChangeArrowheads="1"/>
          </p:cNvSpPr>
          <p:nvPr/>
        </p:nvSpPr>
        <p:spPr bwMode="auto">
          <a:xfrm>
            <a:off x="533400" y="1459468"/>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COBE </a:t>
            </a:r>
            <a:r>
              <a:rPr lang="en-US" altLang="en-US" dirty="0" err="1" smtClean="0">
                <a:solidFill>
                  <a:srgbClr val="000000"/>
                </a:solidFill>
                <a:latin typeface="Calibri" pitchFamily="34" charset="0"/>
              </a:rPr>
              <a:t>werd</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gelanceerd</a:t>
            </a:r>
            <a:r>
              <a:rPr lang="en-US" altLang="en-US" dirty="0" smtClean="0">
                <a:solidFill>
                  <a:srgbClr val="000000"/>
                </a:solidFill>
                <a:latin typeface="Calibri" pitchFamily="34" charset="0"/>
              </a:rPr>
              <a:t> op 18 </a:t>
            </a:r>
            <a:r>
              <a:rPr lang="en-US" altLang="en-US" dirty="0" err="1" smtClean="0">
                <a:solidFill>
                  <a:srgbClr val="000000"/>
                </a:solidFill>
                <a:latin typeface="Calibri" pitchFamily="34" charset="0"/>
              </a:rPr>
              <a:t>november</a:t>
            </a:r>
            <a:r>
              <a:rPr lang="en-US" altLang="en-US" dirty="0" smtClean="0">
                <a:solidFill>
                  <a:srgbClr val="000000"/>
                </a:solidFill>
                <a:latin typeface="Calibri" pitchFamily="34" charset="0"/>
              </a:rPr>
              <a:t> 1989</a:t>
            </a:r>
            <a:endParaRPr lang="en-US" altLang="en-US" i="1" dirty="0" smtClean="0">
              <a:solidFill>
                <a:srgbClr val="000000"/>
              </a:solidFill>
              <a:latin typeface="Calibri" pitchFamily="34" charset="0"/>
            </a:endParaRPr>
          </a:p>
        </p:txBody>
      </p:sp>
    </p:spTree>
    <p:extLst>
      <p:ext uri="{BB962C8B-B14F-4D97-AF65-F5344CB8AC3E}">
        <p14:creationId xmlns:p14="http://schemas.microsoft.com/office/powerpoint/2010/main" xmlns="" val="271449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3117056" y="2797801"/>
            <a:ext cx="2909888" cy="474919"/>
          </a:xfrm>
          <a:prstGeom prst="rect">
            <a:avLst/>
          </a:prstGeom>
        </p:spPr>
      </p:pic>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ea typeface="+mn-ea"/>
                <a:cs typeface="Calibri" pitchFamily="34" charset="0"/>
              </a:rPr>
              <a:t>Perfecte</a:t>
            </a:r>
            <a:r>
              <a:rPr lang="en-US" i="1" kern="1200" dirty="0" smtClean="0">
                <a:solidFill>
                  <a:srgbClr val="000099"/>
                </a:solidFill>
                <a:latin typeface="Calibri" pitchFamily="34" charset="0"/>
                <a:ea typeface="+mn-ea"/>
                <a:cs typeface="Calibri" pitchFamily="34" charset="0"/>
              </a:rPr>
              <a:t> </a:t>
            </a:r>
            <a:r>
              <a:rPr lang="en-US" i="1" kern="1200" dirty="0" err="1" smtClean="0">
                <a:solidFill>
                  <a:srgbClr val="000099"/>
                </a:solidFill>
                <a:latin typeface="Calibri" pitchFamily="34" charset="0"/>
                <a:ea typeface="+mn-ea"/>
                <a:cs typeface="Calibri" pitchFamily="34" charset="0"/>
              </a:rPr>
              <a:t>zwarte</a:t>
            </a:r>
            <a:r>
              <a:rPr lang="en-US" i="1" kern="1200" dirty="0" smtClean="0">
                <a:solidFill>
                  <a:srgbClr val="000099"/>
                </a:solidFill>
                <a:latin typeface="Calibri" pitchFamily="34" charset="0"/>
                <a:ea typeface="+mn-ea"/>
                <a:cs typeface="Calibri" pitchFamily="34" charset="0"/>
              </a:rPr>
              <a:t> </a:t>
            </a:r>
            <a:r>
              <a:rPr lang="en-US" i="1" kern="1200" dirty="0" err="1" smtClean="0">
                <a:solidFill>
                  <a:srgbClr val="000099"/>
                </a:solidFill>
                <a:latin typeface="Calibri" pitchFamily="34" charset="0"/>
                <a:ea typeface="+mn-ea"/>
                <a:cs typeface="Calibri" pitchFamily="34" charset="0"/>
              </a:rPr>
              <a:t>straler</a:t>
            </a:r>
            <a:endParaRPr lang="en-US" i="1" kern="1200" dirty="0" smtClean="0">
              <a:solidFill>
                <a:srgbClr val="000099"/>
              </a:solidFill>
              <a:latin typeface="Calibri" pitchFamily="34" charset="0"/>
              <a:ea typeface="+mn-ea"/>
              <a:cs typeface="Calibri" pitchFamily="34" charset="0"/>
            </a:endParaRPr>
          </a:p>
        </p:txBody>
      </p:sp>
      <p:sp>
        <p:nvSpPr>
          <p:cNvPr id="18" name="TextBox 17"/>
          <p:cNvSpPr txBox="1">
            <a:spLocks noChangeArrowheads="1"/>
          </p:cNvSpPr>
          <p:nvPr/>
        </p:nvSpPr>
        <p:spPr bwMode="auto">
          <a:xfrm>
            <a:off x="533400" y="10668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a:solidFill>
                  <a:srgbClr val="000000"/>
                </a:solidFill>
                <a:latin typeface="Calibri" pitchFamily="34" charset="0"/>
              </a:rPr>
              <a:t>Freeze-out </a:t>
            </a:r>
            <a:r>
              <a:rPr lang="en-US" altLang="en-US" dirty="0" err="1">
                <a:solidFill>
                  <a:srgbClr val="000000"/>
                </a:solidFill>
                <a:latin typeface="Calibri" pitchFamily="34" charset="0"/>
              </a:rPr>
              <a:t>temperatuur</a:t>
            </a:r>
            <a:endParaRPr lang="en-US" altLang="en-US" i="1" dirty="0">
              <a:solidFill>
                <a:srgbClr val="000000"/>
              </a:solidFill>
              <a:latin typeface="Calibri" pitchFamily="34" charset="0"/>
            </a:endParaRPr>
          </a:p>
        </p:txBody>
      </p:sp>
      <p:sp>
        <p:nvSpPr>
          <p:cNvPr id="41" name="TextBox 40"/>
          <p:cNvSpPr txBox="1">
            <a:spLocks noChangeArrowheads="1"/>
          </p:cNvSpPr>
          <p:nvPr/>
        </p:nvSpPr>
        <p:spPr bwMode="auto">
          <a:xfrm>
            <a:off x="533399" y="1487905"/>
            <a:ext cx="757942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Temperatuur</a:t>
            </a:r>
            <a:r>
              <a:rPr lang="en-US" altLang="en-US" dirty="0" smtClean="0">
                <a:solidFill>
                  <a:srgbClr val="000000"/>
                </a:solidFill>
                <a:latin typeface="Calibri" pitchFamily="34" charset="0"/>
              </a:rPr>
              <a:t> nu </a:t>
            </a:r>
            <a:r>
              <a:rPr lang="en-US" altLang="en-US" i="1" dirty="0" smtClean="0">
                <a:solidFill>
                  <a:srgbClr val="000000"/>
                </a:solidFill>
                <a:latin typeface="Calibri" pitchFamily="34" charset="0"/>
              </a:rPr>
              <a:t>T</a:t>
            </a:r>
            <a:r>
              <a:rPr lang="en-US" altLang="en-US" baseline="-25000" dirty="0" smtClean="0">
                <a:solidFill>
                  <a:srgbClr val="000000"/>
                </a:solidFill>
                <a:latin typeface="Calibri" pitchFamily="34" charset="0"/>
              </a:rPr>
              <a:t>0</a:t>
            </a:r>
            <a:r>
              <a:rPr lang="en-US" altLang="en-US" dirty="0" smtClean="0">
                <a:solidFill>
                  <a:srgbClr val="000000"/>
                </a:solidFill>
                <a:latin typeface="Calibri" pitchFamily="34" charset="0"/>
              </a:rPr>
              <a:t> = 2.725 K</a:t>
            </a:r>
            <a:endParaRPr lang="en-US" altLang="en-US" i="1" dirty="0">
              <a:solidFill>
                <a:srgbClr val="000000"/>
              </a:solidFill>
              <a:latin typeface="Calibri" pitchFamily="34" charset="0"/>
            </a:endParaRPr>
          </a:p>
        </p:txBody>
      </p:sp>
      <p:sp>
        <p:nvSpPr>
          <p:cNvPr id="30" name="TextBox 29"/>
          <p:cNvSpPr txBox="1">
            <a:spLocks noChangeArrowheads="1"/>
          </p:cNvSpPr>
          <p:nvPr/>
        </p:nvSpPr>
        <p:spPr bwMode="auto">
          <a:xfrm>
            <a:off x="533400" y="2373868"/>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Freeze-out </a:t>
            </a:r>
            <a:r>
              <a:rPr lang="en-US" altLang="en-US" dirty="0" err="1" smtClean="0">
                <a:solidFill>
                  <a:srgbClr val="000000"/>
                </a:solidFill>
                <a:latin typeface="Calibri" pitchFamily="34" charset="0"/>
              </a:rPr>
              <a:t>gebeurde</a:t>
            </a:r>
            <a:r>
              <a:rPr lang="en-US" altLang="en-US" dirty="0" smtClean="0">
                <a:solidFill>
                  <a:srgbClr val="000000"/>
                </a:solidFill>
                <a:latin typeface="Calibri" pitchFamily="34" charset="0"/>
              </a:rPr>
              <a:t> 380.000 </a:t>
            </a:r>
            <a:r>
              <a:rPr lang="en-US" altLang="en-US" dirty="0" err="1" smtClean="0">
                <a:solidFill>
                  <a:srgbClr val="000000"/>
                </a:solidFill>
                <a:latin typeface="Calibri" pitchFamily="34" charset="0"/>
              </a:rPr>
              <a:t>jaar</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na</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oerknal</a:t>
            </a:r>
            <a:endParaRPr lang="en-US" altLang="en-US" i="1" dirty="0">
              <a:solidFill>
                <a:srgbClr val="000000"/>
              </a:solidFill>
              <a:latin typeface="Calibri" pitchFamily="34" charset="0"/>
            </a:endParaRPr>
          </a:p>
        </p:txBody>
      </p:sp>
      <p:sp>
        <p:nvSpPr>
          <p:cNvPr id="26" name="TextBox 25"/>
          <p:cNvSpPr txBox="1">
            <a:spLocks noChangeArrowheads="1"/>
          </p:cNvSpPr>
          <p:nvPr/>
        </p:nvSpPr>
        <p:spPr bwMode="auto">
          <a:xfrm>
            <a:off x="533400" y="1932277"/>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Roodverschuiving</a:t>
            </a:r>
            <a:r>
              <a:rPr lang="en-US" altLang="en-US" dirty="0" smtClean="0">
                <a:solidFill>
                  <a:srgbClr val="000000"/>
                </a:solidFill>
                <a:latin typeface="Calibri" pitchFamily="34" charset="0"/>
              </a:rPr>
              <a:t> </a:t>
            </a:r>
            <a:r>
              <a:rPr lang="en-US" altLang="en-US" i="1" dirty="0" smtClean="0">
                <a:solidFill>
                  <a:srgbClr val="000000"/>
                </a:solidFill>
                <a:latin typeface="Calibri" pitchFamily="34" charset="0"/>
              </a:rPr>
              <a:t>z = 1100, want</a:t>
            </a:r>
            <a:endParaRPr lang="en-US" altLang="en-US" i="1" dirty="0">
              <a:solidFill>
                <a:srgbClr val="000000"/>
              </a:solidFill>
              <a:latin typeface="Calibri" pitchFamily="34" charset="0"/>
            </a:endParaRPr>
          </a:p>
        </p:txBody>
      </p:sp>
      <p:sp>
        <p:nvSpPr>
          <p:cNvPr id="38" name="TextBox 37"/>
          <p:cNvSpPr txBox="1">
            <a:spLocks noChangeArrowheads="1"/>
          </p:cNvSpPr>
          <p:nvPr/>
        </p:nvSpPr>
        <p:spPr bwMode="auto">
          <a:xfrm>
            <a:off x="533400" y="2863516"/>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Huidige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stralingsdichtheid</a:t>
            </a:r>
            <a:endParaRPr lang="en-US" altLang="en-US" i="1" dirty="0">
              <a:solidFill>
                <a:srgbClr val="000000"/>
              </a:solidFill>
              <a:latin typeface="Calibri" pitchFamily="34" charset="0"/>
            </a:endParaRPr>
          </a:p>
        </p:txBody>
      </p:sp>
      <p:sp>
        <p:nvSpPr>
          <p:cNvPr id="28" name="TextBox 27"/>
          <p:cNvSpPr txBox="1">
            <a:spLocks noChangeArrowheads="1"/>
          </p:cNvSpPr>
          <p:nvPr/>
        </p:nvSpPr>
        <p:spPr bwMode="auto">
          <a:xfrm>
            <a:off x="533400" y="33528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Komt</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overeen</a:t>
            </a:r>
            <a:r>
              <a:rPr lang="en-US" altLang="en-US" dirty="0" smtClean="0">
                <a:solidFill>
                  <a:srgbClr val="000000"/>
                </a:solidFill>
                <a:latin typeface="Calibri" pitchFamily="34" charset="0"/>
              </a:rPr>
              <a:t> met</a:t>
            </a:r>
            <a:endParaRPr lang="en-US" altLang="en-US" i="1" dirty="0">
              <a:solidFill>
                <a:srgbClr val="000000"/>
              </a:solidFill>
              <a:latin typeface="Calibri" pitchFamily="34" charset="0"/>
            </a:endParaRPr>
          </a:p>
        </p:txBody>
      </p:sp>
      <p:sp>
        <p:nvSpPr>
          <p:cNvPr id="36" name="TextBox 35"/>
          <p:cNvSpPr txBox="1">
            <a:spLocks noChangeArrowheads="1"/>
          </p:cNvSpPr>
          <p:nvPr/>
        </p:nvSpPr>
        <p:spPr bwMode="auto">
          <a:xfrm>
            <a:off x="533400" y="38100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Dichtheid</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fotongas</a:t>
            </a:r>
            <a:endParaRPr lang="en-US" altLang="en-US" i="1" dirty="0">
              <a:solidFill>
                <a:srgbClr val="000000"/>
              </a:solidFill>
              <a:latin typeface="Calibri" pitchFamily="34" charset="0"/>
            </a:endParaRPr>
          </a:p>
        </p:txBody>
      </p:sp>
      <p:pic>
        <p:nvPicPr>
          <p:cNvPr id="12" name="Picture 11"/>
          <p:cNvPicPr>
            <a:picLocks noChangeAspect="1"/>
          </p:cNvPicPr>
          <p:nvPr/>
        </p:nvPicPr>
        <p:blipFill>
          <a:blip r:embed="rId4" cstate="print"/>
          <a:stretch>
            <a:fillRect/>
          </a:stretch>
        </p:blipFill>
        <p:spPr>
          <a:xfrm>
            <a:off x="2971800" y="1117642"/>
            <a:ext cx="1462088" cy="308367"/>
          </a:xfrm>
          <a:prstGeom prst="rect">
            <a:avLst/>
          </a:prstGeom>
        </p:spPr>
      </p:pic>
      <p:sp>
        <p:nvSpPr>
          <p:cNvPr id="39" name="TextBox 38"/>
          <p:cNvSpPr txBox="1">
            <a:spLocks noChangeArrowheads="1"/>
          </p:cNvSpPr>
          <p:nvPr/>
        </p:nvSpPr>
        <p:spPr bwMode="auto">
          <a:xfrm>
            <a:off x="533400" y="5906869"/>
            <a:ext cx="4800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a:solidFill>
                  <a:srgbClr val="000000"/>
                </a:solidFill>
                <a:latin typeface="Calibri" pitchFamily="34" charset="0"/>
              </a:rPr>
              <a:t>Satelliet</a:t>
            </a:r>
            <a:r>
              <a:rPr lang="en-US" altLang="en-US" dirty="0">
                <a:solidFill>
                  <a:srgbClr val="000000"/>
                </a:solidFill>
                <a:latin typeface="Calibri" pitchFamily="34" charset="0"/>
              </a:rPr>
              <a:t> </a:t>
            </a:r>
            <a:r>
              <a:rPr lang="en-US" altLang="en-US" dirty="0" err="1">
                <a:solidFill>
                  <a:srgbClr val="000000"/>
                </a:solidFill>
                <a:latin typeface="Calibri" pitchFamily="34" charset="0"/>
              </a:rPr>
              <a:t>weg</a:t>
            </a:r>
            <a:r>
              <a:rPr lang="en-US" altLang="en-US" dirty="0">
                <a:solidFill>
                  <a:srgbClr val="000000"/>
                </a:solidFill>
                <a:latin typeface="Calibri" pitchFamily="34" charset="0"/>
              </a:rPr>
              <a:t> van 300 K </a:t>
            </a:r>
            <a:r>
              <a:rPr lang="en-US" altLang="en-US" dirty="0" err="1">
                <a:solidFill>
                  <a:srgbClr val="000000"/>
                </a:solidFill>
                <a:latin typeface="Calibri" pitchFamily="34" charset="0"/>
              </a:rPr>
              <a:t>straling</a:t>
            </a:r>
            <a:r>
              <a:rPr lang="en-US" altLang="en-US" dirty="0">
                <a:solidFill>
                  <a:srgbClr val="000000"/>
                </a:solidFill>
                <a:latin typeface="Calibri" pitchFamily="34" charset="0"/>
              </a:rPr>
              <a:t> van </a:t>
            </a:r>
            <a:r>
              <a:rPr lang="en-US" altLang="en-US" dirty="0" err="1">
                <a:solidFill>
                  <a:srgbClr val="000000"/>
                </a:solidFill>
                <a:latin typeface="Calibri" pitchFamily="34" charset="0"/>
              </a:rPr>
              <a:t>Aarde</a:t>
            </a:r>
            <a:endParaRPr lang="en-US" altLang="en-US" i="1" dirty="0">
              <a:solidFill>
                <a:srgbClr val="000000"/>
              </a:solidFill>
              <a:latin typeface="Calibri" pitchFamily="34" charset="0"/>
            </a:endParaRPr>
          </a:p>
        </p:txBody>
      </p:sp>
      <p:pic>
        <p:nvPicPr>
          <p:cNvPr id="5" name="Picture 4"/>
          <p:cNvPicPr>
            <a:picLocks noChangeAspect="1"/>
          </p:cNvPicPr>
          <p:nvPr/>
        </p:nvPicPr>
        <p:blipFill>
          <a:blip r:embed="rId5" cstate="print"/>
          <a:stretch>
            <a:fillRect/>
          </a:stretch>
        </p:blipFill>
        <p:spPr>
          <a:xfrm>
            <a:off x="3817018" y="1852863"/>
            <a:ext cx="1338263" cy="523875"/>
          </a:xfrm>
          <a:prstGeom prst="rect">
            <a:avLst/>
          </a:prstGeom>
        </p:spPr>
      </p:pic>
      <p:pic>
        <p:nvPicPr>
          <p:cNvPr id="7" name="Picture 6"/>
          <p:cNvPicPr>
            <a:picLocks noChangeAspect="1"/>
          </p:cNvPicPr>
          <p:nvPr/>
        </p:nvPicPr>
        <p:blipFill>
          <a:blip r:embed="rId6" cstate="print"/>
          <a:stretch>
            <a:fillRect/>
          </a:stretch>
        </p:blipFill>
        <p:spPr>
          <a:xfrm>
            <a:off x="2389788" y="3362654"/>
            <a:ext cx="1881188" cy="334128"/>
          </a:xfrm>
          <a:prstGeom prst="rect">
            <a:avLst/>
          </a:prstGeom>
        </p:spPr>
      </p:pic>
      <p:pic>
        <p:nvPicPr>
          <p:cNvPr id="8" name="Picture 7"/>
          <p:cNvPicPr>
            <a:picLocks noChangeAspect="1"/>
          </p:cNvPicPr>
          <p:nvPr/>
        </p:nvPicPr>
        <p:blipFill>
          <a:blip r:embed="rId7" cstate="print"/>
          <a:stretch>
            <a:fillRect/>
          </a:stretch>
        </p:blipFill>
        <p:spPr>
          <a:xfrm>
            <a:off x="1524000" y="4296195"/>
            <a:ext cx="2647950" cy="54430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800600" y="3313817"/>
            <a:ext cx="4338605" cy="3521442"/>
          </a:xfrm>
          <a:prstGeom prst="rect">
            <a:avLst/>
          </a:prstGeom>
        </p:spPr>
      </p:pic>
      <p:sp>
        <p:nvSpPr>
          <p:cNvPr id="15" name="TextBox 14"/>
          <p:cNvSpPr txBox="1"/>
          <p:nvPr/>
        </p:nvSpPr>
        <p:spPr>
          <a:xfrm>
            <a:off x="8184842" y="6379002"/>
            <a:ext cx="851515" cy="369332"/>
          </a:xfrm>
          <a:prstGeom prst="rect">
            <a:avLst/>
          </a:prstGeom>
          <a:solidFill>
            <a:schemeClr val="tx1"/>
          </a:solidFill>
        </p:spPr>
        <p:txBody>
          <a:bodyPr wrap="none" rtlCol="0">
            <a:spAutoFit/>
          </a:bodyPr>
          <a:lstStyle/>
          <a:p>
            <a:r>
              <a:rPr lang="en-US" b="1" dirty="0" smtClean="0">
                <a:solidFill>
                  <a:srgbClr val="FFFF00"/>
                </a:solidFill>
              </a:rPr>
              <a:t>COBE</a:t>
            </a:r>
            <a:endParaRPr lang="en-US" b="1" dirty="0">
              <a:solidFill>
                <a:srgbClr val="FFFF00"/>
              </a:solidFill>
            </a:endParaRPr>
          </a:p>
        </p:txBody>
      </p:sp>
    </p:spTree>
    <p:extLst>
      <p:ext uri="{BB962C8B-B14F-4D97-AF65-F5344CB8AC3E}">
        <p14:creationId xmlns:p14="http://schemas.microsoft.com/office/powerpoint/2010/main" xmlns="" val="34022492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checkerboard(across)">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heckerboard(across)">
                                      <p:cBhvr>
                                        <p:cTn id="22" dur="500"/>
                                        <p:tgtEl>
                                          <p:spTgt spid="26"/>
                                        </p:tgtEl>
                                      </p:cBhvr>
                                    </p:animEffect>
                                  </p:childTnLst>
                                </p:cTn>
                              </p:par>
                              <p:par>
                                <p:cTn id="23" presetID="5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checkerboard(across)">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heckerboard(across)">
                                      <p:cBhvr>
                                        <p:cTn id="37" dur="500"/>
                                        <p:tgtEl>
                                          <p:spTgt spid="38"/>
                                        </p:tgtEl>
                                      </p:cBhvr>
                                    </p:animEffect>
                                  </p:childTnLst>
                                </p:cTn>
                              </p:par>
                              <p:par>
                                <p:cTn id="38" presetID="53"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par>
                                <p:cTn id="48" presetID="53" presetClass="entr" presetSubtype="16"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checkerboard(across)">
                                      <p:cBhvr>
                                        <p:cTn id="57" dur="500"/>
                                        <p:tgtEl>
                                          <p:spTgt spid="36"/>
                                        </p:tgtEl>
                                      </p:cBhvr>
                                    </p:animEffect>
                                  </p:childTnLst>
                                </p:cTn>
                              </p:par>
                              <p:par>
                                <p:cTn id="58" presetID="53" presetClass="entr" presetSubtype="16"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checkerboard(across)">
                                      <p:cBhvr>
                                        <p:cTn id="67" dur="500"/>
                                        <p:tgtEl>
                                          <p:spTgt spid="39"/>
                                        </p:tgtEl>
                                      </p:cBhvr>
                                    </p:animEffect>
                                  </p:childTnLst>
                                </p:cTn>
                              </p:par>
                              <p:par>
                                <p:cTn id="68" presetID="53" presetClass="entr" presetSubtype="16"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fltVal val="0"/>
                                          </p:val>
                                        </p:tav>
                                        <p:tav tm="100000">
                                          <p:val>
                                            <p:strVal val="#ppt_w"/>
                                          </p:val>
                                        </p:tav>
                                      </p:tavLst>
                                    </p:anim>
                                    <p:anim calcmode="lin" valueType="num">
                                      <p:cBhvr>
                                        <p:cTn id="71" dur="500" fill="hold"/>
                                        <p:tgtEl>
                                          <p:spTgt spid="9"/>
                                        </p:tgtEl>
                                        <p:attrNameLst>
                                          <p:attrName>ppt_h</p:attrName>
                                        </p:attrNameLst>
                                      </p:cBhvr>
                                      <p:tavLst>
                                        <p:tav tm="0">
                                          <p:val>
                                            <p:fltVal val="0"/>
                                          </p:val>
                                        </p:tav>
                                        <p:tav tm="100000">
                                          <p:val>
                                            <p:strVal val="#ppt_h"/>
                                          </p:val>
                                        </p:tav>
                                      </p:tavLst>
                                    </p:anim>
                                    <p:animEffect transition="in" filter="fade">
                                      <p:cBhvr>
                                        <p:cTn id="72" dur="500"/>
                                        <p:tgtEl>
                                          <p:spTgt spid="9"/>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1" grpId="0"/>
      <p:bldP spid="30" grpId="0"/>
      <p:bldP spid="26" grpId="0"/>
      <p:bldP spid="38" grpId="0"/>
      <p:bldP spid="28" grpId="0"/>
      <p:bldP spid="36" grpId="0"/>
      <p:bldP spid="39"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fontAlgn="base">
              <a:spcBef>
                <a:spcPct val="0"/>
              </a:spcBef>
              <a:spcAft>
                <a:spcPct val="0"/>
              </a:spcAft>
            </a:pPr>
            <a:endParaRPr lang="nl-NL" altLang="en-US">
              <a:solidFill>
                <a:srgbClr val="000000"/>
              </a:solidFill>
              <a:latin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ea typeface="+mn-ea"/>
                <a:cs typeface="Calibri" pitchFamily="34" charset="0"/>
              </a:rPr>
              <a:t>Dipoolasymmetrie</a:t>
            </a:r>
            <a:endParaRPr lang="en-US" i="1" kern="1200" dirty="0" smtClean="0">
              <a:solidFill>
                <a:srgbClr val="000099"/>
              </a:solidFill>
              <a:latin typeface="Calibri" pitchFamily="34" charset="0"/>
              <a:ea typeface="+mn-ea"/>
              <a:cs typeface="Calibri" pitchFamily="34" charset="0"/>
            </a:endParaRPr>
          </a:p>
        </p:txBody>
      </p:sp>
      <p:sp>
        <p:nvSpPr>
          <p:cNvPr id="18" name="TextBox 17"/>
          <p:cNvSpPr txBox="1">
            <a:spLocks noChangeArrowheads="1"/>
          </p:cNvSpPr>
          <p:nvPr/>
        </p:nvSpPr>
        <p:spPr bwMode="auto">
          <a:xfrm>
            <a:off x="533400" y="1066800"/>
            <a:ext cx="4648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Er</a:t>
            </a:r>
            <a:r>
              <a:rPr lang="en-US" altLang="en-US" dirty="0" smtClean="0">
                <a:solidFill>
                  <a:srgbClr val="000000"/>
                </a:solidFill>
                <a:latin typeface="Calibri" pitchFamily="34" charset="0"/>
              </a:rPr>
              <a:t> is </a:t>
            </a:r>
            <a:r>
              <a:rPr lang="en-US" altLang="en-US" dirty="0" err="1" smtClean="0">
                <a:solidFill>
                  <a:srgbClr val="000000"/>
                </a:solidFill>
                <a:latin typeface="Calibri" pitchFamily="34" charset="0"/>
              </a:rPr>
              <a:t>een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grote</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asymmetrie</a:t>
            </a:r>
            <a:r>
              <a:rPr lang="en-US" altLang="en-US" dirty="0" smtClean="0">
                <a:solidFill>
                  <a:srgbClr val="000000"/>
                </a:solidFill>
                <a:latin typeface="Calibri" pitchFamily="34" charset="0"/>
              </a:rPr>
              <a:t> in de CMBR (in de </a:t>
            </a:r>
            <a:r>
              <a:rPr lang="en-US" altLang="en-US" dirty="0" err="1" smtClean="0">
                <a:solidFill>
                  <a:srgbClr val="000000"/>
                </a:solidFill>
                <a:latin typeface="Calibri" pitchFamily="34" charset="0"/>
              </a:rPr>
              <a:t>orde</a:t>
            </a:r>
            <a:r>
              <a:rPr lang="en-US" altLang="en-US" dirty="0" smtClean="0">
                <a:solidFill>
                  <a:srgbClr val="000000"/>
                </a:solidFill>
                <a:latin typeface="Calibri" pitchFamily="34" charset="0"/>
              </a:rPr>
              <a:t> van 10-3) door de peculiar </a:t>
            </a:r>
            <a:r>
              <a:rPr lang="en-US" altLang="en-US" dirty="0" err="1" smtClean="0">
                <a:solidFill>
                  <a:srgbClr val="000000"/>
                </a:solidFill>
                <a:latin typeface="Calibri" pitchFamily="34" charset="0"/>
              </a:rPr>
              <a:t>snelheid</a:t>
            </a:r>
            <a:r>
              <a:rPr lang="en-US" altLang="en-US" dirty="0" smtClean="0">
                <a:solidFill>
                  <a:srgbClr val="000000"/>
                </a:solidFill>
                <a:latin typeface="Calibri" pitchFamily="34" charset="0"/>
              </a:rPr>
              <a:t> van 368 km/s van de </a:t>
            </a:r>
            <a:r>
              <a:rPr lang="en-US" altLang="en-US" dirty="0" err="1" smtClean="0">
                <a:solidFill>
                  <a:srgbClr val="000000"/>
                </a:solidFill>
                <a:latin typeface="Calibri" pitchFamily="34" charset="0"/>
              </a:rPr>
              <a:t>Aarde</a:t>
            </a:r>
            <a:r>
              <a:rPr lang="en-US" altLang="en-US" dirty="0" smtClean="0">
                <a:solidFill>
                  <a:srgbClr val="000000"/>
                </a:solidFill>
                <a:latin typeface="Calibri" pitchFamily="34" charset="0"/>
              </a:rPr>
              <a:t> ten </a:t>
            </a:r>
            <a:r>
              <a:rPr lang="en-US" altLang="en-US" dirty="0" err="1" smtClean="0">
                <a:solidFill>
                  <a:srgbClr val="000000"/>
                </a:solidFill>
                <a:latin typeface="Calibri" pitchFamily="34" charset="0"/>
              </a:rPr>
              <a:t>opzichte</a:t>
            </a:r>
            <a:r>
              <a:rPr lang="en-US" altLang="en-US" dirty="0" smtClean="0">
                <a:solidFill>
                  <a:srgbClr val="000000"/>
                </a:solidFill>
                <a:latin typeface="Calibri" pitchFamily="34" charset="0"/>
              </a:rPr>
              <a:t> van de Hubble flow van de </a:t>
            </a:r>
            <a:r>
              <a:rPr lang="en-US" altLang="en-US" dirty="0" err="1" smtClean="0">
                <a:solidFill>
                  <a:srgbClr val="000000"/>
                </a:solidFill>
                <a:latin typeface="Calibri" pitchFamily="34" charset="0"/>
              </a:rPr>
              <a:t>straling</a:t>
            </a:r>
            <a:endParaRPr lang="en-US" altLang="en-US" i="1" dirty="0">
              <a:solidFill>
                <a:srgbClr val="000000"/>
              </a:solidFill>
              <a:latin typeface="Calibri" pitchFamily="34" charset="0"/>
            </a:endParaRPr>
          </a:p>
        </p:txBody>
      </p:sp>
      <p:sp>
        <p:nvSpPr>
          <p:cNvPr id="30" name="TextBox 29"/>
          <p:cNvSpPr txBox="1">
            <a:spLocks noChangeArrowheads="1"/>
          </p:cNvSpPr>
          <p:nvPr/>
        </p:nvSpPr>
        <p:spPr bwMode="auto">
          <a:xfrm>
            <a:off x="533400" y="2362200"/>
            <a:ext cx="7696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Amplitude</a:t>
            </a:r>
            <a:endParaRPr lang="en-US" altLang="en-US" i="1" dirty="0">
              <a:solidFill>
                <a:srgbClr val="000000"/>
              </a:solidFill>
              <a:latin typeface="Calibri" pitchFamily="34" charset="0"/>
            </a:endParaRPr>
          </a:p>
        </p:txBody>
      </p:sp>
      <p:sp>
        <p:nvSpPr>
          <p:cNvPr id="38" name="TextBox 37"/>
          <p:cNvSpPr txBox="1">
            <a:spLocks noChangeArrowheads="1"/>
          </p:cNvSpPr>
          <p:nvPr/>
        </p:nvSpPr>
        <p:spPr bwMode="auto">
          <a:xfrm>
            <a:off x="533400" y="2821525"/>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a:solidFill>
                  <a:srgbClr val="000000"/>
                </a:solidFill>
                <a:latin typeface="Calibri" pitchFamily="34" charset="0"/>
              </a:rPr>
              <a:t>Doppler </a:t>
            </a:r>
            <a:r>
              <a:rPr lang="en-US" altLang="en-US" dirty="0" err="1">
                <a:solidFill>
                  <a:srgbClr val="000000"/>
                </a:solidFill>
                <a:latin typeface="Calibri" pitchFamily="34" charset="0"/>
              </a:rPr>
              <a:t>formule</a:t>
            </a:r>
            <a:endParaRPr lang="en-US" altLang="en-US" i="1" dirty="0">
              <a:solidFill>
                <a:srgbClr val="000000"/>
              </a:solidFill>
              <a:latin typeface="Calibri" pitchFamily="34" charset="0"/>
            </a:endParaRPr>
          </a:p>
        </p:txBody>
      </p:sp>
      <p:sp>
        <p:nvSpPr>
          <p:cNvPr id="28" name="TextBox 27"/>
          <p:cNvSpPr txBox="1">
            <a:spLocks noChangeArrowheads="1"/>
          </p:cNvSpPr>
          <p:nvPr/>
        </p:nvSpPr>
        <p:spPr bwMode="auto">
          <a:xfrm>
            <a:off x="533400" y="3733800"/>
            <a:ext cx="4648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err="1" smtClean="0">
                <a:solidFill>
                  <a:srgbClr val="000000"/>
                </a:solidFill>
                <a:latin typeface="Calibri" pitchFamily="34" charset="0"/>
              </a:rPr>
              <a:t>Er</a:t>
            </a:r>
            <a:r>
              <a:rPr lang="en-US" altLang="en-US" dirty="0" smtClean="0">
                <a:solidFill>
                  <a:srgbClr val="000000"/>
                </a:solidFill>
                <a:latin typeface="Calibri" pitchFamily="34" charset="0"/>
              </a:rPr>
              <a:t> is </a:t>
            </a:r>
            <a:r>
              <a:rPr lang="en-US" altLang="en-US" dirty="0" err="1" smtClean="0">
                <a:solidFill>
                  <a:srgbClr val="000000"/>
                </a:solidFill>
                <a:latin typeface="Calibri" pitchFamily="34" charset="0"/>
              </a:rPr>
              <a:t>ook</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een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quadrupool</a:t>
            </a:r>
            <a:r>
              <a:rPr lang="en-US" altLang="en-US" dirty="0" smtClean="0">
                <a:solidFill>
                  <a:srgbClr val="000000"/>
                </a:solidFill>
                <a:latin typeface="Calibri" pitchFamily="34" charset="0"/>
              </a:rPr>
              <a:t> term door </a:t>
            </a:r>
            <a:r>
              <a:rPr lang="en-US" altLang="en-US" dirty="0" err="1" smtClean="0">
                <a:solidFill>
                  <a:srgbClr val="000000"/>
                </a:solidFill>
                <a:latin typeface="Calibri" pitchFamily="34" charset="0"/>
              </a:rPr>
              <a:t>verstrooiing</a:t>
            </a:r>
            <a:r>
              <a:rPr lang="en-US" altLang="en-US" dirty="0" smtClean="0">
                <a:solidFill>
                  <a:srgbClr val="000000"/>
                </a:solidFill>
                <a:latin typeface="Calibri" pitchFamily="34" charset="0"/>
              </a:rPr>
              <a:t> van de CMBR </a:t>
            </a:r>
            <a:r>
              <a:rPr lang="en-US" altLang="en-US" dirty="0" err="1" smtClean="0">
                <a:solidFill>
                  <a:srgbClr val="000000"/>
                </a:solidFill>
                <a:latin typeface="Calibri" pitchFamily="34" charset="0"/>
              </a:rPr>
              <a:t>aan</a:t>
            </a:r>
            <a:r>
              <a:rPr lang="en-US" altLang="en-US" dirty="0" smtClean="0">
                <a:solidFill>
                  <a:srgbClr val="000000"/>
                </a:solidFill>
                <a:latin typeface="Calibri" pitchFamily="34" charset="0"/>
              </a:rPr>
              <a:t> </a:t>
            </a:r>
            <a:r>
              <a:rPr lang="en-US" altLang="en-US" dirty="0" err="1" smtClean="0">
                <a:solidFill>
                  <a:srgbClr val="000000"/>
                </a:solidFill>
                <a:latin typeface="Calibri" pitchFamily="34" charset="0"/>
              </a:rPr>
              <a:t>stof</a:t>
            </a:r>
            <a:endParaRPr lang="en-US" altLang="en-US" i="1" dirty="0">
              <a:solidFill>
                <a:srgbClr val="000000"/>
              </a:solidFill>
              <a:latin typeface="Calibri" pitchFamily="34" charset="0"/>
            </a:endParaRPr>
          </a:p>
        </p:txBody>
      </p:sp>
      <p:sp>
        <p:nvSpPr>
          <p:cNvPr id="36" name="TextBox 35"/>
          <p:cNvSpPr txBox="1">
            <a:spLocks noChangeArrowheads="1"/>
          </p:cNvSpPr>
          <p:nvPr/>
        </p:nvSpPr>
        <p:spPr bwMode="auto">
          <a:xfrm>
            <a:off x="533400" y="4648200"/>
            <a:ext cx="807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Amplitude</a:t>
            </a:r>
            <a:endParaRPr lang="en-US" altLang="en-US" i="1" dirty="0">
              <a:solidFill>
                <a:srgbClr val="000000"/>
              </a:solidFill>
              <a:latin typeface="Calibri" pitchFamily="34" charset="0"/>
            </a:endParaRPr>
          </a:p>
        </p:txBody>
      </p:sp>
      <p:pic>
        <p:nvPicPr>
          <p:cNvPr id="23" name="Picture 2" descr="C:\Users\JvdB\Dropbox\Thermodynamics\Dictaat Jo\figuren\CMB_peculiar.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1150" y="1266824"/>
            <a:ext cx="3676650" cy="551497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4" cstate="print"/>
          <a:stretch>
            <a:fillRect/>
          </a:stretch>
        </p:blipFill>
        <p:spPr>
          <a:xfrm>
            <a:off x="2237748" y="2867526"/>
            <a:ext cx="2705100" cy="306925"/>
          </a:xfrm>
          <a:prstGeom prst="rect">
            <a:avLst/>
          </a:prstGeom>
        </p:spPr>
      </p:pic>
      <p:pic>
        <p:nvPicPr>
          <p:cNvPr id="3" name="Picture 2"/>
          <p:cNvPicPr>
            <a:picLocks noChangeAspect="1"/>
          </p:cNvPicPr>
          <p:nvPr/>
        </p:nvPicPr>
        <p:blipFill>
          <a:blip r:embed="rId5" cstate="print"/>
          <a:stretch>
            <a:fillRect/>
          </a:stretch>
        </p:blipFill>
        <p:spPr>
          <a:xfrm>
            <a:off x="1690687" y="2424357"/>
            <a:ext cx="1814513" cy="238621"/>
          </a:xfrm>
          <a:prstGeom prst="rect">
            <a:avLst/>
          </a:prstGeom>
        </p:spPr>
      </p:pic>
      <p:pic>
        <p:nvPicPr>
          <p:cNvPr id="4" name="Picture 3"/>
          <p:cNvPicPr>
            <a:picLocks noChangeAspect="1"/>
          </p:cNvPicPr>
          <p:nvPr/>
        </p:nvPicPr>
        <p:blipFill>
          <a:blip r:embed="rId6" cstate="print"/>
          <a:stretch>
            <a:fillRect/>
          </a:stretch>
        </p:blipFill>
        <p:spPr>
          <a:xfrm>
            <a:off x="1774031" y="4687958"/>
            <a:ext cx="2376488" cy="289816"/>
          </a:xfrm>
          <a:prstGeom prst="rect">
            <a:avLst/>
          </a:prstGeom>
        </p:spPr>
      </p:pic>
    </p:spTree>
    <p:extLst>
      <p:ext uri="{BB962C8B-B14F-4D97-AF65-F5344CB8AC3E}">
        <p14:creationId xmlns:p14="http://schemas.microsoft.com/office/powerpoint/2010/main" xmlns="" val="38705039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heckerboard(across)">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heckerboard(across)">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heckerboard(across)">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heckerboard(across)">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P spid="38" grpId="0"/>
      <p:bldP spid="28"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i="1" dirty="0" err="1">
                <a:solidFill>
                  <a:srgbClr val="000099"/>
                </a:solidFill>
                <a:latin typeface="Calibri" panose="020F0502020204030204" pitchFamily="34" charset="0"/>
                <a:ea typeface="+mn-ea"/>
                <a:cs typeface="Arial" pitchFamily="34" charset="0"/>
              </a:rPr>
              <a:t>Galactische</a:t>
            </a:r>
            <a:r>
              <a:rPr lang="en-US" sz="3200" b="1" i="1" dirty="0">
                <a:solidFill>
                  <a:srgbClr val="000099"/>
                </a:solidFill>
                <a:latin typeface="Calibri" panose="020F0502020204030204" pitchFamily="34" charset="0"/>
                <a:ea typeface="+mn-ea"/>
                <a:cs typeface="Arial" pitchFamily="34" charset="0"/>
              </a:rPr>
              <a:t> </a:t>
            </a:r>
            <a:r>
              <a:rPr lang="en-US" sz="3200" b="1" i="1" dirty="0" err="1">
                <a:solidFill>
                  <a:srgbClr val="000099"/>
                </a:solidFill>
                <a:latin typeface="Calibri" panose="020F0502020204030204" pitchFamily="34" charset="0"/>
                <a:ea typeface="+mn-ea"/>
                <a:cs typeface="Arial" pitchFamily="34" charset="0"/>
              </a:rPr>
              <a:t>coordinaten</a:t>
            </a:r>
            <a:endParaRPr lang="en-US" sz="3200" b="1" i="1" dirty="0">
              <a:solidFill>
                <a:srgbClr val="000099"/>
              </a:solidFill>
              <a:latin typeface="Calibri" panose="020F0502020204030204" pitchFamily="34" charset="0"/>
              <a:ea typeface="+mn-ea"/>
              <a:cs typeface="Arial" pitchFamily="34" charset="0"/>
            </a:endParaRPr>
          </a:p>
        </p:txBody>
      </p:sp>
      <p:pic>
        <p:nvPicPr>
          <p:cNvPr id="1026" name="Picture 2" descr="C:\Users\JvdB\Desktop\Galactic_coordinate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1800" y="2209800"/>
            <a:ext cx="5629276" cy="43815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a:spLocks noChangeArrowheads="1"/>
          </p:cNvSpPr>
          <p:nvPr/>
        </p:nvSpPr>
        <p:spPr bwMode="auto">
          <a:xfrm>
            <a:off x="533400" y="1066800"/>
            <a:ext cx="4648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Symbol" pitchFamily="18" charset="2"/>
                <a:cs typeface="Arial" charset="0"/>
              </a:defRPr>
            </a:lvl1pPr>
            <a:lvl2pPr marL="742950" indent="-285750" eaLnBrk="0" hangingPunct="0">
              <a:defRPr>
                <a:solidFill>
                  <a:schemeClr val="tx1"/>
                </a:solidFill>
                <a:latin typeface="Symbol" pitchFamily="18" charset="2"/>
                <a:cs typeface="Arial" charset="0"/>
              </a:defRPr>
            </a:lvl2pPr>
            <a:lvl3pPr marL="1143000" indent="-228600" eaLnBrk="0" hangingPunct="0">
              <a:defRPr>
                <a:solidFill>
                  <a:schemeClr val="tx1"/>
                </a:solidFill>
                <a:latin typeface="Symbol" pitchFamily="18" charset="2"/>
                <a:cs typeface="Arial" charset="0"/>
              </a:defRPr>
            </a:lvl3pPr>
            <a:lvl4pPr marL="1600200" indent="-228600" eaLnBrk="0" hangingPunct="0">
              <a:defRPr>
                <a:solidFill>
                  <a:schemeClr val="tx1"/>
                </a:solidFill>
                <a:latin typeface="Symbol" pitchFamily="18" charset="2"/>
                <a:cs typeface="Arial" charset="0"/>
              </a:defRPr>
            </a:lvl4pPr>
            <a:lvl5pPr marL="2057400" indent="-228600" eaLnBrk="0" hangingPunct="0">
              <a:defRPr>
                <a:solidFill>
                  <a:schemeClr val="tx1"/>
                </a:solidFill>
                <a:latin typeface="Symbol" pitchFamily="18" charset="2"/>
                <a:cs typeface="Arial" charset="0"/>
              </a:defRPr>
            </a:lvl5pPr>
            <a:lvl6pPr marL="2514600" indent="-228600" eaLnBrk="0" fontAlgn="base" hangingPunct="0">
              <a:spcBef>
                <a:spcPct val="0"/>
              </a:spcBef>
              <a:spcAft>
                <a:spcPct val="0"/>
              </a:spcAft>
              <a:defRPr>
                <a:solidFill>
                  <a:schemeClr val="tx1"/>
                </a:solidFill>
                <a:latin typeface="Symbol" pitchFamily="18" charset="2"/>
                <a:cs typeface="Arial" charset="0"/>
              </a:defRPr>
            </a:lvl6pPr>
            <a:lvl7pPr marL="2971800" indent="-228600" eaLnBrk="0" fontAlgn="base" hangingPunct="0">
              <a:spcBef>
                <a:spcPct val="0"/>
              </a:spcBef>
              <a:spcAft>
                <a:spcPct val="0"/>
              </a:spcAft>
              <a:defRPr>
                <a:solidFill>
                  <a:schemeClr val="tx1"/>
                </a:solidFill>
                <a:latin typeface="Symbol" pitchFamily="18" charset="2"/>
                <a:cs typeface="Arial" charset="0"/>
              </a:defRPr>
            </a:lvl7pPr>
            <a:lvl8pPr marL="3429000" indent="-228600" eaLnBrk="0" fontAlgn="base" hangingPunct="0">
              <a:spcBef>
                <a:spcPct val="0"/>
              </a:spcBef>
              <a:spcAft>
                <a:spcPct val="0"/>
              </a:spcAft>
              <a:defRPr>
                <a:solidFill>
                  <a:schemeClr val="tx1"/>
                </a:solidFill>
                <a:latin typeface="Symbol" pitchFamily="18" charset="2"/>
                <a:cs typeface="Arial" charset="0"/>
              </a:defRPr>
            </a:lvl8pPr>
            <a:lvl9pPr marL="3886200" indent="-228600" eaLnBrk="0" fontAlgn="base" hangingPunct="0">
              <a:spcBef>
                <a:spcPct val="0"/>
              </a:spcBef>
              <a:spcAft>
                <a:spcPct val="0"/>
              </a:spcAft>
              <a:defRPr>
                <a:solidFill>
                  <a:schemeClr val="tx1"/>
                </a:solidFill>
                <a:latin typeface="Symbol" pitchFamily="18" charset="2"/>
                <a:cs typeface="Arial" charset="0"/>
              </a:defRPr>
            </a:lvl9pPr>
          </a:lstStyle>
          <a:p>
            <a:pPr eaLnBrk="1" fontAlgn="base" hangingPunct="1">
              <a:spcBef>
                <a:spcPct val="0"/>
              </a:spcBef>
              <a:spcAft>
                <a:spcPct val="0"/>
              </a:spcAft>
            </a:pPr>
            <a:r>
              <a:rPr lang="en-US" altLang="en-US" dirty="0" smtClean="0">
                <a:solidFill>
                  <a:srgbClr val="000000"/>
                </a:solidFill>
                <a:latin typeface="Calibri" pitchFamily="34" charset="0"/>
              </a:rPr>
              <a:t>We </a:t>
            </a:r>
            <a:r>
              <a:rPr lang="en-US" altLang="en-US" dirty="0" err="1" smtClean="0">
                <a:solidFill>
                  <a:srgbClr val="000000"/>
                </a:solidFill>
                <a:latin typeface="Calibri" pitchFamily="34" charset="0"/>
              </a:rPr>
              <a:t>bewegen</a:t>
            </a:r>
            <a:r>
              <a:rPr lang="en-US" altLang="en-US" dirty="0" smtClean="0">
                <a:solidFill>
                  <a:srgbClr val="000000"/>
                </a:solidFill>
                <a:latin typeface="Calibri" pitchFamily="34" charset="0"/>
              </a:rPr>
              <a:t> in de </a:t>
            </a:r>
            <a:r>
              <a:rPr lang="en-US" altLang="en-US" dirty="0" err="1" smtClean="0">
                <a:solidFill>
                  <a:srgbClr val="000000"/>
                </a:solidFill>
                <a:latin typeface="Calibri" pitchFamily="34" charset="0"/>
              </a:rPr>
              <a:t>richting</a:t>
            </a:r>
            <a:endParaRPr lang="en-US" altLang="en-US" i="1" dirty="0">
              <a:solidFill>
                <a:srgbClr val="000000"/>
              </a:solidFill>
              <a:latin typeface="Calibri" pitchFamily="34" charset="0"/>
            </a:endParaRPr>
          </a:p>
        </p:txBody>
      </p:sp>
      <p:pic>
        <p:nvPicPr>
          <p:cNvPr id="3" name="Picture 2"/>
          <p:cNvPicPr>
            <a:picLocks noChangeAspect="1"/>
          </p:cNvPicPr>
          <p:nvPr/>
        </p:nvPicPr>
        <p:blipFill>
          <a:blip r:embed="rId3" cstate="print"/>
          <a:stretch>
            <a:fillRect/>
          </a:stretch>
        </p:blipFill>
        <p:spPr>
          <a:xfrm>
            <a:off x="3276600" y="1085352"/>
            <a:ext cx="4595813" cy="350780"/>
          </a:xfrm>
          <a:prstGeom prst="rect">
            <a:avLst/>
          </a:prstGeom>
        </p:spPr>
      </p:pic>
    </p:spTree>
    <p:extLst>
      <p:ext uri="{BB962C8B-B14F-4D97-AF65-F5344CB8AC3E}">
        <p14:creationId xmlns:p14="http://schemas.microsoft.com/office/powerpoint/2010/main" xmlns="" val="272619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Galactische</a:t>
            </a:r>
            <a:r>
              <a:rPr lang="en-US" dirty="0" smtClean="0"/>
              <a:t> </a:t>
            </a:r>
            <a:r>
              <a:rPr lang="en-US" dirty="0" err="1" smtClean="0"/>
              <a:t>coordinaten</a:t>
            </a:r>
            <a:endParaRPr lang="en-US" dirty="0"/>
          </a:p>
        </p:txBody>
      </p:sp>
      <p:pic>
        <p:nvPicPr>
          <p:cNvPr id="3074" name="Picture 2" descr="C:\Users\JvdB\Desktop\236084main_MilkyWay-full-annotate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0"/>
            <a:ext cx="6858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6096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solidFill>
                  <a:srgbClr val="FFFF00"/>
                </a:solidFill>
              </a:rPr>
              <a:t>Galactische</a:t>
            </a:r>
            <a:r>
              <a:rPr lang="en-US" dirty="0" smtClean="0">
                <a:solidFill>
                  <a:srgbClr val="FFFF00"/>
                </a:solidFill>
              </a:rPr>
              <a:t> </a:t>
            </a:r>
            <a:r>
              <a:rPr lang="en-US" dirty="0" err="1" smtClean="0">
                <a:solidFill>
                  <a:srgbClr val="FFFF00"/>
                </a:solidFill>
              </a:rPr>
              <a:t>coordinaten</a:t>
            </a:r>
            <a:endParaRPr lang="en-US" dirty="0">
              <a:solidFill>
                <a:srgbClr val="FFFF00"/>
              </a:solidFill>
            </a:endParaRPr>
          </a:p>
        </p:txBody>
      </p:sp>
      <p:cxnSp>
        <p:nvCxnSpPr>
          <p:cNvPr id="5" name="Straight Arrow Connector 4"/>
          <p:cNvCxnSpPr/>
          <p:nvPr/>
        </p:nvCxnSpPr>
        <p:spPr>
          <a:xfrm>
            <a:off x="4495800" y="4724400"/>
            <a:ext cx="3200400" cy="3810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7558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err="1">
                <a:solidFill>
                  <a:srgbClr val="000099"/>
                </a:solidFill>
                <a:latin typeface="Calibri" panose="020F0502020204030204" pitchFamily="34" charset="0"/>
                <a:ea typeface="+mn-ea"/>
                <a:cs typeface="Arial" pitchFamily="34" charset="0"/>
              </a:rPr>
              <a:t>Galactische</a:t>
            </a:r>
            <a:r>
              <a:rPr lang="en-US" sz="3200" b="1" i="1" dirty="0">
                <a:solidFill>
                  <a:srgbClr val="000099"/>
                </a:solidFill>
                <a:latin typeface="Calibri" panose="020F0502020204030204" pitchFamily="34" charset="0"/>
                <a:ea typeface="+mn-ea"/>
                <a:cs typeface="Arial" pitchFamily="34" charset="0"/>
              </a:rPr>
              <a:t> </a:t>
            </a:r>
            <a:r>
              <a:rPr lang="en-US" sz="3200" b="1" i="1" dirty="0" err="1">
                <a:solidFill>
                  <a:srgbClr val="000099"/>
                </a:solidFill>
                <a:latin typeface="Calibri" panose="020F0502020204030204" pitchFamily="34" charset="0"/>
                <a:ea typeface="+mn-ea"/>
                <a:cs typeface="Arial" pitchFamily="34" charset="0"/>
              </a:rPr>
              <a:t>coordinaten</a:t>
            </a:r>
            <a:endParaRPr lang="en-US" sz="3200" b="1" i="1" dirty="0">
              <a:solidFill>
                <a:srgbClr val="000099"/>
              </a:solidFill>
              <a:latin typeface="Calibri" panose="020F0502020204030204" pitchFamily="34" charset="0"/>
              <a:ea typeface="+mn-ea"/>
              <a:cs typeface="Arial" pitchFamily="34" charset="0"/>
            </a:endParaRPr>
          </a:p>
        </p:txBody>
      </p:sp>
      <p:pic>
        <p:nvPicPr>
          <p:cNvPr id="2050" name="Picture 2" descr="C:\Users\JvdB\Desktop\Milky_Way_infrare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534" y="2133600"/>
            <a:ext cx="9179534" cy="47244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 name="Straight Arrow Connector 3"/>
          <p:cNvCxnSpPr/>
          <p:nvPr/>
        </p:nvCxnSpPr>
        <p:spPr>
          <a:xfrm flipV="1">
            <a:off x="1524000" y="2971800"/>
            <a:ext cx="2438400" cy="14478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93015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823</Words>
  <Application>Microsoft Office PowerPoint</Application>
  <PresentationFormat>Diavoorstelling (4:3)</PresentationFormat>
  <Paragraphs>150</Paragraphs>
  <Slides>24</Slides>
  <Notes>18</Notes>
  <HiddenSlides>0</HiddenSlides>
  <MMClips>1</MMClips>
  <ScaleCrop>false</ScaleCrop>
  <HeadingPairs>
    <vt:vector size="6" baseType="variant">
      <vt:variant>
        <vt:lpstr>Thema</vt:lpstr>
      </vt:variant>
      <vt:variant>
        <vt:i4>3</vt:i4>
      </vt:variant>
      <vt:variant>
        <vt:lpstr>Ingesloten OLE-bronprogramma's</vt:lpstr>
      </vt:variant>
      <vt:variant>
        <vt:i4>1</vt:i4>
      </vt:variant>
      <vt:variant>
        <vt:lpstr>Diatitels</vt:lpstr>
      </vt:variant>
      <vt:variant>
        <vt:i4>24</vt:i4>
      </vt:variant>
    </vt:vector>
  </HeadingPairs>
  <TitlesOfParts>
    <vt:vector size="28" baseType="lpstr">
      <vt:lpstr>Office Theme</vt:lpstr>
      <vt:lpstr>Default Design</vt:lpstr>
      <vt:lpstr>1_Default Design</vt:lpstr>
      <vt:lpstr>Photo Editor Photo</vt:lpstr>
      <vt:lpstr>Dia 1</vt:lpstr>
      <vt:lpstr>Dia 2</vt:lpstr>
      <vt:lpstr>Kosmische microgolf achtergrondstraling</vt:lpstr>
      <vt:lpstr>Perfecte zwarte straler</vt:lpstr>
      <vt:lpstr>Perfecte zwarte straler</vt:lpstr>
      <vt:lpstr>Dipoolasymmetrie</vt:lpstr>
      <vt:lpstr>Galactische coordinaten</vt:lpstr>
      <vt:lpstr>Galactische coordinaten</vt:lpstr>
      <vt:lpstr>Galactische coordinaten</vt:lpstr>
      <vt:lpstr>Planck</vt:lpstr>
      <vt:lpstr>Correcties op de Planck data</vt:lpstr>
      <vt:lpstr>Fluctuaties</vt:lpstr>
      <vt:lpstr>Analyse van fluctuaties</vt:lpstr>
      <vt:lpstr>Power spectrum van CMBR</vt:lpstr>
      <vt:lpstr>Akoestische oscillaties</vt:lpstr>
      <vt:lpstr>Akoestische oscillaties</vt:lpstr>
      <vt:lpstr>Akoestische oscillaties</vt:lpstr>
      <vt:lpstr>Akoestische oscillaties</vt:lpstr>
      <vt:lpstr>Kromming van het heelal</vt:lpstr>
      <vt:lpstr>Kosmologische parameters</vt:lpstr>
      <vt:lpstr>Moderne kosmologie</vt:lpstr>
      <vt:lpstr>Moderne kosmologie</vt:lpstr>
      <vt:lpstr>Moderne kosmologie</vt:lpstr>
      <vt:lpstr>                  Signalen van inflatie?!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Thermodynamica</dc:title>
  <dc:creator>Johannes van den Brand</dc:creator>
  <cp:lastModifiedBy>Prof.dr van den Brand</cp:lastModifiedBy>
  <cp:revision>29</cp:revision>
  <dcterms:created xsi:type="dcterms:W3CDTF">2006-08-16T00:00:00Z</dcterms:created>
  <dcterms:modified xsi:type="dcterms:W3CDTF">2014-12-04T15:22:51Z</dcterms:modified>
</cp:coreProperties>
</file>