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732" r:id="rId2"/>
    <p:sldId id="937" r:id="rId3"/>
    <p:sldId id="878" r:id="rId4"/>
    <p:sldId id="879" r:id="rId5"/>
    <p:sldId id="880" r:id="rId6"/>
    <p:sldId id="934" r:id="rId7"/>
    <p:sldId id="938" r:id="rId8"/>
    <p:sldId id="917" r:id="rId9"/>
    <p:sldId id="988" r:id="rId10"/>
    <p:sldId id="916" r:id="rId11"/>
    <p:sldId id="939" r:id="rId12"/>
    <p:sldId id="989" r:id="rId13"/>
    <p:sldId id="990" r:id="rId14"/>
    <p:sldId id="944" r:id="rId15"/>
    <p:sldId id="945" r:id="rId16"/>
    <p:sldId id="946" r:id="rId17"/>
    <p:sldId id="935" r:id="rId18"/>
    <p:sldId id="947" r:id="rId19"/>
    <p:sldId id="948" r:id="rId20"/>
    <p:sldId id="952" r:id="rId21"/>
    <p:sldId id="953" r:id="rId22"/>
    <p:sldId id="1007" r:id="rId23"/>
    <p:sldId id="950" r:id="rId24"/>
    <p:sldId id="951" r:id="rId25"/>
    <p:sldId id="1006" r:id="rId26"/>
    <p:sldId id="954" r:id="rId27"/>
    <p:sldId id="955" r:id="rId28"/>
    <p:sldId id="956" r:id="rId29"/>
    <p:sldId id="957" r:id="rId30"/>
    <p:sldId id="958" r:id="rId31"/>
    <p:sldId id="959" r:id="rId32"/>
    <p:sldId id="704" r:id="rId33"/>
    <p:sldId id="895" r:id="rId34"/>
    <p:sldId id="964" r:id="rId35"/>
    <p:sldId id="965" r:id="rId36"/>
    <p:sldId id="966" r:id="rId37"/>
    <p:sldId id="984" r:id="rId38"/>
    <p:sldId id="846" r:id="rId39"/>
    <p:sldId id="985" r:id="rId40"/>
    <p:sldId id="901" r:id="rId41"/>
    <p:sldId id="902" r:id="rId42"/>
    <p:sldId id="986" r:id="rId43"/>
    <p:sldId id="904" r:id="rId44"/>
    <p:sldId id="1008" r:id="rId45"/>
    <p:sldId id="1009" r:id="rId46"/>
    <p:sldId id="1010" r:id="rId47"/>
    <p:sldId id="1011" r:id="rId48"/>
    <p:sldId id="1012" r:id="rId49"/>
    <p:sldId id="794" r:id="rId50"/>
    <p:sldId id="906" r:id="rId51"/>
    <p:sldId id="730" r:id="rId52"/>
    <p:sldId id="921" r:id="rId53"/>
    <p:sldId id="923" r:id="rId54"/>
    <p:sldId id="924" r:id="rId55"/>
    <p:sldId id="925" r:id="rId56"/>
    <p:sldId id="929" r:id="rId57"/>
    <p:sldId id="930" r:id="rId58"/>
    <p:sldId id="976" r:id="rId59"/>
    <p:sldId id="977" r:id="rId60"/>
    <p:sldId id="758" r:id="rId61"/>
    <p:sldId id="854" r:id="rId62"/>
    <p:sldId id="968" r:id="rId63"/>
    <p:sldId id="971" r:id="rId64"/>
    <p:sldId id="972" r:id="rId65"/>
    <p:sldId id="973" r:id="rId66"/>
    <p:sldId id="974" r:id="rId67"/>
    <p:sldId id="991" r:id="rId68"/>
    <p:sldId id="975" r:id="rId69"/>
    <p:sldId id="992" r:id="rId70"/>
    <p:sldId id="993" r:id="rId71"/>
    <p:sldId id="994" r:id="rId72"/>
    <p:sldId id="995" r:id="rId73"/>
    <p:sldId id="996" r:id="rId74"/>
    <p:sldId id="997" r:id="rId75"/>
    <p:sldId id="998" r:id="rId76"/>
    <p:sldId id="999" r:id="rId77"/>
    <p:sldId id="1000" r:id="rId78"/>
    <p:sldId id="1001" r:id="rId79"/>
    <p:sldId id="1002" r:id="rId80"/>
    <p:sldId id="1003" r:id="rId81"/>
    <p:sldId id="1004" r:id="rId82"/>
    <p:sldId id="1005" r:id="rId83"/>
  </p:sldIdLst>
  <p:sldSz cx="9144000" cy="6858000" type="letter"/>
  <p:notesSz cx="6781800" cy="985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99"/>
    <a:srgbClr val="FFFFFF"/>
    <a:srgbClr val="FAFAFC"/>
    <a:srgbClr val="6699FF"/>
    <a:srgbClr val="CCECFF"/>
    <a:srgbClr val="666699"/>
    <a:srgbClr val="333399"/>
    <a:srgbClr val="5F5F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3" autoAdjust="0"/>
    <p:restoredTop sz="90957" autoAdjust="0"/>
  </p:normalViewPr>
  <p:slideViewPr>
    <p:cSldViewPr snapToGrid="0">
      <p:cViewPr varScale="1">
        <p:scale>
          <a:sx n="121" d="100"/>
          <a:sy n="121" d="100"/>
        </p:scale>
        <p:origin x="-13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1866" y="-72"/>
      </p:cViewPr>
      <p:guideLst>
        <p:guide orient="horz" pos="3104"/>
        <p:guide pos="21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1.xml"/><Relationship Id="rId3" Type="http://schemas.openxmlformats.org/officeDocument/2006/relationships/slide" Target="slides/slide69.xml"/><Relationship Id="rId7" Type="http://schemas.openxmlformats.org/officeDocument/2006/relationships/slide" Target="slides/slide80.xml"/><Relationship Id="rId2" Type="http://schemas.openxmlformats.org/officeDocument/2006/relationships/slide" Target="slides/slide32.xml"/><Relationship Id="rId1" Type="http://schemas.openxmlformats.org/officeDocument/2006/relationships/slide" Target="slides/slide1.xml"/><Relationship Id="rId6" Type="http://schemas.openxmlformats.org/officeDocument/2006/relationships/slide" Target="slides/slide78.xml"/><Relationship Id="rId5" Type="http://schemas.openxmlformats.org/officeDocument/2006/relationships/slide" Target="slides/slide77.xml"/><Relationship Id="rId4" Type="http://schemas.openxmlformats.org/officeDocument/2006/relationships/slide" Target="slides/slide7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79950"/>
            <a:ext cx="4972050" cy="443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975" tIns="46163" rIns="93975" bIns="461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083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44538"/>
            <a:ext cx="4913313" cy="3684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A07387-71DB-43C7-B75D-9F028EDD7B00}" type="slidenum">
              <a:rPr lang="en-GB" smtClean="0">
                <a:latin typeface="Times"/>
              </a:rPr>
              <a:pPr>
                <a:defRPr/>
              </a:pPr>
              <a:t>10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810C14D-AC16-450C-84B9-6DE84BCB9A48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7755" tIns="43877" rIns="87755" bIns="43877"/>
          <a:lstStyle/>
          <a:p>
            <a:fld id="{B7D8016B-8561-430E-A77D-B58D9357393E}" type="slidenum">
              <a:rPr lang="en-US"/>
              <a:pPr/>
              <a:t>33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24425" cy="3694113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79950"/>
            <a:ext cx="5426075" cy="4435475"/>
          </a:xfrm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De instrumenten bestaan en hebben reeds on fantastische gevoeligheid.</a:t>
            </a:r>
          </a:p>
          <a:p>
            <a:r>
              <a:rPr lang="en-US" smtClean="0"/>
              <a:t>Als U het vergelijkt met de wortel uit de Planck tijd, dan ziet U dat we toegang hebben tot details op de Planck schaal.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De instrumenten bestaan en hebben reeds on fantastische gevoeligheid.</a:t>
            </a:r>
          </a:p>
          <a:p>
            <a:r>
              <a:rPr lang="en-US" smtClean="0"/>
              <a:t>Als U het vergelijkt met de wortel uit de Planck tijd, dan ziet U dat we toegang hebben tot details op de Planck schaal.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4BF5DE7-7143-4237-9D63-4F10C4AE9AB9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1538"/>
            <a:ext cx="4972050" cy="4433887"/>
          </a:xfrm>
          <a:noFill/>
          <a:ln w="9525"/>
        </p:spPr>
        <p:txBody>
          <a:bodyPr lIns="90955" tIns="45478" rIns="90955" bIns="45478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44538"/>
            <a:ext cx="4910137" cy="3683000"/>
          </a:xfrm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79950"/>
            <a:ext cx="4975225" cy="4435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44538"/>
            <a:ext cx="4910138" cy="3683000"/>
          </a:xfrm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79950"/>
            <a:ext cx="4970463" cy="4435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4" rIns="91427" bIns="45714"/>
          <a:lstStyle/>
          <a:p>
            <a:r>
              <a:rPr lang="en-US" smtClean="0"/>
              <a:t>Advanced LIGO (from White Book)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C29A76-1A9F-42D3-BB4F-881C7997380F}" type="slidenum">
              <a:rPr lang="en-GB" smtClean="0">
                <a:latin typeface="Times"/>
              </a:rPr>
              <a:pPr>
                <a:defRPr/>
              </a:pPr>
              <a:t>52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CE1FF0-D6E6-4E78-B342-CFEF58A3D72B}" type="slidenum">
              <a:rPr lang="en-GB" smtClean="0">
                <a:latin typeface="Times"/>
              </a:rPr>
              <a:pPr>
                <a:defRPr/>
              </a:pPr>
              <a:t>53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938A90-9C36-4400-A080-F2F20474C78F}" type="slidenum">
              <a:rPr lang="en-GB" smtClean="0">
                <a:latin typeface="Times"/>
              </a:rPr>
              <a:pPr>
                <a:defRPr/>
              </a:pPr>
              <a:t>54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64C373-D2A1-4EC2-A5A8-11893E2F3B48}" type="slidenum">
              <a:rPr lang="en-GB" smtClean="0">
                <a:latin typeface="Times"/>
              </a:rPr>
              <a:pPr>
                <a:defRPr/>
              </a:pPr>
              <a:t>55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A6124E4-9E42-4077-89D4-9046A4336287}" type="slidenum">
              <a:rPr lang="en-GB" smtClean="0">
                <a:latin typeface="Times"/>
              </a:rPr>
              <a:pPr>
                <a:defRPr/>
              </a:pPr>
              <a:t>56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4F70C2-B879-421E-BE82-79FB888EB7AC}" type="slidenum">
              <a:rPr lang="en-GB" smtClean="0">
                <a:latin typeface="Times"/>
              </a:rPr>
              <a:pPr>
                <a:defRPr/>
              </a:pPr>
              <a:t>57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44538"/>
            <a:ext cx="4911725" cy="3684587"/>
          </a:xfrm>
          <a:solidFill>
            <a:srgbClr val="FFFFFF"/>
          </a:solidFill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r>
              <a:rPr lang="en-US" sz="1300" b="1" i="1" dirty="0" smtClean="0">
                <a:solidFill>
                  <a:srgbClr val="000000"/>
                </a:solidFill>
                <a:latin typeface="Arial" charset="0"/>
              </a:rPr>
              <a:t>The big switch: </a:t>
            </a:r>
          </a:p>
          <a:p>
            <a:r>
              <a:rPr lang="en-US" sz="1300" b="1" i="1" dirty="0" smtClean="0">
                <a:solidFill>
                  <a:srgbClr val="000000"/>
                </a:solidFill>
                <a:latin typeface="Arial" charset="0"/>
              </a:rPr>
              <a:t>jets (inset) from the core of radio galaxy NGC326 appear to have changed direction suddenly, interpreted as a result of black holes merging. The jets initially pointed to the 10 o'clock and 4 o'clock directions. They now point to 2 o'clock and 8 o'clock. Please photo credit as follows: National Radio Astronomy Observatory / AUI, observers </a:t>
            </a:r>
            <a:r>
              <a:rPr lang="en-US" sz="1300" b="1" i="1" dirty="0" err="1" smtClean="0">
                <a:solidFill>
                  <a:srgbClr val="000000"/>
                </a:solidFill>
                <a:latin typeface="Arial" charset="0"/>
              </a:rPr>
              <a:t>Murgia</a:t>
            </a:r>
            <a:r>
              <a:rPr lang="en-US" sz="1300" b="1" i="1" dirty="0" smtClean="0">
                <a:solidFill>
                  <a:srgbClr val="000000"/>
                </a:solidFill>
                <a:latin typeface="Arial" charset="0"/>
              </a:rPr>
              <a:t> et al.; </a:t>
            </a:r>
            <a:r>
              <a:rPr lang="en-US" sz="1300" b="1" i="1" dirty="0" err="1" smtClean="0">
                <a:solidFill>
                  <a:srgbClr val="000000"/>
                </a:solidFill>
                <a:latin typeface="Arial" charset="0"/>
              </a:rPr>
              <a:t>STScI</a:t>
            </a:r>
            <a:r>
              <a:rPr lang="en-US" sz="1300" b="1" i="1" dirty="0" smtClean="0">
                <a:solidFill>
                  <a:srgbClr val="000000"/>
                </a:solidFill>
                <a:latin typeface="Arial" charset="0"/>
              </a:rPr>
              <a:t> (for the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225E1AB6-2914-49C2-9F35-D0294743CF2D}" type="slidenum">
              <a:rPr lang="en-US"/>
              <a:pPr/>
              <a:t>60</a:t>
            </a:fld>
            <a:endParaRPr lang="en-US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6490FAFD-9A9F-4459-9A69-C4799750ACB6}" type="slidenum">
              <a:rPr lang="en-US"/>
              <a:pPr/>
              <a:t>62</a:t>
            </a:fld>
            <a:endParaRPr lang="en-US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nl-NL" smtClean="0"/>
              <a:t>Studies van extreme gravitatie.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4251C491-EB9F-4899-9A5B-80DAFEF769D1}" type="slidenum">
              <a:rPr lang="en-US"/>
              <a:pPr/>
              <a:t>64</a:t>
            </a:fld>
            <a:endParaRPr lang="en-US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nl-NL" smtClean="0"/>
              <a:t>Een nieuwe probe, die directe toegang biedt tot het hele Universum.</a:t>
            </a:r>
          </a:p>
          <a:p>
            <a:r>
              <a:rPr lang="nl-NL" smtClean="0"/>
              <a:t>Studie van donkere energie en materie.</a:t>
            </a:r>
          </a:p>
          <a:p>
            <a:r>
              <a:rPr lang="nl-NL" smtClean="0"/>
              <a:t>Gevoelig voor dynamica.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ACE380DC-0B3D-4490-8FDD-037C3517862C}" type="slidenum">
              <a:rPr lang="en-US"/>
              <a:pPr/>
              <a:t>65</a:t>
            </a:fld>
            <a:endParaRPr lang="en-US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nl-NL" smtClean="0"/>
              <a:t>In principe een directe toegang tot het vroege Universum.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27600" cy="369570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1538"/>
            <a:ext cx="4972050" cy="4433887"/>
          </a:xfrm>
          <a:noFill/>
          <a:ln w="9525"/>
        </p:spPr>
        <p:txBody>
          <a:bodyPr/>
          <a:lstStyle/>
          <a:p>
            <a:r>
              <a:rPr lang="en-US" smtClean="0"/>
              <a:t>De mogelijke detectie van directe signalen uit het vroege heelal is zeer opwindend.</a:t>
            </a:r>
          </a:p>
          <a:p>
            <a:r>
              <a:rPr lang="en-US" smtClean="0"/>
              <a:t>Vereist goede samenwerking met theoretische gemeenschap.</a:t>
            </a:r>
          </a:p>
          <a:p>
            <a:r>
              <a:rPr lang="en-US" smtClean="0"/>
              <a:t>Dit mondt uit in templates voor dergelijke signalen, en data analyse.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0163" y="9359900"/>
            <a:ext cx="294005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5AD07E0-2FA2-46B0-BFF7-1346E7CCEF84}" type="slidenum">
              <a:rPr lang="en-US">
                <a:latin typeface="Times" pitchFamily="18" charset="0"/>
              </a:rPr>
              <a:pPr/>
              <a:t>6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2525" cy="3722687"/>
          </a:xfrm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1538"/>
            <a:ext cx="4975225" cy="4435475"/>
          </a:xfrm>
          <a:noFill/>
          <a:ln w="9525"/>
        </p:spPr>
        <p:txBody>
          <a:bodyPr wrap="none" anchor="ctr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A07387-71DB-43C7-B75D-9F028EDD7B00}" type="slidenum">
              <a:rPr lang="en-GB" smtClean="0">
                <a:latin typeface="Times"/>
              </a:rPr>
              <a:pPr>
                <a:defRPr/>
              </a:pPr>
              <a:t>8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1E79B3-5233-429D-A80B-958CB16721DE}" type="slidenum">
              <a:rPr lang="en-GB" smtClean="0">
                <a:latin typeface="Times"/>
              </a:rPr>
              <a:pPr>
                <a:defRPr/>
              </a:pPr>
              <a:t>9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mall_side_bar.jpg                                             00074EA4Mach Mac                       B7A2AEF9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0" y="5934075"/>
            <a:ext cx="906463" cy="923925"/>
            <a:chOff x="236" y="3661"/>
            <a:chExt cx="723" cy="734"/>
          </a:xfrm>
        </p:grpSpPr>
        <p:sp>
          <p:nvSpPr>
            <p:cNvPr id="6" name="Oval 11"/>
            <p:cNvSpPr>
              <a:spLocks noChangeArrowheads="1"/>
            </p:cNvSpPr>
            <p:nvPr/>
          </p:nvSpPr>
          <p:spPr bwMode="auto">
            <a:xfrm>
              <a:off x="271" y="3703"/>
              <a:ext cx="652" cy="651"/>
            </a:xfrm>
            <a:prstGeom prst="ellipse">
              <a:avLst/>
            </a:prstGeom>
            <a:noFill/>
            <a:ln w="12700">
              <a:noFill/>
              <a:round/>
              <a:headEnd/>
              <a:tailEnd type="none" w="sm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" name="Picture 12" descr="lisa-ic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" y="3661"/>
              <a:ext cx="723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17638"/>
            <a:ext cx="7772400" cy="1143000"/>
          </a:xfrm>
        </p:spPr>
        <p:txBody>
          <a:bodyPr wrap="square" lIns="90487" tIns="44450" rIns="90487" bIns="44450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1963" y="20638"/>
            <a:ext cx="1997075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563" y="20638"/>
            <a:ext cx="584200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563" y="1136650"/>
            <a:ext cx="7924800" cy="2466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563" y="3756025"/>
            <a:ext cx="7924800" cy="2466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1136650"/>
            <a:ext cx="7924800" cy="508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960438" y="20638"/>
            <a:ext cx="7848600" cy="95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8" name="Text Box 64"/>
          <p:cNvSpPr txBox="1">
            <a:spLocks noChangeArrowheads="1"/>
          </p:cNvSpPr>
          <p:nvPr userDrawn="1"/>
        </p:nvSpPr>
        <p:spPr bwMode="auto">
          <a:xfrm>
            <a:off x="-50800" y="6651625"/>
            <a:ext cx="4730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666699"/>
                </a:solidFill>
              </a:rPr>
              <a:t>LISA</a:t>
            </a:r>
          </a:p>
        </p:txBody>
      </p:sp>
      <p:sp>
        <p:nvSpPr>
          <p:cNvPr id="1090" name="Line 66"/>
          <p:cNvSpPr>
            <a:spLocks noChangeShapeType="1"/>
          </p:cNvSpPr>
          <p:nvPr userDrawn="1"/>
        </p:nvSpPr>
        <p:spPr bwMode="auto">
          <a:xfrm>
            <a:off x="2239963" y="6778625"/>
            <a:ext cx="6438900" cy="0"/>
          </a:xfrm>
          <a:prstGeom prst="line">
            <a:avLst/>
          </a:prstGeom>
          <a:noFill/>
          <a:ln w="127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438" name="Picture 68" descr="small_side_bar.jpg                                             00074EA4Mach Mac                       B7A2AEF9: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0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3" name="Rectangle 69"/>
          <p:cNvSpPr>
            <a:spLocks noChangeArrowheads="1"/>
          </p:cNvSpPr>
          <p:nvPr userDrawn="1"/>
        </p:nvSpPr>
        <p:spPr bwMode="auto">
          <a:xfrm flipV="1">
            <a:off x="628650" y="774700"/>
            <a:ext cx="7710488" cy="42863"/>
          </a:xfrm>
          <a:prstGeom prst="rect">
            <a:avLst/>
          </a:prstGeom>
          <a:solidFill>
            <a:srgbClr val="0A50A1">
              <a:alpha val="14999"/>
            </a:srgbClr>
          </a:solidFill>
          <a:ln w="3175">
            <a:noFill/>
            <a:miter lim="800000"/>
            <a:headEnd/>
            <a:tailEnd type="none" w="sm" len="lg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18440" name="Group 70"/>
          <p:cNvGrpSpPr>
            <a:grpSpLocks/>
          </p:cNvGrpSpPr>
          <p:nvPr userDrawn="1"/>
        </p:nvGrpSpPr>
        <p:grpSpPr bwMode="auto">
          <a:xfrm>
            <a:off x="0" y="5934075"/>
            <a:ext cx="906463" cy="923925"/>
            <a:chOff x="236" y="3661"/>
            <a:chExt cx="723" cy="734"/>
          </a:xfrm>
        </p:grpSpPr>
        <p:sp>
          <p:nvSpPr>
            <p:cNvPr id="1095" name="Oval 71"/>
            <p:cNvSpPr>
              <a:spLocks noChangeArrowheads="1"/>
            </p:cNvSpPr>
            <p:nvPr/>
          </p:nvSpPr>
          <p:spPr bwMode="auto">
            <a:xfrm>
              <a:off x="271" y="3703"/>
              <a:ext cx="652" cy="651"/>
            </a:xfrm>
            <a:prstGeom prst="ellipse">
              <a:avLst/>
            </a:prstGeom>
            <a:noFill/>
            <a:ln w="12700">
              <a:noFill/>
              <a:round/>
              <a:headEnd/>
              <a:tailEnd type="none" w="sm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8442" name="Picture 72" descr="lisa-icon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" y="3661"/>
              <a:ext cx="723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</p:sldLayoutIdLst>
  <p:transition spd="med">
    <p:wipe dir="d"/>
  </p:transition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ct val="0"/>
        </a:spcBef>
        <a:spcAft>
          <a:spcPct val="40000"/>
        </a:spcAft>
        <a:buClr>
          <a:srgbClr val="666699"/>
        </a:buClr>
        <a:buSzPct val="85000"/>
        <a:buFont typeface="Wingdings" pitchFamily="2" charset="2"/>
        <a:buChar char="§"/>
        <a:defRPr sz="2100">
          <a:solidFill>
            <a:srgbClr val="6C18B0"/>
          </a:solidFill>
          <a:latin typeface="+mn-lt"/>
          <a:ea typeface="+mn-ea"/>
          <a:cs typeface="+mn-cs"/>
        </a:defRPr>
      </a:lvl1pPr>
      <a:lvl2pPr marL="571500" indent="-225425" algn="l" rtl="0" eaLnBrk="0" fontAlgn="base" hangingPunct="0">
        <a:spcBef>
          <a:spcPct val="0"/>
        </a:spcBef>
        <a:spcAft>
          <a:spcPct val="40000"/>
        </a:spcAft>
        <a:buClr>
          <a:schemeClr val="bg1"/>
        </a:buClr>
        <a:buSzPct val="75000"/>
        <a:buChar char="–"/>
        <a:defRPr sz="2800">
          <a:solidFill>
            <a:schemeClr val="bg1"/>
          </a:solidFill>
          <a:latin typeface="+mn-lt"/>
        </a:defRPr>
      </a:lvl2pPr>
      <a:lvl3pPr marL="911225" indent="-225425" algn="l" rtl="0" eaLnBrk="0" fontAlgn="base" hangingPunct="0">
        <a:spcBef>
          <a:spcPct val="0"/>
        </a:spcBef>
        <a:spcAft>
          <a:spcPct val="40000"/>
        </a:spcAft>
        <a:buClr>
          <a:srgbClr val="666699"/>
        </a:buClr>
        <a:buSzPct val="100000"/>
        <a:buChar char="–"/>
        <a:defRPr sz="1600">
          <a:solidFill>
            <a:srgbClr val="666699"/>
          </a:solidFill>
          <a:latin typeface="+mn-lt"/>
        </a:defRPr>
      </a:lvl3pPr>
      <a:lvl4pPr marL="1252538" indent="-227013" algn="l" rtl="0" eaLnBrk="0" fontAlgn="base" hangingPunct="0">
        <a:spcBef>
          <a:spcPct val="0"/>
        </a:spcBef>
        <a:spcAft>
          <a:spcPct val="40000"/>
        </a:spcAft>
        <a:buClr>
          <a:srgbClr val="B0ACFE"/>
        </a:buClr>
        <a:buSzPct val="100000"/>
        <a:buChar char="–"/>
        <a:defRPr sz="1600">
          <a:solidFill>
            <a:srgbClr val="B0ACFE"/>
          </a:solidFill>
          <a:latin typeface="+mn-lt"/>
        </a:defRPr>
      </a:lvl4pPr>
      <a:lvl5pPr marL="15970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5pPr>
      <a:lvl6pPr marL="20542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6pPr>
      <a:lvl7pPr marL="25114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7pPr>
      <a:lvl8pPr marL="29686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8pPr>
      <a:lvl9pPr marL="34258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mware-host\Shared%20Folders\johannesvandenbrand%20On%20My%20Mac\Documents\Outreach\Kronig%20Lecture%20TU%20Delft\BNS-GRB.mp4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mware-host\Shared%20Folders\johannesvandenbrand%20On%20My%20Mac\Documents\Outreach\Kronig%20Lecture%20TU%20Delft\CrabSNe.mp4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video" Target="file:///\\vmware-host\Shared%20Folders\My%20Documents\Outreach\Kronig%20Lecture%20TU%20Delft\film2.mov" TargetMode="External"/><Relationship Id="rId7" Type="http://schemas.openxmlformats.org/officeDocument/2006/relationships/oleObject" Target="../embeddings/oleObject7.bin"/><Relationship Id="rId2" Type="http://schemas.openxmlformats.org/officeDocument/2006/relationships/video" Target="file:///\\vmware-host\Shared%20Folders\My%20Documents\Outreach\Kronig%20Lecture%20TU%20Delft\film1.mov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61.gif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gif"/><Relationship Id="rId4" Type="http://schemas.openxmlformats.org/officeDocument/2006/relationships/image" Target="../media/image1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mware-host\Shared%20Folders\My%20Documents\Outreach\Kronig%20Lecture%20TU%20Delft\LISA.m4v" TargetMode="External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gif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wmf"/><Relationship Id="rId4" Type="http://schemas.openxmlformats.org/officeDocument/2006/relationships/image" Target="../media/image168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oleObject" Target="../embeddings/oleObject1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3" Type="http://schemas.openxmlformats.org/officeDocument/2006/relationships/image" Target="../media/image176.png"/><Relationship Id="rId7" Type="http://schemas.openxmlformats.org/officeDocument/2006/relationships/image" Target="../media/image180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wmf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7.png"/><Relationship Id="rId2" Type="http://schemas.openxmlformats.org/officeDocument/2006/relationships/video" Target="file:///\\vmware-host\Shared%20Folders\Desktop\Outreach\millisec_pulsar_shot.mpg" TargetMode="Externa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6.jpeg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4" name="Rectangle 7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557338"/>
            <a:ext cx="7772400" cy="46101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3200" dirty="0" smtClean="0">
                <a:latin typeface="Biondi" pitchFamily="2" charset="0"/>
              </a:rPr>
              <a:t>Gravitation</a:t>
            </a:r>
            <a:endParaRPr lang="en-US" sz="2400" dirty="0" smtClean="0">
              <a:latin typeface="Biondi" pitchFamily="2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 smtClean="0">
                <a:latin typeface="Biondi" pitchFamily="2" charset="0"/>
              </a:rPr>
              <a:t>The dynamics of </a:t>
            </a:r>
            <a:r>
              <a:rPr lang="en-US" sz="2400" dirty="0" err="1" smtClean="0">
                <a:latin typeface="Biondi" pitchFamily="2" charset="0"/>
              </a:rPr>
              <a:t>spacetime</a:t>
            </a:r>
            <a:endParaRPr lang="en-US" sz="1200" dirty="0" smtClean="0">
              <a:latin typeface="Biondi" pitchFamily="2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1700" dirty="0" smtClean="0"/>
              <a:t>Jo van den Brand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pic>
        <p:nvPicPr>
          <p:cNvPr id="33798" name="Picture 6" descr="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" y="3595688"/>
            <a:ext cx="92297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5920363" y="6604000"/>
            <a:ext cx="3214341" cy="2462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 err="1" smtClean="0"/>
              <a:t>Kronig</a:t>
            </a:r>
            <a:r>
              <a:rPr lang="en-US" sz="1000" b="0" dirty="0" smtClean="0"/>
              <a:t> Lecture TU Delft, March 8, </a:t>
            </a:r>
            <a:r>
              <a:rPr lang="en-US" sz="1000" b="0" dirty="0"/>
              <a:t>2011; jo@nikhef.nl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:\Users\jo\Desktop\ssc2007-1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 descr="C:\Users\jo\Desktop\386px-Spitzer-_Telescop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5740"/>
            <a:ext cx="28956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322897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3200" b="1" i="1" dirty="0">
                <a:solidFill>
                  <a:srgbClr val="000099"/>
                </a:solidFill>
                <a:latin typeface="+mj-lt"/>
                <a:cs typeface="+mn-cs"/>
              </a:rPr>
              <a:t>Spitzer space </a:t>
            </a:r>
            <a:r>
              <a:rPr lang="en-GB" sz="3200" b="1" i="1" dirty="0" err="1">
                <a:solidFill>
                  <a:srgbClr val="000099"/>
                </a:solidFill>
                <a:latin typeface="+mj-lt"/>
                <a:cs typeface="+mn-cs"/>
              </a:rPr>
              <a:t>telecope</a:t>
            </a:r>
            <a:endParaRPr lang="en-US" sz="3200" b="1" i="1" dirty="0">
              <a:solidFill>
                <a:srgbClr val="000099"/>
              </a:solidFill>
              <a:latin typeface="+mj-lt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8825" y="5998771"/>
            <a:ext cx="340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>
                <a:solidFill>
                  <a:srgbClr val="000099"/>
                </a:solidFill>
                <a:latin typeface="+mj-lt"/>
              </a:rPr>
              <a:t>NS and BH are the most compact </a:t>
            </a:r>
            <a:r>
              <a:rPr lang="nl-NL" i="1" dirty="0" err="1" smtClean="0">
                <a:solidFill>
                  <a:srgbClr val="000099"/>
                </a:solidFill>
                <a:latin typeface="+mj-lt"/>
              </a:rPr>
              <a:t>objects</a:t>
            </a:r>
            <a:endParaRPr lang="nl-NL" i="1" dirty="0">
              <a:solidFill>
                <a:srgbClr val="000099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32771" name="Picture 1026" descr="pulsar1913+16"/>
          <p:cNvPicPr>
            <a:picLocks noChangeAspect="1" noChangeArrowheads="1"/>
          </p:cNvPicPr>
          <p:nvPr/>
        </p:nvPicPr>
        <p:blipFill>
          <a:blip r:embed="rId3" cstate="print"/>
          <a:srcRect l="12738" t="15161" r="24728" b="33276"/>
          <a:stretch>
            <a:fillRect/>
          </a:stretch>
        </p:blipFill>
        <p:spPr bwMode="auto">
          <a:xfrm>
            <a:off x="5622925" y="866775"/>
            <a:ext cx="339725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Evidence for gravitational waves</a:t>
            </a:r>
          </a:p>
        </p:txBody>
      </p:sp>
      <p:sp>
        <p:nvSpPr>
          <p:cNvPr id="32773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803275" y="3452813"/>
            <a:ext cx="6743700" cy="3151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smtClean="0"/>
              <a:t>PSR 1913+16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R. </a:t>
            </a:r>
            <a:r>
              <a:rPr lang="en-US" sz="1800" dirty="0" err="1" smtClean="0"/>
              <a:t>Hulse</a:t>
            </a:r>
            <a:r>
              <a:rPr lang="en-US" sz="1800" dirty="0" smtClean="0"/>
              <a:t>, J. Taylor (1974)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Binary pulsar (</a:t>
            </a:r>
            <a:r>
              <a:rPr lang="en-US" sz="1800" i="1" dirty="0" smtClean="0"/>
              <a:t>T = 7.75 </a:t>
            </a:r>
            <a:r>
              <a:rPr lang="en-US" sz="1800" dirty="0" smtClean="0"/>
              <a:t>hr)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1 pulsar (17 rev/s) → get the orbital parameters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Orbital period decreases</a:t>
            </a:r>
            <a:endParaRPr lang="fr-FR" sz="1800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Energy loss due to GW emission (~10</a:t>
            </a:r>
            <a:r>
              <a:rPr lang="en-US" baseline="30000" dirty="0" smtClean="0"/>
              <a:t>25 </a:t>
            </a:r>
            <a:r>
              <a:rPr lang="en-US" dirty="0" smtClean="0"/>
              <a:t>W)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Good agreement with GR</a:t>
            </a:r>
          </a:p>
          <a:p>
            <a:pPr lvl="2">
              <a:lnSpc>
                <a:spcPct val="90000"/>
              </a:lnSpc>
            </a:pPr>
            <a:r>
              <a:rPr lang="en-US" dirty="0" err="1" smtClean="0"/>
              <a:t>Inspiral</a:t>
            </a:r>
            <a:r>
              <a:rPr lang="en-US" dirty="0" smtClean="0"/>
              <a:t> lifetime about 300 </a:t>
            </a:r>
            <a:r>
              <a:rPr lang="en-US" dirty="0" err="1" smtClean="0"/>
              <a:t>Myears</a:t>
            </a:r>
            <a:r>
              <a:rPr lang="en-US" dirty="0" smtClean="0"/>
              <a:t> (3.5 m/yr)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Expected strain, h~10</a:t>
            </a:r>
            <a:r>
              <a:rPr lang="en-US" baseline="30000" dirty="0" smtClean="0"/>
              <a:t>-26</a:t>
            </a:r>
            <a:r>
              <a:rPr lang="en-US" dirty="0" smtClean="0"/>
              <a:t> m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32774" name="Picture 1029" descr="gra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" y="896938"/>
            <a:ext cx="4319588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77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2776" name="Picture 12" descr="C:\Documents and Settings\Jo\Desktop\nobel_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7838" y="1319213"/>
            <a:ext cx="6858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6708228" y="6117020"/>
            <a:ext cx="2398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0" dirty="0" smtClean="0"/>
              <a:t>The </a:t>
            </a:r>
            <a:r>
              <a:rPr lang="nl-NL" sz="1600" b="0" dirty="0" err="1" smtClean="0"/>
              <a:t>fastest</a:t>
            </a:r>
            <a:r>
              <a:rPr lang="nl-NL" sz="1600" b="0" dirty="0" smtClean="0"/>
              <a:t>: J0737-3039</a:t>
            </a:r>
          </a:p>
          <a:p>
            <a:r>
              <a:rPr lang="nl-NL" sz="1600" b="0" dirty="0" smtClean="0"/>
              <a:t>16.8 </a:t>
            </a:r>
            <a:r>
              <a:rPr lang="nl-NL" sz="1600" b="0" dirty="0" err="1" smtClean="0"/>
              <a:t>degrees</a:t>
            </a:r>
            <a:r>
              <a:rPr lang="nl-NL" sz="1600" b="0" dirty="0" smtClean="0"/>
              <a:t> per </a:t>
            </a:r>
            <a:r>
              <a:rPr lang="nl-NL" sz="1600" b="0" dirty="0" err="1" smtClean="0"/>
              <a:t>year</a:t>
            </a:r>
            <a:endParaRPr lang="nl-NL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836712"/>
            <a:ext cx="4896985" cy="1800200"/>
          </a:xfrm>
        </p:spPr>
        <p:txBody>
          <a:bodyPr/>
          <a:lstStyle/>
          <a:p>
            <a:r>
              <a:rPr lang="en-US" dirty="0" smtClean="0"/>
              <a:t>Recent satellite missions shown a series of explosive events in the Universe generating a huge quantity of energy </a:t>
            </a:r>
          </a:p>
        </p:txBody>
      </p:sp>
      <p:pic>
        <p:nvPicPr>
          <p:cNvPr id="6" name="Immagine 5" descr="movie_burs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988840"/>
            <a:ext cx="2286000" cy="1714500"/>
          </a:xfrm>
          <a:prstGeom prst="rect">
            <a:avLst/>
          </a:prstGeom>
        </p:spPr>
      </p:pic>
      <p:pic>
        <p:nvPicPr>
          <p:cNvPr id="8" name="Picture 2" descr="http://www.daviddarling.info/images/gamma-ray_burs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945" y="1673473"/>
            <a:ext cx="4067944" cy="5137232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7164288" y="1988840"/>
            <a:ext cx="1800200" cy="475252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NS-GRB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99319" y="4445875"/>
            <a:ext cx="3048000" cy="2286000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0" y="3645024"/>
            <a:ext cx="5580112" cy="15121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100" b="0" dirty="0" smtClean="0">
                <a:solidFill>
                  <a:srgbClr val="6C18B0"/>
                </a:solidFill>
                <a:latin typeface="+mn-lt"/>
              </a:rPr>
              <a:t>The origin of GRB is still unknown but some model has been developed </a:t>
            </a:r>
            <a:endParaRPr lang="en-US" sz="2100" b="0" dirty="0">
              <a:solidFill>
                <a:srgbClr val="6C18B0"/>
              </a:solidFill>
              <a:latin typeface="+mn-lt"/>
            </a:endParaRPr>
          </a:p>
        </p:txBody>
      </p:sp>
      <p:sp>
        <p:nvSpPr>
          <p:cNvPr id="12" name="Rectangle 1027"/>
          <p:cNvSpPr txBox="1">
            <a:spLocks noChangeArrowheads="1"/>
          </p:cNvSpPr>
          <p:nvPr/>
        </p:nvSpPr>
        <p:spPr bwMode="auto">
          <a:xfrm>
            <a:off x="0" y="20638"/>
            <a:ext cx="9144000" cy="95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97E"/>
                </a:solidFill>
                <a:effectLst/>
                <a:uLnTx/>
                <a:uFillTx/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Burst sources: gamma-ray bursts</a:t>
            </a:r>
          </a:p>
        </p:txBody>
      </p:sp>
      <p:cxnSp>
        <p:nvCxnSpPr>
          <p:cNvPr id="1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8962"/>
          </a:xfrm>
        </p:spPr>
        <p:txBody>
          <a:bodyPr/>
          <a:lstStyle/>
          <a:p>
            <a:pPr algn="ctr"/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Supernovae</a:t>
            </a:r>
            <a:endParaRPr lang="en-US" altLang="ja-JP" sz="2800" kern="1200" dirty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5493" y="1052736"/>
            <a:ext cx="4753303" cy="1640956"/>
          </a:xfrm>
        </p:spPr>
        <p:txBody>
          <a:bodyPr>
            <a:normAutofit/>
          </a:bodyPr>
          <a:lstStyle/>
          <a:p>
            <a:r>
              <a:rPr lang="en-US" dirty="0" smtClean="0"/>
              <a:t>Mechanism of the core-collapse </a:t>
            </a:r>
            <a:r>
              <a:rPr lang="en-US" dirty="0" err="1" smtClean="0"/>
              <a:t>SNe</a:t>
            </a:r>
            <a:r>
              <a:rPr lang="en-US" dirty="0" smtClean="0"/>
              <a:t> still unclear</a:t>
            </a:r>
          </a:p>
          <a:p>
            <a:pPr lvl="1"/>
            <a:r>
              <a:rPr lang="en-US" sz="1800" dirty="0" smtClean="0"/>
              <a:t>Shock Revival mechanism(s) after the core bounce TBC</a:t>
            </a:r>
            <a:endParaRPr lang="en-US" sz="1800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255492" y="5373216"/>
            <a:ext cx="5722883" cy="14847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100" b="0" dirty="0" smtClean="0">
                <a:solidFill>
                  <a:srgbClr val="6C18B0"/>
                </a:solidFill>
                <a:latin typeface="+mn-lt"/>
              </a:rPr>
              <a:t>GWs generated by a </a:t>
            </a:r>
            <a:r>
              <a:rPr lang="en-US" sz="2100" b="0" dirty="0" err="1" smtClean="0">
                <a:solidFill>
                  <a:srgbClr val="6C18B0"/>
                </a:solidFill>
                <a:latin typeface="+mn-lt"/>
              </a:rPr>
              <a:t>SNe</a:t>
            </a:r>
            <a:r>
              <a:rPr lang="en-US" sz="2100" b="0" dirty="0" smtClean="0">
                <a:solidFill>
                  <a:srgbClr val="6C18B0"/>
                </a:solidFill>
                <a:latin typeface="+mn-lt"/>
              </a:rPr>
              <a:t> should bring information from the inner massive part of the process and can constrains on the core-collapse mechanisms</a:t>
            </a:r>
            <a:endParaRPr lang="en-US" sz="2100" b="0" dirty="0">
              <a:solidFill>
                <a:srgbClr val="6C18B0"/>
              </a:solidFill>
              <a:latin typeface="+mn-lt"/>
            </a:endParaRPr>
          </a:p>
        </p:txBody>
      </p:sp>
      <p:pic>
        <p:nvPicPr>
          <p:cNvPr id="10" name="CrabSN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096000" y="908720"/>
            <a:ext cx="3048000" cy="2286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137" t="7450" r="1709" b="5628"/>
          <a:stretch>
            <a:fillRect/>
          </a:stretch>
        </p:blipFill>
        <p:spPr bwMode="auto">
          <a:xfrm>
            <a:off x="790793" y="2829910"/>
            <a:ext cx="3438627" cy="133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5446713" y="3455879"/>
            <a:ext cx="3697287" cy="1801813"/>
            <a:chOff x="3431" y="0"/>
            <a:chExt cx="2329" cy="1135"/>
          </a:xfrm>
        </p:grpSpPr>
        <p:pic>
          <p:nvPicPr>
            <p:cNvPr id="13" name="Picture 15" descr="C:\Documents and Settings\Jo\Desktop\600px-Keplers_supernov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53" y="0"/>
              <a:ext cx="1107" cy="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 descr="C:\Documents and Settings\Jo\Desktop\600px-Tycho-supernova-xray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4" y="0"/>
              <a:ext cx="1103" cy="1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4611" y="939"/>
              <a:ext cx="1149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AFAFC"/>
                  </a:solidFill>
                </a:rPr>
                <a:t>SN 1604 @ 6kpc</a:t>
              </a:r>
              <a:endParaRPr lang="nl-NL" sz="1400">
                <a:solidFill>
                  <a:srgbClr val="FAFAFC"/>
                </a:solidFill>
              </a:endParaRP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3431" y="943"/>
              <a:ext cx="140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AFAFC"/>
                  </a:solidFill>
                </a:rPr>
                <a:t>SN 1572 @ 2.3 kpc</a:t>
              </a:r>
              <a:endParaRPr lang="nl-NL" sz="1400">
                <a:solidFill>
                  <a:srgbClr val="FAFAFC"/>
                </a:solidFill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Collision of two black holes</a:t>
            </a:r>
          </a:p>
        </p:txBody>
      </p:sp>
      <p:pic>
        <p:nvPicPr>
          <p:cNvPr id="34820" name="Picture 18" descr="misner coor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975" y="3381375"/>
            <a:ext cx="2965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4821" name="Rectangle 7"/>
          <p:cNvSpPr>
            <a:spLocks noChangeArrowheads="1"/>
          </p:cNvSpPr>
          <p:nvPr/>
        </p:nvSpPr>
        <p:spPr bwMode="auto">
          <a:xfrm>
            <a:off x="0" y="5864225"/>
            <a:ext cx="9144000" cy="993775"/>
          </a:xfrm>
          <a:prstGeom prst="rect">
            <a:avLst/>
          </a:prstGeom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34822" name="Picture 5" descr="science_fu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3613"/>
            <a:ext cx="39274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4"/>
          <p:cNvSpPr txBox="1">
            <a:spLocks noChangeArrowheads="1"/>
          </p:cNvSpPr>
          <p:nvPr/>
        </p:nvSpPr>
        <p:spPr bwMode="auto">
          <a:xfrm>
            <a:off x="146050" y="6169025"/>
            <a:ext cx="1865313" cy="417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4216" tIns="42108" rIns="84216" bIns="42108">
            <a:spAutoFit/>
          </a:bodyPr>
          <a:lstStyle/>
          <a:p>
            <a:pPr defTabSz="841375"/>
            <a:r>
              <a:rPr lang="en-US" sz="2200" b="0">
                <a:solidFill>
                  <a:schemeClr val="tx1"/>
                </a:solidFill>
              </a:rPr>
              <a:t>Oct. 10, 1995</a:t>
            </a:r>
          </a:p>
        </p:txBody>
      </p:sp>
      <p:sp>
        <p:nvSpPr>
          <p:cNvPr id="34824" name="Text Box 6"/>
          <p:cNvSpPr txBox="1">
            <a:spLocks noChangeArrowheads="1"/>
          </p:cNvSpPr>
          <p:nvPr/>
        </p:nvSpPr>
        <p:spPr bwMode="auto">
          <a:xfrm>
            <a:off x="134938" y="6523038"/>
            <a:ext cx="6288087" cy="3444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4216" tIns="42108" rIns="84216" bIns="42108">
            <a:spAutoFit/>
          </a:bodyPr>
          <a:lstStyle/>
          <a:p>
            <a:pPr defTabSz="841375">
              <a:spcBef>
                <a:spcPts val="463"/>
              </a:spcBef>
              <a:spcAft>
                <a:spcPts val="463"/>
              </a:spcAft>
            </a:pPr>
            <a:r>
              <a:rPr lang="en-US" sz="1700">
                <a:solidFill>
                  <a:schemeClr val="tx1"/>
                </a:solidFill>
              </a:rPr>
              <a:t>Matzner, Seidel, Shapiro, Smarr, Suen, Teukolsky, Winicuor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482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6888" y="1238250"/>
            <a:ext cx="4225925" cy="5267325"/>
          </a:xfrm>
        </p:spPr>
        <p:txBody>
          <a:bodyPr/>
          <a:lstStyle/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Two-body problem in general relativity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Numerical solution of Einstein equations required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Problem solution started  45 years ago</a:t>
            </a:r>
            <a:r>
              <a:rPr lang="en-US" sz="1800" smtClean="0">
                <a:solidFill>
                  <a:schemeClr val="tx1"/>
                </a:solidFill>
              </a:rPr>
              <a:t> (1963 Hahn &amp; Lindquist, IBM 7090)</a:t>
            </a:r>
            <a:endParaRPr lang="en-US" sz="1900" smtClean="0"/>
          </a:p>
          <a:p>
            <a:pPr marL="369888" indent="-369888" defTabSz="987425"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Wave forms critical for   gravitational wave detectors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A PetaFLOPS-class grand challenge</a:t>
            </a:r>
          </a:p>
        </p:txBody>
      </p:sp>
      <p:cxnSp>
        <p:nvCxnSpPr>
          <p:cNvPr id="3482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Numerical relativity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03738" y="1014413"/>
            <a:ext cx="4378325" cy="5657850"/>
            <a:chOff x="3008" y="698"/>
            <a:chExt cx="2979" cy="3897"/>
          </a:xfrm>
        </p:grpSpPr>
        <p:sp>
          <p:nvSpPr>
            <p:cNvPr id="35851" name="Line 7"/>
            <p:cNvSpPr>
              <a:spLocks noChangeShapeType="1"/>
            </p:cNvSpPr>
            <p:nvPr/>
          </p:nvSpPr>
          <p:spPr bwMode="auto">
            <a:xfrm>
              <a:off x="3008" y="4336"/>
              <a:ext cx="204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5852" name="Text Box 8"/>
            <p:cNvSpPr txBox="1">
              <a:spLocks noChangeArrowheads="1"/>
            </p:cNvSpPr>
            <p:nvPr/>
          </p:nvSpPr>
          <p:spPr bwMode="auto">
            <a:xfrm>
              <a:off x="3574" y="4305"/>
              <a:ext cx="823" cy="29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defTabSz="841375"/>
              <a:r>
                <a:rPr lang="en-US" sz="2200">
                  <a:solidFill>
                    <a:schemeClr val="hlink"/>
                  </a:solidFill>
                </a:rPr>
                <a:t>30,000X</a:t>
              </a:r>
            </a:p>
          </p:txBody>
        </p:sp>
        <p:sp>
          <p:nvSpPr>
            <p:cNvPr id="65552" name="Text Box 9"/>
            <p:cNvSpPr txBox="1">
              <a:spLocks noChangeArrowheads="1"/>
            </p:cNvSpPr>
            <p:nvPr/>
          </p:nvSpPr>
          <p:spPr bwMode="auto">
            <a:xfrm>
              <a:off x="4020" y="2824"/>
              <a:ext cx="1858" cy="14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1999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Seidel &amp;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Suen</a:t>
              </a: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, et al.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SGI Origin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256 processors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Each 500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Mflops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40 hours</a:t>
              </a:r>
            </a:p>
          </p:txBody>
        </p:sp>
        <p:pic>
          <p:nvPicPr>
            <p:cNvPr id="35854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9" y="698"/>
              <a:ext cx="2668" cy="206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35845" name="Rectangle 19"/>
          <p:cNvSpPr>
            <a:spLocks noChangeArrowheads="1"/>
          </p:cNvSpPr>
          <p:nvPr/>
        </p:nvSpPr>
        <p:spPr bwMode="auto">
          <a:xfrm>
            <a:off x="0" y="0"/>
            <a:ext cx="1009650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81088" y="2022475"/>
            <a:ext cx="3170237" cy="4670425"/>
            <a:chOff x="1630" y="1393"/>
            <a:chExt cx="2157" cy="3216"/>
          </a:xfrm>
        </p:grpSpPr>
        <p:sp>
          <p:nvSpPr>
            <p:cNvPr id="65546" name="Text Box 12"/>
            <p:cNvSpPr txBox="1">
              <a:spLocks noChangeArrowheads="1"/>
            </p:cNvSpPr>
            <p:nvPr/>
          </p:nvSpPr>
          <p:spPr bwMode="auto">
            <a:xfrm>
              <a:off x="2090" y="2824"/>
              <a:ext cx="1528" cy="14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1977</a:t>
              </a:r>
            </a:p>
            <a:p>
              <a:pPr algn="ctr" defTabSz="841375">
                <a:defRPr/>
              </a:pP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Eppley</a:t>
              </a: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 &amp;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Smarr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CDC 7600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One processor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Each 35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Mflops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5 hours</a:t>
              </a:r>
            </a:p>
          </p:txBody>
        </p:sp>
        <p:pic>
          <p:nvPicPr>
            <p:cNvPr id="35849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l="16638" t="35069" r="14558"/>
            <a:stretch>
              <a:fillRect/>
            </a:stretch>
          </p:blipFill>
          <p:spPr bwMode="auto">
            <a:xfrm>
              <a:off x="2024" y="1393"/>
              <a:ext cx="1763" cy="113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35850" name="Text Box 15"/>
            <p:cNvSpPr txBox="1">
              <a:spLocks noChangeArrowheads="1"/>
            </p:cNvSpPr>
            <p:nvPr/>
          </p:nvSpPr>
          <p:spPr bwMode="auto">
            <a:xfrm>
              <a:off x="1630" y="4321"/>
              <a:ext cx="56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defTabSz="841375"/>
              <a:r>
                <a:rPr lang="en-US" sz="2200">
                  <a:solidFill>
                    <a:schemeClr val="hlink"/>
                  </a:solidFill>
                </a:rPr>
                <a:t>300X</a:t>
              </a:r>
            </a:p>
          </p:txBody>
        </p:sp>
      </p:grpSp>
      <p:cxnSp>
        <p:nvCxnSpPr>
          <p:cNvPr id="3584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Numerical relativity</a:t>
            </a:r>
          </a:p>
        </p:txBody>
      </p:sp>
      <p:pic>
        <p:nvPicPr>
          <p:cNvPr id="4102" name="Picture 3" descr="C:\Users\jo\Pictures\080408132137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475038"/>
            <a:ext cx="3400425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091113" y="1031875"/>
            <a:ext cx="38322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6C18B0"/>
                </a:solidFill>
                <a:latin typeface="+mn-lt"/>
              </a:rPr>
              <a:t>First merger of three black holes simulated on a supercomputer</a:t>
            </a: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ScienceDaily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(Apr. 12, 2008)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18100" y="2427288"/>
            <a:ext cx="358298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Manuela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Campanelli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, Carlos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Lousto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and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Yosef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Zlochower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—Rochester Institute of Technology Center for Computational Relativity and Gravitation</a:t>
            </a:r>
          </a:p>
        </p:txBody>
      </p:sp>
      <p:pic>
        <p:nvPicPr>
          <p:cNvPr id="3080" name="Picture 4" descr="C:\Users\jo\Pictures\070109-black-holes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5238"/>
            <a:ext cx="23749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438400" y="5959475"/>
            <a:ext cx="230187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Triple quasar (10.8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Gly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S. G.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Djorgovski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et al., </a:t>
            </a:r>
          </a:p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Caltech, EPFL (Jan. 2007)</a:t>
            </a:r>
          </a:p>
        </p:txBody>
      </p:sp>
      <p:pic>
        <p:nvPicPr>
          <p:cNvPr id="4107" name="Picture 8" descr="C:\Users\jo\Pictures\CC2bh_10_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863600"/>
            <a:ext cx="3709988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5" descr="147111main_ColumbiaComp2l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0" y="4319588"/>
            <a:ext cx="20701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09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Numerical relativity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4782" y="960930"/>
            <a:ext cx="53067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Collapse to a black hole (http://www.aei.mpg.de/~rezzolla)</a:t>
            </a: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</p:txBody>
      </p:sp>
      <p:cxnSp>
        <p:nvCxnSpPr>
          <p:cNvPr id="820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11" name="Picture 5" descr="bhba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8743" y="1219200"/>
            <a:ext cx="2905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1030"/>
          <p:cNvGraphicFramePr>
            <a:graphicFrameLocks noChangeAspect="1"/>
          </p:cNvGraphicFramePr>
          <p:nvPr/>
        </p:nvGraphicFramePr>
        <p:xfrm>
          <a:off x="4479268" y="3365281"/>
          <a:ext cx="3789363" cy="295275"/>
        </p:xfrm>
        <a:graphic>
          <a:graphicData uri="http://schemas.openxmlformats.org/presentationml/2006/ole">
            <p:oleObj spid="_x0000_s336898" name="Equation" r:id="rId7" imgW="2933640" imgH="228600" progId="Equation.DSMT4">
              <p:embed/>
            </p:oleObj>
          </a:graphicData>
        </a:graphic>
      </p:graphicFrame>
      <p:graphicFrame>
        <p:nvGraphicFramePr>
          <p:cNvPr id="3075" name="Object 1031"/>
          <p:cNvGraphicFramePr>
            <a:graphicFrameLocks noChangeAspect="1"/>
          </p:cNvGraphicFramePr>
          <p:nvPr/>
        </p:nvGraphicFramePr>
        <p:xfrm>
          <a:off x="4493556" y="3708181"/>
          <a:ext cx="4183062" cy="295275"/>
        </p:xfrm>
        <a:graphic>
          <a:graphicData uri="http://schemas.openxmlformats.org/presentationml/2006/ole">
            <p:oleObj spid="_x0000_s336899" name="Equation" r:id="rId8" imgW="3238200" imgH="228600" progId="Equation.DSMT4">
              <p:embed/>
            </p:oleObj>
          </a:graphicData>
        </a:graphic>
      </p:graphicFrame>
      <p:sp>
        <p:nvSpPr>
          <p:cNvPr id="12" name="TextBox 14"/>
          <p:cNvSpPr txBox="1"/>
          <p:nvPr/>
        </p:nvSpPr>
        <p:spPr>
          <a:xfrm>
            <a:off x="3588128" y="4329518"/>
            <a:ext cx="53067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Coalescense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of two black holes is a pure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spacetime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event</a:t>
            </a:r>
          </a:p>
          <a:p>
            <a:pPr>
              <a:defRPr/>
            </a:pPr>
            <a:endParaRPr lang="en-US" sz="1800" b="0" dirty="0" smtClean="0">
              <a:solidFill>
                <a:srgbClr val="6C18B0"/>
              </a:solidFill>
              <a:latin typeface="+mn-lt"/>
            </a:endParaRPr>
          </a:p>
          <a:p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The GW luminosity of a binary black hole outshines, during merger, the EM luminosity of all stars in the Universe</a:t>
            </a:r>
          </a:p>
          <a:p>
            <a:endParaRPr lang="en-US" sz="1800" b="0" dirty="0" smtClean="0">
              <a:solidFill>
                <a:srgbClr val="6C18B0"/>
              </a:solidFill>
              <a:latin typeface="+mn-lt"/>
            </a:endParaRPr>
          </a:p>
          <a:p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Compact binaries are standard sirens</a:t>
            </a:r>
            <a:endParaRPr lang="en-US" sz="1800" b="0" dirty="0">
              <a:solidFill>
                <a:srgbClr val="6C18B0"/>
              </a:solidFill>
              <a:latin typeface="+mn-lt"/>
            </a:endParaRPr>
          </a:p>
        </p:txBody>
      </p:sp>
      <p:pic>
        <p:nvPicPr>
          <p:cNvPr id="14" name="film1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399394" y="1828799"/>
            <a:ext cx="3048000" cy="2286000"/>
          </a:xfrm>
          <a:prstGeom prst="rect">
            <a:avLst/>
          </a:prstGeom>
        </p:spPr>
      </p:pic>
      <p:pic>
        <p:nvPicPr>
          <p:cNvPr id="16" name="film2.mo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430924" y="4335517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6788" y="73025"/>
            <a:ext cx="6100762" cy="903288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Bar detectors: IGEC collaboration</a:t>
            </a:r>
          </a:p>
        </p:txBody>
      </p:sp>
      <p:pic>
        <p:nvPicPr>
          <p:cNvPr id="36868" name="Picture 3" descr="auri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1003300"/>
            <a:ext cx="1552575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explo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438" y="1119188"/>
            <a:ext cx="27686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alleg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43300"/>
            <a:ext cx="21494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 descr="worl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6550" y="2606675"/>
            <a:ext cx="589597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7" descr="Nio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nautilus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1836738"/>
            <a:ext cx="21399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Line 9"/>
          <p:cNvSpPr>
            <a:spLocks noChangeShapeType="1"/>
          </p:cNvSpPr>
          <p:nvPr/>
        </p:nvSpPr>
        <p:spPr bwMode="auto">
          <a:xfrm flipH="1" flipV="1">
            <a:off x="2459038" y="2838450"/>
            <a:ext cx="3151187" cy="155575"/>
          </a:xfrm>
          <a:prstGeom prst="line">
            <a:avLst/>
          </a:prstGeom>
          <a:noFill/>
          <a:ln w="9525">
            <a:solidFill>
              <a:srgbClr val="CC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pic>
        <p:nvPicPr>
          <p:cNvPr id="36875" name="Picture 10" descr="logo_igec_sm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95538" y="6105525"/>
            <a:ext cx="9985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0011" name="Text Box 11"/>
          <p:cNvSpPr txBox="1">
            <a:spLocks noChangeArrowheads="1"/>
          </p:cNvSpPr>
          <p:nvPr/>
        </p:nvSpPr>
        <p:spPr bwMode="auto">
          <a:xfrm>
            <a:off x="598488" y="5368925"/>
            <a:ext cx="7964487" cy="3651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</a:pPr>
            <a:r>
              <a:rPr lang="en-US" b="0"/>
              <a:t>Built to detect gravitational waves from compact objects</a:t>
            </a:r>
          </a:p>
        </p:txBody>
      </p:sp>
      <p:pic>
        <p:nvPicPr>
          <p:cNvPr id="640012" name="Picture 12" descr="C:\Documents and Settings\Administrator.NIKHEF-DTWL307G\Desktop\logo_seo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4350" y="6362700"/>
            <a:ext cx="21605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878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0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1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8632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663" y="3554413"/>
            <a:ext cx="4087812" cy="290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2" name="Picture 3" descr="C:\Documents and Settings\Jo\Desktop\MiniGRAIL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075" y="1042988"/>
            <a:ext cx="3916363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Mini-GRAIL: a spherical `bar’ in Leiden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3789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946150" y="1096963"/>
            <a:ext cx="4910138" cy="1927225"/>
          </a:xfrm>
          <a:prstGeom prst="rect">
            <a:avLst/>
          </a:prstGeom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Einstein gravity :</a:t>
            </a:r>
          </a:p>
          <a:p>
            <a:pPr eaLnBrk="1" hangingPunct="1"/>
            <a:endParaRPr kumimoji="1" lang="en-US" altLang="ja-JP" b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endParaRPr kumimoji="1" lang="en-US" altLang="ja-JP" b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Gravity as a geometry</a:t>
            </a:r>
          </a:p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Space and time are physical objects</a:t>
            </a:r>
          </a:p>
        </p:txBody>
      </p:sp>
      <p:graphicFrame>
        <p:nvGraphicFramePr>
          <p:cNvPr id="634885" name="Object 5"/>
          <p:cNvGraphicFramePr>
            <a:graphicFrameLocks noChangeAspect="1"/>
          </p:cNvGraphicFramePr>
          <p:nvPr/>
        </p:nvGraphicFramePr>
        <p:xfrm>
          <a:off x="2887663" y="1492250"/>
          <a:ext cx="2971800" cy="917575"/>
        </p:xfrm>
        <a:graphic>
          <a:graphicData uri="http://schemas.openxmlformats.org/presentationml/2006/ole">
            <p:oleObj spid="_x0000_s484354" name="Equation" r:id="rId4" imgW="774360" imgH="241200" progId="Equation.DSMT4">
              <p:embed/>
            </p:oleObj>
          </a:graphicData>
        </a:graphic>
      </p:graphicFrame>
      <p:pic>
        <p:nvPicPr>
          <p:cNvPr id="1029" name="Picture 10" descr="C:\Users\jo\Desktop\kees\einste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0700" y="1085850"/>
            <a:ext cx="2063750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92175" y="3163888"/>
            <a:ext cx="6475413" cy="3590925"/>
          </a:xfrm>
          <a:prstGeom prst="rect">
            <a:avLst/>
          </a:prstGeom>
        </p:spPr>
        <p:txBody>
          <a:bodyPr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000" b="0" kern="0" dirty="0">
                <a:solidFill>
                  <a:srgbClr val="6C18B0"/>
                </a:solidFill>
                <a:latin typeface="+mn-lt"/>
              </a:rPr>
              <a:t>Gravitation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>
                <a:latin typeface="+mn-lt"/>
              </a:rPr>
              <a:t>Least understood interaction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>
                <a:latin typeface="+mn-lt"/>
              </a:rPr>
              <a:t>Large world-wide intellectual activity </a:t>
            </a: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Theoretical: 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GR + QFT, 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Cosmology</a:t>
            </a: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Experimental: Interferometers on Earth and in space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000" b="0" kern="0" dirty="0">
                <a:solidFill>
                  <a:srgbClr val="6C18B0"/>
                </a:solidFill>
                <a:latin typeface="+mn-lt"/>
              </a:rPr>
              <a:t>Gravitational waves</a:t>
            </a:r>
          </a:p>
          <a:p>
            <a:pPr marL="720725" lvl="1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>
                <a:latin typeface="+mn-lt"/>
              </a:rPr>
              <a:t>Dynamical part of gravitation, all space is filled with GW</a:t>
            </a:r>
          </a:p>
          <a:p>
            <a:pPr marL="720725" lvl="1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>
                <a:latin typeface="+mn-lt"/>
              </a:rPr>
              <a:t>Ideal information carrier, almost no scattering or attenuation</a:t>
            </a:r>
          </a:p>
          <a:p>
            <a:pPr marL="720725" lvl="1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>
                <a:latin typeface="+mn-lt"/>
              </a:rPr>
              <a:t>The entire universe has been transparent for GWs, all the way back to the Big Bang</a:t>
            </a:r>
          </a:p>
        </p:txBody>
      </p:sp>
      <p:cxnSp>
        <p:nvCxnSpPr>
          <p:cNvPr id="103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1032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Motivation</a:t>
            </a:r>
            <a:endParaRPr lang="en-US" sz="2800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2"/>
          <p:cNvSpPr>
            <a:spLocks noChangeArrowheads="1"/>
          </p:cNvSpPr>
          <p:nvPr/>
        </p:nvSpPr>
        <p:spPr bwMode="auto">
          <a:xfrm>
            <a:off x="0" y="0"/>
            <a:ext cx="1155700" cy="68580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930275" y="188913"/>
            <a:ext cx="6705600" cy="762000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 Concept</a:t>
            </a:r>
          </a:p>
        </p:txBody>
      </p:sp>
      <p:pic>
        <p:nvPicPr>
          <p:cNvPr id="43012" name="Picture 3" descr="Interf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057400"/>
            <a:ext cx="8382000" cy="3684588"/>
          </a:xfr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8200" y="2743200"/>
            <a:ext cx="4267200" cy="2244725"/>
            <a:chOff x="3303" y="1897"/>
            <a:chExt cx="2409" cy="1352"/>
          </a:xfrm>
        </p:grpSpPr>
        <p:sp>
          <p:nvSpPr>
            <p:cNvPr id="43019" name="Text Box 5"/>
            <p:cNvSpPr txBox="1">
              <a:spLocks noChangeArrowheads="1"/>
            </p:cNvSpPr>
            <p:nvPr/>
          </p:nvSpPr>
          <p:spPr bwMode="auto">
            <a:xfrm>
              <a:off x="4621" y="1897"/>
              <a:ext cx="1091" cy="1352"/>
            </a:xfrm>
            <a:prstGeom prst="rect">
              <a:avLst/>
            </a:prstGeom>
            <a:solidFill>
              <a:srgbClr val="FBFDA1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As a wave passes,  the arm lengths change in different ways….</a:t>
              </a:r>
            </a:p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43020" name="Line 6"/>
            <p:cNvSpPr>
              <a:spLocks noChangeShapeType="1"/>
            </p:cNvSpPr>
            <p:nvPr/>
          </p:nvSpPr>
          <p:spPr bwMode="auto">
            <a:xfrm flipH="1">
              <a:off x="3303" y="2344"/>
              <a:ext cx="1191" cy="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3021" name="Line 7"/>
            <p:cNvSpPr>
              <a:spLocks noChangeShapeType="1"/>
            </p:cNvSpPr>
            <p:nvPr/>
          </p:nvSpPr>
          <p:spPr bwMode="auto">
            <a:xfrm flipH="1">
              <a:off x="3975" y="2439"/>
              <a:ext cx="566" cy="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845832" name="AutoShape 8"/>
          <p:cNvSpPr>
            <a:spLocks noChangeArrowheads="1"/>
          </p:cNvSpPr>
          <p:nvPr/>
        </p:nvSpPr>
        <p:spPr bwMode="auto">
          <a:xfrm>
            <a:off x="381000" y="2286000"/>
            <a:ext cx="3048000" cy="1579563"/>
          </a:xfrm>
          <a:prstGeom prst="wedgeRoundRectCallout">
            <a:avLst>
              <a:gd name="adj1" fmla="val -23801"/>
              <a:gd name="adj2" fmla="val 108593"/>
              <a:gd name="adj3" fmla="val 16667"/>
            </a:avLst>
          </a:prstGeom>
          <a:solidFill>
            <a:srgbClr val="FBFDA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…causing the interference pattern to change at the photodiode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845833" name="Text Box 9"/>
          <p:cNvSpPr txBox="1">
            <a:spLocks noChangeArrowheads="1"/>
          </p:cNvSpPr>
          <p:nvPr/>
        </p:nvSpPr>
        <p:spPr bwMode="auto">
          <a:xfrm>
            <a:off x="7196138" y="3048000"/>
            <a:ext cx="1584325" cy="684213"/>
          </a:xfrm>
          <a:prstGeom prst="rect">
            <a:avLst/>
          </a:prstGeom>
          <a:solidFill>
            <a:srgbClr val="FFFF99"/>
          </a:solidFill>
          <a:ln w="28575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 wrap="none" bIns="0">
            <a:spAutoFit/>
          </a:bodyPr>
          <a:lstStyle/>
          <a:p>
            <a:pPr algn="ctr"/>
            <a:r>
              <a:rPr lang="en-US" sz="2000">
                <a:solidFill>
                  <a:srgbClr val="0331B3"/>
                </a:solidFill>
              </a:rPr>
              <a:t>Suspended</a:t>
            </a:r>
          </a:p>
          <a:p>
            <a:pPr algn="ctr"/>
            <a:r>
              <a:rPr lang="en-US" sz="2000">
                <a:solidFill>
                  <a:srgbClr val="0331B3"/>
                </a:solidFill>
              </a:rPr>
              <a:t>Masses</a:t>
            </a:r>
          </a:p>
        </p:txBody>
      </p:sp>
      <p:sp>
        <p:nvSpPr>
          <p:cNvPr id="845834" name="Line 10"/>
          <p:cNvSpPr>
            <a:spLocks noChangeShapeType="1"/>
          </p:cNvSpPr>
          <p:nvPr/>
        </p:nvSpPr>
        <p:spPr bwMode="auto">
          <a:xfrm flipH="1">
            <a:off x="8458200" y="3657600"/>
            <a:ext cx="152400" cy="685800"/>
          </a:xfrm>
          <a:prstGeom prst="line">
            <a:avLst/>
          </a:prstGeom>
          <a:noFill/>
          <a:ln w="28575">
            <a:solidFill>
              <a:srgbClr val="0331B3"/>
            </a:solidFill>
            <a:round/>
            <a:headEnd type="none" w="sm" len="sm"/>
            <a:tailEnd type="triangle" w="sm" len="sm"/>
          </a:ln>
        </p:spPr>
        <p:txBody>
          <a:bodyPr bIns="0"/>
          <a:lstStyle/>
          <a:p>
            <a:endParaRPr lang="nl-NL"/>
          </a:p>
        </p:txBody>
      </p:sp>
      <p:sp>
        <p:nvSpPr>
          <p:cNvPr id="845835" name="Line 11"/>
          <p:cNvSpPr>
            <a:spLocks noChangeShapeType="1"/>
          </p:cNvSpPr>
          <p:nvPr/>
        </p:nvSpPr>
        <p:spPr bwMode="auto">
          <a:xfrm flipH="1" flipV="1">
            <a:off x="7086600" y="2667000"/>
            <a:ext cx="990600" cy="381000"/>
          </a:xfrm>
          <a:prstGeom prst="line">
            <a:avLst/>
          </a:prstGeom>
          <a:noFill/>
          <a:ln w="28575">
            <a:solidFill>
              <a:srgbClr val="0331B3"/>
            </a:solidFill>
            <a:round/>
            <a:headEnd type="none" w="sm" len="sm"/>
            <a:tailEnd type="triangle" w="sm" len="sm"/>
          </a:ln>
        </p:spPr>
        <p:txBody>
          <a:bodyPr bIns="0"/>
          <a:lstStyle/>
          <a:p>
            <a:endParaRPr lang="nl-NL"/>
          </a:p>
        </p:txBody>
      </p:sp>
      <p:cxnSp>
        <p:nvCxnSpPr>
          <p:cNvPr id="43018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slow" advTm="1713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458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4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32" grpId="0" animBg="1" autoUpdateAnimBg="0"/>
      <p:bldP spid="845833" grpId="0" animBg="1" autoUpdateAnimBg="0"/>
      <p:bldP spid="845834" grpId="0" animBg="1"/>
      <p:bldP spid="8458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Tidal gravitational forces of FW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4404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38200" y="1143000"/>
            <a:ext cx="4785360" cy="4572000"/>
          </a:xfrm>
          <a:prstGeom prst="rect">
            <a:avLst/>
          </a:prstGeom>
        </p:spPr>
        <p:txBody>
          <a:bodyPr/>
          <a:lstStyle/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6C18B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Tidal </a:t>
            </a:r>
            <a:r>
              <a:rPr kumimoji="0" 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6C18B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forces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6C18B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2400" lvl="1" indent="-231775">
              <a:spcAft>
                <a:spcPct val="40000"/>
              </a:spcAft>
              <a:buClr>
                <a:srgbClr val="666699"/>
              </a:buClr>
              <a:buSzPct val="85000"/>
              <a:buFont typeface="Arial" pitchFamily="34" charset="0"/>
              <a:buChar char="−"/>
            </a:pPr>
            <a:r>
              <a:rPr lang="en-US" sz="1800" b="0" kern="0" dirty="0" smtClean="0">
                <a:latin typeface="+mn-lt"/>
              </a:rPr>
              <a:t>Gravitational effect of </a:t>
            </a:r>
            <a:r>
              <a:rPr lang="en-US" sz="1800" b="0" kern="0" dirty="0" smtClean="0">
                <a:latin typeface="+mn-lt"/>
              </a:rPr>
              <a:t>distant </a:t>
            </a:r>
            <a:r>
              <a:rPr lang="en-US" sz="1800" b="0" kern="0" dirty="0" smtClean="0">
                <a:latin typeface="+mn-lt"/>
              </a:rPr>
              <a:t>source can only be felt through its </a:t>
            </a:r>
            <a:r>
              <a:rPr lang="en-US" sz="1800" b="0" i="1" kern="0" dirty="0" smtClean="0">
                <a:latin typeface="+mn-lt"/>
              </a:rPr>
              <a:t>tidal </a:t>
            </a:r>
            <a:r>
              <a:rPr lang="en-US" sz="1800" b="0" i="1" kern="0" dirty="0" smtClean="0">
                <a:latin typeface="+mn-lt"/>
              </a:rPr>
              <a:t>forces</a:t>
            </a:r>
          </a:p>
          <a:p>
            <a:pPr marL="572400" lvl="1" indent="-231775">
              <a:spcAft>
                <a:spcPct val="40000"/>
              </a:spcAft>
              <a:buClr>
                <a:srgbClr val="666699"/>
              </a:buClr>
              <a:buSzPct val="85000"/>
              <a:buFont typeface="Arial" pitchFamily="34" charset="0"/>
              <a:buChar char="−"/>
            </a:pPr>
            <a:r>
              <a:rPr lang="en-US" sz="1800" b="0" kern="0" dirty="0" smtClean="0">
                <a:latin typeface="+mn-lt"/>
              </a:rPr>
              <a:t>Tidal accelerations Earth-Moon system</a:t>
            </a:r>
          </a:p>
          <a:p>
            <a:pPr marL="572400" lvl="1" indent="-231775">
              <a:spcAft>
                <a:spcPct val="40000"/>
              </a:spcAft>
              <a:buClr>
                <a:srgbClr val="666699"/>
              </a:buClr>
              <a:buSzPct val="85000"/>
              <a:buFont typeface="Arial" pitchFamily="34" charset="0"/>
              <a:buChar char="−"/>
            </a:pPr>
            <a:r>
              <a:rPr lang="en-US" sz="1800" b="0" kern="0" dirty="0" smtClean="0">
                <a:latin typeface="+mn-lt"/>
              </a:rPr>
              <a:t>GW can be considered as traveling, time dependent tidal forces</a:t>
            </a:r>
          </a:p>
          <a:p>
            <a:pPr marL="572400" lvl="1" indent="-231775">
              <a:spcAft>
                <a:spcPct val="40000"/>
              </a:spcAft>
              <a:buClr>
                <a:srgbClr val="666699"/>
              </a:buClr>
              <a:buSzPct val="85000"/>
              <a:buFont typeface="Arial" pitchFamily="34" charset="0"/>
              <a:buChar char="−"/>
            </a:pPr>
            <a:r>
              <a:rPr lang="en-US" sz="1800" b="0" kern="0" dirty="0" smtClean="0">
                <a:latin typeface="+mn-lt"/>
              </a:rPr>
              <a:t>Tidal forces scale with size, typically produce elliptical deformations</a:t>
            </a:r>
            <a:endParaRPr lang="en-US" sz="1800" b="0" kern="0" dirty="0" smtClean="0">
              <a:latin typeface="+mn-lt"/>
            </a:endParaRPr>
          </a:p>
        </p:txBody>
      </p:sp>
      <p:sp>
        <p:nvSpPr>
          <p:cNvPr id="15" name="Ovaal 14"/>
          <p:cNvSpPr/>
          <p:nvPr/>
        </p:nvSpPr>
        <p:spPr bwMode="auto">
          <a:xfrm>
            <a:off x="6101255" y="1474076"/>
            <a:ext cx="1411014" cy="1387365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392917" y="102476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b="0" dirty="0" err="1" smtClean="0"/>
              <a:t>Earth</a:t>
            </a:r>
            <a:r>
              <a:rPr lang="nl-NL" sz="1800" b="0" dirty="0" smtClean="0"/>
              <a:t>                      </a:t>
            </a:r>
            <a:r>
              <a:rPr lang="nl-NL" sz="1800" b="0" dirty="0" err="1" smtClean="0"/>
              <a:t>Moon</a:t>
            </a:r>
            <a:endParaRPr lang="nl-NL" b="0" dirty="0"/>
          </a:p>
        </p:txBody>
      </p:sp>
      <p:sp>
        <p:nvSpPr>
          <p:cNvPr id="17" name="Ovaal 16"/>
          <p:cNvSpPr/>
          <p:nvPr/>
        </p:nvSpPr>
        <p:spPr bwMode="auto">
          <a:xfrm>
            <a:off x="8426669" y="1931277"/>
            <a:ext cx="530772" cy="522889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9" name="Rechte verbindingslijn met pijl 18"/>
          <p:cNvCxnSpPr/>
          <p:nvPr/>
        </p:nvCxnSpPr>
        <p:spPr bwMode="auto">
          <a:xfrm>
            <a:off x="6826469" y="2159876"/>
            <a:ext cx="591207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Rechte verbindingslijn met pijl 20"/>
          <p:cNvCxnSpPr>
            <a:stCxn id="15" idx="0"/>
          </p:cNvCxnSpPr>
          <p:nvPr/>
        </p:nvCxnSpPr>
        <p:spPr bwMode="auto">
          <a:xfrm rot="16200000" flipH="1">
            <a:off x="7013684" y="1267153"/>
            <a:ext cx="134007" cy="547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Rechte verbindingslijn met pijl 22"/>
          <p:cNvCxnSpPr/>
          <p:nvPr/>
        </p:nvCxnSpPr>
        <p:spPr bwMode="auto">
          <a:xfrm flipV="1">
            <a:off x="6848802" y="2743203"/>
            <a:ext cx="529463" cy="1366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Rechte verbindingslijn met pijl 25"/>
          <p:cNvCxnSpPr>
            <a:stCxn id="15" idx="6"/>
          </p:cNvCxnSpPr>
          <p:nvPr/>
        </p:nvCxnSpPr>
        <p:spPr bwMode="auto">
          <a:xfrm>
            <a:off x="7512269" y="2167759"/>
            <a:ext cx="606972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Rechte verbindingslijn met pijl 27"/>
          <p:cNvCxnSpPr>
            <a:stCxn id="15" idx="2"/>
          </p:cNvCxnSpPr>
          <p:nvPr/>
        </p:nvCxnSpPr>
        <p:spPr bwMode="auto">
          <a:xfrm rot="10800000" flipH="1">
            <a:off x="6101255" y="2167759"/>
            <a:ext cx="37049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" name="Groep 34"/>
          <p:cNvGrpSpPr/>
          <p:nvPr/>
        </p:nvGrpSpPr>
        <p:grpSpPr>
          <a:xfrm>
            <a:off x="5968562" y="2215059"/>
            <a:ext cx="1062858" cy="985343"/>
            <a:chOff x="5976445" y="2136229"/>
            <a:chExt cx="1062858" cy="985343"/>
          </a:xfrm>
        </p:grpSpPr>
        <p:sp>
          <p:nvSpPr>
            <p:cNvPr id="32" name="Vrije vorm 31"/>
            <p:cNvSpPr/>
            <p:nvPr/>
          </p:nvSpPr>
          <p:spPr bwMode="auto">
            <a:xfrm>
              <a:off x="5976445" y="2270234"/>
              <a:ext cx="968265" cy="851338"/>
            </a:xfrm>
            <a:custGeom>
              <a:avLst/>
              <a:gdLst>
                <a:gd name="connsiteX0" fmla="*/ 22334 w 968265"/>
                <a:gd name="connsiteY0" fmla="*/ 851338 h 851338"/>
                <a:gd name="connsiteX1" fmla="*/ 101162 w 968265"/>
                <a:gd name="connsiteY1" fmla="*/ 441435 h 851338"/>
                <a:gd name="connsiteX2" fmla="*/ 629307 w 968265"/>
                <a:gd name="connsiteY2" fmla="*/ 362607 h 851338"/>
                <a:gd name="connsiteX3" fmla="*/ 968265 w 968265"/>
                <a:gd name="connsiteY3" fmla="*/ 0 h 851338"/>
                <a:gd name="connsiteX4" fmla="*/ 968265 w 968265"/>
                <a:gd name="connsiteY4" fmla="*/ 0 h 851338"/>
                <a:gd name="connsiteX5" fmla="*/ 968265 w 968265"/>
                <a:gd name="connsiteY5" fmla="*/ 0 h 851338"/>
                <a:gd name="connsiteX6" fmla="*/ 968265 w 968265"/>
                <a:gd name="connsiteY6" fmla="*/ 0 h 85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8265" h="851338">
                  <a:moveTo>
                    <a:pt x="22334" y="851338"/>
                  </a:moveTo>
                  <a:cubicBezTo>
                    <a:pt x="11167" y="687114"/>
                    <a:pt x="0" y="522890"/>
                    <a:pt x="101162" y="441435"/>
                  </a:cubicBezTo>
                  <a:cubicBezTo>
                    <a:pt x="202324" y="359980"/>
                    <a:pt x="484790" y="436179"/>
                    <a:pt x="629307" y="362607"/>
                  </a:cubicBezTo>
                  <a:cubicBezTo>
                    <a:pt x="773824" y="289035"/>
                    <a:pt x="968265" y="0"/>
                    <a:pt x="968265" y="0"/>
                  </a:cubicBezTo>
                  <a:lnTo>
                    <a:pt x="968265" y="0"/>
                  </a:lnTo>
                  <a:lnTo>
                    <a:pt x="968265" y="0"/>
                  </a:lnTo>
                  <a:lnTo>
                    <a:pt x="968265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34" name="Rechte verbindingslijn met pijl 33"/>
            <p:cNvCxnSpPr/>
            <p:nvPr/>
          </p:nvCxnSpPr>
          <p:spPr bwMode="auto">
            <a:xfrm rot="5400000" flipH="1" flipV="1">
              <a:off x="6925003" y="2155936"/>
              <a:ext cx="134007" cy="9459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6" name="Tekstvak 35"/>
          <p:cNvSpPr txBox="1"/>
          <p:nvPr/>
        </p:nvSpPr>
        <p:spPr>
          <a:xfrm>
            <a:off x="5814545" y="3197051"/>
            <a:ext cx="2895344" cy="27699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nl-NL" sz="1200" b="0" dirty="0" err="1" smtClean="0"/>
              <a:t>Solid</a:t>
            </a:r>
            <a:r>
              <a:rPr lang="nl-NL" sz="1200" b="0" dirty="0" smtClean="0"/>
              <a:t> </a:t>
            </a:r>
            <a:r>
              <a:rPr lang="nl-NL" sz="1200" b="0" dirty="0" err="1" smtClean="0"/>
              <a:t>Earth</a:t>
            </a:r>
            <a:r>
              <a:rPr lang="nl-NL" sz="1200" b="0" dirty="0" smtClean="0"/>
              <a:t> </a:t>
            </a:r>
            <a:r>
              <a:rPr lang="nl-NL" sz="1200" b="0" dirty="0" err="1" smtClean="0"/>
              <a:t>will</a:t>
            </a:r>
            <a:r>
              <a:rPr lang="nl-NL" sz="1200" b="0" dirty="0" smtClean="0"/>
              <a:t> </a:t>
            </a:r>
            <a:r>
              <a:rPr lang="nl-NL" sz="1200" b="0" dirty="0" err="1" smtClean="0"/>
              <a:t>fall</a:t>
            </a:r>
            <a:r>
              <a:rPr lang="nl-NL" sz="1200" b="0" dirty="0" smtClean="0"/>
              <a:t> </a:t>
            </a:r>
            <a:r>
              <a:rPr lang="nl-NL" sz="1200" b="0" dirty="0" err="1" smtClean="0"/>
              <a:t>with</a:t>
            </a:r>
            <a:r>
              <a:rPr lang="nl-NL" sz="1200" b="0" dirty="0" smtClean="0"/>
              <a:t> </a:t>
            </a:r>
            <a:r>
              <a:rPr lang="nl-NL" sz="1200" b="0" dirty="0" err="1" smtClean="0"/>
              <a:t>this</a:t>
            </a:r>
            <a:r>
              <a:rPr lang="nl-NL" sz="1200" b="0" dirty="0" smtClean="0"/>
              <a:t> </a:t>
            </a:r>
            <a:r>
              <a:rPr lang="nl-NL" sz="1200" b="0" dirty="0" err="1" smtClean="0"/>
              <a:t>acceleration</a:t>
            </a:r>
            <a:endParaRPr lang="nl-NL" sz="1200" b="0" dirty="0"/>
          </a:p>
        </p:txBody>
      </p:sp>
      <p:pic>
        <p:nvPicPr>
          <p:cNvPr id="560131" name="Picture 3" descr="\\vmware-host\Shared Folders\Desktop\Field_tid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4536" y="4248903"/>
            <a:ext cx="2971774" cy="2278117"/>
          </a:xfrm>
          <a:prstGeom prst="rect">
            <a:avLst/>
          </a:prstGeom>
          <a:noFill/>
        </p:spPr>
      </p:pic>
      <p:sp>
        <p:nvSpPr>
          <p:cNvPr id="38" name="Tekstvak 37"/>
          <p:cNvSpPr txBox="1"/>
          <p:nvPr/>
        </p:nvSpPr>
        <p:spPr>
          <a:xfrm>
            <a:off x="5828429" y="4249435"/>
            <a:ext cx="2847254" cy="27699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nl-NL" sz="1200" b="0" dirty="0" err="1" smtClean="0"/>
              <a:t>After</a:t>
            </a:r>
            <a:r>
              <a:rPr lang="nl-NL" sz="1200" b="0" dirty="0" smtClean="0"/>
              <a:t> </a:t>
            </a:r>
            <a:r>
              <a:rPr lang="nl-NL" sz="1200" b="0" dirty="0" err="1" smtClean="0"/>
              <a:t>subtraction</a:t>
            </a:r>
            <a:r>
              <a:rPr lang="nl-NL" sz="1200" b="0" dirty="0" smtClean="0"/>
              <a:t> of </a:t>
            </a:r>
            <a:r>
              <a:rPr lang="nl-NL" sz="1200" b="0" dirty="0" err="1" smtClean="0"/>
              <a:t>central</a:t>
            </a:r>
            <a:r>
              <a:rPr lang="nl-NL" sz="1200" b="0" dirty="0" smtClean="0"/>
              <a:t> </a:t>
            </a:r>
            <a:r>
              <a:rPr lang="nl-NL" sz="1200" b="0" dirty="0" err="1" smtClean="0"/>
              <a:t>acceleration</a:t>
            </a:r>
            <a:endParaRPr lang="nl-NL" sz="1200" b="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897" y="1537151"/>
            <a:ext cx="3137340" cy="111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9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 approach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4404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560129" name="Picture 1" descr="\\vmware-host\Shared Folders\Desktop\GravitationalWave_CrossPolariza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3726" y="4932096"/>
            <a:ext cx="1925904" cy="1925904"/>
          </a:xfrm>
          <a:prstGeom prst="rect">
            <a:avLst/>
          </a:prstGeom>
          <a:noFill/>
        </p:spPr>
      </p:pic>
      <p:pic>
        <p:nvPicPr>
          <p:cNvPr id="560130" name="Picture 2" descr="\\vmware-host\Shared Folders\Desktop\3393236301520124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44234"/>
            <a:ext cx="1913766" cy="1913766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38200" y="1143000"/>
            <a:ext cx="4785360" cy="4572000"/>
          </a:xfrm>
          <a:prstGeom prst="rect">
            <a:avLst/>
          </a:prstGeom>
        </p:spPr>
        <p:txBody>
          <a:bodyPr/>
          <a:lstStyle/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lang="en-US" sz="2100" b="0" kern="0" dirty="0" smtClean="0">
                <a:solidFill>
                  <a:srgbClr val="6C18B0"/>
                </a:solidFill>
                <a:latin typeface="+mn-lt"/>
              </a:rPr>
              <a:t>Test masses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6C18B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72400" lvl="1" indent="-231775">
              <a:spcAft>
                <a:spcPct val="40000"/>
              </a:spcAft>
              <a:buClr>
                <a:srgbClr val="666699"/>
              </a:buClr>
              <a:buSzPct val="85000"/>
              <a:buFont typeface="Arial" pitchFamily="34" charset="0"/>
              <a:buChar char="−"/>
            </a:pPr>
            <a:r>
              <a:rPr lang="en-US" sz="1800" b="0" kern="0" dirty="0" smtClean="0">
                <a:latin typeface="+mn-lt"/>
              </a:rPr>
              <a:t>System of free-falling test masses is displaced by GW</a:t>
            </a:r>
          </a:p>
          <a:p>
            <a:pPr marL="572400" lvl="1" indent="-231775">
              <a:spcAft>
                <a:spcPct val="40000"/>
              </a:spcAft>
              <a:buClr>
                <a:srgbClr val="666699"/>
              </a:buClr>
              <a:buSzPct val="85000"/>
              <a:buFont typeface="Arial" pitchFamily="34" charset="0"/>
              <a:buChar char="−"/>
            </a:pPr>
            <a:r>
              <a:rPr lang="en-US" sz="1800" b="0" kern="0" dirty="0" smtClean="0">
                <a:latin typeface="+mn-lt"/>
              </a:rPr>
              <a:t>Equip test masses with mirrors and measure relative displacement </a:t>
            </a:r>
            <a:r>
              <a:rPr lang="en-US" sz="1800" b="0" i="1" kern="0" dirty="0" smtClean="0">
                <a:latin typeface="+mn-lt"/>
              </a:rPr>
              <a:t>(strain)</a:t>
            </a:r>
          </a:p>
          <a:p>
            <a:pPr marL="572400" lvl="1" indent="-231775">
              <a:spcAft>
                <a:spcPct val="40000"/>
              </a:spcAft>
              <a:buClr>
                <a:srgbClr val="666699"/>
              </a:buClr>
              <a:buSzPct val="85000"/>
              <a:buFont typeface="Arial" pitchFamily="34" charset="0"/>
              <a:buChar char="−"/>
            </a:pPr>
            <a:r>
              <a:rPr lang="en-US" sz="1800" b="0" kern="0" dirty="0" smtClean="0">
                <a:latin typeface="+mn-lt"/>
              </a:rPr>
              <a:t>Plus- and cross polarization states</a:t>
            </a:r>
          </a:p>
          <a:p>
            <a:pPr marL="572400" lvl="1" indent="-231775">
              <a:spcAft>
                <a:spcPct val="40000"/>
              </a:spcAft>
              <a:buClr>
                <a:srgbClr val="666699"/>
              </a:buClr>
              <a:buSzPct val="85000"/>
              <a:buFont typeface="Arial" pitchFamily="34" charset="0"/>
              <a:buChar char="−"/>
            </a:pPr>
            <a:r>
              <a:rPr lang="en-US" sz="1800" b="0" kern="0" dirty="0" smtClean="0">
                <a:latin typeface="+mn-lt"/>
              </a:rPr>
              <a:t>Antenna pattern </a:t>
            </a:r>
            <a:r>
              <a:rPr lang="en-US" sz="1800" b="0" kern="0" dirty="0" err="1" smtClean="0">
                <a:latin typeface="+mn-lt"/>
              </a:rPr>
              <a:t>funtions</a:t>
            </a:r>
            <a:endParaRPr lang="en-US" sz="1800" b="0" kern="0" dirty="0" smtClean="0">
              <a:latin typeface="+mn-lt"/>
            </a:endParaRPr>
          </a:p>
        </p:txBody>
      </p:sp>
      <p:pic>
        <p:nvPicPr>
          <p:cNvPr id="6656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599" y="2748886"/>
            <a:ext cx="1464684" cy="6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Rechte verbindingslijn 24"/>
          <p:cNvCxnSpPr>
            <a:stCxn id="560129" idx="0"/>
            <a:endCxn id="560129" idx="2"/>
          </p:cNvCxnSpPr>
          <p:nvPr/>
        </p:nvCxnSpPr>
        <p:spPr bwMode="auto">
          <a:xfrm rot="16200000" flipH="1">
            <a:off x="2613726" y="5895048"/>
            <a:ext cx="19259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Rechte verbindingslijn 28"/>
          <p:cNvCxnSpPr>
            <a:stCxn id="560129" idx="1"/>
            <a:endCxn id="560129" idx="3"/>
          </p:cNvCxnSpPr>
          <p:nvPr/>
        </p:nvCxnSpPr>
        <p:spPr bwMode="auto">
          <a:xfrm rot="10800000" flipH="1">
            <a:off x="2613726" y="5895048"/>
            <a:ext cx="19259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6560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343" y="4933128"/>
            <a:ext cx="3450624" cy="192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0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69037" y="3736873"/>
            <a:ext cx="3711957" cy="28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0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68006" y="4086559"/>
            <a:ext cx="5675796" cy="35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kstvak 32"/>
          <p:cNvSpPr txBox="1"/>
          <p:nvPr/>
        </p:nvSpPr>
        <p:spPr>
          <a:xfrm>
            <a:off x="8298967" y="5069242"/>
            <a:ext cx="539378" cy="27699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nl-NL" sz="1200" b="0" dirty="0" smtClean="0"/>
              <a:t>Virgo</a:t>
            </a:r>
            <a:endParaRPr lang="nl-NL" sz="1200" b="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GEO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338" y="1517650"/>
            <a:ext cx="256857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6376988" y="1504950"/>
            <a:ext cx="2670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pitchFamily="18" charset="0"/>
              </a:rPr>
              <a:t>GEO600, Hanover, Germany</a:t>
            </a:r>
          </a:p>
        </p:txBody>
      </p:sp>
      <p:pic>
        <p:nvPicPr>
          <p:cNvPr id="39940" name="Picture 5" descr="han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050" y="4124325"/>
            <a:ext cx="20732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94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39942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 worldwide network of interferometers</a:t>
            </a:r>
            <a:endParaRPr lang="en-US" sz="2800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5688" y="1516063"/>
            <a:ext cx="3975100" cy="463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44" name="Picture 6" descr="livi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700" y="1519238"/>
            <a:ext cx="282892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Text Box 7"/>
          <p:cNvSpPr txBox="1">
            <a:spLocks noChangeArrowheads="1"/>
          </p:cNvSpPr>
          <p:nvPr/>
        </p:nvSpPr>
        <p:spPr bwMode="auto">
          <a:xfrm>
            <a:off x="120650" y="1639888"/>
            <a:ext cx="1808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pitchFamily="18" charset="0"/>
              </a:rPr>
              <a:t>LIGO, Livingston, LA</a:t>
            </a:r>
            <a:endParaRPr lang="en-US" sz="1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9946" name="Text Box 7"/>
          <p:cNvSpPr txBox="1">
            <a:spLocks noChangeArrowheads="1"/>
          </p:cNvSpPr>
          <p:nvPr/>
        </p:nvSpPr>
        <p:spPr bwMode="auto">
          <a:xfrm>
            <a:off x="96838" y="4175125"/>
            <a:ext cx="1666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pitchFamily="18" charset="0"/>
              </a:rPr>
              <a:t>LIGO, Hanford, WA</a:t>
            </a:r>
            <a:endParaRPr lang="en-US" sz="1800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9947" name="Picture 11" descr="SkyVi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2663" y="4745038"/>
            <a:ext cx="288925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6359525" y="4741863"/>
            <a:ext cx="16668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pitchFamily="18" charset="0"/>
              </a:rPr>
              <a:t>Virgo, Cascina, Italy</a:t>
            </a:r>
          </a:p>
        </p:txBody>
      </p:sp>
      <p:sp>
        <p:nvSpPr>
          <p:cNvPr id="638992" name="Rectangle 16"/>
          <p:cNvSpPr>
            <a:spLocks noChangeArrowheads="1"/>
          </p:cNvSpPr>
          <p:nvPr/>
        </p:nvSpPr>
        <p:spPr bwMode="auto">
          <a:xfrm>
            <a:off x="6040438" y="4697413"/>
            <a:ext cx="2932112" cy="200342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66688" y="6034088"/>
            <a:ext cx="5638800" cy="495300"/>
          </a:xfrm>
          <a:prstGeom prst="rect">
            <a:avLst/>
          </a:prstGeom>
          <a:solidFill>
            <a:srgbClr val="DFFC62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detection confidence</a:t>
            </a:r>
            <a:endParaRPr lang="en-US" i="1">
              <a:solidFill>
                <a:srgbClr val="CEFA12"/>
              </a:solidFill>
              <a:latin typeface="Arial Black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19088" y="6034088"/>
            <a:ext cx="5410200" cy="495300"/>
          </a:xfrm>
          <a:prstGeom prst="rect">
            <a:avLst/>
          </a:prstGeom>
          <a:solidFill>
            <a:srgbClr val="DFFC62"/>
          </a:solidFill>
          <a:ln w="38100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locate the sources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63513" y="5967413"/>
            <a:ext cx="5638800" cy="860425"/>
          </a:xfrm>
          <a:prstGeom prst="rect">
            <a:avLst/>
          </a:prstGeom>
          <a:solidFill>
            <a:srgbClr val="DFFC62"/>
          </a:solidFill>
          <a:ln w="38100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decompose the polarization of gravitational waves</a:t>
            </a:r>
            <a:r>
              <a:rPr lang="en-US" sz="2000">
                <a:solidFill>
                  <a:srgbClr val="CEFA12"/>
                </a:solidFill>
                <a:latin typeface="Arial Black" pitchFamily="34" charset="0"/>
              </a:rPr>
              <a:t>  </a:t>
            </a:r>
            <a:endParaRPr lang="en-US" sz="6000" i="1">
              <a:solidFill>
                <a:srgbClr val="CEFA1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92" grpId="0" animBg="1"/>
      <p:bldP spid="14" grpId="0" animBg="1" autoUpdateAnimBg="0"/>
      <p:bldP spid="15" grpId="0" animBg="1" autoUpdateAnimBg="0"/>
      <p:bldP spid="1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7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88913"/>
            <a:ext cx="7380287" cy="609600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 as GW detector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8305800" cy="4572000"/>
          </a:xfrm>
        </p:spPr>
        <p:txBody>
          <a:bodyPr/>
          <a:lstStyle/>
          <a:p>
            <a:r>
              <a:rPr lang="en-US" dirty="0" smtClean="0"/>
              <a:t>Principle: Measure distances between free test masses</a:t>
            </a:r>
          </a:p>
          <a:p>
            <a:pPr lvl="1"/>
            <a:r>
              <a:rPr lang="en-US" sz="1800" dirty="0" smtClean="0"/>
              <a:t>Michelson interferometer</a:t>
            </a:r>
          </a:p>
          <a:p>
            <a:pPr lvl="1"/>
            <a:r>
              <a:rPr lang="en-US" sz="1800" dirty="0" smtClean="0"/>
              <a:t>Test masses = interferometer mirrors</a:t>
            </a:r>
          </a:p>
          <a:p>
            <a:pPr lvl="1"/>
            <a:r>
              <a:rPr lang="en-US" sz="1800" dirty="0" smtClean="0"/>
              <a:t>Sensitivity: h = </a:t>
            </a:r>
            <a:r>
              <a:rPr lang="en-US" sz="1800" dirty="0" smtClean="0">
                <a:latin typeface="Symbol" pitchFamily="18" charset="2"/>
              </a:rPr>
              <a:t>D</a:t>
            </a:r>
            <a:r>
              <a:rPr lang="en-US" sz="1800" dirty="0" smtClean="0"/>
              <a:t>L/L  </a:t>
            </a:r>
          </a:p>
          <a:p>
            <a:pPr lvl="2"/>
            <a:r>
              <a:rPr lang="en-US" dirty="0" smtClean="0"/>
              <a:t>We need large interferometer</a:t>
            </a:r>
          </a:p>
          <a:p>
            <a:pPr lvl="2"/>
            <a:r>
              <a:rPr lang="en-US" dirty="0" smtClean="0"/>
              <a:t>For Virgo L = 3 km</a:t>
            </a:r>
            <a:endParaRPr lang="en-US" sz="3200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71550" y="4032250"/>
            <a:ext cx="7056438" cy="2808288"/>
            <a:chOff x="2519" y="2138"/>
            <a:chExt cx="3219" cy="1734"/>
          </a:xfrm>
        </p:grpSpPr>
        <p:pic>
          <p:nvPicPr>
            <p:cNvPr id="5132" name="Picture 5" descr="it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8" y="2138"/>
              <a:ext cx="2781" cy="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122" name="Object 1024"/>
            <p:cNvGraphicFramePr>
              <a:graphicFrameLocks noChangeAspect="1"/>
            </p:cNvGraphicFramePr>
            <p:nvPr/>
          </p:nvGraphicFramePr>
          <p:xfrm>
            <a:off x="5347" y="2642"/>
            <a:ext cx="391" cy="247"/>
          </p:xfrm>
          <a:graphic>
            <a:graphicData uri="http://schemas.openxmlformats.org/presentationml/2006/ole">
              <p:oleObj spid="_x0000_s488450" name="Équation" r:id="rId5" imgW="672840" imgH="393480" progId="Equation.3">
                <p:embed/>
              </p:oleObj>
            </a:graphicData>
          </a:graphic>
        </p:graphicFrame>
        <p:graphicFrame>
          <p:nvGraphicFramePr>
            <p:cNvPr id="5123" name="Object 1025"/>
            <p:cNvGraphicFramePr>
              <a:graphicFrameLocks noChangeAspect="1"/>
            </p:cNvGraphicFramePr>
            <p:nvPr/>
          </p:nvGraphicFramePr>
          <p:xfrm>
            <a:off x="2519" y="2619"/>
            <a:ext cx="391" cy="247"/>
          </p:xfrm>
          <a:graphic>
            <a:graphicData uri="http://schemas.openxmlformats.org/presentationml/2006/ole">
              <p:oleObj spid="_x0000_s488451" name="Équation" r:id="rId6" imgW="672840" imgH="393480" progId="Equation.3">
                <p:embed/>
              </p:oleObj>
            </a:graphicData>
          </a:graphic>
        </p:graphicFrame>
        <p:sp>
          <p:nvSpPr>
            <p:cNvPr id="5133" name="Line 8"/>
            <p:cNvSpPr>
              <a:spLocks noChangeShapeType="1"/>
            </p:cNvSpPr>
            <p:nvPr/>
          </p:nvSpPr>
          <p:spPr bwMode="auto">
            <a:xfrm flipV="1">
              <a:off x="5425" y="2562"/>
              <a:ext cx="192" cy="96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34" name="Line 9"/>
            <p:cNvSpPr>
              <a:spLocks noChangeShapeType="1"/>
            </p:cNvSpPr>
            <p:nvPr/>
          </p:nvSpPr>
          <p:spPr bwMode="auto">
            <a:xfrm>
              <a:off x="2785" y="2562"/>
              <a:ext cx="192" cy="96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135" name="Text Box 10"/>
            <p:cNvSpPr txBox="1">
              <a:spLocks noChangeArrowheads="1"/>
            </p:cNvSpPr>
            <p:nvPr/>
          </p:nvSpPr>
          <p:spPr bwMode="auto">
            <a:xfrm>
              <a:off x="3111" y="2226"/>
              <a:ext cx="457" cy="3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Suspended 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mirror</a:t>
              </a:r>
            </a:p>
          </p:txBody>
        </p:sp>
        <p:sp>
          <p:nvSpPr>
            <p:cNvPr id="5136" name="Text Box 11"/>
            <p:cNvSpPr txBox="1">
              <a:spLocks noChangeArrowheads="1"/>
            </p:cNvSpPr>
            <p:nvPr/>
          </p:nvSpPr>
          <p:spPr bwMode="auto">
            <a:xfrm>
              <a:off x="4840" y="2236"/>
              <a:ext cx="456" cy="3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Suspended 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mirror</a:t>
              </a:r>
            </a:p>
          </p:txBody>
        </p:sp>
        <p:sp>
          <p:nvSpPr>
            <p:cNvPr id="5137" name="Text Box 12"/>
            <p:cNvSpPr txBox="1">
              <a:spLocks noChangeArrowheads="1"/>
            </p:cNvSpPr>
            <p:nvPr/>
          </p:nvSpPr>
          <p:spPr bwMode="auto">
            <a:xfrm>
              <a:off x="3957" y="3282"/>
              <a:ext cx="519" cy="1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Beam splitter</a:t>
              </a:r>
            </a:p>
          </p:txBody>
        </p:sp>
        <p:sp>
          <p:nvSpPr>
            <p:cNvPr id="5138" name="Text Box 13"/>
            <p:cNvSpPr txBox="1">
              <a:spLocks noChangeArrowheads="1"/>
            </p:cNvSpPr>
            <p:nvPr/>
          </p:nvSpPr>
          <p:spPr bwMode="auto">
            <a:xfrm>
              <a:off x="3017" y="3570"/>
              <a:ext cx="341" cy="1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LASER</a:t>
              </a:r>
            </a:p>
          </p:txBody>
        </p:sp>
        <p:sp>
          <p:nvSpPr>
            <p:cNvPr id="5139" name="Text Box 14"/>
            <p:cNvSpPr txBox="1">
              <a:spLocks noChangeArrowheads="1"/>
            </p:cNvSpPr>
            <p:nvPr/>
          </p:nvSpPr>
          <p:spPr bwMode="auto">
            <a:xfrm>
              <a:off x="5108" y="3388"/>
              <a:ext cx="400" cy="31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Light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Detection</a:t>
              </a:r>
            </a:p>
          </p:txBody>
        </p:sp>
      </p:grpSp>
      <p:pic>
        <p:nvPicPr>
          <p:cNvPr id="914447" name="Picture 15" descr="aerial"/>
          <p:cNvPicPr>
            <a:picLocks noChangeAspect="1" noChangeArrowheads="1"/>
          </p:cNvPicPr>
          <p:nvPr/>
        </p:nvPicPr>
        <p:blipFill>
          <a:blip r:embed="rId7" cstate="print"/>
          <a:srcRect t="14746" b="7373"/>
          <a:stretch>
            <a:fillRect/>
          </a:stretch>
        </p:blipFill>
        <p:spPr bwMode="auto">
          <a:xfrm>
            <a:off x="0" y="39116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4448" name="Text Box 16"/>
          <p:cNvSpPr txBox="1">
            <a:spLocks noChangeArrowheads="1"/>
          </p:cNvSpPr>
          <p:nvPr/>
        </p:nvSpPr>
        <p:spPr bwMode="auto">
          <a:xfrm>
            <a:off x="4891088" y="2403475"/>
            <a:ext cx="4138612" cy="1384300"/>
          </a:xfrm>
          <a:prstGeom prst="rect">
            <a:avLst/>
          </a:prstGeom>
          <a:solidFill>
            <a:srgbClr val="9EDCF8"/>
          </a:solidFill>
          <a:ln w="12700">
            <a:solidFill>
              <a:srgbClr val="D83457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b="0" dirty="0">
                <a:solidFill>
                  <a:srgbClr val="D83457"/>
                </a:solidFill>
                <a:latin typeface="Trebuchet MS" pitchFamily="34" charset="0"/>
              </a:rPr>
              <a:t>Virgo: CNRS+INFN</a:t>
            </a:r>
          </a:p>
          <a:p>
            <a:pPr algn="ctr"/>
            <a:r>
              <a:rPr lang="en-US" sz="1600" b="0" dirty="0">
                <a:solidFill>
                  <a:srgbClr val="694769"/>
                </a:solidFill>
                <a:latin typeface="Trebuchet MS" pitchFamily="34" charset="0"/>
              </a:rPr>
              <a:t>(</a:t>
            </a:r>
            <a:r>
              <a:rPr lang="en-US" sz="1400" b="0" dirty="0">
                <a:solidFill>
                  <a:srgbClr val="694769"/>
                </a:solidFill>
                <a:latin typeface="Trebuchet MS" pitchFamily="34" charset="0"/>
              </a:rPr>
              <a:t>ESPCI-Paris, INFN-Firenze/</a:t>
            </a:r>
            <a:r>
              <a:rPr lang="en-US" sz="1400" b="0" dirty="0" err="1">
                <a:solidFill>
                  <a:srgbClr val="694769"/>
                </a:solidFill>
                <a:latin typeface="Trebuchet MS" pitchFamily="34" charset="0"/>
              </a:rPr>
              <a:t>Urbino</a:t>
            </a:r>
            <a:r>
              <a:rPr lang="en-US" sz="1400" b="0" dirty="0">
                <a:solidFill>
                  <a:srgbClr val="694769"/>
                </a:solidFill>
                <a:latin typeface="Trebuchet MS" pitchFamily="34" charset="0"/>
              </a:rPr>
              <a:t>, INFN-Napoli, INFN-Perugia, INFN-Pisa, INFN-</a:t>
            </a:r>
            <a:r>
              <a:rPr lang="en-US" sz="1400" b="0" dirty="0" err="1">
                <a:solidFill>
                  <a:srgbClr val="694769"/>
                </a:solidFill>
                <a:latin typeface="Trebuchet MS" pitchFamily="34" charset="0"/>
              </a:rPr>
              <a:t>Roma,LAL</a:t>
            </a:r>
            <a:r>
              <a:rPr lang="en-US" sz="1400" b="0" dirty="0">
                <a:solidFill>
                  <a:srgbClr val="694769"/>
                </a:solidFill>
                <a:latin typeface="Trebuchet MS" pitchFamily="34" charset="0"/>
              </a:rPr>
              <a:t>-</a:t>
            </a:r>
            <a:r>
              <a:rPr lang="en-US" sz="1400" b="0" dirty="0" err="1">
                <a:solidFill>
                  <a:srgbClr val="694769"/>
                </a:solidFill>
                <a:latin typeface="Trebuchet MS" pitchFamily="34" charset="0"/>
              </a:rPr>
              <a:t>Orsay</a:t>
            </a:r>
            <a:r>
              <a:rPr lang="en-US" sz="1400" b="0" dirty="0">
                <a:solidFill>
                  <a:srgbClr val="694769"/>
                </a:solidFill>
                <a:latin typeface="Trebuchet MS" pitchFamily="34" charset="0"/>
              </a:rPr>
              <a:t>, LAPP-Annecy, LMA-Lyon, OCA-Nice)</a:t>
            </a:r>
          </a:p>
          <a:p>
            <a:pPr algn="ctr"/>
            <a:r>
              <a:rPr lang="en-US" sz="1600" b="0" dirty="0">
                <a:solidFill>
                  <a:srgbClr val="D83457"/>
                </a:solidFill>
                <a:latin typeface="Trebuchet MS" pitchFamily="34" charset="0"/>
              </a:rPr>
              <a:t> + </a:t>
            </a:r>
            <a:r>
              <a:rPr lang="en-US" sz="1600" b="0" dirty="0" err="1" smtClean="0">
                <a:solidFill>
                  <a:srgbClr val="D83457"/>
                </a:solidFill>
                <a:latin typeface="Trebuchet MS" pitchFamily="34" charset="0"/>
              </a:rPr>
              <a:t>Nikhef</a:t>
            </a:r>
            <a:r>
              <a:rPr lang="en-US" sz="1600" b="0" dirty="0" smtClean="0">
                <a:solidFill>
                  <a:srgbClr val="D83457"/>
                </a:solidFill>
                <a:latin typeface="Trebuchet MS" pitchFamily="34" charset="0"/>
              </a:rPr>
              <a:t> joined </a:t>
            </a:r>
            <a:r>
              <a:rPr lang="en-US" sz="1600" b="0" dirty="0">
                <a:solidFill>
                  <a:srgbClr val="D83457"/>
                </a:solidFill>
                <a:latin typeface="Trebuchet MS" pitchFamily="34" charset="0"/>
              </a:rPr>
              <a:t>2007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52400" y="4038600"/>
            <a:ext cx="6175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Next science run starts in </a:t>
            </a:r>
            <a:r>
              <a:rPr lang="en-US" dirty="0" smtClean="0">
                <a:solidFill>
                  <a:schemeClr val="accent2"/>
                </a:solidFill>
              </a:rPr>
              <a:t>June 4, 2011</a:t>
            </a:r>
            <a:endParaRPr lang="nl-NL" dirty="0">
              <a:solidFill>
                <a:schemeClr val="accent2"/>
              </a:solidFill>
            </a:endParaRPr>
          </a:p>
        </p:txBody>
      </p:sp>
      <p:cxnSp>
        <p:nvCxnSpPr>
          <p:cNvPr id="513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48" grpId="0" animBg="1" autoUpdateAnimBg="0"/>
      <p:bldP spid="1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Optical Scheme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44036" name="Picture 3" descr="VIR-la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1524000"/>
            <a:ext cx="7827962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4260" name="Text Box 4"/>
          <p:cNvSpPr txBox="1">
            <a:spLocks noChangeArrowheads="1"/>
          </p:cNvSpPr>
          <p:nvPr/>
        </p:nvSpPr>
        <p:spPr bwMode="auto">
          <a:xfrm>
            <a:off x="781050" y="3549650"/>
            <a:ext cx="1444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0">
                <a:solidFill>
                  <a:srgbClr val="0A50A1"/>
                </a:solidFill>
              </a:rPr>
              <a:t>Laser 20 W</a:t>
            </a:r>
          </a:p>
        </p:txBody>
      </p:sp>
      <p:sp>
        <p:nvSpPr>
          <p:cNvPr id="864261" name="Rectangle 5"/>
          <p:cNvSpPr>
            <a:spLocks noChangeArrowheads="1"/>
          </p:cNvSpPr>
          <p:nvPr/>
        </p:nvSpPr>
        <p:spPr bwMode="auto">
          <a:xfrm>
            <a:off x="1778000" y="20574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Input Mode Cleaner (144 m)</a:t>
            </a:r>
          </a:p>
        </p:txBody>
      </p:sp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3927475" y="3581400"/>
            <a:ext cx="1143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Power</a:t>
            </a:r>
            <a:r>
              <a:rPr lang="de-DE" sz="160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Recycling</a:t>
            </a:r>
            <a:endParaRPr lang="en-GB" sz="1600" b="0">
              <a:solidFill>
                <a:srgbClr val="0A50A1"/>
              </a:solidFill>
            </a:endParaRPr>
          </a:p>
        </p:txBody>
      </p:sp>
      <p:sp>
        <p:nvSpPr>
          <p:cNvPr id="864263" name="Rectangle 7"/>
          <p:cNvSpPr>
            <a:spLocks noChangeArrowheads="1"/>
          </p:cNvSpPr>
          <p:nvPr/>
        </p:nvSpPr>
        <p:spPr bwMode="auto">
          <a:xfrm>
            <a:off x="5514975" y="2057400"/>
            <a:ext cx="2286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sz="1600" b="0">
              <a:solidFill>
                <a:srgbClr val="0A50A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3 km long Fabry-Perot </a:t>
            </a:r>
          </a:p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Cavities</a:t>
            </a:r>
            <a:endParaRPr lang="en-GB" sz="1600" b="0">
              <a:solidFill>
                <a:srgbClr val="0A50A1"/>
              </a:solidFill>
            </a:endParaRPr>
          </a:p>
        </p:txBody>
      </p:sp>
      <p:sp>
        <p:nvSpPr>
          <p:cNvPr id="864264" name="Rectangle 8"/>
          <p:cNvSpPr>
            <a:spLocks noChangeArrowheads="1"/>
          </p:cNvSpPr>
          <p:nvPr/>
        </p:nvSpPr>
        <p:spPr bwMode="auto">
          <a:xfrm>
            <a:off x="5534025" y="5029200"/>
            <a:ext cx="17526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Output Mode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Cleaner (4 cm)</a:t>
            </a:r>
          </a:p>
        </p:txBody>
      </p:sp>
      <p:sp>
        <p:nvSpPr>
          <p:cNvPr id="864265" name="Oval 9"/>
          <p:cNvSpPr>
            <a:spLocks noChangeArrowheads="1"/>
          </p:cNvSpPr>
          <p:nvPr/>
        </p:nvSpPr>
        <p:spPr bwMode="auto">
          <a:xfrm>
            <a:off x="4346575" y="3260725"/>
            <a:ext cx="2303463" cy="23558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cxnSp>
        <p:nvCxnSpPr>
          <p:cNvPr id="4404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6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60" grpId="0" autoUpdateAnimBg="0"/>
      <p:bldP spid="864261" grpId="0" autoUpdateAnimBg="0"/>
      <p:bldP spid="864262" grpId="0" autoUpdateAnimBg="0"/>
      <p:bldP spid="864263" grpId="0" autoUpdateAnimBg="0"/>
      <p:bldP spid="864264" grpId="0" autoUpdateAnimBg="0"/>
      <p:bldP spid="8642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Vacuum system </a:t>
            </a:r>
          </a:p>
        </p:txBody>
      </p:sp>
      <p:pic>
        <p:nvPicPr>
          <p:cNvPr id="45060" name="Picture 3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446463"/>
            <a:ext cx="4267200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801688" y="1779588"/>
            <a:ext cx="4706937" cy="2160587"/>
          </a:xfrm>
          <a:noFill/>
        </p:spPr>
        <p:txBody>
          <a:bodyPr/>
          <a:lstStyle/>
          <a:p>
            <a:r>
              <a:rPr lang="fr-FR" smtClean="0"/>
              <a:t>UHV</a:t>
            </a:r>
          </a:p>
        </p:txBody>
      </p:sp>
      <p:pic>
        <p:nvPicPr>
          <p:cNvPr id="45062" name="Picture 5" descr="fig6"/>
          <p:cNvPicPr>
            <a:picLocks noChangeAspect="1" noChangeArrowheads="1"/>
          </p:cNvPicPr>
          <p:nvPr/>
        </p:nvPicPr>
        <p:blipFill>
          <a:blip r:embed="rId4" cstate="print"/>
          <a:srcRect t="11496" b="17244"/>
          <a:stretch>
            <a:fillRect/>
          </a:stretch>
        </p:blipFill>
        <p:spPr bwMode="auto">
          <a:xfrm>
            <a:off x="0" y="3141663"/>
            <a:ext cx="48768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6" descr="perspective1331303"/>
          <p:cNvPicPr>
            <a:picLocks noChangeAspect="1" noChangeArrowheads="1"/>
          </p:cNvPicPr>
          <p:nvPr/>
        </p:nvPicPr>
        <p:blipFill>
          <a:blip r:embed="rId5" cstate="print"/>
          <a:srcRect b="21176"/>
          <a:stretch>
            <a:fillRect/>
          </a:stretch>
        </p:blipFill>
        <p:spPr bwMode="auto">
          <a:xfrm>
            <a:off x="4800600" y="1143000"/>
            <a:ext cx="43434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Mirrors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46084" name="Picture 3" descr="C:\My Documents\Presentazioni\Lausanne_2002\7PrototypeSet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165475"/>
            <a:ext cx="468788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865188" y="928688"/>
            <a:ext cx="7548562" cy="2268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r>
              <a:rPr lang="en-US" sz="1900" b="0">
                <a:solidFill>
                  <a:srgbClr val="6C18B0"/>
                </a:solidFill>
              </a:rPr>
              <a:t>High quality fused silica mirrors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35 cm diameter, 10 cm thickness, 21 kg mass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Substrate losses ~1 ppm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Coating losses &lt;5 ppm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Surface deformation ~l/100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r>
              <a:rPr lang="en-US" sz="1900" b="0">
                <a:solidFill>
                  <a:srgbClr val="6C18B0"/>
                </a:solidFill>
              </a:rPr>
              <a:t>Quantum Non-demolition Measurements	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endParaRPr lang="ja-JP" altLang="it-IT" sz="1900" b="0">
              <a:solidFill>
                <a:srgbClr val="6C18B0"/>
              </a:solidFill>
              <a:ea typeface="ＭＳ Ｐゴシック" pitchFamily="34" charset="-128"/>
            </a:endParaRPr>
          </a:p>
        </p:txBody>
      </p:sp>
      <p:cxnSp>
        <p:nvCxnSpPr>
          <p:cNvPr id="4608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10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47108" name="Picture 2" descr="thermique"/>
          <p:cNvPicPr>
            <a:picLocks noChangeAspect="1" noChangeArrowheads="1"/>
          </p:cNvPicPr>
          <p:nvPr/>
        </p:nvPicPr>
        <p:blipFill>
          <a:blip r:embed="rId3" cstate="print"/>
          <a:srcRect l="72047" t="33289" r="3230" b="18498"/>
          <a:stretch>
            <a:fillRect/>
          </a:stretch>
        </p:blipFill>
        <p:spPr bwMode="auto">
          <a:xfrm>
            <a:off x="6732588" y="1268413"/>
            <a:ext cx="18716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Thermal noise</a:t>
            </a:r>
            <a:endParaRPr lang="fr-FR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471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01688" y="1765300"/>
            <a:ext cx="6789737" cy="4256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smtClean="0"/>
              <a:t>Mechanical modes are in thermal equilibrium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Modes:</a:t>
            </a:r>
            <a:endParaRPr lang="en-US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Pendulum mode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Wire vibration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Mirror internal modes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Coating surface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Energy associate: k</a:t>
            </a:r>
            <a:r>
              <a:rPr lang="en-US" sz="1600" baseline="-25000" smtClean="0"/>
              <a:t>B</a:t>
            </a:r>
            <a:r>
              <a:rPr lang="en-US" sz="1600" smtClean="0"/>
              <a:t>T</a:t>
            </a:r>
            <a:endParaRPr lang="en-US" sz="16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900" smtClean="0"/>
              <a:t>Thermal motion spectrum: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>
              <a:lnSpc>
                <a:spcPct val="90000"/>
              </a:lnSpc>
            </a:pPr>
            <a:r>
              <a:rPr lang="en-US" sz="1900" smtClean="0"/>
              <a:t>Strategy: 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use low dissipative materials: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600" smtClean="0"/>
              <a:t>   → concentrate the motion at the resonance frequency</a:t>
            </a:r>
            <a:endParaRPr lang="fr-FR" sz="1600" smtClean="0">
              <a:solidFill>
                <a:schemeClr val="tx1"/>
              </a:solidFill>
            </a:endParaRPr>
          </a:p>
        </p:txBody>
      </p:sp>
      <p:pic>
        <p:nvPicPr>
          <p:cNvPr id="47111" name="Picture 6" descr="thermique"/>
          <p:cNvPicPr>
            <a:picLocks noChangeAspect="1" noChangeArrowheads="1"/>
          </p:cNvPicPr>
          <p:nvPr/>
        </p:nvPicPr>
        <p:blipFill>
          <a:blip r:embed="rId3" cstate="print"/>
          <a:srcRect l="44705" t="42935" r="32353" b="22914"/>
          <a:stretch>
            <a:fillRect/>
          </a:stretch>
        </p:blipFill>
        <p:spPr bwMode="auto">
          <a:xfrm>
            <a:off x="4511675" y="3429000"/>
            <a:ext cx="20288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 descr="C:\Eigene Dateien\tmp\Bilder\June_01\cut&amp;weld\h111-1145_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5913" y="0"/>
            <a:ext cx="5018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6148" name="Picture 2" descr="SeismicNoi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196975"/>
            <a:ext cx="49323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The seismic noise challenge</a:t>
            </a:r>
          </a:p>
        </p:txBody>
      </p:sp>
      <p:sp>
        <p:nvSpPr>
          <p:cNvPr id="615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96975"/>
            <a:ext cx="6191250" cy="4899025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r>
              <a:rPr lang="en-US" smtClean="0"/>
              <a:t>Noise spectrum:</a:t>
            </a:r>
          </a:p>
          <a:p>
            <a:pPr lvl="1">
              <a:buFontTx/>
              <a:buNone/>
            </a:pPr>
            <a:r>
              <a:rPr lang="en-US" sz="1800" smtClean="0"/>
              <a:t> </a:t>
            </a:r>
          </a:p>
          <a:p>
            <a:endParaRPr lang="en-US" smtClean="0"/>
          </a:p>
          <a:p>
            <a:r>
              <a:rPr lang="en-US" smtClean="0"/>
              <a:t>Goal: </a:t>
            </a:r>
          </a:p>
          <a:p>
            <a:pPr lvl="1"/>
            <a:r>
              <a:rPr lang="en-US" sz="1800" smtClean="0"/>
              <a:t>More than 10 orders of magnitude above 4Hz</a:t>
            </a:r>
          </a:p>
          <a:p>
            <a:endParaRPr lang="en-US" smtClean="0"/>
          </a:p>
          <a:p>
            <a:r>
              <a:rPr lang="en-US" smtClean="0"/>
              <a:t>Vertical to horizontal coupling &gt; 2 </a:t>
            </a:r>
            <a:r>
              <a:rPr lang="en-US" smtClean="0">
                <a:sym typeface="Symbol" pitchFamily="18" charset="2"/>
              </a:rPr>
              <a:t></a:t>
            </a:r>
            <a:r>
              <a:rPr lang="en-US" smtClean="0"/>
              <a:t>10</a:t>
            </a:r>
            <a:r>
              <a:rPr lang="en-US" baseline="30000" smtClean="0"/>
              <a:t>-4</a:t>
            </a:r>
          </a:p>
          <a:p>
            <a:pPr lvl="1"/>
            <a:r>
              <a:rPr lang="en-US" sz="1800" smtClean="0"/>
              <a:t>Need to filter vertical motions!</a:t>
            </a:r>
          </a:p>
          <a:p>
            <a:pPr lvl="1"/>
            <a:endParaRPr lang="en-US" sz="1800" smtClean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300788" y="3860800"/>
            <a:ext cx="2060575" cy="2047875"/>
            <a:chOff x="1248" y="1289"/>
            <a:chExt cx="2171" cy="2161"/>
          </a:xfrm>
        </p:grpSpPr>
        <p:sp>
          <p:nvSpPr>
            <p:cNvPr id="6154" name="Line 6"/>
            <p:cNvSpPr>
              <a:spLocks noChangeShapeType="1"/>
            </p:cNvSpPr>
            <p:nvPr/>
          </p:nvSpPr>
          <p:spPr bwMode="auto">
            <a:xfrm rot="300000" flipV="1">
              <a:off x="2736" y="1364"/>
              <a:ext cx="247" cy="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55" name="Line 7"/>
            <p:cNvSpPr>
              <a:spLocks noChangeShapeType="1"/>
            </p:cNvSpPr>
            <p:nvPr/>
          </p:nvSpPr>
          <p:spPr bwMode="auto">
            <a:xfrm rot="300000" flipV="1">
              <a:off x="2800" y="1299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56" name="Line 8"/>
            <p:cNvSpPr>
              <a:spLocks noChangeShapeType="1"/>
            </p:cNvSpPr>
            <p:nvPr/>
          </p:nvSpPr>
          <p:spPr bwMode="auto">
            <a:xfrm rot="300000" flipV="1">
              <a:off x="2863" y="1305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57" name="Line 9"/>
            <p:cNvSpPr>
              <a:spLocks noChangeShapeType="1"/>
            </p:cNvSpPr>
            <p:nvPr/>
          </p:nvSpPr>
          <p:spPr bwMode="auto">
            <a:xfrm rot="300000" flipV="1">
              <a:off x="2926" y="1310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58" name="Line 10"/>
            <p:cNvSpPr>
              <a:spLocks noChangeShapeType="1"/>
            </p:cNvSpPr>
            <p:nvPr/>
          </p:nvSpPr>
          <p:spPr bwMode="auto">
            <a:xfrm rot="300000">
              <a:off x="2850" y="1364"/>
              <a:ext cx="0" cy="24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59" name="Oval 11"/>
            <p:cNvSpPr>
              <a:spLocks noChangeArrowheads="1"/>
            </p:cNvSpPr>
            <p:nvPr/>
          </p:nvSpPr>
          <p:spPr bwMode="auto">
            <a:xfrm rot="300000">
              <a:off x="2771" y="1606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0" name="Freeform 12"/>
            <p:cNvSpPr>
              <a:spLocks/>
            </p:cNvSpPr>
            <p:nvPr/>
          </p:nvSpPr>
          <p:spPr bwMode="auto">
            <a:xfrm>
              <a:off x="1248" y="1728"/>
              <a:ext cx="1761" cy="73"/>
            </a:xfrm>
            <a:custGeom>
              <a:avLst/>
              <a:gdLst>
                <a:gd name="T0" fmla="*/ 0 w 1761"/>
                <a:gd name="T1" fmla="*/ 73 h 73"/>
                <a:gd name="T2" fmla="*/ 896 w 1761"/>
                <a:gd name="T3" fmla="*/ 0 h 73"/>
                <a:gd name="T4" fmla="*/ 1761 w 1761"/>
                <a:gd name="T5" fmla="*/ 73 h 73"/>
                <a:gd name="T6" fmla="*/ 0 60000 65536"/>
                <a:gd name="T7" fmla="*/ 0 60000 65536"/>
                <a:gd name="T8" fmla="*/ 0 60000 65536"/>
                <a:gd name="T9" fmla="*/ 0 w 1761"/>
                <a:gd name="T10" fmla="*/ 0 h 73"/>
                <a:gd name="T11" fmla="*/ 1761 w 1761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1" h="73">
                  <a:moveTo>
                    <a:pt x="0" y="73"/>
                  </a:moveTo>
                  <a:cubicBezTo>
                    <a:pt x="149" y="61"/>
                    <a:pt x="603" y="0"/>
                    <a:pt x="896" y="0"/>
                  </a:cubicBezTo>
                  <a:cubicBezTo>
                    <a:pt x="1189" y="0"/>
                    <a:pt x="1581" y="58"/>
                    <a:pt x="1761" y="73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1" name="Line 13"/>
            <p:cNvSpPr>
              <a:spLocks noChangeShapeType="1"/>
            </p:cNvSpPr>
            <p:nvPr/>
          </p:nvSpPr>
          <p:spPr bwMode="auto">
            <a:xfrm rot="21300000" flipV="1">
              <a:off x="1474" y="1359"/>
              <a:ext cx="247" cy="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2" name="Line 14"/>
            <p:cNvSpPr>
              <a:spLocks noChangeShapeType="1"/>
            </p:cNvSpPr>
            <p:nvPr/>
          </p:nvSpPr>
          <p:spPr bwMode="auto">
            <a:xfrm rot="21300000" flipV="1">
              <a:off x="1532" y="1300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3" name="Line 15"/>
            <p:cNvSpPr>
              <a:spLocks noChangeShapeType="1"/>
            </p:cNvSpPr>
            <p:nvPr/>
          </p:nvSpPr>
          <p:spPr bwMode="auto">
            <a:xfrm rot="21300000" flipV="1">
              <a:off x="1595" y="1294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4" name="Line 16"/>
            <p:cNvSpPr>
              <a:spLocks noChangeShapeType="1"/>
            </p:cNvSpPr>
            <p:nvPr/>
          </p:nvSpPr>
          <p:spPr bwMode="auto">
            <a:xfrm rot="21300000" flipV="1">
              <a:off x="1658" y="1289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5" name="Line 17"/>
            <p:cNvSpPr>
              <a:spLocks noChangeShapeType="1"/>
            </p:cNvSpPr>
            <p:nvPr/>
          </p:nvSpPr>
          <p:spPr bwMode="auto">
            <a:xfrm rot="-300000">
              <a:off x="1608" y="1359"/>
              <a:ext cx="0" cy="24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6" name="Oval 18"/>
            <p:cNvSpPr>
              <a:spLocks noChangeArrowheads="1"/>
            </p:cNvSpPr>
            <p:nvPr/>
          </p:nvSpPr>
          <p:spPr bwMode="auto">
            <a:xfrm rot="-300000">
              <a:off x="1561" y="1601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7" name="Line 19"/>
            <p:cNvSpPr>
              <a:spLocks noChangeShapeType="1"/>
            </p:cNvSpPr>
            <p:nvPr/>
          </p:nvSpPr>
          <p:spPr bwMode="auto">
            <a:xfrm>
              <a:off x="1608" y="1849"/>
              <a:ext cx="119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8" name="Line 20"/>
            <p:cNvSpPr>
              <a:spLocks noChangeShapeType="1"/>
            </p:cNvSpPr>
            <p:nvPr/>
          </p:nvSpPr>
          <p:spPr bwMode="auto">
            <a:xfrm>
              <a:off x="1608" y="1849"/>
              <a:ext cx="614" cy="160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69" name="Line 21"/>
            <p:cNvSpPr>
              <a:spLocks noChangeShapeType="1"/>
            </p:cNvSpPr>
            <p:nvPr/>
          </p:nvSpPr>
          <p:spPr bwMode="auto">
            <a:xfrm flipV="1">
              <a:off x="2222" y="1849"/>
              <a:ext cx="549" cy="160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170" name="Text Box 22"/>
            <p:cNvSpPr txBox="1">
              <a:spLocks noChangeArrowheads="1"/>
            </p:cNvSpPr>
            <p:nvPr/>
          </p:nvSpPr>
          <p:spPr bwMode="auto">
            <a:xfrm>
              <a:off x="2001" y="1849"/>
              <a:ext cx="629" cy="3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sz="1600" b="0">
                  <a:solidFill>
                    <a:schemeClr val="tx1"/>
                  </a:solidFill>
                  <a:latin typeface="Times New Roman" pitchFamily="18" charset="0"/>
                </a:rPr>
                <a:t>3 km</a:t>
              </a:r>
            </a:p>
          </p:txBody>
        </p:sp>
        <p:sp>
          <p:nvSpPr>
            <p:cNvPr id="6171" name="Text Box 23"/>
            <p:cNvSpPr txBox="1">
              <a:spLocks noChangeArrowheads="1"/>
            </p:cNvSpPr>
            <p:nvPr/>
          </p:nvSpPr>
          <p:spPr bwMode="auto">
            <a:xfrm>
              <a:off x="2469" y="2693"/>
              <a:ext cx="950" cy="3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sz="1600" b="0">
                  <a:solidFill>
                    <a:schemeClr val="tx1"/>
                  </a:solidFill>
                  <a:latin typeface="Times New Roman" pitchFamily="18" charset="0"/>
                </a:rPr>
                <a:t>6400 km</a:t>
              </a:r>
            </a:p>
          </p:txBody>
        </p:sp>
      </p:grpSp>
      <p:sp>
        <p:nvSpPr>
          <p:cNvPr id="6152" name="Rectangle 24"/>
          <p:cNvSpPr>
            <a:spLocks noChangeArrowheads="1"/>
          </p:cNvSpPr>
          <p:nvPr/>
        </p:nvSpPr>
        <p:spPr bwMode="auto">
          <a:xfrm>
            <a:off x="4683125" y="51466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fr-FR" b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6146" name="Object 1024"/>
          <p:cNvGraphicFramePr>
            <a:graphicFrameLocks noChangeAspect="1"/>
          </p:cNvGraphicFramePr>
          <p:nvPr>
            <p:ph idx="1"/>
          </p:nvPr>
        </p:nvGraphicFramePr>
        <p:xfrm>
          <a:off x="4471988" y="1960563"/>
          <a:ext cx="2203450" cy="1246187"/>
        </p:xfrm>
        <a:graphic>
          <a:graphicData uri="http://schemas.openxmlformats.org/presentationml/2006/ole">
            <p:oleObj spid="_x0000_s489474" name="Equation" r:id="rId5" imgW="952200" imgH="444240" progId="Equation.3">
              <p:embed/>
            </p:oleObj>
          </a:graphicData>
        </a:graphic>
      </p:graphicFrame>
      <p:cxnSp>
        <p:nvCxnSpPr>
          <p:cNvPr id="615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Gravitation</a:t>
            </a:r>
          </a:p>
        </p:txBody>
      </p:sp>
      <p:sp>
        <p:nvSpPr>
          <p:cNvPr id="2058" name="Rectangle 2100"/>
          <p:cNvSpPr>
            <a:spLocks noChangeArrowheads="1"/>
          </p:cNvSpPr>
          <p:nvPr/>
        </p:nvSpPr>
        <p:spPr bwMode="auto">
          <a:xfrm>
            <a:off x="307975" y="1071563"/>
            <a:ext cx="72739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smtClean="0">
                <a:solidFill>
                  <a:srgbClr val="6C18B0"/>
                </a:solidFill>
              </a:rPr>
              <a:t>Newton’s theory of gravity (1687</a:t>
            </a:r>
            <a:r>
              <a:rPr lang="en-US" sz="2100" b="0" dirty="0">
                <a:solidFill>
                  <a:srgbClr val="6C18B0"/>
                </a:solidFill>
              </a:rPr>
              <a:t>) 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Gravitation is a force that masses exert on each other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This force is </a:t>
            </a: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instantaneous</a:t>
            </a: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lvl="1"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endParaRPr lang="en-US" sz="1800" b="0" dirty="0"/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</p:txBody>
      </p:sp>
      <p:cxnSp>
        <p:nvCxnSpPr>
          <p:cNvPr id="36869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6870" name="Picture 53" descr="GFor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700" y="885825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54" descr="F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2475" y="2513013"/>
            <a:ext cx="971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\\vmware-host\Shared Folders\Desktop\7a139374144885b0b8d286dafa37fac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743" y="2189901"/>
            <a:ext cx="1294195" cy="323549"/>
          </a:xfrm>
          <a:prstGeom prst="rect">
            <a:avLst/>
          </a:prstGeom>
          <a:noFill/>
        </p:spPr>
      </p:pic>
      <p:pic>
        <p:nvPicPr>
          <p:cNvPr id="9" name="Picture 2" descr="\\vmware-host\Shared Folders\Desktop\624a074af9851f1fdd742635a14438a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1270" y="2195297"/>
            <a:ext cx="2496042" cy="315360"/>
          </a:xfrm>
          <a:prstGeom prst="rect">
            <a:avLst/>
          </a:prstGeom>
          <a:noFill/>
        </p:spPr>
      </p:pic>
      <p:pic>
        <p:nvPicPr>
          <p:cNvPr id="10" name="Picture 3" descr="\\vmware-host\Shared Folders\Desktop\a857dbb65812f6f1391e7e94fd62bc2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4309" y="2245274"/>
            <a:ext cx="881993" cy="17905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ep 10"/>
          <p:cNvGrpSpPr/>
          <p:nvPr/>
        </p:nvGrpSpPr>
        <p:grpSpPr>
          <a:xfrm>
            <a:off x="4508937" y="1970682"/>
            <a:ext cx="1387366" cy="244366"/>
            <a:chOff x="7236372" y="4627179"/>
            <a:chExt cx="1387366" cy="244366"/>
          </a:xfrm>
        </p:grpSpPr>
        <p:pic>
          <p:nvPicPr>
            <p:cNvPr id="12" name="Picture 4" descr="\\vmware-host\Shared Folders\Desktop\076aef14a2180752347fafb0aad3ec3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65659" y="4643727"/>
              <a:ext cx="1358079" cy="182819"/>
            </a:xfrm>
            <a:prstGeom prst="rect">
              <a:avLst/>
            </a:prstGeom>
            <a:noFill/>
          </p:spPr>
        </p:pic>
        <p:sp>
          <p:nvSpPr>
            <p:cNvPr id="13" name="Rechthoek 12"/>
            <p:cNvSpPr/>
            <p:nvPr/>
          </p:nvSpPr>
          <p:spPr bwMode="auto">
            <a:xfrm>
              <a:off x="7236372" y="4627179"/>
              <a:ext cx="725214" cy="24436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13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48132" name="Picture 2" descr="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5288" y="304800"/>
            <a:ext cx="23987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8038" y="1225550"/>
            <a:ext cx="6313487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Solution: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Chain of filters</a:t>
            </a:r>
          </a:p>
          <a:p>
            <a:pPr>
              <a:lnSpc>
                <a:spcPct val="90000"/>
              </a:lnSpc>
            </a:pPr>
            <a:r>
              <a:rPr lang="en-US" smtClean="0"/>
              <a:t>Passive device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Combine: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blades (vertical) 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wires (pendulum)</a:t>
            </a:r>
          </a:p>
          <a:p>
            <a:pPr>
              <a:lnSpc>
                <a:spcPct val="90000"/>
              </a:lnSpc>
            </a:pPr>
            <a:r>
              <a:rPr lang="en-US" smtClean="0"/>
              <a:t>6 seismic filter (in all DOFs)</a:t>
            </a:r>
          </a:p>
          <a:p>
            <a:pPr>
              <a:lnSpc>
                <a:spcPct val="90000"/>
              </a:lnSpc>
            </a:pPr>
            <a:r>
              <a:rPr lang="en-US" smtClean="0"/>
              <a:t>Inverted pendulum for low freq. control</a:t>
            </a:r>
          </a:p>
          <a:p>
            <a:pPr>
              <a:lnSpc>
                <a:spcPct val="90000"/>
              </a:lnSpc>
            </a:pPr>
            <a:r>
              <a:rPr lang="en-US" smtClean="0"/>
              <a:t>2 Control stages: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Marionetta (</a:t>
            </a:r>
            <a:r>
              <a:rPr lang="en-US" sz="1800" smtClean="0"/>
              <a:t>longitudinal-angular)</a:t>
            </a:r>
            <a:endParaRPr lang="en-US" sz="1600" smtClean="0"/>
          </a:p>
          <a:p>
            <a:pPr lvl="1">
              <a:lnSpc>
                <a:spcPct val="90000"/>
              </a:lnSpc>
            </a:pPr>
            <a:r>
              <a:rPr lang="en-US" sz="1600" smtClean="0"/>
              <a:t>reference mass (longitudinal)</a:t>
            </a:r>
          </a:p>
          <a:p>
            <a:pPr>
              <a:lnSpc>
                <a:spcPct val="90000"/>
              </a:lnSpc>
            </a:pPr>
            <a:r>
              <a:rPr lang="en-US" smtClean="0"/>
              <a:t>Expected attenuation: 10</a:t>
            </a:r>
            <a:r>
              <a:rPr lang="en-US" baseline="30000" smtClean="0"/>
              <a:t>14</a:t>
            </a:r>
            <a:r>
              <a:rPr lang="en-US" smtClean="0"/>
              <a:t> @ 10 Hz</a:t>
            </a:r>
          </a:p>
          <a:p>
            <a:pPr>
              <a:lnSpc>
                <a:spcPct val="90000"/>
              </a:lnSpc>
            </a:pPr>
            <a:r>
              <a:rPr lang="en-US" smtClean="0"/>
              <a:t>Various control strategies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095375" y="141288"/>
            <a:ext cx="7848600" cy="95567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superattenuator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  </a:t>
            </a:r>
          </a:p>
        </p:txBody>
      </p:sp>
      <p:pic>
        <p:nvPicPr>
          <p:cNvPr id="48135" name="Picture 5" descr="filtrejpg"/>
          <p:cNvPicPr>
            <a:picLocks noChangeAspect="1" noChangeArrowheads="1"/>
          </p:cNvPicPr>
          <p:nvPr/>
        </p:nvPicPr>
        <p:blipFill>
          <a:blip r:embed="rId4" cstate="print"/>
          <a:srcRect l="9921" r="10364" b="23862"/>
          <a:stretch>
            <a:fillRect/>
          </a:stretch>
        </p:blipFill>
        <p:spPr bwMode="auto">
          <a:xfrm>
            <a:off x="3635375" y="1125538"/>
            <a:ext cx="28797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835025" cy="68580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968375" y="0"/>
            <a:ext cx="8175625" cy="99060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Superattenuators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050" y="866775"/>
            <a:ext cx="41719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5572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11563"/>
            <a:ext cx="4343400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159" name="Straight Connector 8"/>
          <p:cNvCxnSpPr>
            <a:cxnSpLocks noChangeShapeType="1"/>
          </p:cNvCxnSpPr>
          <p:nvPr/>
        </p:nvCxnSpPr>
        <p:spPr bwMode="auto">
          <a:xfrm>
            <a:off x="1082675" y="6969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0475" y="1477963"/>
            <a:ext cx="7772400" cy="1358900"/>
          </a:xfrm>
        </p:spPr>
        <p:txBody>
          <a:bodyPr wrap="none" lIns="91440" tIns="45720" rIns="91440" bIns="45720"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Status </a:t>
            </a:r>
            <a:b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</a:b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&amp; Commissioning</a:t>
            </a:r>
            <a:endParaRPr lang="fr-FR" altLang="ja-JP" kern="1200" dirty="0" err="1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animation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5" name="Picture 3" descr="animation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6" name="Picture 4" descr="animation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7" name="Picture 5" descr="animation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8" name="Picture 6" descr="animation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9" name="Picture 7" descr="animation0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0" name="Picture 8" descr="animation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1" name="Picture 9" descr="animation0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2" name="Picture 10" descr="animation0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3" name="Picture 11" descr="animation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4" name="Picture 12" descr="animation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Evolution of sensitivity</a:t>
            </a:r>
            <a:endParaRPr lang="fr-FR" altLang="ja-JP" sz="2800" kern="1200" dirty="0" err="1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7169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Interferometers – sensitivity</a:t>
            </a:r>
          </a:p>
        </p:txBody>
      </p:sp>
      <p:cxnSp>
        <p:nvCxnSpPr>
          <p:cNvPr id="64515" name="Straight Connector 11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6451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538" y="881063"/>
            <a:ext cx="6005512" cy="4037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3150" y="5226050"/>
            <a:ext cx="5643563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r>
              <a:rPr lang="en-US" sz="1700" b="0" dirty="0">
                <a:latin typeface="+mn-lt"/>
              </a:rPr>
              <a:t>The horizon (best orientation) for a binary system of two 10 solar mass black holes is 63 </a:t>
            </a:r>
            <a:r>
              <a:rPr lang="en-US" sz="1700" b="0" dirty="0" err="1">
                <a:latin typeface="+mn-lt"/>
              </a:rPr>
              <a:t>Mpc</a:t>
            </a:r>
            <a:endParaRPr lang="en-US" sz="1700" b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Interferometers – sensitivity</a:t>
            </a:r>
          </a:p>
        </p:txBody>
      </p:sp>
      <p:cxnSp>
        <p:nvCxnSpPr>
          <p:cNvPr id="7173" name="Straight Connector 11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717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3538" y="881063"/>
            <a:ext cx="6005512" cy="4037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flipV="1">
            <a:off x="2295525" y="3762375"/>
            <a:ext cx="6762750" cy="15875"/>
          </a:xfrm>
          <a:prstGeom prst="line">
            <a:avLst/>
          </a:prstGeom>
          <a:noFill/>
          <a:ln w="12700" algn="ctr">
            <a:solidFill>
              <a:srgbClr val="666699"/>
            </a:solidFill>
            <a:prstDash val="dash"/>
            <a:round/>
            <a:headEnd/>
            <a:tailEnd/>
          </a:ln>
        </p:spPr>
      </p:cxn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3150" y="5226050"/>
            <a:ext cx="5643563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r>
              <a:rPr lang="en-US" sz="1700" b="0" dirty="0">
                <a:latin typeface="+mn-lt"/>
              </a:rPr>
              <a:t>The horizon (best orientation) for a binary system of two 10 solar mass black holes is 63 </a:t>
            </a:r>
            <a:r>
              <a:rPr lang="en-US" sz="1700" b="0" dirty="0" err="1">
                <a:latin typeface="+mn-lt"/>
              </a:rPr>
              <a:t>Mpc</a:t>
            </a:r>
            <a:endParaRPr lang="en-US" sz="1700" b="0" dirty="0">
              <a:latin typeface="+mn-lt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082675" y="5826125"/>
            <a:ext cx="7327900" cy="393700"/>
            <a:chOff x="1082675" y="5826125"/>
            <a:chExt cx="7327900" cy="393700"/>
          </a:xfrm>
        </p:grpSpPr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082675" y="5902325"/>
              <a:ext cx="7327900" cy="26193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lvl="1">
                <a:spcAft>
                  <a:spcPct val="40000"/>
                </a:spcAft>
                <a:buClr>
                  <a:schemeClr val="bg1"/>
                </a:buClr>
                <a:buSzPct val="75000"/>
                <a:defRPr/>
              </a:pPr>
              <a:r>
                <a:rPr lang="en-US" sz="1700" b="0" dirty="0">
                  <a:latin typeface="+mn-lt"/>
                </a:rPr>
                <a:t>Compare to  square root of Planck time:  </a:t>
              </a:r>
            </a:p>
          </p:txBody>
        </p:sp>
        <p:graphicFrame>
          <p:nvGraphicFramePr>
            <p:cNvPr id="7170" name="Object 6"/>
            <p:cNvGraphicFramePr>
              <a:graphicFrameLocks noChangeAspect="1"/>
            </p:cNvGraphicFramePr>
            <p:nvPr/>
          </p:nvGraphicFramePr>
          <p:xfrm>
            <a:off x="5454650" y="5826125"/>
            <a:ext cx="2909888" cy="393700"/>
          </p:xfrm>
          <a:graphic>
            <a:graphicData uri="http://schemas.openxmlformats.org/presentationml/2006/ole">
              <p:oleObj spid="_x0000_s490499" name="Equation" r:id="rId5" imgW="2158920" imgH="291960" progId="Equation.3">
                <p:embed/>
              </p:oleObj>
            </a:graphicData>
          </a:graphic>
        </p:graphicFrame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76325" y="6327775"/>
            <a:ext cx="7315200" cy="342900"/>
            <a:chOff x="1076325" y="6327775"/>
            <a:chExt cx="7315200" cy="342900"/>
          </a:xfrm>
        </p:grpSpPr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076325" y="6359525"/>
              <a:ext cx="7315200" cy="26193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lvl="1">
                <a:spcAft>
                  <a:spcPct val="40000"/>
                </a:spcAft>
                <a:buClr>
                  <a:schemeClr val="bg1"/>
                </a:buClr>
                <a:buSzPct val="75000"/>
                <a:defRPr/>
              </a:pPr>
              <a:r>
                <a:rPr lang="en-US" sz="1700" b="0" dirty="0">
                  <a:latin typeface="+mn-lt"/>
                </a:rPr>
                <a:t>For                                      capability to study details at Planck scale</a:t>
              </a:r>
            </a:p>
          </p:txBody>
        </p:sp>
        <p:graphicFrame>
          <p:nvGraphicFramePr>
            <p:cNvPr id="7171" name="Object 7"/>
            <p:cNvGraphicFramePr>
              <a:graphicFrameLocks noChangeAspect="1"/>
            </p:cNvGraphicFramePr>
            <p:nvPr/>
          </p:nvGraphicFramePr>
          <p:xfrm>
            <a:off x="1960563" y="6327775"/>
            <a:ext cx="2106612" cy="342900"/>
          </p:xfrm>
          <a:graphic>
            <a:graphicData uri="http://schemas.openxmlformats.org/presentationml/2006/ole">
              <p:oleObj spid="_x0000_s490498" name="Equation" r:id="rId6" imgW="1562040" imgH="2538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65539" name="Rectangle 2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2305050"/>
            <a:ext cx="5892800" cy="4552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joint analyses</a:t>
            </a:r>
          </a:p>
        </p:txBody>
      </p:sp>
      <p:sp>
        <p:nvSpPr>
          <p:cNvPr id="6554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0700" y="1173163"/>
            <a:ext cx="3362325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Virgo – Bars  joint analysis</a:t>
            </a:r>
            <a:r>
              <a:rPr lang="en-US" sz="190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Burst events and stochastic signals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Bars, GEO600 and 2km Hanford in Astrowatch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Virgo – LIGO collaboration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Working group for burst, inspiral events, stochastic and periodic sources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Formal MoU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Publish together</a:t>
            </a:r>
            <a:endParaRPr lang="en-US" sz="17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 lvl="1">
              <a:lnSpc>
                <a:spcPct val="90000"/>
              </a:lnSpc>
              <a:buFontTx/>
              <a:buNone/>
            </a:pPr>
            <a:endParaRPr lang="en-US" sz="1600" smtClean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23863" y="6399213"/>
            <a:ext cx="3846512" cy="2619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r>
              <a:rPr lang="en-US" sz="1700" dirty="0">
                <a:latin typeface="+mn-lt"/>
              </a:rPr>
              <a:t>Virgo now at &lt;1e-22 / </a:t>
            </a:r>
            <a:r>
              <a:rPr lang="en-US" sz="1700" dirty="0" err="1">
                <a:latin typeface="+mn-lt"/>
              </a:rPr>
              <a:t>rtHz</a:t>
            </a:r>
            <a:endParaRPr lang="en-US" sz="1700" dirty="0">
              <a:latin typeface="+mn-lt"/>
            </a:endParaRPr>
          </a:p>
        </p:txBody>
      </p:sp>
      <p:cxnSp>
        <p:nvCxnSpPr>
          <p:cNvPr id="6554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LIGO and VIRGO: scientific evolution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1012825"/>
            <a:ext cx="3440113" cy="5086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At present hundreds of galaxies in range for 1.4 M</a:t>
            </a:r>
            <a:r>
              <a:rPr lang="en-US" baseline="-25000" smtClean="0"/>
              <a:t>o</a:t>
            </a:r>
            <a:r>
              <a:rPr lang="en-US" smtClean="0"/>
              <a:t> NS-NS binaries</a:t>
            </a:r>
          </a:p>
          <a:p>
            <a:pPr>
              <a:lnSpc>
                <a:spcPct val="90000"/>
              </a:lnSpc>
            </a:pPr>
            <a:r>
              <a:rPr lang="en-US" smtClean="0"/>
              <a:t>Enhanced program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In 2009 about 10 times more galaxies in range</a:t>
            </a:r>
          </a:p>
          <a:p>
            <a:pPr>
              <a:lnSpc>
                <a:spcPct val="90000"/>
              </a:lnSpc>
            </a:pPr>
            <a:r>
              <a:rPr lang="en-US" smtClean="0"/>
              <a:t>Advanced detectors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About 1000 times more galaxies in range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In 2014 expect 1 signal per day or week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Start of gravitational astrophysics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Numerical relativity will provide templates for interpreting signals</a:t>
            </a:r>
            <a:endParaRPr lang="nl-NL" sz="1800" smtClean="0"/>
          </a:p>
        </p:txBody>
      </p:sp>
      <p:pic>
        <p:nvPicPr>
          <p:cNvPr id="7066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092325"/>
            <a:ext cx="5057775" cy="476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70662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70663" name="Rectangle 6"/>
          <p:cNvSpPr>
            <a:spLocks noChangeArrowheads="1"/>
          </p:cNvSpPr>
          <p:nvPr/>
        </p:nvSpPr>
        <p:spPr bwMode="auto">
          <a:xfrm>
            <a:off x="8418513" y="2138363"/>
            <a:ext cx="671512" cy="29527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sz="half" idx="1"/>
          </p:nvPr>
        </p:nvSpPr>
        <p:spPr>
          <a:xfrm>
            <a:off x="817563" y="1136650"/>
            <a:ext cx="5018087" cy="1028700"/>
          </a:xfrm>
        </p:spPr>
        <p:txBody>
          <a:bodyPr/>
          <a:lstStyle/>
          <a:p>
            <a:r>
              <a:rPr lang="en-US" sz="2000" smtClean="0"/>
              <a:t>1</a:t>
            </a:r>
            <a:r>
              <a:rPr lang="en-US" sz="2000" baseline="30000" smtClean="0"/>
              <a:t>st</a:t>
            </a:r>
            <a:r>
              <a:rPr lang="en-US" sz="2000" smtClean="0"/>
              <a:t> generation interferometric detectors</a:t>
            </a:r>
          </a:p>
          <a:p>
            <a:pPr lvl="1"/>
            <a:r>
              <a:rPr lang="en-US" sz="1200" smtClean="0"/>
              <a:t>Initial LIGO, Virgo, GEO600</a:t>
            </a:r>
          </a:p>
          <a:p>
            <a:pPr lvl="2">
              <a:buFontTx/>
              <a:buNone/>
            </a:pPr>
            <a:endParaRPr lang="en-US" sz="120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cxnSp>
        <p:nvCxnSpPr>
          <p:cNvPr id="78851" name="Straight Connector 5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Evolution of ground-based GW detectors</a:t>
            </a:r>
            <a:endParaRPr lang="en-US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 rot="-2480802">
            <a:off x="2033588" y="1936750"/>
            <a:ext cx="493712" cy="877888"/>
          </a:xfrm>
          <a:prstGeom prst="downArrow">
            <a:avLst>
              <a:gd name="adj1" fmla="val 50000"/>
              <a:gd name="adj2" fmla="val 4993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06688" y="2393950"/>
            <a:ext cx="1450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rgbClr val="FF0000"/>
                </a:solidFill>
              </a:rPr>
              <a:t>We are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33450" y="2828925"/>
            <a:ext cx="5018088" cy="479425"/>
          </a:xfrm>
        </p:spPr>
        <p:txBody>
          <a:bodyPr/>
          <a:lstStyle/>
          <a:p>
            <a:pPr lvl="2"/>
            <a:r>
              <a:rPr lang="en-US" sz="1200" smtClean="0">
                <a:solidFill>
                  <a:schemeClr val="bg1"/>
                </a:solidFill>
              </a:rPr>
              <a:t>Enhanced LIGO, Virgo+</a:t>
            </a: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449513" y="3851275"/>
            <a:ext cx="3879850" cy="925513"/>
          </a:xfrm>
        </p:spPr>
        <p:txBody>
          <a:bodyPr/>
          <a:lstStyle/>
          <a:p>
            <a:r>
              <a:rPr lang="en-US" sz="2000" smtClean="0"/>
              <a:t>2</a:t>
            </a:r>
            <a:r>
              <a:rPr lang="en-US" sz="2000" baseline="30000" smtClean="0"/>
              <a:t>nd</a:t>
            </a:r>
            <a:r>
              <a:rPr lang="en-US" sz="2000" smtClean="0"/>
              <a:t> generation detectors</a:t>
            </a:r>
          </a:p>
          <a:p>
            <a:pPr lvl="1"/>
            <a:r>
              <a:rPr lang="en-US" sz="1200" smtClean="0"/>
              <a:t>Advanced LIGO, Advanced Virgo, GEO-HF</a:t>
            </a:r>
          </a:p>
          <a:p>
            <a:pPr lvl="2">
              <a:buFontTx/>
              <a:buNone/>
            </a:pPr>
            <a:endParaRPr lang="en-US" sz="120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sp>
        <p:nvSpPr>
          <p:cNvPr id="11" name="Down Arrow 10"/>
          <p:cNvSpPr>
            <a:spLocks noChangeArrowheads="1"/>
          </p:cNvSpPr>
          <p:nvPr/>
        </p:nvSpPr>
        <p:spPr bwMode="auto">
          <a:xfrm rot="-2480802">
            <a:off x="4314825" y="4568825"/>
            <a:ext cx="493713" cy="877888"/>
          </a:xfrm>
          <a:prstGeom prst="downArrow">
            <a:avLst>
              <a:gd name="adj1" fmla="val 50000"/>
              <a:gd name="adj2" fmla="val 4993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3794125" y="5351463"/>
            <a:ext cx="3878263" cy="925512"/>
          </a:xfrm>
        </p:spPr>
        <p:txBody>
          <a:bodyPr/>
          <a:lstStyle/>
          <a:p>
            <a:r>
              <a:rPr lang="en-US" sz="2000" smtClean="0"/>
              <a:t>3</a:t>
            </a:r>
            <a:r>
              <a:rPr lang="en-US" sz="2000" baseline="30000" smtClean="0"/>
              <a:t>rd</a:t>
            </a:r>
            <a:r>
              <a:rPr lang="en-US" sz="2000" smtClean="0"/>
              <a:t> generation detectors</a:t>
            </a:r>
          </a:p>
          <a:p>
            <a:pPr lvl="1"/>
            <a:r>
              <a:rPr lang="en-US" sz="1200" smtClean="0"/>
              <a:t>Einstein Telescope, US counterpart to ET</a:t>
            </a:r>
          </a:p>
          <a:p>
            <a:pPr lvl="2">
              <a:buFontTx/>
              <a:buNone/>
            </a:pPr>
            <a:endParaRPr lang="en-US" sz="120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 rot="-2480802">
            <a:off x="3016250" y="3063875"/>
            <a:ext cx="493713" cy="877888"/>
          </a:xfrm>
          <a:prstGeom prst="downArrow">
            <a:avLst>
              <a:gd name="adj1" fmla="val 50000"/>
              <a:gd name="adj2" fmla="val 4993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746750" y="996950"/>
            <a:ext cx="2197100" cy="354013"/>
          </a:xfrm>
          <a:prstGeom prst="rect">
            <a:avLst/>
          </a:prstGeom>
          <a:solidFill>
            <a:srgbClr val="FAFE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0"/>
              <a:t>Unlikely detection</a:t>
            </a: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767388" y="1485900"/>
            <a:ext cx="3289300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Science data taking</a:t>
            </a:r>
          </a:p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Set up network observation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5754688" y="2363788"/>
            <a:ext cx="2339975" cy="354012"/>
          </a:xfrm>
          <a:prstGeom prst="rect">
            <a:avLst/>
          </a:prstGeom>
          <a:solidFill>
            <a:srgbClr val="FAFE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0"/>
              <a:t>Plausible detection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5775325" y="2854325"/>
            <a:ext cx="3205163" cy="6143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Lay ground for multi-</a:t>
            </a:r>
          </a:p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messenger astronomy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719763" y="3894138"/>
            <a:ext cx="1952625" cy="354012"/>
          </a:xfrm>
          <a:prstGeom prst="rect">
            <a:avLst/>
          </a:prstGeom>
          <a:solidFill>
            <a:srgbClr val="FAFE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0"/>
              <a:t>Likely detection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738813" y="4546600"/>
            <a:ext cx="3206750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Routine observation</a:t>
            </a:r>
          </a:p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Towards GW astronomy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81000" y="5438775"/>
            <a:ext cx="3205163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Thorough observation </a:t>
            </a:r>
          </a:p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of Universe with GW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0813"/>
            <a:ext cx="5619750" cy="573087"/>
          </a:xfrm>
        </p:spPr>
        <p:txBody>
          <a:bodyPr/>
          <a:lstStyle/>
          <a:p>
            <a:pPr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Advanced Virgo (AdV)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09663"/>
            <a:ext cx="7777162" cy="1455737"/>
          </a:xfrm>
          <a:solidFill>
            <a:srgbClr val="F8F8F8"/>
          </a:solidFill>
          <a:ln>
            <a:solidFill>
              <a:srgbClr val="000099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 smtClean="0"/>
              <a:t>		</a:t>
            </a:r>
            <a:r>
              <a:rPr lang="it-IT" sz="1600" b="1" smtClean="0"/>
              <a:t>PROJECT</a:t>
            </a:r>
            <a:r>
              <a:rPr lang="it-IT" sz="1600" smtClean="0"/>
              <a:t> </a:t>
            </a:r>
            <a:r>
              <a:rPr lang="it-IT" sz="1600" b="1" smtClean="0"/>
              <a:t>GOALS</a:t>
            </a:r>
          </a:p>
          <a:p>
            <a:r>
              <a:rPr lang="it-IT" sz="1600" smtClean="0"/>
              <a:t>Upgrade Virgo to a 2</a:t>
            </a:r>
            <a:r>
              <a:rPr lang="it-IT" sz="1600" baseline="30000" smtClean="0"/>
              <a:t>nd</a:t>
            </a:r>
            <a:r>
              <a:rPr lang="it-IT" sz="1600" smtClean="0"/>
              <a:t> generation detector. Sensitivity: 10x better than Virgo</a:t>
            </a:r>
          </a:p>
          <a:p>
            <a:r>
              <a:rPr lang="it-IT" sz="1600" smtClean="0"/>
              <a:t>Be part of the 2</a:t>
            </a:r>
            <a:r>
              <a:rPr lang="it-IT" sz="1600" baseline="30000" smtClean="0"/>
              <a:t>nd</a:t>
            </a:r>
            <a:r>
              <a:rPr lang="it-IT" sz="1600" smtClean="0"/>
              <a:t> generation GW detectors network. Timeline: in data taking with Advanced LIGO</a:t>
            </a:r>
          </a:p>
        </p:txBody>
      </p:sp>
      <p:sp>
        <p:nvSpPr>
          <p:cNvPr id="72708" name="Text Box 8"/>
          <p:cNvSpPr txBox="1">
            <a:spLocks noChangeArrowheads="1"/>
          </p:cNvSpPr>
          <p:nvPr/>
        </p:nvSpPr>
        <p:spPr bwMode="auto">
          <a:xfrm>
            <a:off x="5703888" y="1238250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800" b="0"/>
          </a:p>
          <a:p>
            <a:endParaRPr lang="it-IT" sz="2800" b="0"/>
          </a:p>
        </p:txBody>
      </p:sp>
      <p:pic>
        <p:nvPicPr>
          <p:cNvPr id="72709" name="Picture 25" descr="AdV-nond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708275"/>
            <a:ext cx="410527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26" descr="AdVvsVir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636838"/>
            <a:ext cx="421163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711" name="Straight Connector 5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72712" name="Picture 5" descr="advlogo_fi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7400"/>
            <a:ext cx="18462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04240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4825" y="3922713"/>
            <a:ext cx="20510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058" name="Rectangle 2100"/>
          <p:cNvSpPr>
            <a:spLocks noChangeArrowheads="1"/>
          </p:cNvSpPr>
          <p:nvPr/>
        </p:nvSpPr>
        <p:spPr bwMode="auto">
          <a:xfrm>
            <a:off x="307975" y="1071563"/>
            <a:ext cx="72739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smtClean="0">
                <a:solidFill>
                  <a:srgbClr val="6C18B0"/>
                </a:solidFill>
              </a:rPr>
              <a:t>Newton’s theory of gravity (1687) 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Gravitation is a force that masses exert on each other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This force is </a:t>
            </a: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instantaneous</a:t>
            </a:r>
            <a:endParaRPr lang="en-US" sz="2100" b="0" dirty="0" smtClean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smtClean="0">
                <a:solidFill>
                  <a:srgbClr val="6C18B0"/>
                </a:solidFill>
              </a:rPr>
              <a:t>Einstein’s Special </a:t>
            </a:r>
            <a:r>
              <a:rPr lang="en-US" sz="2100" b="0" dirty="0" err="1" smtClean="0">
                <a:solidFill>
                  <a:srgbClr val="6C18B0"/>
                </a:solidFill>
              </a:rPr>
              <a:t>Relavity</a:t>
            </a:r>
            <a:r>
              <a:rPr lang="en-US" sz="2100" b="0" dirty="0" smtClean="0">
                <a:solidFill>
                  <a:srgbClr val="6C18B0"/>
                </a:solidFill>
              </a:rPr>
              <a:t> (1905</a:t>
            </a:r>
            <a:r>
              <a:rPr lang="en-US" sz="2100" b="0" dirty="0">
                <a:solidFill>
                  <a:srgbClr val="6C18B0"/>
                </a:solidFill>
              </a:rPr>
              <a:t>)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Physical laws are identical for all inertial observers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Light travels with the same velocity for all observers</a:t>
            </a:r>
          </a:p>
          <a:p>
            <a:pPr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→ </a:t>
            </a: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Close relation between space and time (`</a:t>
            </a:r>
            <a:r>
              <a:rPr kumimoji="1" lang="en-US" altLang="ja-JP" sz="1800" b="0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spacetime</a:t>
            </a: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’)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→ </a:t>
            </a: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Information exchange: not faster than with the speed of light</a:t>
            </a:r>
          </a:p>
          <a:p>
            <a:pPr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</a:t>
            </a: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How does gravity fit in?</a:t>
            </a: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lvl="1"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endParaRPr lang="en-US" sz="1800" b="0" dirty="0"/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</p:txBody>
      </p:sp>
      <p:sp>
        <p:nvSpPr>
          <p:cNvPr id="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Gravitation</a:t>
            </a:r>
          </a:p>
        </p:txBody>
      </p:sp>
      <p:cxnSp>
        <p:nvCxnSpPr>
          <p:cNvPr id="3789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7894" name="Picture 53" descr="GFor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700" y="885825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54" descr="F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2475" y="2513013"/>
            <a:ext cx="971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 descr="\\vmware-host\Shared Folders\Desktop\7a139374144885b0b8d286dafa37fac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743" y="2189901"/>
            <a:ext cx="1294195" cy="323549"/>
          </a:xfrm>
          <a:prstGeom prst="rect">
            <a:avLst/>
          </a:prstGeom>
          <a:noFill/>
        </p:spPr>
      </p:pic>
      <p:pic>
        <p:nvPicPr>
          <p:cNvPr id="27650" name="Picture 2" descr="\\vmware-host\Shared Folders\Desktop\624a074af9851f1fdd742635a14438a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1270" y="2195297"/>
            <a:ext cx="2496042" cy="315360"/>
          </a:xfrm>
          <a:prstGeom prst="rect">
            <a:avLst/>
          </a:prstGeom>
          <a:noFill/>
        </p:spPr>
      </p:pic>
      <p:pic>
        <p:nvPicPr>
          <p:cNvPr id="27651" name="Picture 3" descr="\\vmware-host\Shared Folders\Desktop\a857dbb65812f6f1391e7e94fd62bc2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4309" y="2245274"/>
            <a:ext cx="881993" cy="17905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ep 12"/>
          <p:cNvGrpSpPr/>
          <p:nvPr/>
        </p:nvGrpSpPr>
        <p:grpSpPr>
          <a:xfrm>
            <a:off x="4508937" y="1970682"/>
            <a:ext cx="1387366" cy="244366"/>
            <a:chOff x="7236372" y="4627179"/>
            <a:chExt cx="1387366" cy="244366"/>
          </a:xfrm>
        </p:grpSpPr>
        <p:pic>
          <p:nvPicPr>
            <p:cNvPr id="27652" name="Picture 4" descr="\\vmware-host\Shared Folders\Desktop\076aef14a2180752347fafb0aad3ec3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65659" y="4643727"/>
              <a:ext cx="1358079" cy="182819"/>
            </a:xfrm>
            <a:prstGeom prst="rect">
              <a:avLst/>
            </a:prstGeom>
            <a:noFill/>
          </p:spPr>
        </p:pic>
        <p:sp>
          <p:nvSpPr>
            <p:cNvPr id="12" name="Rechthoek 11"/>
            <p:cNvSpPr/>
            <p:nvPr/>
          </p:nvSpPr>
          <p:spPr bwMode="auto">
            <a:xfrm>
              <a:off x="7236372" y="4627179"/>
              <a:ext cx="725214" cy="24436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155575"/>
            <a:ext cx="7848600" cy="955675"/>
          </a:xfrm>
        </p:spPr>
        <p:txBody>
          <a:bodyPr/>
          <a:lstStyle/>
          <a:p>
            <a:pPr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Other GW projects</a:t>
            </a:r>
          </a:p>
        </p:txBody>
      </p:sp>
      <p:cxnSp>
        <p:nvCxnSpPr>
          <p:cNvPr id="82947" name="Straight Connector 5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9488" y="307975"/>
            <a:ext cx="8229600" cy="7254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Underground detector in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Kamioka</a:t>
            </a:r>
            <a:endParaRPr lang="en-US" altLang="ja-JP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83971" name="図 5" descr="LCGTPosterSimple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000125"/>
            <a:ext cx="829945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2" name="Straight Connector 5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8650"/>
            <a:ext cx="4398963" cy="331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9713"/>
            <a:ext cx="9144000" cy="522287"/>
          </a:xfrm>
        </p:spPr>
        <p:txBody>
          <a:bodyPr/>
          <a:lstStyle/>
          <a:p>
            <a:pPr algn="ctr"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Experience: Japan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2175"/>
            <a:ext cx="7924800" cy="5105400"/>
          </a:xfrm>
        </p:spPr>
        <p:txBody>
          <a:bodyPr/>
          <a:lstStyle/>
          <a:p>
            <a:r>
              <a:rPr lang="it-IT" smtClean="0"/>
              <a:t>LISM: 20 m Fabry-Perot  interferometer, R&amp;D for LCGT, moved from Mitaka (ground based) to Kamioka (underground)</a:t>
            </a:r>
          </a:p>
          <a:p>
            <a:pPr>
              <a:lnSpc>
                <a:spcPct val="190000"/>
              </a:lnSpc>
            </a:pPr>
            <a:r>
              <a:rPr lang="it-IT" smtClean="0"/>
              <a:t>Seismic noise much lower:</a:t>
            </a:r>
          </a:p>
          <a:p>
            <a:pPr>
              <a:lnSpc>
                <a:spcPct val="190000"/>
              </a:lnSpc>
            </a:pPr>
            <a:r>
              <a:rPr lang="it-IT" smtClean="0"/>
              <a:t>Operation becomes easier</a:t>
            </a:r>
          </a:p>
          <a:p>
            <a:pPr lvl="1"/>
            <a:endParaRPr lang="it-IT" sz="1800" smtClean="0"/>
          </a:p>
          <a:p>
            <a:endParaRPr lang="en-US" smtClean="0"/>
          </a:p>
        </p:txBody>
      </p:sp>
      <p:pic>
        <p:nvPicPr>
          <p:cNvPr id="788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189288"/>
            <a:ext cx="4648200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4322763" y="1763713"/>
            <a:ext cx="2209800" cy="6969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1" hangingPunct="1">
              <a:spcBef>
                <a:spcPct val="20000"/>
              </a:spcBef>
              <a:buClr>
                <a:srgbClr val="0033CC"/>
              </a:buClr>
            </a:pP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10</a:t>
            </a:r>
            <a:r>
              <a:rPr lang="it-IT" sz="1800" baseline="30000">
                <a:solidFill>
                  <a:schemeClr val="tx1"/>
                </a:solidFill>
                <a:latin typeface="Microsoft Sans Serif" pitchFamily="34" charset="0"/>
              </a:rPr>
              <a:t>2</a:t>
            </a: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 overall gain</a:t>
            </a:r>
          </a:p>
          <a:p>
            <a:pPr lvl="1" eaLnBrk="1" hangingPunct="1">
              <a:spcBef>
                <a:spcPct val="20000"/>
              </a:spcBef>
              <a:buClr>
                <a:srgbClr val="0033CC"/>
              </a:buClr>
            </a:pP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10</a:t>
            </a:r>
            <a:r>
              <a:rPr lang="it-IT" sz="1800" baseline="30000">
                <a:solidFill>
                  <a:schemeClr val="tx1"/>
                </a:solidFill>
                <a:latin typeface="Microsoft Sans Serif" pitchFamily="34" charset="0"/>
              </a:rPr>
              <a:t>3</a:t>
            </a:r>
            <a:r>
              <a:rPr lang="it-IT" sz="1800" b="0" baseline="30000">
                <a:solidFill>
                  <a:schemeClr val="tx1"/>
                </a:solidFill>
                <a:latin typeface="Microsoft Sans Serif" pitchFamily="34" charset="0"/>
              </a:rPr>
              <a:t> </a:t>
            </a: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at 4 Hz</a:t>
            </a:r>
            <a:endParaRPr lang="en-US" sz="1800" b="0">
              <a:solidFill>
                <a:schemeClr val="tx1"/>
              </a:solidFill>
              <a:latin typeface="Microsoft Sans Serif" pitchFamily="34" charset="0"/>
            </a:endParaRPr>
          </a:p>
        </p:txBody>
      </p:sp>
      <p:sp>
        <p:nvSpPr>
          <p:cNvPr id="78856" name="AutoShape 6"/>
          <p:cNvSpPr>
            <a:spLocks noChangeArrowheads="1"/>
          </p:cNvSpPr>
          <p:nvPr/>
        </p:nvSpPr>
        <p:spPr bwMode="auto">
          <a:xfrm>
            <a:off x="6324600" y="4495800"/>
            <a:ext cx="152400" cy="533400"/>
          </a:xfrm>
          <a:prstGeom prst="downArrow">
            <a:avLst>
              <a:gd name="adj1" fmla="val 50000"/>
              <a:gd name="adj2" fmla="val 875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78857" name="AutoShape 7"/>
          <p:cNvSpPr>
            <a:spLocks noChangeArrowheads="1"/>
          </p:cNvSpPr>
          <p:nvPr/>
        </p:nvSpPr>
        <p:spPr bwMode="auto">
          <a:xfrm>
            <a:off x="7162800" y="4343400"/>
            <a:ext cx="152400" cy="1066800"/>
          </a:xfrm>
          <a:prstGeom prst="downArrow">
            <a:avLst>
              <a:gd name="adj1" fmla="val 50000"/>
              <a:gd name="adj2" fmla="val 175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62473" name="Picture 8" descr="20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0400"/>
            <a:ext cx="44196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9" descr="kawamu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3213" y="2070100"/>
            <a:ext cx="23844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886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0" y="-776288"/>
          <a:ext cx="9144000" cy="7634288"/>
        </p:xfrm>
        <a:graphic>
          <a:graphicData uri="http://schemas.openxmlformats.org/presentationml/2006/ole">
            <p:oleObj spid="_x0000_s13314" name="Bitmap" r:id="rId3" imgW="9488224" imgH="7923810" progId="PBrush">
              <p:embed/>
            </p:oleObj>
          </a:graphicData>
        </a:graphic>
      </p:graphicFrame>
      <p:sp>
        <p:nvSpPr>
          <p:cNvPr id="13315" name="Textfeld 10"/>
          <p:cNvSpPr txBox="1">
            <a:spLocks noChangeArrowheads="1"/>
          </p:cNvSpPr>
          <p:nvPr/>
        </p:nvSpPr>
        <p:spPr bwMode="auto">
          <a:xfrm>
            <a:off x="3857625" y="2071688"/>
            <a:ext cx="28575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400">
                <a:solidFill>
                  <a:srgbClr val="FFFF99"/>
                </a:solidFill>
                <a:latin typeface="Calibri" pitchFamily="34" charset="0"/>
              </a:rPr>
              <a:t>2022</a:t>
            </a:r>
          </a:p>
        </p:txBody>
      </p:sp>
      <p:sp>
        <p:nvSpPr>
          <p:cNvPr id="3584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de-DE" smtClean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1331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-142875" y="6429375"/>
            <a:ext cx="9644063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5" y="-71438"/>
            <a:ext cx="29956125" cy="2118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70100" y="4235450"/>
            <a:ext cx="6354763" cy="1951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Design Study Proposal approved by EU within FP7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Large part of the European GW community involved   </a:t>
            </a:r>
            <a:r>
              <a:rPr lang="it-IT" sz="1400" dirty="0">
                <a:solidFill>
                  <a:srgbClr val="FFFF00"/>
                </a:solidFill>
              </a:rPr>
              <a:t>EGO, INFN, MPI, CNRS, Nikhef, Univ. Birmingham, Cardiff, Glasgow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it-IT" sz="18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Recommended in Aspera / Appec roadmap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3794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33794"/>
                                        </p:tgtEl>
                                      </p:cBhvr>
                                      <p:by x="5000000" y="5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" fill="hold"/>
                                        <p:tgtEl>
                                          <p:spTgt spid="37890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5E-6 -3.33333E-6 L 1.14982 1.0708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" y="5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7" name="Picture 3" descr="\\vmware-host\Shared Folders\Desktop\ET_cov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2778" y="-738920"/>
            <a:ext cx="5431221" cy="7596920"/>
          </a:xfrm>
          <a:prstGeom prst="rect">
            <a:avLst/>
          </a:prstGeom>
          <a:noFill/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54063" y="809277"/>
            <a:ext cx="48768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C18B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Einstein Telescope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lang="en-US" sz="1600" b="0" kern="0" dirty="0" smtClean="0">
                <a:latin typeface="+mn-lt"/>
              </a:rPr>
              <a:t>Triangular topology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Underground</a:t>
            </a: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Depth: 100 – 200 m</a:t>
            </a: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Gravity gradient noise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Cryogenic mirrors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10 km arms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Xylophone detector</a:t>
            </a: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HF ITF</a:t>
            </a: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LF 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ITF</a:t>
            </a: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Up to 6 ITFs</a:t>
            </a:r>
            <a:endParaRPr lang="en-US" sz="1200" b="0" kern="0" dirty="0" smtClean="0">
              <a:solidFill>
                <a:srgbClr val="666699"/>
              </a:solidFill>
              <a:latin typeface="+mn-lt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69524"/>
            <a:ext cx="2971816" cy="238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650" name="Picture 2" descr="\\vmware-host\Shared Folders\Desktop\artistic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3589" y="3328629"/>
            <a:ext cx="6359433" cy="3529371"/>
          </a:xfrm>
          <a:prstGeom prst="rect">
            <a:avLst/>
          </a:prstGeom>
          <a:noFill/>
        </p:spPr>
      </p:pic>
      <p:pic>
        <p:nvPicPr>
          <p:cNvPr id="5" name="Picture 2" descr="D:\Docs\nikhef\Experiments\APP\ET\wg1\COB\COB - Nikhef October 2008\cob\DSC_0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7225" y="884238"/>
            <a:ext cx="31861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8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6150" y="892175"/>
            <a:ext cx="163036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4063" y="1447800"/>
            <a:ext cx="4876800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C18B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Infrastructure: largest cost driver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Tunnels, caverns, buildings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Vacuum, cryogenics, safety systems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Collaborate with industry</a:t>
            </a:r>
          </a:p>
          <a:p>
            <a:pPr marL="911225" marR="0" lvl="2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n-lt"/>
              </a:rPr>
              <a:t>COB (Amsterdam, October 9, 2008)</a:t>
            </a:r>
          </a:p>
          <a:p>
            <a:pPr marL="911225" marR="0" lvl="2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n-lt"/>
              </a:rPr>
              <a:t>Saes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n-lt"/>
              </a:rPr>
              <a:t> Getters Italy</a:t>
            </a:r>
          </a:p>
          <a:p>
            <a:pPr marL="911225" marR="0" lvl="2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n-lt"/>
              </a:rPr>
              <a:t>Demaco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n-lt"/>
              </a:rPr>
              <a:t> Netherlands</a:t>
            </a:r>
          </a:p>
          <a:p>
            <a:pPr marL="231775" marR="0" lvl="0" indent="-23177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6C18B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Experience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LIGO, Virgo, GEO</a:t>
            </a: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Underground labs</a:t>
            </a: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Gran </a:t>
            </a:r>
            <a:r>
              <a:rPr lang="en-US" sz="1200" b="0" kern="0" dirty="0" err="1" smtClean="0">
                <a:solidFill>
                  <a:srgbClr val="666699"/>
                </a:solidFill>
                <a:latin typeface="+mn-lt"/>
              </a:rPr>
              <a:t>Sasso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, </a:t>
            </a:r>
            <a:r>
              <a:rPr lang="en-US" sz="1200" b="0" kern="0" dirty="0" err="1" smtClean="0">
                <a:solidFill>
                  <a:srgbClr val="666699"/>
                </a:solidFill>
                <a:latin typeface="+mn-lt"/>
              </a:rPr>
              <a:t>Canfranc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,</a:t>
            </a:r>
            <a:endParaRPr lang="en-US" sz="1200" b="0" kern="0" dirty="0" smtClean="0">
              <a:solidFill>
                <a:srgbClr val="666699"/>
              </a:solidFill>
              <a:latin typeface="+mn-lt"/>
            </a:endParaRP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err="1" smtClean="0">
                <a:solidFill>
                  <a:srgbClr val="666699"/>
                </a:solidFill>
                <a:latin typeface="+mn-lt"/>
              </a:rPr>
              <a:t>Kamioka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, </a:t>
            </a:r>
            <a:r>
              <a:rPr lang="en-US" sz="1200" b="0" kern="0" dirty="0" err="1" smtClean="0">
                <a:solidFill>
                  <a:srgbClr val="666699"/>
                </a:solidFill>
                <a:latin typeface="+mn-lt"/>
              </a:rPr>
              <a:t>Dusel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, etc.</a:t>
            </a:r>
          </a:p>
          <a:p>
            <a:pPr marL="571500" lvl="1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 kern="0" dirty="0" smtClean="0">
                <a:latin typeface="+mn-lt"/>
              </a:rPr>
              <a:t>Mines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 </a:t>
            </a:r>
            <a:endParaRPr lang="en-US" sz="1200" b="0" kern="0" dirty="0" smtClean="0">
              <a:solidFill>
                <a:srgbClr val="666699"/>
              </a:solidFill>
              <a:latin typeface="+mn-lt"/>
            </a:endParaRPr>
          </a:p>
          <a:p>
            <a:pPr marL="571500" marR="0" lvl="1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tabLst/>
              <a:defRPr/>
            </a:pPr>
            <a:r>
              <a:rPr lang="en-US" sz="1600" b="0" kern="0" dirty="0" smtClean="0">
                <a:latin typeface="+mn-lt"/>
              </a:rPr>
              <a:t>Particle physics</a:t>
            </a: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ILC, </a:t>
            </a:r>
            <a:r>
              <a:rPr lang="en-US" sz="1200" b="0" kern="0" dirty="0" err="1" smtClean="0">
                <a:solidFill>
                  <a:srgbClr val="666699"/>
                </a:solidFill>
                <a:latin typeface="+mn-lt"/>
              </a:rPr>
              <a:t>Cern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, </a:t>
            </a:r>
            <a:r>
              <a:rPr lang="en-US" sz="1200" b="0" kern="0" dirty="0" err="1" smtClean="0">
                <a:solidFill>
                  <a:srgbClr val="666699"/>
                </a:solidFill>
                <a:latin typeface="+mn-lt"/>
              </a:rPr>
              <a:t>Desy</a:t>
            </a: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, FLNL</a:t>
            </a:r>
          </a:p>
          <a:p>
            <a:pPr marL="571500" lvl="1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 kern="0" dirty="0" smtClean="0">
                <a:latin typeface="+mn-lt"/>
              </a:rPr>
              <a:t>Seismology</a:t>
            </a:r>
          </a:p>
          <a:p>
            <a:pPr marL="1028700" lvl="2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200" b="0" kern="0" dirty="0" smtClean="0">
                <a:solidFill>
                  <a:srgbClr val="666699"/>
                </a:solidFill>
                <a:latin typeface="+mn-lt"/>
              </a:rPr>
              <a:t>KNMI, </a:t>
            </a:r>
            <a:r>
              <a:rPr lang="en-US" sz="1200" b="0" kern="0" dirty="0" err="1" smtClean="0">
                <a:solidFill>
                  <a:srgbClr val="666699"/>
                </a:solidFill>
                <a:latin typeface="+mn-lt"/>
              </a:rPr>
              <a:t>Orfeus</a:t>
            </a:r>
            <a:endParaRPr lang="en-US" sz="1200" b="0" kern="0" dirty="0" smtClean="0">
              <a:solidFill>
                <a:srgbClr val="666699"/>
              </a:solidFill>
              <a:latin typeface="+mn-lt"/>
            </a:endParaRPr>
          </a:p>
          <a:p>
            <a:pPr marL="571500" lvl="1" indent="-225425" eaLnBrk="1" hangingPunct="1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 kern="0" dirty="0" smtClean="0">
                <a:latin typeface="+mn-lt"/>
              </a:rPr>
              <a:t>Geology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pPr algn="ctr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ET infrastructure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9" name="Straight Connector 9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pPr algn="ctr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ET infrastructure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9" name="Straight Connector 9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668674" name="Picture 2" descr="\\vmware-host\Shared Folders\Desktop\artisti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8933" y="864870"/>
            <a:ext cx="10798779" cy="59931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pPr algn="ctr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ET infrastructure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9" name="Straight Connector 9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668675" name="Picture 3" descr="\\vmware-host\Shared Folders\Desktop\artisti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3814"/>
            <a:ext cx="10638515" cy="59041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pPr algn="ctr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ET infrastructure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9" name="Straight Connector 9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668674" name="Picture 2" descr="\\vmware-host\Shared Folders\Desktop\artisti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08" y="864870"/>
            <a:ext cx="8497792" cy="4716123"/>
          </a:xfrm>
          <a:prstGeom prst="rect">
            <a:avLst/>
          </a:prstGeom>
          <a:noFill/>
        </p:spPr>
      </p:pic>
      <p:pic>
        <p:nvPicPr>
          <p:cNvPr id="668675" name="Picture 3" descr="\\vmware-host\Shared Folders\Desktop\artisti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96814"/>
            <a:ext cx="8578989" cy="47611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8135938" cy="4703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995363" y="334963"/>
            <a:ext cx="7624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Expected sensitivities – rates </a:t>
            </a:r>
          </a:p>
        </p:txBody>
      </p:sp>
      <p:cxnSp>
        <p:nvCxnSpPr>
          <p:cNvPr id="86020" name="Straight Connector 9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25513" y="2019300"/>
            <a:ext cx="4333875" cy="4514850"/>
            <a:chOff x="925886" y="2018740"/>
            <a:chExt cx="4333875" cy="4514850"/>
          </a:xfrm>
        </p:grpSpPr>
        <p:pic>
          <p:nvPicPr>
            <p:cNvPr id="860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5886" y="2018740"/>
              <a:ext cx="4333875" cy="4514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6025" name="TextBox 13"/>
            <p:cNvSpPr txBox="1">
              <a:spLocks noChangeArrowheads="1"/>
            </p:cNvSpPr>
            <p:nvPr/>
          </p:nvSpPr>
          <p:spPr bwMode="auto">
            <a:xfrm>
              <a:off x="1075765" y="2151530"/>
              <a:ext cx="2273379" cy="46166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/>
                <a:t>Binary mergers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2663" y="5016500"/>
            <a:ext cx="4351337" cy="184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4938" y="5970588"/>
            <a:ext cx="4895850" cy="8302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Einstein Telescope: ~1000 per day</a:t>
            </a:r>
          </a:p>
          <a:p>
            <a:r>
              <a:rPr lang="en-US" b="0"/>
              <a:t>GW observatory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Gravitation</a:t>
            </a:r>
          </a:p>
        </p:txBody>
      </p:sp>
      <p:sp>
        <p:nvSpPr>
          <p:cNvPr id="2058" name="Rectangle 2100"/>
          <p:cNvSpPr>
            <a:spLocks noChangeArrowheads="1"/>
          </p:cNvSpPr>
          <p:nvPr/>
        </p:nvSpPr>
        <p:spPr bwMode="auto">
          <a:xfrm>
            <a:off x="307975" y="1071563"/>
            <a:ext cx="72739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smtClean="0">
                <a:solidFill>
                  <a:srgbClr val="6C18B0"/>
                </a:solidFill>
              </a:rPr>
              <a:t>Newton’s theory of gravity (1687) 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Gravitation is a force that masses exert on each other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This force is </a:t>
            </a: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instantaneous</a:t>
            </a:r>
            <a:endParaRPr lang="en-US" sz="2100" b="0" dirty="0" smtClean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 smtClean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smtClean="0">
                <a:solidFill>
                  <a:srgbClr val="6C18B0"/>
                </a:solidFill>
              </a:rPr>
              <a:t>Einstein’s Special </a:t>
            </a:r>
            <a:r>
              <a:rPr lang="en-US" sz="2100" b="0" dirty="0" err="1" smtClean="0">
                <a:solidFill>
                  <a:srgbClr val="6C18B0"/>
                </a:solidFill>
              </a:rPr>
              <a:t>Relavity</a:t>
            </a:r>
            <a:r>
              <a:rPr lang="en-US" sz="2100" b="0" dirty="0" smtClean="0">
                <a:solidFill>
                  <a:srgbClr val="6C18B0"/>
                </a:solidFill>
              </a:rPr>
              <a:t> (1905)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Physical laws are identical for all inertial observers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Light travels with the same velocity for all observers</a:t>
            </a:r>
          </a:p>
          <a:p>
            <a:pPr eaLnBrk="1" hangingPunct="1">
              <a:defRPr/>
            </a:pPr>
            <a:endParaRPr kumimoji="1" lang="en-US" altLang="ja-JP" sz="1800" b="0" i="1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→  </a:t>
            </a: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Close relation between space and time (`</a:t>
            </a:r>
            <a:r>
              <a:rPr kumimoji="1" lang="en-US" altLang="ja-JP" sz="1800" b="0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spacetime</a:t>
            </a: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’)</a:t>
            </a:r>
          </a:p>
          <a:p>
            <a:pPr eaLnBrk="1" hangingPunct="1">
              <a:defRPr/>
            </a:pP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→  </a:t>
            </a: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Information exchange: not faster than with the speed of light</a:t>
            </a:r>
          </a:p>
          <a:p>
            <a:pPr eaLnBrk="1" hangingPunct="1">
              <a:defRPr/>
            </a:pPr>
            <a:endParaRPr kumimoji="1" lang="en-US" altLang="ja-JP" sz="1800" b="0" i="1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How does gravity fit in?</a:t>
            </a:r>
            <a:endParaRPr lang="en-US" sz="2100" b="0" dirty="0" smtClean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smtClean="0">
                <a:solidFill>
                  <a:srgbClr val="6C18B0"/>
                </a:solidFill>
              </a:rPr>
              <a:t>Einstein’s General Relativity </a:t>
            </a:r>
            <a:r>
              <a:rPr lang="en-US" sz="2100" b="0" dirty="0">
                <a:solidFill>
                  <a:srgbClr val="6C18B0"/>
                </a:solidFill>
              </a:rPr>
              <a:t>(1915)</a:t>
            </a: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Inertial observers in </a:t>
            </a:r>
            <a:r>
              <a:rPr kumimoji="1" lang="en-US" altLang="ja-JP" sz="1800" b="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curved </a:t>
            </a:r>
            <a:r>
              <a:rPr kumimoji="1" lang="en-US" altLang="ja-JP" sz="1800" b="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spacetime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Matter produces the curvature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Gravity is a side effect of this curvature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endParaRPr lang="en-US" sz="1800" b="0" dirty="0"/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</p:txBody>
      </p:sp>
      <p:cxnSp>
        <p:nvCxnSpPr>
          <p:cNvPr id="3891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8918" name="Picture 53" descr="GFor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700" y="885825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54" descr="F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2475" y="2513013"/>
            <a:ext cx="971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55" descr="rubber_sheet_spacetim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479925"/>
            <a:ext cx="28956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56" descr="EinsteinEquation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4663" y="5686425"/>
            <a:ext cx="19431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\\vmware-host\Shared Folders\Desktop\7a139374144885b0b8d286dafa37fac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743" y="2189901"/>
            <a:ext cx="1294195" cy="323549"/>
          </a:xfrm>
          <a:prstGeom prst="rect">
            <a:avLst/>
          </a:prstGeom>
          <a:noFill/>
        </p:spPr>
      </p:pic>
      <p:pic>
        <p:nvPicPr>
          <p:cNvPr id="11" name="Picture 2" descr="\\vmware-host\Shared Folders\Desktop\624a074af9851f1fdd742635a14438a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1270" y="2195297"/>
            <a:ext cx="2496042" cy="315360"/>
          </a:xfrm>
          <a:prstGeom prst="rect">
            <a:avLst/>
          </a:prstGeom>
          <a:noFill/>
        </p:spPr>
      </p:pic>
      <p:pic>
        <p:nvPicPr>
          <p:cNvPr id="12" name="Picture 3" descr="\\vmware-host\Shared Folders\Desktop\a857dbb65812f6f1391e7e94fd62bc2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14309" y="2245274"/>
            <a:ext cx="881993" cy="17905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ep 12"/>
          <p:cNvGrpSpPr/>
          <p:nvPr/>
        </p:nvGrpSpPr>
        <p:grpSpPr>
          <a:xfrm>
            <a:off x="4508937" y="1970682"/>
            <a:ext cx="1387366" cy="244366"/>
            <a:chOff x="7236372" y="4627179"/>
            <a:chExt cx="1387366" cy="244366"/>
          </a:xfrm>
        </p:grpSpPr>
        <p:pic>
          <p:nvPicPr>
            <p:cNvPr id="14" name="Picture 4" descr="\\vmware-host\Shared Folders\Desktop\076aef14a2180752347fafb0aad3ec35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65659" y="4643727"/>
              <a:ext cx="1358079" cy="182819"/>
            </a:xfrm>
            <a:prstGeom prst="rect">
              <a:avLst/>
            </a:prstGeom>
            <a:noFill/>
          </p:spPr>
        </p:pic>
        <p:sp>
          <p:nvSpPr>
            <p:cNvPr id="15" name="Rechthoek 14"/>
            <p:cNvSpPr/>
            <p:nvPr/>
          </p:nvSpPr>
          <p:spPr bwMode="auto">
            <a:xfrm>
              <a:off x="7236372" y="4627179"/>
              <a:ext cx="725214" cy="24436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55675"/>
          </a:xfrm>
        </p:spPr>
        <p:txBody>
          <a:bodyPr/>
          <a:lstStyle/>
          <a:p>
            <a:pPr algn="ctr">
              <a:defRPr/>
            </a:pPr>
            <a:r>
              <a:rPr lang="en-US" altLang="ja-JP" b="1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Gravitational wave antenna in space - LISA</a:t>
            </a:r>
          </a:p>
        </p:txBody>
      </p:sp>
      <p:pic>
        <p:nvPicPr>
          <p:cNvPr id="88068" name="Picture 3" descr="LISA.waves.JPG                                                 0000027DLISAex                         B253CAA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863600"/>
            <a:ext cx="356711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Text Box 4"/>
          <p:cNvSpPr txBox="1">
            <a:spLocks noChangeArrowheads="1"/>
          </p:cNvSpPr>
          <p:nvPr/>
        </p:nvSpPr>
        <p:spPr bwMode="auto">
          <a:xfrm>
            <a:off x="4070350" y="752475"/>
            <a:ext cx="5073650" cy="2868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None/>
            </a:pPr>
            <a:endParaRPr lang="en-US" sz="1800" i="1" dirty="0">
              <a:solidFill>
                <a:srgbClr val="666699"/>
              </a:solidFill>
            </a:endParaRP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 dirty="0"/>
              <a:t>3 spacecraft in Earth-trailing solar orbit separated by 5 x10</a:t>
            </a:r>
            <a:r>
              <a:rPr lang="en-US" sz="1800" b="0" i="1" baseline="30000" dirty="0"/>
              <a:t>6</a:t>
            </a:r>
            <a:r>
              <a:rPr lang="en-US" sz="1800" b="0" i="1" dirty="0"/>
              <a:t> km.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 dirty="0"/>
              <a:t>Measure changes in distance between </a:t>
            </a:r>
            <a:r>
              <a:rPr lang="en-US" sz="1800" b="0" i="1" dirty="0" err="1"/>
              <a:t>fiducial</a:t>
            </a:r>
            <a:r>
              <a:rPr lang="en-US" sz="1800" b="0" i="1" dirty="0"/>
              <a:t> masses in each spacecraft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 dirty="0"/>
              <a:t>Partnership between NASA and ESA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 dirty="0"/>
              <a:t>Launch date </a:t>
            </a:r>
            <a:r>
              <a:rPr lang="en-US" sz="1800" b="0" i="1" dirty="0" smtClean="0"/>
              <a:t>&gt;2020+</a:t>
            </a:r>
            <a:endParaRPr lang="en-US" sz="1600" b="0" i="1" dirty="0"/>
          </a:p>
        </p:txBody>
      </p:sp>
      <p:pic>
        <p:nvPicPr>
          <p:cNvPr id="111514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3538" y="3330575"/>
            <a:ext cx="4970462" cy="3527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8071" name="Straight Connector 8"/>
          <p:cNvCxnSpPr>
            <a:cxnSpLocks noChangeShapeType="1"/>
          </p:cNvCxnSpPr>
          <p:nvPr/>
        </p:nvCxnSpPr>
        <p:spPr bwMode="auto">
          <a:xfrm>
            <a:off x="1082675" y="642938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8" name="Picture 15" descr="DSCN02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571" y="5188697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835025" cy="68580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428625"/>
          </a:xfrm>
        </p:spPr>
        <p:txBody>
          <a:bodyPr/>
          <a:lstStyle/>
          <a:p>
            <a:pPr algn="ctr">
              <a:defRPr/>
            </a:pPr>
            <a:r>
              <a:rPr lang="en-US" altLang="ja-JP" sz="2000" b="1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Complementarity</a:t>
            </a:r>
            <a:r>
              <a:rPr lang="en-US" altLang="ja-JP" sz="2000" b="1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of Space- &amp; Ground-Based Detectors</a:t>
            </a: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>
            <a:off x="898525" y="1060450"/>
            <a:ext cx="8281988" cy="5264150"/>
            <a:chOff x="229" y="568"/>
            <a:chExt cx="5384" cy="3408"/>
          </a:xfrm>
        </p:grpSpPr>
        <p:pic>
          <p:nvPicPr>
            <p:cNvPr id="8909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" y="568"/>
              <a:ext cx="5088" cy="3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9100" name="Rectangle 6"/>
            <p:cNvSpPr>
              <a:spLocks noChangeArrowheads="1"/>
            </p:cNvSpPr>
            <p:nvPr/>
          </p:nvSpPr>
          <p:spPr bwMode="auto">
            <a:xfrm>
              <a:off x="3942" y="2450"/>
              <a:ext cx="610" cy="18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9101" name="Line 7"/>
            <p:cNvSpPr>
              <a:spLocks noChangeShapeType="1"/>
            </p:cNvSpPr>
            <p:nvPr/>
          </p:nvSpPr>
          <p:spPr bwMode="auto">
            <a:xfrm flipV="1">
              <a:off x="4337" y="2338"/>
              <a:ext cx="486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9102" name="Text Box 8"/>
            <p:cNvSpPr txBox="1">
              <a:spLocks noChangeArrowheads="1"/>
            </p:cNvSpPr>
            <p:nvPr/>
          </p:nvSpPr>
          <p:spPr bwMode="auto">
            <a:xfrm>
              <a:off x="4797" y="2191"/>
              <a:ext cx="816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tx1"/>
                  </a:solidFill>
                  <a:latin typeface="Verdana" pitchFamily="34" charset="0"/>
                </a:rPr>
                <a:t>Rotating</a:t>
              </a:r>
            </a:p>
            <a:p>
              <a:r>
                <a:rPr lang="en-US" sz="1200" b="0">
                  <a:solidFill>
                    <a:schemeClr val="tx1"/>
                  </a:solidFill>
                  <a:latin typeface="Verdana" pitchFamily="34" charset="0"/>
                </a:rPr>
                <a:t>Neutron Stars</a:t>
              </a:r>
            </a:p>
          </p:txBody>
        </p:sp>
      </p:grpSp>
      <p:sp>
        <p:nvSpPr>
          <p:cNvPr id="89093" name="Text Box 9"/>
          <p:cNvSpPr txBox="1">
            <a:spLocks noChangeArrowheads="1"/>
          </p:cNvSpPr>
          <p:nvPr/>
        </p:nvSpPr>
        <p:spPr bwMode="auto">
          <a:xfrm>
            <a:off x="714375" y="6362700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10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4" name="Text Box 10"/>
          <p:cNvSpPr txBox="1">
            <a:spLocks noChangeArrowheads="1"/>
          </p:cNvSpPr>
          <p:nvPr/>
        </p:nvSpPr>
        <p:spPr bwMode="auto">
          <a:xfrm>
            <a:off x="3203575" y="941388"/>
            <a:ext cx="45561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Difference of 10</a:t>
            </a:r>
            <a:r>
              <a:rPr lang="en-US" sz="2000" b="0" baseline="30000">
                <a:solidFill>
                  <a:srgbClr val="FF8000"/>
                </a:solidFill>
                <a:latin typeface="Book Antiqua" pitchFamily="18" charset="0"/>
              </a:rPr>
              <a:t>4</a:t>
            </a:r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 in wavelength:</a:t>
            </a:r>
          </a:p>
          <a:p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Like difference between X-rays and IR!</a:t>
            </a:r>
            <a:endParaRPr lang="en-US" b="0">
              <a:latin typeface="Book Antiqua" pitchFamily="18" charset="0"/>
            </a:endParaRPr>
          </a:p>
        </p:txBody>
      </p:sp>
      <p:sp useBgFill="1">
        <p:nvSpPr>
          <p:cNvPr id="89095" name="Text Box 11"/>
          <p:cNvSpPr txBox="1">
            <a:spLocks noChangeArrowheads="1"/>
          </p:cNvSpPr>
          <p:nvPr/>
        </p:nvSpPr>
        <p:spPr bwMode="auto">
          <a:xfrm>
            <a:off x="5310188" y="4743450"/>
            <a:ext cx="920750" cy="36671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VIRGO</a:t>
            </a:r>
            <a:endParaRPr lang="nl-NL" sz="1800">
              <a:solidFill>
                <a:srgbClr val="0000FF"/>
              </a:solidFill>
            </a:endParaRPr>
          </a:p>
        </p:txBody>
      </p:sp>
      <p:sp useBgFill="1">
        <p:nvSpPr>
          <p:cNvPr id="89096" name="Text Box 12"/>
          <p:cNvSpPr txBox="1">
            <a:spLocks noChangeArrowheads="1"/>
          </p:cNvSpPr>
          <p:nvPr/>
        </p:nvSpPr>
        <p:spPr bwMode="auto">
          <a:xfrm>
            <a:off x="4249738" y="4745038"/>
            <a:ext cx="704850" cy="366712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LISA</a:t>
            </a:r>
            <a:endParaRPr lang="nl-NL" sz="1800">
              <a:solidFill>
                <a:srgbClr val="FF0000"/>
              </a:solidFill>
            </a:endParaRPr>
          </a:p>
        </p:txBody>
      </p:sp>
      <p:sp>
        <p:nvSpPr>
          <p:cNvPr id="1117197" name="Text Box 13"/>
          <p:cNvSpPr txBox="1">
            <a:spLocks noChangeArrowheads="1"/>
          </p:cNvSpPr>
          <p:nvPr/>
        </p:nvSpPr>
        <p:spPr bwMode="auto">
          <a:xfrm>
            <a:off x="0" y="6156325"/>
            <a:ext cx="5508625" cy="701675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solidFill>
                  <a:schemeClr val="tx1"/>
                </a:solidFill>
                <a:latin typeface="Times New Roman" pitchFamily="18" charset="0"/>
              </a:rPr>
              <a:t>LISA will see all the compact white-dwarf and neutron-star binaries in the Galaxy </a:t>
            </a:r>
            <a:r>
              <a:rPr lang="de-DE" sz="2000" b="0">
                <a:solidFill>
                  <a:schemeClr val="tx1"/>
                </a:solidFill>
                <a:latin typeface="Times New Roman" pitchFamily="18" charset="0"/>
              </a:rPr>
              <a:t>(Schutz)</a:t>
            </a:r>
            <a:endParaRPr lang="en-GB" sz="2000" b="0">
              <a:solidFill>
                <a:schemeClr val="tx1"/>
              </a:solidFill>
              <a:latin typeface="Aldus Roman" pitchFamily="18" charset="0"/>
            </a:endParaRPr>
          </a:p>
        </p:txBody>
      </p:sp>
      <p:cxnSp>
        <p:nvCxnSpPr>
          <p:cNvPr id="89098" name="Straight Connector 8"/>
          <p:cNvCxnSpPr>
            <a:cxnSpLocks noChangeShapeType="1"/>
          </p:cNvCxnSpPr>
          <p:nvPr/>
        </p:nvCxnSpPr>
        <p:spPr bwMode="auto">
          <a:xfrm>
            <a:off x="1082675" y="6842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197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w7b_gleason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4022226" y="5620678"/>
            <a:ext cx="37380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2400" dirty="0" err="1" smtClean="0">
                <a:solidFill>
                  <a:srgbClr val="FFFF00"/>
                </a:solidFill>
                <a:latin typeface="+mn-lt"/>
                <a:cs typeface="+mn-cs"/>
              </a:rPr>
              <a:t>Center</a:t>
            </a:r>
            <a:r>
              <a:rPr lang="en-GB" sz="2400" dirty="0" smtClean="0">
                <a:solidFill>
                  <a:srgbClr val="FFFF00"/>
                </a:solidFill>
                <a:latin typeface="+mn-lt"/>
                <a:cs typeface="+mn-cs"/>
              </a:rPr>
              <a:t> of our Milky Way is obscured by dust</a:t>
            </a:r>
            <a:endParaRPr lang="en-GB" sz="24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2887" y="136898"/>
            <a:ext cx="57261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2400" dirty="0" smtClean="0">
                <a:solidFill>
                  <a:srgbClr val="FFFF00"/>
                </a:solidFill>
                <a:latin typeface="+mn-lt"/>
                <a:cs typeface="+mn-cs"/>
              </a:rPr>
              <a:t>Studies of </a:t>
            </a:r>
            <a:r>
              <a:rPr lang="en-GB" sz="2400" dirty="0" err="1" smtClean="0">
                <a:solidFill>
                  <a:srgbClr val="FFFF00"/>
                </a:solidFill>
                <a:latin typeface="+mn-lt"/>
                <a:cs typeface="+mn-cs"/>
              </a:rPr>
              <a:t>supermassive</a:t>
            </a:r>
            <a:r>
              <a:rPr lang="en-GB" sz="2400" dirty="0" smtClean="0">
                <a:solidFill>
                  <a:srgbClr val="FFFF00"/>
                </a:solidFill>
                <a:latin typeface="+mn-lt"/>
                <a:cs typeface="+mn-cs"/>
              </a:rPr>
              <a:t> black holes</a:t>
            </a:r>
            <a:endParaRPr lang="en-GB" sz="24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3795" name="Picture 2" descr="gcatlas_2mass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9144000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90525" y="5857875"/>
            <a:ext cx="64572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 smtClean="0">
                <a:latin typeface="+mn-lt"/>
                <a:cs typeface="+mn-cs"/>
              </a:rPr>
              <a:t>Infrared telescopes </a:t>
            </a:r>
            <a:r>
              <a:rPr lang="en-US" dirty="0" smtClean="0">
                <a:latin typeface="+mn-lt"/>
              </a:rPr>
              <a:t>peer through the dust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4819" name="Picture 1" descr="gcenter_xray_labeled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GC_GammaRay_gl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786313"/>
            <a:ext cx="83343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821532" y="3178969"/>
            <a:ext cx="2928937" cy="1000125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4500563" y="2286000"/>
            <a:ext cx="3143250" cy="2428875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8" name="TextBox 8"/>
          <p:cNvSpPr txBox="1">
            <a:spLocks noChangeArrowheads="1"/>
          </p:cNvSpPr>
          <p:nvPr/>
        </p:nvSpPr>
        <p:spPr bwMode="auto">
          <a:xfrm>
            <a:off x="3286125" y="3643313"/>
            <a:ext cx="28151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err="1" smtClean="0">
                <a:latin typeface="+mn-lt"/>
                <a:cs typeface="+mn-cs"/>
              </a:rPr>
              <a:t>Röntgen</a:t>
            </a:r>
            <a:r>
              <a:rPr lang="en-GB" sz="2400" dirty="0" smtClean="0">
                <a:latin typeface="+mn-lt"/>
                <a:cs typeface="+mn-cs"/>
              </a:rPr>
              <a:t> radiation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74759" name="TextBox 9"/>
          <p:cNvSpPr txBox="1">
            <a:spLocks noChangeArrowheads="1"/>
          </p:cNvSpPr>
          <p:nvPr/>
        </p:nvSpPr>
        <p:spPr bwMode="auto">
          <a:xfrm>
            <a:off x="3143250" y="6215063"/>
            <a:ext cx="2698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smtClean="0">
                <a:latin typeface="+mn-lt"/>
                <a:cs typeface="+mn-cs"/>
              </a:rPr>
              <a:t>Gamma radiation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gc_1meter_bi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73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6138698" y="4480856"/>
            <a:ext cx="201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smtClean="0">
                <a:latin typeface="+mn-lt"/>
                <a:cs typeface="+mn-cs"/>
              </a:rPr>
              <a:t>Radio image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9939" name="Picture 2" descr="mwcentre_eso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6430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0963" name="Picture 2" descr="GC_Near_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862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GC_Orbi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125" y="1676400"/>
            <a:ext cx="50958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2286000" y="1447800"/>
            <a:ext cx="11430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>
            <a:off x="3429000" y="1447800"/>
            <a:ext cx="762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3429000" y="2590800"/>
            <a:ext cx="60960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0" y="5757357"/>
            <a:ext cx="41435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nl-NL" sz="2400" b="0" dirty="0" err="1" smtClean="0">
                <a:latin typeface="+mn-lt"/>
                <a:cs typeface="+mn-cs"/>
              </a:rPr>
              <a:t>Stellar</a:t>
            </a:r>
            <a:r>
              <a:rPr lang="nl-NL" sz="2400" b="0" dirty="0" smtClean="0">
                <a:latin typeface="+mn-lt"/>
                <a:cs typeface="+mn-cs"/>
              </a:rPr>
              <a:t> </a:t>
            </a:r>
            <a:r>
              <a:rPr lang="nl-NL" sz="2400" b="0" dirty="0" err="1" smtClean="0">
                <a:latin typeface="+mn-lt"/>
                <a:cs typeface="+mn-cs"/>
              </a:rPr>
              <a:t>orbits</a:t>
            </a:r>
            <a:r>
              <a:rPr lang="nl-NL" sz="2400" b="0" dirty="0" smtClean="0">
                <a:latin typeface="+mn-lt"/>
                <a:cs typeface="+mn-cs"/>
              </a:rPr>
              <a:t> in the direct </a:t>
            </a:r>
            <a:r>
              <a:rPr lang="nl-NL" sz="2400" b="0" dirty="0" err="1" smtClean="0">
                <a:latin typeface="+mn-lt"/>
                <a:cs typeface="+mn-cs"/>
              </a:rPr>
              <a:t>vicinit</a:t>
            </a:r>
            <a:r>
              <a:rPr lang="nl-NL" b="0" dirty="0" err="1" smtClean="0">
                <a:latin typeface="+mn-lt"/>
              </a:rPr>
              <a:t>y</a:t>
            </a:r>
            <a:r>
              <a:rPr lang="nl-NL" b="0" dirty="0" smtClean="0">
                <a:latin typeface="+mn-lt"/>
              </a:rPr>
              <a:t> of </a:t>
            </a:r>
            <a:r>
              <a:rPr lang="nl-NL" sz="2400" b="0" dirty="0" err="1" smtClean="0">
                <a:latin typeface="+mn-lt"/>
                <a:cs typeface="+mn-cs"/>
              </a:rPr>
              <a:t>Sagittarius</a:t>
            </a:r>
            <a:r>
              <a:rPr lang="nl-NL" sz="2400" b="0" dirty="0" smtClean="0">
                <a:latin typeface="+mn-lt"/>
                <a:cs typeface="+mn-cs"/>
              </a:rPr>
              <a:t> </a:t>
            </a:r>
            <a:r>
              <a:rPr lang="nl-NL" sz="2400" b="0" dirty="0">
                <a:latin typeface="+mn-lt"/>
                <a:cs typeface="+mn-cs"/>
              </a:rPr>
              <a:t>A</a:t>
            </a:r>
            <a:r>
              <a:rPr lang="nl-NL" sz="2400" b="0" baseline="30000" dirty="0">
                <a:latin typeface="+mn-lt"/>
                <a:cs typeface="+mn-cs"/>
              </a:rPr>
              <a:t>*</a:t>
            </a:r>
            <a:endParaRPr lang="nl-NL" sz="2400" b="0" dirty="0">
              <a:latin typeface="+mn-lt"/>
              <a:cs typeface="+mn-cs"/>
            </a:endParaRPr>
          </a:p>
        </p:txBody>
      </p:sp>
      <p:pic>
        <p:nvPicPr>
          <p:cNvPr id="9" name="Picture 3" descr="Mena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145" y="3713297"/>
            <a:ext cx="1484586" cy="192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 animBg="1"/>
      <p:bldP spid="8090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92" name="Picture 8" descr="sgr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68" y="1464496"/>
            <a:ext cx="3824835" cy="382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Massive black hole mergers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2092" y="1130738"/>
            <a:ext cx="5649913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042630" y="3407213"/>
            <a:ext cx="14541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tx2"/>
                </a:solidFill>
              </a:rPr>
              <a:t>MBH = 0.005M</a:t>
            </a:r>
            <a:r>
              <a:rPr lang="en-US" sz="1200" b="0" baseline="-25000">
                <a:solidFill>
                  <a:schemeClr val="tx2"/>
                </a:solidFill>
              </a:rPr>
              <a:t>bulge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5922105" y="3640576"/>
            <a:ext cx="449262" cy="717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6621463" y="6526213"/>
            <a:ext cx="23606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pitchFamily="18" charset="0"/>
              </a:rPr>
              <a:t>D. Richstone et al., Nature </a:t>
            </a:r>
            <a:r>
              <a:rPr lang="en-US" sz="1000">
                <a:solidFill>
                  <a:schemeClr val="tx1"/>
                </a:solidFill>
                <a:latin typeface="Times New Roman" pitchFamily="18" charset="0"/>
              </a:rPr>
              <a:t>395</a:t>
            </a:r>
            <a:r>
              <a:rPr lang="en-US" sz="1000" b="0">
                <a:solidFill>
                  <a:schemeClr val="tx1"/>
                </a:solidFill>
                <a:latin typeface="Times New Roman" pitchFamily="18" charset="0"/>
              </a:rPr>
              <a:t>, A14, 1998</a:t>
            </a:r>
          </a:p>
        </p:txBody>
      </p:sp>
      <p:sp>
        <p:nvSpPr>
          <p:cNvPr id="1065991" name="Text Box 7"/>
          <p:cNvSpPr txBox="1">
            <a:spLocks noChangeArrowheads="1"/>
          </p:cNvSpPr>
          <p:nvPr/>
        </p:nvSpPr>
        <p:spPr bwMode="auto">
          <a:xfrm>
            <a:off x="1871663" y="6459538"/>
            <a:ext cx="2397125" cy="396875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But do they merge?</a:t>
            </a:r>
            <a:endParaRPr lang="en-US" b="0"/>
          </a:p>
        </p:txBody>
      </p:sp>
      <p:sp>
        <p:nvSpPr>
          <p:cNvPr id="94217" name="Oval 9"/>
          <p:cNvSpPr>
            <a:spLocks noChangeArrowheads="1"/>
          </p:cNvSpPr>
          <p:nvPr/>
        </p:nvSpPr>
        <p:spPr bwMode="auto">
          <a:xfrm>
            <a:off x="7131780" y="3723126"/>
            <a:ext cx="523875" cy="5238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cxnSp>
        <p:nvCxnSpPr>
          <p:cNvPr id="1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11" name="Afbeelding 10" descr="movie200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1587062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6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991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172" y="0"/>
            <a:ext cx="7546428" cy="955675"/>
          </a:xfrm>
        </p:spPr>
        <p:txBody>
          <a:bodyPr/>
          <a:lstStyle/>
          <a:p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Massive black hole mergers</a:t>
            </a:r>
          </a:p>
        </p:txBody>
      </p:sp>
      <p:pic>
        <p:nvPicPr>
          <p:cNvPr id="95235" name="Picture 3" descr="GalaxyNGC326-copy.jpg                                          00034A9FMach Mac                       BB26FCCA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288" y="1044575"/>
            <a:ext cx="41084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5934075" y="5327650"/>
            <a:ext cx="21240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[Merritt and Ekers, 2002]</a:t>
            </a:r>
            <a:endParaRPr lang="en-US" sz="1400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879475" y="971550"/>
            <a:ext cx="3848100" cy="5203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400050" indent="-40005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</a:rPr>
              <a:t>Several observed phenomena may be attributed to MBH binaries or mergers</a:t>
            </a: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X-shaped radio galaxies (see figure)</a:t>
            </a: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Periodicities in blazar light curves (e.g. OJ 287)</a:t>
            </a: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X-ray binary MBH:           NGC 6240</a:t>
            </a:r>
          </a:p>
          <a:p>
            <a:pPr marL="400050" indent="-40005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</a:rPr>
              <a:t>See review by Komossa [astro-ph/0306439</a:t>
            </a:r>
            <a:r>
              <a:rPr lang="en-US" sz="1900" b="0">
                <a:solidFill>
                  <a:srgbClr val="6C18B0"/>
                </a:solidFill>
                <a:latin typeface="Courier New" pitchFamily="49" charset="0"/>
              </a:rPr>
              <a:t>]</a:t>
            </a:r>
          </a:p>
          <a:p>
            <a:pPr marL="400050" indent="-40005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None/>
            </a:pPr>
            <a:endParaRPr lang="en-US" sz="1900" b="0">
              <a:solidFill>
                <a:srgbClr val="6C18B0"/>
              </a:solidFill>
              <a:latin typeface="Courier New" pitchFamily="49" charset="0"/>
            </a:endParaRP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endParaRPr lang="en-US" sz="1600" b="0">
              <a:latin typeface="Courier New" pitchFamily="49" charset="0"/>
            </a:endParaRPr>
          </a:p>
        </p:txBody>
      </p:sp>
      <p:pic>
        <p:nvPicPr>
          <p:cNvPr id="1068038" name="Picture 6" descr="MBH_merger_det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4838"/>
            <a:ext cx="5395913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72056" y="953814"/>
            <a:ext cx="4887310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b="0" dirty="0" err="1" smtClean="0"/>
              <a:t>Friedwardt</a:t>
            </a:r>
            <a:r>
              <a:rPr lang="nl-NL" sz="2000" b="0" dirty="0" smtClean="0"/>
              <a:t> Winterberg (1955): </a:t>
            </a:r>
            <a:r>
              <a:rPr lang="nl-NL" sz="2000" b="0" dirty="0" err="1" smtClean="0"/>
              <a:t>employ</a:t>
            </a:r>
            <a:r>
              <a:rPr lang="nl-NL" sz="2000" b="0" dirty="0" smtClean="0"/>
              <a:t> </a:t>
            </a:r>
            <a:r>
              <a:rPr lang="nl-NL" sz="2000" b="0" dirty="0" err="1" smtClean="0"/>
              <a:t>atomic</a:t>
            </a:r>
            <a:r>
              <a:rPr lang="nl-NL" sz="2000" b="0" dirty="0" smtClean="0"/>
              <a:t> </a:t>
            </a:r>
            <a:r>
              <a:rPr lang="nl-NL" sz="2000" b="0" dirty="0" err="1" smtClean="0"/>
              <a:t>clocks</a:t>
            </a:r>
            <a:r>
              <a:rPr lang="nl-NL" sz="2000" b="0" dirty="0" smtClean="0"/>
              <a:t> in </a:t>
            </a:r>
            <a:r>
              <a:rPr lang="nl-NL" sz="2000" b="0" dirty="0" err="1" smtClean="0"/>
              <a:t>orbit</a:t>
            </a:r>
            <a:r>
              <a:rPr lang="nl-NL" sz="2000" b="0" dirty="0" smtClean="0"/>
              <a:t> to test GR</a:t>
            </a:r>
            <a:endParaRPr lang="en-US" sz="2000" b="0" dirty="0">
              <a:latin typeface="+mn-lt"/>
            </a:endParaRPr>
          </a:p>
        </p:txBody>
      </p:sp>
      <p:sp>
        <p:nvSpPr>
          <p:cNvPr id="410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nl-NL" altLang="ja-JP" b="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GPS (Global </a:t>
            </a:r>
            <a:r>
              <a:rPr lang="nl-NL" altLang="ja-JP" b="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Positioning</a:t>
            </a:r>
            <a:r>
              <a:rPr lang="nl-NL" altLang="ja-JP" b="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System) </a:t>
            </a:r>
            <a:endParaRPr lang="en-US" altLang="ja-JP" b="0" dirty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410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35875" name="Picture 3" descr="\\vmware-host\Shared Folders\Desktop\ConstellationGP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0033" y="2690615"/>
            <a:ext cx="2286000" cy="1828800"/>
          </a:xfrm>
          <a:prstGeom prst="rect">
            <a:avLst/>
          </a:prstGeom>
          <a:noFill/>
        </p:spPr>
      </p:pic>
      <p:pic>
        <p:nvPicPr>
          <p:cNvPr id="335876" name="Picture 4" descr="\\vmware-host\Shared Folders\Desktop\Global_Positioning_System_satell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8517" y="4775032"/>
            <a:ext cx="3519791" cy="1938932"/>
          </a:xfrm>
          <a:prstGeom prst="rect">
            <a:avLst/>
          </a:prstGeom>
          <a:noFill/>
        </p:spPr>
      </p:pic>
      <p:pic>
        <p:nvPicPr>
          <p:cNvPr id="335877" name="Picture 5" descr="\\vmware-host\Shared Folders\Desktop\Winterbe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2462" y="886537"/>
            <a:ext cx="2316108" cy="1495544"/>
          </a:xfrm>
          <a:prstGeom prst="rect">
            <a:avLst/>
          </a:prstGeom>
          <a:noFill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74679" y="1760503"/>
            <a:ext cx="4666364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b="0" dirty="0" err="1" smtClean="0"/>
              <a:t>Sputnik</a:t>
            </a:r>
            <a:r>
              <a:rPr lang="nl-NL" sz="2000" b="0" dirty="0" smtClean="0"/>
              <a:t> (1957): </a:t>
            </a:r>
            <a:r>
              <a:rPr lang="nl-NL" sz="2000" b="0" dirty="0" err="1" smtClean="0"/>
              <a:t>Doppler</a:t>
            </a:r>
            <a:r>
              <a:rPr lang="nl-NL" sz="2000" b="0" dirty="0" smtClean="0"/>
              <a:t> effect </a:t>
            </a:r>
            <a:r>
              <a:rPr lang="nl-NL" sz="2000" b="0" dirty="0" err="1" smtClean="0"/>
              <a:t>yields</a:t>
            </a:r>
            <a:r>
              <a:rPr lang="nl-NL" sz="2000" b="0" dirty="0" smtClean="0"/>
              <a:t> </a:t>
            </a:r>
            <a:r>
              <a:rPr lang="nl-NL" sz="2000" b="0" dirty="0" err="1" smtClean="0"/>
              <a:t>location</a:t>
            </a:r>
            <a:r>
              <a:rPr lang="nl-NL" sz="2000" b="0" dirty="0" smtClean="0"/>
              <a:t> (20 and 40 MHz radio </a:t>
            </a:r>
            <a:r>
              <a:rPr lang="nl-NL" sz="2000" b="0" dirty="0" err="1" smtClean="0"/>
              <a:t>signals</a:t>
            </a:r>
            <a:r>
              <a:rPr lang="nl-NL" sz="2000" b="0" dirty="0" smtClean="0"/>
              <a:t>)</a:t>
            </a:r>
            <a:endParaRPr lang="en-US" sz="2000" b="0" dirty="0">
              <a:latin typeface="+mn-lt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77302" y="2598724"/>
            <a:ext cx="4501054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b="0" dirty="0" smtClean="0"/>
              <a:t>GPS (1973 </a:t>
            </a:r>
            <a:r>
              <a:rPr lang="nl-NL" sz="2000" b="0" dirty="0" err="1" smtClean="0"/>
              <a:t>conceived</a:t>
            </a:r>
            <a:r>
              <a:rPr lang="nl-NL" sz="2000" b="0" dirty="0" smtClean="0"/>
              <a:t>, 1978 </a:t>
            </a:r>
            <a:r>
              <a:rPr lang="nl-NL" sz="2000" b="0" dirty="0" err="1" smtClean="0"/>
              <a:t>first</a:t>
            </a:r>
            <a:r>
              <a:rPr lang="nl-NL" sz="2000" b="0" dirty="0" smtClean="0"/>
              <a:t> </a:t>
            </a:r>
            <a:r>
              <a:rPr lang="nl-NL" sz="2000" b="0" dirty="0" err="1" smtClean="0"/>
              <a:t>satellite</a:t>
            </a:r>
            <a:r>
              <a:rPr lang="nl-NL" sz="2000" b="0" dirty="0" smtClean="0"/>
              <a:t>, 1993 </a:t>
            </a:r>
            <a:r>
              <a:rPr lang="nl-NL" sz="2000" b="0" dirty="0" err="1" smtClean="0"/>
              <a:t>operational</a:t>
            </a:r>
            <a:r>
              <a:rPr lang="nl-NL" sz="2000" b="0" dirty="0" smtClean="0"/>
              <a:t>)</a:t>
            </a:r>
            <a:endParaRPr lang="en-US" sz="2000" b="0" dirty="0">
              <a:latin typeface="+mn-lt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67474" y="3414784"/>
            <a:ext cx="4876126" cy="150810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b="0" dirty="0" err="1" smtClean="0"/>
              <a:t>Precision</a:t>
            </a:r>
            <a:r>
              <a:rPr lang="nl-NL" sz="2000" b="0" dirty="0" smtClean="0"/>
              <a:t>: </a:t>
            </a:r>
          </a:p>
          <a:p>
            <a:pPr lvl="1">
              <a:defRPr/>
            </a:pPr>
            <a:r>
              <a:rPr lang="nl-NL" sz="1800" b="0" dirty="0" smtClean="0"/>
              <a:t>Atomic </a:t>
            </a:r>
            <a:r>
              <a:rPr lang="nl-NL" sz="1800" b="0" dirty="0" err="1" smtClean="0"/>
              <a:t>clocks</a:t>
            </a:r>
            <a:r>
              <a:rPr lang="nl-NL" sz="1800" b="0" dirty="0" smtClean="0"/>
              <a:t> 1 </a:t>
            </a:r>
            <a:r>
              <a:rPr lang="nl-NL" sz="1800" b="0" dirty="0" err="1" smtClean="0"/>
              <a:t>ns</a:t>
            </a:r>
            <a:r>
              <a:rPr lang="nl-NL" sz="1800" b="0" dirty="0" smtClean="0"/>
              <a:t>/</a:t>
            </a:r>
            <a:r>
              <a:rPr lang="nl-NL" sz="1800" b="0" dirty="0" err="1" smtClean="0"/>
              <a:t>day</a:t>
            </a:r>
            <a:r>
              <a:rPr lang="nl-NL" sz="1800" b="0" dirty="0" smtClean="0"/>
              <a:t>)</a:t>
            </a:r>
          </a:p>
          <a:p>
            <a:pPr lvl="1">
              <a:defRPr/>
            </a:pPr>
            <a:r>
              <a:rPr lang="nl-NL" sz="1800" b="0" dirty="0" smtClean="0">
                <a:latin typeface="+mn-lt"/>
              </a:rPr>
              <a:t>(</a:t>
            </a:r>
            <a:r>
              <a:rPr lang="nl-NL" sz="1800" b="0" dirty="0" err="1" smtClean="0">
                <a:latin typeface="+mn-lt"/>
              </a:rPr>
              <a:t>light</a:t>
            </a:r>
            <a:r>
              <a:rPr lang="nl-NL" sz="1800" b="0" dirty="0" smtClean="0">
                <a:latin typeface="+mn-lt"/>
              </a:rPr>
              <a:t> </a:t>
            </a:r>
            <a:r>
              <a:rPr lang="nl-NL" sz="1800" b="0" dirty="0" err="1" smtClean="0">
                <a:latin typeface="+mn-lt"/>
              </a:rPr>
              <a:t>travels</a:t>
            </a:r>
            <a:r>
              <a:rPr lang="nl-NL" sz="1800" b="0" dirty="0" smtClean="0">
                <a:latin typeface="+mn-lt"/>
              </a:rPr>
              <a:t> 30 cm per </a:t>
            </a:r>
            <a:r>
              <a:rPr lang="nl-NL" sz="1800" b="0" dirty="0" err="1" smtClean="0">
                <a:latin typeface="+mn-lt"/>
              </a:rPr>
              <a:t>ns</a:t>
            </a:r>
            <a:r>
              <a:rPr lang="nl-NL" sz="1800" b="0" dirty="0" smtClean="0">
                <a:latin typeface="+mn-lt"/>
              </a:rPr>
              <a:t>)</a:t>
            </a:r>
          </a:p>
          <a:p>
            <a:pPr lvl="1">
              <a:defRPr/>
            </a:pPr>
            <a:r>
              <a:rPr lang="nl-NL" sz="1800" b="0" dirty="0" smtClean="0">
                <a:latin typeface="+mn-lt"/>
              </a:rPr>
              <a:t>GR 45.900 </a:t>
            </a:r>
            <a:r>
              <a:rPr lang="nl-NL" sz="1800" b="0" dirty="0" err="1" smtClean="0">
                <a:latin typeface="+mn-lt"/>
              </a:rPr>
              <a:t>ns</a:t>
            </a:r>
            <a:r>
              <a:rPr lang="nl-NL" sz="1800" b="0" dirty="0" smtClean="0">
                <a:latin typeface="+mn-lt"/>
              </a:rPr>
              <a:t>/</a:t>
            </a:r>
            <a:r>
              <a:rPr lang="nl-NL" sz="1800" b="0" dirty="0" err="1" smtClean="0">
                <a:latin typeface="+mn-lt"/>
              </a:rPr>
              <a:t>day</a:t>
            </a:r>
            <a:r>
              <a:rPr lang="nl-NL" sz="1800" b="0" dirty="0" smtClean="0">
                <a:latin typeface="+mn-lt"/>
              </a:rPr>
              <a:t> </a:t>
            </a:r>
            <a:r>
              <a:rPr lang="nl-NL" sz="1800" b="0" dirty="0" err="1" smtClean="0">
                <a:latin typeface="+mn-lt"/>
              </a:rPr>
              <a:t>faster</a:t>
            </a:r>
            <a:r>
              <a:rPr lang="nl-NL" sz="1800" b="0" dirty="0" smtClean="0">
                <a:latin typeface="+mn-lt"/>
              </a:rPr>
              <a:t> </a:t>
            </a:r>
            <a:r>
              <a:rPr lang="nl-NL" sz="1800" b="0" dirty="0" err="1" smtClean="0">
                <a:latin typeface="+mn-lt"/>
              </a:rPr>
              <a:t>than</a:t>
            </a:r>
            <a:r>
              <a:rPr lang="nl-NL" sz="1800" b="0" dirty="0" smtClean="0">
                <a:latin typeface="+mn-lt"/>
              </a:rPr>
              <a:t> </a:t>
            </a:r>
            <a:r>
              <a:rPr lang="nl-NL" sz="1800" b="0" dirty="0" err="1" smtClean="0">
                <a:latin typeface="+mn-lt"/>
              </a:rPr>
              <a:t>on</a:t>
            </a:r>
            <a:r>
              <a:rPr lang="nl-NL" sz="1800" b="0" dirty="0" smtClean="0">
                <a:latin typeface="+mn-lt"/>
              </a:rPr>
              <a:t> </a:t>
            </a:r>
            <a:r>
              <a:rPr lang="nl-NL" sz="1800" b="0" dirty="0" err="1" smtClean="0">
                <a:latin typeface="+mn-lt"/>
              </a:rPr>
              <a:t>Earth</a:t>
            </a:r>
            <a:endParaRPr lang="nl-NL" sz="1800" b="0" dirty="0" smtClean="0">
              <a:latin typeface="+mn-lt"/>
            </a:endParaRPr>
          </a:p>
          <a:p>
            <a:pPr lvl="1">
              <a:defRPr/>
            </a:pPr>
            <a:r>
              <a:rPr lang="nl-NL" sz="1800" b="0" dirty="0" smtClean="0">
                <a:latin typeface="+mn-lt"/>
              </a:rPr>
              <a:t>SRT 7,200 </a:t>
            </a:r>
            <a:r>
              <a:rPr lang="nl-NL" sz="1800" b="0" dirty="0" err="1" smtClean="0">
                <a:latin typeface="+mn-lt"/>
              </a:rPr>
              <a:t>ns</a:t>
            </a:r>
            <a:r>
              <a:rPr lang="nl-NL" sz="1800" b="0" dirty="0" smtClean="0">
                <a:latin typeface="+mn-lt"/>
              </a:rPr>
              <a:t>/</a:t>
            </a:r>
            <a:r>
              <a:rPr lang="nl-NL" sz="1800" b="0" dirty="0" err="1" smtClean="0">
                <a:latin typeface="+mn-lt"/>
              </a:rPr>
              <a:t>day</a:t>
            </a:r>
            <a:r>
              <a:rPr lang="nl-NL" sz="1800" b="0" dirty="0" smtClean="0">
                <a:latin typeface="+mn-lt"/>
              </a:rPr>
              <a:t> </a:t>
            </a:r>
            <a:r>
              <a:rPr lang="nl-NL" sz="1800" b="0" dirty="0" err="1" smtClean="0">
                <a:latin typeface="+mn-lt"/>
              </a:rPr>
              <a:t>slower</a:t>
            </a:r>
            <a:r>
              <a:rPr lang="nl-NL" sz="1800" b="0" dirty="0" smtClean="0">
                <a:latin typeface="+mn-lt"/>
              </a:rPr>
              <a:t>                </a:t>
            </a:r>
            <a:endParaRPr lang="en-US" sz="1800" b="0" dirty="0">
              <a:latin typeface="+mn-lt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38958" y="5123795"/>
            <a:ext cx="5044965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nl-NL" b="0" dirty="0" smtClean="0"/>
              <a:t>All GR </a:t>
            </a:r>
            <a:r>
              <a:rPr lang="nl-NL" b="0" dirty="0" err="1" smtClean="0"/>
              <a:t>confirmations</a:t>
            </a:r>
            <a:r>
              <a:rPr lang="nl-NL" b="0" dirty="0" smtClean="0"/>
              <a:t> are static </a:t>
            </a:r>
            <a:r>
              <a:rPr lang="nl-NL" b="0" dirty="0" err="1" smtClean="0"/>
              <a:t>effects</a:t>
            </a:r>
            <a:r>
              <a:rPr lang="nl-NL" b="0" dirty="0" smtClean="0"/>
              <a:t> in </a:t>
            </a:r>
            <a:r>
              <a:rPr lang="nl-NL" b="0" dirty="0" err="1" smtClean="0"/>
              <a:t>weak</a:t>
            </a:r>
            <a:r>
              <a:rPr lang="nl-NL" b="0" dirty="0" smtClean="0"/>
              <a:t> </a:t>
            </a:r>
            <a:r>
              <a:rPr lang="nl-NL" b="0" dirty="0" err="1" smtClean="0"/>
              <a:t>gravity</a:t>
            </a:r>
            <a:r>
              <a:rPr lang="nl-NL" b="0" dirty="0" smtClean="0"/>
              <a:t> </a:t>
            </a:r>
            <a:r>
              <a:rPr lang="nl-NL" b="0" dirty="0" err="1" smtClean="0"/>
              <a:t>fields</a:t>
            </a:r>
            <a:endParaRPr lang="nl-NL" b="0" dirty="0" smtClean="0"/>
          </a:p>
          <a:p>
            <a:endParaRPr lang="nl-NL" b="0" dirty="0" smtClean="0"/>
          </a:p>
          <a:p>
            <a:r>
              <a:rPr lang="nl-NL" b="0" dirty="0" err="1" smtClean="0"/>
              <a:t>How</a:t>
            </a:r>
            <a:r>
              <a:rPr lang="nl-NL" b="0" dirty="0" smtClean="0"/>
              <a:t> </a:t>
            </a:r>
            <a:r>
              <a:rPr lang="nl-NL" b="0" dirty="0" err="1" smtClean="0"/>
              <a:t>about</a:t>
            </a:r>
            <a:r>
              <a:rPr lang="nl-NL" b="0" dirty="0" smtClean="0"/>
              <a:t> the </a:t>
            </a:r>
            <a:r>
              <a:rPr lang="nl-NL" b="0" dirty="0" err="1" smtClean="0"/>
              <a:t>dynamics</a:t>
            </a:r>
            <a:endParaRPr lang="nl-NL" b="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entral Im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3925"/>
            <a:ext cx="6345238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0" y="1765300"/>
            <a:ext cx="9144000" cy="5092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>
              <a:latin typeface="Times New Roman" pitchFamily="18" charset="0"/>
            </a:endParaRPr>
          </a:p>
        </p:txBody>
      </p:sp>
      <p:pic>
        <p:nvPicPr>
          <p:cNvPr id="91140" name="Picture 4" descr="Updated BE_Flowchart6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77165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9" name="Oval 5"/>
          <p:cNvSpPr>
            <a:spLocks noChangeArrowheads="1"/>
          </p:cNvSpPr>
          <p:nvPr/>
        </p:nvSpPr>
        <p:spPr bwMode="auto">
          <a:xfrm>
            <a:off x="2895600" y="1905000"/>
            <a:ext cx="2514600" cy="22098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91142" name="Text Box 11"/>
          <p:cNvSpPr txBox="1">
            <a:spLocks noChangeArrowheads="1"/>
          </p:cNvSpPr>
          <p:nvPr/>
        </p:nvSpPr>
        <p:spPr bwMode="auto">
          <a:xfrm>
            <a:off x="6553200" y="685800"/>
            <a:ext cx="24257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u="sng">
                <a:solidFill>
                  <a:srgbClr val="993366"/>
                </a:solidFill>
              </a:rPr>
              <a:t>LOI to ESA – LISA analysis</a:t>
            </a:r>
          </a:p>
          <a:p>
            <a:r>
              <a:rPr lang="en-US" sz="1400">
                <a:solidFill>
                  <a:srgbClr val="993366"/>
                </a:solidFill>
              </a:rPr>
              <a:t>Nikhef, VU, RUN and SRON</a:t>
            </a:r>
          </a:p>
          <a:p>
            <a:r>
              <a:rPr lang="en-US" sz="1200" i="1">
                <a:solidFill>
                  <a:srgbClr val="993366"/>
                </a:solidFill>
              </a:rPr>
              <a:t>Netherlands: Bulten/Nelemans</a:t>
            </a:r>
            <a:endParaRPr lang="nl-NL" sz="1200" i="1">
              <a:solidFill>
                <a:srgbClr val="9933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LISA Video</a:t>
            </a:r>
          </a:p>
        </p:txBody>
      </p:sp>
      <p:cxnSp>
        <p:nvCxnSpPr>
          <p:cNvPr id="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5" name="LISA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0" y="1104900"/>
            <a:ext cx="9144000" cy="5753100"/>
            <a:chOff x="0" y="696"/>
            <a:chExt cx="5760" cy="3624"/>
          </a:xfrm>
        </p:grpSpPr>
        <p:sp>
          <p:nvSpPr>
            <p:cNvPr id="93189" name="Rectangle 54"/>
            <p:cNvSpPr>
              <a:spLocks noChangeArrowheads="1"/>
            </p:cNvSpPr>
            <p:nvPr/>
          </p:nvSpPr>
          <p:spPr bwMode="auto">
            <a:xfrm>
              <a:off x="0" y="1760"/>
              <a:ext cx="5760" cy="25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93190" name="Picture 55" descr="bigbang-icon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" y="763"/>
              <a:ext cx="2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0" y="696"/>
              <a:ext cx="5760" cy="3528"/>
              <a:chOff x="576" y="1984"/>
              <a:chExt cx="5760" cy="3528"/>
            </a:xfrm>
          </p:grpSpPr>
          <p:grpSp>
            <p:nvGrpSpPr>
              <p:cNvPr id="4" name="Group 57"/>
              <p:cNvGrpSpPr>
                <a:grpSpLocks/>
              </p:cNvGrpSpPr>
              <p:nvPr/>
            </p:nvGrpSpPr>
            <p:grpSpPr bwMode="auto">
              <a:xfrm>
                <a:off x="576" y="1984"/>
                <a:ext cx="5760" cy="3528"/>
                <a:chOff x="0" y="640"/>
                <a:chExt cx="5760" cy="3528"/>
              </a:xfrm>
            </p:grpSpPr>
            <p:sp>
              <p:nvSpPr>
                <p:cNvPr id="93196" name="Rectangle 58"/>
                <p:cNvSpPr>
                  <a:spLocks noChangeArrowheads="1"/>
                </p:cNvSpPr>
                <p:nvPr/>
              </p:nvSpPr>
              <p:spPr bwMode="auto">
                <a:xfrm>
                  <a:off x="0" y="640"/>
                  <a:ext cx="5760" cy="352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grpSp>
              <p:nvGrpSpPr>
                <p:cNvPr id="5" name="Group 59"/>
                <p:cNvGrpSpPr>
                  <a:grpSpLocks/>
                </p:cNvGrpSpPr>
                <p:nvPr/>
              </p:nvGrpSpPr>
              <p:grpSpPr bwMode="auto">
                <a:xfrm>
                  <a:off x="270" y="699"/>
                  <a:ext cx="5117" cy="3421"/>
                  <a:chOff x="270" y="699"/>
                  <a:chExt cx="5117" cy="3421"/>
                </a:xfrm>
              </p:grpSpPr>
              <p:sp>
                <p:nvSpPr>
                  <p:cNvPr id="9319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92" y="699"/>
                    <a:ext cx="4752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nl-NL" sz="2800">
                      <a:solidFill>
                        <a:srgbClr val="000066"/>
                      </a:solidFill>
                    </a:endParaRPr>
                  </a:p>
                </p:txBody>
              </p:sp>
              <p:pic>
                <p:nvPicPr>
                  <p:cNvPr id="93199" name="Picture 61" descr="C:\Documents and Settings\Jo\Desktop\bootes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73" y="1282"/>
                    <a:ext cx="2206" cy="28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3200" name="Picture 62" descr="blackholebinary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24" y="1304"/>
                    <a:ext cx="2463" cy="16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3201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4" y="3176"/>
                    <a:ext cx="2400" cy="8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/>
                      <a:t>Is Einstein’s theory still right in these conditions of extreme gravity?  Or is new physics awaiting us?</a:t>
                    </a:r>
                    <a:r>
                      <a:rPr lang="en-US"/>
                      <a:t> </a:t>
                    </a:r>
                  </a:p>
                </p:txBody>
              </p:sp>
              <p:pic>
                <p:nvPicPr>
                  <p:cNvPr id="93202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70" y="3152"/>
                    <a:ext cx="1336" cy="9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93195" name="Text Box 65"/>
              <p:cNvSpPr txBox="1">
                <a:spLocks noChangeArrowheads="1"/>
              </p:cNvSpPr>
              <p:nvPr/>
            </p:nvSpPr>
            <p:spPr bwMode="auto">
              <a:xfrm>
                <a:off x="886" y="2711"/>
                <a:ext cx="2144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rgbClr val="FFFF00"/>
                    </a:solidFill>
                  </a:rPr>
                  <a:t>Chandra - Each point of x-ray</a:t>
                </a:r>
              </a:p>
              <a:p>
                <a:r>
                  <a:rPr lang="en-US" sz="1800">
                    <a:solidFill>
                      <a:srgbClr val="FFFF00"/>
                    </a:solidFill>
                  </a:rPr>
                  <a:t>light is a Black Hole</a:t>
                </a:r>
                <a:r>
                  <a:rPr lang="en-US">
                    <a:solidFill>
                      <a:srgbClr val="FFFF00"/>
                    </a:solidFill>
                  </a:rPr>
                  <a:t>!</a:t>
                </a:r>
                <a:endParaRPr lang="nl-NL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93192" name="Picture 66" descr="blackhole-icon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2" y="758"/>
              <a:ext cx="2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3" name="Rectangle 67"/>
            <p:cNvSpPr>
              <a:spLocks noChangeArrowheads="1"/>
            </p:cNvSpPr>
            <p:nvPr/>
          </p:nvSpPr>
          <p:spPr bwMode="auto">
            <a:xfrm>
              <a:off x="0" y="768"/>
              <a:ext cx="48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2">
                <a:buClr>
                  <a:schemeClr val="bg1"/>
                </a:buClr>
              </a:pPr>
              <a:r>
                <a:rPr lang="en-US" sz="2000">
                  <a:solidFill>
                    <a:srgbClr val="000099"/>
                  </a:solidFill>
                  <a:latin typeface="Biondi" pitchFamily="2" charset="0"/>
                </a:rPr>
                <a:t>What happens at the edge of a Black Hole?</a:t>
              </a:r>
            </a:p>
          </p:txBody>
        </p:sp>
      </p:grpSp>
      <p:sp>
        <p:nvSpPr>
          <p:cNvPr id="93187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/>
            <a:r>
              <a:rPr lang="en-US" altLang="ja-JP" sz="2800" b="0" dirty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Science goals</a:t>
            </a:r>
          </a:p>
        </p:txBody>
      </p:sp>
      <p:cxnSp>
        <p:nvCxnSpPr>
          <p:cNvPr id="93188" name="Straight Connector 1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27013"/>
            <a:ext cx="7848600" cy="382587"/>
          </a:xfrm>
        </p:spPr>
        <p:txBody>
          <a:bodyPr/>
          <a:lstStyle/>
          <a:p>
            <a:pPr algn="ctr"/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EMRI - capture orbits</a:t>
            </a:r>
          </a:p>
        </p:txBody>
      </p:sp>
      <p:sp>
        <p:nvSpPr>
          <p:cNvPr id="10700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971550" y="4609998"/>
            <a:ext cx="4191000" cy="2205038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700" dirty="0" smtClean="0"/>
              <a:t>Stellar-type black holes (10 M</a:t>
            </a:r>
            <a:r>
              <a:rPr lang="en-US" sz="1700" baseline="-25000" dirty="0" smtClean="0">
                <a:sym typeface="Wingdings" pitchFamily="2" charset="2"/>
              </a:rPr>
              <a:t></a:t>
            </a:r>
            <a:r>
              <a:rPr lang="en-US" sz="1700" dirty="0" smtClean="0">
                <a:sym typeface="Wingdings" pitchFamily="2" charset="2"/>
              </a:rPr>
              <a:t>) sometimes fall into </a:t>
            </a:r>
            <a:r>
              <a:rPr lang="en-US" sz="1700" dirty="0" err="1" smtClean="0">
                <a:sym typeface="Wingdings" pitchFamily="2" charset="2"/>
              </a:rPr>
              <a:t>supermassive</a:t>
            </a:r>
            <a:r>
              <a:rPr lang="en-US" sz="1700" dirty="0" smtClean="0">
                <a:sym typeface="Wingdings" pitchFamily="2" charset="2"/>
              </a:rPr>
              <a:t> holes.</a:t>
            </a:r>
          </a:p>
          <a:p>
            <a:pPr marL="342900" indent="-342900">
              <a:lnSpc>
                <a:spcPct val="90000"/>
              </a:lnSpc>
            </a:pPr>
            <a:r>
              <a:rPr lang="en-US" sz="1700" dirty="0" smtClean="0">
                <a:sym typeface="Wingdings" pitchFamily="2" charset="2"/>
              </a:rPr>
              <a:t>Orbits complicated, can have 10</a:t>
            </a:r>
            <a:r>
              <a:rPr lang="en-US" sz="1700" baseline="30000" dirty="0" smtClean="0">
                <a:sym typeface="Wingdings" pitchFamily="2" charset="2"/>
              </a:rPr>
              <a:t>4</a:t>
            </a:r>
            <a:r>
              <a:rPr lang="en-US" sz="1700" dirty="0" smtClean="0">
                <a:sym typeface="Wingdings" pitchFamily="2" charset="2"/>
              </a:rPr>
              <a:t> or more cycles, provide detailed examination of black-hole geometry.</a:t>
            </a:r>
          </a:p>
          <a:p>
            <a:pPr marL="342900" indent="-342900">
              <a:lnSpc>
                <a:spcPct val="90000"/>
              </a:lnSpc>
            </a:pPr>
            <a:r>
              <a:rPr lang="en-US" sz="1700" dirty="0" smtClean="0">
                <a:sym typeface="Wingdings" pitchFamily="2" charset="2"/>
              </a:rPr>
              <a:t>Tests of black-hole no-hair theorems, strong-field gravity.</a:t>
            </a:r>
            <a:endParaRPr lang="en-US" sz="1700" dirty="0" smtClean="0"/>
          </a:p>
        </p:txBody>
      </p:sp>
      <p:pic>
        <p:nvPicPr>
          <p:cNvPr id="96260" name="Picture 4" descr="2HORIZ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25" y="1174648"/>
            <a:ext cx="4332288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0085" name="Rectangle 5"/>
          <p:cNvSpPr>
            <a:spLocks noChangeArrowheads="1"/>
          </p:cNvSpPr>
          <p:nvPr/>
        </p:nvSpPr>
        <p:spPr bwMode="auto">
          <a:xfrm>
            <a:off x="5338763" y="1121164"/>
            <a:ext cx="3657600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 dirty="0">
                <a:solidFill>
                  <a:srgbClr val="6C18B0"/>
                </a:solidFill>
              </a:rPr>
              <a:t>Filtering the data to find these orbits in a huge parameter space</a:t>
            </a: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 dirty="0">
                <a:solidFill>
                  <a:srgbClr val="6C18B0"/>
                </a:solidFill>
              </a:rPr>
              <a:t>Dealing with source confusion</a:t>
            </a: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 dirty="0">
                <a:solidFill>
                  <a:srgbClr val="6C18B0"/>
                </a:solidFill>
              </a:rPr>
              <a:t>Challenges: </a:t>
            </a:r>
          </a:p>
          <a:p>
            <a:pPr marL="7429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 dirty="0"/>
              <a:t>Computing the orbits</a:t>
            </a:r>
          </a:p>
        </p:txBody>
      </p:sp>
      <p:pic>
        <p:nvPicPr>
          <p:cNvPr id="1070086" name="Picture 6" descr="C:\Documents and Settings\admin\My Documents\wf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5100" y="3740150"/>
            <a:ext cx="38989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78425" y="3286125"/>
            <a:ext cx="4060825" cy="3571875"/>
            <a:chOff x="3337" y="690"/>
            <a:chExt cx="2183" cy="2114"/>
          </a:xfrm>
        </p:grpSpPr>
        <p:sp useBgFill="1">
          <p:nvSpPr>
            <p:cNvPr id="96264" name="Rectangle 8"/>
            <p:cNvSpPr>
              <a:spLocks noChangeArrowheads="1"/>
            </p:cNvSpPr>
            <p:nvPr/>
          </p:nvSpPr>
          <p:spPr bwMode="auto">
            <a:xfrm>
              <a:off x="3353" y="690"/>
              <a:ext cx="2114" cy="2114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96265" name="Picture 9" descr="ORBHOLE7.jpg                                                   00052D1F TaP's Mac                      B7A2AEF9: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75" y="717"/>
              <a:ext cx="2072" cy="1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266" name="Text Box 10"/>
            <p:cNvSpPr txBox="1">
              <a:spLocks noChangeArrowheads="1"/>
            </p:cNvSpPr>
            <p:nvPr/>
          </p:nvSpPr>
          <p:spPr bwMode="auto">
            <a:xfrm>
              <a:off x="3337" y="2391"/>
              <a:ext cx="2183" cy="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0"/>
                <a:t>Typical EMRI event: 10 </a:t>
              </a:r>
              <a:r>
                <a:rPr lang="en-US" sz="1800" b="0">
                  <a:solidFill>
                    <a:schemeClr val="tx1"/>
                  </a:solidFill>
                </a:rPr>
                <a:t>M</a:t>
              </a:r>
              <a:r>
                <a:rPr lang="en-US" sz="1800" b="0" baseline="-25000">
                  <a:solidFill>
                    <a:schemeClr val="tx1"/>
                  </a:solidFill>
                  <a:sym typeface="Wingdings" pitchFamily="2" charset="2"/>
                </a:rPr>
                <a:t></a:t>
              </a:r>
              <a:r>
                <a:rPr lang="en-US" sz="1600" b="0" baseline="-25000">
                  <a:solidFill>
                    <a:schemeClr val="accent1"/>
                  </a:solidFill>
                  <a:sym typeface="Wingdings" pitchFamily="2" charset="2"/>
                </a:rPr>
                <a:t> </a:t>
              </a:r>
              <a:r>
                <a:rPr lang="en-US" sz="1800" b="0"/>
                <a:t>BH captured by 10</a:t>
              </a:r>
              <a:r>
                <a:rPr lang="en-US" sz="1800" b="0" baseline="30000"/>
                <a:t>6 </a:t>
              </a:r>
              <a:r>
                <a:rPr lang="en-US" sz="1800" b="0">
                  <a:solidFill>
                    <a:schemeClr val="tx1"/>
                  </a:solidFill>
                </a:rPr>
                <a:t>M</a:t>
              </a:r>
              <a:r>
                <a:rPr lang="en-US" sz="1800" b="0" baseline="-25000">
                  <a:solidFill>
                    <a:schemeClr val="tx1"/>
                  </a:solidFill>
                  <a:sym typeface="Wingdings" pitchFamily="2" charset="2"/>
                </a:rPr>
                <a:t> </a:t>
              </a:r>
              <a:r>
                <a:rPr lang="en-US" sz="1800" b="0">
                  <a:solidFill>
                    <a:schemeClr val="tx1"/>
                  </a:solidFill>
                  <a:sym typeface="Wingdings" pitchFamily="2" charset="2"/>
                </a:rPr>
                <a:t>BH</a:t>
              </a:r>
              <a:endParaRPr lang="en-US" sz="1600" b="0" baseline="-25000">
                <a:solidFill>
                  <a:schemeClr val="accent1"/>
                </a:solidFill>
                <a:sym typeface="Wingdings" pitchFamily="2" charset="2"/>
              </a:endParaRPr>
            </a:p>
          </p:txBody>
        </p:sp>
      </p:grpSp>
      <p:cxnSp>
        <p:nvCxnSpPr>
          <p:cNvPr id="11" name="Straight Connector 1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sp>
        <p:nvSpPr>
          <p:cNvPr id="97282" name="Rectangle 69"/>
          <p:cNvSpPr>
            <a:spLocks noChangeArrowheads="1"/>
          </p:cNvSpPr>
          <p:nvPr/>
        </p:nvSpPr>
        <p:spPr bwMode="auto">
          <a:xfrm>
            <a:off x="0" y="2794000"/>
            <a:ext cx="9144000" cy="406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97283" name="Picture 70" descr="bigbang-ic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12112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Rectangle 72"/>
          <p:cNvSpPr>
            <a:spLocks noChangeArrowheads="1"/>
          </p:cNvSpPr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97285" name="Picture 74" descr="BE_CosmosPie-no-b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00200"/>
            <a:ext cx="60960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Rectangle 75"/>
          <p:cNvSpPr>
            <a:spLocks noChangeArrowheads="1"/>
          </p:cNvSpPr>
          <p:nvPr/>
        </p:nvSpPr>
        <p:spPr bwMode="auto">
          <a:xfrm>
            <a:off x="0" y="6086475"/>
            <a:ext cx="9144000" cy="3651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lIns="86493" tIns="43247" rIns="86493" bIns="43247">
            <a:spAutoFit/>
          </a:bodyPr>
          <a:lstStyle/>
          <a:p>
            <a:pPr algn="ctr" defTabSz="865188"/>
            <a:r>
              <a:rPr lang="en-US" altLang="ja-JP" sz="1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Dark energy and matter interact through gravity</a:t>
            </a:r>
          </a:p>
        </p:txBody>
      </p:sp>
      <p:sp>
        <p:nvSpPr>
          <p:cNvPr id="97287" name="Text Box 77"/>
          <p:cNvSpPr txBox="1">
            <a:spLocks noChangeArrowheads="1"/>
          </p:cNvSpPr>
          <p:nvPr/>
        </p:nvSpPr>
        <p:spPr bwMode="auto">
          <a:xfrm>
            <a:off x="5254625" y="14366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800">
              <a:solidFill>
                <a:srgbClr val="000066"/>
              </a:solidFill>
            </a:endParaRPr>
          </a:p>
        </p:txBody>
      </p:sp>
      <p:sp>
        <p:nvSpPr>
          <p:cNvPr id="97288" name="Text Box 76"/>
          <p:cNvSpPr txBox="1">
            <a:spLocks noChangeArrowheads="1"/>
          </p:cNvSpPr>
          <p:nvPr/>
        </p:nvSpPr>
        <p:spPr bwMode="auto">
          <a:xfrm>
            <a:off x="6107113" y="4767263"/>
            <a:ext cx="2820987" cy="9191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86486" tIns="43243" rIns="86486" bIns="43243">
            <a:spAutoFit/>
          </a:bodyPr>
          <a:lstStyle/>
          <a:p>
            <a:pPr algn="ctr" defTabSz="865188"/>
            <a:r>
              <a:rPr lang="en-US" sz="1800">
                <a:latin typeface="Biondi" pitchFamily="2" charset="0"/>
              </a:rPr>
              <a:t>We do not know what 95% of the universe is made of!</a:t>
            </a:r>
            <a:endParaRPr lang="en-US" sz="1800" i="1" u="sng">
              <a:latin typeface="Biondi" pitchFamily="2" charset="0"/>
            </a:endParaRPr>
          </a:p>
        </p:txBody>
      </p:sp>
      <p:sp>
        <p:nvSpPr>
          <p:cNvPr id="97289" name="Text Box 78"/>
          <p:cNvSpPr txBox="1">
            <a:spLocks noChangeArrowheads="1"/>
          </p:cNvSpPr>
          <p:nvPr/>
        </p:nvSpPr>
        <p:spPr bwMode="auto">
          <a:xfrm>
            <a:off x="0" y="1222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buClr>
                <a:schemeClr val="bg1"/>
              </a:buClr>
            </a:pPr>
            <a:r>
              <a:rPr lang="en-US" sz="1600">
                <a:solidFill>
                  <a:srgbClr val="000099"/>
                </a:solidFill>
                <a:latin typeface="Biondi" pitchFamily="2" charset="0"/>
              </a:rPr>
              <a:t>What is the mysterious Dark Energy pulling the Universe apart?</a:t>
            </a:r>
            <a:endParaRPr lang="nl-NL" sz="1600">
              <a:solidFill>
                <a:srgbClr val="000099"/>
              </a:solidFill>
              <a:latin typeface="Biondi" pitchFamily="2" charset="0"/>
            </a:endParaRPr>
          </a:p>
        </p:txBody>
      </p:sp>
      <p:pic>
        <p:nvPicPr>
          <p:cNvPr id="97290" name="Picture 79" descr="darkenergy-ico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400" y="12112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1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Science goals</a:t>
            </a:r>
          </a:p>
        </p:txBody>
      </p:sp>
      <p:cxnSp>
        <p:nvCxnSpPr>
          <p:cNvPr id="97292" name="Straight Connector 16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0" y="1211263"/>
            <a:ext cx="9144000" cy="5675312"/>
            <a:chOff x="0" y="763"/>
            <a:chExt cx="5760" cy="3575"/>
          </a:xfrm>
        </p:grpSpPr>
        <p:sp>
          <p:nvSpPr>
            <p:cNvPr id="98309" name="Rectangle 2"/>
            <p:cNvSpPr>
              <a:spLocks noChangeArrowheads="1"/>
            </p:cNvSpPr>
            <p:nvPr/>
          </p:nvSpPr>
          <p:spPr bwMode="auto">
            <a:xfrm>
              <a:off x="0" y="1760"/>
              <a:ext cx="5760" cy="25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392" y="1056"/>
              <a:ext cx="4368" cy="3282"/>
              <a:chOff x="672" y="756"/>
              <a:chExt cx="4368" cy="3294"/>
            </a:xfrm>
          </p:grpSpPr>
          <p:pic>
            <p:nvPicPr>
              <p:cNvPr id="98314" name="Picture 9" descr="bigbang2n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72" y="756"/>
                <a:ext cx="4368" cy="3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315" name="Rectangle 10"/>
              <p:cNvSpPr>
                <a:spLocks noChangeArrowheads="1"/>
              </p:cNvSpPr>
              <p:nvPr/>
            </p:nvSpPr>
            <p:spPr bwMode="auto">
              <a:xfrm>
                <a:off x="1680" y="804"/>
                <a:ext cx="3312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FFFF00"/>
                    </a:solidFill>
                    <a:latin typeface="Biondi" pitchFamily="2" charset="0"/>
                  </a:rPr>
                  <a:t>Gravitational Waves Can Escape from Earliest Moments of the Big Bang</a:t>
                </a:r>
              </a:p>
            </p:txBody>
          </p:sp>
          <p:sp>
            <p:nvSpPr>
              <p:cNvPr id="98316" name="Rectangle 11"/>
              <p:cNvSpPr>
                <a:spLocks noChangeArrowheads="1"/>
              </p:cNvSpPr>
              <p:nvPr/>
            </p:nvSpPr>
            <p:spPr bwMode="auto">
              <a:xfrm>
                <a:off x="864" y="2148"/>
                <a:ext cx="105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Inflation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(Big Bang plus 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10</a:t>
                </a:r>
                <a:r>
                  <a:rPr lang="en-US" sz="1400" baseline="30000">
                    <a:solidFill>
                      <a:srgbClr val="FFFF66"/>
                    </a:solidFill>
                  </a:rPr>
                  <a:t>-34</a:t>
                </a:r>
                <a:r>
                  <a:rPr lang="en-US" sz="1400">
                    <a:solidFill>
                      <a:srgbClr val="FFFF66"/>
                    </a:solidFill>
                  </a:rPr>
                  <a:t> Seconds)</a:t>
                </a:r>
              </a:p>
            </p:txBody>
          </p:sp>
          <p:sp>
            <p:nvSpPr>
              <p:cNvPr id="98317" name="Rectangle 12"/>
              <p:cNvSpPr>
                <a:spLocks noChangeArrowheads="1"/>
              </p:cNvSpPr>
              <p:nvPr/>
            </p:nvSpPr>
            <p:spPr bwMode="auto">
              <a:xfrm>
                <a:off x="1728" y="2820"/>
                <a:ext cx="1008" cy="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>
                    <a:solidFill>
                      <a:srgbClr val="FFFF66"/>
                    </a:solidFill>
                  </a:rPr>
                  <a:t>Big Bang plus 380,000 Years</a:t>
                </a:r>
              </a:p>
            </p:txBody>
          </p:sp>
          <p:sp>
            <p:nvSpPr>
              <p:cNvPr id="98318" name="Rectangle 13"/>
              <p:cNvSpPr>
                <a:spLocks noChangeArrowheads="1"/>
              </p:cNvSpPr>
              <p:nvPr/>
            </p:nvSpPr>
            <p:spPr bwMode="auto">
              <a:xfrm>
                <a:off x="2208" y="3204"/>
                <a:ext cx="1152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>
                    <a:solidFill>
                      <a:srgbClr val="68A8F6"/>
                    </a:solidFill>
                  </a:rPr>
                  <a:t>gravitational waves</a:t>
                </a:r>
              </a:p>
            </p:txBody>
          </p:sp>
          <p:sp>
            <p:nvSpPr>
              <p:cNvPr id="98319" name="Rectangle 14"/>
              <p:cNvSpPr>
                <a:spLocks noChangeArrowheads="1"/>
              </p:cNvSpPr>
              <p:nvPr/>
            </p:nvSpPr>
            <p:spPr bwMode="auto">
              <a:xfrm>
                <a:off x="2928" y="3588"/>
                <a:ext cx="912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Big Bang plus 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14 Billion Years</a:t>
                </a:r>
              </a:p>
            </p:txBody>
          </p:sp>
          <p:sp>
            <p:nvSpPr>
              <p:cNvPr id="98320" name="Rectangle 15"/>
              <p:cNvSpPr>
                <a:spLocks noChangeArrowheads="1"/>
              </p:cNvSpPr>
              <p:nvPr/>
            </p:nvSpPr>
            <p:spPr bwMode="auto">
              <a:xfrm>
                <a:off x="4015" y="2692"/>
                <a:ext cx="321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light</a:t>
                </a:r>
              </a:p>
            </p:txBody>
          </p:sp>
          <p:sp>
            <p:nvSpPr>
              <p:cNvPr id="98321" name="Rectangle 16"/>
              <p:cNvSpPr>
                <a:spLocks noChangeArrowheads="1"/>
              </p:cNvSpPr>
              <p:nvPr/>
            </p:nvSpPr>
            <p:spPr bwMode="auto">
              <a:xfrm>
                <a:off x="4343" y="3465"/>
                <a:ext cx="521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66"/>
                    </a:solidFill>
                  </a:rPr>
                  <a:t>Now</a:t>
                </a:r>
              </a:p>
            </p:txBody>
          </p:sp>
        </p:grpSp>
        <p:grpSp>
          <p:nvGrpSpPr>
            <p:cNvPr id="4" name="Group 36"/>
            <p:cNvGrpSpPr>
              <a:grpSpLocks/>
            </p:cNvGrpSpPr>
            <p:nvPr/>
          </p:nvGrpSpPr>
          <p:grpSpPr bwMode="auto">
            <a:xfrm>
              <a:off x="0" y="763"/>
              <a:ext cx="4498" cy="270"/>
              <a:chOff x="0" y="763"/>
              <a:chExt cx="4498" cy="270"/>
            </a:xfrm>
          </p:grpSpPr>
          <p:pic>
            <p:nvPicPr>
              <p:cNvPr id="98312" name="Picture 5" descr="bigbang-icon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6" y="763"/>
                <a:ext cx="270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313" name="Text Box 35"/>
              <p:cNvSpPr txBox="1">
                <a:spLocks noChangeArrowheads="1"/>
              </p:cNvSpPr>
              <p:nvPr/>
            </p:nvSpPr>
            <p:spPr bwMode="auto">
              <a:xfrm>
                <a:off x="0" y="768"/>
                <a:ext cx="449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vl="2">
                  <a:buClr>
                    <a:schemeClr val="bg1"/>
                  </a:buClr>
                </a:pPr>
                <a:r>
                  <a:rPr lang="en-US" sz="2000">
                    <a:solidFill>
                      <a:srgbClr val="000099"/>
                    </a:solidFill>
                    <a:latin typeface="Biondi" pitchFamily="2" charset="0"/>
                  </a:rPr>
                  <a:t>What powered the Big Bang?</a:t>
                </a:r>
                <a:endParaRPr lang="nl-NL">
                  <a:latin typeface="Biondi" pitchFamily="2" charset="0"/>
                </a:endParaRPr>
              </a:p>
            </p:txBody>
          </p:sp>
        </p:grpSp>
      </p:grp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Science goals</a:t>
            </a:r>
          </a:p>
        </p:txBody>
      </p:sp>
      <p:cxnSp>
        <p:nvCxnSpPr>
          <p:cNvPr id="98308" name="Straight Connector 17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330" name="Rectangle 6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sp>
        <p:nvSpPr>
          <p:cNvPr id="1239045" name="Rectangle 5"/>
          <p:cNvSpPr>
            <a:spLocks noChangeArrowheads="1"/>
          </p:cNvSpPr>
          <p:nvPr/>
        </p:nvSpPr>
        <p:spPr bwMode="auto">
          <a:xfrm>
            <a:off x="153988" y="1014413"/>
            <a:ext cx="5430837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1900" b="0" dirty="0">
                <a:solidFill>
                  <a:srgbClr val="6C18B0"/>
                </a:solidFill>
              </a:rPr>
              <a:t>Theoretical (</a:t>
            </a:r>
            <a:r>
              <a:rPr lang="en-US" sz="1900" b="0" dirty="0" err="1">
                <a:solidFill>
                  <a:srgbClr val="6C18B0"/>
                </a:solidFill>
              </a:rPr>
              <a:t>astro</a:t>
            </a:r>
            <a:r>
              <a:rPr lang="en-US" sz="1900" b="0" dirty="0">
                <a:solidFill>
                  <a:srgbClr val="6C18B0"/>
                </a:solidFill>
              </a:rPr>
              <a:t>)particle physics community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dirty="0"/>
              <a:t>GW, inflation, string theory, cosmic defects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dirty="0"/>
              <a:t>Jan Willem van </a:t>
            </a:r>
            <a:r>
              <a:rPr lang="en-US" sz="1600" b="0" dirty="0" err="1"/>
              <a:t>Holten</a:t>
            </a:r>
            <a:r>
              <a:rPr lang="en-US" sz="1600" b="0" dirty="0"/>
              <a:t> </a:t>
            </a:r>
            <a:r>
              <a:rPr lang="en-US" sz="1600" b="0" i="1" dirty="0"/>
              <a:t>et al. </a:t>
            </a:r>
            <a:r>
              <a:rPr lang="en-US" sz="1600" b="0" dirty="0"/>
              <a:t>(</a:t>
            </a:r>
            <a:r>
              <a:rPr lang="en-US" sz="1600" b="0" dirty="0" err="1"/>
              <a:t>Nikhef</a:t>
            </a:r>
            <a:r>
              <a:rPr lang="en-US" sz="1600" b="0" dirty="0"/>
              <a:t>, Leiden)</a:t>
            </a:r>
            <a:endParaRPr lang="en-US" sz="1900" b="0" dirty="0">
              <a:solidFill>
                <a:srgbClr val="6C18B0"/>
              </a:solidFill>
            </a:endParaRPr>
          </a:p>
          <a:p>
            <a:pPr marL="114300" indent="-225425">
              <a:spcAft>
                <a:spcPct val="40000"/>
              </a:spcAft>
              <a:buClr>
                <a:srgbClr val="666699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900" b="0" dirty="0">
                <a:solidFill>
                  <a:srgbClr val="6C18B0"/>
                </a:solidFill>
              </a:rPr>
              <a:t>Provide templates, spectra, etc.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dirty="0"/>
              <a:t>Participate in Virgo – LIGO analysis</a:t>
            </a:r>
          </a:p>
        </p:txBody>
      </p:sp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0938" y="2784475"/>
            <a:ext cx="4179887" cy="4060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9333" name="TextBox 9"/>
          <p:cNvSpPr txBox="1">
            <a:spLocks noChangeArrowheads="1"/>
          </p:cNvSpPr>
          <p:nvPr/>
        </p:nvSpPr>
        <p:spPr bwMode="auto">
          <a:xfrm>
            <a:off x="6148824" y="2570163"/>
            <a:ext cx="30089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lang="en-GB" sz="1200" b="0" dirty="0" err="1">
                <a:solidFill>
                  <a:srgbClr val="666699"/>
                </a:solidFill>
              </a:rPr>
              <a:t>Galluccio</a:t>
            </a:r>
            <a:r>
              <a:rPr lang="en-GB" sz="1200" b="0" dirty="0">
                <a:solidFill>
                  <a:srgbClr val="666699"/>
                </a:solidFill>
              </a:rPr>
              <a:t> et al; Phys. Rev. </a:t>
            </a:r>
            <a:r>
              <a:rPr lang="en-GB" sz="1200" b="0" dirty="0" err="1">
                <a:solidFill>
                  <a:srgbClr val="666699"/>
                </a:solidFill>
              </a:rPr>
              <a:t>Lett</a:t>
            </a:r>
            <a:r>
              <a:rPr lang="en-GB" sz="1200" b="0" dirty="0">
                <a:solidFill>
                  <a:srgbClr val="666699"/>
                </a:solidFill>
              </a:rPr>
              <a:t>. 79 </a:t>
            </a:r>
            <a:r>
              <a:rPr lang="en-GB" sz="1200" b="0" dirty="0" smtClean="0">
                <a:solidFill>
                  <a:srgbClr val="666699"/>
                </a:solidFill>
              </a:rPr>
              <a:t>(1997)</a:t>
            </a:r>
            <a:endParaRPr lang="en-US" dirty="0"/>
          </a:p>
        </p:txBody>
      </p:sp>
      <p:pic>
        <p:nvPicPr>
          <p:cNvPr id="993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8" y="3363913"/>
            <a:ext cx="4405312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/>
            <a:r>
              <a:rPr lang="en-US" altLang="ja-JP" sz="20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Signals from inflation and phase transitions</a:t>
            </a:r>
          </a:p>
        </p:txBody>
      </p:sp>
      <p:cxnSp>
        <p:nvCxnSpPr>
          <p:cNvPr id="99336" name="Straight Connector 9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99337" name="Picture 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0975" y="830263"/>
            <a:ext cx="2449513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8" name="TextBox 9"/>
          <p:cNvSpPr txBox="1">
            <a:spLocks noChangeArrowheads="1"/>
          </p:cNvSpPr>
          <p:nvPr/>
        </p:nvSpPr>
        <p:spPr bwMode="auto">
          <a:xfrm>
            <a:off x="7931150" y="1976438"/>
            <a:ext cx="9890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lang="en-GB" sz="1200" b="0">
                <a:solidFill>
                  <a:srgbClr val="666699"/>
                </a:solidFill>
              </a:rPr>
              <a:t>G. Koekoek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sz="2800" b="1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Summary: science case</a:t>
            </a:r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>
          <a:xfrm>
            <a:off x="817562" y="1136650"/>
            <a:ext cx="8326437" cy="5086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Was Einstein right?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Is the nature of gravitational radiation as predicted by Einstein?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Are black holes hairless and are there naked singularities?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Unsolved problems in astrophysics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What is the origin of gamma ray bursts?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What is the structure of neutron stars and other compact objects?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Cosmology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What is dark energy?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How did massive black holes at galactic nuclei form?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Fundamental questions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What were the physical conditions at the Big Bang?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Are there really ten spatial dimensions?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  <p:cxnSp>
        <p:nvCxnSpPr>
          <p:cNvPr id="10035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sz="2800" b="1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Summary</a:t>
            </a:r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Gravitational wave physics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Component of Dutch </a:t>
            </a:r>
            <a:r>
              <a:rPr lang="en-US" sz="2000" dirty="0" err="1" smtClean="0"/>
              <a:t>Astroparticle</a:t>
            </a:r>
            <a:r>
              <a:rPr lang="en-US" sz="2000" dirty="0" smtClean="0"/>
              <a:t> Physics initiative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Exciting new physics program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Important questions are addressed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Program with a long-term scientific perspective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VIRGO and LIGO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Sensitivity is improving fast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First science runs completed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Advanced detectors in preparation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Future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Third-generation GW detector: Einstein Telescope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LISA: GW in space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  <p:cxnSp>
        <p:nvCxnSpPr>
          <p:cNvPr id="10035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0" y="188913"/>
            <a:ext cx="7772400" cy="457200"/>
          </a:xfrm>
        </p:spPr>
        <p:txBody>
          <a:bodyPr/>
          <a:lstStyle/>
          <a:p>
            <a:pPr algn="ctr"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Gravity gradient noise 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3" y="887413"/>
            <a:ext cx="5459412" cy="5970587"/>
          </a:xfrm>
        </p:spPr>
        <p:txBody>
          <a:bodyPr/>
          <a:lstStyle/>
          <a:p>
            <a:pPr marL="342900" indent="-342900"/>
            <a:r>
              <a:rPr lang="it-IT" sz="1800" smtClean="0"/>
              <a:t>Gravity gradient noise</a:t>
            </a:r>
            <a:endParaRPr lang="en-US" sz="1800" smtClean="0"/>
          </a:p>
          <a:p>
            <a:pPr marL="742950" lvl="1" indent="-285750"/>
            <a:r>
              <a:rPr lang="en-US" sz="1600" smtClean="0"/>
              <a:t>Time varying contributions to Newtonian background driven by seismic compression waves, ground-water variations, slow-gravity drifts, weather, cultural noise</a:t>
            </a:r>
          </a:p>
          <a:p>
            <a:pPr marL="742950" lvl="1" indent="-285750"/>
            <a:r>
              <a:rPr lang="en-US" sz="1600" smtClean="0"/>
              <a:t>Determines low-frequency cut-off</a:t>
            </a:r>
          </a:p>
          <a:p>
            <a:pPr marL="742950" lvl="1" indent="-285750"/>
            <a:r>
              <a:rPr lang="en-US" sz="1600" smtClean="0"/>
              <a:t>Cannot be shielded against</a:t>
            </a:r>
          </a:p>
          <a:p>
            <a:pPr marL="342900" indent="-342900"/>
            <a:r>
              <a:rPr lang="en-US" sz="1800" smtClean="0"/>
              <a:t>Counter measures</a:t>
            </a:r>
          </a:p>
          <a:p>
            <a:pPr marL="742950" lvl="1" indent="-285750"/>
            <a:r>
              <a:rPr lang="en-US" sz="1600" smtClean="0"/>
              <a:t>Network of seismometers and development of data correction algorithms</a:t>
            </a:r>
          </a:p>
          <a:p>
            <a:pPr marL="1143000" lvl="2" indent="-228600"/>
            <a:r>
              <a:rPr lang="en-GB" sz="1400" smtClean="0"/>
              <a:t>Analytical studies: G. Cella</a:t>
            </a:r>
          </a:p>
          <a:p>
            <a:pPr marL="1143000" lvl="2" indent="-228600"/>
            <a:r>
              <a:rPr lang="en-GB" sz="1400" smtClean="0"/>
              <a:t>Numerical studies: E. Hennes</a:t>
            </a:r>
          </a:p>
        </p:txBody>
      </p:sp>
      <p:pic>
        <p:nvPicPr>
          <p:cNvPr id="102405" name="Picture 4" descr="Senza titolo-1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175" y="4486275"/>
            <a:ext cx="6092825" cy="222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2406" name="Picture 5" descr="g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075" y="1728788"/>
            <a:ext cx="8223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 Box 6"/>
          <p:cNvSpPr txBox="1">
            <a:spLocks noChangeArrowheads="1"/>
          </p:cNvSpPr>
          <p:nvPr/>
        </p:nvSpPr>
        <p:spPr bwMode="auto">
          <a:xfrm>
            <a:off x="7031038" y="3430588"/>
            <a:ext cx="1712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1400" b="0">
                <a:solidFill>
                  <a:schemeClr val="tx1"/>
                </a:solidFill>
                <a:latin typeface="Microsoft Sans Serif" pitchFamily="34" charset="0"/>
              </a:rPr>
              <a:t>Figure: M.Lorenzini</a:t>
            </a:r>
            <a:endParaRPr lang="en-US" sz="1400" b="0">
              <a:solidFill>
                <a:schemeClr val="tx1"/>
              </a:solidFill>
              <a:latin typeface="Microsoft Sans Serif" pitchFamily="34" charset="0"/>
            </a:endParaRPr>
          </a:p>
        </p:txBody>
      </p:sp>
      <p:sp useBgFill="1">
        <p:nvSpPr>
          <p:cNvPr id="102408" name="Rectangle 7"/>
          <p:cNvSpPr>
            <a:spLocks noChangeArrowheads="1"/>
          </p:cNvSpPr>
          <p:nvPr/>
        </p:nvSpPr>
        <p:spPr bwMode="auto">
          <a:xfrm>
            <a:off x="2962275" y="4678363"/>
            <a:ext cx="6069013" cy="20066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102409" name="Picture 8" descr="defor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5613" y="4624388"/>
            <a:ext cx="61563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10" name="Rectangle 9"/>
          <p:cNvSpPr>
            <a:spLocks noChangeArrowheads="1"/>
          </p:cNvSpPr>
          <p:nvPr/>
        </p:nvSpPr>
        <p:spPr bwMode="auto">
          <a:xfrm>
            <a:off x="3035300" y="4672013"/>
            <a:ext cx="6069013" cy="20066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102411" name="Picture 10" descr="pendolo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2275" y="4625975"/>
            <a:ext cx="61928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412" name="Straight Connector 8"/>
          <p:cNvCxnSpPr>
            <a:cxnSpLocks noChangeShapeType="1"/>
          </p:cNvCxnSpPr>
          <p:nvPr/>
        </p:nvCxnSpPr>
        <p:spPr bwMode="auto">
          <a:xfrm>
            <a:off x="1082675" y="6842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9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9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9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9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8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6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055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Gravitational waves</a:t>
            </a:r>
          </a:p>
        </p:txBody>
      </p:sp>
      <p:graphicFrame>
        <p:nvGraphicFramePr>
          <p:cNvPr id="3074" name="Object 2051"/>
          <p:cNvGraphicFramePr>
            <a:graphicFrameLocks noChangeAspect="1"/>
          </p:cNvGraphicFramePr>
          <p:nvPr/>
        </p:nvGraphicFramePr>
        <p:xfrm>
          <a:off x="4211638" y="2092325"/>
          <a:ext cx="1655762" cy="976313"/>
        </p:xfrm>
        <a:graphic>
          <a:graphicData uri="http://schemas.openxmlformats.org/presentationml/2006/ole">
            <p:oleObj spid="_x0000_s485378" name="Equation" r:id="rId4" imgW="965160" imgH="393480" progId="Equation.3">
              <p:embed/>
            </p:oleObj>
          </a:graphicData>
        </a:graphic>
      </p:graphicFrame>
      <p:grpSp>
        <p:nvGrpSpPr>
          <p:cNvPr id="2" name="Group 2052"/>
          <p:cNvGrpSpPr>
            <a:grpSpLocks/>
          </p:cNvGrpSpPr>
          <p:nvPr/>
        </p:nvGrpSpPr>
        <p:grpSpPr bwMode="auto">
          <a:xfrm>
            <a:off x="5292725" y="1157288"/>
            <a:ext cx="3659188" cy="1181100"/>
            <a:chOff x="3152" y="1071"/>
            <a:chExt cx="2305" cy="744"/>
          </a:xfrm>
        </p:grpSpPr>
        <p:sp>
          <p:nvSpPr>
            <p:cNvPr id="3093" name="Freeform 2053"/>
            <p:cNvSpPr>
              <a:spLocks/>
            </p:cNvSpPr>
            <p:nvPr/>
          </p:nvSpPr>
          <p:spPr bwMode="auto">
            <a:xfrm>
              <a:off x="3738" y="1428"/>
              <a:ext cx="1698" cy="66"/>
            </a:xfrm>
            <a:custGeom>
              <a:avLst/>
              <a:gdLst>
                <a:gd name="T0" fmla="*/ 0 w 1839"/>
                <a:gd name="T1" fmla="*/ 30 h 66"/>
                <a:gd name="T2" fmla="*/ 48 w 1839"/>
                <a:gd name="T3" fmla="*/ 18 h 66"/>
                <a:gd name="T4" fmla="*/ 96 w 1839"/>
                <a:gd name="T5" fmla="*/ 6 h 66"/>
                <a:gd name="T6" fmla="*/ 140 w 1839"/>
                <a:gd name="T7" fmla="*/ 0 h 66"/>
                <a:gd name="T8" fmla="*/ 192 w 1839"/>
                <a:gd name="T9" fmla="*/ 0 h 66"/>
                <a:gd name="T10" fmla="*/ 243 w 1839"/>
                <a:gd name="T11" fmla="*/ 0 h 66"/>
                <a:gd name="T12" fmla="*/ 288 w 1839"/>
                <a:gd name="T13" fmla="*/ 6 h 66"/>
                <a:gd name="T14" fmla="*/ 336 w 1839"/>
                <a:gd name="T15" fmla="*/ 18 h 66"/>
                <a:gd name="T16" fmla="*/ 388 w 1839"/>
                <a:gd name="T17" fmla="*/ 30 h 66"/>
                <a:gd name="T18" fmla="*/ 437 w 1839"/>
                <a:gd name="T19" fmla="*/ 36 h 66"/>
                <a:gd name="T20" fmla="*/ 484 w 1839"/>
                <a:gd name="T21" fmla="*/ 48 h 66"/>
                <a:gd name="T22" fmla="*/ 528 w 1839"/>
                <a:gd name="T23" fmla="*/ 60 h 66"/>
                <a:gd name="T24" fmla="*/ 584 w 1839"/>
                <a:gd name="T25" fmla="*/ 66 h 66"/>
                <a:gd name="T26" fmla="*/ 631 w 1839"/>
                <a:gd name="T27" fmla="*/ 60 h 66"/>
                <a:gd name="T28" fmla="*/ 679 w 1839"/>
                <a:gd name="T29" fmla="*/ 48 h 66"/>
                <a:gd name="T30" fmla="*/ 724 w 1839"/>
                <a:gd name="T31" fmla="*/ 36 h 66"/>
                <a:gd name="T32" fmla="*/ 775 w 1839"/>
                <a:gd name="T33" fmla="*/ 30 h 66"/>
                <a:gd name="T34" fmla="*/ 827 w 1839"/>
                <a:gd name="T35" fmla="*/ 18 h 66"/>
                <a:gd name="T36" fmla="*/ 871 w 1839"/>
                <a:gd name="T37" fmla="*/ 12 h 66"/>
                <a:gd name="T38" fmla="*/ 920 w 1839"/>
                <a:gd name="T39" fmla="*/ 6 h 66"/>
                <a:gd name="T40" fmla="*/ 971 w 1839"/>
                <a:gd name="T41" fmla="*/ 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39"/>
                <a:gd name="T64" fmla="*/ 0 h 66"/>
                <a:gd name="T65" fmla="*/ 1839 w 1839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39" h="66">
                  <a:moveTo>
                    <a:pt x="0" y="30"/>
                  </a:moveTo>
                  <a:lnTo>
                    <a:pt x="91" y="18"/>
                  </a:lnTo>
                  <a:lnTo>
                    <a:pt x="182" y="6"/>
                  </a:lnTo>
                  <a:lnTo>
                    <a:pt x="266" y="0"/>
                  </a:lnTo>
                  <a:lnTo>
                    <a:pt x="364" y="0"/>
                  </a:lnTo>
                  <a:lnTo>
                    <a:pt x="461" y="0"/>
                  </a:lnTo>
                  <a:lnTo>
                    <a:pt x="546" y="6"/>
                  </a:lnTo>
                  <a:lnTo>
                    <a:pt x="636" y="18"/>
                  </a:lnTo>
                  <a:lnTo>
                    <a:pt x="734" y="30"/>
                  </a:lnTo>
                  <a:lnTo>
                    <a:pt x="825" y="36"/>
                  </a:lnTo>
                  <a:lnTo>
                    <a:pt x="916" y="48"/>
                  </a:lnTo>
                  <a:lnTo>
                    <a:pt x="1000" y="60"/>
                  </a:lnTo>
                  <a:lnTo>
                    <a:pt x="1104" y="66"/>
                  </a:lnTo>
                  <a:lnTo>
                    <a:pt x="1195" y="60"/>
                  </a:lnTo>
                  <a:lnTo>
                    <a:pt x="1286" y="48"/>
                  </a:lnTo>
                  <a:lnTo>
                    <a:pt x="1371" y="36"/>
                  </a:lnTo>
                  <a:lnTo>
                    <a:pt x="1468" y="30"/>
                  </a:lnTo>
                  <a:lnTo>
                    <a:pt x="1566" y="18"/>
                  </a:lnTo>
                  <a:lnTo>
                    <a:pt x="1650" y="12"/>
                  </a:lnTo>
                  <a:lnTo>
                    <a:pt x="1741" y="6"/>
                  </a:lnTo>
                  <a:lnTo>
                    <a:pt x="1839" y="0"/>
                  </a:lnTo>
                </a:path>
              </a:pathLst>
            </a:custGeom>
            <a:noFill/>
            <a:ln w="9525">
              <a:solidFill>
                <a:srgbClr val="09ADEA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094" name="Freeform 2054"/>
            <p:cNvSpPr>
              <a:spLocks/>
            </p:cNvSpPr>
            <p:nvPr/>
          </p:nvSpPr>
          <p:spPr bwMode="auto">
            <a:xfrm>
              <a:off x="3738" y="1086"/>
              <a:ext cx="1698" cy="66"/>
            </a:xfrm>
            <a:custGeom>
              <a:avLst/>
              <a:gdLst>
                <a:gd name="T0" fmla="*/ 0 w 1839"/>
                <a:gd name="T1" fmla="*/ 36 h 66"/>
                <a:gd name="T2" fmla="*/ 48 w 1839"/>
                <a:gd name="T3" fmla="*/ 42 h 66"/>
                <a:gd name="T4" fmla="*/ 96 w 1839"/>
                <a:gd name="T5" fmla="*/ 54 h 66"/>
                <a:gd name="T6" fmla="*/ 140 w 1839"/>
                <a:gd name="T7" fmla="*/ 60 h 66"/>
                <a:gd name="T8" fmla="*/ 192 w 1839"/>
                <a:gd name="T9" fmla="*/ 66 h 66"/>
                <a:gd name="T10" fmla="*/ 243 w 1839"/>
                <a:gd name="T11" fmla="*/ 60 h 66"/>
                <a:gd name="T12" fmla="*/ 288 w 1839"/>
                <a:gd name="T13" fmla="*/ 54 h 66"/>
                <a:gd name="T14" fmla="*/ 336 w 1839"/>
                <a:gd name="T15" fmla="*/ 42 h 66"/>
                <a:gd name="T16" fmla="*/ 388 w 1839"/>
                <a:gd name="T17" fmla="*/ 36 h 66"/>
                <a:gd name="T18" fmla="*/ 437 w 1839"/>
                <a:gd name="T19" fmla="*/ 18 h 66"/>
                <a:gd name="T20" fmla="*/ 484 w 1839"/>
                <a:gd name="T21" fmla="*/ 6 h 66"/>
                <a:gd name="T22" fmla="*/ 528 w 1839"/>
                <a:gd name="T23" fmla="*/ 0 h 66"/>
                <a:gd name="T24" fmla="*/ 584 w 1839"/>
                <a:gd name="T25" fmla="*/ 0 h 66"/>
                <a:gd name="T26" fmla="*/ 631 w 1839"/>
                <a:gd name="T27" fmla="*/ 0 h 66"/>
                <a:gd name="T28" fmla="*/ 679 w 1839"/>
                <a:gd name="T29" fmla="*/ 6 h 66"/>
                <a:gd name="T30" fmla="*/ 724 w 1839"/>
                <a:gd name="T31" fmla="*/ 18 h 66"/>
                <a:gd name="T32" fmla="*/ 775 w 1839"/>
                <a:gd name="T33" fmla="*/ 36 h 66"/>
                <a:gd name="T34" fmla="*/ 827 w 1839"/>
                <a:gd name="T35" fmla="*/ 42 h 66"/>
                <a:gd name="T36" fmla="*/ 871 w 1839"/>
                <a:gd name="T37" fmla="*/ 48 h 66"/>
                <a:gd name="T38" fmla="*/ 920 w 1839"/>
                <a:gd name="T39" fmla="*/ 54 h 66"/>
                <a:gd name="T40" fmla="*/ 971 w 1839"/>
                <a:gd name="T41" fmla="*/ 66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39"/>
                <a:gd name="T64" fmla="*/ 0 h 66"/>
                <a:gd name="T65" fmla="*/ 1839 w 1839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39" h="66">
                  <a:moveTo>
                    <a:pt x="0" y="36"/>
                  </a:moveTo>
                  <a:lnTo>
                    <a:pt x="91" y="42"/>
                  </a:lnTo>
                  <a:lnTo>
                    <a:pt x="182" y="54"/>
                  </a:lnTo>
                  <a:lnTo>
                    <a:pt x="266" y="60"/>
                  </a:lnTo>
                  <a:lnTo>
                    <a:pt x="364" y="66"/>
                  </a:lnTo>
                  <a:lnTo>
                    <a:pt x="461" y="60"/>
                  </a:lnTo>
                  <a:lnTo>
                    <a:pt x="546" y="54"/>
                  </a:lnTo>
                  <a:lnTo>
                    <a:pt x="636" y="42"/>
                  </a:lnTo>
                  <a:lnTo>
                    <a:pt x="734" y="36"/>
                  </a:lnTo>
                  <a:lnTo>
                    <a:pt x="825" y="18"/>
                  </a:lnTo>
                  <a:lnTo>
                    <a:pt x="916" y="6"/>
                  </a:lnTo>
                  <a:lnTo>
                    <a:pt x="1000" y="0"/>
                  </a:lnTo>
                  <a:lnTo>
                    <a:pt x="1104" y="0"/>
                  </a:lnTo>
                  <a:lnTo>
                    <a:pt x="1195" y="0"/>
                  </a:lnTo>
                  <a:lnTo>
                    <a:pt x="1286" y="6"/>
                  </a:lnTo>
                  <a:lnTo>
                    <a:pt x="1371" y="18"/>
                  </a:lnTo>
                  <a:lnTo>
                    <a:pt x="1468" y="36"/>
                  </a:lnTo>
                  <a:lnTo>
                    <a:pt x="1566" y="42"/>
                  </a:lnTo>
                  <a:lnTo>
                    <a:pt x="1650" y="48"/>
                  </a:lnTo>
                  <a:lnTo>
                    <a:pt x="1741" y="54"/>
                  </a:lnTo>
                  <a:lnTo>
                    <a:pt x="1839" y="66"/>
                  </a:lnTo>
                </a:path>
              </a:pathLst>
            </a:custGeom>
            <a:noFill/>
            <a:ln w="952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3" name="Group 2055"/>
            <p:cNvGrpSpPr>
              <a:grpSpLocks/>
            </p:cNvGrpSpPr>
            <p:nvPr/>
          </p:nvGrpSpPr>
          <p:grpSpPr bwMode="auto">
            <a:xfrm>
              <a:off x="3424" y="1253"/>
              <a:ext cx="421" cy="87"/>
              <a:chOff x="3023" y="1236"/>
              <a:chExt cx="421" cy="87"/>
            </a:xfrm>
          </p:grpSpPr>
          <p:sp>
            <p:nvSpPr>
              <p:cNvPr id="3127" name="Arc 2056"/>
              <p:cNvSpPr>
                <a:spLocks/>
              </p:cNvSpPr>
              <p:nvPr/>
            </p:nvSpPr>
            <p:spPr bwMode="auto">
              <a:xfrm>
                <a:off x="3023" y="1290"/>
                <a:ext cx="34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28" name="Arc 2057"/>
              <p:cNvSpPr>
                <a:spLocks/>
              </p:cNvSpPr>
              <p:nvPr/>
            </p:nvSpPr>
            <p:spPr bwMode="auto">
              <a:xfrm>
                <a:off x="3057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29" name="Arc 2058"/>
              <p:cNvSpPr>
                <a:spLocks/>
              </p:cNvSpPr>
              <p:nvPr/>
            </p:nvSpPr>
            <p:spPr bwMode="auto">
              <a:xfrm>
                <a:off x="3090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30" name="Arc 2059"/>
              <p:cNvSpPr>
                <a:spLocks/>
              </p:cNvSpPr>
              <p:nvPr/>
            </p:nvSpPr>
            <p:spPr bwMode="auto">
              <a:xfrm>
                <a:off x="3129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31" name="Arc 2060"/>
              <p:cNvSpPr>
                <a:spLocks/>
              </p:cNvSpPr>
              <p:nvPr/>
            </p:nvSpPr>
            <p:spPr bwMode="auto">
              <a:xfrm>
                <a:off x="3162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32" name="Arc 2061"/>
              <p:cNvSpPr>
                <a:spLocks/>
              </p:cNvSpPr>
              <p:nvPr/>
            </p:nvSpPr>
            <p:spPr bwMode="auto">
              <a:xfrm>
                <a:off x="3194" y="1257"/>
                <a:ext cx="34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33" name="Arc 2062"/>
              <p:cNvSpPr>
                <a:spLocks/>
              </p:cNvSpPr>
              <p:nvPr/>
            </p:nvSpPr>
            <p:spPr bwMode="auto">
              <a:xfrm>
                <a:off x="3228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34" name="Arc 2063"/>
              <p:cNvSpPr>
                <a:spLocks/>
              </p:cNvSpPr>
              <p:nvPr/>
            </p:nvSpPr>
            <p:spPr bwMode="auto">
              <a:xfrm>
                <a:off x="3261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35" name="Arc 2064"/>
              <p:cNvSpPr>
                <a:spLocks/>
              </p:cNvSpPr>
              <p:nvPr/>
            </p:nvSpPr>
            <p:spPr bwMode="auto">
              <a:xfrm>
                <a:off x="3294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36" name="Arc 2065"/>
              <p:cNvSpPr>
                <a:spLocks/>
              </p:cNvSpPr>
              <p:nvPr/>
            </p:nvSpPr>
            <p:spPr bwMode="auto">
              <a:xfrm>
                <a:off x="3333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grpSp>
            <p:nvGrpSpPr>
              <p:cNvPr id="4" name="Group 2066"/>
              <p:cNvGrpSpPr>
                <a:grpSpLocks/>
              </p:cNvGrpSpPr>
              <p:nvPr/>
            </p:nvGrpSpPr>
            <p:grpSpPr bwMode="auto">
              <a:xfrm>
                <a:off x="3360" y="1236"/>
                <a:ext cx="84" cy="42"/>
                <a:chOff x="3190" y="1134"/>
                <a:chExt cx="91" cy="42"/>
              </a:xfrm>
            </p:grpSpPr>
            <p:sp>
              <p:nvSpPr>
                <p:cNvPr id="3138" name="Freeform 2067"/>
                <p:cNvSpPr>
                  <a:spLocks/>
                </p:cNvSpPr>
                <p:nvPr/>
              </p:nvSpPr>
              <p:spPr bwMode="auto">
                <a:xfrm>
                  <a:off x="3190" y="1134"/>
                  <a:ext cx="91" cy="42"/>
                </a:xfrm>
                <a:custGeom>
                  <a:avLst/>
                  <a:gdLst>
                    <a:gd name="T0" fmla="*/ 91 w 91"/>
                    <a:gd name="T1" fmla="*/ 18 h 42"/>
                    <a:gd name="T2" fmla="*/ 0 w 91"/>
                    <a:gd name="T3" fmla="*/ 42 h 42"/>
                    <a:gd name="T4" fmla="*/ 0 w 91"/>
                    <a:gd name="T5" fmla="*/ 18 h 42"/>
                    <a:gd name="T6" fmla="*/ 0 w 91"/>
                    <a:gd name="T7" fmla="*/ 0 h 42"/>
                    <a:gd name="T8" fmla="*/ 91 w 91"/>
                    <a:gd name="T9" fmla="*/ 18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"/>
                    <a:gd name="T16" fmla="*/ 0 h 42"/>
                    <a:gd name="T17" fmla="*/ 91 w 91"/>
                    <a:gd name="T18" fmla="*/ 42 h 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" h="42">
                      <a:moveTo>
                        <a:pt x="91" y="18"/>
                      </a:moveTo>
                      <a:lnTo>
                        <a:pt x="0" y="42"/>
                      </a:ln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91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3139" name="Line 2068"/>
                <p:cNvSpPr>
                  <a:spLocks noChangeShapeType="1"/>
                </p:cNvSpPr>
                <p:nvPr/>
              </p:nvSpPr>
              <p:spPr bwMode="auto">
                <a:xfrm flipH="1">
                  <a:off x="3190" y="1152"/>
                  <a:ext cx="5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sp>
          <p:nvSpPr>
            <p:cNvPr id="3096" name="Rectangle 2069"/>
            <p:cNvSpPr>
              <a:spLocks noChangeArrowheads="1"/>
            </p:cNvSpPr>
            <p:nvPr/>
          </p:nvSpPr>
          <p:spPr bwMode="auto">
            <a:xfrm>
              <a:off x="3152" y="1207"/>
              <a:ext cx="21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GW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097" name="Oval 2070"/>
            <p:cNvSpPr>
              <a:spLocks noChangeArrowheads="1"/>
            </p:cNvSpPr>
            <p:nvPr/>
          </p:nvSpPr>
          <p:spPr bwMode="auto">
            <a:xfrm>
              <a:off x="3722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098" name="Oval 2071"/>
            <p:cNvSpPr>
              <a:spLocks noChangeArrowheads="1"/>
            </p:cNvSpPr>
            <p:nvPr/>
          </p:nvSpPr>
          <p:spPr bwMode="auto">
            <a:xfrm>
              <a:off x="3722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099" name="Oval 2072"/>
            <p:cNvSpPr>
              <a:spLocks noChangeArrowheads="1"/>
            </p:cNvSpPr>
            <p:nvPr/>
          </p:nvSpPr>
          <p:spPr bwMode="auto">
            <a:xfrm>
              <a:off x="4059" y="1137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0" name="Oval 2073"/>
            <p:cNvSpPr>
              <a:spLocks noChangeArrowheads="1"/>
            </p:cNvSpPr>
            <p:nvPr/>
          </p:nvSpPr>
          <p:spPr bwMode="auto">
            <a:xfrm>
              <a:off x="4059" y="1413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1" name="Oval 2074"/>
            <p:cNvSpPr>
              <a:spLocks noChangeArrowheads="1"/>
            </p:cNvSpPr>
            <p:nvPr/>
          </p:nvSpPr>
          <p:spPr bwMode="auto">
            <a:xfrm>
              <a:off x="4400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2" name="Oval 2075"/>
            <p:cNvSpPr>
              <a:spLocks noChangeArrowheads="1"/>
            </p:cNvSpPr>
            <p:nvPr/>
          </p:nvSpPr>
          <p:spPr bwMode="auto">
            <a:xfrm>
              <a:off x="4400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3" name="Oval 2076"/>
            <p:cNvSpPr>
              <a:spLocks noChangeArrowheads="1"/>
            </p:cNvSpPr>
            <p:nvPr/>
          </p:nvSpPr>
          <p:spPr bwMode="auto">
            <a:xfrm>
              <a:off x="4743" y="1071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4" name="Oval 2077"/>
            <p:cNvSpPr>
              <a:spLocks noChangeArrowheads="1"/>
            </p:cNvSpPr>
            <p:nvPr/>
          </p:nvSpPr>
          <p:spPr bwMode="auto">
            <a:xfrm>
              <a:off x="4743" y="1479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5" name="Oval 2078"/>
            <p:cNvSpPr>
              <a:spLocks noChangeArrowheads="1"/>
            </p:cNvSpPr>
            <p:nvPr/>
          </p:nvSpPr>
          <p:spPr bwMode="auto">
            <a:xfrm>
              <a:off x="5084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6" name="Oval 2079"/>
            <p:cNvSpPr>
              <a:spLocks noChangeArrowheads="1"/>
            </p:cNvSpPr>
            <p:nvPr/>
          </p:nvSpPr>
          <p:spPr bwMode="auto">
            <a:xfrm>
              <a:off x="5084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7" name="Oval 2080"/>
            <p:cNvSpPr>
              <a:spLocks noChangeArrowheads="1"/>
            </p:cNvSpPr>
            <p:nvPr/>
          </p:nvSpPr>
          <p:spPr bwMode="auto">
            <a:xfrm>
              <a:off x="5421" y="1137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08" name="Oval 2081"/>
            <p:cNvSpPr>
              <a:spLocks noChangeArrowheads="1"/>
            </p:cNvSpPr>
            <p:nvPr/>
          </p:nvSpPr>
          <p:spPr bwMode="auto">
            <a:xfrm>
              <a:off x="5421" y="1413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5" name="Group 2082"/>
            <p:cNvGrpSpPr>
              <a:grpSpLocks/>
            </p:cNvGrpSpPr>
            <p:nvPr/>
          </p:nvGrpSpPr>
          <p:grpSpPr bwMode="auto">
            <a:xfrm>
              <a:off x="4734" y="1086"/>
              <a:ext cx="42" cy="408"/>
              <a:chOff x="4678" y="984"/>
              <a:chExt cx="46" cy="408"/>
            </a:xfrm>
          </p:grpSpPr>
          <p:sp>
            <p:nvSpPr>
              <p:cNvPr id="3124" name="Freeform 2083"/>
              <p:cNvSpPr>
                <a:spLocks/>
              </p:cNvSpPr>
              <p:nvPr/>
            </p:nvSpPr>
            <p:spPr bwMode="auto">
              <a:xfrm>
                <a:off x="4678" y="984"/>
                <a:ext cx="46" cy="84"/>
              </a:xfrm>
              <a:custGeom>
                <a:avLst/>
                <a:gdLst>
                  <a:gd name="T0" fmla="*/ 26 w 46"/>
                  <a:gd name="T1" fmla="*/ 0 h 84"/>
                  <a:gd name="T2" fmla="*/ 46 w 46"/>
                  <a:gd name="T3" fmla="*/ 84 h 84"/>
                  <a:gd name="T4" fmla="*/ 26 w 46"/>
                  <a:gd name="T5" fmla="*/ 84 h 84"/>
                  <a:gd name="T6" fmla="*/ 0 w 46"/>
                  <a:gd name="T7" fmla="*/ 84 h 84"/>
                  <a:gd name="T8" fmla="*/ 26 w 46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6" y="0"/>
                    </a:moveTo>
                    <a:lnTo>
                      <a:pt x="46" y="84"/>
                    </a:lnTo>
                    <a:lnTo>
                      <a:pt x="26" y="84"/>
                    </a:lnTo>
                    <a:lnTo>
                      <a:pt x="0" y="84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25" name="Freeform 2084"/>
              <p:cNvSpPr>
                <a:spLocks/>
              </p:cNvSpPr>
              <p:nvPr/>
            </p:nvSpPr>
            <p:spPr bwMode="auto">
              <a:xfrm>
                <a:off x="4678" y="1308"/>
                <a:ext cx="46" cy="84"/>
              </a:xfrm>
              <a:custGeom>
                <a:avLst/>
                <a:gdLst>
                  <a:gd name="T0" fmla="*/ 26 w 46"/>
                  <a:gd name="T1" fmla="*/ 84 h 84"/>
                  <a:gd name="T2" fmla="*/ 0 w 46"/>
                  <a:gd name="T3" fmla="*/ 0 h 84"/>
                  <a:gd name="T4" fmla="*/ 26 w 46"/>
                  <a:gd name="T5" fmla="*/ 0 h 84"/>
                  <a:gd name="T6" fmla="*/ 46 w 46"/>
                  <a:gd name="T7" fmla="*/ 0 h 84"/>
                  <a:gd name="T8" fmla="*/ 26 w 46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6" y="84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46" y="0"/>
                    </a:lnTo>
                    <a:lnTo>
                      <a:pt x="26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26" name="Line 2085"/>
              <p:cNvSpPr>
                <a:spLocks noChangeShapeType="1"/>
              </p:cNvSpPr>
              <p:nvPr/>
            </p:nvSpPr>
            <p:spPr bwMode="auto">
              <a:xfrm>
                <a:off x="4704" y="1068"/>
                <a:ext cx="1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" name="Group 2086"/>
            <p:cNvGrpSpPr>
              <a:grpSpLocks/>
            </p:cNvGrpSpPr>
            <p:nvPr/>
          </p:nvGrpSpPr>
          <p:grpSpPr bwMode="auto">
            <a:xfrm>
              <a:off x="4694" y="1616"/>
              <a:ext cx="408" cy="42"/>
              <a:chOff x="5348" y="1470"/>
              <a:chExt cx="442" cy="42"/>
            </a:xfrm>
          </p:grpSpPr>
          <p:sp>
            <p:nvSpPr>
              <p:cNvPr id="3122" name="Freeform 2087"/>
              <p:cNvSpPr>
                <a:spLocks/>
              </p:cNvSpPr>
              <p:nvPr/>
            </p:nvSpPr>
            <p:spPr bwMode="auto">
              <a:xfrm>
                <a:off x="5699" y="1470"/>
                <a:ext cx="91" cy="42"/>
              </a:xfrm>
              <a:custGeom>
                <a:avLst/>
                <a:gdLst>
                  <a:gd name="T0" fmla="*/ 91 w 91"/>
                  <a:gd name="T1" fmla="*/ 24 h 42"/>
                  <a:gd name="T2" fmla="*/ 0 w 91"/>
                  <a:gd name="T3" fmla="*/ 42 h 42"/>
                  <a:gd name="T4" fmla="*/ 0 w 91"/>
                  <a:gd name="T5" fmla="*/ 24 h 42"/>
                  <a:gd name="T6" fmla="*/ 0 w 91"/>
                  <a:gd name="T7" fmla="*/ 0 h 42"/>
                  <a:gd name="T8" fmla="*/ 91 w 91"/>
                  <a:gd name="T9" fmla="*/ 24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"/>
                  <a:gd name="T16" fmla="*/ 0 h 42"/>
                  <a:gd name="T17" fmla="*/ 91 w 91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" h="42">
                    <a:moveTo>
                      <a:pt x="91" y="24"/>
                    </a:moveTo>
                    <a:lnTo>
                      <a:pt x="0" y="42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91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23" name="Line 2088"/>
              <p:cNvSpPr>
                <a:spLocks noChangeShapeType="1"/>
              </p:cNvSpPr>
              <p:nvPr/>
            </p:nvSpPr>
            <p:spPr bwMode="auto">
              <a:xfrm>
                <a:off x="5348" y="1494"/>
                <a:ext cx="35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3111" name="Rectangle 2089"/>
            <p:cNvSpPr>
              <a:spLocks noChangeArrowheads="1"/>
            </p:cNvSpPr>
            <p:nvPr/>
          </p:nvSpPr>
          <p:spPr bwMode="auto">
            <a:xfrm>
              <a:off x="4785" y="1661"/>
              <a:ext cx="22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time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2090"/>
            <p:cNvGrpSpPr>
              <a:grpSpLocks/>
            </p:cNvGrpSpPr>
            <p:nvPr/>
          </p:nvGrpSpPr>
          <p:grpSpPr bwMode="auto">
            <a:xfrm>
              <a:off x="4056" y="1152"/>
              <a:ext cx="42" cy="276"/>
              <a:chOff x="3944" y="1050"/>
              <a:chExt cx="46" cy="276"/>
            </a:xfrm>
          </p:grpSpPr>
          <p:sp>
            <p:nvSpPr>
              <p:cNvPr id="3119" name="Freeform 2091"/>
              <p:cNvSpPr>
                <a:spLocks/>
              </p:cNvSpPr>
              <p:nvPr/>
            </p:nvSpPr>
            <p:spPr bwMode="auto">
              <a:xfrm>
                <a:off x="3944" y="1050"/>
                <a:ext cx="46" cy="84"/>
              </a:xfrm>
              <a:custGeom>
                <a:avLst/>
                <a:gdLst>
                  <a:gd name="T0" fmla="*/ 20 w 46"/>
                  <a:gd name="T1" fmla="*/ 0 h 84"/>
                  <a:gd name="T2" fmla="*/ 46 w 46"/>
                  <a:gd name="T3" fmla="*/ 84 h 84"/>
                  <a:gd name="T4" fmla="*/ 20 w 46"/>
                  <a:gd name="T5" fmla="*/ 84 h 84"/>
                  <a:gd name="T6" fmla="*/ 0 w 46"/>
                  <a:gd name="T7" fmla="*/ 84 h 84"/>
                  <a:gd name="T8" fmla="*/ 20 w 46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0" y="0"/>
                    </a:moveTo>
                    <a:lnTo>
                      <a:pt x="46" y="84"/>
                    </a:lnTo>
                    <a:lnTo>
                      <a:pt x="20" y="84"/>
                    </a:lnTo>
                    <a:lnTo>
                      <a:pt x="0" y="8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20" name="Freeform 2092"/>
              <p:cNvSpPr>
                <a:spLocks/>
              </p:cNvSpPr>
              <p:nvPr/>
            </p:nvSpPr>
            <p:spPr bwMode="auto">
              <a:xfrm>
                <a:off x="3944" y="1236"/>
                <a:ext cx="46" cy="90"/>
              </a:xfrm>
              <a:custGeom>
                <a:avLst/>
                <a:gdLst>
                  <a:gd name="T0" fmla="*/ 20 w 46"/>
                  <a:gd name="T1" fmla="*/ 90 h 90"/>
                  <a:gd name="T2" fmla="*/ 0 w 46"/>
                  <a:gd name="T3" fmla="*/ 0 h 90"/>
                  <a:gd name="T4" fmla="*/ 20 w 46"/>
                  <a:gd name="T5" fmla="*/ 0 h 90"/>
                  <a:gd name="T6" fmla="*/ 46 w 46"/>
                  <a:gd name="T7" fmla="*/ 0 h 90"/>
                  <a:gd name="T8" fmla="*/ 20 w 46"/>
                  <a:gd name="T9" fmla="*/ 9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90"/>
                  <a:gd name="T17" fmla="*/ 46 w 46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90">
                    <a:moveTo>
                      <a:pt x="20" y="90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46" y="0"/>
                    </a:lnTo>
                    <a:lnTo>
                      <a:pt x="20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121" name="Line 2093"/>
              <p:cNvSpPr>
                <a:spLocks noChangeShapeType="1"/>
              </p:cNvSpPr>
              <p:nvPr/>
            </p:nvSpPr>
            <p:spPr bwMode="auto">
              <a:xfrm>
                <a:off x="3964" y="1134"/>
                <a:ext cx="1" cy="1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3113" name="Rectangle 2094"/>
            <p:cNvSpPr>
              <a:spLocks noChangeArrowheads="1"/>
            </p:cNvSpPr>
            <p:nvPr/>
          </p:nvSpPr>
          <p:spPr bwMode="auto">
            <a:xfrm>
              <a:off x="4110" y="1224"/>
              <a:ext cx="12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L-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114" name="Rectangle 2095"/>
            <p:cNvSpPr>
              <a:spLocks noChangeArrowheads="1"/>
            </p:cNvSpPr>
            <p:nvPr/>
          </p:nvSpPr>
          <p:spPr bwMode="auto">
            <a:xfrm>
              <a:off x="4212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115" name="Rectangle 2096"/>
            <p:cNvSpPr>
              <a:spLocks noChangeArrowheads="1"/>
            </p:cNvSpPr>
            <p:nvPr/>
          </p:nvSpPr>
          <p:spPr bwMode="auto">
            <a:xfrm>
              <a:off x="4278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116" name="Rectangle 2097"/>
            <p:cNvSpPr>
              <a:spLocks noChangeArrowheads="1"/>
            </p:cNvSpPr>
            <p:nvPr/>
          </p:nvSpPr>
          <p:spPr bwMode="auto">
            <a:xfrm>
              <a:off x="4806" y="1224"/>
              <a:ext cx="1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L+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117" name="Rectangle 2098"/>
            <p:cNvSpPr>
              <a:spLocks noChangeArrowheads="1"/>
            </p:cNvSpPr>
            <p:nvPr/>
          </p:nvSpPr>
          <p:spPr bwMode="auto">
            <a:xfrm>
              <a:off x="4932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118" name="Rectangle 2099"/>
            <p:cNvSpPr>
              <a:spLocks noChangeArrowheads="1"/>
            </p:cNvSpPr>
            <p:nvPr/>
          </p:nvSpPr>
          <p:spPr bwMode="auto">
            <a:xfrm>
              <a:off x="4998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3082" name="Rectangle 2100"/>
          <p:cNvSpPr>
            <a:spLocks noChangeArrowheads="1"/>
          </p:cNvSpPr>
          <p:nvPr/>
        </p:nvSpPr>
        <p:spPr bwMode="auto">
          <a:xfrm>
            <a:off x="841375" y="1084263"/>
            <a:ext cx="7273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Predicted by general relativity</a:t>
            </a: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GW = space-time metric wave</a:t>
            </a: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Distance variation</a:t>
            </a: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Strain amplitude </a:t>
            </a:r>
            <a:r>
              <a:rPr lang="en-US" sz="1800" b="0" i="1"/>
              <a:t>h</a:t>
            </a:r>
            <a:r>
              <a:rPr lang="en-US" sz="1800" b="0"/>
              <a:t>:</a:t>
            </a: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2100" b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2100" b="0">
              <a:solidFill>
                <a:srgbClr val="6C18B0"/>
              </a:solidFill>
            </a:endParaRPr>
          </a:p>
        </p:txBody>
      </p:sp>
      <p:grpSp>
        <p:nvGrpSpPr>
          <p:cNvPr id="8" name="Group 2101"/>
          <p:cNvGrpSpPr>
            <a:grpSpLocks/>
          </p:cNvGrpSpPr>
          <p:nvPr/>
        </p:nvGrpSpPr>
        <p:grpSpPr bwMode="auto">
          <a:xfrm>
            <a:off x="835025" y="3100388"/>
            <a:ext cx="7273925" cy="2593975"/>
            <a:chOff x="158" y="2205"/>
            <a:chExt cx="4582" cy="1634"/>
          </a:xfrm>
        </p:grpSpPr>
        <p:sp>
          <p:nvSpPr>
            <p:cNvPr id="3092" name="Rectangle 2102"/>
            <p:cNvSpPr>
              <a:spLocks noChangeArrowheads="1"/>
            </p:cNvSpPr>
            <p:nvPr/>
          </p:nvSpPr>
          <p:spPr bwMode="auto">
            <a:xfrm>
              <a:off x="158" y="2205"/>
              <a:ext cx="4582" cy="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spcAft>
                  <a:spcPct val="40000"/>
                </a:spcAft>
                <a:buClr>
                  <a:srgbClr val="666699"/>
                </a:buClr>
                <a:buSzPct val="85000"/>
                <a:buFont typeface="Wingdings" pitchFamily="2" charset="2"/>
                <a:buChar char="§"/>
              </a:pPr>
              <a:r>
                <a:rPr lang="en-US" sz="2100" b="0">
                  <a:solidFill>
                    <a:srgbClr val="6C18B0"/>
                  </a:solidFill>
                </a:rPr>
                <a:t>GW produced by mass acceleration</a:t>
              </a:r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endParaRPr lang="en-US" sz="1800" b="0"/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r>
                <a:rPr lang="en-US" sz="1800" b="0" i="1"/>
                <a:t>d</a:t>
              </a:r>
              <a:r>
                <a:rPr lang="en-US" sz="1800" b="0"/>
                <a:t> = source distance</a:t>
              </a:r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r>
                <a:rPr lang="en-US" sz="1800" b="0" i="1"/>
                <a:t>Q</a:t>
              </a:r>
              <a:r>
                <a:rPr lang="en-US" sz="1800" b="0"/>
                <a:t> = quadrupole moment</a:t>
              </a:r>
            </a:p>
          </p:txBody>
        </p:sp>
        <p:graphicFrame>
          <p:nvGraphicFramePr>
            <p:cNvPr id="3078" name="Object 2103"/>
            <p:cNvGraphicFramePr>
              <a:graphicFrameLocks noChangeAspect="1"/>
            </p:cNvGraphicFramePr>
            <p:nvPr/>
          </p:nvGraphicFramePr>
          <p:xfrm>
            <a:off x="2472" y="2568"/>
            <a:ext cx="1291" cy="623"/>
          </p:xfrm>
          <a:graphic>
            <a:graphicData uri="http://schemas.openxmlformats.org/presentationml/2006/ole">
              <p:oleObj spid="_x0000_s485382" name="Équation" r:id="rId6" imgW="939600" imgH="419040" progId="Equation.3">
                <p:embed/>
              </p:oleObj>
            </a:graphicData>
          </a:graphic>
        </p:graphicFrame>
      </p:grpSp>
      <p:grpSp>
        <p:nvGrpSpPr>
          <p:cNvPr id="9" name="Group 2104"/>
          <p:cNvGrpSpPr>
            <a:grpSpLocks/>
          </p:cNvGrpSpPr>
          <p:nvPr/>
        </p:nvGrpSpPr>
        <p:grpSpPr bwMode="auto">
          <a:xfrm>
            <a:off x="841375" y="3676650"/>
            <a:ext cx="7273925" cy="2016125"/>
            <a:chOff x="158" y="2568"/>
            <a:chExt cx="4582" cy="1270"/>
          </a:xfrm>
        </p:grpSpPr>
        <p:sp>
          <p:nvSpPr>
            <p:cNvPr id="3090" name="Rectangle 2105"/>
            <p:cNvSpPr>
              <a:spLocks noChangeArrowheads="1"/>
            </p:cNvSpPr>
            <p:nvPr/>
          </p:nvSpPr>
          <p:spPr bwMode="auto">
            <a:xfrm>
              <a:off x="158" y="3385"/>
              <a:ext cx="4582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spcAft>
                  <a:spcPct val="40000"/>
                </a:spcAft>
                <a:buClr>
                  <a:srgbClr val="666699"/>
                </a:buClr>
                <a:buSzPct val="85000"/>
                <a:buFont typeface="Wingdings" pitchFamily="2" charset="2"/>
                <a:buChar char="§"/>
              </a:pPr>
              <a:r>
                <a:rPr lang="en-US" sz="2100" b="0">
                  <a:solidFill>
                    <a:srgbClr val="6C18B0"/>
                  </a:solidFill>
                </a:rPr>
                <a:t>Small coupling factor → astrophysical sources</a:t>
              </a:r>
            </a:p>
          </p:txBody>
        </p:sp>
        <p:sp>
          <p:nvSpPr>
            <p:cNvPr id="3091" name="Oval 2106"/>
            <p:cNvSpPr>
              <a:spLocks noChangeArrowheads="1"/>
            </p:cNvSpPr>
            <p:nvPr/>
          </p:nvSpPr>
          <p:spPr bwMode="auto">
            <a:xfrm>
              <a:off x="2744" y="2568"/>
              <a:ext cx="409" cy="681"/>
            </a:xfrm>
            <a:prstGeom prst="ellipse">
              <a:avLst/>
            </a:prstGeom>
            <a:noFill/>
            <a:ln w="38100">
              <a:solidFill>
                <a:srgbClr val="FD0F0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graphicFrame>
        <p:nvGraphicFramePr>
          <p:cNvPr id="2051" name="Object 2107"/>
          <p:cNvGraphicFramePr>
            <a:graphicFrameLocks noChangeAspect="1"/>
          </p:cNvGraphicFramePr>
          <p:nvPr/>
        </p:nvGraphicFramePr>
        <p:xfrm>
          <a:off x="7172325" y="4494213"/>
          <a:ext cx="1631950" cy="401637"/>
        </p:xfrm>
        <a:graphic>
          <a:graphicData uri="http://schemas.openxmlformats.org/presentationml/2006/ole">
            <p:oleObj spid="_x0000_s485379" name="Equation" r:id="rId7" imgW="927000" imgH="228600" progId="Equation.3">
              <p:embed/>
            </p:oleObj>
          </a:graphicData>
        </a:graphic>
      </p:graphicFrame>
      <p:graphicFrame>
        <p:nvGraphicFramePr>
          <p:cNvPr id="2052" name="Object 2108"/>
          <p:cNvGraphicFramePr>
            <a:graphicFrameLocks noChangeAspect="1"/>
          </p:cNvGraphicFramePr>
          <p:nvPr/>
        </p:nvGraphicFramePr>
        <p:xfrm>
          <a:off x="4343400" y="5715000"/>
          <a:ext cx="1190625" cy="309563"/>
        </p:xfrm>
        <a:graphic>
          <a:graphicData uri="http://schemas.openxmlformats.org/presentationml/2006/ole">
            <p:oleObj spid="_x0000_s485380" name="Equation" r:id="rId8" imgW="927000" imgH="241200" progId="Equation.DSMT4">
              <p:embed/>
            </p:oleObj>
          </a:graphicData>
        </a:graphic>
      </p:graphicFrame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1447800" y="5619750"/>
            <a:ext cx="2800350" cy="690563"/>
            <a:chOff x="1447800" y="6076952"/>
            <a:chExt cx="2801009" cy="690008"/>
          </a:xfrm>
        </p:grpSpPr>
        <p:sp>
          <p:nvSpPr>
            <p:cNvPr id="3088" name="Can 60"/>
            <p:cNvSpPr>
              <a:spLocks noChangeArrowheads="1"/>
            </p:cNvSpPr>
            <p:nvPr/>
          </p:nvSpPr>
          <p:spPr bwMode="auto">
            <a:xfrm rot="-5400000">
              <a:off x="2667004" y="4900613"/>
              <a:ext cx="300035" cy="2652714"/>
            </a:xfrm>
            <a:prstGeom prst="can">
              <a:avLst>
                <a:gd name="adj" fmla="val 2501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nl-NL"/>
            </a:p>
          </p:txBody>
        </p:sp>
        <p:sp>
          <p:nvSpPr>
            <p:cNvPr id="3089" name="TextBox 62"/>
            <p:cNvSpPr txBox="1">
              <a:spLocks noChangeArrowheads="1"/>
            </p:cNvSpPr>
            <p:nvPr/>
          </p:nvSpPr>
          <p:spPr bwMode="auto">
            <a:xfrm>
              <a:off x="1447800" y="6400542"/>
              <a:ext cx="2801009" cy="366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i="1"/>
                <a:t>L=20 m, d = 2 m, 27 rad/s</a:t>
              </a:r>
            </a:p>
          </p:txBody>
        </p:sp>
      </p:grpSp>
      <p:graphicFrame>
        <p:nvGraphicFramePr>
          <p:cNvPr id="2053" name="Object 2109"/>
          <p:cNvGraphicFramePr>
            <a:graphicFrameLocks noChangeAspect="1"/>
          </p:cNvGraphicFramePr>
          <p:nvPr/>
        </p:nvGraphicFramePr>
        <p:xfrm>
          <a:off x="5605463" y="5713413"/>
          <a:ext cx="2947987" cy="330200"/>
        </p:xfrm>
        <a:graphic>
          <a:graphicData uri="http://schemas.openxmlformats.org/presentationml/2006/ole">
            <p:oleObj spid="_x0000_s485381" name="Equation" r:id="rId9" imgW="2158920" imgH="241200" progId="Equation.3">
              <p:embed/>
            </p:oleObj>
          </a:graphicData>
        </a:graphic>
      </p:graphicFrame>
      <p:sp>
        <p:nvSpPr>
          <p:cNvPr id="2061" name="TextBox 66"/>
          <p:cNvSpPr txBox="1">
            <a:spLocks noChangeArrowheads="1"/>
          </p:cNvSpPr>
          <p:nvPr/>
        </p:nvSpPr>
        <p:spPr bwMode="auto">
          <a:xfrm>
            <a:off x="7029450" y="6029325"/>
            <a:ext cx="197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Earth-sun: 313 W</a:t>
            </a:r>
          </a:p>
        </p:txBody>
      </p:sp>
      <p:cxnSp>
        <p:nvCxnSpPr>
          <p:cNvPr id="308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\\beuk\user\mbeker\promoveren\gravity_gradient_noise\edt\report\edt_2layer_t5_5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214438"/>
            <a:ext cx="38274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4" descr="\\beuk\user\mbeker\promoveren\gravity_gradient_noise\edt\report\edt_2layer_t16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75" y="3978275"/>
            <a:ext cx="38274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5" descr="\\beuk\user\mbeker\promoveren\gravity_gradient_noise\edt\report\edt_2layer_t10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5100" y="1214438"/>
            <a:ext cx="38274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Title 1"/>
          <p:cNvSpPr>
            <a:spLocks noGrp="1"/>
          </p:cNvSpPr>
          <p:nvPr>
            <p:ph type="title"/>
          </p:nvPr>
        </p:nvSpPr>
        <p:spPr>
          <a:xfrm>
            <a:off x="392113" y="180975"/>
            <a:ext cx="7848600" cy="955675"/>
          </a:xfrm>
        </p:spPr>
        <p:txBody>
          <a:bodyPr/>
          <a:lstStyle/>
          <a:p>
            <a:r>
              <a:rPr lang="en-US" sz="2800" smtClean="0"/>
              <a:t>Surface (Rayleigh) and body (P/S/Head) waves</a:t>
            </a:r>
            <a:br>
              <a:rPr lang="en-US" sz="2800" smtClean="0"/>
            </a:br>
            <a:r>
              <a:rPr lang="en-US" sz="2800" smtClean="0"/>
              <a:t>as a result of vertical point source load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4148138" y="1652588"/>
            <a:ext cx="92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Rayleigh</a:t>
            </a:r>
          </a:p>
        </p:txBody>
      </p:sp>
      <p:sp>
        <p:nvSpPr>
          <p:cNvPr id="103431" name="TextBox 7"/>
          <p:cNvSpPr txBox="1">
            <a:spLocks noChangeArrowheads="1"/>
          </p:cNvSpPr>
          <p:nvPr/>
        </p:nvSpPr>
        <p:spPr bwMode="auto">
          <a:xfrm>
            <a:off x="4148138" y="2376488"/>
            <a:ext cx="92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Head</a:t>
            </a:r>
          </a:p>
        </p:txBody>
      </p:sp>
      <p:sp>
        <p:nvSpPr>
          <p:cNvPr id="103432" name="TextBox 8"/>
          <p:cNvSpPr txBox="1">
            <a:spLocks noChangeArrowheads="1"/>
          </p:cNvSpPr>
          <p:nvPr/>
        </p:nvSpPr>
        <p:spPr bwMode="auto">
          <a:xfrm>
            <a:off x="4148138" y="2662238"/>
            <a:ext cx="92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Shear</a:t>
            </a:r>
          </a:p>
        </p:txBody>
      </p:sp>
      <p:sp>
        <p:nvSpPr>
          <p:cNvPr id="103433" name="TextBox 9"/>
          <p:cNvSpPr txBox="1">
            <a:spLocks noChangeArrowheads="1"/>
          </p:cNvSpPr>
          <p:nvPr/>
        </p:nvSpPr>
        <p:spPr bwMode="auto">
          <a:xfrm>
            <a:off x="4148138" y="2947988"/>
            <a:ext cx="92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Pressure</a:t>
            </a:r>
          </a:p>
        </p:txBody>
      </p:sp>
      <p:cxnSp>
        <p:nvCxnSpPr>
          <p:cNvPr id="12" name="Straight Arrow Connector 11"/>
          <p:cNvCxnSpPr>
            <a:stCxn id="103430" idx="3"/>
          </p:cNvCxnSpPr>
          <p:nvPr/>
        </p:nvCxnSpPr>
        <p:spPr>
          <a:xfrm flipV="1">
            <a:off x="5072063" y="1500188"/>
            <a:ext cx="1500187" cy="322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3430" idx="1"/>
          </p:cNvCxnSpPr>
          <p:nvPr/>
        </p:nvCxnSpPr>
        <p:spPr>
          <a:xfrm rot="10800000">
            <a:off x="1357313" y="1428750"/>
            <a:ext cx="2790825" cy="393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3431" idx="3"/>
          </p:cNvCxnSpPr>
          <p:nvPr/>
        </p:nvCxnSpPr>
        <p:spPr>
          <a:xfrm flipV="1">
            <a:off x="5072063" y="1785938"/>
            <a:ext cx="2000250" cy="758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3432" idx="3"/>
          </p:cNvCxnSpPr>
          <p:nvPr/>
        </p:nvCxnSpPr>
        <p:spPr>
          <a:xfrm flipV="1">
            <a:off x="5072063" y="2159000"/>
            <a:ext cx="1428750" cy="671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3433" idx="3"/>
          </p:cNvCxnSpPr>
          <p:nvPr/>
        </p:nvCxnSpPr>
        <p:spPr>
          <a:xfrm flipV="1">
            <a:off x="5072063" y="2500313"/>
            <a:ext cx="2357437" cy="615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3433" idx="1"/>
          </p:cNvCxnSpPr>
          <p:nvPr/>
        </p:nvCxnSpPr>
        <p:spPr>
          <a:xfrm rot="10800000">
            <a:off x="1500188" y="2214563"/>
            <a:ext cx="2647950" cy="901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1214438" y="1785938"/>
            <a:ext cx="2928937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3431" idx="1"/>
          </p:cNvCxnSpPr>
          <p:nvPr/>
        </p:nvCxnSpPr>
        <p:spPr>
          <a:xfrm rot="10800000">
            <a:off x="1428750" y="1643063"/>
            <a:ext cx="2719388" cy="901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42" name="Content Placeholder 2"/>
          <p:cNvSpPr>
            <a:spLocks noGrp="1"/>
          </p:cNvSpPr>
          <p:nvPr>
            <p:ph idx="1"/>
          </p:nvPr>
        </p:nvSpPr>
        <p:spPr>
          <a:xfrm>
            <a:off x="3929063" y="4143375"/>
            <a:ext cx="5072062" cy="2428875"/>
          </a:xfrm>
        </p:spPr>
        <p:txBody>
          <a:bodyPr/>
          <a:lstStyle/>
          <a:p>
            <a:r>
              <a:rPr lang="en-US" sz="1800" smtClean="0"/>
              <a:t>Wave attenuation has two components</a:t>
            </a:r>
          </a:p>
          <a:p>
            <a:pPr lvl="1"/>
            <a:r>
              <a:rPr lang="en-US" sz="1400" smtClean="0"/>
              <a:t>Geometrical (expansion of wave fronts) ~ r</a:t>
            </a:r>
            <a:r>
              <a:rPr lang="en-US" sz="1400" baseline="30000" smtClean="0"/>
              <a:t>n</a:t>
            </a:r>
          </a:p>
          <a:p>
            <a:pPr lvl="2"/>
            <a:r>
              <a:rPr lang="en-US" sz="1200" smtClean="0"/>
              <a:t>Raleigh, n=-1/2</a:t>
            </a:r>
          </a:p>
          <a:p>
            <a:pPr lvl="2"/>
            <a:r>
              <a:rPr lang="en-US" sz="1200" smtClean="0"/>
              <a:t>Body waves on surface, n=-2</a:t>
            </a:r>
          </a:p>
          <a:p>
            <a:pPr lvl="2"/>
            <a:r>
              <a:rPr lang="en-US" sz="1200" smtClean="0"/>
              <a:t>Body waves at depth, n=-1</a:t>
            </a:r>
          </a:p>
          <a:p>
            <a:pPr lvl="1"/>
            <a:r>
              <a:rPr lang="en-US" sz="1400" smtClean="0"/>
              <a:t>Material (damping)</a:t>
            </a:r>
          </a:p>
          <a:p>
            <a:pPr lvl="1"/>
            <a:r>
              <a:rPr lang="en-US" sz="1400" smtClean="0"/>
              <a:t>Geometrical damping could be why S-wave has maximum at 45 degrees, still trying to find reference to confirm this.</a:t>
            </a:r>
          </a:p>
          <a:p>
            <a:endParaRPr lang="en-US" smtClean="0"/>
          </a:p>
        </p:txBody>
      </p:sp>
      <p:sp>
        <p:nvSpPr>
          <p:cNvPr id="36" name="Rectangle 35"/>
          <p:cNvSpPr/>
          <p:nvPr/>
        </p:nvSpPr>
        <p:spPr>
          <a:xfrm>
            <a:off x="4143375" y="1357313"/>
            <a:ext cx="928688" cy="7143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44" name="TextBox 36"/>
          <p:cNvSpPr txBox="1">
            <a:spLocks noChangeArrowheads="1"/>
          </p:cNvSpPr>
          <p:nvPr/>
        </p:nvSpPr>
        <p:spPr bwMode="auto">
          <a:xfrm>
            <a:off x="4143375" y="1397000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Surface waves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43375" y="2143125"/>
            <a:ext cx="928688" cy="121443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46" name="TextBox 38"/>
          <p:cNvSpPr txBox="1">
            <a:spLocks noChangeArrowheads="1"/>
          </p:cNvSpPr>
          <p:nvPr/>
        </p:nvSpPr>
        <p:spPr bwMode="auto">
          <a:xfrm>
            <a:off x="4143375" y="2143125"/>
            <a:ext cx="800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Body waves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3" name="Rectangle 205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0244" name="Rectangle 2051"/>
          <p:cNvSpPr>
            <a:spLocks noChangeArrowheads="1"/>
          </p:cNvSpPr>
          <p:nvPr/>
        </p:nvSpPr>
        <p:spPr bwMode="auto">
          <a:xfrm>
            <a:off x="0" y="1341438"/>
            <a:ext cx="63722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 dirty="0">
                <a:solidFill>
                  <a:srgbClr val="6C18B0"/>
                </a:solidFill>
              </a:rPr>
              <a:t>Rotating asymmetric neutron star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 dirty="0">
                <a:solidFill>
                  <a:srgbClr val="6C18B0"/>
                </a:solidFill>
              </a:rPr>
              <a:t>GW Amplitude function of the unknown asymmetry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 dirty="0">
              <a:solidFill>
                <a:srgbClr val="6C18B0"/>
              </a:solidFill>
            </a:endParaRP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 dirty="0">
              <a:solidFill>
                <a:srgbClr val="6C18B0"/>
              </a:solidFill>
            </a:endParaRP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 dirty="0">
              <a:solidFill>
                <a:srgbClr val="6C18B0"/>
              </a:solidFill>
            </a:endParaRP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 dirty="0">
              <a:solidFill>
                <a:srgbClr val="6C18B0"/>
              </a:solidFill>
            </a:endParaRP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l-GR" sz="1600" b="0" dirty="0"/>
              <a:t>ε</a:t>
            </a:r>
            <a:r>
              <a:rPr lang="en-US" sz="1600" b="0" dirty="0"/>
              <a:t> = star asymmetry = ??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 dirty="0"/>
              <a:t>Upper limit set by the pulsar spin down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endParaRPr lang="en-US" sz="1600" b="0" dirty="0"/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 dirty="0">
                <a:solidFill>
                  <a:srgbClr val="6C18B0"/>
                </a:solidFill>
              </a:rPr>
              <a:t>A few pulsars around a few 100 Hz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 dirty="0"/>
              <a:t>Only 800 pulsars plotted out of 10</a:t>
            </a:r>
            <a:r>
              <a:rPr lang="en-US" sz="1600" b="0" baseline="30000" dirty="0"/>
              <a:t>9</a:t>
            </a:r>
            <a:r>
              <a:rPr lang="en-US" sz="1600" b="0" dirty="0"/>
              <a:t> in the galaxy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 dirty="0">
                <a:solidFill>
                  <a:srgbClr val="6C18B0"/>
                </a:solidFill>
              </a:rPr>
              <a:t>Weak signal but could be integrated for months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 dirty="0"/>
              <a:t>But a complex problem due to the Doppler effect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 dirty="0"/>
              <a:t>CPU issues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 dirty="0">
              <a:solidFill>
                <a:srgbClr val="6C18B0"/>
              </a:solidFill>
            </a:endParaRPr>
          </a:p>
        </p:txBody>
      </p:sp>
      <p:sp>
        <p:nvSpPr>
          <p:cNvPr id="10245" name="Rectangle 2052"/>
          <p:cNvSpPr>
            <a:spLocks noGrp="1" noChangeArrowheads="1"/>
          </p:cNvSpPr>
          <p:nvPr>
            <p:ph type="title"/>
          </p:nvPr>
        </p:nvSpPr>
        <p:spPr>
          <a:xfrm>
            <a:off x="368300" y="219075"/>
            <a:ext cx="7010400" cy="609600"/>
          </a:xfrm>
        </p:spPr>
        <p:txBody>
          <a:bodyPr/>
          <a:lstStyle/>
          <a:p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GW sources: pulsars</a:t>
            </a:r>
            <a:endParaRPr lang="fr-FR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graphicFrame>
        <p:nvGraphicFramePr>
          <p:cNvPr id="10242" name="Object 2053"/>
          <p:cNvGraphicFramePr>
            <a:graphicFrameLocks noChangeAspect="1"/>
          </p:cNvGraphicFramePr>
          <p:nvPr/>
        </p:nvGraphicFramePr>
        <p:xfrm>
          <a:off x="179388" y="2276475"/>
          <a:ext cx="6084887" cy="1060450"/>
        </p:xfrm>
        <a:graphic>
          <a:graphicData uri="http://schemas.openxmlformats.org/presentationml/2006/ole">
            <p:oleObj spid="_x0000_s492546" name="Équation" r:id="rId4" imgW="3136680" imgH="507960" progId="Equation.3">
              <p:embed/>
            </p:oleObj>
          </a:graphicData>
        </a:graphic>
      </p:graphicFrame>
      <p:pic>
        <p:nvPicPr>
          <p:cNvPr id="10246" name="Picture 2054" descr="CPlot1ATNF_c2p"/>
          <p:cNvPicPr>
            <a:picLocks noChangeAspect="1" noChangeArrowheads="1"/>
          </p:cNvPicPr>
          <p:nvPr/>
        </p:nvPicPr>
        <p:blipFill>
          <a:blip r:embed="rId5" cstate="print"/>
          <a:srcRect l="49181" b="7378"/>
          <a:stretch>
            <a:fillRect/>
          </a:stretch>
        </p:blipFill>
        <p:spPr bwMode="auto">
          <a:xfrm>
            <a:off x="5795963" y="3716338"/>
            <a:ext cx="3348037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2055"/>
          <p:cNvSpPr txBox="1">
            <a:spLocks noChangeArrowheads="1"/>
          </p:cNvSpPr>
          <p:nvPr/>
        </p:nvSpPr>
        <p:spPr bwMode="auto">
          <a:xfrm>
            <a:off x="8027988" y="6165850"/>
            <a:ext cx="676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b="0">
                <a:solidFill>
                  <a:schemeClr val="tx2"/>
                </a:solidFill>
                <a:latin typeface="Times New Roman" pitchFamily="18" charset="0"/>
              </a:rPr>
              <a:t>f (Hz)</a:t>
            </a:r>
            <a:endParaRPr lang="fr-FR" sz="16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248" name="Text Box 2056"/>
          <p:cNvSpPr txBox="1">
            <a:spLocks noChangeArrowheads="1"/>
          </p:cNvSpPr>
          <p:nvPr/>
        </p:nvSpPr>
        <p:spPr bwMode="auto">
          <a:xfrm>
            <a:off x="5867400" y="4221163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b="0">
                <a:solidFill>
                  <a:schemeClr val="tx2"/>
                </a:solidFill>
                <a:latin typeface="Times New Roman" pitchFamily="18" charset="0"/>
              </a:rPr>
              <a:t>N </a:t>
            </a:r>
            <a:endParaRPr lang="fr-FR" sz="1600" b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249" name="Picture 2057" descr="magneti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496050" y="838200"/>
            <a:ext cx="2571750" cy="2895600"/>
          </a:xfrm>
          <a:noFill/>
        </p:spPr>
      </p:pic>
      <p:grpSp>
        <p:nvGrpSpPr>
          <p:cNvPr id="2" name="Group 2058"/>
          <p:cNvGrpSpPr>
            <a:grpSpLocks/>
          </p:cNvGrpSpPr>
          <p:nvPr/>
        </p:nvGrpSpPr>
        <p:grpSpPr bwMode="auto">
          <a:xfrm>
            <a:off x="3641725" y="2825750"/>
            <a:ext cx="3935413" cy="3935413"/>
            <a:chOff x="2294" y="1780"/>
            <a:chExt cx="2479" cy="2479"/>
          </a:xfrm>
        </p:grpSpPr>
        <p:grpSp>
          <p:nvGrpSpPr>
            <p:cNvPr id="3" name="Group 2059"/>
            <p:cNvGrpSpPr>
              <a:grpSpLocks/>
            </p:cNvGrpSpPr>
            <p:nvPr/>
          </p:nvGrpSpPr>
          <p:grpSpPr bwMode="auto">
            <a:xfrm>
              <a:off x="2294" y="1780"/>
              <a:ext cx="2479" cy="2479"/>
              <a:chOff x="2281" y="1606"/>
              <a:chExt cx="2479" cy="2479"/>
            </a:xfrm>
          </p:grpSpPr>
          <p:pic>
            <p:nvPicPr>
              <p:cNvPr id="10253" name="Picture 2060" descr="C:\Documents and Settings\Jo\Desktop\600px-Chandra-crab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281" y="1606"/>
                <a:ext cx="2479" cy="2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4" name="Text Box 2061"/>
              <p:cNvSpPr txBox="1">
                <a:spLocks noChangeArrowheads="1"/>
              </p:cNvSpPr>
              <p:nvPr/>
            </p:nvSpPr>
            <p:spPr bwMode="auto">
              <a:xfrm>
                <a:off x="2308" y="3819"/>
                <a:ext cx="2072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FAFAFC"/>
                    </a:solidFill>
                  </a:rPr>
                  <a:t>LIGO: </a:t>
                </a:r>
                <a:r>
                  <a:rPr lang="en-US" sz="1800" dirty="0" smtClean="0">
                    <a:solidFill>
                      <a:srgbClr val="FAFAFC"/>
                    </a:solidFill>
                  </a:rPr>
                  <a:t>&lt; 4% </a:t>
                </a:r>
                <a:r>
                  <a:rPr lang="en-US" sz="1800" dirty="0">
                    <a:solidFill>
                      <a:srgbClr val="FAFAFC"/>
                    </a:solidFill>
                  </a:rPr>
                  <a:t>of energy in GW</a:t>
                </a:r>
                <a:endParaRPr lang="nl-NL" sz="1800" dirty="0">
                  <a:solidFill>
                    <a:srgbClr val="FAFAFC"/>
                  </a:solidFill>
                </a:endParaRPr>
              </a:p>
            </p:txBody>
          </p:sp>
        </p:grpSp>
        <p:sp>
          <p:nvSpPr>
            <p:cNvPr id="10252" name="Text Box 2062"/>
            <p:cNvSpPr txBox="1">
              <a:spLocks noChangeArrowheads="1"/>
            </p:cNvSpPr>
            <p:nvPr/>
          </p:nvSpPr>
          <p:spPr bwMode="auto">
            <a:xfrm>
              <a:off x="2353" y="1805"/>
              <a:ext cx="91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AFAFC"/>
                  </a:solidFill>
                </a:rPr>
                <a:t>Crab pulsar</a:t>
              </a:r>
              <a:endParaRPr lang="nl-NL" sz="1800">
                <a:solidFill>
                  <a:srgbClr val="FAFAF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Detection system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911225"/>
            <a:ext cx="4897437" cy="2305050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900" smtClean="0"/>
              <a:t>Theory: 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One photodiode</a:t>
            </a:r>
          </a:p>
          <a:p>
            <a:pPr marL="342900" indent="-342900">
              <a:lnSpc>
                <a:spcPct val="90000"/>
              </a:lnSpc>
            </a:pPr>
            <a:r>
              <a:rPr lang="en-US" sz="1900" smtClean="0"/>
              <a:t>Reality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Multiple beams, multiple photodiodes, mod/demodulation electronics, camera, DAQ,…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&gt; 1400 « ADC channels »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18 Mbytes/s of raw data</a:t>
            </a:r>
          </a:p>
        </p:txBody>
      </p:sp>
      <p:pic>
        <p:nvPicPr>
          <p:cNvPr id="50181" name="Picture 4" descr="DSCN3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9788"/>
            <a:ext cx="486727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5" descr="DSCN15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268413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3" name="Straight Connector 8"/>
          <p:cNvCxnSpPr>
            <a:cxnSpLocks noChangeShapeType="1"/>
          </p:cNvCxnSpPr>
          <p:nvPr/>
        </p:nvCxnSpPr>
        <p:spPr bwMode="auto">
          <a:xfrm>
            <a:off x="1082675" y="6969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0475" y="1477963"/>
            <a:ext cx="7772400" cy="1358900"/>
          </a:xfrm>
        </p:spPr>
        <p:txBody>
          <a:bodyPr wrap="none" lIns="91440" tIns="45720" rIns="91440" bIns="45720"/>
          <a:lstStyle/>
          <a:p>
            <a:pPr defTabSz="987425">
              <a:defRPr/>
            </a:pP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Nikhef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activities</a:t>
            </a:r>
            <a:endParaRPr lang="fr-FR" altLang="ja-JP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22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52227" name="Rectangle 1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90538" y="20638"/>
            <a:ext cx="7848600" cy="95567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Input mode cleaner</a:t>
            </a:r>
            <a:endParaRPr lang="nl-NL" altLang="ja-JP" sz="2800" kern="1200" dirty="0" err="1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52229" name="Picture 3" descr="E:\data\data-UNIX\work\council\commission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817688"/>
            <a:ext cx="7315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6900" name="Picture 4" descr="C:\WINDOWS\Desktop\MCnew.jpg"/>
          <p:cNvPicPr>
            <a:picLocks noChangeAspect="1" noChangeArrowheads="1"/>
          </p:cNvPicPr>
          <p:nvPr/>
        </p:nvPicPr>
        <p:blipFill>
          <a:blip r:embed="rId4" cstate="print"/>
          <a:srcRect t="18742" b="21049"/>
          <a:stretch>
            <a:fillRect/>
          </a:stretch>
        </p:blipFill>
        <p:spPr bwMode="auto">
          <a:xfrm>
            <a:off x="5033963" y="258763"/>
            <a:ext cx="4125912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920750" y="1058863"/>
            <a:ext cx="352425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it-IT" altLang="ja-JP" sz="1900" b="0">
                <a:solidFill>
                  <a:srgbClr val="6C18B0"/>
                </a:solidFill>
                <a:ea typeface="ＭＳ Ｐゴシック" pitchFamily="34" charset="-128"/>
              </a:rPr>
              <a:t>Mode cleaner cavity: filters</a:t>
            </a:r>
            <a:r>
              <a:rPr lang="it-IT" altLang="ja-JP" sz="2100" b="0">
                <a:solidFill>
                  <a:srgbClr val="6C18B0"/>
                </a:solidFill>
                <a:ea typeface="ＭＳ Ｐゴシック" pitchFamily="34" charset="-128"/>
              </a:rPr>
              <a:t> </a:t>
            </a:r>
            <a:r>
              <a:rPr lang="it-IT" altLang="ja-JP" sz="1900" b="0">
                <a:solidFill>
                  <a:srgbClr val="6C18B0"/>
                </a:solidFill>
                <a:ea typeface="ＭＳ Ｐゴシック" pitchFamily="34" charset="-128"/>
              </a:rPr>
              <a:t>laser noise, select TEM00 mode</a:t>
            </a:r>
            <a:endParaRPr lang="en-GB" sz="1900" b="0">
              <a:solidFill>
                <a:srgbClr val="6C18B0"/>
              </a:solidFill>
            </a:endParaRPr>
          </a:p>
        </p:txBody>
      </p:sp>
      <p:pic>
        <p:nvPicPr>
          <p:cNvPr id="976902" name="Picture 6" descr="C:\My Documents\clermont24novembre\input_ben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550" y="3571875"/>
            <a:ext cx="41084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04875" y="2316163"/>
            <a:ext cx="5257800" cy="1752600"/>
            <a:chOff x="0" y="1392"/>
            <a:chExt cx="3494" cy="1344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0" y="1392"/>
              <a:ext cx="3494" cy="1344"/>
              <a:chOff x="0" y="1392"/>
              <a:chExt cx="3494" cy="1344"/>
            </a:xfrm>
          </p:grpSpPr>
          <p:pic>
            <p:nvPicPr>
              <p:cNvPr id="52238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04" y="1392"/>
                <a:ext cx="119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39" name="Picture 1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1392"/>
                <a:ext cx="119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40" name="Picture 1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" y="1392"/>
                <a:ext cx="1189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2235" name="Text Box 12"/>
            <p:cNvSpPr txBox="1">
              <a:spLocks noChangeArrowheads="1"/>
            </p:cNvSpPr>
            <p:nvPr/>
          </p:nvSpPr>
          <p:spPr bwMode="auto">
            <a:xfrm>
              <a:off x="87" y="1431"/>
              <a:ext cx="764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Input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52236" name="Rectangle 13"/>
            <p:cNvSpPr>
              <a:spLocks noChangeArrowheads="1"/>
            </p:cNvSpPr>
            <p:nvPr/>
          </p:nvSpPr>
          <p:spPr bwMode="auto">
            <a:xfrm>
              <a:off x="1248" y="1439"/>
              <a:ext cx="926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Transm.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52237" name="Rectangle 14"/>
            <p:cNvSpPr>
              <a:spLocks noChangeArrowheads="1"/>
            </p:cNvSpPr>
            <p:nvPr/>
          </p:nvSpPr>
          <p:spPr bwMode="auto">
            <a:xfrm>
              <a:off x="2496" y="1439"/>
              <a:ext cx="72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Refl.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7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Input mode cleaner end-mirror</a:t>
            </a:r>
          </a:p>
        </p:txBody>
      </p:sp>
      <p:pic>
        <p:nvPicPr>
          <p:cNvPr id="53252" name="Picture 4" descr="DSCN5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800" y="1030288"/>
            <a:ext cx="7431088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5" descr="DSCN1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800" y="1025525"/>
            <a:ext cx="743743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25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8763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946150" y="0"/>
            <a:ext cx="7391400" cy="762000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Nikhef</a:t>
            </a: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: Linear alignment of VIRGO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0" y="1143000"/>
            <a:ext cx="933450" cy="904875"/>
            <a:chOff x="3360" y="720"/>
            <a:chExt cx="588" cy="570"/>
          </a:xfrm>
        </p:grpSpPr>
        <p:sp>
          <p:nvSpPr>
            <p:cNvPr id="54292" name="Line 5"/>
            <p:cNvSpPr>
              <a:spLocks noChangeShapeType="1"/>
            </p:cNvSpPr>
            <p:nvPr/>
          </p:nvSpPr>
          <p:spPr bwMode="auto">
            <a:xfrm>
              <a:off x="3360" y="1099"/>
              <a:ext cx="383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4293" name="Line 6"/>
            <p:cNvSpPr>
              <a:spLocks noChangeShapeType="1"/>
            </p:cNvSpPr>
            <p:nvPr/>
          </p:nvSpPr>
          <p:spPr bwMode="auto">
            <a:xfrm flipV="1">
              <a:off x="3552" y="901"/>
              <a:ext cx="1" cy="39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733" y="979"/>
              <a:ext cx="215" cy="224"/>
              <a:chOff x="3733" y="979"/>
              <a:chExt cx="215" cy="224"/>
            </a:xfrm>
          </p:grpSpPr>
          <p:sp>
            <p:nvSpPr>
              <p:cNvPr id="54296" name="AutoShape 8"/>
              <p:cNvSpPr>
                <a:spLocks noChangeArrowheads="1"/>
              </p:cNvSpPr>
              <p:nvPr/>
            </p:nvSpPr>
            <p:spPr bwMode="auto">
              <a:xfrm>
                <a:off x="3733" y="979"/>
                <a:ext cx="216" cy="225"/>
              </a:xfrm>
              <a:prstGeom prst="roundRect">
                <a:avLst>
                  <a:gd name="adj" fmla="val 46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3734" y="979"/>
                <a:ext cx="212" cy="221"/>
                <a:chOff x="3734" y="979"/>
                <a:chExt cx="212" cy="221"/>
              </a:xfrm>
            </p:grpSpPr>
            <p:sp>
              <p:nvSpPr>
                <p:cNvPr id="54298" name="AutoShape 10"/>
                <p:cNvSpPr>
                  <a:spLocks noChangeArrowheads="1"/>
                </p:cNvSpPr>
                <p:nvPr/>
              </p:nvSpPr>
              <p:spPr bwMode="auto">
                <a:xfrm>
                  <a:off x="3734" y="979"/>
                  <a:ext cx="213" cy="222"/>
                </a:xfrm>
                <a:prstGeom prst="roundRect">
                  <a:avLst>
                    <a:gd name="adj" fmla="val 46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3734" y="979"/>
                  <a:ext cx="210" cy="218"/>
                  <a:chOff x="3734" y="979"/>
                  <a:chExt cx="210" cy="218"/>
                </a:xfrm>
              </p:grpSpPr>
              <p:sp>
                <p:nvSpPr>
                  <p:cNvPr id="54300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979"/>
                    <a:ext cx="211" cy="219"/>
                  </a:xfrm>
                  <a:prstGeom prst="roundRect">
                    <a:avLst>
                      <a:gd name="adj" fmla="val 47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3734" y="979"/>
                    <a:ext cx="209" cy="216"/>
                    <a:chOff x="3734" y="979"/>
                    <a:chExt cx="209" cy="216"/>
                  </a:xfrm>
                </p:grpSpPr>
                <p:sp>
                  <p:nvSpPr>
                    <p:cNvPr id="54302" name="AutoShap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4" y="979"/>
                      <a:ext cx="210" cy="217"/>
                    </a:xfrm>
                    <a:prstGeom prst="roundRect">
                      <a:avLst>
                        <a:gd name="adj" fmla="val 47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grpSp>
                  <p:nvGrpSpPr>
                    <p:cNvPr id="7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34" y="979"/>
                      <a:ext cx="208" cy="215"/>
                      <a:chOff x="3734" y="979"/>
                      <a:chExt cx="208" cy="215"/>
                    </a:xfrm>
                  </p:grpSpPr>
                  <p:sp>
                    <p:nvSpPr>
                      <p:cNvPr id="54304" name="AutoShap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4" y="979"/>
                        <a:ext cx="209" cy="216"/>
                      </a:xfrm>
                      <a:prstGeom prst="roundRect">
                        <a:avLst>
                          <a:gd name="adj" fmla="val 47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  <p:sp>
                    <p:nvSpPr>
                      <p:cNvPr id="54305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4" y="979"/>
                        <a:ext cx="209" cy="216"/>
                      </a:xfrm>
                      <a:prstGeom prst="roundRect">
                        <a:avLst>
                          <a:gd name="adj" fmla="val 47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90000" tIns="46800" rIns="90000" bIns="46800">
                        <a:spAutoFit/>
                      </a:bodyPr>
                      <a:lstStyle/>
                      <a:p>
                        <a:pPr>
                          <a:lnSpc>
                            <a:spcPct val="95000"/>
                          </a:lnSpc>
                          <a:buClr>
                            <a:srgbClr val="000000"/>
                          </a:buClr>
                          <a:buSzPct val="100000"/>
                          <a:buFont typeface="Times New Roman" pitchFamily="18" charset="0"/>
                          <a:buNone/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</a:pPr>
                        <a:r>
                          <a:rPr lang="en-GB" sz="1800">
                            <a:solidFill>
                              <a:schemeClr val="tx1"/>
                            </a:solidFill>
                            <a:latin typeface="Times New Roman" pitchFamily="18" charset="0"/>
                          </a:rPr>
                          <a:t>N</a:t>
                        </a:r>
                      </a:p>
                    </p:txBody>
                  </p:sp>
                </p:grpSp>
              </p:grpSp>
            </p:grpSp>
          </p:grpSp>
        </p:grpSp>
        <p:sp>
          <p:nvSpPr>
            <p:cNvPr id="54295" name="Text Box 18"/>
            <p:cNvSpPr txBox="1">
              <a:spLocks noChangeArrowheads="1"/>
            </p:cNvSpPr>
            <p:nvPr/>
          </p:nvSpPr>
          <p:spPr bwMode="auto">
            <a:xfrm>
              <a:off x="3408" y="720"/>
              <a:ext cx="2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chemeClr val="tx1"/>
                  </a:solidFill>
                  <a:latin typeface="Times New Roman" pitchFamily="18" charset="0"/>
                </a:rPr>
                <a:t>W</a:t>
              </a: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33400" y="5334000"/>
            <a:ext cx="692150" cy="358775"/>
            <a:chOff x="336" y="3360"/>
            <a:chExt cx="436" cy="226"/>
          </a:xfrm>
        </p:grpSpPr>
        <p:sp>
          <p:nvSpPr>
            <p:cNvPr id="54282" name="AutoShape 20"/>
            <p:cNvSpPr>
              <a:spLocks noChangeArrowheads="1"/>
            </p:cNvSpPr>
            <p:nvPr/>
          </p:nvSpPr>
          <p:spPr bwMode="auto">
            <a:xfrm>
              <a:off x="336" y="3360"/>
              <a:ext cx="437" cy="227"/>
            </a:xfrm>
            <a:prstGeom prst="roundRect">
              <a:avLst>
                <a:gd name="adj" fmla="val 440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336" y="3360"/>
              <a:ext cx="433" cy="223"/>
              <a:chOff x="336" y="3360"/>
              <a:chExt cx="433" cy="223"/>
            </a:xfrm>
          </p:grpSpPr>
          <p:sp>
            <p:nvSpPr>
              <p:cNvPr id="54284" name="AutoShape 22"/>
              <p:cNvSpPr>
                <a:spLocks noChangeArrowheads="1"/>
              </p:cNvSpPr>
              <p:nvPr/>
            </p:nvSpPr>
            <p:spPr bwMode="auto">
              <a:xfrm>
                <a:off x="336" y="3360"/>
                <a:ext cx="434" cy="224"/>
              </a:xfrm>
              <a:prstGeom prst="roundRect">
                <a:avLst>
                  <a:gd name="adj" fmla="val 444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10" name="Group 23"/>
              <p:cNvGrpSpPr>
                <a:grpSpLocks/>
              </p:cNvGrpSpPr>
              <p:nvPr/>
            </p:nvGrpSpPr>
            <p:grpSpPr bwMode="auto">
              <a:xfrm>
                <a:off x="336" y="3360"/>
                <a:ext cx="431" cy="221"/>
                <a:chOff x="336" y="3360"/>
                <a:chExt cx="431" cy="221"/>
              </a:xfrm>
            </p:grpSpPr>
            <p:sp>
              <p:nvSpPr>
                <p:cNvPr id="54286" name="AutoShape 24"/>
                <p:cNvSpPr>
                  <a:spLocks noChangeArrowheads="1"/>
                </p:cNvSpPr>
                <p:nvPr/>
              </p:nvSpPr>
              <p:spPr bwMode="auto">
                <a:xfrm>
                  <a:off x="336" y="3360"/>
                  <a:ext cx="432" cy="222"/>
                </a:xfrm>
                <a:prstGeom prst="roundRect">
                  <a:avLst>
                    <a:gd name="adj" fmla="val 449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grpSp>
              <p:nvGrpSpPr>
                <p:cNvPr id="11" name="Group 25"/>
                <p:cNvGrpSpPr>
                  <a:grpSpLocks/>
                </p:cNvGrpSpPr>
                <p:nvPr/>
              </p:nvGrpSpPr>
              <p:grpSpPr bwMode="auto">
                <a:xfrm>
                  <a:off x="336" y="3360"/>
                  <a:ext cx="430" cy="220"/>
                  <a:chOff x="336" y="3360"/>
                  <a:chExt cx="430" cy="220"/>
                </a:xfrm>
              </p:grpSpPr>
              <p:sp>
                <p:nvSpPr>
                  <p:cNvPr id="54288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3360"/>
                    <a:ext cx="431" cy="221"/>
                  </a:xfrm>
                  <a:prstGeom prst="roundRect">
                    <a:avLst>
                      <a:gd name="adj" fmla="val 454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grpSp>
                <p:nvGrpSpPr>
                  <p:cNvPr id="12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36" y="3360"/>
                    <a:ext cx="430" cy="219"/>
                    <a:chOff x="336" y="3360"/>
                    <a:chExt cx="430" cy="219"/>
                  </a:xfrm>
                </p:grpSpPr>
                <p:sp>
                  <p:nvSpPr>
                    <p:cNvPr id="54290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3360"/>
                      <a:ext cx="431" cy="220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54291" name="AutoShap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3360"/>
                      <a:ext cx="431" cy="220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Verdana" pitchFamily="34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EOM</a:t>
                      </a:r>
                    </a:p>
                  </p:txBody>
                </p:sp>
              </p:grpSp>
            </p:grpSp>
          </p:grpSp>
        </p:grpSp>
      </p:grpSp>
      <p:sp>
        <p:nvSpPr>
          <p:cNvPr id="929822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4943475" y="990600"/>
            <a:ext cx="4200525" cy="3313113"/>
          </a:xfrm>
          <a:solidFill>
            <a:srgbClr val="FFFFFF"/>
          </a:solidFill>
        </p:spPr>
        <p:txBody>
          <a:bodyPr lIns="92160" tIns="46080" rIns="92160" bIns="46080"/>
          <a:lstStyle/>
          <a:p>
            <a:pPr marL="263525" indent="-263525" defTabSz="449263"/>
            <a:r>
              <a:rPr lang="en-US" sz="1900" smtClean="0"/>
              <a:t>Phase modulation of input beam</a:t>
            </a:r>
          </a:p>
          <a:p>
            <a:pPr marL="263525" indent="-263525" defTabSz="449263"/>
            <a:r>
              <a:rPr lang="en-US" sz="1900" smtClean="0"/>
              <a:t>Demodulation of photodiode signals at different output beams</a:t>
            </a:r>
          </a:p>
          <a:p>
            <a:pPr marL="685800" lvl="1" indent="-228600" defTabSz="449263"/>
            <a:r>
              <a:rPr lang="en-US" sz="1600" smtClean="0"/>
              <a:t>=&gt; longitudinal error signals</a:t>
            </a:r>
          </a:p>
          <a:p>
            <a:pPr marL="263525" indent="-263525" defTabSz="449263"/>
            <a:r>
              <a:rPr lang="en-US" sz="1900" smtClean="0"/>
              <a:t>Quadrant diodes in output beams</a:t>
            </a:r>
          </a:p>
          <a:p>
            <a:pPr marL="685800" lvl="1" indent="-228600" defTabSz="449263"/>
            <a:r>
              <a:rPr lang="en-US" sz="1600" smtClean="0"/>
              <a:t>=&gt; Alignment information      </a:t>
            </a:r>
          </a:p>
          <a:p>
            <a:pPr marL="685800" lvl="1" indent="-228600" defTabSz="449263"/>
            <a:r>
              <a:rPr lang="en-US" sz="1600" smtClean="0"/>
              <a:t>(differential wavefront sensing)</a:t>
            </a:r>
          </a:p>
          <a:p>
            <a:pPr marL="263525" indent="-263525" defTabSz="449263"/>
            <a:r>
              <a:rPr lang="en-US" sz="1900" smtClean="0"/>
              <a:t>Anderson-Giordano technique</a:t>
            </a:r>
          </a:p>
          <a:p>
            <a:pPr marL="685800" lvl="1" indent="-228600" defTabSz="449263"/>
            <a:r>
              <a:rPr lang="en-US" sz="1600" smtClean="0"/>
              <a:t>2 quadrant diodes after arm cavities</a:t>
            </a:r>
          </a:p>
        </p:txBody>
      </p:sp>
      <p:pic>
        <p:nvPicPr>
          <p:cNvPr id="35873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43450"/>
            <a:ext cx="347186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281" name="Straight Connector 8"/>
          <p:cNvCxnSpPr>
            <a:cxnSpLocks noChangeShapeType="1"/>
          </p:cNvCxnSpPr>
          <p:nvPr/>
        </p:nvCxnSpPr>
        <p:spPr bwMode="auto">
          <a:xfrm>
            <a:off x="1082675" y="66992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9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9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9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9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29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29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29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29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822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design sensitivity</a:t>
            </a:r>
            <a:endParaRPr lang="fr-FR" altLang="ja-JP" sz="2800" kern="1200" dirty="0" err="1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32000" y="1524000"/>
            <a:ext cx="6284913" cy="4495800"/>
            <a:chOff x="793" y="960"/>
            <a:chExt cx="3959" cy="283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816" y="960"/>
              <a:ext cx="3936" cy="2832"/>
              <a:chOff x="816" y="960"/>
              <a:chExt cx="3936" cy="2832"/>
            </a:xfrm>
          </p:grpSpPr>
          <p:pic>
            <p:nvPicPr>
              <p:cNvPr id="55308" name="Picture 5" descr="thermique_miroi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756" t="9770" r="20732" b="31000"/>
              <a:stretch>
                <a:fillRect/>
              </a:stretch>
            </p:blipFill>
            <p:spPr bwMode="auto">
              <a:xfrm>
                <a:off x="816" y="960"/>
                <a:ext cx="3936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 useBgFill="1">
            <p:nvSpPr>
              <p:cNvPr id="55309" name="Text Box 6"/>
              <p:cNvSpPr txBox="1">
                <a:spLocks noChangeArrowheads="1"/>
              </p:cNvSpPr>
              <p:nvPr/>
            </p:nvSpPr>
            <p:spPr bwMode="auto">
              <a:xfrm>
                <a:off x="2120" y="1248"/>
                <a:ext cx="808" cy="163"/>
              </a:xfrm>
              <a:prstGeom prst="rect">
                <a:avLst/>
              </a:prstGeom>
              <a:ln w="22225">
                <a:noFill/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/>
              <a:p>
                <a:pPr algn="ctr" eaLnBrk="1" hangingPunct="1"/>
                <a:r>
                  <a:rPr lang="en-US" sz="1700" b="0">
                    <a:solidFill>
                      <a:schemeClr val="tx1"/>
                    </a:solidFill>
                    <a:latin typeface="Times New Roman" pitchFamily="18" charset="0"/>
                  </a:rPr>
                  <a:t>Shot noise</a:t>
                </a:r>
                <a:endParaRPr lang="fr-FR" sz="17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 useBgFill="1">
            <p:nvSpPr>
              <p:cNvPr id="55310" name="Rectangle 7"/>
              <p:cNvSpPr>
                <a:spLocks noChangeArrowheads="1"/>
              </p:cNvSpPr>
              <p:nvPr/>
            </p:nvSpPr>
            <p:spPr bwMode="auto">
              <a:xfrm>
                <a:off x="2935" y="3195"/>
                <a:ext cx="275" cy="17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 useBgFill="1">
          <p:nvSpPr>
            <p:cNvPr id="55307" name="Text Box 8"/>
            <p:cNvSpPr txBox="1">
              <a:spLocks noChangeArrowheads="1"/>
            </p:cNvSpPr>
            <p:nvPr/>
          </p:nvSpPr>
          <p:spPr bwMode="auto">
            <a:xfrm rot="-5400000">
              <a:off x="844" y="2245"/>
              <a:ext cx="130" cy="231"/>
            </a:xfrm>
            <a:prstGeom prst="rect">
              <a:avLst/>
            </a:prstGeom>
            <a:ln w="19050">
              <a:noFill/>
              <a:miter lim="800000"/>
              <a:headEnd/>
              <a:tailEnd/>
            </a:ln>
          </p:spPr>
          <p:txBody>
            <a:bodyPr wrap="none" rIns="0">
              <a:spAutoFit/>
            </a:bodyPr>
            <a:lstStyle/>
            <a:p>
              <a:pPr algn="ctr" eaLnBrk="1" hangingPunct="1"/>
              <a:r>
                <a:rPr lang="en-US" sz="1800" b="0">
                  <a:solidFill>
                    <a:schemeClr val="tx1"/>
                  </a:solidFill>
                  <a:latin typeface="Times New Roman" pitchFamily="18" charset="0"/>
                </a:rPr>
                <a:t>1</a:t>
              </a:r>
              <a:endParaRPr lang="fr-FR" sz="1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55301" name="Oval 9"/>
          <p:cNvSpPr>
            <a:spLocks noChangeArrowheads="1"/>
          </p:cNvSpPr>
          <p:nvPr/>
        </p:nvSpPr>
        <p:spPr bwMode="auto">
          <a:xfrm rot="-300000">
            <a:off x="3328988" y="1555750"/>
            <a:ext cx="431800" cy="18732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55302" name="Oval 10"/>
          <p:cNvSpPr>
            <a:spLocks noChangeArrowheads="1"/>
          </p:cNvSpPr>
          <p:nvPr/>
        </p:nvSpPr>
        <p:spPr bwMode="auto">
          <a:xfrm rot="-2700000">
            <a:off x="4356100" y="2903538"/>
            <a:ext cx="431800" cy="2671762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55303" name="Oval 11"/>
          <p:cNvSpPr>
            <a:spLocks noChangeArrowheads="1"/>
          </p:cNvSpPr>
          <p:nvPr/>
        </p:nvSpPr>
        <p:spPr bwMode="auto">
          <a:xfrm rot="4500000">
            <a:off x="6673057" y="3461543"/>
            <a:ext cx="431800" cy="2671763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55304" name="Text Box 12"/>
          <p:cNvSpPr txBox="1">
            <a:spLocks noChangeArrowheads="1"/>
          </p:cNvSpPr>
          <p:nvPr/>
        </p:nvSpPr>
        <p:spPr bwMode="auto">
          <a:xfrm>
            <a:off x="4643438" y="2638425"/>
            <a:ext cx="1631950" cy="9159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solidFill>
                  <a:srgbClr val="FF0000"/>
                </a:solidFill>
                <a:latin typeface="Arial Unicode MS" pitchFamily="34" charset="-128"/>
              </a:rPr>
              <a:t>Seismic noise</a:t>
            </a:r>
          </a:p>
          <a:p>
            <a:pPr eaLnBrk="1" hangingPunct="1"/>
            <a:r>
              <a:rPr lang="en-US" sz="1800" b="0">
                <a:solidFill>
                  <a:srgbClr val="00CC00"/>
                </a:solidFill>
                <a:latin typeface="Arial Unicode MS" pitchFamily="34" charset="-128"/>
              </a:rPr>
              <a:t>Thermal noise</a:t>
            </a:r>
          </a:p>
          <a:p>
            <a:pPr eaLnBrk="1" hangingPunct="1"/>
            <a:r>
              <a:rPr lang="en-US" sz="1800" b="0">
                <a:solidFill>
                  <a:schemeClr val="accent2"/>
                </a:solidFill>
                <a:latin typeface="Arial Unicode MS" pitchFamily="34" charset="-128"/>
              </a:rPr>
              <a:t>Shot noise</a:t>
            </a:r>
            <a:endParaRPr lang="fr-FR" sz="1800" b="0">
              <a:solidFill>
                <a:schemeClr val="accent2"/>
              </a:solidFill>
              <a:latin typeface="Arial Unicode MS" pitchFamily="34" charset="-128"/>
            </a:endParaRPr>
          </a:p>
        </p:txBody>
      </p:sp>
      <p:cxnSp>
        <p:nvCxnSpPr>
          <p:cNvPr id="5530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0475" y="1477963"/>
            <a:ext cx="7772400" cy="1358900"/>
          </a:xfrm>
        </p:spPr>
        <p:txBody>
          <a:bodyPr wrap="none" lIns="91440" tIns="45720" rIns="91440" bIns="45720"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analysis at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Nikhef</a:t>
            </a:r>
            <a:endParaRPr lang="fr-FR" altLang="ja-JP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7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7213" y="74613"/>
            <a:ext cx="7848600" cy="822325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Radiation from rotating neutron stars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5584825" y="1544638"/>
            <a:ext cx="2303463" cy="2252662"/>
            <a:chOff x="-354" y="734"/>
            <a:chExt cx="2653" cy="2468"/>
          </a:xfrm>
        </p:grpSpPr>
        <p:pic>
          <p:nvPicPr>
            <p:cNvPr id="67602" name="Picture 4" descr="wobbling"/>
            <p:cNvPicPr>
              <a:picLocks noChangeAspect="1" noChangeArrowheads="1"/>
            </p:cNvPicPr>
            <p:nvPr/>
          </p:nvPicPr>
          <p:blipFill>
            <a:blip r:embed="rId3" cstate="print"/>
            <a:srcRect l="22737" b="3302"/>
            <a:stretch>
              <a:fillRect/>
            </a:stretch>
          </p:blipFill>
          <p:spPr bwMode="auto">
            <a:xfrm>
              <a:off x="0" y="734"/>
              <a:ext cx="2299" cy="2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03" name="Text Box 5"/>
            <p:cNvSpPr txBox="1">
              <a:spLocks noChangeAspect="1" noChangeArrowheads="1"/>
            </p:cNvSpPr>
            <p:nvPr/>
          </p:nvSpPr>
          <p:spPr bwMode="auto">
            <a:xfrm>
              <a:off x="-354" y="2833"/>
              <a:ext cx="2509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Wobbling neutron star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765800" y="4233863"/>
            <a:ext cx="2232025" cy="2001837"/>
            <a:chOff x="4560" y="3078"/>
            <a:chExt cx="1081" cy="1031"/>
          </a:xfrm>
        </p:grpSpPr>
        <p:pic>
          <p:nvPicPr>
            <p:cNvPr id="67600" name="Picture 7" descr="RMOD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3078"/>
              <a:ext cx="1081" cy="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01" name="Text Box 8"/>
            <p:cNvSpPr txBox="1">
              <a:spLocks noChangeAspect="1" noChangeArrowheads="1"/>
            </p:cNvSpPr>
            <p:nvPr/>
          </p:nvSpPr>
          <p:spPr bwMode="auto">
            <a:xfrm>
              <a:off x="4814" y="3935"/>
              <a:ext cx="48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R-modes</a:t>
              </a:r>
            </a:p>
          </p:txBody>
        </p:sp>
      </p:grpSp>
      <p:grpSp>
        <p:nvGrpSpPr>
          <p:cNvPr id="4" name="Group 9"/>
          <p:cNvGrpSpPr>
            <a:grpSpLocks noChangeAspect="1"/>
          </p:cNvGrpSpPr>
          <p:nvPr/>
        </p:nvGrpSpPr>
        <p:grpSpPr bwMode="auto">
          <a:xfrm>
            <a:off x="1647825" y="1760538"/>
            <a:ext cx="2581275" cy="2136775"/>
            <a:chOff x="1739" y="2087"/>
            <a:chExt cx="2302" cy="1789"/>
          </a:xfrm>
        </p:grpSpPr>
        <p:pic>
          <p:nvPicPr>
            <p:cNvPr id="67596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27" y="2286"/>
              <a:ext cx="1590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7" name="Line 11"/>
            <p:cNvSpPr>
              <a:spLocks noChangeAspect="1" noChangeShapeType="1"/>
            </p:cNvSpPr>
            <p:nvPr/>
          </p:nvSpPr>
          <p:spPr bwMode="auto">
            <a:xfrm flipV="1">
              <a:off x="2902" y="2166"/>
              <a:ext cx="0" cy="6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598" name="AutoShape 12"/>
            <p:cNvSpPr>
              <a:spLocks noChangeAspect="1" noChangeArrowheads="1"/>
            </p:cNvSpPr>
            <p:nvPr/>
          </p:nvSpPr>
          <p:spPr bwMode="auto">
            <a:xfrm>
              <a:off x="2677" y="2087"/>
              <a:ext cx="397" cy="322"/>
            </a:xfrm>
            <a:prstGeom prst="curvedRightArrow">
              <a:avLst>
                <a:gd name="adj1" fmla="val 21856"/>
                <a:gd name="adj2" fmla="val 35032"/>
                <a:gd name="adj3" fmla="val 41234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599" name="Text Box 13"/>
            <p:cNvSpPr txBox="1">
              <a:spLocks noChangeAspect="1" noChangeArrowheads="1"/>
            </p:cNvSpPr>
            <p:nvPr/>
          </p:nvSpPr>
          <p:spPr bwMode="auto">
            <a:xfrm>
              <a:off x="1739" y="3560"/>
              <a:ext cx="2302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“Mountain” on neutron star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619250" y="4246563"/>
            <a:ext cx="2381250" cy="2062162"/>
            <a:chOff x="3135" y="2579"/>
            <a:chExt cx="1032" cy="912"/>
          </a:xfrm>
        </p:grpSpPr>
        <p:pic>
          <p:nvPicPr>
            <p:cNvPr id="67594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35" y="2579"/>
              <a:ext cx="1032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5" name="Text Box 16"/>
            <p:cNvSpPr txBox="1">
              <a:spLocks noChangeAspect="1" noChangeArrowheads="1"/>
            </p:cNvSpPr>
            <p:nvPr/>
          </p:nvSpPr>
          <p:spPr bwMode="auto">
            <a:xfrm>
              <a:off x="3205" y="3343"/>
              <a:ext cx="942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Accreting neutron star</a:t>
              </a:r>
            </a:p>
          </p:txBody>
        </p:sp>
      </p:grpSp>
      <p:sp>
        <p:nvSpPr>
          <p:cNvPr id="67592" name="Rectangle 17"/>
          <p:cNvSpPr>
            <a:spLocks noChangeArrowheads="1"/>
          </p:cNvSpPr>
          <p:nvPr/>
        </p:nvSpPr>
        <p:spPr bwMode="auto">
          <a:xfrm>
            <a:off x="941388" y="1412875"/>
            <a:ext cx="7993062" cy="4968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cxnSp>
        <p:nvCxnSpPr>
          <p:cNvPr id="6759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\\vmware-host\Shared Folders\Desktop\Supernova-198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8312728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915025" y="5830614"/>
            <a:ext cx="322897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3200" b="1" i="1" dirty="0" smtClean="0">
                <a:solidFill>
                  <a:srgbClr val="FFFF00"/>
                </a:solidFill>
                <a:latin typeface="+mj-lt"/>
                <a:cs typeface="+mn-cs"/>
              </a:rPr>
              <a:t>SN1987A</a:t>
            </a:r>
            <a:endParaRPr lang="en-US" sz="3200" b="1" i="1" dirty="0">
              <a:solidFill>
                <a:srgbClr val="FFFF00"/>
              </a:solidFill>
              <a:latin typeface="+mj-lt"/>
              <a:cs typeface="+mn-cs"/>
            </a:endParaRPr>
          </a:p>
        </p:txBody>
      </p:sp>
      <p:pic>
        <p:nvPicPr>
          <p:cNvPr id="48129" name="Picture 1" descr="\\vmware-host\Shared Folders\Desktop\I08-33-sn198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71316" cy="19943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778" name="Rectangle 11"/>
          <p:cNvSpPr>
            <a:spLocks noChangeArrowheads="1"/>
          </p:cNvSpPr>
          <p:nvPr/>
        </p:nvSpPr>
        <p:spPr bwMode="auto">
          <a:xfrm>
            <a:off x="0" y="0"/>
            <a:ext cx="989013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75779" name="Picture 2" descr="h1_v3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277938"/>
            <a:ext cx="4679950" cy="4679950"/>
          </a:xfrm>
          <a:noFill/>
        </p:spPr>
      </p:pic>
      <p:sp>
        <p:nvSpPr>
          <p:cNvPr id="75780" name="Line 3"/>
          <p:cNvSpPr>
            <a:spLocks noChangeShapeType="1"/>
          </p:cNvSpPr>
          <p:nvPr/>
        </p:nvSpPr>
        <p:spPr bwMode="auto">
          <a:xfrm flipH="1" flipV="1">
            <a:off x="1978025" y="4076700"/>
            <a:ext cx="596900" cy="16224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stealth" w="lg" len="med"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75781" name="Picture 4" descr="2viewcr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75" y="5734050"/>
            <a:ext cx="147796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Line 5"/>
          <p:cNvSpPr>
            <a:spLocks noChangeShapeType="1"/>
          </p:cNvSpPr>
          <p:nvPr/>
        </p:nvSpPr>
        <p:spPr bwMode="auto">
          <a:xfrm flipH="1">
            <a:off x="3708400" y="3789363"/>
            <a:ext cx="1223963" cy="93503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nl-NL"/>
          </a:p>
        </p:txBody>
      </p:sp>
      <p:sp>
        <p:nvSpPr>
          <p:cNvPr id="75783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484313"/>
            <a:ext cx="4170362" cy="4752975"/>
          </a:xfrm>
          <a:noFill/>
        </p:spPr>
        <p:txBody>
          <a:bodyPr/>
          <a:lstStyle/>
          <a:p>
            <a:r>
              <a:rPr lang="en-GB" sz="1700" smtClean="0"/>
              <a:t>Targeted search of GWs from known isolated radio pulsars</a:t>
            </a:r>
          </a:p>
          <a:p>
            <a:r>
              <a:rPr lang="en-GB" sz="1700" smtClean="0">
                <a:solidFill>
                  <a:srgbClr val="FF0000"/>
                </a:solidFill>
              </a:rPr>
              <a:t>S1analysis: upper-limit (95% confidence) on PSR J1939+2134: </a:t>
            </a:r>
          </a:p>
          <a:p>
            <a:pPr lvl="1">
              <a:buFontTx/>
              <a:buNone/>
            </a:pPr>
            <a:r>
              <a:rPr lang="en-GB" sz="1400" smtClean="0">
                <a:solidFill>
                  <a:srgbClr val="FF0000"/>
                </a:solidFill>
              </a:rPr>
              <a:t>h</a:t>
            </a:r>
            <a:r>
              <a:rPr lang="en-GB" sz="1400" baseline="-25000" smtClean="0">
                <a:solidFill>
                  <a:srgbClr val="FF0000"/>
                </a:solidFill>
              </a:rPr>
              <a:t>0</a:t>
            </a:r>
            <a:r>
              <a:rPr lang="en-GB" sz="1400" smtClean="0">
                <a:solidFill>
                  <a:srgbClr val="FF0000"/>
                </a:solidFill>
              </a:rPr>
              <a:t> &lt; 1.4 x 10</a:t>
            </a:r>
            <a:r>
              <a:rPr lang="en-GB" sz="1400" baseline="30000" smtClean="0">
                <a:solidFill>
                  <a:srgbClr val="FF0000"/>
                </a:solidFill>
              </a:rPr>
              <a:t>-22 </a:t>
            </a:r>
            <a:r>
              <a:rPr lang="en-GB" sz="1400" smtClean="0">
                <a:solidFill>
                  <a:srgbClr val="FF0000"/>
                </a:solidFill>
              </a:rPr>
              <a:t>(e &lt; 2.9 x 10</a:t>
            </a:r>
            <a:r>
              <a:rPr lang="en-GB" sz="1400" baseline="30000" smtClean="0">
                <a:solidFill>
                  <a:srgbClr val="FF0000"/>
                </a:solidFill>
              </a:rPr>
              <a:t>-4</a:t>
            </a:r>
            <a:r>
              <a:rPr lang="en-GB" sz="1400" smtClean="0">
                <a:solidFill>
                  <a:srgbClr val="FF0000"/>
                </a:solidFill>
              </a:rPr>
              <a:t>) </a:t>
            </a:r>
            <a:r>
              <a:rPr lang="en-GB" sz="1400" baseline="30000" smtClean="0">
                <a:solidFill>
                  <a:srgbClr val="FF0000"/>
                </a:solidFill>
              </a:rPr>
              <a:t>                  </a:t>
            </a:r>
            <a:r>
              <a:rPr lang="en-US" sz="1200" smtClean="0"/>
              <a:t>Phys Rev D 69, 082004 (2004)</a:t>
            </a:r>
          </a:p>
          <a:p>
            <a:r>
              <a:rPr lang="en-GB" sz="1700" smtClean="0">
                <a:solidFill>
                  <a:srgbClr val="0000CC"/>
                </a:solidFill>
              </a:rPr>
              <a:t>S2 analysis: 28 pulsars (all the ones above 50 Hz for which search parameters are “exactly” known)</a:t>
            </a:r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117475"/>
            <a:ext cx="7345362" cy="887413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Pointing at known neutron stars</a:t>
            </a:r>
          </a:p>
        </p:txBody>
      </p:sp>
      <p:cxnSp>
        <p:nvCxnSpPr>
          <p:cNvPr id="7578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20650"/>
            <a:ext cx="8382000" cy="685800"/>
          </a:xfrm>
        </p:spPr>
        <p:txBody>
          <a:bodyPr/>
          <a:lstStyle/>
          <a:p>
            <a:pPr algn="ctr"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All sky search –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Nikhef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1058820" name="Picture 4" descr="dop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20950"/>
            <a:ext cx="4967288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8821" name="Picture 5" descr="doppl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36825"/>
            <a:ext cx="517048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44550" y="914400"/>
            <a:ext cx="7764463" cy="1504950"/>
          </a:xfrm>
          <a:noFill/>
        </p:spPr>
        <p:txBody>
          <a:bodyPr/>
          <a:lstStyle/>
          <a:p>
            <a:pPr marL="381000" indent="-381000">
              <a:buClr>
                <a:schemeClr val="bg1"/>
              </a:buClr>
              <a:buFontTx/>
              <a:buChar char="•"/>
            </a:pPr>
            <a:r>
              <a:rPr lang="en-US" sz="2500" smtClean="0"/>
              <a:t>Doppler shifts</a:t>
            </a:r>
          </a:p>
          <a:p>
            <a:pPr marL="762000" lvl="1" indent="-304800">
              <a:buSzPct val="85000"/>
              <a:buFontTx/>
              <a:buChar char="•"/>
            </a:pPr>
            <a:r>
              <a:rPr lang="en-US" sz="1900" smtClean="0">
                <a:solidFill>
                  <a:srgbClr val="6C18B0"/>
                </a:solidFill>
              </a:rPr>
              <a:t>Frequency modulation: due to Earth’s motion</a:t>
            </a:r>
          </a:p>
          <a:p>
            <a:pPr marL="762000" lvl="1" indent="-304800">
              <a:buSzPct val="85000"/>
              <a:buFontTx/>
              <a:buChar char="•"/>
            </a:pPr>
            <a:r>
              <a:rPr lang="en-US" sz="1900" smtClean="0">
                <a:solidFill>
                  <a:srgbClr val="6C18B0"/>
                </a:solidFill>
              </a:rPr>
              <a:t>Amplitude modulation: due to the detector’s antenna pattern.</a:t>
            </a:r>
          </a:p>
        </p:txBody>
      </p:sp>
      <p:sp>
        <p:nvSpPr>
          <p:cNvPr id="1058823" name="Rectangle 7"/>
          <p:cNvSpPr>
            <a:spLocks noChangeArrowheads="1"/>
          </p:cNvSpPr>
          <p:nvPr/>
        </p:nvSpPr>
        <p:spPr bwMode="auto">
          <a:xfrm>
            <a:off x="5310188" y="2459038"/>
            <a:ext cx="3589337" cy="4398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Assume</a:t>
            </a:r>
            <a:r>
              <a:rPr lang="en-US" sz="2500" b="0">
                <a:solidFill>
                  <a:srgbClr val="000099"/>
                </a:solidFill>
                <a:latin typeface="Garamond" pitchFamily="18" charset="0"/>
              </a:rPr>
              <a:t> </a:t>
            </a:r>
            <a:r>
              <a:rPr lang="en-US" sz="1900" b="0">
                <a:solidFill>
                  <a:srgbClr val="6C18B0"/>
                </a:solidFill>
              </a:rPr>
              <a:t>original frequency is 100 Hz and the maximum variation fraction is of the order of 0.0001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Note the daily variations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After FFT: energy not in a single bin, so the SNR is highly reduced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Bin in galactic coordinates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Re-sampling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Short FFTs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Hough maps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Include binary systems</a:t>
            </a:r>
          </a:p>
        </p:txBody>
      </p:sp>
      <p:sp>
        <p:nvSpPr>
          <p:cNvPr id="1058824" name="Text Box 8"/>
          <p:cNvSpPr txBox="1">
            <a:spLocks noChangeArrowheads="1"/>
          </p:cNvSpPr>
          <p:nvPr/>
        </p:nvSpPr>
        <p:spPr bwMode="auto">
          <a:xfrm>
            <a:off x="993775" y="3305175"/>
            <a:ext cx="6705600" cy="1508125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 type="none" w="sm" len="sm"/>
            <a:tailEnd type="none" w="sm" len="sm"/>
          </a:ln>
        </p:spPr>
        <p:txBody>
          <a:bodyPr bIns="0">
            <a:spAutoFit/>
          </a:bodyPr>
          <a:lstStyle/>
          <a:p>
            <a:endParaRPr lang="en-US" sz="2000" b="0">
              <a:latin typeface="Arial Black" pitchFamily="34" charset="0"/>
            </a:endParaRPr>
          </a:p>
          <a:p>
            <a:pPr algn="ctr"/>
            <a:r>
              <a:rPr lang="en-US" sz="2800" b="0">
                <a:latin typeface="Arial Black" pitchFamily="34" charset="0"/>
              </a:rPr>
              <a:t>ALL SKY SEARCH</a:t>
            </a:r>
            <a:r>
              <a:rPr lang="en-US" b="0">
                <a:latin typeface="Arial Black" pitchFamily="34" charset="0"/>
              </a:rPr>
              <a:t> </a:t>
            </a:r>
          </a:p>
          <a:p>
            <a:pPr algn="ctr"/>
            <a:r>
              <a:rPr lang="en-US" b="0">
                <a:latin typeface="Arial Black" pitchFamily="34" charset="0"/>
              </a:rPr>
              <a:t>enormous computing challenge</a:t>
            </a:r>
          </a:p>
          <a:p>
            <a:pPr algn="ctr"/>
            <a:r>
              <a:rPr lang="en-US" sz="1200" b="0"/>
              <a:t>(Sipho van der Putten, Henk Jan Bulten, Sander Klous)</a:t>
            </a:r>
          </a:p>
          <a:p>
            <a:endParaRPr lang="en-US" sz="1200" b="0">
              <a:latin typeface="Arial Black" pitchFamily="34" charset="0"/>
            </a:endParaRPr>
          </a:p>
        </p:txBody>
      </p:sp>
      <p:pic>
        <p:nvPicPr>
          <p:cNvPr id="55307" name="Picture 11" descr="templa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4025" y="1779588"/>
            <a:ext cx="579278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6810" name="Straight Connector 8"/>
          <p:cNvCxnSpPr>
            <a:cxnSpLocks noChangeShapeType="1"/>
          </p:cNvCxnSpPr>
          <p:nvPr/>
        </p:nvCxnSpPr>
        <p:spPr bwMode="auto">
          <a:xfrm>
            <a:off x="1082675" y="615950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5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5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5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823" grpId="0" autoUpdateAnimBg="0"/>
      <p:bldP spid="1058824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Binaire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pulsars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525588" y="1103313"/>
          <a:ext cx="6237287" cy="1009650"/>
        </p:xfrm>
        <a:graphic>
          <a:graphicData uri="http://schemas.openxmlformats.org/presentationml/2006/ole">
            <p:oleObj spid="_x0000_s493570" name="Équation" r:id="rId5" imgW="3136680" imgH="507960" progId="Equation.3">
              <p:embed/>
            </p:oleObj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003300" y="5727700"/>
            <a:ext cx="3827463" cy="336550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0">
                <a:solidFill>
                  <a:srgbClr val="6C18B0"/>
                </a:solidFill>
              </a:rPr>
              <a:t>Include binary system in analysis</a:t>
            </a:r>
            <a:endParaRPr lang="nl-NL" sz="1600" b="0">
              <a:solidFill>
                <a:srgbClr val="6C18B0"/>
              </a:solidFill>
            </a:endParaRPr>
          </a:p>
        </p:txBody>
      </p:sp>
      <p:pic>
        <p:nvPicPr>
          <p:cNvPr id="12295" name="Picture 10" descr="dn13566-1_5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0900" y="2970213"/>
            <a:ext cx="4281488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29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9" name="millisec_pulsar_sho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762000" y="2356945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Picture 5" descr="C:\Users\jo\Desktop\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15000" y="4419600"/>
            <a:ext cx="322897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3200" i="1" dirty="0">
                <a:solidFill>
                  <a:srgbClr val="000099"/>
                </a:solidFill>
                <a:latin typeface="+mj-lt"/>
              </a:rPr>
              <a:t>Hubble </a:t>
            </a:r>
            <a:r>
              <a:rPr lang="en-GB" sz="3200" i="1" dirty="0" smtClean="0">
                <a:solidFill>
                  <a:srgbClr val="000099"/>
                </a:solidFill>
                <a:latin typeface="+mj-lt"/>
              </a:rPr>
              <a:t>Ultra Deep Field</a:t>
            </a:r>
            <a:endParaRPr lang="en-US" sz="3200" i="1" dirty="0">
              <a:solidFill>
                <a:srgbClr val="000099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crosoft PowerPoint 4">
  <a:themeElements>
    <a:clrScheme name="">
      <a:dk1>
        <a:srgbClr val="000000"/>
      </a:dk1>
      <a:lt1>
        <a:srgbClr val="000000"/>
      </a:lt1>
      <a:dk2>
        <a:srgbClr val="0066FF"/>
      </a:dk2>
      <a:lt2>
        <a:srgbClr val="000066"/>
      </a:lt2>
      <a:accent1>
        <a:srgbClr val="6600FF"/>
      </a:accent1>
      <a:accent2>
        <a:srgbClr val="009900"/>
      </a:accent2>
      <a:accent3>
        <a:srgbClr val="AAAAAA"/>
      </a:accent3>
      <a:accent4>
        <a:srgbClr val="000000"/>
      </a:accent4>
      <a:accent5>
        <a:srgbClr val="B8AAFF"/>
      </a:accent5>
      <a:accent6>
        <a:srgbClr val="008A00"/>
      </a:accent6>
      <a:hlink>
        <a:srgbClr val="0066FF"/>
      </a:hlink>
      <a:folHlink>
        <a:srgbClr val="CECECE"/>
      </a:folHlink>
    </a:clrScheme>
    <a:fontScheme name="Microsoft PowerPoint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PowerPoint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PowerPoint 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8">
        <a:dk1>
          <a:srgbClr val="000066"/>
        </a:dk1>
        <a:lt1>
          <a:srgbClr val="FFFFFF"/>
        </a:lt1>
        <a:dk2>
          <a:srgbClr val="000000"/>
        </a:dk2>
        <a:lt2>
          <a:srgbClr val="FFFF00"/>
        </a:lt2>
        <a:accent1>
          <a:srgbClr val="6600FF"/>
        </a:accent1>
        <a:accent2>
          <a:srgbClr val="009900"/>
        </a:accent2>
        <a:accent3>
          <a:srgbClr val="AAAAAA"/>
        </a:accent3>
        <a:accent4>
          <a:srgbClr val="DADADA"/>
        </a:accent4>
        <a:accent5>
          <a:srgbClr val="B8AAFF"/>
        </a:accent5>
        <a:accent6>
          <a:srgbClr val="008A00"/>
        </a:accent6>
        <a:hlink>
          <a:srgbClr val="FF9900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Geni 2:Programs:Microsoft Office:Microsoft PowerPoint 4:</Template>
  <TotalTime>16714</TotalTime>
  <Pages>3</Pages>
  <Words>3112</Words>
  <Application>Microsoft Office PowerPoint</Application>
  <PresentationFormat>Brief (216 x 279 mm)</PresentationFormat>
  <Paragraphs>611</Paragraphs>
  <Slides>82</Slides>
  <Notes>74</Notes>
  <HiddenSlides>0</HiddenSlides>
  <MMClips>6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82</vt:i4>
      </vt:variant>
    </vt:vector>
  </HeadingPairs>
  <TitlesOfParts>
    <vt:vector size="86" baseType="lpstr">
      <vt:lpstr>Microsoft PowerPoint 4</vt:lpstr>
      <vt:lpstr>Equation</vt:lpstr>
      <vt:lpstr>Équation</vt:lpstr>
      <vt:lpstr>Bitmap</vt:lpstr>
      <vt:lpstr>Dia 1</vt:lpstr>
      <vt:lpstr>Dia 2</vt:lpstr>
      <vt:lpstr>Gravitation</vt:lpstr>
      <vt:lpstr>Gravitation</vt:lpstr>
      <vt:lpstr>Gravitation</vt:lpstr>
      <vt:lpstr>Dia 6</vt:lpstr>
      <vt:lpstr>Gravitational waves</vt:lpstr>
      <vt:lpstr>Dia 8</vt:lpstr>
      <vt:lpstr>Dia 9</vt:lpstr>
      <vt:lpstr>Dia 10</vt:lpstr>
      <vt:lpstr>Evidence for gravitational waves</vt:lpstr>
      <vt:lpstr>Dia 12</vt:lpstr>
      <vt:lpstr>Supernovae</vt:lpstr>
      <vt:lpstr>Collision of two black holes</vt:lpstr>
      <vt:lpstr>Numerical relativity</vt:lpstr>
      <vt:lpstr>Numerical relativity</vt:lpstr>
      <vt:lpstr>Numerical relativity</vt:lpstr>
      <vt:lpstr>Bar detectors: IGEC collaboration</vt:lpstr>
      <vt:lpstr>Mini-GRAIL: a spherical `bar’ in Leiden</vt:lpstr>
      <vt:lpstr>Interferometer Concept</vt:lpstr>
      <vt:lpstr>Tidal gravitational forces of FW</vt:lpstr>
      <vt:lpstr>Interferometer approach</vt:lpstr>
      <vt:lpstr>Dia 23</vt:lpstr>
      <vt:lpstr>Interferometer as GW detector</vt:lpstr>
      <vt:lpstr>VIRGO Optical Scheme</vt:lpstr>
      <vt:lpstr>Vacuum system </vt:lpstr>
      <vt:lpstr>Mirrors</vt:lpstr>
      <vt:lpstr>Thermal noise</vt:lpstr>
      <vt:lpstr>The seismic noise challenge</vt:lpstr>
      <vt:lpstr>VIRGO superattenuator   </vt:lpstr>
      <vt:lpstr>Superattenuators</vt:lpstr>
      <vt:lpstr>Virgo Status  &amp; Commissioning</vt:lpstr>
      <vt:lpstr>Evolution of sensitivity</vt:lpstr>
      <vt:lpstr>Dia 34</vt:lpstr>
      <vt:lpstr>Dia 35</vt:lpstr>
      <vt:lpstr>Virgo joint analyses</vt:lpstr>
      <vt:lpstr>LIGO and VIRGO: scientific evolution</vt:lpstr>
      <vt:lpstr>Dia 38</vt:lpstr>
      <vt:lpstr>Advanced Virgo (AdV)</vt:lpstr>
      <vt:lpstr>Other GW projects</vt:lpstr>
      <vt:lpstr>Underground detector in Kamioka</vt:lpstr>
      <vt:lpstr>Experience: Japan</vt:lpstr>
      <vt:lpstr>Dia 43</vt:lpstr>
      <vt:lpstr>Dia 44</vt:lpstr>
      <vt:lpstr>ET infrastructure</vt:lpstr>
      <vt:lpstr>ET infrastructure</vt:lpstr>
      <vt:lpstr>ET infrastructure</vt:lpstr>
      <vt:lpstr>ET infrastructure</vt:lpstr>
      <vt:lpstr>Dia 49</vt:lpstr>
      <vt:lpstr>Gravitational wave antenna in space - LISA</vt:lpstr>
      <vt:lpstr>Complementarity of Space- &amp; Ground-Based Detectors</vt:lpstr>
      <vt:lpstr>Dia 52</vt:lpstr>
      <vt:lpstr>Dia 53</vt:lpstr>
      <vt:lpstr>Dia 54</vt:lpstr>
      <vt:lpstr>Dia 55</vt:lpstr>
      <vt:lpstr>Dia 56</vt:lpstr>
      <vt:lpstr>Dia 57</vt:lpstr>
      <vt:lpstr>Massive black hole mergers</vt:lpstr>
      <vt:lpstr>Massive black hole mergers</vt:lpstr>
      <vt:lpstr>Dia 60</vt:lpstr>
      <vt:lpstr>LISA Video</vt:lpstr>
      <vt:lpstr>Dia 62</vt:lpstr>
      <vt:lpstr>EMRI - capture orbits</vt:lpstr>
      <vt:lpstr>Dia 64</vt:lpstr>
      <vt:lpstr>Dia 65</vt:lpstr>
      <vt:lpstr>Dia 66</vt:lpstr>
      <vt:lpstr>Summary: science case</vt:lpstr>
      <vt:lpstr>Summary</vt:lpstr>
      <vt:lpstr>Gravity gradient noise </vt:lpstr>
      <vt:lpstr>Surface (Rayleigh) and body (P/S/Head) waves as a result of vertical point source load</vt:lpstr>
      <vt:lpstr>GW sources: pulsars</vt:lpstr>
      <vt:lpstr>Detection system</vt:lpstr>
      <vt:lpstr>Nikhef activities</vt:lpstr>
      <vt:lpstr>Input mode cleaner</vt:lpstr>
      <vt:lpstr>Input mode cleaner end-mirror</vt:lpstr>
      <vt:lpstr>Nikhef: Linear alignment of VIRGO</vt:lpstr>
      <vt:lpstr>VIRGO design sensitivity</vt:lpstr>
      <vt:lpstr>Virgo analysis at Nikhef</vt:lpstr>
      <vt:lpstr>Radiation from rotating neutron stars</vt:lpstr>
      <vt:lpstr>Pointing at known neutron stars</vt:lpstr>
      <vt:lpstr>All sky search – Nikhef</vt:lpstr>
      <vt:lpstr>Binaire pulsars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physics program</dc:title>
  <dc:subject>NIKHEF Annual meeting 2005</dc:subject>
  <dc:creator>Jo van den Brand</dc:creator>
  <cp:lastModifiedBy>su</cp:lastModifiedBy>
  <cp:revision>1216</cp:revision>
  <cp:lastPrinted>2004-05-10T15:00:23Z</cp:lastPrinted>
  <dcterms:created xsi:type="dcterms:W3CDTF">1998-04-24T09:13:12Z</dcterms:created>
  <dcterms:modified xsi:type="dcterms:W3CDTF">2011-05-15T13:35:46Z</dcterms:modified>
</cp:coreProperties>
</file>