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2"/>
  </p:notesMasterIdLst>
  <p:handoutMasterIdLst>
    <p:handoutMasterId r:id="rId103"/>
  </p:handoutMasterIdLst>
  <p:sldIdLst>
    <p:sldId id="732" r:id="rId2"/>
    <p:sldId id="1068" r:id="rId3"/>
    <p:sldId id="1069" r:id="rId4"/>
    <p:sldId id="1070" r:id="rId5"/>
    <p:sldId id="1071" r:id="rId6"/>
    <p:sldId id="1072" r:id="rId7"/>
    <p:sldId id="1073" r:id="rId8"/>
    <p:sldId id="1074" r:id="rId9"/>
    <p:sldId id="1075" r:id="rId10"/>
    <p:sldId id="1078" r:id="rId11"/>
    <p:sldId id="1079" r:id="rId12"/>
    <p:sldId id="1080" r:id="rId13"/>
    <p:sldId id="1081" r:id="rId14"/>
    <p:sldId id="1082" r:id="rId15"/>
    <p:sldId id="1083" r:id="rId16"/>
    <p:sldId id="1084" r:id="rId17"/>
    <p:sldId id="1085" r:id="rId18"/>
    <p:sldId id="1086" r:id="rId19"/>
    <p:sldId id="1089" r:id="rId20"/>
    <p:sldId id="1087" r:id="rId21"/>
    <p:sldId id="1088" r:id="rId22"/>
    <p:sldId id="1055" r:id="rId23"/>
    <p:sldId id="1056" r:id="rId24"/>
    <p:sldId id="1057" r:id="rId25"/>
    <p:sldId id="938" r:id="rId26"/>
    <p:sldId id="1032" r:id="rId27"/>
    <p:sldId id="1058" r:id="rId28"/>
    <p:sldId id="1059" r:id="rId29"/>
    <p:sldId id="1060" r:id="rId30"/>
    <p:sldId id="1061" r:id="rId31"/>
    <p:sldId id="1062" r:id="rId32"/>
    <p:sldId id="1031" r:id="rId33"/>
    <p:sldId id="1007" r:id="rId34"/>
    <p:sldId id="1008" r:id="rId35"/>
    <p:sldId id="1009" r:id="rId36"/>
    <p:sldId id="1010" r:id="rId37"/>
    <p:sldId id="1015" r:id="rId38"/>
    <p:sldId id="1016" r:id="rId39"/>
    <p:sldId id="1019" r:id="rId40"/>
    <p:sldId id="1017" r:id="rId41"/>
    <p:sldId id="1018" r:id="rId42"/>
    <p:sldId id="1011" r:id="rId43"/>
    <p:sldId id="1022" r:id="rId44"/>
    <p:sldId id="1020" r:id="rId45"/>
    <p:sldId id="1023" r:id="rId46"/>
    <p:sldId id="1024" r:id="rId47"/>
    <p:sldId id="1025" r:id="rId48"/>
    <p:sldId id="1063" r:id="rId49"/>
    <p:sldId id="1026" r:id="rId50"/>
    <p:sldId id="1027" r:id="rId51"/>
    <p:sldId id="1028" r:id="rId52"/>
    <p:sldId id="1029" r:id="rId53"/>
    <p:sldId id="1030" r:id="rId54"/>
    <p:sldId id="1033" r:id="rId55"/>
    <p:sldId id="1034" r:id="rId56"/>
    <p:sldId id="1035" r:id="rId57"/>
    <p:sldId id="1036" r:id="rId58"/>
    <p:sldId id="1037" r:id="rId59"/>
    <p:sldId id="1038" r:id="rId60"/>
    <p:sldId id="1039" r:id="rId61"/>
    <p:sldId id="1040" r:id="rId62"/>
    <p:sldId id="1042" r:id="rId63"/>
    <p:sldId id="1041" r:id="rId64"/>
    <p:sldId id="1043" r:id="rId65"/>
    <p:sldId id="1044" r:id="rId66"/>
    <p:sldId id="1045" r:id="rId67"/>
    <p:sldId id="1046" r:id="rId68"/>
    <p:sldId id="1047" r:id="rId69"/>
    <p:sldId id="1048" r:id="rId70"/>
    <p:sldId id="1049" r:id="rId71"/>
    <p:sldId id="1050" r:id="rId72"/>
    <p:sldId id="1052" r:id="rId73"/>
    <p:sldId id="1053" r:id="rId74"/>
    <p:sldId id="1054" r:id="rId75"/>
    <p:sldId id="1051" r:id="rId76"/>
    <p:sldId id="1006" r:id="rId77"/>
    <p:sldId id="917" r:id="rId78"/>
    <p:sldId id="988" r:id="rId79"/>
    <p:sldId id="916" r:id="rId80"/>
    <p:sldId id="939" r:id="rId81"/>
    <p:sldId id="990" r:id="rId82"/>
    <p:sldId id="794" r:id="rId83"/>
    <p:sldId id="924" r:id="rId84"/>
    <p:sldId id="925" r:id="rId85"/>
    <p:sldId id="929" r:id="rId86"/>
    <p:sldId id="930" r:id="rId87"/>
    <p:sldId id="976" r:id="rId88"/>
    <p:sldId id="977" r:id="rId89"/>
    <p:sldId id="758" r:id="rId90"/>
    <p:sldId id="968" r:id="rId91"/>
    <p:sldId id="971" r:id="rId92"/>
    <p:sldId id="972" r:id="rId93"/>
    <p:sldId id="973" r:id="rId94"/>
    <p:sldId id="974" r:id="rId95"/>
    <p:sldId id="994" r:id="rId96"/>
    <p:sldId id="995" r:id="rId97"/>
    <p:sldId id="1002" r:id="rId98"/>
    <p:sldId id="1003" r:id="rId99"/>
    <p:sldId id="1004" r:id="rId100"/>
    <p:sldId id="1005" r:id="rId101"/>
  </p:sldIdLst>
  <p:sldSz cx="9144000" cy="6858000" type="letter"/>
  <p:notesSz cx="6781800" cy="9855200"/>
  <p:defaultTextStyle>
    <a:defPPr>
      <a:defRPr lang="en-US"/>
    </a:defPPr>
    <a:lvl1pPr algn="l" rtl="0" eaLnBrk="0" fontAlgn="base" hangingPunct="0">
      <a:spcBef>
        <a:spcPct val="0"/>
      </a:spcBef>
      <a:spcAft>
        <a:spcPct val="0"/>
      </a:spcAft>
      <a:defRPr sz="2400" b="1" kern="1200">
        <a:solidFill>
          <a:schemeClr val="bg1"/>
        </a:solidFill>
        <a:latin typeface="Arial" charset="0"/>
        <a:ea typeface="+mn-ea"/>
        <a:cs typeface="+mn-cs"/>
      </a:defRPr>
    </a:lvl1pPr>
    <a:lvl2pPr marL="457200" algn="l" rtl="0" eaLnBrk="0" fontAlgn="base" hangingPunct="0">
      <a:spcBef>
        <a:spcPct val="0"/>
      </a:spcBef>
      <a:spcAft>
        <a:spcPct val="0"/>
      </a:spcAft>
      <a:defRPr sz="2400" b="1" kern="1200">
        <a:solidFill>
          <a:schemeClr val="bg1"/>
        </a:solidFill>
        <a:latin typeface="Arial" charset="0"/>
        <a:ea typeface="+mn-ea"/>
        <a:cs typeface="+mn-cs"/>
      </a:defRPr>
    </a:lvl2pPr>
    <a:lvl3pPr marL="914400" algn="l" rtl="0" eaLnBrk="0" fontAlgn="base" hangingPunct="0">
      <a:spcBef>
        <a:spcPct val="0"/>
      </a:spcBef>
      <a:spcAft>
        <a:spcPct val="0"/>
      </a:spcAft>
      <a:defRPr sz="2400" b="1" kern="1200">
        <a:solidFill>
          <a:schemeClr val="bg1"/>
        </a:solidFill>
        <a:latin typeface="Arial" charset="0"/>
        <a:ea typeface="+mn-ea"/>
        <a:cs typeface="+mn-cs"/>
      </a:defRPr>
    </a:lvl3pPr>
    <a:lvl4pPr marL="1371600" algn="l" rtl="0" eaLnBrk="0" fontAlgn="base" hangingPunct="0">
      <a:spcBef>
        <a:spcPct val="0"/>
      </a:spcBef>
      <a:spcAft>
        <a:spcPct val="0"/>
      </a:spcAft>
      <a:defRPr sz="2400" b="1" kern="1200">
        <a:solidFill>
          <a:schemeClr val="bg1"/>
        </a:solidFill>
        <a:latin typeface="Arial" charset="0"/>
        <a:ea typeface="+mn-ea"/>
        <a:cs typeface="+mn-cs"/>
      </a:defRPr>
    </a:lvl4pPr>
    <a:lvl5pPr marL="1828800" algn="l" rtl="0" eaLnBrk="0" fontAlgn="base" hangingPunct="0">
      <a:spcBef>
        <a:spcPct val="0"/>
      </a:spcBef>
      <a:spcAft>
        <a:spcPct val="0"/>
      </a:spcAft>
      <a:defRPr sz="2400" b="1" kern="1200">
        <a:solidFill>
          <a:schemeClr val="bg1"/>
        </a:solidFill>
        <a:latin typeface="Arial" charset="0"/>
        <a:ea typeface="+mn-ea"/>
        <a:cs typeface="+mn-cs"/>
      </a:defRPr>
    </a:lvl5pPr>
    <a:lvl6pPr marL="2286000" algn="l" defTabSz="914400" rtl="0" eaLnBrk="1" latinLnBrk="0" hangingPunct="1">
      <a:defRPr sz="2400" b="1" kern="1200">
        <a:solidFill>
          <a:schemeClr val="bg1"/>
        </a:solidFill>
        <a:latin typeface="Arial" charset="0"/>
        <a:ea typeface="+mn-ea"/>
        <a:cs typeface="+mn-cs"/>
      </a:defRPr>
    </a:lvl6pPr>
    <a:lvl7pPr marL="2743200" algn="l" defTabSz="914400" rtl="0" eaLnBrk="1" latinLnBrk="0" hangingPunct="1">
      <a:defRPr sz="2400" b="1" kern="1200">
        <a:solidFill>
          <a:schemeClr val="bg1"/>
        </a:solidFill>
        <a:latin typeface="Arial" charset="0"/>
        <a:ea typeface="+mn-ea"/>
        <a:cs typeface="+mn-cs"/>
      </a:defRPr>
    </a:lvl7pPr>
    <a:lvl8pPr marL="3200400" algn="l" defTabSz="914400" rtl="0" eaLnBrk="1" latinLnBrk="0" hangingPunct="1">
      <a:defRPr sz="2400" b="1" kern="1200">
        <a:solidFill>
          <a:schemeClr val="bg1"/>
        </a:solidFill>
        <a:latin typeface="Arial" charset="0"/>
        <a:ea typeface="+mn-ea"/>
        <a:cs typeface="+mn-cs"/>
      </a:defRPr>
    </a:lvl8pPr>
    <a:lvl9pPr marL="3657600" algn="l" defTabSz="914400" rtl="0" eaLnBrk="1" latinLnBrk="0" hangingPunct="1">
      <a:defRPr sz="24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FF"/>
    <a:srgbClr val="FFFF99"/>
    <a:srgbClr val="FAFAFC"/>
    <a:srgbClr val="6699FF"/>
    <a:srgbClr val="CCECFF"/>
    <a:srgbClr val="666699"/>
    <a:srgbClr val="333399"/>
    <a:srgbClr val="5F5F5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543" autoAdjust="0"/>
    <p:restoredTop sz="78927" autoAdjust="0"/>
  </p:normalViewPr>
  <p:slideViewPr>
    <p:cSldViewPr snapToGrid="0">
      <p:cViewPr varScale="1">
        <p:scale>
          <a:sx n="92" d="100"/>
          <a:sy n="92" d="100"/>
        </p:scale>
        <p:origin x="-384"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5" d="100"/>
          <a:sy n="55" d="100"/>
        </p:scale>
        <p:origin x="-1866" y="-72"/>
      </p:cViewPr>
      <p:guideLst>
        <p:guide orient="horz" pos="3104"/>
        <p:guide pos="2136"/>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slide" Target="slides/slide11.xml"/><Relationship Id="rId1" Type="http://schemas.openxmlformats.org/officeDocument/2006/relationships/slide" Target="slides/slide1.xml"/><Relationship Id="rId4" Type="http://schemas.openxmlformats.org/officeDocument/2006/relationships/slide" Target="slides/slide9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 Id="rId6" Type="http://schemas.openxmlformats.org/officeDocument/2006/relationships/image" Target="../media/image122.wmf"/><Relationship Id="rId5" Type="http://schemas.openxmlformats.org/officeDocument/2006/relationships/image" Target="../media/image121.wmf"/><Relationship Id="rId4" Type="http://schemas.openxmlformats.org/officeDocument/2006/relationships/image" Target="../media/image1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image" Target="../media/image177.wmf"/><Relationship Id="rId1" Type="http://schemas.openxmlformats.org/officeDocument/2006/relationships/image" Target="../media/image176.wmf"/><Relationship Id="rId5" Type="http://schemas.openxmlformats.org/officeDocument/2006/relationships/image" Target="../media/image180.wmf"/><Relationship Id="rId4" Type="http://schemas.openxmlformats.org/officeDocument/2006/relationships/image" Target="../media/image17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04875" y="4679950"/>
            <a:ext cx="4972050" cy="4435475"/>
          </a:xfrm>
          <a:prstGeom prst="rect">
            <a:avLst/>
          </a:prstGeom>
          <a:noFill/>
          <a:ln w="12700">
            <a:noFill/>
            <a:miter lim="800000"/>
            <a:headEnd/>
            <a:tailEnd/>
          </a:ln>
          <a:effectLst/>
        </p:spPr>
        <p:txBody>
          <a:bodyPr vert="horz" wrap="square" lIns="93975" tIns="46163" rIns="93975" bIns="4616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0835" name="Rectangle 3"/>
          <p:cNvSpPr>
            <a:spLocks noGrp="1" noRot="1" noChangeAspect="1" noChangeArrowheads="1" noTextEdit="1"/>
          </p:cNvSpPr>
          <p:nvPr>
            <p:ph type="sldImg" idx="2"/>
          </p:nvPr>
        </p:nvSpPr>
        <p:spPr bwMode="auto">
          <a:xfrm>
            <a:off x="933450" y="744538"/>
            <a:ext cx="4913313" cy="3684587"/>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chandra.harvard.edu/xray_sources/milky_way.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chandra.harvard.edu/photo/2011/g1915/more.html#g1915_4pan" TargetMode="External"/><Relationship Id="rId5" Type="http://schemas.openxmlformats.org/officeDocument/2006/relationships/hyperlink" Target="http://chandra.harvard.edu/resources/glossaryE.html#event_horizon" TargetMode="External"/><Relationship Id="rId4" Type="http://schemas.openxmlformats.org/officeDocument/2006/relationships/hyperlink" Target="http://chandra.harvard.edu/resources/glossaryB.html"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www.nrl.navy.mil/" TargetMode="External"/><Relationship Id="rId13" Type="http://schemas.openxmlformats.org/officeDocument/2006/relationships/hyperlink" Target="http://csep10.phys.utk.edu/astr162/lect/active/smblack.html" TargetMode="External"/><Relationship Id="rId18" Type="http://schemas.openxmlformats.org/officeDocument/2006/relationships/hyperlink" Target="http://apod.nasa.gov/apod/ap080823.html" TargetMode="External"/><Relationship Id="rId3" Type="http://schemas.openxmlformats.org/officeDocument/2006/relationships/hyperlink" Target="http://www.nasa.gov/" TargetMode="External"/><Relationship Id="rId7" Type="http://schemas.openxmlformats.org/officeDocument/2006/relationships/hyperlink" Target="http://www.vla.nrao.edu/" TargetMode="External"/><Relationship Id="rId12" Type="http://schemas.openxmlformats.org/officeDocument/2006/relationships/hyperlink" Target="http://apod.nasa.gov/apod/ap020226.html" TargetMode="External"/><Relationship Id="rId17" Type="http://schemas.openxmlformats.org/officeDocument/2006/relationships/hyperlink" Target="http://antwrp.gsfc.nasa.gov/htmltest/rjn_bht.html" TargetMode="External"/><Relationship Id="rId2" Type="http://schemas.openxmlformats.org/officeDocument/2006/relationships/slide" Target="../slides/slide42.xml"/><Relationship Id="rId16" Type="http://schemas.openxmlformats.org/officeDocument/2006/relationships/hyperlink" Target="http://chandra.harvard.edu/press/06_releases/press_040606.html" TargetMode="External"/><Relationship Id="rId20" Type="http://schemas.openxmlformats.org/officeDocument/2006/relationships/hyperlink" Target="http://archive.ncsa.uiuc.edu/Cyberia/NumRel/GravWaves.html" TargetMode="External"/><Relationship Id="rId1" Type="http://schemas.openxmlformats.org/officeDocument/2006/relationships/notesMaster" Target="../notesMasters/notesMaster1.xml"/><Relationship Id="rId6" Type="http://schemas.openxmlformats.org/officeDocument/2006/relationships/hyperlink" Target="http://www.astro.uni-bonn.de/~webiaef/" TargetMode="External"/><Relationship Id="rId11" Type="http://schemas.openxmlformats.org/officeDocument/2006/relationships/hyperlink" Target="http://images.nrao.edu/object/index.php?id=30" TargetMode="External"/><Relationship Id="rId5" Type="http://schemas.openxmlformats.org/officeDocument/2006/relationships/hyperlink" Target="http://arxiv.org/abs/astro-ph/0603272" TargetMode="External"/><Relationship Id="rId15" Type="http://schemas.openxmlformats.org/officeDocument/2006/relationships/hyperlink" Target="http://en.wikipedia.org/wiki/George_Ogden_Abell" TargetMode="External"/><Relationship Id="rId10" Type="http://schemas.openxmlformats.org/officeDocument/2006/relationships/hyperlink" Target="http://science.hq.nasa.gov/kids/imagers/ems/radio.html" TargetMode="External"/><Relationship Id="rId19" Type="http://schemas.openxmlformats.org/officeDocument/2006/relationships/hyperlink" Target="http://chandra.harvard.edu/xray_sources/galaxy_clusters.html" TargetMode="External"/><Relationship Id="rId4" Type="http://schemas.openxmlformats.org/officeDocument/2006/relationships/hyperlink" Target="http://chandra.harvard.edu/" TargetMode="External"/><Relationship Id="rId9" Type="http://schemas.openxmlformats.org/officeDocument/2006/relationships/hyperlink" Target="http://chandra.harvard.edu/photo/2006/a400/" TargetMode="External"/><Relationship Id="rId14" Type="http://schemas.openxmlformats.org/officeDocument/2006/relationships/hyperlink" Target="http://www.youtube.com/watch?v=4tmsK5kAyNc"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iopscience.iop.org/0004-637X/681/2/1464/73759.text.html#rf32"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iopscience.iop.org/0004-637X/681/2/1464/73759.text.html#rf28" TargetMode="External"/><Relationship Id="rId5" Type="http://schemas.openxmlformats.org/officeDocument/2006/relationships/hyperlink" Target="http://iopscience.iop.org/0004-637X/681/2/1464/73759.text.html#rf51" TargetMode="External"/><Relationship Id="rId4" Type="http://schemas.openxmlformats.org/officeDocument/2006/relationships/hyperlink" Target="http://iopscience.iop.org/0004-637X/681/2/1464/73759.text.html#rf23"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hubblesite.org/" TargetMode="External"/><Relationship Id="rId13" Type="http://schemas.openxmlformats.org/officeDocument/2006/relationships/hyperlink" Target="http://www.allthesky.com/constellations/taurus/" TargetMode="External"/><Relationship Id="rId3" Type="http://schemas.openxmlformats.org/officeDocument/2006/relationships/hyperlink" Target="http://www.seds.org/messier/xtra/history/biograph.html" TargetMode="External"/><Relationship Id="rId7" Type="http://schemas.openxmlformats.org/officeDocument/2006/relationships/hyperlink" Target="http://chandra.harvard.edu/" TargetMode="External"/><Relationship Id="rId12" Type="http://schemas.openxmlformats.org/officeDocument/2006/relationships/hyperlink" Target="http://www.star.ucl.ac.uk/~idh/apod/ap990929.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chandra.harvard.edu/photo/2006/crab/" TargetMode="External"/><Relationship Id="rId11" Type="http://schemas.openxmlformats.org/officeDocument/2006/relationships/hyperlink" Target="http://www.star.ucl.ac.uk/~idh/apod/ap050326.html" TargetMode="External"/><Relationship Id="rId5" Type="http://schemas.openxmlformats.org/officeDocument/2006/relationships/hyperlink" Target="http://imagine.gsfc.nasa.gov/docs/science/know_l2/supernova_remnants.html" TargetMode="External"/><Relationship Id="rId10" Type="http://schemas.openxmlformats.org/officeDocument/2006/relationships/hyperlink" Target="http://chandra.harvard.edu/photo/2006/crab/animations.html" TargetMode="External"/><Relationship Id="rId4" Type="http://schemas.openxmlformats.org/officeDocument/2006/relationships/hyperlink" Target="http://www.seds.org/messier/more/m001_rosse.html" TargetMode="External"/><Relationship Id="rId9" Type="http://schemas.openxmlformats.org/officeDocument/2006/relationships/hyperlink" Target="http://www.spitzer.caltech.edu/"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w="9525"/>
        </p:spPr>
        <p:txBody>
          <a:bodyPr/>
          <a:lstStyle/>
          <a:p>
            <a:endParaRPr lang="nl-NL" smtClean="0"/>
          </a:p>
        </p:txBody>
      </p:sp>
      <p:sp>
        <p:nvSpPr>
          <p:cNvPr id="141316" name="Slide Number Placeholder 3"/>
          <p:cNvSpPr>
            <a:spLocks noGrp="1"/>
          </p:cNvSpPr>
          <p:nvPr>
            <p:ph type="sldNum" sz="quarter" idx="4294967295"/>
          </p:nvPr>
        </p:nvSpPr>
        <p:spPr bwMode="auto">
          <a:xfrm>
            <a:off x="3841750" y="9361488"/>
            <a:ext cx="2938463" cy="492125"/>
          </a:xfrm>
          <a:prstGeom prst="rect">
            <a:avLst/>
          </a:prstGeom>
          <a:noFill/>
          <a:ln>
            <a:miter lim="800000"/>
            <a:headEnd/>
            <a:tailEnd/>
          </a:ln>
        </p:spPr>
        <p:txBody>
          <a:bodyPr/>
          <a:lstStyle/>
          <a:p>
            <a:fld id="{F810C14D-AC16-450C-84B9-6DE84BCB9A48}"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4294967295"/>
          </p:nvPr>
        </p:nvSpPr>
        <p:spPr bwMode="auto">
          <a:xfrm>
            <a:off x="3841750" y="9361488"/>
            <a:ext cx="2938463" cy="492125"/>
          </a:xfrm>
          <a:prstGeom prst="rect">
            <a:avLst/>
          </a:prstGeom>
          <a:noFill/>
          <a:ln>
            <a:miter lim="800000"/>
            <a:headEnd/>
            <a:tailEnd/>
          </a:ln>
        </p:spPr>
        <p:txBody>
          <a:bodyPr lIns="87755" tIns="43877" rIns="87755" bIns="43877"/>
          <a:lstStyle/>
          <a:p>
            <a:fld id="{B7D8016B-8561-430E-A77D-B58D9357393E}" type="slidenum">
              <a:rPr lang="en-US"/>
              <a:pPr/>
              <a:t>12</a:t>
            </a:fld>
            <a:endParaRPr lang="en-US"/>
          </a:p>
        </p:txBody>
      </p:sp>
      <p:sp>
        <p:nvSpPr>
          <p:cNvPr id="169987" name="Rectangle 2"/>
          <p:cNvSpPr>
            <a:spLocks noGrp="1" noRot="1" noChangeAspect="1" noChangeArrowheads="1" noTextEdit="1"/>
          </p:cNvSpPr>
          <p:nvPr>
            <p:ph type="sldImg"/>
          </p:nvPr>
        </p:nvSpPr>
        <p:spPr>
          <a:xfrm>
            <a:off x="928688" y="739775"/>
            <a:ext cx="4924425" cy="3694113"/>
          </a:xfrm>
          <a:ln/>
        </p:spPr>
      </p:sp>
      <p:sp>
        <p:nvSpPr>
          <p:cNvPr id="169988" name="Rectangle 3"/>
          <p:cNvSpPr>
            <a:spLocks noGrp="1" noChangeArrowheads="1"/>
          </p:cNvSpPr>
          <p:nvPr>
            <p:ph type="body" idx="1"/>
          </p:nvPr>
        </p:nvSpPr>
        <p:spPr>
          <a:xfrm>
            <a:off x="677863" y="4679950"/>
            <a:ext cx="5426075" cy="4435475"/>
          </a:xfrm>
          <a:noFill/>
          <a:ln w="9525"/>
        </p:spPr>
        <p:txBody>
          <a:bodyPr/>
          <a:lstStyle/>
          <a:p>
            <a:endParaRPr lang="nl-N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w="9525"/>
        </p:spPr>
        <p:txBody>
          <a:bodyPr/>
          <a:lstStyle/>
          <a:p>
            <a:r>
              <a:rPr lang="en-US" smtClean="0"/>
              <a:t>De instrumenten bestaan en hebben reeds on fantastische gevoeligheid.</a:t>
            </a:r>
          </a:p>
          <a:p>
            <a:r>
              <a:rPr lang="en-US" smtClean="0"/>
              <a:t>Als U het vergelijkt met de wortel uit de Planck tijd, dan ziet U dat we toegang hebben tot details op de Planck schaal.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w="9525"/>
        </p:spPr>
        <p:txBody>
          <a:bodyPr/>
          <a:lstStyle/>
          <a:p>
            <a:r>
              <a:rPr lang="en-US" smtClean="0"/>
              <a:t>De instrumenten bestaan en hebben reeds on fantastische gevoeligheid.</a:t>
            </a:r>
          </a:p>
          <a:p>
            <a:r>
              <a:rPr lang="en-US" smtClean="0"/>
              <a:t>Als U het vergelijkt met de wortel uit de Planck tijd, dan ziet U dat we toegang hebben tot details op de Planck schaal.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4294967295"/>
          </p:nvPr>
        </p:nvSpPr>
        <p:spPr bwMode="auto">
          <a:xfrm>
            <a:off x="3841750" y="9361488"/>
            <a:ext cx="2938463" cy="492125"/>
          </a:xfrm>
          <a:prstGeom prst="rect">
            <a:avLst/>
          </a:prstGeom>
          <a:noFill/>
          <a:ln>
            <a:miter lim="800000"/>
            <a:headEnd/>
            <a:tailEnd/>
          </a:ln>
        </p:spPr>
        <p:txBody>
          <a:bodyPr/>
          <a:lstStyle/>
          <a:p>
            <a:fld id="{C4BF5DE7-7143-4237-9D63-4F10C4AE9AB9}" type="slidenum">
              <a:rPr lang="en-US" altLang="ja-JP"/>
              <a:pPr/>
              <a:t>22</a:t>
            </a:fld>
            <a:endParaRPr lang="en-US" altLang="ja-JP"/>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w="9525"/>
        </p:spPr>
        <p:txBody>
          <a:bodyPr/>
          <a:lstStyle/>
          <a:p>
            <a:pPr eaLnBrk="1" hangingPunct="1"/>
            <a:endParaRPr lang="ja-JP" altLang="ja-JP"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xfrm>
            <a:off x="927100" y="739775"/>
            <a:ext cx="4927600" cy="3695700"/>
          </a:xfrm>
          <a:ln/>
        </p:spPr>
      </p:sp>
      <p:sp>
        <p:nvSpPr>
          <p:cNvPr id="173059" name="Rectangle 3"/>
          <p:cNvSpPr>
            <a:spLocks noGrp="1" noChangeArrowheads="1"/>
          </p:cNvSpPr>
          <p:nvPr>
            <p:ph type="body" idx="1"/>
          </p:nvPr>
        </p:nvSpPr>
        <p:spPr>
          <a:xfrm>
            <a:off x="904875" y="4681538"/>
            <a:ext cx="4972050" cy="4433887"/>
          </a:xfrm>
          <a:noFill/>
          <a:ln w="9525"/>
        </p:spPr>
        <p:txBody>
          <a:bodyPr lIns="90955" tIns="45478" rIns="90955" bIns="45478"/>
          <a:lstStyle/>
          <a:p>
            <a:endParaRPr lang="nl-N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smtClean="0"/>
              <a:t>Figure 3 </a:t>
            </a:r>
            <a:r>
              <a:rPr lang="en-US" i="1" smtClean="0"/>
              <a:t>Constraints on the masses of the two neutron stars in the PSR J0737-3039A/B system. The yellow regions are forbidden by the constraint that the sine of the orbit inclination angle cannot exceed unity. The solid diagonal lines (marked R) define the limits on the mass ratio. Additional constraints are provided by the detection of relativistic effects in the timing of the A pulsar, interpreted in the framework of general relativity. The diagonal dashed lines are limits on the sum of the masses based on the observed precession of periastron and the dot-dash lines are limits based on variations in time dilation as the pulsar moves around its somewhat eccentric orbit. The other two constraints, marked r and s, are based on the observed Shapiro delay. The inset shows an expanded plot of the region of intersection of the various constraints. (Lyne et al. 2004)</a:t>
            </a:r>
          </a:p>
          <a:p>
            <a:endParaRPr lang="en-US" i="1" smtClean="0"/>
          </a:p>
          <a:p>
            <a:pPr marL="0" marR="0" indent="0" algn="l" defTabSz="914400" rtl="0" eaLnBrk="0" fontAlgn="base" latinLnBrk="0" hangingPunct="0">
              <a:lnSpc>
                <a:spcPct val="100000"/>
              </a:lnSpc>
              <a:spcBef>
                <a:spcPct val="30000"/>
              </a:spcBef>
              <a:spcAft>
                <a:spcPct val="0"/>
              </a:spcAft>
              <a:buClrTx/>
              <a:buSzTx/>
              <a:buFontTx/>
              <a:buNone/>
              <a:tabLst/>
              <a:defRPr/>
            </a:pPr>
            <a:r>
              <a:rPr lang="nl-NL" i="1" smtClean="0"/>
              <a:t>References: Burgay, M., D Amico, N., Possenti, A., Manchester, R.N., Lyne, A.G., Joshi, B.C., McLaughlin, M.A., Kramer, M., Sarkissian, J. M. Camilo, F., Kalogera, V., Kim, C, &amp; Lorimer, D.R., 2003, Nature, 426, 531-533. Lyne, A.G., Burgay, M., Kramer, M., Possenti, A, Manchester, R.N., Camilo, F., McLaughlin, M.A., Lorimer, D.R., D'Amico, N., Joshi, B.C., Reynolds, J.E. &amp; Freire, P.C.C., 2004, Science, 303, 1153-1157.</a:t>
            </a:r>
          </a:p>
          <a:p>
            <a:endParaRPr lang="nl-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i="1" smtClean="0"/>
              <a:t>This optical and infrared image from the Digitized Sky Survey shows the crowded field around the binary system GRS 1915+105 (GRS 1915 for short) located near the plane of our </a:t>
            </a:r>
            <a:r>
              <a:rPr lang="en-US" i="1" smtClean="0">
                <a:hlinkClick r:id="rId3" action="ppaction://hlinkfile"/>
              </a:rPr>
              <a:t>Galaxy</a:t>
            </a:r>
            <a:r>
              <a:rPr lang="en-US" smtClean="0"/>
              <a:t>. The top-left inset shows a close-up of the Chandra image of GRS 1915 , and the bottom-right inset shows the remarkable "heartbeats" seen in the X-ray light from this system. Using Chandra and the Rossi X-ray Timing Explorer (RXTE), astronomers have discovered what drives these heartbeats and given new insight into the ways that </a:t>
            </a:r>
            <a:r>
              <a:rPr lang="en-US" smtClean="0">
                <a:hlinkClick r:id="rId4" action="ppaction://hlinkfile"/>
              </a:rPr>
              <a:t>black holes</a:t>
            </a:r>
            <a:r>
              <a:rPr lang="en-US" smtClean="0"/>
              <a:t> can regulate their intake and severely curtail their growth.</a:t>
            </a:r>
          </a:p>
          <a:p>
            <a:r>
              <a:rPr lang="en-US" smtClean="0"/>
              <a:t>GRS 1915 contains a black hole about 14 times the mass of the Sun that is feeding off material from a nearby companion star. As the material swirls toward the black hole, a disk forms. The black hole in GRS 1915 has been estimated to rotate at the maximum possible rate, allowing material in the inner disk to orbit very close to the black hole -- at a radius only 20% larger than the </a:t>
            </a:r>
            <a:r>
              <a:rPr lang="en-US" smtClean="0">
                <a:hlinkClick r:id="rId5" action="ppaction://hlinkfile"/>
              </a:rPr>
              <a:t>event horizon</a:t>
            </a:r>
            <a:r>
              <a:rPr lang="en-US" smtClean="0"/>
              <a:t> -- where the material travels at 50% the speed of light.</a:t>
            </a:r>
          </a:p>
          <a:p>
            <a:r>
              <a:rPr lang="en-US" smtClean="0"/>
              <a:t>Researchers monitored this black hole system with Chandra and RXTE over a period of eight hours. As they watched, GRS 1915 gave off a short, bright pulse of X-ray light approximately every 50 seconds. This type of rhythmic cycle closely resembles an electrocardiogram of a human heart -- though at a slower pace. It was previously known that GRS 1915 can develop such heartbeats, but researchers gained new understanding into what drives the beats, and used the pulses to figure out what controls how much material the black hole consumes from the RXTE data.</a:t>
            </a:r>
          </a:p>
          <a:p>
            <a:endParaRPr lang="en-US" smtClean="0"/>
          </a:p>
          <a:p>
            <a:r>
              <a:rPr lang="en-US" smtClean="0"/>
              <a:t>The astronomers also used Chandra's high-resolution spectrograph to study the effects of this heartbeat variation on regions of the disk very far from the black hole, at distances of about 100,000 to a million times the radius of the event horizon. By analyzing the Chandra spectrum, they found a very strong wind being driven away from the outer parts of the disk. The rate of mass expelled in this wind is remarkably high, as much as 25 times the maximum rate at which matter falls onto the black hole. This massive wind drains material from the outer disk and eventually causes the heartbeat variation to </a:t>
            </a:r>
            <a:r>
              <a:rPr lang="en-US" smtClean="0">
                <a:hlinkClick r:id="rId6" action="ppaction://hlinkfile"/>
              </a:rPr>
              <a:t>shut down</a:t>
            </a:r>
            <a:r>
              <a:rPr lang="en-US" smtClean="0"/>
              <a:t>.</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latin typeface="Times" pitchFamily="18" charset="0"/>
                <a:ea typeface="+mn-ea"/>
                <a:cs typeface="+mn-cs"/>
              </a:rPr>
              <a:t>NASA's Chandra X-ray Observatory captured this image of the central region of the starburst galaxy M82. From 1999-2000, this source was seen by Chandra to increase dramatically in intensity over a period of three months (compare right and left panels), an indication of black hole activity. With NASA's Rossi Explorer, a team led by Philip Kaaret has found evidence of a star (too small to be imaged) orbiting around the suspected black hole, called M82 X-1. This may confirm that M82 X-1 is part of a new "in-between" category called intermediate-mass black holes. Credit: NASA/SAO/CXC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smtClean="0">
              <a:solidFill>
                <a:schemeClr val="tx1"/>
              </a:solidFill>
              <a:latin typeface="Times"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i="1" smtClean="0"/>
              <a:t>A middleweight black hole </a:t>
            </a:r>
            <a:br>
              <a:rPr lang="en-US" i="1" smtClean="0"/>
            </a:br>
            <a:r>
              <a:rPr lang="en-US" i="1" smtClean="0"/>
              <a:t>of 1,300 Solar-masses with </a:t>
            </a:r>
            <a:br>
              <a:rPr lang="en-US" i="1" smtClean="0"/>
            </a:br>
            <a:r>
              <a:rPr lang="en-US" i="1" smtClean="0"/>
              <a:t>seven young, massive stars </a:t>
            </a:r>
            <a:br>
              <a:rPr lang="en-US" i="1" smtClean="0"/>
            </a:br>
            <a:r>
              <a:rPr lang="en-US" i="1" smtClean="0"/>
              <a:t>may orbit the Milky Way's </a:t>
            </a:r>
            <a:br>
              <a:rPr lang="en-US" i="1" smtClean="0"/>
            </a:br>
            <a:r>
              <a:rPr lang="en-US" i="1" smtClean="0"/>
              <a:t>supermassive, central black </a:t>
            </a:r>
            <a:br>
              <a:rPr lang="en-US" i="1" smtClean="0"/>
            </a:br>
            <a:r>
              <a:rPr lang="en-US" i="1" smtClean="0"/>
              <a:t>hole </a:t>
            </a:r>
            <a:endParaRPr lang="nl-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smtClean="0"/>
              <a:t>Binary Black Hole in 3C 75 </a:t>
            </a:r>
            <a:r>
              <a:rPr lang="en-US" smtClean="0"/>
              <a:t/>
            </a:r>
            <a:br>
              <a:rPr lang="en-US" smtClean="0"/>
            </a:br>
            <a:r>
              <a:rPr lang="en-US" b="1" smtClean="0"/>
              <a:t>Credit: </a:t>
            </a:r>
            <a:r>
              <a:rPr lang="en-US" smtClean="0"/>
              <a:t>X-Ray: </a:t>
            </a:r>
            <a:r>
              <a:rPr lang="en-US" smtClean="0">
                <a:hlinkClick r:id="rId3"/>
              </a:rPr>
              <a:t>NASA</a:t>
            </a:r>
            <a:r>
              <a:rPr lang="en-US" smtClean="0"/>
              <a:t> / </a:t>
            </a:r>
            <a:r>
              <a:rPr lang="en-US" smtClean="0">
                <a:hlinkClick r:id="rId4"/>
              </a:rPr>
              <a:t>CXC</a:t>
            </a:r>
            <a:r>
              <a:rPr lang="en-US" smtClean="0"/>
              <a:t> / </a:t>
            </a:r>
            <a:r>
              <a:rPr lang="en-US" smtClean="0">
                <a:hlinkClick r:id="rId5"/>
              </a:rPr>
              <a:t>D. Hudson, T. Reiprich et al.</a:t>
            </a:r>
            <a:r>
              <a:rPr lang="en-US" smtClean="0"/>
              <a:t> (</a:t>
            </a:r>
            <a:r>
              <a:rPr lang="en-US" smtClean="0">
                <a:hlinkClick r:id="rId6"/>
              </a:rPr>
              <a:t>AIfA</a:t>
            </a:r>
            <a:r>
              <a:rPr lang="en-US" smtClean="0"/>
              <a:t>); </a:t>
            </a:r>
            <a:br>
              <a:rPr lang="en-US" smtClean="0"/>
            </a:br>
            <a:r>
              <a:rPr lang="en-US" smtClean="0"/>
              <a:t>Radio: </a:t>
            </a:r>
            <a:r>
              <a:rPr lang="en-US" smtClean="0">
                <a:hlinkClick r:id="rId7"/>
              </a:rPr>
              <a:t>NRAO / VLA/</a:t>
            </a:r>
            <a:r>
              <a:rPr lang="en-US" smtClean="0"/>
              <a:t> </a:t>
            </a:r>
            <a:r>
              <a:rPr lang="en-US" smtClean="0">
                <a:hlinkClick r:id="rId8"/>
              </a:rPr>
              <a:t>NRL</a:t>
            </a:r>
            <a:r>
              <a:rPr lang="en-US" smtClean="0"/>
              <a:t> </a:t>
            </a:r>
            <a:r>
              <a:rPr lang="en-US" b="1" smtClean="0"/>
              <a:t>Explanation: </a:t>
            </a:r>
            <a:r>
              <a:rPr lang="en-US" smtClean="0"/>
              <a:t>What's happening in the middle of this massive galaxy? There, two bright sources at the center of </a:t>
            </a:r>
            <a:r>
              <a:rPr lang="en-US" smtClean="0">
                <a:hlinkClick r:id="rId9"/>
              </a:rPr>
              <a:t>this composite x-ray</a:t>
            </a:r>
            <a:r>
              <a:rPr lang="en-US" smtClean="0"/>
              <a:t> (blue)/</a:t>
            </a:r>
            <a:r>
              <a:rPr lang="en-US" smtClean="0">
                <a:hlinkClick r:id="rId10"/>
              </a:rPr>
              <a:t>radio</a:t>
            </a:r>
            <a:r>
              <a:rPr lang="en-US" smtClean="0"/>
              <a:t> (pink) image are thought to be co-orbiting supermassive black holes powering the giant radio source </a:t>
            </a:r>
            <a:r>
              <a:rPr lang="en-US" smtClean="0">
                <a:hlinkClick r:id="rId11"/>
              </a:rPr>
              <a:t>3C 75</a:t>
            </a:r>
            <a:r>
              <a:rPr lang="en-US" smtClean="0"/>
              <a:t>. Surrounded by multimillion degree x-ray emitting gas, and blasting out </a:t>
            </a:r>
            <a:r>
              <a:rPr lang="en-US" smtClean="0">
                <a:hlinkClick r:id="rId12" action="ppaction://hlinkfile"/>
              </a:rPr>
              <a:t>jets</a:t>
            </a:r>
            <a:r>
              <a:rPr lang="en-US" smtClean="0"/>
              <a:t> of relativistic particles the </a:t>
            </a:r>
            <a:r>
              <a:rPr lang="en-US" smtClean="0">
                <a:hlinkClick r:id="rId13"/>
              </a:rPr>
              <a:t>supermassive black holes</a:t>
            </a:r>
            <a:r>
              <a:rPr lang="en-US" smtClean="0"/>
              <a:t> are separated by 25,000 light-years. At the cores of </a:t>
            </a:r>
            <a:r>
              <a:rPr lang="en-US" smtClean="0">
                <a:hlinkClick r:id="rId14"/>
              </a:rPr>
              <a:t>two merging galaxies</a:t>
            </a:r>
            <a:r>
              <a:rPr lang="en-US" smtClean="0"/>
              <a:t> in the </a:t>
            </a:r>
            <a:r>
              <a:rPr lang="en-US" smtClean="0">
                <a:hlinkClick r:id="rId15"/>
              </a:rPr>
              <a:t>Abell</a:t>
            </a:r>
            <a:r>
              <a:rPr lang="en-US" smtClean="0"/>
              <a:t> 400 galaxy cluster they are some 300 million light-years away. </a:t>
            </a:r>
            <a:r>
              <a:rPr lang="en-US" smtClean="0">
                <a:hlinkClick r:id="rId16"/>
              </a:rPr>
              <a:t>Astronomers conclude</a:t>
            </a:r>
            <a:r>
              <a:rPr lang="en-US" smtClean="0"/>
              <a:t> that these two supermassive </a:t>
            </a:r>
            <a:r>
              <a:rPr lang="en-US" smtClean="0">
                <a:hlinkClick r:id="rId17"/>
              </a:rPr>
              <a:t>black holes</a:t>
            </a:r>
            <a:r>
              <a:rPr lang="en-US" smtClean="0"/>
              <a:t> are bound together by gravity in a binary system </a:t>
            </a:r>
            <a:r>
              <a:rPr lang="en-US" smtClean="0">
                <a:hlinkClick r:id="rId5"/>
              </a:rPr>
              <a:t>in part because</a:t>
            </a:r>
            <a:r>
              <a:rPr lang="en-US" smtClean="0"/>
              <a:t> the jets' consistent swept back appearance is most likely due to their common motion as they speed through the </a:t>
            </a:r>
            <a:r>
              <a:rPr lang="en-US" smtClean="0">
                <a:hlinkClick r:id="rId18" action="ppaction://hlinkfile"/>
              </a:rPr>
              <a:t>hot cluster gas</a:t>
            </a:r>
            <a:r>
              <a:rPr lang="en-US" smtClean="0"/>
              <a:t> at 1200 kilometers per </a:t>
            </a:r>
            <a:r>
              <a:rPr lang="en-US" i="1" smtClean="0"/>
              <a:t>second</a:t>
            </a:r>
            <a:r>
              <a:rPr lang="en-US" smtClean="0"/>
              <a:t>. Such spectacular cosmic mergers are thought to be common in crowded </a:t>
            </a:r>
            <a:r>
              <a:rPr lang="en-US" smtClean="0">
                <a:hlinkClick r:id="rId19"/>
              </a:rPr>
              <a:t>galaxy cluster</a:t>
            </a:r>
            <a:r>
              <a:rPr lang="en-US" smtClean="0"/>
              <a:t> environments in the distant universe. In their final stages the mergers are expected to be intense sources of </a:t>
            </a:r>
            <a:r>
              <a:rPr lang="en-US" smtClean="0">
                <a:hlinkClick r:id="rId20"/>
              </a:rPr>
              <a:t>gravitational waves</a:t>
            </a:r>
            <a:r>
              <a:rPr lang="en-US" smtClean="0"/>
              <a:t>. </a:t>
            </a:r>
          </a:p>
          <a:p>
            <a:endParaRPr lang="nl-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i="1" smtClean="0"/>
              <a:t>GALEX</a:t>
            </a:r>
            <a:r>
              <a:rPr lang="en-US" smtClean="0"/>
              <a:t> near-UV image, obtained on UTC 2003 September 5 (1940 s exposure), of the region of the error quadrilateral of GRB 070201 that intersects with M31. The red lines mark the revised error quadrilateral (Mazets et al. </a:t>
            </a:r>
            <a:r>
              <a:rPr lang="en-US" smtClean="0">
                <a:hlinkClick r:id="rId3" action="ppaction://hlinkfile"/>
              </a:rPr>
              <a:t>2008</a:t>
            </a:r>
            <a:r>
              <a:rPr lang="en-US" smtClean="0"/>
              <a:t>), and the blue lines show the original one (Hurley et al. </a:t>
            </a:r>
            <a:r>
              <a:rPr lang="en-US" smtClean="0">
                <a:hlinkClick r:id="rId4" action="ppaction://hlinkfile"/>
              </a:rPr>
              <a:t>2007</a:t>
            </a:r>
            <a:r>
              <a:rPr lang="en-US" smtClean="0"/>
              <a:t>); the red circles show the positions of X-ray sources detected during the </a:t>
            </a:r>
            <a:r>
              <a:rPr lang="en-US" i="1" smtClean="0"/>
              <a:t>XMM-Newton</a:t>
            </a:r>
            <a:r>
              <a:rPr lang="en-US" smtClean="0"/>
              <a:t> observations in 2007, the yellow squares mark the </a:t>
            </a:r>
            <a:r>
              <a:rPr lang="en-US" i="1" smtClean="0"/>
              <a:t>XMM-Newton</a:t>
            </a:r>
            <a:r>
              <a:rPr lang="en-US" smtClean="0"/>
              <a:t> X-ray sources detected in 2002, the blue diamonds mark the positions of X-ray sources listed in the </a:t>
            </a:r>
            <a:r>
              <a:rPr lang="en-US" i="1" smtClean="0"/>
              <a:t>ROSAT</a:t>
            </a:r>
            <a:r>
              <a:rPr lang="en-US" smtClean="0"/>
              <a:t> PSPC catalog of M31 (Supper et al. </a:t>
            </a:r>
            <a:r>
              <a:rPr lang="en-US" smtClean="0">
                <a:hlinkClick r:id="rId5" action="ppaction://hlinkfile"/>
              </a:rPr>
              <a:t>2001</a:t>
            </a:r>
            <a:r>
              <a:rPr lang="en-US" smtClean="0"/>
              <a:t>), and the cyan crosses mark the positions of known supernova remnants in M31 (Magnier et al. </a:t>
            </a:r>
            <a:r>
              <a:rPr lang="en-US" smtClean="0">
                <a:hlinkClick r:id="rId6" action="ppaction://hlinkfile"/>
              </a:rPr>
              <a:t>1995</a:t>
            </a:r>
            <a:r>
              <a:rPr lang="en-US" smtClean="0"/>
              <a:t>). The size of the symbols (in arcseconds) of the X-ray sources corresponds to their flux (</a:t>
            </a:r>
            <a:r>
              <a:rPr lang="en-US" i="1" smtClean="0"/>
              <a:t>F</a:t>
            </a:r>
            <a:r>
              <a:rPr lang="en-US" smtClean="0"/>
              <a:t>) in the 0.2-10 keV band using the relation 10 + 10(15 + log </a:t>
            </a:r>
            <a:r>
              <a:rPr lang="en-US" i="1" smtClean="0"/>
              <a:t>F</a:t>
            </a:r>
            <a:r>
              <a:rPr lang="en-US" smtClean="0"/>
              <a:t>[ergs s</a:t>
            </a:r>
            <a:r>
              <a:rPr lang="en-US" baseline="30000" smtClean="0"/>
              <a:t>–1</a:t>
            </a:r>
            <a:r>
              <a:rPr lang="en-US" smtClean="0"/>
              <a:t> cm</a:t>
            </a:r>
            <a:r>
              <a:rPr lang="en-US" baseline="30000" smtClean="0"/>
              <a:t>–2</a:t>
            </a:r>
            <a:r>
              <a:rPr lang="en-US" smtClean="0"/>
              <a:t>]). More than one symbol of the same type at almost the same position corresponds to detection of the same source in the overlap regions between images taken during the same year. The ROTSE-IIIb observations cover the entire error region south of the yellow line.</a:t>
            </a:r>
            <a:endParaRPr lang="nl-N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smtClean="0"/>
              <a:t>Explanation: </a:t>
            </a:r>
            <a:r>
              <a:rPr lang="en-US" smtClean="0"/>
              <a:t>The Crab Nebula is catalogued as M1, the first object on </a:t>
            </a:r>
            <a:r>
              <a:rPr lang="en-US" smtClean="0">
                <a:hlinkClick r:id="rId3"/>
              </a:rPr>
              <a:t>Charles Messier's</a:t>
            </a:r>
            <a:r>
              <a:rPr lang="en-US" smtClean="0"/>
              <a:t> famous list of things which are not comets. In fact, </a:t>
            </a:r>
            <a:r>
              <a:rPr lang="en-US" smtClean="0">
                <a:hlinkClick r:id="rId4"/>
              </a:rPr>
              <a:t>the Crab</a:t>
            </a:r>
            <a:r>
              <a:rPr lang="en-US" smtClean="0"/>
              <a:t> is now known to be a </a:t>
            </a:r>
            <a:r>
              <a:rPr lang="en-US" smtClean="0">
                <a:hlinkClick r:id="rId5"/>
              </a:rPr>
              <a:t>supernova remnant</a:t>
            </a:r>
            <a:r>
              <a:rPr lang="en-US" smtClean="0"/>
              <a:t>, expanding debris from the death explosion of a massive star. </a:t>
            </a:r>
            <a:r>
              <a:rPr lang="en-US" smtClean="0">
                <a:hlinkClick r:id="rId6"/>
              </a:rPr>
              <a:t>This intriguing</a:t>
            </a:r>
            <a:r>
              <a:rPr lang="en-US" smtClean="0"/>
              <a:t> false-colour image combines data from space-based observatories, </a:t>
            </a:r>
            <a:r>
              <a:rPr lang="en-US" smtClean="0">
                <a:hlinkClick r:id="rId7"/>
              </a:rPr>
              <a:t>Chandra</a:t>
            </a:r>
            <a:r>
              <a:rPr lang="en-US" smtClean="0"/>
              <a:t>, </a:t>
            </a:r>
            <a:r>
              <a:rPr lang="en-US" smtClean="0">
                <a:hlinkClick r:id="rId8"/>
              </a:rPr>
              <a:t>Hubble</a:t>
            </a:r>
            <a:r>
              <a:rPr lang="en-US" smtClean="0"/>
              <a:t>, and </a:t>
            </a:r>
            <a:r>
              <a:rPr lang="en-US" smtClean="0">
                <a:hlinkClick r:id="rId9"/>
              </a:rPr>
              <a:t>Spitzer</a:t>
            </a:r>
            <a:r>
              <a:rPr lang="en-US" smtClean="0"/>
              <a:t>, to explore the </a:t>
            </a:r>
            <a:r>
              <a:rPr lang="en-US" smtClean="0">
                <a:hlinkClick r:id="rId10"/>
              </a:rPr>
              <a:t>debris cloud</a:t>
            </a:r>
            <a:r>
              <a:rPr lang="en-US" smtClean="0"/>
              <a:t> in x-rays (blue-purple), optical (green), and infrared (red) light. One of the most exotic objects known to modern astronomers, </a:t>
            </a:r>
            <a:r>
              <a:rPr lang="en-US" smtClean="0">
                <a:hlinkClick r:id="rId11" action="ppaction://hlinkfile"/>
              </a:rPr>
              <a:t>the Crab Pulsar</a:t>
            </a:r>
            <a:r>
              <a:rPr lang="en-US" smtClean="0"/>
              <a:t>, a neutron star spinning 30 times a second, is the bright spot near picture centre. Like a </a:t>
            </a:r>
            <a:r>
              <a:rPr lang="en-US" smtClean="0">
                <a:hlinkClick r:id="rId12" action="ppaction://hlinkfile"/>
              </a:rPr>
              <a:t>cosmic dynamo</a:t>
            </a:r>
            <a:r>
              <a:rPr lang="en-US" smtClean="0"/>
              <a:t>, this collapsed remnant of the stellar core powers the Crab's emission across the electromagnetic spectrum. Spanning about 12 light-years, the Crab Nebula is 6,500 light-years away in the </a:t>
            </a:r>
            <a:r>
              <a:rPr lang="en-US" smtClean="0">
                <a:hlinkClick r:id="rId13"/>
              </a:rPr>
              <a:t>constellation Taurus</a:t>
            </a:r>
            <a:r>
              <a:rPr lang="en-US" smtClean="0"/>
              <a:t>. </a:t>
            </a:r>
          </a:p>
          <a:p>
            <a:endParaRPr lang="nl-N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Omega is fractional energy density</a:t>
            </a:r>
            <a:endParaRPr lang="nl-NL"/>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Boson stars have Q about 100 times bigger</a:t>
            </a:r>
            <a:r>
              <a:rPr lang="nl-NL" baseline="0" smtClean="0"/>
              <a:t> than BH</a:t>
            </a:r>
            <a:endParaRPr lang="nl-NL"/>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nl-NL" smtClean="0"/>
          </a:p>
        </p:txBody>
      </p:sp>
      <p:sp>
        <p:nvSpPr>
          <p:cNvPr id="86020" name="Slide Number Placeholder 3"/>
          <p:cNvSpPr>
            <a:spLocks noGrp="1"/>
          </p:cNvSpPr>
          <p:nvPr>
            <p:ph type="sldNum" sz="quarter" idx="5"/>
          </p:nvPr>
        </p:nvSpPr>
        <p:spPr>
          <a:xfrm>
            <a:off x="3840776" y="9360059"/>
            <a:ext cx="2939495" cy="493441"/>
          </a:xfrm>
          <a:prstGeom prst="rect">
            <a:avLst/>
          </a:prstGeom>
        </p:spPr>
        <p:txBody>
          <a:bodyPr/>
          <a:lstStyle/>
          <a:p>
            <a:pPr>
              <a:defRPr/>
            </a:pPr>
            <a:fld id="{88A07387-71DB-43C7-B75D-9F028EDD7B00}" type="slidenum">
              <a:rPr lang="en-GB" smtClean="0">
                <a:latin typeface="Times"/>
              </a:rPr>
              <a:pPr>
                <a:defRPr/>
              </a:pPr>
              <a:t>77</a:t>
            </a:fld>
            <a:endParaRPr lang="en-GB" smtClean="0">
              <a:latin typeface="Time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nl-NL" smtClean="0"/>
          </a:p>
        </p:txBody>
      </p:sp>
      <p:sp>
        <p:nvSpPr>
          <p:cNvPr id="84996" name="Slide Number Placeholder 3"/>
          <p:cNvSpPr>
            <a:spLocks noGrp="1"/>
          </p:cNvSpPr>
          <p:nvPr>
            <p:ph type="sldNum" sz="quarter" idx="5"/>
          </p:nvPr>
        </p:nvSpPr>
        <p:spPr>
          <a:xfrm>
            <a:off x="3840776" y="9360059"/>
            <a:ext cx="2939495" cy="493441"/>
          </a:xfrm>
          <a:prstGeom prst="rect">
            <a:avLst/>
          </a:prstGeom>
        </p:spPr>
        <p:txBody>
          <a:bodyPr/>
          <a:lstStyle/>
          <a:p>
            <a:pPr>
              <a:defRPr/>
            </a:pPr>
            <a:fld id="{AD1E79B3-5233-429D-A80B-958CB16721DE}" type="slidenum">
              <a:rPr lang="en-GB" smtClean="0">
                <a:latin typeface="Times"/>
              </a:rPr>
              <a:pPr>
                <a:defRPr/>
              </a:pPr>
              <a:t>78</a:t>
            </a:fld>
            <a:endParaRPr lang="en-GB" smtClean="0">
              <a:latin typeface="Time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nl-NL" smtClean="0"/>
          </a:p>
        </p:txBody>
      </p:sp>
      <p:sp>
        <p:nvSpPr>
          <p:cNvPr id="86020" name="Slide Number Placeholder 3"/>
          <p:cNvSpPr>
            <a:spLocks noGrp="1"/>
          </p:cNvSpPr>
          <p:nvPr>
            <p:ph type="sldNum" sz="quarter" idx="5"/>
          </p:nvPr>
        </p:nvSpPr>
        <p:spPr>
          <a:xfrm>
            <a:off x="3840776" y="9360059"/>
            <a:ext cx="2939495" cy="493441"/>
          </a:xfrm>
          <a:prstGeom prst="rect">
            <a:avLst/>
          </a:prstGeom>
        </p:spPr>
        <p:txBody>
          <a:bodyPr/>
          <a:lstStyle/>
          <a:p>
            <a:pPr>
              <a:defRPr/>
            </a:pPr>
            <a:fld id="{88A07387-71DB-43C7-B75D-9F028EDD7B00}" type="slidenum">
              <a:rPr lang="en-GB" smtClean="0">
                <a:latin typeface="Times"/>
              </a:rPr>
              <a:pPr>
                <a:defRPr/>
              </a:pPr>
              <a:t>79</a:t>
            </a:fld>
            <a:endParaRPr lang="en-GB" smtClean="0">
              <a:latin typeface="Time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eaLnBrk="1" hangingPunct="1"/>
            <a:endParaRPr lang="nl-NL" smtClean="0"/>
          </a:p>
        </p:txBody>
      </p:sp>
      <p:sp>
        <p:nvSpPr>
          <p:cNvPr id="75780" name="Slide Number Placeholder 3"/>
          <p:cNvSpPr>
            <a:spLocks noGrp="1"/>
          </p:cNvSpPr>
          <p:nvPr>
            <p:ph type="sldNum" sz="quarter" idx="5"/>
          </p:nvPr>
        </p:nvSpPr>
        <p:spPr>
          <a:xfrm>
            <a:off x="3840776" y="9360059"/>
            <a:ext cx="2939495" cy="493441"/>
          </a:xfrm>
          <a:prstGeom prst="rect">
            <a:avLst/>
          </a:prstGeom>
        </p:spPr>
        <p:txBody>
          <a:bodyPr/>
          <a:lstStyle/>
          <a:p>
            <a:pPr>
              <a:defRPr/>
            </a:pPr>
            <a:fld id="{DE938A90-9C36-4400-A080-F2F20474C78F}" type="slidenum">
              <a:rPr lang="en-GB" smtClean="0">
                <a:latin typeface="Times"/>
              </a:rPr>
              <a:pPr>
                <a:defRPr/>
              </a:pPr>
              <a:t>83</a:t>
            </a:fld>
            <a:endParaRPr lang="en-GB" smtClean="0">
              <a:latin typeface="Time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nl-NL" smtClean="0"/>
          </a:p>
        </p:txBody>
      </p:sp>
      <p:sp>
        <p:nvSpPr>
          <p:cNvPr id="76804" name="Slide Number Placeholder 3"/>
          <p:cNvSpPr>
            <a:spLocks noGrp="1"/>
          </p:cNvSpPr>
          <p:nvPr>
            <p:ph type="sldNum" sz="quarter" idx="5"/>
          </p:nvPr>
        </p:nvSpPr>
        <p:spPr>
          <a:xfrm>
            <a:off x="3840776" y="9360059"/>
            <a:ext cx="2939495" cy="493441"/>
          </a:xfrm>
          <a:prstGeom prst="rect">
            <a:avLst/>
          </a:prstGeom>
        </p:spPr>
        <p:txBody>
          <a:bodyPr/>
          <a:lstStyle/>
          <a:p>
            <a:pPr>
              <a:defRPr/>
            </a:pPr>
            <a:fld id="{E564C373-D2A1-4EC2-A5A8-11893E2F3B48}" type="slidenum">
              <a:rPr lang="en-GB" smtClean="0">
                <a:latin typeface="Times"/>
              </a:rPr>
              <a:pPr>
                <a:defRPr/>
              </a:pPr>
              <a:t>84</a:t>
            </a:fld>
            <a:endParaRPr lang="en-GB" smtClean="0">
              <a:latin typeface="Time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eaLnBrk="1" hangingPunct="1"/>
            <a:endParaRPr lang="nl-NL" smtClean="0"/>
          </a:p>
        </p:txBody>
      </p:sp>
      <p:sp>
        <p:nvSpPr>
          <p:cNvPr id="80900" name="Slide Number Placeholder 3"/>
          <p:cNvSpPr>
            <a:spLocks noGrp="1"/>
          </p:cNvSpPr>
          <p:nvPr>
            <p:ph type="sldNum" sz="quarter" idx="5"/>
          </p:nvPr>
        </p:nvSpPr>
        <p:spPr>
          <a:xfrm>
            <a:off x="3840776" y="9360059"/>
            <a:ext cx="2939495" cy="493441"/>
          </a:xfrm>
          <a:prstGeom prst="rect">
            <a:avLst/>
          </a:prstGeom>
        </p:spPr>
        <p:txBody>
          <a:bodyPr/>
          <a:lstStyle/>
          <a:p>
            <a:pPr>
              <a:defRPr/>
            </a:pPr>
            <a:fld id="{AA6124E4-9E42-4077-89D4-9046A4336287}" type="slidenum">
              <a:rPr lang="en-GB" smtClean="0">
                <a:latin typeface="Times"/>
              </a:rPr>
              <a:pPr>
                <a:defRPr/>
              </a:pPr>
              <a:t>85</a:t>
            </a:fld>
            <a:endParaRPr lang="en-GB" smtClean="0">
              <a:latin typeface="Time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eaLnBrk="1" hangingPunct="1"/>
            <a:endParaRPr lang="nl-NL" smtClean="0"/>
          </a:p>
        </p:txBody>
      </p:sp>
      <p:sp>
        <p:nvSpPr>
          <p:cNvPr id="81924" name="Slide Number Placeholder 3"/>
          <p:cNvSpPr>
            <a:spLocks noGrp="1"/>
          </p:cNvSpPr>
          <p:nvPr>
            <p:ph type="sldNum" sz="quarter" idx="5"/>
          </p:nvPr>
        </p:nvSpPr>
        <p:spPr>
          <a:xfrm>
            <a:off x="3840776" y="9360059"/>
            <a:ext cx="2939495" cy="493441"/>
          </a:xfrm>
          <a:prstGeom prst="rect">
            <a:avLst/>
          </a:prstGeom>
        </p:spPr>
        <p:txBody>
          <a:bodyPr/>
          <a:lstStyle/>
          <a:p>
            <a:pPr>
              <a:defRPr/>
            </a:pPr>
            <a:fld id="{C84F70C2-B879-421E-BE82-79FB888EB7AC}" type="slidenum">
              <a:rPr lang="en-GB" smtClean="0">
                <a:latin typeface="Times"/>
              </a:rPr>
              <a:pPr>
                <a:defRPr/>
              </a:pPr>
              <a:t>86</a:t>
            </a:fld>
            <a:endParaRPr lang="en-GB" smtClean="0">
              <a:latin typeface="Time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xfrm>
            <a:off x="935038" y="744538"/>
            <a:ext cx="4911725" cy="3684587"/>
          </a:xfrm>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p:spPr>
        <p:txBody>
          <a:bodyPr/>
          <a:lstStyle/>
          <a:p>
            <a:r>
              <a:rPr lang="en-US" sz="1600" smtClean="0">
                <a:solidFill>
                  <a:srgbClr val="000000"/>
                </a:solidFill>
                <a:latin typeface="Arial" charset="0"/>
              </a:rPr>
              <a:t> </a:t>
            </a:r>
          </a:p>
          <a:p>
            <a:endParaRPr lang="en-US" sz="1600" smtClean="0">
              <a:solidFill>
                <a:srgbClr val="000000"/>
              </a:solidFill>
              <a:latin typeface="Arial" charset="0"/>
            </a:endParaRPr>
          </a:p>
          <a:p>
            <a:r>
              <a:rPr lang="en-US" sz="1300" b="1" i="1" smtClean="0">
                <a:solidFill>
                  <a:srgbClr val="000000"/>
                </a:solidFill>
                <a:latin typeface="Arial" charset="0"/>
              </a:rPr>
              <a:t>The big switch: </a:t>
            </a:r>
          </a:p>
          <a:p>
            <a:r>
              <a:rPr lang="en-US" sz="1300" b="1" i="1" smtClean="0">
                <a:solidFill>
                  <a:srgbClr val="000000"/>
                </a:solidFill>
                <a:latin typeface="Arial" charset="0"/>
              </a:rPr>
              <a:t>jets (inset) from the core of radio galaxy NGC326 appear to have changed direction suddenly, interpreted as a result of black holes merging. The jets initially pointed to the 10 o'clock and 4 o'clock directions. They now point to 2 o'clock and 8 o'clock. Please photo credit as follows: National Radio Astronomy Observatory / AUI, observers </a:t>
            </a:r>
            <a:r>
              <a:rPr lang="en-US" sz="1300" b="1" i="1" err="1" smtClean="0">
                <a:solidFill>
                  <a:srgbClr val="000000"/>
                </a:solidFill>
                <a:latin typeface="Arial" charset="0"/>
              </a:rPr>
              <a:t>Murgia</a:t>
            </a:r>
            <a:r>
              <a:rPr lang="en-US" sz="1300" b="1" i="1" smtClean="0">
                <a:solidFill>
                  <a:srgbClr val="000000"/>
                </a:solidFill>
                <a:latin typeface="Arial" charset="0"/>
              </a:rPr>
              <a:t> et al.; </a:t>
            </a:r>
            <a:r>
              <a:rPr lang="en-US" sz="1300" b="1" i="1" err="1" smtClean="0">
                <a:solidFill>
                  <a:srgbClr val="000000"/>
                </a:solidFill>
                <a:latin typeface="Arial" charset="0"/>
              </a:rPr>
              <a:t>STScI</a:t>
            </a:r>
            <a:r>
              <a:rPr lang="en-US" sz="1300" b="1" i="1" smtClean="0">
                <a:solidFill>
                  <a:srgbClr val="000000"/>
                </a:solidFill>
                <a:latin typeface="Arial" charset="0"/>
              </a:rPr>
              <a:t> (for the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4294967295"/>
          </p:nvPr>
        </p:nvSpPr>
        <p:spPr bwMode="auto">
          <a:xfrm>
            <a:off x="3840163" y="9361488"/>
            <a:ext cx="2940050" cy="492125"/>
          </a:xfrm>
          <a:prstGeom prst="rect">
            <a:avLst/>
          </a:prstGeom>
          <a:noFill/>
          <a:ln>
            <a:miter lim="800000"/>
            <a:headEnd/>
            <a:tailEnd/>
          </a:ln>
        </p:spPr>
        <p:txBody>
          <a:bodyPr lIns="91083" tIns="45542" rIns="91083" bIns="45542"/>
          <a:lstStyle/>
          <a:p>
            <a:fld id="{225E1AB6-2914-49C2-9F35-D0294743CF2D}" type="slidenum">
              <a:rPr lang="en-US"/>
              <a:pPr/>
              <a:t>89</a:t>
            </a:fld>
            <a:endParaRPr lang="en-US"/>
          </a:p>
        </p:txBody>
      </p:sp>
      <p:sp>
        <p:nvSpPr>
          <p:cNvPr id="191491" name="Rectangle 2"/>
          <p:cNvSpPr>
            <a:spLocks noGrp="1" noRot="1" noChangeAspect="1" noChangeArrowheads="1" noTextEdit="1"/>
          </p:cNvSpPr>
          <p:nvPr>
            <p:ph type="sldImg"/>
          </p:nvPr>
        </p:nvSpPr>
        <p:spPr>
          <a:xfrm>
            <a:off x="927100" y="739775"/>
            <a:ext cx="4927600" cy="3695700"/>
          </a:xfrm>
          <a:solidFill>
            <a:srgbClr val="FFFFFF"/>
          </a:solidFill>
          <a:ln/>
        </p:spPr>
      </p:sp>
      <p:sp>
        <p:nvSpPr>
          <p:cNvPr id="191492" name="Rectangle 3"/>
          <p:cNvSpPr>
            <a:spLocks noGrp="1" noChangeArrowheads="1"/>
          </p:cNvSpPr>
          <p:nvPr>
            <p:ph type="body" idx="1"/>
          </p:nvPr>
        </p:nvSpPr>
        <p:spPr>
          <a:xfrm>
            <a:off x="677863" y="4681538"/>
            <a:ext cx="5426075" cy="4433887"/>
          </a:xfrm>
          <a:solidFill>
            <a:srgbClr val="FFFFFF"/>
          </a:solidFill>
          <a:ln>
            <a:solidFill>
              <a:srgbClr val="000000"/>
            </a:solidFill>
          </a:ln>
        </p:spPr>
        <p:txBody>
          <a:bodyPr/>
          <a:lstStyle/>
          <a:p>
            <a:endParaRPr lang="nl-NL"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40163" y="9361488"/>
            <a:ext cx="2940050" cy="492125"/>
          </a:xfrm>
          <a:prstGeom prst="rect">
            <a:avLst/>
          </a:prstGeom>
          <a:noFill/>
          <a:ln w="9525">
            <a:noFill/>
            <a:miter lim="800000"/>
            <a:headEnd/>
            <a:tailEnd/>
          </a:ln>
        </p:spPr>
        <p:txBody>
          <a:bodyPr lIns="91083" tIns="45542" rIns="91083" bIns="45542"/>
          <a:lstStyle/>
          <a:p>
            <a:fld id="{6490FAFD-9A9F-4459-9A69-C4799750ACB6}" type="slidenum">
              <a:rPr lang="en-US"/>
              <a:pPr/>
              <a:t>90</a:t>
            </a:fld>
            <a:endParaRPr lang="en-US"/>
          </a:p>
        </p:txBody>
      </p:sp>
      <p:sp>
        <p:nvSpPr>
          <p:cNvPr id="188419" name="Rectangle 2"/>
          <p:cNvSpPr>
            <a:spLocks noGrp="1" noRot="1" noChangeAspect="1" noChangeArrowheads="1" noTextEdit="1"/>
          </p:cNvSpPr>
          <p:nvPr>
            <p:ph type="sldImg"/>
          </p:nvPr>
        </p:nvSpPr>
        <p:spPr>
          <a:xfrm>
            <a:off x="927100" y="739775"/>
            <a:ext cx="4927600" cy="3695700"/>
          </a:xfrm>
          <a:solidFill>
            <a:srgbClr val="FFFFFF"/>
          </a:solidFill>
          <a:ln/>
        </p:spPr>
      </p:sp>
      <p:sp>
        <p:nvSpPr>
          <p:cNvPr id="188420" name="Rectangle 3"/>
          <p:cNvSpPr>
            <a:spLocks noGrp="1" noChangeArrowheads="1"/>
          </p:cNvSpPr>
          <p:nvPr>
            <p:ph type="body" idx="1"/>
          </p:nvPr>
        </p:nvSpPr>
        <p:spPr>
          <a:xfrm>
            <a:off x="677863" y="4681538"/>
            <a:ext cx="5426075" cy="4433887"/>
          </a:xfrm>
          <a:solidFill>
            <a:srgbClr val="FFFFFF"/>
          </a:solidFill>
          <a:ln>
            <a:solidFill>
              <a:srgbClr val="000000"/>
            </a:solidFill>
          </a:ln>
        </p:spPr>
        <p:txBody>
          <a:bodyPr/>
          <a:lstStyle/>
          <a:p>
            <a:r>
              <a:rPr lang="nl-NL" smtClean="0"/>
              <a:t>Studies van extreme gravitatie.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txBox="1">
            <a:spLocks noGrp="1" noChangeArrowheads="1"/>
          </p:cNvSpPr>
          <p:nvPr/>
        </p:nvSpPr>
        <p:spPr bwMode="auto">
          <a:xfrm>
            <a:off x="3840163" y="9361488"/>
            <a:ext cx="2940050" cy="492125"/>
          </a:xfrm>
          <a:prstGeom prst="rect">
            <a:avLst/>
          </a:prstGeom>
          <a:noFill/>
          <a:ln w="9525">
            <a:noFill/>
            <a:miter lim="800000"/>
            <a:headEnd/>
            <a:tailEnd/>
          </a:ln>
        </p:spPr>
        <p:txBody>
          <a:bodyPr lIns="91083" tIns="45542" rIns="91083" bIns="45542"/>
          <a:lstStyle/>
          <a:p>
            <a:fld id="{4251C491-EB9F-4899-9A5B-80DAFEF769D1}" type="slidenum">
              <a:rPr lang="en-US"/>
              <a:pPr/>
              <a:t>92</a:t>
            </a:fld>
            <a:endParaRPr lang="en-US"/>
          </a:p>
        </p:txBody>
      </p:sp>
      <p:sp>
        <p:nvSpPr>
          <p:cNvPr id="192515" name="Rectangle 2"/>
          <p:cNvSpPr>
            <a:spLocks noGrp="1" noRot="1" noChangeAspect="1" noChangeArrowheads="1" noTextEdit="1"/>
          </p:cNvSpPr>
          <p:nvPr>
            <p:ph type="sldImg"/>
          </p:nvPr>
        </p:nvSpPr>
        <p:spPr>
          <a:xfrm>
            <a:off x="927100" y="739775"/>
            <a:ext cx="4927600" cy="3695700"/>
          </a:xfrm>
          <a:solidFill>
            <a:srgbClr val="FFFFFF"/>
          </a:solidFill>
          <a:ln/>
        </p:spPr>
      </p:sp>
      <p:sp>
        <p:nvSpPr>
          <p:cNvPr id="192516" name="Rectangle 3"/>
          <p:cNvSpPr>
            <a:spLocks noGrp="1" noChangeArrowheads="1"/>
          </p:cNvSpPr>
          <p:nvPr>
            <p:ph type="body" idx="1"/>
          </p:nvPr>
        </p:nvSpPr>
        <p:spPr>
          <a:xfrm>
            <a:off x="677863" y="4681538"/>
            <a:ext cx="5426075" cy="4433887"/>
          </a:xfrm>
          <a:solidFill>
            <a:srgbClr val="FFFFFF"/>
          </a:solidFill>
          <a:ln>
            <a:solidFill>
              <a:srgbClr val="000000"/>
            </a:solidFill>
          </a:ln>
        </p:spPr>
        <p:txBody>
          <a:bodyPr/>
          <a:lstStyle/>
          <a:p>
            <a:r>
              <a:rPr lang="nl-NL" smtClean="0"/>
              <a:t>Een nieuwe probe, die directe toegang biedt tot het hele Universum.</a:t>
            </a:r>
          </a:p>
          <a:p>
            <a:r>
              <a:rPr lang="nl-NL" smtClean="0"/>
              <a:t>Studie van donkere energie en materie.</a:t>
            </a:r>
          </a:p>
          <a:p>
            <a:r>
              <a:rPr lang="nl-NL" smtClean="0"/>
              <a:t>Gevoelig voor dynamica.</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4294967295"/>
          </p:nvPr>
        </p:nvSpPr>
        <p:spPr bwMode="auto">
          <a:xfrm>
            <a:off x="3840163" y="9361488"/>
            <a:ext cx="2940050" cy="492125"/>
          </a:xfrm>
          <a:prstGeom prst="rect">
            <a:avLst/>
          </a:prstGeom>
          <a:noFill/>
          <a:ln>
            <a:miter lim="800000"/>
            <a:headEnd/>
            <a:tailEnd/>
          </a:ln>
        </p:spPr>
        <p:txBody>
          <a:bodyPr lIns="91083" tIns="45542" rIns="91083" bIns="45542"/>
          <a:lstStyle/>
          <a:p>
            <a:fld id="{ACE380DC-0B3D-4490-8FDD-037C3517862C}" type="slidenum">
              <a:rPr lang="en-US"/>
              <a:pPr/>
              <a:t>93</a:t>
            </a:fld>
            <a:endParaRPr lang="en-US"/>
          </a:p>
        </p:txBody>
      </p:sp>
      <p:sp>
        <p:nvSpPr>
          <p:cNvPr id="193539" name="Rectangle 2"/>
          <p:cNvSpPr>
            <a:spLocks noGrp="1" noRot="1" noChangeAspect="1" noChangeArrowheads="1" noTextEdit="1"/>
          </p:cNvSpPr>
          <p:nvPr>
            <p:ph type="sldImg"/>
          </p:nvPr>
        </p:nvSpPr>
        <p:spPr>
          <a:xfrm>
            <a:off x="927100" y="739775"/>
            <a:ext cx="4927600" cy="3695700"/>
          </a:xfrm>
          <a:solidFill>
            <a:srgbClr val="FFFFFF"/>
          </a:solidFill>
          <a:ln/>
        </p:spPr>
      </p:sp>
      <p:sp>
        <p:nvSpPr>
          <p:cNvPr id="193540" name="Rectangle 3"/>
          <p:cNvSpPr>
            <a:spLocks noGrp="1" noChangeArrowheads="1"/>
          </p:cNvSpPr>
          <p:nvPr>
            <p:ph type="body" idx="1"/>
          </p:nvPr>
        </p:nvSpPr>
        <p:spPr>
          <a:xfrm>
            <a:off x="677863" y="4681538"/>
            <a:ext cx="5426075" cy="4433887"/>
          </a:xfrm>
          <a:solidFill>
            <a:srgbClr val="FFFFFF"/>
          </a:solidFill>
          <a:ln>
            <a:solidFill>
              <a:srgbClr val="000000"/>
            </a:solidFill>
          </a:ln>
        </p:spPr>
        <p:txBody>
          <a:bodyPr/>
          <a:lstStyle/>
          <a:p>
            <a:r>
              <a:rPr lang="nl-NL" smtClean="0"/>
              <a:t>In principe een directe toegang tot het vroege Universum.</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928688" y="739775"/>
            <a:ext cx="4927600" cy="3695700"/>
          </a:xfrm>
          <a:ln/>
        </p:spPr>
      </p:sp>
      <p:sp>
        <p:nvSpPr>
          <p:cNvPr id="194563" name="Rectangle 3"/>
          <p:cNvSpPr>
            <a:spLocks noGrp="1" noChangeArrowheads="1"/>
          </p:cNvSpPr>
          <p:nvPr>
            <p:ph type="body" idx="1"/>
          </p:nvPr>
        </p:nvSpPr>
        <p:spPr>
          <a:xfrm>
            <a:off x="904875" y="4681538"/>
            <a:ext cx="4972050" cy="4433887"/>
          </a:xfrm>
          <a:noFill/>
          <a:ln w="9525"/>
        </p:spPr>
        <p:txBody>
          <a:bodyPr/>
          <a:lstStyle/>
          <a:p>
            <a:r>
              <a:rPr lang="en-US" smtClean="0"/>
              <a:t>De mogelijke detectie van directe signalen uit het vroege heelal is zeer opwindend.</a:t>
            </a:r>
          </a:p>
          <a:p>
            <a:r>
              <a:rPr lang="en-US" smtClean="0"/>
              <a:t>Vereist goede samenwerking met theoretische gemeenschap.</a:t>
            </a:r>
          </a:p>
          <a:p>
            <a:r>
              <a:rPr lang="en-US" smtClean="0"/>
              <a:t>Dit mondt uit in templates voor dergelijke signalen, en data analyse.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927100" y="739775"/>
            <a:ext cx="4927600" cy="3695700"/>
          </a:xfrm>
          <a:ln/>
        </p:spPr>
      </p:sp>
      <p:sp>
        <p:nvSpPr>
          <p:cNvPr id="160771" name="Rectangle 3"/>
          <p:cNvSpPr>
            <a:spLocks noGrp="1" noChangeArrowheads="1"/>
          </p:cNvSpPr>
          <p:nvPr>
            <p:ph type="body" idx="1"/>
          </p:nvPr>
        </p:nvSpPr>
        <p:spPr>
          <a:xfrm>
            <a:off x="677863" y="4681538"/>
            <a:ext cx="5426075" cy="4433887"/>
          </a:xfrm>
          <a:noFill/>
          <a:ln w="9525"/>
        </p:spPr>
        <p:txBody>
          <a:bodyPr/>
          <a:lstStyle/>
          <a:p>
            <a:endParaRPr lang="nl-N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w="9525"/>
        </p:spPr>
        <p:txBody>
          <a:bodyPr/>
          <a:lstStyle/>
          <a:p>
            <a:endParaRPr lang="nl-NL"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xfrm>
            <a:off x="927100" y="739775"/>
            <a:ext cx="4927600" cy="3695700"/>
          </a:xfrm>
          <a:ln/>
        </p:spPr>
      </p:sp>
      <p:sp>
        <p:nvSpPr>
          <p:cNvPr id="175107" name="Rectangle 3"/>
          <p:cNvSpPr>
            <a:spLocks noGrp="1" noChangeArrowheads="1"/>
          </p:cNvSpPr>
          <p:nvPr>
            <p:ph type="body" idx="1"/>
          </p:nvPr>
        </p:nvSpPr>
        <p:spPr>
          <a:xfrm>
            <a:off x="677863" y="4681538"/>
            <a:ext cx="5426075" cy="4433887"/>
          </a:xfrm>
          <a:noFill/>
          <a:ln w="9525"/>
        </p:spPr>
        <p:txBody>
          <a:bodyPr/>
          <a:lstStyle/>
          <a:p>
            <a:endParaRPr lang="nl-NL"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nl-NL"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small_side_bar.jpg                                             00074EA4Mach Mac                       B7A2AEF9:"/>
          <p:cNvPicPr>
            <a:picLocks noChangeAspect="1" noChangeArrowheads="1"/>
          </p:cNvPicPr>
          <p:nvPr userDrawn="1"/>
        </p:nvPicPr>
        <p:blipFill>
          <a:blip r:embed="rId2" cstate="print"/>
          <a:srcRect/>
          <a:stretch>
            <a:fillRect/>
          </a:stretch>
        </p:blipFill>
        <p:spPr bwMode="auto">
          <a:xfrm>
            <a:off x="0" y="0"/>
            <a:ext cx="800100" cy="6858000"/>
          </a:xfrm>
          <a:prstGeom prst="rect">
            <a:avLst/>
          </a:prstGeom>
          <a:noFill/>
          <a:ln w="9525">
            <a:noFill/>
            <a:miter lim="800000"/>
            <a:headEnd/>
            <a:tailEnd/>
          </a:ln>
        </p:spPr>
      </p:pic>
      <p:grpSp>
        <p:nvGrpSpPr>
          <p:cNvPr id="5" name="Group 10"/>
          <p:cNvGrpSpPr>
            <a:grpSpLocks/>
          </p:cNvGrpSpPr>
          <p:nvPr userDrawn="1"/>
        </p:nvGrpSpPr>
        <p:grpSpPr bwMode="auto">
          <a:xfrm>
            <a:off x="0" y="5934075"/>
            <a:ext cx="906463" cy="923925"/>
            <a:chOff x="236" y="3661"/>
            <a:chExt cx="723" cy="734"/>
          </a:xfrm>
        </p:grpSpPr>
        <p:sp>
          <p:nvSpPr>
            <p:cNvPr id="6" name="Oval 11"/>
            <p:cNvSpPr>
              <a:spLocks noChangeArrowheads="1"/>
            </p:cNvSpPr>
            <p:nvPr/>
          </p:nvSpPr>
          <p:spPr bwMode="auto">
            <a:xfrm>
              <a:off x="271" y="3703"/>
              <a:ext cx="652" cy="651"/>
            </a:xfrm>
            <a:prstGeom prst="ellipse">
              <a:avLst/>
            </a:prstGeom>
            <a:noFill/>
            <a:ln w="12700">
              <a:noFill/>
              <a:round/>
              <a:headEnd/>
              <a:tailEnd type="none" w="sm" len="lg"/>
            </a:ln>
            <a:effectLst/>
          </p:spPr>
          <p:txBody>
            <a:bodyPr anchor="ctr">
              <a:spAutoFit/>
            </a:bodyPr>
            <a:lstStyle/>
            <a:p>
              <a:pPr>
                <a:defRPr/>
              </a:pPr>
              <a:endParaRPr lang="en-US"/>
            </a:p>
          </p:txBody>
        </p:sp>
        <p:pic>
          <p:nvPicPr>
            <p:cNvPr id="7" name="Picture 12" descr="lisa-ico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6" y="3661"/>
              <a:ext cx="723" cy="734"/>
            </a:xfrm>
            <a:prstGeom prst="rect">
              <a:avLst/>
            </a:prstGeom>
            <a:noFill/>
            <a:ln w="9525">
              <a:noFill/>
              <a:miter lim="800000"/>
              <a:headEnd/>
              <a:tailEnd/>
            </a:ln>
          </p:spPr>
        </p:pic>
      </p:grpSp>
      <p:sp>
        <p:nvSpPr>
          <p:cNvPr id="21506" name="Rectangle 2"/>
          <p:cNvSpPr>
            <a:spLocks noGrp="1" noChangeArrowheads="1"/>
          </p:cNvSpPr>
          <p:nvPr>
            <p:ph type="ctrTitle"/>
          </p:nvPr>
        </p:nvSpPr>
        <p:spPr>
          <a:xfrm>
            <a:off x="684213" y="1417638"/>
            <a:ext cx="7772400" cy="1143000"/>
          </a:xfrm>
        </p:spPr>
        <p:txBody>
          <a:bodyPr wrap="square" lIns="90487" tIns="44450" rIns="90487" bIns="44450"/>
          <a:lstStyle>
            <a:lvl1pPr>
              <a:defRPr sz="2800"/>
            </a:lvl1pPr>
          </a:lstStyle>
          <a:p>
            <a:r>
              <a:rPr lang="en-US"/>
              <a:t>Click to edit Master title style</a:t>
            </a:r>
          </a:p>
        </p:txBody>
      </p:sp>
      <p:sp>
        <p:nvSpPr>
          <p:cNvPr id="215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Tree>
  </p:cSld>
  <p:clrMapOvr>
    <a:masterClrMapping/>
  </p:clrMapOvr>
  <p:transition spd="med">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1963" y="20638"/>
            <a:ext cx="1997075" cy="6202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7563" y="20638"/>
            <a:ext cx="5842000" cy="6202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60438" y="20638"/>
            <a:ext cx="7848600" cy="9556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17563" y="1136650"/>
            <a:ext cx="7924800" cy="2466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7563" y="3756025"/>
            <a:ext cx="7924800" cy="2466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60438" y="20638"/>
            <a:ext cx="7848600" cy="95567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17563" y="1136650"/>
            <a:ext cx="3886200" cy="5086350"/>
          </a:xfrm>
        </p:spPr>
        <p:txBody>
          <a:bodyPr/>
          <a:lstStyle/>
          <a:p>
            <a:pPr lvl="0"/>
            <a:endParaRPr lang="en-US" noProof="0" smtClean="0"/>
          </a:p>
        </p:txBody>
      </p:sp>
      <p:sp>
        <p:nvSpPr>
          <p:cNvPr id="4" name="Text Placeholder 3"/>
          <p:cNvSpPr>
            <a:spLocks noGrp="1"/>
          </p:cNvSpPr>
          <p:nvPr>
            <p:ph type="body" sz="half" idx="2"/>
          </p:nvPr>
        </p:nvSpPr>
        <p:spPr>
          <a:xfrm>
            <a:off x="4856163" y="1136650"/>
            <a:ext cx="3886200" cy="508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0438" y="20638"/>
            <a:ext cx="7848600" cy="9556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7563" y="1136650"/>
            <a:ext cx="3886200" cy="508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56163" y="1136650"/>
            <a:ext cx="3886200" cy="508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7563" y="1136650"/>
            <a:ext cx="3886200"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56163" y="1136650"/>
            <a:ext cx="3886200" cy="508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6"/>
          <p:cNvSpPr>
            <a:spLocks noGrp="1" noChangeArrowheads="1"/>
          </p:cNvSpPr>
          <p:nvPr>
            <p:ph type="body" idx="1"/>
          </p:nvPr>
        </p:nvSpPr>
        <p:spPr bwMode="auto">
          <a:xfrm>
            <a:off x="817563" y="1136650"/>
            <a:ext cx="7924800" cy="508635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5" name="Rectangle 21"/>
          <p:cNvSpPr>
            <a:spLocks noGrp="1" noChangeArrowheads="1"/>
          </p:cNvSpPr>
          <p:nvPr>
            <p:ph type="title"/>
          </p:nvPr>
        </p:nvSpPr>
        <p:spPr bwMode="auto">
          <a:xfrm>
            <a:off x="960438" y="20638"/>
            <a:ext cx="78486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lvl="0"/>
            <a:r>
              <a:rPr lang="en-US" smtClean="0"/>
              <a:t>Click to edit Master title style</a:t>
            </a:r>
          </a:p>
        </p:txBody>
      </p:sp>
      <p:sp>
        <p:nvSpPr>
          <p:cNvPr id="1088" name="Text Box 64"/>
          <p:cNvSpPr txBox="1">
            <a:spLocks noChangeArrowheads="1"/>
          </p:cNvSpPr>
          <p:nvPr userDrawn="1"/>
        </p:nvSpPr>
        <p:spPr bwMode="auto">
          <a:xfrm>
            <a:off x="-50800" y="6651625"/>
            <a:ext cx="473075" cy="244475"/>
          </a:xfrm>
          <a:prstGeom prst="rect">
            <a:avLst/>
          </a:prstGeom>
          <a:noFill/>
          <a:ln w="12700">
            <a:noFill/>
            <a:miter lim="800000"/>
            <a:headEnd/>
            <a:tailEnd/>
          </a:ln>
          <a:effectLst/>
        </p:spPr>
        <p:txBody>
          <a:bodyPr wrap="none">
            <a:spAutoFit/>
          </a:bodyPr>
          <a:lstStyle/>
          <a:p>
            <a:pPr>
              <a:defRPr/>
            </a:pPr>
            <a:r>
              <a:rPr lang="en-US" sz="1000">
                <a:solidFill>
                  <a:srgbClr val="666699"/>
                </a:solidFill>
              </a:rPr>
              <a:t>LISA</a:t>
            </a:r>
          </a:p>
        </p:txBody>
      </p:sp>
      <p:sp>
        <p:nvSpPr>
          <p:cNvPr id="1090" name="Line 66"/>
          <p:cNvSpPr>
            <a:spLocks noChangeShapeType="1"/>
          </p:cNvSpPr>
          <p:nvPr userDrawn="1"/>
        </p:nvSpPr>
        <p:spPr bwMode="auto">
          <a:xfrm>
            <a:off x="2239963" y="6778625"/>
            <a:ext cx="6438900" cy="0"/>
          </a:xfrm>
          <a:prstGeom prst="line">
            <a:avLst/>
          </a:prstGeom>
          <a:noFill/>
          <a:ln w="12700">
            <a:solidFill>
              <a:srgbClr val="666699"/>
            </a:solidFill>
            <a:round/>
            <a:headEnd/>
            <a:tailEnd/>
          </a:ln>
          <a:effectLst/>
        </p:spPr>
        <p:txBody>
          <a:bodyPr/>
          <a:lstStyle/>
          <a:p>
            <a:pPr>
              <a:defRPr/>
            </a:pPr>
            <a:endParaRPr lang="en-US"/>
          </a:p>
        </p:txBody>
      </p:sp>
      <p:pic>
        <p:nvPicPr>
          <p:cNvPr id="18438" name="Picture 68" descr="small_side_bar.jpg                                             00074EA4Mach Mac                       B7A2AEF9:"/>
          <p:cNvPicPr>
            <a:picLocks noChangeAspect="1" noChangeArrowheads="1"/>
          </p:cNvPicPr>
          <p:nvPr userDrawn="1"/>
        </p:nvPicPr>
        <p:blipFill>
          <a:blip r:embed="rId16" cstate="print"/>
          <a:srcRect/>
          <a:stretch>
            <a:fillRect/>
          </a:stretch>
        </p:blipFill>
        <p:spPr bwMode="auto">
          <a:xfrm>
            <a:off x="0" y="0"/>
            <a:ext cx="800100" cy="6858000"/>
          </a:xfrm>
          <a:prstGeom prst="rect">
            <a:avLst/>
          </a:prstGeom>
          <a:noFill/>
          <a:ln w="9525">
            <a:noFill/>
            <a:miter lim="800000"/>
            <a:headEnd/>
            <a:tailEnd/>
          </a:ln>
        </p:spPr>
      </p:pic>
      <p:sp>
        <p:nvSpPr>
          <p:cNvPr id="1093" name="Rectangle 69"/>
          <p:cNvSpPr>
            <a:spLocks noChangeArrowheads="1"/>
          </p:cNvSpPr>
          <p:nvPr userDrawn="1"/>
        </p:nvSpPr>
        <p:spPr bwMode="auto">
          <a:xfrm flipV="1">
            <a:off x="628650" y="774700"/>
            <a:ext cx="7710488" cy="42863"/>
          </a:xfrm>
          <a:prstGeom prst="rect">
            <a:avLst/>
          </a:prstGeom>
          <a:solidFill>
            <a:srgbClr val="0A50A1">
              <a:alpha val="14999"/>
            </a:srgbClr>
          </a:solidFill>
          <a:ln w="3175">
            <a:noFill/>
            <a:miter lim="800000"/>
            <a:headEnd/>
            <a:tailEnd type="none" w="sm" len="lg"/>
          </a:ln>
          <a:effectLst/>
        </p:spPr>
        <p:txBody>
          <a:bodyPr anchor="ctr">
            <a:spAutoFit/>
          </a:bodyPr>
          <a:lstStyle/>
          <a:p>
            <a:pPr>
              <a:defRPr/>
            </a:pPr>
            <a:endParaRPr lang="en-US"/>
          </a:p>
        </p:txBody>
      </p:sp>
      <p:grpSp>
        <p:nvGrpSpPr>
          <p:cNvPr id="18440" name="Group 70"/>
          <p:cNvGrpSpPr>
            <a:grpSpLocks/>
          </p:cNvGrpSpPr>
          <p:nvPr userDrawn="1"/>
        </p:nvGrpSpPr>
        <p:grpSpPr bwMode="auto">
          <a:xfrm>
            <a:off x="0" y="5934075"/>
            <a:ext cx="906463" cy="923925"/>
            <a:chOff x="236" y="3661"/>
            <a:chExt cx="723" cy="734"/>
          </a:xfrm>
        </p:grpSpPr>
        <p:sp>
          <p:nvSpPr>
            <p:cNvPr id="1095" name="Oval 71"/>
            <p:cNvSpPr>
              <a:spLocks noChangeArrowheads="1"/>
            </p:cNvSpPr>
            <p:nvPr/>
          </p:nvSpPr>
          <p:spPr bwMode="auto">
            <a:xfrm>
              <a:off x="271" y="3703"/>
              <a:ext cx="652" cy="651"/>
            </a:xfrm>
            <a:prstGeom prst="ellipse">
              <a:avLst/>
            </a:prstGeom>
            <a:noFill/>
            <a:ln w="12700">
              <a:noFill/>
              <a:round/>
              <a:headEnd/>
              <a:tailEnd type="none" w="sm" len="lg"/>
            </a:ln>
            <a:effectLst/>
          </p:spPr>
          <p:txBody>
            <a:bodyPr anchor="ctr">
              <a:spAutoFit/>
            </a:bodyPr>
            <a:lstStyle/>
            <a:p>
              <a:pPr>
                <a:defRPr/>
              </a:pPr>
              <a:endParaRPr lang="en-US"/>
            </a:p>
          </p:txBody>
        </p:sp>
        <p:pic>
          <p:nvPicPr>
            <p:cNvPr id="18442" name="Picture 72" descr="lisa-icon"/>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236" y="3661"/>
              <a:ext cx="723" cy="734"/>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Lst>
  <p:transition spd="med">
    <p:wipe dir="d"/>
  </p:transition>
  <p:hf sldNum="0" hdr="0" ftr="0" dt="0"/>
  <p:txStyles>
    <p:titleStyle>
      <a:lvl1pPr algn="l" rtl="0" eaLnBrk="0" fontAlgn="base" hangingPunct="0">
        <a:lnSpc>
          <a:spcPct val="85000"/>
        </a:lnSpc>
        <a:spcBef>
          <a:spcPct val="0"/>
        </a:spcBef>
        <a:spcAft>
          <a:spcPct val="0"/>
        </a:spcAft>
        <a:defRPr sz="2400">
          <a:solidFill>
            <a:srgbClr val="0A50A1"/>
          </a:solidFill>
          <a:latin typeface="+mj-lt"/>
          <a:ea typeface="+mj-ea"/>
          <a:cs typeface="+mj-cs"/>
        </a:defRPr>
      </a:lvl1pPr>
      <a:lvl2pPr algn="l" rtl="0" eaLnBrk="0" fontAlgn="base" hangingPunct="0">
        <a:lnSpc>
          <a:spcPct val="85000"/>
        </a:lnSpc>
        <a:spcBef>
          <a:spcPct val="0"/>
        </a:spcBef>
        <a:spcAft>
          <a:spcPct val="0"/>
        </a:spcAft>
        <a:defRPr sz="2400">
          <a:solidFill>
            <a:srgbClr val="0A50A1"/>
          </a:solidFill>
          <a:latin typeface="Arial" charset="0"/>
        </a:defRPr>
      </a:lvl2pPr>
      <a:lvl3pPr algn="l" rtl="0" eaLnBrk="0" fontAlgn="base" hangingPunct="0">
        <a:lnSpc>
          <a:spcPct val="85000"/>
        </a:lnSpc>
        <a:spcBef>
          <a:spcPct val="0"/>
        </a:spcBef>
        <a:spcAft>
          <a:spcPct val="0"/>
        </a:spcAft>
        <a:defRPr sz="2400">
          <a:solidFill>
            <a:srgbClr val="0A50A1"/>
          </a:solidFill>
          <a:latin typeface="Arial" charset="0"/>
        </a:defRPr>
      </a:lvl3pPr>
      <a:lvl4pPr algn="l" rtl="0" eaLnBrk="0" fontAlgn="base" hangingPunct="0">
        <a:lnSpc>
          <a:spcPct val="85000"/>
        </a:lnSpc>
        <a:spcBef>
          <a:spcPct val="0"/>
        </a:spcBef>
        <a:spcAft>
          <a:spcPct val="0"/>
        </a:spcAft>
        <a:defRPr sz="2400">
          <a:solidFill>
            <a:srgbClr val="0A50A1"/>
          </a:solidFill>
          <a:latin typeface="Arial" charset="0"/>
        </a:defRPr>
      </a:lvl4pPr>
      <a:lvl5pPr algn="l" rtl="0" eaLnBrk="0" fontAlgn="base" hangingPunct="0">
        <a:lnSpc>
          <a:spcPct val="85000"/>
        </a:lnSpc>
        <a:spcBef>
          <a:spcPct val="0"/>
        </a:spcBef>
        <a:spcAft>
          <a:spcPct val="0"/>
        </a:spcAft>
        <a:defRPr sz="2400">
          <a:solidFill>
            <a:srgbClr val="0A50A1"/>
          </a:solidFill>
          <a:latin typeface="Arial" charset="0"/>
        </a:defRPr>
      </a:lvl5pPr>
      <a:lvl6pPr marL="457200" algn="l" rtl="0" eaLnBrk="0" fontAlgn="base" hangingPunct="0">
        <a:lnSpc>
          <a:spcPct val="85000"/>
        </a:lnSpc>
        <a:spcBef>
          <a:spcPct val="0"/>
        </a:spcBef>
        <a:spcAft>
          <a:spcPct val="0"/>
        </a:spcAft>
        <a:defRPr sz="2400">
          <a:solidFill>
            <a:srgbClr val="0A50A1"/>
          </a:solidFill>
          <a:latin typeface="Arial" charset="0"/>
        </a:defRPr>
      </a:lvl6pPr>
      <a:lvl7pPr marL="914400" algn="l" rtl="0" eaLnBrk="0" fontAlgn="base" hangingPunct="0">
        <a:lnSpc>
          <a:spcPct val="85000"/>
        </a:lnSpc>
        <a:spcBef>
          <a:spcPct val="0"/>
        </a:spcBef>
        <a:spcAft>
          <a:spcPct val="0"/>
        </a:spcAft>
        <a:defRPr sz="2400">
          <a:solidFill>
            <a:srgbClr val="0A50A1"/>
          </a:solidFill>
          <a:latin typeface="Arial" charset="0"/>
        </a:defRPr>
      </a:lvl7pPr>
      <a:lvl8pPr marL="1371600" algn="l" rtl="0" eaLnBrk="0" fontAlgn="base" hangingPunct="0">
        <a:lnSpc>
          <a:spcPct val="85000"/>
        </a:lnSpc>
        <a:spcBef>
          <a:spcPct val="0"/>
        </a:spcBef>
        <a:spcAft>
          <a:spcPct val="0"/>
        </a:spcAft>
        <a:defRPr sz="2400">
          <a:solidFill>
            <a:srgbClr val="0A50A1"/>
          </a:solidFill>
          <a:latin typeface="Arial" charset="0"/>
        </a:defRPr>
      </a:lvl8pPr>
      <a:lvl9pPr marL="1828800" algn="l" rtl="0" eaLnBrk="0" fontAlgn="base" hangingPunct="0">
        <a:lnSpc>
          <a:spcPct val="85000"/>
        </a:lnSpc>
        <a:spcBef>
          <a:spcPct val="0"/>
        </a:spcBef>
        <a:spcAft>
          <a:spcPct val="0"/>
        </a:spcAft>
        <a:defRPr sz="2400">
          <a:solidFill>
            <a:srgbClr val="0A50A1"/>
          </a:solidFill>
          <a:latin typeface="Arial" charset="0"/>
        </a:defRPr>
      </a:lvl9pPr>
    </p:titleStyle>
    <p:bodyStyle>
      <a:lvl1pPr marL="231775" indent="-231775" algn="l" rtl="0" eaLnBrk="0" fontAlgn="base" hangingPunct="0">
        <a:spcBef>
          <a:spcPct val="0"/>
        </a:spcBef>
        <a:spcAft>
          <a:spcPct val="40000"/>
        </a:spcAft>
        <a:buClr>
          <a:srgbClr val="666699"/>
        </a:buClr>
        <a:buSzPct val="85000"/>
        <a:buFont typeface="Wingdings" pitchFamily="2" charset="2"/>
        <a:buChar char="§"/>
        <a:defRPr sz="2100">
          <a:solidFill>
            <a:srgbClr val="6C18B0"/>
          </a:solidFill>
          <a:latin typeface="+mn-lt"/>
          <a:ea typeface="+mn-ea"/>
          <a:cs typeface="+mn-cs"/>
        </a:defRPr>
      </a:lvl1pPr>
      <a:lvl2pPr marL="571500" indent="-225425" algn="l" rtl="0" eaLnBrk="0" fontAlgn="base" hangingPunct="0">
        <a:spcBef>
          <a:spcPct val="0"/>
        </a:spcBef>
        <a:spcAft>
          <a:spcPct val="40000"/>
        </a:spcAft>
        <a:buClr>
          <a:schemeClr val="bg1"/>
        </a:buClr>
        <a:buSzPct val="75000"/>
        <a:buChar char="–"/>
        <a:defRPr sz="2800">
          <a:solidFill>
            <a:schemeClr val="bg1"/>
          </a:solidFill>
          <a:latin typeface="+mn-lt"/>
        </a:defRPr>
      </a:lvl2pPr>
      <a:lvl3pPr marL="911225" indent="-225425" algn="l" rtl="0" eaLnBrk="0" fontAlgn="base" hangingPunct="0">
        <a:spcBef>
          <a:spcPct val="0"/>
        </a:spcBef>
        <a:spcAft>
          <a:spcPct val="40000"/>
        </a:spcAft>
        <a:buClr>
          <a:srgbClr val="666699"/>
        </a:buClr>
        <a:buSzPct val="100000"/>
        <a:buChar char="–"/>
        <a:defRPr sz="1600">
          <a:solidFill>
            <a:srgbClr val="666699"/>
          </a:solidFill>
          <a:latin typeface="+mn-lt"/>
        </a:defRPr>
      </a:lvl3pPr>
      <a:lvl4pPr marL="1252538" indent="-227013" algn="l" rtl="0" eaLnBrk="0" fontAlgn="base" hangingPunct="0">
        <a:spcBef>
          <a:spcPct val="0"/>
        </a:spcBef>
        <a:spcAft>
          <a:spcPct val="40000"/>
        </a:spcAft>
        <a:buClr>
          <a:srgbClr val="B0ACFE"/>
        </a:buClr>
        <a:buSzPct val="100000"/>
        <a:buChar char="–"/>
        <a:defRPr sz="1600">
          <a:solidFill>
            <a:srgbClr val="B0ACFE"/>
          </a:solidFill>
          <a:latin typeface="+mn-lt"/>
        </a:defRPr>
      </a:lvl4pPr>
      <a:lvl5pPr marL="15970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mn-lt"/>
        </a:defRPr>
      </a:lvl5pPr>
      <a:lvl6pPr marL="20542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mn-lt"/>
        </a:defRPr>
      </a:lvl6pPr>
      <a:lvl7pPr marL="25114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mn-lt"/>
        </a:defRPr>
      </a:lvl7pPr>
      <a:lvl8pPr marL="29686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mn-lt"/>
        </a:defRPr>
      </a:lvl8pPr>
      <a:lvl9pPr marL="34258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38.png"/><Relationship Id="rId2" Type="http://schemas.openxmlformats.org/officeDocument/2006/relationships/video" Target="file:///\\vmware-host\Shared%20Folders\Desktop\Outreach\millisec_pulsar_shot.mpg" TargetMode="External"/><Relationship Id="rId1" Type="http://schemas.openxmlformats.org/officeDocument/2006/relationships/vmlDrawing" Target="../drawings/vmlDrawing9.vml"/><Relationship Id="rId6" Type="http://schemas.openxmlformats.org/officeDocument/2006/relationships/image" Target="../media/image237.jpeg"/><Relationship Id="rId5" Type="http://schemas.openxmlformats.org/officeDocument/2006/relationships/oleObject" Target="../embeddings/oleObject22.bin"/><Relationship Id="rId4" Type="http://schemas.openxmlformats.org/officeDocument/2006/relationships/notesSlide" Target="../notesSlides/notesSlide9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gif"/><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file:///\\vmware-host\Shared%20Folders\My%20Documents\Outreach\Trends%20in%20Theory%202011\hs-2002-24-a-low_mpeg.avi" TargetMode="Externa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gif"/><Relationship Id="rId4" Type="http://schemas.openxmlformats.org/officeDocument/2006/relationships/image" Target="../media/image88.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file:///\\vmware-host\Shared%20Folders\My%20Documents\Outreach\Trends%20in%20Theory%202011\film2.mov" TargetMode="Externa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2.gif"/></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xml"/><Relationship Id="rId1" Type="http://schemas.openxmlformats.org/officeDocument/2006/relationships/video" Target="file:///\\vmware-host\Shared%20Folders\johannesvandenbrand%20On%20My%20Mac\Documents\Outreach\Kronig%20Lecture%20TU%20Delft\BNS-GRB.mp4" TargetMode="External"/><Relationship Id="rId4" Type="http://schemas.openxmlformats.org/officeDocument/2006/relationships/image" Target="../media/image102.png"/></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gif"/></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46.xml"/><Relationship Id="rId7"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3.png"/><Relationship Id="rId11" Type="http://schemas.openxmlformats.org/officeDocument/2006/relationships/oleObject" Target="../embeddings/oleObject11.bin"/><Relationship Id="rId5" Type="http://schemas.openxmlformats.org/officeDocument/2006/relationships/oleObject" Target="../embeddings/oleObject7.bin"/><Relationship Id="rId10" Type="http://schemas.openxmlformats.org/officeDocument/2006/relationships/oleObject" Target="../embeddings/oleObject10.bin"/><Relationship Id="rId4" Type="http://schemas.openxmlformats.org/officeDocument/2006/relationships/oleObject" Target="../embeddings/oleObject6.bin"/><Relationship Id="rId9" Type="http://schemas.openxmlformats.org/officeDocument/2006/relationships/oleObject" Target="../embeddings/oleObject9.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7.jpeg"/><Relationship Id="rId5" Type="http://schemas.openxmlformats.org/officeDocument/2006/relationships/image" Target="../media/image126.gif"/><Relationship Id="rId4" Type="http://schemas.openxmlformats.org/officeDocument/2006/relationships/oleObject" Target="../embeddings/oleObject12.bin"/></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jpeg"/></Relationships>
</file>

<file path=ppt/slides/_rels/slide5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5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54.xml"/><Relationship Id="rId7"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6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7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png"/></Relationships>
</file>

<file path=ppt/slides/_rels/slide7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69.xml"/><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image" Target="../media/image181.png"/><Relationship Id="rId4" Type="http://schemas.openxmlformats.org/officeDocument/2006/relationships/oleObject" Target="../embeddings/oleObject16.bin"/><Relationship Id="rId9" Type="http://schemas.openxmlformats.org/officeDocument/2006/relationships/oleObject" Target="../embeddings/oleObject20.bin"/></Relationships>
</file>

<file path=ppt/slides/_rels/slide7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83.jpeg"/></Relationships>
</file>

<file path=ppt/slides/_rels/slide7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86.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89.png"/><Relationship Id="rId4" Type="http://schemas.openxmlformats.org/officeDocument/2006/relationships/image" Target="../media/image188.png"/></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video" Target="file:///\\vmware-host\Shared%20Folders\johannesvandenbrand%20On%20My%20Mac\Documents\Outreach\Kronig%20Lecture%20TU%20Delft\CrabSNe.mp4" TargetMode="Externa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png"/></Relationships>
</file>

<file path=ppt/slides/_rels/slide8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194.png"/><Relationship Id="rId4" Type="http://schemas.openxmlformats.org/officeDocument/2006/relationships/image" Target="../media/image85.jpeg"/></Relationships>
</file>

<file path=ppt/slides/_rels/slide8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96.jpeg"/></Relationships>
</file>

<file path=ppt/slides/_rels/slide8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201.jpeg"/><Relationship Id="rId4" Type="http://schemas.openxmlformats.org/officeDocument/2006/relationships/image" Target="../media/image200.jpeg"/></Relationships>
</file>

<file path=ppt/slides/_rels/slide8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204.gif"/><Relationship Id="rId4" Type="http://schemas.openxmlformats.org/officeDocument/2006/relationships/image" Target="../media/image203.png"/></Relationships>
</file>

<file path=ppt/slides/_rels/slide8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206.jpeg"/></Relationships>
</file>

<file path=ppt/slides/_rels/slide8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208.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3.xml"/><Relationship Id="rId1" Type="http://schemas.openxmlformats.org/officeDocument/2006/relationships/slideLayout" Target="../slideLayouts/slideLayout13.xml"/><Relationship Id="rId5" Type="http://schemas.openxmlformats.org/officeDocument/2006/relationships/image" Target="../media/image215.jpeg"/><Relationship Id="rId4" Type="http://schemas.openxmlformats.org/officeDocument/2006/relationships/image" Target="../media/image214.jpeg"/></Relationships>
</file>

<file path=ppt/slides/_rels/slide9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217.jpeg"/><Relationship Id="rId4" Type="http://schemas.openxmlformats.org/officeDocument/2006/relationships/image" Target="../media/image216.jpeg"/></Relationships>
</file>

<file path=ppt/slides/_rels/slide9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209.jpeg"/></Relationships>
</file>

<file path=ppt/slides/_rels/slide9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image" Target="../media/image221.png"/><Relationship Id="rId4" Type="http://schemas.openxmlformats.org/officeDocument/2006/relationships/image" Target="../media/image220.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225.jpe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oleObject" Target="../embeddings/oleObject21.bin"/></Relationships>
</file>

<file path=ppt/slides/_rels/slide9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9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jpeg"/></Relationships>
</file>

<file path=ppt/slides/_rels/slide9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233.jpeg"/></Relationships>
</file>

<file path=ppt/slides/_rels/slide9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236.jpeg"/><Relationship Id="rId4" Type="http://schemas.openxmlformats.org/officeDocument/2006/relationships/image" Target="../media/image23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3794" name="Rectangle 7"/>
          <p:cNvSpPr>
            <a:spLocks noChangeArrowheads="1"/>
          </p:cNvSpPr>
          <p:nvPr/>
        </p:nvSpPr>
        <p:spPr bwMode="auto">
          <a:xfrm>
            <a:off x="0" y="0"/>
            <a:ext cx="914400" cy="6858000"/>
          </a:xfrm>
          <a:prstGeom prst="rect">
            <a:avLst/>
          </a:prstGeom>
          <a:ln w="12700">
            <a:noFill/>
            <a:miter lim="800000"/>
            <a:headEnd/>
            <a:tailEnd/>
          </a:ln>
        </p:spPr>
        <p:txBody>
          <a:bodyPr wrap="none" anchor="ctr"/>
          <a:lstStyle/>
          <a:p>
            <a:endParaRPr lang="nl-NL"/>
          </a:p>
        </p:txBody>
      </p:sp>
      <p:sp>
        <p:nvSpPr>
          <p:cNvPr id="33795" name="Rectangle 3"/>
          <p:cNvSpPr>
            <a:spLocks noGrp="1" noChangeArrowheads="1"/>
          </p:cNvSpPr>
          <p:nvPr>
            <p:ph type="body" idx="1"/>
          </p:nvPr>
        </p:nvSpPr>
        <p:spPr>
          <a:xfrm>
            <a:off x="611188" y="1557338"/>
            <a:ext cx="7772400" cy="4610100"/>
          </a:xfrm>
        </p:spPr>
        <p:txBody>
          <a:bodyPr/>
          <a:lstStyle/>
          <a:p>
            <a:pPr algn="ctr">
              <a:buFont typeface="Wingdings" pitchFamily="2" charset="2"/>
              <a:buNone/>
            </a:pPr>
            <a:r>
              <a:rPr lang="en-US" sz="3200" smtClean="0">
                <a:latin typeface="Biondi" pitchFamily="2" charset="0"/>
              </a:rPr>
              <a:t>Gravitation</a:t>
            </a:r>
            <a:endParaRPr lang="en-US" sz="2400" smtClean="0">
              <a:latin typeface="Biondi" pitchFamily="2" charset="0"/>
            </a:endParaRPr>
          </a:p>
          <a:p>
            <a:pPr algn="ctr">
              <a:buFont typeface="Wingdings" pitchFamily="2" charset="2"/>
              <a:buNone/>
            </a:pPr>
            <a:r>
              <a:rPr lang="en-US" sz="2400" smtClean="0">
                <a:latin typeface="Biondi" pitchFamily="2" charset="0"/>
              </a:rPr>
              <a:t>The dynamics of </a:t>
            </a:r>
            <a:r>
              <a:rPr lang="en-US" sz="2400" err="1" smtClean="0">
                <a:latin typeface="Biondi" pitchFamily="2" charset="0"/>
              </a:rPr>
              <a:t>spacetime</a:t>
            </a:r>
            <a:endParaRPr lang="en-US" sz="1200" smtClean="0">
              <a:latin typeface="Biondi" pitchFamily="2" charset="0"/>
            </a:endParaRPr>
          </a:p>
          <a:p>
            <a:pPr algn="ctr">
              <a:buFont typeface="Wingdings" pitchFamily="2" charset="2"/>
              <a:buNone/>
            </a:pPr>
            <a:r>
              <a:rPr lang="en-US" sz="1700" smtClean="0"/>
              <a:t>Jo van den Brand</a:t>
            </a:r>
          </a:p>
        </p:txBody>
      </p:sp>
      <p:sp>
        <p:nvSpPr>
          <p:cNvPr id="33796" name="Rectangle 4"/>
          <p:cNvSpPr>
            <a:spLocks noChangeArrowheads="1"/>
          </p:cNvSpPr>
          <p:nvPr/>
        </p:nvSpPr>
        <p:spPr bwMode="auto">
          <a:xfrm>
            <a:off x="0" y="0"/>
            <a:ext cx="9144000" cy="0"/>
          </a:xfrm>
          <a:prstGeom prst="rect">
            <a:avLst/>
          </a:prstGeom>
          <a:noFill/>
          <a:ln w="12700">
            <a:noFill/>
            <a:miter lim="800000"/>
            <a:headEnd type="none" w="sm" len="sm"/>
            <a:tailEnd type="none" w="sm" len="sm"/>
          </a:ln>
        </p:spPr>
        <p:txBody>
          <a:bodyPr wrap="none" anchor="ctr">
            <a:spAutoFit/>
          </a:bodyPr>
          <a:lstStyle/>
          <a:p>
            <a:endParaRPr lang="nl-NL"/>
          </a:p>
        </p:txBody>
      </p:sp>
      <p:sp>
        <p:nvSpPr>
          <p:cNvPr id="33797" name="Rectangle 5"/>
          <p:cNvSpPr>
            <a:spLocks noChangeArrowheads="1"/>
          </p:cNvSpPr>
          <p:nvPr/>
        </p:nvSpPr>
        <p:spPr bwMode="auto">
          <a:xfrm>
            <a:off x="0" y="0"/>
            <a:ext cx="9144000" cy="0"/>
          </a:xfrm>
          <a:prstGeom prst="rect">
            <a:avLst/>
          </a:prstGeom>
          <a:noFill/>
          <a:ln w="12700">
            <a:noFill/>
            <a:miter lim="800000"/>
            <a:headEnd type="none" w="sm" len="sm"/>
            <a:tailEnd type="none" w="sm" len="sm"/>
          </a:ln>
        </p:spPr>
        <p:txBody>
          <a:bodyPr wrap="none" anchor="ctr">
            <a:spAutoFit/>
          </a:bodyPr>
          <a:lstStyle/>
          <a:p>
            <a:endParaRPr lang="nl-NL"/>
          </a:p>
        </p:txBody>
      </p:sp>
      <p:pic>
        <p:nvPicPr>
          <p:cNvPr id="33798" name="Picture 6" descr="aerial"/>
          <p:cNvPicPr>
            <a:picLocks noChangeAspect="1" noChangeArrowheads="1"/>
          </p:cNvPicPr>
          <p:nvPr/>
        </p:nvPicPr>
        <p:blipFill>
          <a:blip r:embed="rId3" cstate="print"/>
          <a:srcRect/>
          <a:stretch>
            <a:fillRect/>
          </a:stretch>
        </p:blipFill>
        <p:spPr bwMode="auto">
          <a:xfrm>
            <a:off x="-38100" y="3595688"/>
            <a:ext cx="9229725" cy="3000375"/>
          </a:xfrm>
          <a:prstGeom prst="rect">
            <a:avLst/>
          </a:prstGeom>
          <a:noFill/>
          <a:ln w="9525">
            <a:noFill/>
            <a:miter lim="800000"/>
            <a:headEnd/>
            <a:tailEnd/>
          </a:ln>
        </p:spPr>
      </p:pic>
      <p:sp>
        <p:nvSpPr>
          <p:cNvPr id="33799" name="TextBox 6"/>
          <p:cNvSpPr txBox="1">
            <a:spLocks noChangeArrowheads="1"/>
          </p:cNvSpPr>
          <p:nvPr/>
        </p:nvSpPr>
        <p:spPr bwMode="auto">
          <a:xfrm>
            <a:off x="5920363" y="6604000"/>
            <a:ext cx="3214341" cy="246221"/>
          </a:xfrm>
          <a:prstGeom prst="rect">
            <a:avLst/>
          </a:prstGeom>
          <a:solidFill>
            <a:srgbClr val="FFFFFF"/>
          </a:solidFill>
          <a:ln w="9525">
            <a:noFill/>
            <a:miter lim="800000"/>
            <a:headEnd/>
            <a:tailEnd/>
          </a:ln>
        </p:spPr>
        <p:txBody>
          <a:bodyPr wrap="none">
            <a:spAutoFit/>
          </a:bodyPr>
          <a:lstStyle/>
          <a:p>
            <a:r>
              <a:rPr lang="en-US" sz="1000" b="0" err="1" smtClean="0"/>
              <a:t>Kronig</a:t>
            </a:r>
            <a:r>
              <a:rPr lang="en-US" sz="1000" b="0" smtClean="0"/>
              <a:t> Lecture TU Delft, March 8, </a:t>
            </a:r>
            <a:r>
              <a:rPr lang="en-US" sz="1000" b="0"/>
              <a:t>2011; jo@nikhef.nl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0"/>
            <a:ext cx="835025" cy="6858000"/>
          </a:xfrm>
          <a:prstGeom prst="rect">
            <a:avLst/>
          </a:prstGeom>
          <a:solidFill>
            <a:srgbClr val="FFFFFF"/>
          </a:solidFill>
          <a:ln w="12700">
            <a:noFill/>
            <a:miter lim="800000"/>
            <a:headEnd/>
            <a:tailEnd/>
          </a:ln>
        </p:spPr>
        <p:txBody>
          <a:bodyPr wrap="none" anchor="ctr"/>
          <a:lstStyle/>
          <a:p>
            <a:endParaRPr lang="nl-NL"/>
          </a:p>
        </p:txBody>
      </p:sp>
      <p:sp>
        <p:nvSpPr>
          <p:cNvPr id="32771" name="Title 1"/>
          <p:cNvSpPr>
            <a:spLocks noGrp="1"/>
          </p:cNvSpPr>
          <p:nvPr>
            <p:ph type="title"/>
          </p:nvPr>
        </p:nvSpPr>
        <p:spPr>
          <a:xfrm>
            <a:off x="968375" y="0"/>
            <a:ext cx="8175625" cy="990600"/>
          </a:xfrm>
        </p:spPr>
        <p:txBody>
          <a:bodyPr/>
          <a:lstStyle/>
          <a:p>
            <a:pPr>
              <a:defRPr/>
            </a:pPr>
            <a:r>
              <a:rPr lang="en-US" altLang="ja-JP" sz="2800" kern="1200" dirty="0" err="1" smtClean="0">
                <a:solidFill>
                  <a:srgbClr val="00397E"/>
                </a:solidFill>
                <a:latin typeface="Biondi" pitchFamily="2" charset="0"/>
                <a:ea typeface="ＭＳ Ｐゴシック" pitchFamily="34" charset="-128"/>
                <a:cs typeface="Arabic Typesetting" pitchFamily="66" charset="-78"/>
              </a:rPr>
              <a:t>Superattenuators</a:t>
            </a:r>
            <a:endParaRPr lang="en-US" altLang="ja-JP" sz="2800" kern="1200" dirty="0" smtClean="0">
              <a:solidFill>
                <a:srgbClr val="00397E"/>
              </a:solidFill>
              <a:latin typeface="Biondi" pitchFamily="2" charset="0"/>
              <a:ea typeface="ＭＳ Ｐゴシック" pitchFamily="34" charset="-128"/>
              <a:cs typeface="Arabic Typesetting" pitchFamily="66" charset="-78"/>
            </a:endParaRPr>
          </a:p>
        </p:txBody>
      </p:sp>
      <p:pic>
        <p:nvPicPr>
          <p:cNvPr id="49156" name="Picture 2"/>
          <p:cNvPicPr>
            <a:picLocks noChangeAspect="1" noChangeArrowheads="1"/>
          </p:cNvPicPr>
          <p:nvPr/>
        </p:nvPicPr>
        <p:blipFill>
          <a:blip r:embed="rId3" cstate="print"/>
          <a:srcRect/>
          <a:stretch>
            <a:fillRect/>
          </a:stretch>
        </p:blipFill>
        <p:spPr bwMode="auto">
          <a:xfrm>
            <a:off x="4972050" y="866775"/>
            <a:ext cx="4171950" cy="5991225"/>
          </a:xfrm>
          <a:prstGeom prst="rect">
            <a:avLst/>
          </a:prstGeom>
          <a:noFill/>
          <a:ln w="9525">
            <a:noFill/>
            <a:miter lim="800000"/>
            <a:headEnd/>
            <a:tailEnd/>
          </a:ln>
        </p:spPr>
      </p:pic>
      <p:pic>
        <p:nvPicPr>
          <p:cNvPr id="49157" name="Picture 3"/>
          <p:cNvPicPr>
            <a:picLocks noChangeAspect="1" noChangeArrowheads="1"/>
          </p:cNvPicPr>
          <p:nvPr/>
        </p:nvPicPr>
        <p:blipFill>
          <a:blip r:embed="rId4" cstate="print"/>
          <a:srcRect/>
          <a:stretch>
            <a:fillRect/>
          </a:stretch>
        </p:blipFill>
        <p:spPr bwMode="auto">
          <a:xfrm>
            <a:off x="0" y="1219200"/>
            <a:ext cx="5572125" cy="2247900"/>
          </a:xfrm>
          <a:prstGeom prst="rect">
            <a:avLst/>
          </a:prstGeom>
          <a:noFill/>
          <a:ln w="9525">
            <a:noFill/>
            <a:miter lim="800000"/>
            <a:headEnd/>
            <a:tailEnd/>
          </a:ln>
        </p:spPr>
      </p:pic>
      <p:pic>
        <p:nvPicPr>
          <p:cNvPr id="49158" name="Picture 5"/>
          <p:cNvPicPr>
            <a:picLocks noChangeAspect="1" noChangeArrowheads="1"/>
          </p:cNvPicPr>
          <p:nvPr/>
        </p:nvPicPr>
        <p:blipFill>
          <a:blip r:embed="rId5" cstate="print"/>
          <a:srcRect/>
          <a:stretch>
            <a:fillRect/>
          </a:stretch>
        </p:blipFill>
        <p:spPr bwMode="auto">
          <a:xfrm>
            <a:off x="0" y="3611563"/>
            <a:ext cx="4343400" cy="3246437"/>
          </a:xfrm>
          <a:prstGeom prst="rect">
            <a:avLst/>
          </a:prstGeom>
          <a:noFill/>
          <a:ln w="9525">
            <a:noFill/>
            <a:miter lim="800000"/>
            <a:headEnd/>
            <a:tailEnd/>
          </a:ln>
        </p:spPr>
      </p:pic>
      <p:cxnSp>
        <p:nvCxnSpPr>
          <p:cNvPr id="49159" name="Straight Connector 8"/>
          <p:cNvCxnSpPr>
            <a:cxnSpLocks noChangeShapeType="1"/>
          </p:cNvCxnSpPr>
          <p:nvPr/>
        </p:nvCxnSpPr>
        <p:spPr bwMode="auto">
          <a:xfrm>
            <a:off x="1082675" y="696913"/>
            <a:ext cx="6946900" cy="1587"/>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6"/>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 name="Rectangle 2"/>
          <p:cNvSpPr>
            <a:spLocks noGrp="1" noChangeArrowheads="1"/>
          </p:cNvSpPr>
          <p:nvPr>
            <p:ph type="title"/>
          </p:nvPr>
        </p:nvSpPr>
        <p:spPr/>
        <p:txBody>
          <a:bodyPr/>
          <a:lstStyle/>
          <a:p>
            <a:pPr defTabSz="98742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800" kern="1200" err="1" smtClean="0">
                <a:solidFill>
                  <a:srgbClr val="00397E"/>
                </a:solidFill>
                <a:latin typeface="Biondi" pitchFamily="2" charset="0"/>
                <a:ea typeface="ＭＳ Ｐゴシック" pitchFamily="34" charset="-128"/>
                <a:cs typeface="Arabic Typesetting" pitchFamily="66" charset="-78"/>
              </a:rPr>
              <a:t>Binaire</a:t>
            </a:r>
            <a:r>
              <a:rPr lang="en-US" altLang="ja-JP" sz="2800" kern="1200" smtClean="0">
                <a:solidFill>
                  <a:srgbClr val="00397E"/>
                </a:solidFill>
                <a:latin typeface="Biondi" pitchFamily="2" charset="0"/>
                <a:ea typeface="ＭＳ Ｐゴシック" pitchFamily="34" charset="-128"/>
                <a:cs typeface="Arabic Typesetting" pitchFamily="66" charset="-78"/>
              </a:rPr>
              <a:t> pulsars</a:t>
            </a:r>
          </a:p>
        </p:txBody>
      </p:sp>
      <p:graphicFrame>
        <p:nvGraphicFramePr>
          <p:cNvPr id="12290" name="Object 2"/>
          <p:cNvGraphicFramePr>
            <a:graphicFrameLocks noChangeAspect="1"/>
          </p:cNvGraphicFramePr>
          <p:nvPr>
            <p:ph sz="half" idx="1"/>
          </p:nvPr>
        </p:nvGraphicFramePr>
        <p:xfrm>
          <a:off x="1525588" y="1103313"/>
          <a:ext cx="6237287" cy="1009650"/>
        </p:xfrm>
        <a:graphic>
          <a:graphicData uri="http://schemas.openxmlformats.org/presentationml/2006/ole">
            <p:oleObj spid="_x0000_s493570" name="Équation" r:id="rId5" imgW="3136680" imgH="507960" progId="Equation.3">
              <p:embed/>
            </p:oleObj>
          </a:graphicData>
        </a:graphic>
      </p:graphicFrame>
      <p:sp>
        <p:nvSpPr>
          <p:cNvPr id="12293" name="Text Box 5"/>
          <p:cNvSpPr txBox="1">
            <a:spLocks noChangeArrowheads="1"/>
          </p:cNvSpPr>
          <p:nvPr/>
        </p:nvSpPr>
        <p:spPr bwMode="auto">
          <a:xfrm>
            <a:off x="1003300" y="5727700"/>
            <a:ext cx="3827463" cy="336550"/>
          </a:xfrm>
          <a:prstGeom prst="rect">
            <a:avLst/>
          </a:prstGeom>
          <a:solidFill>
            <a:srgbClr val="FFFF99"/>
          </a:solidFill>
          <a:ln w="12700">
            <a:noFill/>
            <a:miter lim="800000"/>
            <a:headEnd/>
            <a:tailEnd/>
          </a:ln>
        </p:spPr>
        <p:txBody>
          <a:bodyPr>
            <a:spAutoFit/>
          </a:bodyPr>
          <a:lstStyle/>
          <a:p>
            <a:r>
              <a:rPr lang="en-GB" sz="1600" b="0">
                <a:solidFill>
                  <a:srgbClr val="6C18B0"/>
                </a:solidFill>
              </a:rPr>
              <a:t>Include binary system in analysis</a:t>
            </a:r>
            <a:endParaRPr lang="nl-NL" sz="1600" b="0">
              <a:solidFill>
                <a:srgbClr val="6C18B0"/>
              </a:solidFill>
            </a:endParaRPr>
          </a:p>
        </p:txBody>
      </p:sp>
      <p:pic>
        <p:nvPicPr>
          <p:cNvPr id="12295" name="Picture 10" descr="dn13566-1_580"/>
          <p:cNvPicPr>
            <a:picLocks noChangeAspect="1" noChangeArrowheads="1"/>
          </p:cNvPicPr>
          <p:nvPr/>
        </p:nvPicPr>
        <p:blipFill>
          <a:blip r:embed="rId6" cstate="print"/>
          <a:srcRect/>
          <a:stretch>
            <a:fillRect/>
          </a:stretch>
        </p:blipFill>
        <p:spPr bwMode="auto">
          <a:xfrm>
            <a:off x="4660900" y="2970213"/>
            <a:ext cx="4281488" cy="3535362"/>
          </a:xfrm>
          <a:prstGeom prst="rect">
            <a:avLst/>
          </a:prstGeom>
          <a:noFill/>
          <a:ln w="9525">
            <a:noFill/>
            <a:miter lim="800000"/>
            <a:headEnd/>
            <a:tailEnd/>
          </a:ln>
        </p:spPr>
      </p:pic>
      <p:cxnSp>
        <p:nvCxnSpPr>
          <p:cNvPr id="12296"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9" name="millisec_pulsar_shot.mpg">
            <a:hlinkClick r:id="" action="ppaction://media"/>
          </p:cNvPr>
          <p:cNvPicPr>
            <a:picLocks noRot="1" noChangeAspect="1"/>
          </p:cNvPicPr>
          <p:nvPr>
            <a:videoFile r:link="rId2"/>
          </p:nvPr>
        </p:nvPicPr>
        <p:blipFill>
          <a:blip r:embed="rId7" cstate="print"/>
          <a:stretch>
            <a:fillRect/>
          </a:stretch>
        </p:blipFill>
        <p:spPr>
          <a:xfrm>
            <a:off x="762000" y="2356945"/>
            <a:ext cx="3048000" cy="2286000"/>
          </a:xfrm>
          <a:prstGeom prst="rect">
            <a:avLst/>
          </a:prstGeom>
        </p:spPr>
      </p:pic>
    </p:spTree>
  </p:cSld>
  <p:clrMapOvr>
    <a:masterClrMapping/>
  </p:clrMapOvr>
  <p:transition spd="med">
    <p:wipe dir="d"/>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39938" name="Rectangle 2"/>
          <p:cNvSpPr>
            <a:spLocks noGrp="1" noChangeArrowheads="1"/>
          </p:cNvSpPr>
          <p:nvPr>
            <p:ph type="ctrTitle"/>
          </p:nvPr>
        </p:nvSpPr>
        <p:spPr>
          <a:xfrm>
            <a:off x="1260475" y="1477963"/>
            <a:ext cx="7772400" cy="1358900"/>
          </a:xfrm>
        </p:spPr>
        <p:txBody>
          <a:bodyPr wrap="none" lIns="91440" tIns="45720" rIns="91440" bIns="45720"/>
          <a:lstStyle/>
          <a:p>
            <a:pPr defTabSz="98742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kern="1200" dirty="0" err="1" smtClean="0">
                <a:solidFill>
                  <a:srgbClr val="00397E"/>
                </a:solidFill>
                <a:latin typeface="Biondi" pitchFamily="2" charset="0"/>
                <a:ea typeface="ＭＳ Ｐゴシック" pitchFamily="34" charset="-128"/>
                <a:cs typeface="Arabic Typesetting" pitchFamily="66" charset="-78"/>
              </a:rPr>
              <a:t>Virgo Status </a:t>
            </a:r>
            <a:br>
              <a:rPr lang="en-US" altLang="ja-JP" kern="1200" dirty="0" err="1" smtClean="0">
                <a:solidFill>
                  <a:srgbClr val="00397E"/>
                </a:solidFill>
                <a:latin typeface="Biondi" pitchFamily="2" charset="0"/>
                <a:ea typeface="ＭＳ Ｐゴシック" pitchFamily="34" charset="-128"/>
                <a:cs typeface="Arabic Typesetting" pitchFamily="66" charset="-78"/>
              </a:rPr>
            </a:br>
            <a:r>
              <a:rPr lang="en-US" altLang="ja-JP" kern="1200" dirty="0" err="1" smtClean="0">
                <a:solidFill>
                  <a:srgbClr val="00397E"/>
                </a:solidFill>
                <a:latin typeface="Biondi" pitchFamily="2" charset="0"/>
                <a:ea typeface="ＭＳ Ｐゴシック" pitchFamily="34" charset="-128"/>
                <a:cs typeface="Arabic Typesetting" pitchFamily="66" charset="-78"/>
              </a:rPr>
              <a:t>&amp; Commissioning</a:t>
            </a:r>
            <a:endParaRPr lang="fr-FR" altLang="ja-JP" kern="1200" dirty="0" err="1" smtClean="0">
              <a:solidFill>
                <a:srgbClr val="00397E"/>
              </a:solidFill>
              <a:latin typeface="Biondi" pitchFamily="2" charset="0"/>
              <a:ea typeface="ＭＳ Ｐゴシック" pitchFamily="34" charset="-128"/>
              <a:cs typeface="Arabic Typesetting" pitchFamily="66" charset="-7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animation01"/>
          <p:cNvPicPr>
            <a:picLocks noChangeAspect="1" noChangeArrowheads="1"/>
          </p:cNvPicPr>
          <p:nvPr/>
        </p:nvPicPr>
        <p:blipFill>
          <a:blip r:embed="rId3" cstate="print"/>
          <a:srcRect/>
          <a:stretch>
            <a:fillRect/>
          </a:stretch>
        </p:blipFill>
        <p:spPr bwMode="auto">
          <a:xfrm>
            <a:off x="912813" y="912813"/>
            <a:ext cx="7834312" cy="5483225"/>
          </a:xfrm>
          <a:prstGeom prst="rect">
            <a:avLst/>
          </a:prstGeom>
          <a:noFill/>
          <a:ln w="9525">
            <a:noFill/>
            <a:miter lim="800000"/>
            <a:headEnd/>
            <a:tailEnd/>
          </a:ln>
        </p:spPr>
      </p:pic>
      <p:pic>
        <p:nvPicPr>
          <p:cNvPr id="1569795" name="Picture 3" descr="animation02"/>
          <p:cNvPicPr>
            <a:picLocks noChangeAspect="1" noChangeArrowheads="1"/>
          </p:cNvPicPr>
          <p:nvPr/>
        </p:nvPicPr>
        <p:blipFill>
          <a:blip r:embed="rId4" cstate="print"/>
          <a:srcRect/>
          <a:stretch>
            <a:fillRect/>
          </a:stretch>
        </p:blipFill>
        <p:spPr bwMode="auto">
          <a:xfrm>
            <a:off x="912813" y="912813"/>
            <a:ext cx="7834312" cy="5483225"/>
          </a:xfrm>
          <a:prstGeom prst="rect">
            <a:avLst/>
          </a:prstGeom>
          <a:noFill/>
          <a:ln w="9525">
            <a:noFill/>
            <a:miter lim="800000"/>
            <a:headEnd/>
            <a:tailEnd/>
          </a:ln>
        </p:spPr>
      </p:pic>
      <p:pic>
        <p:nvPicPr>
          <p:cNvPr id="1569796" name="Picture 4" descr="animation03"/>
          <p:cNvPicPr>
            <a:picLocks noChangeAspect="1" noChangeArrowheads="1"/>
          </p:cNvPicPr>
          <p:nvPr/>
        </p:nvPicPr>
        <p:blipFill>
          <a:blip r:embed="rId5" cstate="print"/>
          <a:srcRect/>
          <a:stretch>
            <a:fillRect/>
          </a:stretch>
        </p:blipFill>
        <p:spPr bwMode="auto">
          <a:xfrm>
            <a:off x="912813" y="912813"/>
            <a:ext cx="7834312" cy="5483225"/>
          </a:xfrm>
          <a:prstGeom prst="rect">
            <a:avLst/>
          </a:prstGeom>
          <a:noFill/>
          <a:ln w="9525">
            <a:noFill/>
            <a:miter lim="800000"/>
            <a:headEnd/>
            <a:tailEnd/>
          </a:ln>
        </p:spPr>
      </p:pic>
      <p:pic>
        <p:nvPicPr>
          <p:cNvPr id="1569797" name="Picture 5" descr="animation04"/>
          <p:cNvPicPr>
            <a:picLocks noChangeAspect="1" noChangeArrowheads="1"/>
          </p:cNvPicPr>
          <p:nvPr/>
        </p:nvPicPr>
        <p:blipFill>
          <a:blip r:embed="rId6" cstate="print"/>
          <a:srcRect/>
          <a:stretch>
            <a:fillRect/>
          </a:stretch>
        </p:blipFill>
        <p:spPr bwMode="auto">
          <a:xfrm>
            <a:off x="912813" y="912813"/>
            <a:ext cx="7834312" cy="5483225"/>
          </a:xfrm>
          <a:prstGeom prst="rect">
            <a:avLst/>
          </a:prstGeom>
          <a:noFill/>
          <a:ln w="9525">
            <a:noFill/>
            <a:miter lim="800000"/>
            <a:headEnd/>
            <a:tailEnd/>
          </a:ln>
        </p:spPr>
      </p:pic>
      <p:pic>
        <p:nvPicPr>
          <p:cNvPr id="1569798" name="Picture 6" descr="animation05"/>
          <p:cNvPicPr>
            <a:picLocks noChangeAspect="1" noChangeArrowheads="1"/>
          </p:cNvPicPr>
          <p:nvPr/>
        </p:nvPicPr>
        <p:blipFill>
          <a:blip r:embed="rId7" cstate="print"/>
          <a:srcRect/>
          <a:stretch>
            <a:fillRect/>
          </a:stretch>
        </p:blipFill>
        <p:spPr bwMode="auto">
          <a:xfrm>
            <a:off x="912813" y="912813"/>
            <a:ext cx="7834312" cy="5483225"/>
          </a:xfrm>
          <a:prstGeom prst="rect">
            <a:avLst/>
          </a:prstGeom>
          <a:noFill/>
          <a:ln w="9525">
            <a:noFill/>
            <a:miter lim="800000"/>
            <a:headEnd/>
            <a:tailEnd/>
          </a:ln>
        </p:spPr>
      </p:pic>
      <p:pic>
        <p:nvPicPr>
          <p:cNvPr id="1569799" name="Picture 7" descr="animation06"/>
          <p:cNvPicPr>
            <a:picLocks noChangeAspect="1" noChangeArrowheads="1"/>
          </p:cNvPicPr>
          <p:nvPr/>
        </p:nvPicPr>
        <p:blipFill>
          <a:blip r:embed="rId8" cstate="print"/>
          <a:srcRect/>
          <a:stretch>
            <a:fillRect/>
          </a:stretch>
        </p:blipFill>
        <p:spPr bwMode="auto">
          <a:xfrm>
            <a:off x="912813" y="912813"/>
            <a:ext cx="7834312" cy="5483225"/>
          </a:xfrm>
          <a:prstGeom prst="rect">
            <a:avLst/>
          </a:prstGeom>
          <a:noFill/>
          <a:ln w="9525">
            <a:noFill/>
            <a:miter lim="800000"/>
            <a:headEnd/>
            <a:tailEnd/>
          </a:ln>
        </p:spPr>
      </p:pic>
      <p:pic>
        <p:nvPicPr>
          <p:cNvPr id="1569800" name="Picture 8" descr="animation07"/>
          <p:cNvPicPr>
            <a:picLocks noChangeAspect="1" noChangeArrowheads="1"/>
          </p:cNvPicPr>
          <p:nvPr/>
        </p:nvPicPr>
        <p:blipFill>
          <a:blip r:embed="rId9" cstate="print"/>
          <a:srcRect/>
          <a:stretch>
            <a:fillRect/>
          </a:stretch>
        </p:blipFill>
        <p:spPr bwMode="auto">
          <a:xfrm>
            <a:off x="912813" y="912813"/>
            <a:ext cx="7834312" cy="5483225"/>
          </a:xfrm>
          <a:prstGeom prst="rect">
            <a:avLst/>
          </a:prstGeom>
          <a:noFill/>
          <a:ln w="9525">
            <a:noFill/>
            <a:miter lim="800000"/>
            <a:headEnd/>
            <a:tailEnd/>
          </a:ln>
        </p:spPr>
      </p:pic>
      <p:pic>
        <p:nvPicPr>
          <p:cNvPr id="1569801" name="Picture 9" descr="animation08"/>
          <p:cNvPicPr>
            <a:picLocks noChangeAspect="1" noChangeArrowheads="1"/>
          </p:cNvPicPr>
          <p:nvPr/>
        </p:nvPicPr>
        <p:blipFill>
          <a:blip r:embed="rId10" cstate="print"/>
          <a:srcRect/>
          <a:stretch>
            <a:fillRect/>
          </a:stretch>
        </p:blipFill>
        <p:spPr bwMode="auto">
          <a:xfrm>
            <a:off x="912813" y="912813"/>
            <a:ext cx="7834312" cy="5483225"/>
          </a:xfrm>
          <a:prstGeom prst="rect">
            <a:avLst/>
          </a:prstGeom>
          <a:noFill/>
          <a:ln w="9525">
            <a:noFill/>
            <a:miter lim="800000"/>
            <a:headEnd/>
            <a:tailEnd/>
          </a:ln>
        </p:spPr>
      </p:pic>
      <p:pic>
        <p:nvPicPr>
          <p:cNvPr id="1569802" name="Picture 10" descr="animation09"/>
          <p:cNvPicPr>
            <a:picLocks noChangeAspect="1" noChangeArrowheads="1"/>
          </p:cNvPicPr>
          <p:nvPr/>
        </p:nvPicPr>
        <p:blipFill>
          <a:blip r:embed="rId11" cstate="print"/>
          <a:srcRect/>
          <a:stretch>
            <a:fillRect/>
          </a:stretch>
        </p:blipFill>
        <p:spPr bwMode="auto">
          <a:xfrm>
            <a:off x="912813" y="912813"/>
            <a:ext cx="7834312" cy="5483225"/>
          </a:xfrm>
          <a:prstGeom prst="rect">
            <a:avLst/>
          </a:prstGeom>
          <a:noFill/>
          <a:ln w="9525">
            <a:noFill/>
            <a:miter lim="800000"/>
            <a:headEnd/>
            <a:tailEnd/>
          </a:ln>
        </p:spPr>
      </p:pic>
      <p:pic>
        <p:nvPicPr>
          <p:cNvPr id="1569803" name="Picture 11" descr="animation10"/>
          <p:cNvPicPr>
            <a:picLocks noChangeAspect="1" noChangeArrowheads="1"/>
          </p:cNvPicPr>
          <p:nvPr/>
        </p:nvPicPr>
        <p:blipFill>
          <a:blip r:embed="rId12" cstate="print"/>
          <a:srcRect/>
          <a:stretch>
            <a:fillRect/>
          </a:stretch>
        </p:blipFill>
        <p:spPr bwMode="auto">
          <a:xfrm>
            <a:off x="912813" y="912813"/>
            <a:ext cx="7834312" cy="5483225"/>
          </a:xfrm>
          <a:prstGeom prst="rect">
            <a:avLst/>
          </a:prstGeom>
          <a:noFill/>
          <a:ln w="9525">
            <a:noFill/>
            <a:miter lim="800000"/>
            <a:headEnd/>
            <a:tailEnd/>
          </a:ln>
        </p:spPr>
      </p:pic>
      <p:pic>
        <p:nvPicPr>
          <p:cNvPr id="1569804" name="Picture 12" descr="animation11"/>
          <p:cNvPicPr>
            <a:picLocks noChangeAspect="1" noChangeArrowheads="1"/>
          </p:cNvPicPr>
          <p:nvPr/>
        </p:nvPicPr>
        <p:blipFill>
          <a:blip r:embed="rId13" cstate="print"/>
          <a:srcRect/>
          <a:stretch>
            <a:fillRect/>
          </a:stretch>
        </p:blipFill>
        <p:spPr bwMode="auto">
          <a:xfrm>
            <a:off x="912813" y="912813"/>
            <a:ext cx="7834312" cy="5483225"/>
          </a:xfrm>
          <a:prstGeom prst="rect">
            <a:avLst/>
          </a:prstGeom>
          <a:noFill/>
          <a:ln w="9525">
            <a:noFill/>
            <a:miter lim="800000"/>
            <a:headEnd/>
            <a:tailEnd/>
          </a:ln>
        </p:spPr>
      </p:pic>
      <p:sp>
        <p:nvSpPr>
          <p:cNvPr id="16" name="Rectangle 3"/>
          <p:cNvSpPr>
            <a:spLocks noGrp="1" noChangeArrowheads="1"/>
          </p:cNvSpPr>
          <p:nvPr>
            <p:ph type="title"/>
          </p:nvPr>
        </p:nvSpPr>
        <p:spPr/>
        <p:txBody>
          <a:bodyPr/>
          <a:lstStyle/>
          <a:p>
            <a:pPr algn="ctr" defTabSz="98742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Evolution of sensitivity</a:t>
            </a:r>
            <a:endParaRPr lang="fr-FR" altLang="ja-JP" sz="2800" kern="1200" dirty="0" err="1" smtClean="0">
              <a:solidFill>
                <a:srgbClr val="00397E"/>
              </a:solidFill>
              <a:latin typeface="Biondi" pitchFamily="2" charset="0"/>
              <a:ea typeface="ＭＳ Ｐゴシック" pitchFamily="34" charset="-128"/>
              <a:cs typeface="Arabic Typesetting" pitchFamily="66" charset="-78"/>
            </a:endParaRPr>
          </a:p>
        </p:txBody>
      </p:sp>
      <p:cxnSp>
        <p:nvCxnSpPr>
          <p:cNvPr id="71694"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9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97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697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697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697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698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698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698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698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69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0" y="200025"/>
            <a:ext cx="9144000" cy="523875"/>
          </a:xfrm>
          <a:prstGeom prst="rect">
            <a:avLst/>
          </a:prstGeom>
          <a:noFill/>
          <a:ln w="9525">
            <a:noFill/>
            <a:miter lim="800000"/>
            <a:headEnd/>
            <a:tailEnd/>
          </a:ln>
        </p:spPr>
        <p:txBody>
          <a:bodyPr>
            <a:spAutoFit/>
          </a:bodyPr>
          <a:lstStyle/>
          <a:p>
            <a:pPr algn="ctr" eaLnBrk="1" hangingPunct="1"/>
            <a:r>
              <a:rPr lang="en-US" altLang="ja-JP" sz="2800" b="0">
                <a:solidFill>
                  <a:srgbClr val="00397E"/>
                </a:solidFill>
                <a:latin typeface="Biondi" pitchFamily="2" charset="0"/>
                <a:ea typeface="ＭＳ Ｐゴシック" pitchFamily="34" charset="-128"/>
                <a:cs typeface="Arabic Typesetting" pitchFamily="66" charset="-78"/>
              </a:rPr>
              <a:t>Interferometers – sensitivity</a:t>
            </a:r>
          </a:p>
        </p:txBody>
      </p:sp>
      <p:cxnSp>
        <p:nvCxnSpPr>
          <p:cNvPr id="64515" name="Straight Connector 11"/>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4516" name="Picture 13"/>
          <p:cNvPicPr>
            <a:picLocks noChangeAspect="1" noChangeArrowheads="1"/>
          </p:cNvPicPr>
          <p:nvPr/>
        </p:nvPicPr>
        <p:blipFill>
          <a:blip r:embed="rId3" cstate="print"/>
          <a:srcRect/>
          <a:stretch>
            <a:fillRect/>
          </a:stretch>
        </p:blipFill>
        <p:spPr bwMode="auto">
          <a:xfrm>
            <a:off x="2903538" y="881063"/>
            <a:ext cx="6005512" cy="4037012"/>
          </a:xfrm>
          <a:prstGeom prst="rect">
            <a:avLst/>
          </a:prstGeom>
          <a:noFill/>
          <a:ln w="12700">
            <a:noFill/>
            <a:miter lim="800000"/>
            <a:headEnd/>
            <a:tailEnd/>
          </a:ln>
        </p:spPr>
      </p:pic>
      <p:sp>
        <p:nvSpPr>
          <p:cNvPr id="7" name="Text Box 11"/>
          <p:cNvSpPr txBox="1">
            <a:spLocks noChangeArrowheads="1"/>
          </p:cNvSpPr>
          <p:nvPr/>
        </p:nvSpPr>
        <p:spPr bwMode="auto">
          <a:xfrm>
            <a:off x="1073150" y="5226050"/>
            <a:ext cx="5643563" cy="523875"/>
          </a:xfrm>
          <a:prstGeom prst="rect">
            <a:avLst/>
          </a:prstGeom>
          <a:solidFill>
            <a:srgbClr val="FFFFCC"/>
          </a:solidFill>
          <a:ln w="9525">
            <a:noFill/>
            <a:miter lim="800000"/>
            <a:headEnd/>
            <a:tailEnd/>
          </a:ln>
        </p:spPr>
        <p:txBody>
          <a:bodyPr lIns="0" tIns="0" rIns="0" bIns="0">
            <a:spAutoFit/>
          </a:bodyPr>
          <a:lstStyle/>
          <a:p>
            <a:pPr lvl="1">
              <a:spcAft>
                <a:spcPct val="40000"/>
              </a:spcAft>
              <a:buClr>
                <a:schemeClr val="bg1"/>
              </a:buClr>
              <a:buSzPct val="75000"/>
              <a:defRPr/>
            </a:pPr>
            <a:r>
              <a:rPr lang="en-US" sz="1700" b="0" dirty="0">
                <a:latin typeface="+mn-lt"/>
              </a:rPr>
              <a:t>The horizon (best orientation) for a binary system of two 10 solar mass black holes is 63 </a:t>
            </a:r>
            <a:r>
              <a:rPr lang="en-US" sz="1700" b="0" dirty="0" err="1">
                <a:latin typeface="+mn-lt"/>
              </a:rPr>
              <a:t>Mpc</a:t>
            </a:r>
            <a:endParaRPr lang="en-US" sz="1700" b="0" dirty="0">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2"/>
          <p:cNvSpPr txBox="1">
            <a:spLocks noChangeArrowheads="1"/>
          </p:cNvSpPr>
          <p:nvPr/>
        </p:nvSpPr>
        <p:spPr bwMode="auto">
          <a:xfrm>
            <a:off x="0" y="200025"/>
            <a:ext cx="9144000" cy="523875"/>
          </a:xfrm>
          <a:prstGeom prst="rect">
            <a:avLst/>
          </a:prstGeom>
          <a:noFill/>
          <a:ln w="9525">
            <a:noFill/>
            <a:miter lim="800000"/>
            <a:headEnd/>
            <a:tailEnd/>
          </a:ln>
        </p:spPr>
        <p:txBody>
          <a:bodyPr>
            <a:spAutoFit/>
          </a:bodyPr>
          <a:lstStyle/>
          <a:p>
            <a:pPr algn="ctr" eaLnBrk="1" hangingPunct="1"/>
            <a:r>
              <a:rPr lang="en-US" altLang="ja-JP" sz="2800" b="0">
                <a:solidFill>
                  <a:srgbClr val="00397E"/>
                </a:solidFill>
                <a:latin typeface="Biondi" pitchFamily="2" charset="0"/>
                <a:ea typeface="ＭＳ Ｐゴシック" pitchFamily="34" charset="-128"/>
                <a:cs typeface="Arabic Typesetting" pitchFamily="66" charset="-78"/>
              </a:rPr>
              <a:t>Interferometers – sensitivity</a:t>
            </a:r>
          </a:p>
        </p:txBody>
      </p:sp>
      <p:cxnSp>
        <p:nvCxnSpPr>
          <p:cNvPr id="7173" name="Straight Connector 11"/>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7174" name="Picture 13"/>
          <p:cNvPicPr>
            <a:picLocks noChangeAspect="1" noChangeArrowheads="1"/>
          </p:cNvPicPr>
          <p:nvPr/>
        </p:nvPicPr>
        <p:blipFill>
          <a:blip r:embed="rId4" cstate="print"/>
          <a:srcRect/>
          <a:stretch>
            <a:fillRect/>
          </a:stretch>
        </p:blipFill>
        <p:spPr bwMode="auto">
          <a:xfrm>
            <a:off x="2903538" y="881063"/>
            <a:ext cx="6005512" cy="4037012"/>
          </a:xfrm>
          <a:prstGeom prst="rect">
            <a:avLst/>
          </a:prstGeom>
          <a:noFill/>
          <a:ln w="12700">
            <a:noFill/>
            <a:miter lim="800000"/>
            <a:headEnd/>
            <a:tailEnd/>
          </a:ln>
        </p:spPr>
      </p:pic>
      <p:cxnSp>
        <p:nvCxnSpPr>
          <p:cNvPr id="6" name="Straight Connector 5"/>
          <p:cNvCxnSpPr>
            <a:cxnSpLocks noChangeShapeType="1"/>
          </p:cNvCxnSpPr>
          <p:nvPr/>
        </p:nvCxnSpPr>
        <p:spPr bwMode="auto">
          <a:xfrm flipV="1">
            <a:off x="2295525" y="3762375"/>
            <a:ext cx="6762750" cy="15875"/>
          </a:xfrm>
          <a:prstGeom prst="line">
            <a:avLst/>
          </a:prstGeom>
          <a:noFill/>
          <a:ln w="12700" algn="ctr">
            <a:solidFill>
              <a:srgbClr val="666699"/>
            </a:solidFill>
            <a:prstDash val="dash"/>
            <a:round/>
            <a:headEnd/>
            <a:tailEnd/>
          </a:ln>
        </p:spPr>
      </p:cxnSp>
      <p:sp>
        <p:nvSpPr>
          <p:cNvPr id="7" name="Text Box 11"/>
          <p:cNvSpPr txBox="1">
            <a:spLocks noChangeArrowheads="1"/>
          </p:cNvSpPr>
          <p:nvPr/>
        </p:nvSpPr>
        <p:spPr bwMode="auto">
          <a:xfrm>
            <a:off x="1073150" y="5226050"/>
            <a:ext cx="5643563" cy="523875"/>
          </a:xfrm>
          <a:prstGeom prst="rect">
            <a:avLst/>
          </a:prstGeom>
          <a:solidFill>
            <a:srgbClr val="FFFFCC"/>
          </a:solidFill>
          <a:ln w="9525">
            <a:noFill/>
            <a:miter lim="800000"/>
            <a:headEnd/>
            <a:tailEnd/>
          </a:ln>
        </p:spPr>
        <p:txBody>
          <a:bodyPr lIns="0" tIns="0" rIns="0" bIns="0">
            <a:spAutoFit/>
          </a:bodyPr>
          <a:lstStyle/>
          <a:p>
            <a:pPr lvl="1">
              <a:spcAft>
                <a:spcPct val="40000"/>
              </a:spcAft>
              <a:buClr>
                <a:schemeClr val="bg1"/>
              </a:buClr>
              <a:buSzPct val="75000"/>
              <a:defRPr/>
            </a:pPr>
            <a:r>
              <a:rPr lang="en-US" sz="1700" b="0" dirty="0">
                <a:latin typeface="+mn-lt"/>
              </a:rPr>
              <a:t>The horizon (best orientation) for a binary system of two 10 solar mass black holes is 63 </a:t>
            </a:r>
            <a:r>
              <a:rPr lang="en-US" sz="1700" b="0" dirty="0" err="1">
                <a:latin typeface="+mn-lt"/>
              </a:rPr>
              <a:t>Mpc</a:t>
            </a:r>
            <a:endParaRPr lang="en-US" sz="1700" b="0" dirty="0">
              <a:latin typeface="+mn-lt"/>
            </a:endParaRPr>
          </a:p>
        </p:txBody>
      </p:sp>
      <p:grpSp>
        <p:nvGrpSpPr>
          <p:cNvPr id="2" name="Group 10"/>
          <p:cNvGrpSpPr>
            <a:grpSpLocks/>
          </p:cNvGrpSpPr>
          <p:nvPr/>
        </p:nvGrpSpPr>
        <p:grpSpPr bwMode="auto">
          <a:xfrm>
            <a:off x="1082675" y="5826125"/>
            <a:ext cx="7327900" cy="393700"/>
            <a:chOff x="1082675" y="5826125"/>
            <a:chExt cx="7327900" cy="393700"/>
          </a:xfrm>
        </p:grpSpPr>
        <p:sp>
          <p:nvSpPr>
            <p:cNvPr id="9" name="Text Box 11"/>
            <p:cNvSpPr txBox="1">
              <a:spLocks noChangeArrowheads="1"/>
            </p:cNvSpPr>
            <p:nvPr/>
          </p:nvSpPr>
          <p:spPr bwMode="auto">
            <a:xfrm>
              <a:off x="1082675" y="5902325"/>
              <a:ext cx="7327900" cy="261938"/>
            </a:xfrm>
            <a:prstGeom prst="rect">
              <a:avLst/>
            </a:prstGeom>
            <a:solidFill>
              <a:srgbClr val="FFFFCC"/>
            </a:solidFill>
            <a:ln w="9525">
              <a:noFill/>
              <a:miter lim="800000"/>
              <a:headEnd/>
              <a:tailEnd/>
            </a:ln>
          </p:spPr>
          <p:txBody>
            <a:bodyPr lIns="0" tIns="0" rIns="0" bIns="0">
              <a:spAutoFit/>
            </a:bodyPr>
            <a:lstStyle/>
            <a:p>
              <a:pPr lvl="1">
                <a:spcAft>
                  <a:spcPct val="40000"/>
                </a:spcAft>
                <a:buClr>
                  <a:schemeClr val="bg1"/>
                </a:buClr>
                <a:buSzPct val="75000"/>
                <a:defRPr/>
              </a:pPr>
              <a:r>
                <a:rPr lang="en-US" sz="1700" b="0" dirty="0">
                  <a:latin typeface="+mn-lt"/>
                </a:rPr>
                <a:t>Compare to  square root of Planck time:  </a:t>
              </a:r>
            </a:p>
          </p:txBody>
        </p:sp>
        <p:graphicFrame>
          <p:nvGraphicFramePr>
            <p:cNvPr id="7170" name="Object 6"/>
            <p:cNvGraphicFramePr>
              <a:graphicFrameLocks noChangeAspect="1"/>
            </p:cNvGraphicFramePr>
            <p:nvPr/>
          </p:nvGraphicFramePr>
          <p:xfrm>
            <a:off x="5454650" y="5826125"/>
            <a:ext cx="2909888" cy="393700"/>
          </p:xfrm>
          <a:graphic>
            <a:graphicData uri="http://schemas.openxmlformats.org/presentationml/2006/ole">
              <p:oleObj spid="_x0000_s676867" name="Equation" r:id="rId5" imgW="2158920" imgH="291960" progId="Equation.3">
                <p:embed/>
              </p:oleObj>
            </a:graphicData>
          </a:graphic>
        </p:graphicFrame>
      </p:grpSp>
      <p:grpSp>
        <p:nvGrpSpPr>
          <p:cNvPr id="3" name="Group 11"/>
          <p:cNvGrpSpPr>
            <a:grpSpLocks/>
          </p:cNvGrpSpPr>
          <p:nvPr/>
        </p:nvGrpSpPr>
        <p:grpSpPr bwMode="auto">
          <a:xfrm>
            <a:off x="1076325" y="6327775"/>
            <a:ext cx="7315200" cy="342900"/>
            <a:chOff x="1076325" y="6327775"/>
            <a:chExt cx="7315200" cy="342900"/>
          </a:xfrm>
        </p:grpSpPr>
        <p:sp>
          <p:nvSpPr>
            <p:cNvPr id="12" name="Text Box 11"/>
            <p:cNvSpPr txBox="1">
              <a:spLocks noChangeArrowheads="1"/>
            </p:cNvSpPr>
            <p:nvPr/>
          </p:nvSpPr>
          <p:spPr bwMode="auto">
            <a:xfrm>
              <a:off x="1076325" y="6359525"/>
              <a:ext cx="7315200" cy="261938"/>
            </a:xfrm>
            <a:prstGeom prst="rect">
              <a:avLst/>
            </a:prstGeom>
            <a:solidFill>
              <a:srgbClr val="FFFFCC"/>
            </a:solidFill>
            <a:ln w="9525">
              <a:noFill/>
              <a:miter lim="800000"/>
              <a:headEnd/>
              <a:tailEnd/>
            </a:ln>
          </p:spPr>
          <p:txBody>
            <a:bodyPr lIns="0" tIns="0" rIns="0" bIns="0">
              <a:spAutoFit/>
            </a:bodyPr>
            <a:lstStyle/>
            <a:p>
              <a:pPr lvl="1">
                <a:spcAft>
                  <a:spcPct val="40000"/>
                </a:spcAft>
                <a:buClr>
                  <a:schemeClr val="bg1"/>
                </a:buClr>
                <a:buSzPct val="75000"/>
                <a:defRPr/>
              </a:pPr>
              <a:r>
                <a:rPr lang="en-US" sz="1700" b="0" dirty="0">
                  <a:latin typeface="+mn-lt"/>
                </a:rPr>
                <a:t>For                                      capability to study details at Planck scale</a:t>
              </a:r>
            </a:p>
          </p:txBody>
        </p:sp>
        <p:graphicFrame>
          <p:nvGraphicFramePr>
            <p:cNvPr id="7171" name="Object 7"/>
            <p:cNvGraphicFramePr>
              <a:graphicFrameLocks noChangeAspect="1"/>
            </p:cNvGraphicFramePr>
            <p:nvPr/>
          </p:nvGraphicFramePr>
          <p:xfrm>
            <a:off x="1960563" y="6327775"/>
            <a:ext cx="2106612" cy="342900"/>
          </p:xfrm>
          <a:graphic>
            <a:graphicData uri="http://schemas.openxmlformats.org/presentationml/2006/ole">
              <p:oleObj spid="_x0000_s676866" name="Equation" r:id="rId6" imgW="1562040" imgH="25380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ChangeArrowheads="1"/>
          </p:cNvSpPr>
          <p:nvPr/>
        </p:nvSpPr>
        <p:spPr bwMode="auto">
          <a:xfrm>
            <a:off x="0" y="0"/>
            <a:ext cx="954088" cy="6858000"/>
          </a:xfrm>
          <a:prstGeom prst="rect">
            <a:avLst/>
          </a:prstGeom>
          <a:solidFill>
            <a:srgbClr val="FAFAFC"/>
          </a:solidFill>
          <a:ln w="12700" algn="ctr">
            <a:noFill/>
            <a:round/>
            <a:headEnd/>
            <a:tailEnd/>
          </a:ln>
        </p:spPr>
        <p:txBody>
          <a:bodyPr/>
          <a:lstStyle/>
          <a:p>
            <a:endParaRPr lang="nl-NL"/>
          </a:p>
        </p:txBody>
      </p:sp>
      <p:sp useBgFill="1">
        <p:nvSpPr>
          <p:cNvPr id="65539" name="Rectangle 2"/>
          <p:cNvSpPr>
            <a:spLocks noChangeArrowheads="1"/>
          </p:cNvSpPr>
          <p:nvPr/>
        </p:nvSpPr>
        <p:spPr bwMode="auto">
          <a:xfrm>
            <a:off x="0" y="0"/>
            <a:ext cx="1069975" cy="6858000"/>
          </a:xfrm>
          <a:prstGeom prst="rect">
            <a:avLst/>
          </a:prstGeom>
          <a:ln w="12700">
            <a:noFill/>
            <a:miter lim="800000"/>
            <a:headEnd/>
            <a:tailEnd/>
          </a:ln>
        </p:spPr>
        <p:txBody>
          <a:bodyPr wrap="none" anchor="ctr"/>
          <a:lstStyle/>
          <a:p>
            <a:endParaRPr lang="nl-NL"/>
          </a:p>
        </p:txBody>
      </p:sp>
      <p:pic>
        <p:nvPicPr>
          <p:cNvPr id="65540" name="Picture 3"/>
          <p:cNvPicPr>
            <a:picLocks noChangeAspect="1" noChangeArrowheads="1"/>
          </p:cNvPicPr>
          <p:nvPr/>
        </p:nvPicPr>
        <p:blipFill>
          <a:blip r:embed="rId3" cstate="print"/>
          <a:srcRect/>
          <a:stretch>
            <a:fillRect/>
          </a:stretch>
        </p:blipFill>
        <p:spPr bwMode="auto">
          <a:xfrm>
            <a:off x="3251200" y="2305050"/>
            <a:ext cx="5892800" cy="4552950"/>
          </a:xfrm>
          <a:prstGeom prst="rect">
            <a:avLst/>
          </a:prstGeom>
          <a:noFill/>
          <a:ln w="12700">
            <a:noFill/>
            <a:miter lim="800000"/>
            <a:headEnd type="none" w="sm" len="sm"/>
            <a:tailEnd type="none" w="sm" len="sm"/>
          </a:ln>
        </p:spPr>
      </p:pic>
      <p:sp>
        <p:nvSpPr>
          <p:cNvPr id="51204" name="Rectangle 4"/>
          <p:cNvSpPr>
            <a:spLocks noGrp="1" noChangeArrowheads="1"/>
          </p:cNvSpPr>
          <p:nvPr>
            <p:ph type="title"/>
          </p:nvPr>
        </p:nvSpPr>
        <p:spPr/>
        <p:txBody>
          <a:bodyPr/>
          <a:lstStyle/>
          <a:p>
            <a:pPr defTabSz="98742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800" kern="1200" dirty="0" err="1" smtClean="0">
                <a:solidFill>
                  <a:srgbClr val="00397E"/>
                </a:solidFill>
                <a:latin typeface="Biondi" pitchFamily="2" charset="0"/>
                <a:ea typeface="ＭＳ Ｐゴシック" pitchFamily="34" charset="-128"/>
                <a:cs typeface="Arabic Typesetting" pitchFamily="66" charset="-78"/>
              </a:rPr>
              <a:t>Virgo joint analyses</a:t>
            </a:r>
          </a:p>
        </p:txBody>
      </p:sp>
      <p:sp>
        <p:nvSpPr>
          <p:cNvPr id="65542" name="Rectangle 5"/>
          <p:cNvSpPr>
            <a:spLocks noGrp="1" noChangeArrowheads="1"/>
          </p:cNvSpPr>
          <p:nvPr>
            <p:ph type="body" idx="1"/>
          </p:nvPr>
        </p:nvSpPr>
        <p:spPr>
          <a:xfrm>
            <a:off x="520700" y="1173163"/>
            <a:ext cx="3362325" cy="4114800"/>
          </a:xfrm>
        </p:spPr>
        <p:txBody>
          <a:bodyPr/>
          <a:lstStyle/>
          <a:p>
            <a:pPr>
              <a:lnSpc>
                <a:spcPct val="90000"/>
              </a:lnSpc>
              <a:buFont typeface="Wingdings" pitchFamily="2" charset="2"/>
              <a:buNone/>
            </a:pPr>
            <a:r>
              <a:rPr lang="en-US" sz="2000" smtClean="0"/>
              <a:t>Virgo – Bars  joint analysis</a:t>
            </a:r>
            <a:r>
              <a:rPr lang="en-US" sz="1900" smtClean="0"/>
              <a:t> </a:t>
            </a:r>
          </a:p>
          <a:p>
            <a:pPr>
              <a:lnSpc>
                <a:spcPct val="90000"/>
              </a:lnSpc>
            </a:pPr>
            <a:r>
              <a:rPr lang="en-US" sz="1900" smtClean="0"/>
              <a:t>Burst events and stochastic signals</a:t>
            </a:r>
          </a:p>
          <a:p>
            <a:pPr>
              <a:lnSpc>
                <a:spcPct val="90000"/>
              </a:lnSpc>
            </a:pPr>
            <a:r>
              <a:rPr lang="en-US" sz="1900" smtClean="0"/>
              <a:t>Bars, GEO600 and 2km Hanford in Astrowatch</a:t>
            </a:r>
          </a:p>
          <a:p>
            <a:pPr>
              <a:lnSpc>
                <a:spcPct val="90000"/>
              </a:lnSpc>
              <a:buFont typeface="Wingdings" pitchFamily="2" charset="2"/>
              <a:buNone/>
            </a:pPr>
            <a:r>
              <a:rPr lang="en-US" sz="2000" smtClean="0"/>
              <a:t>Virgo – LIGO collaboration</a:t>
            </a:r>
          </a:p>
          <a:p>
            <a:pPr>
              <a:lnSpc>
                <a:spcPct val="90000"/>
              </a:lnSpc>
            </a:pPr>
            <a:r>
              <a:rPr lang="en-US" sz="1900" smtClean="0"/>
              <a:t>Working group for burst, inspiral events, stochastic and periodic sources</a:t>
            </a:r>
          </a:p>
          <a:p>
            <a:pPr>
              <a:lnSpc>
                <a:spcPct val="90000"/>
              </a:lnSpc>
            </a:pPr>
            <a:r>
              <a:rPr lang="en-US" sz="1900" smtClean="0"/>
              <a:t>Formal MoU</a:t>
            </a:r>
          </a:p>
          <a:p>
            <a:pPr>
              <a:lnSpc>
                <a:spcPct val="90000"/>
              </a:lnSpc>
            </a:pPr>
            <a:r>
              <a:rPr lang="en-US" sz="1900" smtClean="0"/>
              <a:t>Publish together</a:t>
            </a:r>
            <a:endParaRPr lang="en-US" sz="1700" smtClean="0"/>
          </a:p>
          <a:p>
            <a:pPr>
              <a:lnSpc>
                <a:spcPct val="90000"/>
              </a:lnSpc>
              <a:buFont typeface="Wingdings" pitchFamily="2" charset="2"/>
              <a:buNone/>
            </a:pPr>
            <a:endParaRPr lang="en-US" sz="1900" smtClean="0"/>
          </a:p>
          <a:p>
            <a:pPr lvl="1">
              <a:lnSpc>
                <a:spcPct val="90000"/>
              </a:lnSpc>
              <a:buFontTx/>
              <a:buNone/>
            </a:pPr>
            <a:endParaRPr lang="en-US" sz="1600" smtClean="0"/>
          </a:p>
        </p:txBody>
      </p:sp>
      <p:sp>
        <p:nvSpPr>
          <p:cNvPr id="6" name="Text Box 11"/>
          <p:cNvSpPr txBox="1">
            <a:spLocks noChangeArrowheads="1"/>
          </p:cNvSpPr>
          <p:nvPr/>
        </p:nvSpPr>
        <p:spPr bwMode="auto">
          <a:xfrm>
            <a:off x="423863" y="6399213"/>
            <a:ext cx="3846512" cy="261937"/>
          </a:xfrm>
          <a:prstGeom prst="rect">
            <a:avLst/>
          </a:prstGeom>
          <a:solidFill>
            <a:srgbClr val="FFFF99"/>
          </a:solidFill>
          <a:ln w="9525">
            <a:noFill/>
            <a:miter lim="800000"/>
            <a:headEnd/>
            <a:tailEnd/>
          </a:ln>
        </p:spPr>
        <p:txBody>
          <a:bodyPr lIns="0" tIns="0" rIns="0" bIns="0">
            <a:spAutoFit/>
          </a:bodyPr>
          <a:lstStyle/>
          <a:p>
            <a:pPr lvl="1">
              <a:spcAft>
                <a:spcPct val="40000"/>
              </a:spcAft>
              <a:buClr>
                <a:schemeClr val="bg1"/>
              </a:buClr>
              <a:buSzPct val="75000"/>
              <a:defRPr/>
            </a:pPr>
            <a:r>
              <a:rPr lang="en-US" sz="1700" dirty="0">
                <a:latin typeface="+mn-lt"/>
              </a:rPr>
              <a:t>Virgo now at &lt;1e-22 / </a:t>
            </a:r>
            <a:r>
              <a:rPr lang="en-US" sz="1700" dirty="0" err="1">
                <a:latin typeface="+mn-lt"/>
              </a:rPr>
              <a:t>rtHz</a:t>
            </a:r>
            <a:endParaRPr lang="en-US" sz="1700" dirty="0">
              <a:latin typeface="+mn-lt"/>
            </a:endParaRPr>
          </a:p>
        </p:txBody>
      </p:sp>
      <p:cxnSp>
        <p:nvCxnSpPr>
          <p:cNvPr id="65544"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60418" name="Rectangle 2"/>
          <p:cNvSpPr>
            <a:spLocks noGrp="1" noChangeArrowheads="1"/>
          </p:cNvSpPr>
          <p:nvPr>
            <p:ph type="title"/>
          </p:nvPr>
        </p:nvSpPr>
        <p:spPr/>
        <p:txBody>
          <a:bodyPr/>
          <a:lstStyle/>
          <a:p>
            <a:pPr defTabSz="98742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LIGO and VIRGO: scientific evolution</a:t>
            </a:r>
            <a:endParaRPr lang="nl-NL" altLang="ja-JP" sz="2800" kern="1200" dirty="0" smtClean="0">
              <a:solidFill>
                <a:srgbClr val="00397E"/>
              </a:solidFill>
              <a:latin typeface="Biondi" pitchFamily="2" charset="0"/>
              <a:ea typeface="ＭＳ Ｐゴシック" pitchFamily="34" charset="-128"/>
              <a:cs typeface="Arabic Typesetting" pitchFamily="66" charset="-78"/>
            </a:endParaRPr>
          </a:p>
        </p:txBody>
      </p:sp>
      <p:sp>
        <p:nvSpPr>
          <p:cNvPr id="70660" name="Rectangle 3"/>
          <p:cNvSpPr>
            <a:spLocks noGrp="1" noChangeArrowheads="1"/>
          </p:cNvSpPr>
          <p:nvPr>
            <p:ph type="body" idx="1"/>
          </p:nvPr>
        </p:nvSpPr>
        <p:spPr>
          <a:xfrm>
            <a:off x="708025" y="1012825"/>
            <a:ext cx="3440113" cy="5086350"/>
          </a:xfrm>
        </p:spPr>
        <p:txBody>
          <a:bodyPr/>
          <a:lstStyle/>
          <a:p>
            <a:pPr>
              <a:lnSpc>
                <a:spcPct val="90000"/>
              </a:lnSpc>
            </a:pPr>
            <a:r>
              <a:rPr lang="en-US" smtClean="0"/>
              <a:t>At present hundreds of galaxies in range for 1.4 M</a:t>
            </a:r>
            <a:r>
              <a:rPr lang="en-US" baseline="-25000" smtClean="0"/>
              <a:t>o</a:t>
            </a:r>
            <a:r>
              <a:rPr lang="en-US" smtClean="0"/>
              <a:t> NS-NS binaries</a:t>
            </a:r>
          </a:p>
          <a:p>
            <a:pPr>
              <a:lnSpc>
                <a:spcPct val="90000"/>
              </a:lnSpc>
            </a:pPr>
            <a:r>
              <a:rPr lang="en-US" smtClean="0"/>
              <a:t>Enhanced program</a:t>
            </a:r>
          </a:p>
          <a:p>
            <a:pPr lvl="1">
              <a:lnSpc>
                <a:spcPct val="90000"/>
              </a:lnSpc>
            </a:pPr>
            <a:r>
              <a:rPr lang="en-US" sz="1800" smtClean="0"/>
              <a:t>In 2009 about 10 times more galaxies in range</a:t>
            </a:r>
          </a:p>
          <a:p>
            <a:pPr>
              <a:lnSpc>
                <a:spcPct val="90000"/>
              </a:lnSpc>
            </a:pPr>
            <a:r>
              <a:rPr lang="en-US" smtClean="0"/>
              <a:t>Advanced detectors</a:t>
            </a:r>
          </a:p>
          <a:p>
            <a:pPr lvl="1">
              <a:lnSpc>
                <a:spcPct val="90000"/>
              </a:lnSpc>
            </a:pPr>
            <a:r>
              <a:rPr lang="en-US" sz="1800" smtClean="0"/>
              <a:t>About 1000 times more galaxies in range</a:t>
            </a:r>
          </a:p>
          <a:p>
            <a:pPr lvl="1">
              <a:lnSpc>
                <a:spcPct val="90000"/>
              </a:lnSpc>
            </a:pPr>
            <a:r>
              <a:rPr lang="en-US" sz="1800" smtClean="0"/>
              <a:t>In 2014 expect 1 signal per day or week</a:t>
            </a:r>
          </a:p>
          <a:p>
            <a:pPr lvl="1">
              <a:lnSpc>
                <a:spcPct val="90000"/>
              </a:lnSpc>
            </a:pPr>
            <a:r>
              <a:rPr lang="en-US" sz="1800" smtClean="0"/>
              <a:t>Start of gravitational astrophysics</a:t>
            </a:r>
          </a:p>
          <a:p>
            <a:pPr lvl="1">
              <a:lnSpc>
                <a:spcPct val="90000"/>
              </a:lnSpc>
            </a:pPr>
            <a:r>
              <a:rPr lang="en-US" sz="1800" smtClean="0"/>
              <a:t>Numerical relativity will provide templates for interpreting signals</a:t>
            </a:r>
            <a:endParaRPr lang="nl-NL" sz="1800" smtClean="0"/>
          </a:p>
        </p:txBody>
      </p:sp>
      <p:pic>
        <p:nvPicPr>
          <p:cNvPr id="70661" name="Picture 4"/>
          <p:cNvPicPr>
            <a:picLocks noChangeAspect="1" noChangeArrowheads="1"/>
          </p:cNvPicPr>
          <p:nvPr/>
        </p:nvPicPr>
        <p:blipFill>
          <a:blip r:embed="rId3" cstate="print"/>
          <a:srcRect/>
          <a:stretch>
            <a:fillRect/>
          </a:stretch>
        </p:blipFill>
        <p:spPr bwMode="auto">
          <a:xfrm>
            <a:off x="4086225" y="2092325"/>
            <a:ext cx="5057775" cy="4765675"/>
          </a:xfrm>
          <a:prstGeom prst="rect">
            <a:avLst/>
          </a:prstGeom>
          <a:noFill/>
          <a:ln w="12700">
            <a:noFill/>
            <a:miter lim="800000"/>
            <a:headEnd/>
            <a:tailEnd/>
          </a:ln>
        </p:spPr>
      </p:pic>
      <p:cxnSp>
        <p:nvCxnSpPr>
          <p:cNvPr id="70662"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70663" name="Rectangle 6"/>
          <p:cNvSpPr>
            <a:spLocks noChangeArrowheads="1"/>
          </p:cNvSpPr>
          <p:nvPr/>
        </p:nvSpPr>
        <p:spPr bwMode="auto">
          <a:xfrm>
            <a:off x="8418513" y="2138363"/>
            <a:ext cx="671512" cy="295275"/>
          </a:xfrm>
          <a:prstGeom prst="rect">
            <a:avLst/>
          </a:prstGeom>
          <a:solidFill>
            <a:schemeClr val="bg1"/>
          </a:solidFill>
          <a:ln w="12700" algn="ctr">
            <a:solidFill>
              <a:schemeClr val="tx1"/>
            </a:solidFill>
            <a:round/>
            <a:headEnd/>
            <a:tailEnd/>
          </a:ln>
        </p:spPr>
        <p:txBody>
          <a:bodyPr/>
          <a:lstStyle/>
          <a:p>
            <a:endParaRPr lang="nl-NL"/>
          </a:p>
        </p:txBody>
      </p:sp>
    </p:spTree>
  </p:cSld>
  <p:clrMapOvr>
    <a:masterClrMapping/>
  </p:clrMapOvr>
  <p:transition spd="med">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sz="half" idx="1"/>
          </p:nvPr>
        </p:nvSpPr>
        <p:spPr>
          <a:xfrm>
            <a:off x="817563" y="1136650"/>
            <a:ext cx="5018087" cy="1028700"/>
          </a:xfrm>
        </p:spPr>
        <p:txBody>
          <a:bodyPr/>
          <a:lstStyle/>
          <a:p>
            <a:r>
              <a:rPr lang="en-US" sz="2000" smtClean="0"/>
              <a:t>1</a:t>
            </a:r>
            <a:r>
              <a:rPr lang="en-US" sz="2000" baseline="30000" smtClean="0"/>
              <a:t>st</a:t>
            </a:r>
            <a:r>
              <a:rPr lang="en-US" sz="2000" smtClean="0"/>
              <a:t> generation interferometric detectors</a:t>
            </a:r>
          </a:p>
          <a:p>
            <a:pPr lvl="1"/>
            <a:r>
              <a:rPr lang="en-US" sz="1200" smtClean="0"/>
              <a:t>Initial LIGO, Virgo, GEO600</a:t>
            </a:r>
          </a:p>
          <a:p>
            <a:pPr lvl="2">
              <a:buFontTx/>
              <a:buNone/>
            </a:pPr>
            <a:endParaRPr lang="en-US" sz="1200" smtClean="0">
              <a:solidFill>
                <a:schemeClr val="bg1"/>
              </a:solidFill>
            </a:endParaRPr>
          </a:p>
          <a:p>
            <a:pPr>
              <a:buFont typeface="Wingdings" pitchFamily="2" charset="2"/>
              <a:buNone/>
            </a:pPr>
            <a:endParaRPr lang="en-US" sz="2000" smtClean="0"/>
          </a:p>
        </p:txBody>
      </p:sp>
      <p:cxnSp>
        <p:nvCxnSpPr>
          <p:cNvPr id="78851" name="Straight Connector 5"/>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78852" name="Text Box 2"/>
          <p:cNvSpPr txBox="1">
            <a:spLocks noChangeArrowheads="1"/>
          </p:cNvSpPr>
          <p:nvPr/>
        </p:nvSpPr>
        <p:spPr bwMode="auto">
          <a:xfrm>
            <a:off x="0" y="200025"/>
            <a:ext cx="9144000" cy="461963"/>
          </a:xfrm>
          <a:prstGeom prst="rect">
            <a:avLst/>
          </a:prstGeom>
          <a:noFill/>
          <a:ln w="9525">
            <a:noFill/>
            <a:miter lim="800000"/>
            <a:headEnd/>
            <a:tailEnd/>
          </a:ln>
        </p:spPr>
        <p:txBody>
          <a:bodyPr>
            <a:spAutoFit/>
          </a:bodyPr>
          <a:lstStyle/>
          <a:p>
            <a:pPr algn="ctr" eaLnBrk="1" hangingPunct="1"/>
            <a:r>
              <a:rPr lang="en-US" altLang="ja-JP" b="0">
                <a:solidFill>
                  <a:srgbClr val="00397E"/>
                </a:solidFill>
                <a:latin typeface="Biondi" pitchFamily="2" charset="0"/>
                <a:ea typeface="ＭＳ Ｐゴシック" pitchFamily="34" charset="-128"/>
                <a:cs typeface="Arabic Typesetting" pitchFamily="66" charset="-78"/>
              </a:rPr>
              <a:t>Evolution of ground-based GW detectors</a:t>
            </a:r>
            <a:endParaRPr lang="en-US" b="0">
              <a:solidFill>
                <a:srgbClr val="00397E"/>
              </a:solidFill>
              <a:latin typeface="Biondi" pitchFamily="2" charset="0"/>
              <a:ea typeface="ＭＳ Ｐゴシック" pitchFamily="34" charset="-128"/>
              <a:cs typeface="Arabic Typesetting" pitchFamily="66" charset="-78"/>
            </a:endParaRPr>
          </a:p>
        </p:txBody>
      </p:sp>
      <p:sp>
        <p:nvSpPr>
          <p:cNvPr id="7" name="Down Arrow 6"/>
          <p:cNvSpPr>
            <a:spLocks noChangeArrowheads="1"/>
          </p:cNvSpPr>
          <p:nvPr/>
        </p:nvSpPr>
        <p:spPr bwMode="auto">
          <a:xfrm rot="-2480802">
            <a:off x="2033588" y="1936750"/>
            <a:ext cx="493712" cy="877888"/>
          </a:xfrm>
          <a:prstGeom prst="downArrow">
            <a:avLst>
              <a:gd name="adj1" fmla="val 50000"/>
              <a:gd name="adj2" fmla="val 49936"/>
            </a:avLst>
          </a:prstGeom>
          <a:solidFill>
            <a:schemeClr val="accent1"/>
          </a:solidFill>
          <a:ln w="12700" algn="ctr">
            <a:solidFill>
              <a:schemeClr val="tx1"/>
            </a:solidFill>
            <a:round/>
            <a:headEnd/>
            <a:tailEnd/>
          </a:ln>
        </p:spPr>
        <p:txBody>
          <a:bodyPr/>
          <a:lstStyle/>
          <a:p>
            <a:endParaRPr lang="nl-NL"/>
          </a:p>
        </p:txBody>
      </p:sp>
      <p:sp>
        <p:nvSpPr>
          <p:cNvPr id="8" name="TextBox 7"/>
          <p:cNvSpPr txBox="1">
            <a:spLocks noChangeArrowheads="1"/>
          </p:cNvSpPr>
          <p:nvPr/>
        </p:nvSpPr>
        <p:spPr bwMode="auto">
          <a:xfrm>
            <a:off x="2706688" y="2393950"/>
            <a:ext cx="1450975" cy="369888"/>
          </a:xfrm>
          <a:prstGeom prst="rect">
            <a:avLst/>
          </a:prstGeom>
          <a:noFill/>
          <a:ln w="9525">
            <a:noFill/>
            <a:miter lim="800000"/>
            <a:headEnd/>
            <a:tailEnd/>
          </a:ln>
        </p:spPr>
        <p:txBody>
          <a:bodyPr wrap="none">
            <a:spAutoFit/>
          </a:bodyPr>
          <a:lstStyle/>
          <a:p>
            <a:r>
              <a:rPr lang="en-US" sz="1800" b="0">
                <a:solidFill>
                  <a:srgbClr val="FF0000"/>
                </a:solidFill>
              </a:rPr>
              <a:t>We are here</a:t>
            </a:r>
          </a:p>
        </p:txBody>
      </p:sp>
      <p:sp>
        <p:nvSpPr>
          <p:cNvPr id="9" name="Content Placeholder 2"/>
          <p:cNvSpPr>
            <a:spLocks noGrp="1"/>
          </p:cNvSpPr>
          <p:nvPr>
            <p:ph sz="half" idx="1"/>
          </p:nvPr>
        </p:nvSpPr>
        <p:spPr>
          <a:xfrm>
            <a:off x="933450" y="2828925"/>
            <a:ext cx="5018088" cy="479425"/>
          </a:xfrm>
        </p:spPr>
        <p:txBody>
          <a:bodyPr/>
          <a:lstStyle/>
          <a:p>
            <a:pPr lvl="2"/>
            <a:r>
              <a:rPr lang="en-US" sz="1200" smtClean="0">
                <a:solidFill>
                  <a:schemeClr val="bg1"/>
                </a:solidFill>
              </a:rPr>
              <a:t>Enhanced LIGO, Virgo+</a:t>
            </a:r>
          </a:p>
          <a:p>
            <a:pPr>
              <a:buFont typeface="Wingdings" pitchFamily="2" charset="2"/>
              <a:buNone/>
            </a:pPr>
            <a:endParaRPr lang="en-US" sz="2000" smtClean="0"/>
          </a:p>
        </p:txBody>
      </p:sp>
      <p:sp>
        <p:nvSpPr>
          <p:cNvPr id="10" name="Content Placeholder 2"/>
          <p:cNvSpPr>
            <a:spLocks noGrp="1"/>
          </p:cNvSpPr>
          <p:nvPr>
            <p:ph sz="half" idx="1"/>
          </p:nvPr>
        </p:nvSpPr>
        <p:spPr>
          <a:xfrm>
            <a:off x="2449513" y="3851275"/>
            <a:ext cx="3879850" cy="925513"/>
          </a:xfrm>
        </p:spPr>
        <p:txBody>
          <a:bodyPr/>
          <a:lstStyle/>
          <a:p>
            <a:r>
              <a:rPr lang="en-US" sz="2000" smtClean="0"/>
              <a:t>2</a:t>
            </a:r>
            <a:r>
              <a:rPr lang="en-US" sz="2000" baseline="30000" smtClean="0"/>
              <a:t>nd</a:t>
            </a:r>
            <a:r>
              <a:rPr lang="en-US" sz="2000" smtClean="0"/>
              <a:t> generation detectors</a:t>
            </a:r>
          </a:p>
          <a:p>
            <a:pPr lvl="1"/>
            <a:r>
              <a:rPr lang="en-US" sz="1200" smtClean="0"/>
              <a:t>Advanced LIGO, Advanced Virgo, GEO-HF</a:t>
            </a:r>
          </a:p>
          <a:p>
            <a:pPr lvl="2">
              <a:buFontTx/>
              <a:buNone/>
            </a:pPr>
            <a:endParaRPr lang="en-US" sz="1200" smtClean="0">
              <a:solidFill>
                <a:schemeClr val="bg1"/>
              </a:solidFill>
            </a:endParaRPr>
          </a:p>
          <a:p>
            <a:pPr>
              <a:buFont typeface="Wingdings" pitchFamily="2" charset="2"/>
              <a:buNone/>
            </a:pPr>
            <a:endParaRPr lang="en-US" sz="2000" smtClean="0"/>
          </a:p>
        </p:txBody>
      </p:sp>
      <p:sp>
        <p:nvSpPr>
          <p:cNvPr id="11" name="Down Arrow 10"/>
          <p:cNvSpPr>
            <a:spLocks noChangeArrowheads="1"/>
          </p:cNvSpPr>
          <p:nvPr/>
        </p:nvSpPr>
        <p:spPr bwMode="auto">
          <a:xfrm rot="-2480802">
            <a:off x="4314825" y="4568825"/>
            <a:ext cx="493713" cy="877888"/>
          </a:xfrm>
          <a:prstGeom prst="downArrow">
            <a:avLst>
              <a:gd name="adj1" fmla="val 50000"/>
              <a:gd name="adj2" fmla="val 49936"/>
            </a:avLst>
          </a:prstGeom>
          <a:solidFill>
            <a:schemeClr val="accent1"/>
          </a:solidFill>
          <a:ln w="12700" algn="ctr">
            <a:solidFill>
              <a:schemeClr val="tx1"/>
            </a:solidFill>
            <a:round/>
            <a:headEnd/>
            <a:tailEnd/>
          </a:ln>
        </p:spPr>
        <p:txBody>
          <a:bodyPr/>
          <a:lstStyle/>
          <a:p>
            <a:endParaRPr lang="nl-NL"/>
          </a:p>
        </p:txBody>
      </p:sp>
      <p:sp>
        <p:nvSpPr>
          <p:cNvPr id="12" name="Content Placeholder 2"/>
          <p:cNvSpPr>
            <a:spLocks noGrp="1"/>
          </p:cNvSpPr>
          <p:nvPr>
            <p:ph sz="half" idx="1"/>
          </p:nvPr>
        </p:nvSpPr>
        <p:spPr>
          <a:xfrm>
            <a:off x="3794125" y="5351463"/>
            <a:ext cx="3878263" cy="925512"/>
          </a:xfrm>
        </p:spPr>
        <p:txBody>
          <a:bodyPr/>
          <a:lstStyle/>
          <a:p>
            <a:r>
              <a:rPr lang="en-US" sz="2000" smtClean="0"/>
              <a:t>3</a:t>
            </a:r>
            <a:r>
              <a:rPr lang="en-US" sz="2000" baseline="30000" smtClean="0"/>
              <a:t>rd</a:t>
            </a:r>
            <a:r>
              <a:rPr lang="en-US" sz="2000" smtClean="0"/>
              <a:t> generation detectors</a:t>
            </a:r>
          </a:p>
          <a:p>
            <a:pPr lvl="1"/>
            <a:r>
              <a:rPr lang="en-US" sz="1200" smtClean="0"/>
              <a:t>Einstein Telescope, US counterpart to ET</a:t>
            </a:r>
          </a:p>
          <a:p>
            <a:pPr lvl="2">
              <a:buFontTx/>
              <a:buNone/>
            </a:pPr>
            <a:endParaRPr lang="en-US" sz="1200" smtClean="0">
              <a:solidFill>
                <a:schemeClr val="bg1"/>
              </a:solidFill>
            </a:endParaRPr>
          </a:p>
          <a:p>
            <a:pPr>
              <a:buFont typeface="Wingdings" pitchFamily="2" charset="2"/>
              <a:buNone/>
            </a:pPr>
            <a:endParaRPr lang="en-US" sz="2000" smtClean="0"/>
          </a:p>
        </p:txBody>
      </p:sp>
      <p:sp>
        <p:nvSpPr>
          <p:cNvPr id="13" name="Down Arrow 12"/>
          <p:cNvSpPr>
            <a:spLocks noChangeArrowheads="1"/>
          </p:cNvSpPr>
          <p:nvPr/>
        </p:nvSpPr>
        <p:spPr bwMode="auto">
          <a:xfrm rot="-2480802">
            <a:off x="3016250" y="3063875"/>
            <a:ext cx="493713" cy="877888"/>
          </a:xfrm>
          <a:prstGeom prst="downArrow">
            <a:avLst>
              <a:gd name="adj1" fmla="val 50000"/>
              <a:gd name="adj2" fmla="val 49936"/>
            </a:avLst>
          </a:prstGeom>
          <a:solidFill>
            <a:schemeClr val="accent1"/>
          </a:solidFill>
          <a:ln w="12700" algn="ctr">
            <a:solidFill>
              <a:schemeClr val="tx1"/>
            </a:solidFill>
            <a:round/>
            <a:headEnd/>
            <a:tailEnd/>
          </a:ln>
        </p:spPr>
        <p:txBody>
          <a:bodyPr/>
          <a:lstStyle/>
          <a:p>
            <a:endParaRPr lang="nl-NL"/>
          </a:p>
        </p:txBody>
      </p:sp>
      <p:sp>
        <p:nvSpPr>
          <p:cNvPr id="16" name="Text Box 23"/>
          <p:cNvSpPr txBox="1">
            <a:spLocks noChangeArrowheads="1"/>
          </p:cNvSpPr>
          <p:nvPr/>
        </p:nvSpPr>
        <p:spPr bwMode="auto">
          <a:xfrm>
            <a:off x="5746750" y="996950"/>
            <a:ext cx="2197100" cy="354013"/>
          </a:xfrm>
          <a:prstGeom prst="rect">
            <a:avLst/>
          </a:prstGeom>
          <a:solidFill>
            <a:srgbClr val="FAFE66"/>
          </a:solidFill>
          <a:ln w="9525" algn="ctr">
            <a:noFill/>
            <a:miter lim="800000"/>
            <a:headEnd/>
            <a:tailEnd/>
          </a:ln>
        </p:spPr>
        <p:txBody>
          <a:bodyPr wrap="none">
            <a:spAutoFit/>
          </a:bodyPr>
          <a:lstStyle/>
          <a:p>
            <a:pPr marL="344488" indent="-344488">
              <a:lnSpc>
                <a:spcPct val="85000"/>
              </a:lnSpc>
              <a:buClr>
                <a:schemeClr val="accent2"/>
              </a:buClr>
              <a:buFont typeface="Wingdings" pitchFamily="2" charset="2"/>
              <a:buNone/>
            </a:pPr>
            <a:r>
              <a:rPr lang="en-GB" sz="2000" b="0"/>
              <a:t>Unlikely detection</a:t>
            </a:r>
          </a:p>
        </p:txBody>
      </p:sp>
      <p:sp>
        <p:nvSpPr>
          <p:cNvPr id="17" name="Text Box 23"/>
          <p:cNvSpPr txBox="1">
            <a:spLocks noChangeArrowheads="1"/>
          </p:cNvSpPr>
          <p:nvPr/>
        </p:nvSpPr>
        <p:spPr bwMode="auto">
          <a:xfrm>
            <a:off x="5767388" y="1485900"/>
            <a:ext cx="3289300" cy="615950"/>
          </a:xfrm>
          <a:prstGeom prst="rect">
            <a:avLst/>
          </a:prstGeom>
          <a:solidFill>
            <a:schemeClr val="accent6">
              <a:lumMod val="20000"/>
              <a:lumOff val="80000"/>
            </a:schemeClr>
          </a:solidFill>
          <a:ln w="9525" algn="ctr">
            <a:noFill/>
            <a:miter lim="800000"/>
            <a:headEnd/>
            <a:tailEnd/>
          </a:ln>
        </p:spPr>
        <p:txBody>
          <a:bodyPr wrap="none">
            <a:spAutoFit/>
          </a:bodyPr>
          <a:lstStyle/>
          <a:p>
            <a:pPr marL="344488" indent="-344488">
              <a:lnSpc>
                <a:spcPct val="85000"/>
              </a:lnSpc>
              <a:buClr>
                <a:schemeClr val="accent2"/>
              </a:buClr>
              <a:buFont typeface="Wingdings" pitchFamily="2" charset="2"/>
              <a:buNone/>
              <a:defRPr/>
            </a:pPr>
            <a:r>
              <a:rPr lang="en-GB" sz="2000" b="0" dirty="0"/>
              <a:t>Science data taking</a:t>
            </a:r>
          </a:p>
          <a:p>
            <a:pPr marL="344488" indent="-344488">
              <a:lnSpc>
                <a:spcPct val="85000"/>
              </a:lnSpc>
              <a:buClr>
                <a:schemeClr val="accent2"/>
              </a:buClr>
              <a:buFont typeface="Wingdings" pitchFamily="2" charset="2"/>
              <a:buNone/>
              <a:defRPr/>
            </a:pPr>
            <a:r>
              <a:rPr lang="en-GB" sz="2000" b="0" dirty="0"/>
              <a:t>Set up network observation</a:t>
            </a:r>
          </a:p>
        </p:txBody>
      </p:sp>
      <p:sp>
        <p:nvSpPr>
          <p:cNvPr id="18" name="Text Box 23"/>
          <p:cNvSpPr txBox="1">
            <a:spLocks noChangeArrowheads="1"/>
          </p:cNvSpPr>
          <p:nvPr/>
        </p:nvSpPr>
        <p:spPr bwMode="auto">
          <a:xfrm>
            <a:off x="5754688" y="2363788"/>
            <a:ext cx="2339975" cy="354012"/>
          </a:xfrm>
          <a:prstGeom prst="rect">
            <a:avLst/>
          </a:prstGeom>
          <a:solidFill>
            <a:srgbClr val="FAFE66"/>
          </a:solidFill>
          <a:ln w="9525" algn="ctr">
            <a:noFill/>
            <a:miter lim="800000"/>
            <a:headEnd/>
            <a:tailEnd/>
          </a:ln>
        </p:spPr>
        <p:txBody>
          <a:bodyPr wrap="none">
            <a:spAutoFit/>
          </a:bodyPr>
          <a:lstStyle/>
          <a:p>
            <a:pPr marL="344488" indent="-344488">
              <a:lnSpc>
                <a:spcPct val="85000"/>
              </a:lnSpc>
              <a:buClr>
                <a:schemeClr val="accent2"/>
              </a:buClr>
              <a:buFont typeface="Wingdings" pitchFamily="2" charset="2"/>
              <a:buNone/>
            </a:pPr>
            <a:r>
              <a:rPr lang="en-GB" sz="2000" b="0"/>
              <a:t>Plausible detection</a:t>
            </a:r>
          </a:p>
        </p:txBody>
      </p:sp>
      <p:sp>
        <p:nvSpPr>
          <p:cNvPr id="19" name="Text Box 23"/>
          <p:cNvSpPr txBox="1">
            <a:spLocks noChangeArrowheads="1"/>
          </p:cNvSpPr>
          <p:nvPr/>
        </p:nvSpPr>
        <p:spPr bwMode="auto">
          <a:xfrm>
            <a:off x="5775325" y="2854325"/>
            <a:ext cx="3205163" cy="614363"/>
          </a:xfrm>
          <a:prstGeom prst="rect">
            <a:avLst/>
          </a:prstGeom>
          <a:solidFill>
            <a:schemeClr val="accent6">
              <a:lumMod val="20000"/>
              <a:lumOff val="80000"/>
            </a:schemeClr>
          </a:solidFill>
          <a:ln w="9525" algn="ctr">
            <a:noFill/>
            <a:miter lim="800000"/>
            <a:headEnd/>
            <a:tailEnd/>
          </a:ln>
        </p:spPr>
        <p:txBody>
          <a:bodyPr>
            <a:spAutoFit/>
          </a:bodyPr>
          <a:lstStyle/>
          <a:p>
            <a:pPr marL="344488" indent="-344488">
              <a:lnSpc>
                <a:spcPct val="85000"/>
              </a:lnSpc>
              <a:buClr>
                <a:schemeClr val="accent2"/>
              </a:buClr>
              <a:buFont typeface="Wingdings" pitchFamily="2" charset="2"/>
              <a:buNone/>
              <a:defRPr/>
            </a:pPr>
            <a:r>
              <a:rPr lang="en-GB" sz="2000" b="0" dirty="0"/>
              <a:t>Lay ground for multi-</a:t>
            </a:r>
          </a:p>
          <a:p>
            <a:pPr marL="344488" indent="-344488">
              <a:lnSpc>
                <a:spcPct val="85000"/>
              </a:lnSpc>
              <a:buClr>
                <a:schemeClr val="accent2"/>
              </a:buClr>
              <a:buFont typeface="Wingdings" pitchFamily="2" charset="2"/>
              <a:buNone/>
              <a:defRPr/>
            </a:pPr>
            <a:r>
              <a:rPr lang="en-GB" sz="2000" b="0" dirty="0"/>
              <a:t>messenger astronomy</a:t>
            </a:r>
          </a:p>
        </p:txBody>
      </p:sp>
      <p:sp>
        <p:nvSpPr>
          <p:cNvPr id="20" name="Text Box 23"/>
          <p:cNvSpPr txBox="1">
            <a:spLocks noChangeArrowheads="1"/>
          </p:cNvSpPr>
          <p:nvPr/>
        </p:nvSpPr>
        <p:spPr bwMode="auto">
          <a:xfrm>
            <a:off x="5719763" y="3894138"/>
            <a:ext cx="1952625" cy="354012"/>
          </a:xfrm>
          <a:prstGeom prst="rect">
            <a:avLst/>
          </a:prstGeom>
          <a:solidFill>
            <a:srgbClr val="FAFE66"/>
          </a:solidFill>
          <a:ln w="9525" algn="ctr">
            <a:noFill/>
            <a:miter lim="800000"/>
            <a:headEnd/>
            <a:tailEnd/>
          </a:ln>
        </p:spPr>
        <p:txBody>
          <a:bodyPr wrap="none">
            <a:spAutoFit/>
          </a:bodyPr>
          <a:lstStyle/>
          <a:p>
            <a:pPr marL="344488" indent="-344488">
              <a:lnSpc>
                <a:spcPct val="85000"/>
              </a:lnSpc>
              <a:buClr>
                <a:schemeClr val="accent2"/>
              </a:buClr>
              <a:buFont typeface="Wingdings" pitchFamily="2" charset="2"/>
              <a:buNone/>
            </a:pPr>
            <a:r>
              <a:rPr lang="en-GB" sz="2000" b="0"/>
              <a:t>Likely detection</a:t>
            </a:r>
          </a:p>
        </p:txBody>
      </p:sp>
      <p:sp>
        <p:nvSpPr>
          <p:cNvPr id="21" name="Text Box 23"/>
          <p:cNvSpPr txBox="1">
            <a:spLocks noChangeArrowheads="1"/>
          </p:cNvSpPr>
          <p:nvPr/>
        </p:nvSpPr>
        <p:spPr bwMode="auto">
          <a:xfrm>
            <a:off x="5738813" y="4546600"/>
            <a:ext cx="3206750" cy="615950"/>
          </a:xfrm>
          <a:prstGeom prst="rect">
            <a:avLst/>
          </a:prstGeom>
          <a:solidFill>
            <a:schemeClr val="accent6">
              <a:lumMod val="20000"/>
              <a:lumOff val="80000"/>
            </a:schemeClr>
          </a:solidFill>
          <a:ln w="9525" algn="ctr">
            <a:noFill/>
            <a:miter lim="800000"/>
            <a:headEnd/>
            <a:tailEnd/>
          </a:ln>
        </p:spPr>
        <p:txBody>
          <a:bodyPr>
            <a:spAutoFit/>
          </a:bodyPr>
          <a:lstStyle/>
          <a:p>
            <a:pPr marL="344488" indent="-344488">
              <a:lnSpc>
                <a:spcPct val="85000"/>
              </a:lnSpc>
              <a:buClr>
                <a:schemeClr val="accent2"/>
              </a:buClr>
              <a:buFont typeface="Wingdings" pitchFamily="2" charset="2"/>
              <a:buNone/>
              <a:defRPr/>
            </a:pPr>
            <a:r>
              <a:rPr lang="en-GB" sz="2000" b="0" dirty="0"/>
              <a:t>Routine observation</a:t>
            </a:r>
          </a:p>
          <a:p>
            <a:pPr marL="344488" indent="-344488">
              <a:lnSpc>
                <a:spcPct val="85000"/>
              </a:lnSpc>
              <a:buClr>
                <a:schemeClr val="accent2"/>
              </a:buClr>
              <a:buFont typeface="Wingdings" pitchFamily="2" charset="2"/>
              <a:buNone/>
              <a:defRPr/>
            </a:pPr>
            <a:r>
              <a:rPr lang="en-GB" sz="2000" b="0" dirty="0"/>
              <a:t>Towards GW astronomy</a:t>
            </a:r>
          </a:p>
        </p:txBody>
      </p:sp>
      <p:sp>
        <p:nvSpPr>
          <p:cNvPr id="22" name="Text Box 23"/>
          <p:cNvSpPr txBox="1">
            <a:spLocks noChangeArrowheads="1"/>
          </p:cNvSpPr>
          <p:nvPr/>
        </p:nvSpPr>
        <p:spPr bwMode="auto">
          <a:xfrm>
            <a:off x="381000" y="5438775"/>
            <a:ext cx="3205163" cy="615950"/>
          </a:xfrm>
          <a:prstGeom prst="rect">
            <a:avLst/>
          </a:prstGeom>
          <a:solidFill>
            <a:schemeClr val="accent6">
              <a:lumMod val="20000"/>
              <a:lumOff val="80000"/>
            </a:schemeClr>
          </a:solidFill>
          <a:ln w="9525" algn="ctr">
            <a:noFill/>
            <a:miter lim="800000"/>
            <a:headEnd/>
            <a:tailEnd/>
          </a:ln>
        </p:spPr>
        <p:txBody>
          <a:bodyPr>
            <a:spAutoFit/>
          </a:bodyPr>
          <a:lstStyle/>
          <a:p>
            <a:pPr marL="344488" indent="-344488">
              <a:lnSpc>
                <a:spcPct val="85000"/>
              </a:lnSpc>
              <a:buClr>
                <a:schemeClr val="accent2"/>
              </a:buClr>
              <a:buFont typeface="Wingdings" pitchFamily="2" charset="2"/>
              <a:buNone/>
              <a:defRPr/>
            </a:pPr>
            <a:r>
              <a:rPr lang="en-GB" sz="2000" b="0" dirty="0"/>
              <a:t>Thorough observation </a:t>
            </a:r>
          </a:p>
          <a:p>
            <a:pPr marL="344488" indent="-344488">
              <a:lnSpc>
                <a:spcPct val="85000"/>
              </a:lnSpc>
              <a:buClr>
                <a:schemeClr val="accent2"/>
              </a:buClr>
              <a:buFont typeface="Wingdings" pitchFamily="2" charset="2"/>
              <a:buNone/>
              <a:defRPr/>
            </a:pPr>
            <a:r>
              <a:rPr lang="en-GB" sz="2000" b="0" dirty="0"/>
              <a:t>of Universe with GW</a:t>
            </a:r>
          </a:p>
        </p:txBody>
      </p:sp>
    </p:spTree>
  </p:cSld>
  <p:clrMapOvr>
    <a:masterClrMapping/>
  </p:clrMapOvr>
  <p:transition spd="med">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05000" y="150813"/>
            <a:ext cx="5619750" cy="573087"/>
          </a:xfrm>
        </p:spPr>
        <p:txBody>
          <a:bodyPr/>
          <a:lstStyle/>
          <a:p>
            <a:pPr>
              <a:defRPr/>
            </a:pPr>
            <a:r>
              <a:rPr lang="it-IT" altLang="ja-JP" sz="2800" kern="1200" dirty="0" smtClean="0">
                <a:solidFill>
                  <a:srgbClr val="00397E"/>
                </a:solidFill>
                <a:latin typeface="Biondi" pitchFamily="2" charset="0"/>
                <a:ea typeface="ＭＳ Ｐゴシック" pitchFamily="34" charset="-128"/>
                <a:cs typeface="Arabic Typesetting" pitchFamily="66" charset="-78"/>
              </a:rPr>
              <a:t>Advanced Virgo (AdV)</a:t>
            </a:r>
          </a:p>
        </p:txBody>
      </p:sp>
      <p:sp>
        <p:nvSpPr>
          <p:cNvPr id="72707" name="Rectangle 3"/>
          <p:cNvSpPr>
            <a:spLocks noGrp="1" noChangeArrowheads="1"/>
          </p:cNvSpPr>
          <p:nvPr>
            <p:ph type="body" idx="1"/>
          </p:nvPr>
        </p:nvSpPr>
        <p:spPr>
          <a:xfrm>
            <a:off x="611188" y="1109663"/>
            <a:ext cx="7777162" cy="1455737"/>
          </a:xfrm>
          <a:solidFill>
            <a:srgbClr val="F8F8F8"/>
          </a:solidFill>
          <a:ln>
            <a:solidFill>
              <a:srgbClr val="000099"/>
            </a:solidFill>
          </a:ln>
        </p:spPr>
        <p:txBody>
          <a:bodyPr/>
          <a:lstStyle/>
          <a:p>
            <a:pPr>
              <a:buFont typeface="Wingdings" pitchFamily="2" charset="2"/>
              <a:buNone/>
            </a:pPr>
            <a:r>
              <a:rPr lang="it-IT" smtClean="0"/>
              <a:t>		</a:t>
            </a:r>
            <a:r>
              <a:rPr lang="it-IT" sz="1600" b="1" smtClean="0"/>
              <a:t>PROJECT</a:t>
            </a:r>
            <a:r>
              <a:rPr lang="it-IT" sz="1600" smtClean="0"/>
              <a:t> </a:t>
            </a:r>
            <a:r>
              <a:rPr lang="it-IT" sz="1600" b="1" smtClean="0"/>
              <a:t>GOALS</a:t>
            </a:r>
          </a:p>
          <a:p>
            <a:r>
              <a:rPr lang="it-IT" sz="1600" smtClean="0"/>
              <a:t>Upgrade Virgo to a 2</a:t>
            </a:r>
            <a:r>
              <a:rPr lang="it-IT" sz="1600" baseline="30000" smtClean="0"/>
              <a:t>nd</a:t>
            </a:r>
            <a:r>
              <a:rPr lang="it-IT" sz="1600" smtClean="0"/>
              <a:t> generation detector. Sensitivity: 10x better than Virgo</a:t>
            </a:r>
          </a:p>
          <a:p>
            <a:r>
              <a:rPr lang="it-IT" sz="1600" smtClean="0"/>
              <a:t>Be part of the 2</a:t>
            </a:r>
            <a:r>
              <a:rPr lang="it-IT" sz="1600" baseline="30000" smtClean="0"/>
              <a:t>nd</a:t>
            </a:r>
            <a:r>
              <a:rPr lang="it-IT" sz="1600" smtClean="0"/>
              <a:t> generation GW detectors network. Timeline: in data taking with Advanced LIGO</a:t>
            </a:r>
          </a:p>
        </p:txBody>
      </p:sp>
      <p:sp>
        <p:nvSpPr>
          <p:cNvPr id="72708" name="Text Box 8"/>
          <p:cNvSpPr txBox="1">
            <a:spLocks noChangeArrowheads="1"/>
          </p:cNvSpPr>
          <p:nvPr/>
        </p:nvSpPr>
        <p:spPr bwMode="auto">
          <a:xfrm>
            <a:off x="5703888" y="1238250"/>
            <a:ext cx="184150" cy="946150"/>
          </a:xfrm>
          <a:prstGeom prst="rect">
            <a:avLst/>
          </a:prstGeom>
          <a:noFill/>
          <a:ln w="9525">
            <a:noFill/>
            <a:miter lim="800000"/>
            <a:headEnd/>
            <a:tailEnd/>
          </a:ln>
        </p:spPr>
        <p:txBody>
          <a:bodyPr wrap="none">
            <a:spAutoFit/>
          </a:bodyPr>
          <a:lstStyle/>
          <a:p>
            <a:endParaRPr lang="it-IT" sz="2800" b="0"/>
          </a:p>
          <a:p>
            <a:endParaRPr lang="it-IT" sz="2800" b="0"/>
          </a:p>
        </p:txBody>
      </p:sp>
      <p:pic>
        <p:nvPicPr>
          <p:cNvPr id="72709" name="Picture 25" descr="AdV-nondeg"/>
          <p:cNvPicPr>
            <a:picLocks noChangeAspect="1" noChangeArrowheads="1"/>
          </p:cNvPicPr>
          <p:nvPr/>
        </p:nvPicPr>
        <p:blipFill>
          <a:blip r:embed="rId3" cstate="print"/>
          <a:srcRect/>
          <a:stretch>
            <a:fillRect/>
          </a:stretch>
        </p:blipFill>
        <p:spPr bwMode="auto">
          <a:xfrm>
            <a:off x="539750" y="2708275"/>
            <a:ext cx="4105275" cy="3159125"/>
          </a:xfrm>
          <a:prstGeom prst="rect">
            <a:avLst/>
          </a:prstGeom>
          <a:noFill/>
          <a:ln w="9525">
            <a:noFill/>
            <a:miter lim="800000"/>
            <a:headEnd/>
            <a:tailEnd/>
          </a:ln>
        </p:spPr>
      </p:pic>
      <p:pic>
        <p:nvPicPr>
          <p:cNvPr id="72710" name="Picture 26" descr="AdVvsVirgo"/>
          <p:cNvPicPr>
            <a:picLocks noChangeAspect="1" noChangeArrowheads="1"/>
          </p:cNvPicPr>
          <p:nvPr/>
        </p:nvPicPr>
        <p:blipFill>
          <a:blip r:embed="rId4" cstate="print"/>
          <a:srcRect/>
          <a:stretch>
            <a:fillRect/>
          </a:stretch>
        </p:blipFill>
        <p:spPr bwMode="auto">
          <a:xfrm>
            <a:off x="4716463" y="2636838"/>
            <a:ext cx="4211637" cy="3159125"/>
          </a:xfrm>
          <a:prstGeom prst="rect">
            <a:avLst/>
          </a:prstGeom>
          <a:noFill/>
          <a:ln w="9525">
            <a:noFill/>
            <a:miter lim="800000"/>
            <a:headEnd/>
            <a:tailEnd/>
          </a:ln>
        </p:spPr>
      </p:pic>
      <p:cxnSp>
        <p:nvCxnSpPr>
          <p:cNvPr id="72711" name="Straight Connector 5"/>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72712" name="Picture 5" descr="advlogo_final"/>
          <p:cNvPicPr>
            <a:picLocks noChangeAspect="1" noChangeArrowheads="1"/>
          </p:cNvPicPr>
          <p:nvPr/>
        </p:nvPicPr>
        <p:blipFill>
          <a:blip r:embed="rId5" cstate="print"/>
          <a:srcRect/>
          <a:stretch>
            <a:fillRect/>
          </a:stretch>
        </p:blipFill>
        <p:spPr bwMode="auto">
          <a:xfrm>
            <a:off x="0" y="5867400"/>
            <a:ext cx="1846263" cy="990600"/>
          </a:xfrm>
          <a:prstGeom prst="rect">
            <a:avLst/>
          </a:prstGeom>
          <a:noFill/>
          <a:ln w="9525">
            <a:noFill/>
            <a:miter lim="800000"/>
            <a:headEnd/>
            <a:tailEnd/>
          </a:ln>
        </p:spPr>
      </p:pic>
      <p:pic>
        <p:nvPicPr>
          <p:cNvPr id="9" name="Picture 11" descr="04240004"/>
          <p:cNvPicPr>
            <a:picLocks noChangeAspect="1" noChangeArrowheads="1"/>
          </p:cNvPicPr>
          <p:nvPr/>
        </p:nvPicPr>
        <p:blipFill>
          <a:blip r:embed="rId6" cstate="print"/>
          <a:srcRect/>
          <a:stretch>
            <a:fillRect/>
          </a:stretch>
        </p:blipFill>
        <p:spPr bwMode="auto">
          <a:xfrm>
            <a:off x="6854825" y="3922713"/>
            <a:ext cx="2051050" cy="2735262"/>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960438" y="155575"/>
            <a:ext cx="7848600" cy="955675"/>
          </a:xfrm>
        </p:spPr>
        <p:txBody>
          <a:bodyPr/>
          <a:lstStyle/>
          <a:p>
            <a:pPr>
              <a:defRPr/>
            </a:pPr>
            <a:r>
              <a:rPr lang="it-IT" altLang="ja-JP" sz="2800" kern="1200" dirty="0" smtClean="0">
                <a:solidFill>
                  <a:srgbClr val="00397E"/>
                </a:solidFill>
                <a:latin typeface="Biondi" pitchFamily="2" charset="0"/>
                <a:ea typeface="ＭＳ Ｐゴシック" pitchFamily="34" charset="-128"/>
                <a:cs typeface="Arabic Typesetting" pitchFamily="66" charset="-78"/>
              </a:rPr>
              <a:t>Other GW projects</a:t>
            </a:r>
          </a:p>
        </p:txBody>
      </p:sp>
      <p:cxnSp>
        <p:nvCxnSpPr>
          <p:cNvPr id="82947" name="Straight Connector 5"/>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9"/>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5123" name="Rectangle 2"/>
          <p:cNvSpPr>
            <a:spLocks noGrp="1" noChangeArrowheads="1"/>
          </p:cNvSpPr>
          <p:nvPr>
            <p:ph type="title"/>
          </p:nvPr>
        </p:nvSpPr>
        <p:spPr/>
        <p:txBody>
          <a:bodyPr/>
          <a:lstStyle/>
          <a:p>
            <a:pPr defTabSz="987425">
              <a:defRPr/>
            </a:pPr>
            <a:r>
              <a:rPr lang="it-IT" altLang="ja-JP" sz="2800" kern="1200" dirty="0" smtClean="0">
                <a:solidFill>
                  <a:srgbClr val="00397E"/>
                </a:solidFill>
                <a:latin typeface="Biondi" pitchFamily="2" charset="0"/>
                <a:ea typeface="ＭＳ Ｐゴシック" pitchFamily="34" charset="-128"/>
                <a:cs typeface="Arabic Typesetting" pitchFamily="66" charset="-78"/>
              </a:rPr>
              <a:t>Tidal gravitational forces of FW</a:t>
            </a:r>
            <a:endParaRPr lang="nl-NL" altLang="ja-JP" sz="2800" kern="1200" dirty="0" smtClean="0">
              <a:solidFill>
                <a:srgbClr val="00397E"/>
              </a:solidFill>
              <a:latin typeface="Biondi" pitchFamily="2" charset="0"/>
              <a:ea typeface="ＭＳ Ｐゴシック" pitchFamily="34" charset="-128"/>
              <a:cs typeface="Arabic Typesetting" pitchFamily="66" charset="-78"/>
            </a:endParaRPr>
          </a:p>
        </p:txBody>
      </p:sp>
      <p:cxnSp>
        <p:nvCxnSpPr>
          <p:cNvPr id="4404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14" name="Rectangle 3"/>
          <p:cNvSpPr txBox="1">
            <a:spLocks noChangeArrowheads="1"/>
          </p:cNvSpPr>
          <p:nvPr/>
        </p:nvSpPr>
        <p:spPr>
          <a:xfrm>
            <a:off x="838200" y="1143000"/>
            <a:ext cx="4785360" cy="4572000"/>
          </a:xfrm>
          <a:prstGeom prst="rect">
            <a:avLst/>
          </a:prstGeom>
        </p:spPr>
        <p:txBody>
          <a:bodyPr/>
          <a:lstStyle/>
          <a:p>
            <a:pPr marL="231775" marR="0" lvl="0" indent="-231775" algn="l" defTabSz="914400" rtl="0" eaLnBrk="0" fontAlgn="base" latinLnBrk="0" hangingPunct="0">
              <a:lnSpc>
                <a:spcPct val="100000"/>
              </a:lnSpc>
              <a:spcBef>
                <a:spcPct val="0"/>
              </a:spcBef>
              <a:spcAft>
                <a:spcPct val="40000"/>
              </a:spcAft>
              <a:buClr>
                <a:srgbClr val="666699"/>
              </a:buClr>
              <a:buSzPct val="85000"/>
              <a:buFont typeface="Wingdings" pitchFamily="2" charset="2"/>
              <a:buChar char="§"/>
              <a:tabLst/>
              <a:defRPr/>
            </a:pPr>
            <a:r>
              <a:rPr kumimoji="0" lang="en-US" sz="2100" b="0" i="0" u="none" strike="noStrike" kern="0" cap="none" spc="0" normalizeH="0" baseline="0" noProof="0" dirty="0" smtClean="0">
                <a:ln>
                  <a:noFill/>
                </a:ln>
                <a:solidFill>
                  <a:srgbClr val="6C18B0"/>
                </a:solidFill>
                <a:effectLst/>
                <a:uLnTx/>
                <a:uFillTx/>
                <a:latin typeface="+mn-lt"/>
                <a:ea typeface="+mn-ea"/>
                <a:cs typeface="+mn-cs"/>
              </a:rPr>
              <a:t>Tidal </a:t>
            </a:r>
            <a:r>
              <a:rPr kumimoji="0" lang="en-US" sz="2100" b="0" i="0" u="none" strike="noStrike" kern="0" cap="none" spc="0" normalizeH="0" noProof="0" dirty="0" smtClean="0">
                <a:ln>
                  <a:noFill/>
                </a:ln>
                <a:solidFill>
                  <a:srgbClr val="6C18B0"/>
                </a:solidFill>
                <a:effectLst/>
                <a:uLnTx/>
                <a:uFillTx/>
                <a:latin typeface="+mn-lt"/>
                <a:ea typeface="+mn-ea"/>
                <a:cs typeface="+mn-cs"/>
              </a:rPr>
              <a:t>forces</a:t>
            </a:r>
            <a:endParaRPr kumimoji="0" lang="en-US" sz="2100" b="0" i="0" u="none" strike="noStrike" kern="0" cap="none" spc="0" normalizeH="0" baseline="0" noProof="0" dirty="0" smtClean="0">
              <a:ln>
                <a:noFill/>
              </a:ln>
              <a:solidFill>
                <a:srgbClr val="6C18B0"/>
              </a:solidFill>
              <a:effectLst/>
              <a:uLnTx/>
              <a:uFillTx/>
              <a:latin typeface="+mn-lt"/>
              <a:ea typeface="+mn-ea"/>
              <a:cs typeface="+mn-cs"/>
            </a:endParaRPr>
          </a:p>
          <a:p>
            <a:pPr marL="572400" lvl="1" indent="-231775">
              <a:spcAft>
                <a:spcPct val="40000"/>
              </a:spcAft>
              <a:buClr>
                <a:srgbClr val="666699"/>
              </a:buClr>
              <a:buSzPct val="85000"/>
              <a:buFont typeface="Arial" pitchFamily="34" charset="0"/>
              <a:buChar char="−"/>
            </a:pPr>
            <a:r>
              <a:rPr lang="en-US" sz="1800" b="0" kern="0" dirty="0" smtClean="0">
                <a:latin typeface="+mn-lt"/>
              </a:rPr>
              <a:t>Gravitational effect of distant source can only be felt through its </a:t>
            </a:r>
            <a:r>
              <a:rPr lang="en-US" sz="1800" b="0" i="1" kern="0" dirty="0" smtClean="0">
                <a:latin typeface="+mn-lt"/>
              </a:rPr>
              <a:t>tidal forces</a:t>
            </a:r>
          </a:p>
          <a:p>
            <a:pPr marL="572400" lvl="1" indent="-231775">
              <a:spcAft>
                <a:spcPct val="40000"/>
              </a:spcAft>
              <a:buClr>
                <a:srgbClr val="666699"/>
              </a:buClr>
              <a:buSzPct val="85000"/>
              <a:buFont typeface="Arial" pitchFamily="34" charset="0"/>
              <a:buChar char="−"/>
            </a:pPr>
            <a:r>
              <a:rPr lang="en-US" sz="1800" b="0" kern="0" dirty="0" smtClean="0">
                <a:latin typeface="+mn-lt"/>
              </a:rPr>
              <a:t>Tidal accelerations Earth-Moon system</a:t>
            </a:r>
          </a:p>
          <a:p>
            <a:pPr marL="572400" lvl="1" indent="-231775">
              <a:spcAft>
                <a:spcPct val="40000"/>
              </a:spcAft>
              <a:buClr>
                <a:srgbClr val="666699"/>
              </a:buClr>
              <a:buSzPct val="85000"/>
              <a:buFont typeface="Arial" pitchFamily="34" charset="0"/>
              <a:buChar char="−"/>
            </a:pPr>
            <a:r>
              <a:rPr lang="en-US" sz="1800" b="0" kern="0" dirty="0" smtClean="0">
                <a:latin typeface="+mn-lt"/>
              </a:rPr>
              <a:t>GW can be considered as traveling, time dependent tidal forces</a:t>
            </a:r>
          </a:p>
          <a:p>
            <a:pPr marL="572400" lvl="1" indent="-231775">
              <a:spcAft>
                <a:spcPct val="40000"/>
              </a:spcAft>
              <a:buClr>
                <a:srgbClr val="666699"/>
              </a:buClr>
              <a:buSzPct val="85000"/>
              <a:buFont typeface="Arial" pitchFamily="34" charset="0"/>
              <a:buChar char="−"/>
            </a:pPr>
            <a:r>
              <a:rPr lang="en-US" sz="1800" b="0" kern="0" dirty="0" smtClean="0">
                <a:latin typeface="+mn-lt"/>
              </a:rPr>
              <a:t>Tidal forces scale with size, typically produce elliptical deformations</a:t>
            </a:r>
          </a:p>
        </p:txBody>
      </p:sp>
      <p:sp>
        <p:nvSpPr>
          <p:cNvPr id="15" name="Ovaal 14"/>
          <p:cNvSpPr/>
          <p:nvPr/>
        </p:nvSpPr>
        <p:spPr bwMode="auto">
          <a:xfrm>
            <a:off x="6101255" y="1474076"/>
            <a:ext cx="1411014" cy="1387365"/>
          </a:xfrm>
          <a:prstGeom prst="ellips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dirty="0" smtClean="0">
              <a:ln>
                <a:noFill/>
              </a:ln>
              <a:solidFill>
                <a:schemeClr val="bg1"/>
              </a:solidFill>
              <a:effectLst/>
              <a:latin typeface="Arial" charset="0"/>
            </a:endParaRPr>
          </a:p>
        </p:txBody>
      </p:sp>
      <p:sp>
        <p:nvSpPr>
          <p:cNvPr id="16" name="Tekstvak 15"/>
          <p:cNvSpPr txBox="1"/>
          <p:nvPr/>
        </p:nvSpPr>
        <p:spPr>
          <a:xfrm>
            <a:off x="6392917" y="1024760"/>
            <a:ext cx="2723823" cy="369332"/>
          </a:xfrm>
          <a:prstGeom prst="rect">
            <a:avLst/>
          </a:prstGeom>
          <a:noFill/>
        </p:spPr>
        <p:txBody>
          <a:bodyPr wrap="none" rtlCol="0">
            <a:spAutoFit/>
          </a:bodyPr>
          <a:lstStyle/>
          <a:p>
            <a:r>
              <a:rPr lang="nl-NL" sz="1800" b="0" dirty="0" err="1" smtClean="0"/>
              <a:t>Earth</a:t>
            </a:r>
            <a:r>
              <a:rPr lang="nl-NL" sz="1800" b="0" dirty="0" smtClean="0"/>
              <a:t>                      </a:t>
            </a:r>
            <a:r>
              <a:rPr lang="nl-NL" sz="1800" b="0" dirty="0" err="1" smtClean="0"/>
              <a:t>Moon</a:t>
            </a:r>
            <a:endParaRPr lang="nl-NL" b="0" dirty="0"/>
          </a:p>
        </p:txBody>
      </p:sp>
      <p:sp>
        <p:nvSpPr>
          <p:cNvPr id="17" name="Ovaal 16"/>
          <p:cNvSpPr/>
          <p:nvPr/>
        </p:nvSpPr>
        <p:spPr bwMode="auto">
          <a:xfrm>
            <a:off x="8426669" y="1931277"/>
            <a:ext cx="530772" cy="522889"/>
          </a:xfrm>
          <a:prstGeom prst="ellips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dirty="0" smtClean="0">
              <a:ln>
                <a:noFill/>
              </a:ln>
              <a:solidFill>
                <a:schemeClr val="bg1"/>
              </a:solidFill>
              <a:effectLst/>
              <a:latin typeface="Arial" charset="0"/>
            </a:endParaRPr>
          </a:p>
        </p:txBody>
      </p:sp>
      <p:cxnSp>
        <p:nvCxnSpPr>
          <p:cNvPr id="19" name="Rechte verbindingslijn met pijl 18"/>
          <p:cNvCxnSpPr/>
          <p:nvPr/>
        </p:nvCxnSpPr>
        <p:spPr bwMode="auto">
          <a:xfrm>
            <a:off x="6826469" y="2159876"/>
            <a:ext cx="591207"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1" name="Rechte verbindingslijn met pijl 20"/>
          <p:cNvCxnSpPr>
            <a:stCxn id="15" idx="0"/>
          </p:cNvCxnSpPr>
          <p:nvPr/>
        </p:nvCxnSpPr>
        <p:spPr bwMode="auto">
          <a:xfrm rot="16200000" flipH="1">
            <a:off x="7013684" y="1267153"/>
            <a:ext cx="134007" cy="547852"/>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3" name="Rechte verbindingslijn met pijl 22"/>
          <p:cNvCxnSpPr/>
          <p:nvPr/>
        </p:nvCxnSpPr>
        <p:spPr bwMode="auto">
          <a:xfrm flipV="1">
            <a:off x="6848802" y="2743203"/>
            <a:ext cx="529463" cy="136632"/>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6" name="Rechte verbindingslijn met pijl 25"/>
          <p:cNvCxnSpPr>
            <a:stCxn id="15" idx="6"/>
          </p:cNvCxnSpPr>
          <p:nvPr/>
        </p:nvCxnSpPr>
        <p:spPr bwMode="auto">
          <a:xfrm>
            <a:off x="7512269" y="2167759"/>
            <a:ext cx="606972"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8" name="Rechte verbindingslijn met pijl 27"/>
          <p:cNvCxnSpPr>
            <a:stCxn id="15" idx="2"/>
          </p:cNvCxnSpPr>
          <p:nvPr/>
        </p:nvCxnSpPr>
        <p:spPr bwMode="auto">
          <a:xfrm rot="10800000" flipH="1">
            <a:off x="6101255" y="2167759"/>
            <a:ext cx="370490"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grpSp>
        <p:nvGrpSpPr>
          <p:cNvPr id="2" name="Groep 34"/>
          <p:cNvGrpSpPr/>
          <p:nvPr/>
        </p:nvGrpSpPr>
        <p:grpSpPr>
          <a:xfrm>
            <a:off x="5968562" y="2215059"/>
            <a:ext cx="1062858" cy="985343"/>
            <a:chOff x="5976445" y="2136229"/>
            <a:chExt cx="1062858" cy="985343"/>
          </a:xfrm>
        </p:grpSpPr>
        <p:sp>
          <p:nvSpPr>
            <p:cNvPr id="32" name="Vrije vorm 31"/>
            <p:cNvSpPr/>
            <p:nvPr/>
          </p:nvSpPr>
          <p:spPr bwMode="auto">
            <a:xfrm>
              <a:off x="5976445" y="2270234"/>
              <a:ext cx="968265" cy="851338"/>
            </a:xfrm>
            <a:custGeom>
              <a:avLst/>
              <a:gdLst>
                <a:gd name="connsiteX0" fmla="*/ 22334 w 968265"/>
                <a:gd name="connsiteY0" fmla="*/ 851338 h 851338"/>
                <a:gd name="connsiteX1" fmla="*/ 101162 w 968265"/>
                <a:gd name="connsiteY1" fmla="*/ 441435 h 851338"/>
                <a:gd name="connsiteX2" fmla="*/ 629307 w 968265"/>
                <a:gd name="connsiteY2" fmla="*/ 362607 h 851338"/>
                <a:gd name="connsiteX3" fmla="*/ 968265 w 968265"/>
                <a:gd name="connsiteY3" fmla="*/ 0 h 851338"/>
                <a:gd name="connsiteX4" fmla="*/ 968265 w 968265"/>
                <a:gd name="connsiteY4" fmla="*/ 0 h 851338"/>
                <a:gd name="connsiteX5" fmla="*/ 968265 w 968265"/>
                <a:gd name="connsiteY5" fmla="*/ 0 h 851338"/>
                <a:gd name="connsiteX6" fmla="*/ 968265 w 968265"/>
                <a:gd name="connsiteY6" fmla="*/ 0 h 8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265" h="851338">
                  <a:moveTo>
                    <a:pt x="22334" y="851338"/>
                  </a:moveTo>
                  <a:cubicBezTo>
                    <a:pt x="11167" y="687114"/>
                    <a:pt x="0" y="522890"/>
                    <a:pt x="101162" y="441435"/>
                  </a:cubicBezTo>
                  <a:cubicBezTo>
                    <a:pt x="202324" y="359980"/>
                    <a:pt x="484790" y="436179"/>
                    <a:pt x="629307" y="362607"/>
                  </a:cubicBezTo>
                  <a:cubicBezTo>
                    <a:pt x="773824" y="289035"/>
                    <a:pt x="968265" y="0"/>
                    <a:pt x="968265" y="0"/>
                  </a:cubicBezTo>
                  <a:lnTo>
                    <a:pt x="968265" y="0"/>
                  </a:lnTo>
                  <a:lnTo>
                    <a:pt x="968265" y="0"/>
                  </a:lnTo>
                  <a:lnTo>
                    <a:pt x="968265" y="0"/>
                  </a:ln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smtClean="0">
                <a:ln>
                  <a:noFill/>
                </a:ln>
                <a:solidFill>
                  <a:schemeClr val="bg1"/>
                </a:solidFill>
                <a:effectLst/>
                <a:latin typeface="Arial" charset="0"/>
              </a:endParaRPr>
            </a:p>
          </p:txBody>
        </p:sp>
        <p:cxnSp>
          <p:nvCxnSpPr>
            <p:cNvPr id="34" name="Rechte verbindingslijn met pijl 33"/>
            <p:cNvCxnSpPr/>
            <p:nvPr/>
          </p:nvCxnSpPr>
          <p:spPr bwMode="auto">
            <a:xfrm rot="5400000" flipH="1" flipV="1">
              <a:off x="6925003" y="2155936"/>
              <a:ext cx="134007" cy="94593"/>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grpSp>
      <p:sp>
        <p:nvSpPr>
          <p:cNvPr id="36" name="Tekstvak 35"/>
          <p:cNvSpPr txBox="1"/>
          <p:nvPr/>
        </p:nvSpPr>
        <p:spPr>
          <a:xfrm>
            <a:off x="5814545" y="3197051"/>
            <a:ext cx="2895344" cy="276999"/>
          </a:xfrm>
          <a:prstGeom prst="rect">
            <a:avLst/>
          </a:prstGeom>
          <a:solidFill>
            <a:srgbClr val="FFFF99"/>
          </a:solidFill>
        </p:spPr>
        <p:txBody>
          <a:bodyPr wrap="none" rtlCol="0">
            <a:spAutoFit/>
          </a:bodyPr>
          <a:lstStyle/>
          <a:p>
            <a:r>
              <a:rPr lang="nl-NL" sz="1200" b="0" dirty="0" err="1" smtClean="0"/>
              <a:t>Solid</a:t>
            </a:r>
            <a:r>
              <a:rPr lang="nl-NL" sz="1200" b="0" dirty="0" smtClean="0"/>
              <a:t> </a:t>
            </a:r>
            <a:r>
              <a:rPr lang="nl-NL" sz="1200" b="0" dirty="0" err="1" smtClean="0"/>
              <a:t>Earth</a:t>
            </a:r>
            <a:r>
              <a:rPr lang="nl-NL" sz="1200" b="0" dirty="0" smtClean="0"/>
              <a:t> </a:t>
            </a:r>
            <a:r>
              <a:rPr lang="nl-NL" sz="1200" b="0" dirty="0" err="1" smtClean="0"/>
              <a:t>will</a:t>
            </a:r>
            <a:r>
              <a:rPr lang="nl-NL" sz="1200" b="0" dirty="0" smtClean="0"/>
              <a:t> </a:t>
            </a:r>
            <a:r>
              <a:rPr lang="nl-NL" sz="1200" b="0" dirty="0" err="1" smtClean="0"/>
              <a:t>fall</a:t>
            </a:r>
            <a:r>
              <a:rPr lang="nl-NL" sz="1200" b="0" dirty="0" smtClean="0"/>
              <a:t> </a:t>
            </a:r>
            <a:r>
              <a:rPr lang="nl-NL" sz="1200" b="0" dirty="0" err="1" smtClean="0"/>
              <a:t>with</a:t>
            </a:r>
            <a:r>
              <a:rPr lang="nl-NL" sz="1200" b="0" dirty="0" smtClean="0"/>
              <a:t> </a:t>
            </a:r>
            <a:r>
              <a:rPr lang="nl-NL" sz="1200" b="0" dirty="0" err="1" smtClean="0"/>
              <a:t>this</a:t>
            </a:r>
            <a:r>
              <a:rPr lang="nl-NL" sz="1200" b="0" dirty="0" smtClean="0"/>
              <a:t> </a:t>
            </a:r>
            <a:r>
              <a:rPr lang="nl-NL" sz="1200" b="0" dirty="0" err="1" smtClean="0"/>
              <a:t>acceleration</a:t>
            </a:r>
            <a:endParaRPr lang="nl-NL" sz="1200" b="0" dirty="0"/>
          </a:p>
        </p:txBody>
      </p:sp>
      <p:pic>
        <p:nvPicPr>
          <p:cNvPr id="560131" name="Picture 3" descr="\\vmware-host\Shared Folders\Desktop\Field_tidal.png"/>
          <p:cNvPicPr>
            <a:picLocks noChangeAspect="1" noChangeArrowheads="1"/>
          </p:cNvPicPr>
          <p:nvPr/>
        </p:nvPicPr>
        <p:blipFill>
          <a:blip r:embed="rId3" cstate="print"/>
          <a:srcRect/>
          <a:stretch>
            <a:fillRect/>
          </a:stretch>
        </p:blipFill>
        <p:spPr bwMode="auto">
          <a:xfrm>
            <a:off x="5344536" y="4248903"/>
            <a:ext cx="2971774" cy="2278117"/>
          </a:xfrm>
          <a:prstGeom prst="rect">
            <a:avLst/>
          </a:prstGeom>
          <a:noFill/>
        </p:spPr>
      </p:pic>
      <p:sp>
        <p:nvSpPr>
          <p:cNvPr id="38" name="Tekstvak 37"/>
          <p:cNvSpPr txBox="1"/>
          <p:nvPr/>
        </p:nvSpPr>
        <p:spPr>
          <a:xfrm>
            <a:off x="5828429" y="4249435"/>
            <a:ext cx="2847254" cy="276999"/>
          </a:xfrm>
          <a:prstGeom prst="rect">
            <a:avLst/>
          </a:prstGeom>
          <a:solidFill>
            <a:srgbClr val="FFFF99"/>
          </a:solidFill>
        </p:spPr>
        <p:txBody>
          <a:bodyPr wrap="none" rtlCol="0">
            <a:spAutoFit/>
          </a:bodyPr>
          <a:lstStyle/>
          <a:p>
            <a:r>
              <a:rPr lang="nl-NL" sz="1200" b="0" dirty="0" err="1" smtClean="0"/>
              <a:t>After</a:t>
            </a:r>
            <a:r>
              <a:rPr lang="nl-NL" sz="1200" b="0" dirty="0" smtClean="0"/>
              <a:t> </a:t>
            </a:r>
            <a:r>
              <a:rPr lang="nl-NL" sz="1200" b="0" dirty="0" err="1" smtClean="0"/>
              <a:t>subtraction</a:t>
            </a:r>
            <a:r>
              <a:rPr lang="nl-NL" sz="1200" b="0" dirty="0" smtClean="0"/>
              <a:t> of </a:t>
            </a:r>
            <a:r>
              <a:rPr lang="nl-NL" sz="1200" b="0" dirty="0" err="1" smtClean="0"/>
              <a:t>central</a:t>
            </a:r>
            <a:r>
              <a:rPr lang="nl-NL" sz="1200" b="0" dirty="0" smtClean="0"/>
              <a:t> </a:t>
            </a:r>
            <a:r>
              <a:rPr lang="nl-NL" sz="1200" b="0" dirty="0" err="1" smtClean="0"/>
              <a:t>acceleration</a:t>
            </a:r>
            <a:endParaRPr lang="nl-NL" sz="1200" b="0" dirty="0"/>
          </a:p>
        </p:txBody>
      </p:sp>
    </p:spTree>
  </p:cSld>
  <p:clrMapOvr>
    <a:masterClrMapping/>
  </p:clrMapOvr>
  <p:transition spd="med">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2"/>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1506" name="Rectangle 2"/>
          <p:cNvSpPr>
            <a:spLocks noGrp="1" noChangeArrowheads="1"/>
          </p:cNvSpPr>
          <p:nvPr>
            <p:ph type="title"/>
          </p:nvPr>
        </p:nvSpPr>
        <p:spPr>
          <a:xfrm>
            <a:off x="966788" y="73025"/>
            <a:ext cx="6100762" cy="903288"/>
          </a:xfrm>
        </p:spPr>
        <p:txBody>
          <a:bodyPr/>
          <a:lstStyle/>
          <a:p>
            <a:pPr defTabSz="987425">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Bar detectors: IGEC collaboration</a:t>
            </a:r>
          </a:p>
        </p:txBody>
      </p:sp>
      <p:pic>
        <p:nvPicPr>
          <p:cNvPr id="36868" name="Picture 3" descr="auriga"/>
          <p:cNvPicPr>
            <a:picLocks noChangeAspect="1" noChangeArrowheads="1"/>
          </p:cNvPicPr>
          <p:nvPr/>
        </p:nvPicPr>
        <p:blipFill>
          <a:blip r:embed="rId3" cstate="print"/>
          <a:srcRect/>
          <a:stretch>
            <a:fillRect/>
          </a:stretch>
        </p:blipFill>
        <p:spPr bwMode="auto">
          <a:xfrm>
            <a:off x="849313" y="1003300"/>
            <a:ext cx="1552575" cy="2259013"/>
          </a:xfrm>
          <a:prstGeom prst="rect">
            <a:avLst/>
          </a:prstGeom>
          <a:noFill/>
          <a:ln w="9525">
            <a:noFill/>
            <a:miter lim="800000"/>
            <a:headEnd/>
            <a:tailEnd/>
          </a:ln>
        </p:spPr>
      </p:pic>
      <p:pic>
        <p:nvPicPr>
          <p:cNvPr id="36869" name="Picture 4" descr="explorer"/>
          <p:cNvPicPr>
            <a:picLocks noChangeAspect="1" noChangeArrowheads="1"/>
          </p:cNvPicPr>
          <p:nvPr/>
        </p:nvPicPr>
        <p:blipFill>
          <a:blip r:embed="rId4" cstate="print"/>
          <a:srcRect/>
          <a:stretch>
            <a:fillRect/>
          </a:stretch>
        </p:blipFill>
        <p:spPr bwMode="auto">
          <a:xfrm>
            <a:off x="3627438" y="1119188"/>
            <a:ext cx="2768600" cy="1682750"/>
          </a:xfrm>
          <a:prstGeom prst="rect">
            <a:avLst/>
          </a:prstGeom>
          <a:noFill/>
          <a:ln w="9525">
            <a:noFill/>
            <a:miter lim="800000"/>
            <a:headEnd/>
            <a:tailEnd/>
          </a:ln>
        </p:spPr>
      </p:pic>
      <p:pic>
        <p:nvPicPr>
          <p:cNvPr id="36870" name="Picture 5" descr="allegro"/>
          <p:cNvPicPr>
            <a:picLocks noChangeAspect="1" noChangeArrowheads="1"/>
          </p:cNvPicPr>
          <p:nvPr/>
        </p:nvPicPr>
        <p:blipFill>
          <a:blip r:embed="rId5" cstate="print"/>
          <a:srcRect/>
          <a:stretch>
            <a:fillRect/>
          </a:stretch>
        </p:blipFill>
        <p:spPr bwMode="auto">
          <a:xfrm>
            <a:off x="0" y="3543300"/>
            <a:ext cx="2149475" cy="1614488"/>
          </a:xfrm>
          <a:prstGeom prst="rect">
            <a:avLst/>
          </a:prstGeom>
          <a:noFill/>
          <a:ln w="9525">
            <a:noFill/>
            <a:miter lim="800000"/>
            <a:headEnd/>
            <a:tailEnd/>
          </a:ln>
        </p:spPr>
      </p:pic>
      <p:pic>
        <p:nvPicPr>
          <p:cNvPr id="36871" name="Picture 6" descr="world"/>
          <p:cNvPicPr>
            <a:picLocks noChangeAspect="1" noChangeArrowheads="1"/>
          </p:cNvPicPr>
          <p:nvPr/>
        </p:nvPicPr>
        <p:blipFill>
          <a:blip r:embed="rId6" cstate="print"/>
          <a:srcRect/>
          <a:stretch>
            <a:fillRect/>
          </a:stretch>
        </p:blipFill>
        <p:spPr bwMode="auto">
          <a:xfrm>
            <a:off x="1606550" y="2606675"/>
            <a:ext cx="5895975" cy="3552825"/>
          </a:xfrm>
          <a:prstGeom prst="rect">
            <a:avLst/>
          </a:prstGeom>
          <a:noFill/>
          <a:ln w="9525">
            <a:noFill/>
            <a:miter lim="800000"/>
            <a:headEnd/>
            <a:tailEnd/>
          </a:ln>
        </p:spPr>
      </p:pic>
      <p:pic>
        <p:nvPicPr>
          <p:cNvPr id="36872" name="Picture 7" descr="Niobe"/>
          <p:cNvPicPr>
            <a:picLocks noChangeAspect="1" noChangeArrowheads="1"/>
          </p:cNvPicPr>
          <p:nvPr/>
        </p:nvPicPr>
        <p:blipFill>
          <a:blip r:embed="rId7" cstate="print"/>
          <a:srcRect/>
          <a:stretch>
            <a:fillRect/>
          </a:stretch>
        </p:blipFill>
        <p:spPr bwMode="auto">
          <a:xfrm>
            <a:off x="7448550" y="4597400"/>
            <a:ext cx="1695450" cy="2260600"/>
          </a:xfrm>
          <a:prstGeom prst="rect">
            <a:avLst/>
          </a:prstGeom>
          <a:noFill/>
          <a:ln w="9525">
            <a:noFill/>
            <a:miter lim="800000"/>
            <a:headEnd/>
            <a:tailEnd/>
          </a:ln>
        </p:spPr>
      </p:pic>
      <p:pic>
        <p:nvPicPr>
          <p:cNvPr id="36873" name="Picture 8" descr="nautilus1"/>
          <p:cNvPicPr>
            <a:picLocks noChangeAspect="1" noChangeArrowheads="1"/>
          </p:cNvPicPr>
          <p:nvPr/>
        </p:nvPicPr>
        <p:blipFill>
          <a:blip r:embed="rId8" cstate="print"/>
          <a:srcRect/>
          <a:stretch>
            <a:fillRect/>
          </a:stretch>
        </p:blipFill>
        <p:spPr bwMode="auto">
          <a:xfrm>
            <a:off x="6804025" y="1836738"/>
            <a:ext cx="2139950" cy="2205037"/>
          </a:xfrm>
          <a:prstGeom prst="rect">
            <a:avLst/>
          </a:prstGeom>
          <a:noFill/>
          <a:ln w="9525">
            <a:noFill/>
            <a:miter lim="800000"/>
            <a:headEnd/>
            <a:tailEnd/>
          </a:ln>
        </p:spPr>
      </p:pic>
      <p:sp>
        <p:nvSpPr>
          <p:cNvPr id="36874" name="Line 9"/>
          <p:cNvSpPr>
            <a:spLocks noChangeShapeType="1"/>
          </p:cNvSpPr>
          <p:nvPr/>
        </p:nvSpPr>
        <p:spPr bwMode="auto">
          <a:xfrm flipH="1" flipV="1">
            <a:off x="2459038" y="2838450"/>
            <a:ext cx="3151187" cy="155575"/>
          </a:xfrm>
          <a:prstGeom prst="line">
            <a:avLst/>
          </a:prstGeom>
          <a:noFill/>
          <a:ln w="9525">
            <a:solidFill>
              <a:srgbClr val="CC66FF"/>
            </a:solidFill>
            <a:round/>
            <a:headEnd/>
            <a:tailEnd type="triangle" w="med" len="med"/>
          </a:ln>
        </p:spPr>
        <p:txBody>
          <a:bodyPr/>
          <a:lstStyle/>
          <a:p>
            <a:endParaRPr lang="nl-NL"/>
          </a:p>
        </p:txBody>
      </p:sp>
      <p:pic>
        <p:nvPicPr>
          <p:cNvPr id="36875" name="Picture 10" descr="logo_igec_small"/>
          <p:cNvPicPr>
            <a:picLocks noChangeAspect="1" noChangeArrowheads="1"/>
          </p:cNvPicPr>
          <p:nvPr/>
        </p:nvPicPr>
        <p:blipFill>
          <a:blip r:embed="rId9" cstate="print"/>
          <a:srcRect/>
          <a:stretch>
            <a:fillRect/>
          </a:stretch>
        </p:blipFill>
        <p:spPr bwMode="auto">
          <a:xfrm>
            <a:off x="2395538" y="6105525"/>
            <a:ext cx="998537" cy="527050"/>
          </a:xfrm>
          <a:prstGeom prst="rect">
            <a:avLst/>
          </a:prstGeom>
          <a:noFill/>
          <a:ln w="9525">
            <a:noFill/>
            <a:miter lim="800000"/>
            <a:headEnd/>
            <a:tailEnd/>
          </a:ln>
        </p:spPr>
      </p:pic>
      <p:sp>
        <p:nvSpPr>
          <p:cNvPr id="640011" name="Text Box 11"/>
          <p:cNvSpPr txBox="1">
            <a:spLocks noChangeArrowheads="1"/>
          </p:cNvSpPr>
          <p:nvPr/>
        </p:nvSpPr>
        <p:spPr bwMode="auto">
          <a:xfrm>
            <a:off x="598488" y="5368925"/>
            <a:ext cx="7964487" cy="365125"/>
          </a:xfrm>
          <a:prstGeom prst="rect">
            <a:avLst/>
          </a:prstGeom>
          <a:solidFill>
            <a:srgbClr val="FFFF00"/>
          </a:solidFill>
          <a:ln w="9525">
            <a:noFill/>
            <a:miter lim="800000"/>
            <a:headEnd/>
            <a:tailEnd/>
          </a:ln>
        </p:spPr>
        <p:txBody>
          <a:bodyPr wrap="none" lIns="0" tIns="0" rIns="0" bIns="0">
            <a:spAutoFit/>
          </a:bodyPr>
          <a:lstStyle/>
          <a:p>
            <a:pPr lvl="1">
              <a:spcAft>
                <a:spcPct val="40000"/>
              </a:spcAft>
              <a:buClr>
                <a:schemeClr val="bg1"/>
              </a:buClr>
              <a:buSzPct val="75000"/>
            </a:pPr>
            <a:r>
              <a:rPr lang="en-US" b="0"/>
              <a:t>Built to detect gravitational waves from compact objects</a:t>
            </a:r>
          </a:p>
        </p:txBody>
      </p:sp>
      <p:pic>
        <p:nvPicPr>
          <p:cNvPr id="640012" name="Picture 12" descr="C:\Documents and Settings\Administrator.NIKHEF-DTWL307G\Desktop\logo_seo.gif"/>
          <p:cNvPicPr>
            <a:picLocks noChangeAspect="1" noChangeArrowheads="1"/>
          </p:cNvPicPr>
          <p:nvPr/>
        </p:nvPicPr>
        <p:blipFill>
          <a:blip r:embed="rId10" cstate="print"/>
          <a:srcRect/>
          <a:stretch>
            <a:fillRect/>
          </a:stretch>
        </p:blipFill>
        <p:spPr bwMode="auto">
          <a:xfrm>
            <a:off x="4324350" y="6362700"/>
            <a:ext cx="2160588" cy="377825"/>
          </a:xfrm>
          <a:prstGeom prst="rect">
            <a:avLst/>
          </a:prstGeom>
          <a:noFill/>
          <a:ln w="9525">
            <a:noFill/>
            <a:miter lim="800000"/>
            <a:headEnd/>
            <a:tailEnd/>
          </a:ln>
        </p:spPr>
      </p:pic>
      <p:cxnSp>
        <p:nvCxnSpPr>
          <p:cNvPr id="36878"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40011"/>
                                        </p:tgtEl>
                                        <p:attrNameLst>
                                          <p:attrName>style.visibility</p:attrName>
                                        </p:attrNameLst>
                                      </p:cBhvr>
                                      <p:to>
                                        <p:strVal val="visible"/>
                                      </p:to>
                                    </p:set>
                                    <p:animEffect transition="in" filter="checkerboard(across)">
                                      <p:cBhvr>
                                        <p:cTn id="7" dur="500"/>
                                        <p:tgtEl>
                                          <p:spTgt spid="6400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40012"/>
                                        </p:tgtEl>
                                        <p:attrNameLst>
                                          <p:attrName>style.visibility</p:attrName>
                                        </p:attrNameLst>
                                      </p:cBhvr>
                                      <p:to>
                                        <p:strVal val="visible"/>
                                      </p:to>
                                    </p:set>
                                    <p:animEffect transition="in" filter="checkerboard(across)">
                                      <p:cBhvr>
                                        <p:cTn id="12" dur="500"/>
                                        <p:tgtEl>
                                          <p:spTgt spid="640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11"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pic>
        <p:nvPicPr>
          <p:cNvPr id="863238" name="Picture 6"/>
          <p:cNvPicPr>
            <a:picLocks noChangeAspect="1" noChangeArrowheads="1"/>
          </p:cNvPicPr>
          <p:nvPr/>
        </p:nvPicPr>
        <p:blipFill>
          <a:blip r:embed="rId3" cstate="print"/>
          <a:srcRect/>
          <a:stretch>
            <a:fillRect/>
          </a:stretch>
        </p:blipFill>
        <p:spPr bwMode="auto">
          <a:xfrm>
            <a:off x="4157663" y="3554413"/>
            <a:ext cx="4087812" cy="2905125"/>
          </a:xfrm>
          <a:prstGeom prst="rect">
            <a:avLst/>
          </a:prstGeom>
          <a:noFill/>
          <a:ln w="12700">
            <a:noFill/>
            <a:miter lim="800000"/>
            <a:headEnd/>
            <a:tailEnd/>
          </a:ln>
        </p:spPr>
      </p:pic>
      <p:pic>
        <p:nvPicPr>
          <p:cNvPr id="37892" name="Picture 3" descr="C:\Documents and Settings\Jo\Desktop\MiniGRAIL10.gif"/>
          <p:cNvPicPr>
            <a:picLocks noChangeAspect="1" noChangeArrowheads="1"/>
          </p:cNvPicPr>
          <p:nvPr/>
        </p:nvPicPr>
        <p:blipFill>
          <a:blip r:embed="rId4" cstate="print"/>
          <a:srcRect/>
          <a:stretch>
            <a:fillRect/>
          </a:stretch>
        </p:blipFill>
        <p:spPr bwMode="auto">
          <a:xfrm>
            <a:off x="854075" y="1042988"/>
            <a:ext cx="3916363" cy="4641850"/>
          </a:xfrm>
          <a:prstGeom prst="rect">
            <a:avLst/>
          </a:prstGeom>
          <a:noFill/>
          <a:ln w="9525">
            <a:noFill/>
            <a:miter lim="800000"/>
            <a:headEnd/>
            <a:tailEnd/>
          </a:ln>
        </p:spPr>
      </p:pic>
      <p:sp>
        <p:nvSpPr>
          <p:cNvPr id="22532" name="Rectangle 2"/>
          <p:cNvSpPr>
            <a:spLocks noGrp="1" noChangeArrowheads="1"/>
          </p:cNvSpPr>
          <p:nvPr>
            <p:ph type="title"/>
          </p:nvPr>
        </p:nvSpPr>
        <p:spPr/>
        <p:txBody>
          <a:bodyPr/>
          <a:lstStyle/>
          <a:p>
            <a:pPr defTabSz="987425">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Mini-GRAIL: a spherical `bar’ in Leiden</a:t>
            </a:r>
            <a:endParaRPr lang="nl-NL" altLang="ja-JP" sz="2800" kern="1200" dirty="0" smtClean="0">
              <a:solidFill>
                <a:srgbClr val="00397E"/>
              </a:solidFill>
              <a:latin typeface="Biondi" pitchFamily="2" charset="0"/>
              <a:ea typeface="ＭＳ Ｐゴシック" pitchFamily="34" charset="-128"/>
              <a:cs typeface="Arabic Typesetting" pitchFamily="66" charset="-78"/>
            </a:endParaRPr>
          </a:p>
        </p:txBody>
      </p:sp>
      <p:cxnSp>
        <p:nvCxnSpPr>
          <p:cNvPr id="37894"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63238"/>
                                        </p:tgtEl>
                                        <p:attrNameLst>
                                          <p:attrName>style.visibility</p:attrName>
                                        </p:attrNameLst>
                                      </p:cBhvr>
                                      <p:to>
                                        <p:strVal val="visible"/>
                                      </p:to>
                                    </p:set>
                                    <p:animEffect transition="in" filter="checkerboard(across)">
                                      <p:cBhvr>
                                        <p:cTn id="7" dur="500"/>
                                        <p:tgtEl>
                                          <p:spTgt spid="86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79488" y="307975"/>
            <a:ext cx="8229600" cy="725488"/>
          </a:xfrm>
        </p:spPr>
        <p:txBody>
          <a:bodyPr/>
          <a:lstStyle/>
          <a:p>
            <a:pPr eaLnBrk="1" hangingPunct="1">
              <a:defRPr/>
            </a:pPr>
            <a:r>
              <a:rPr lang="en-US" altLang="ja-JP" kern="1200" dirty="0" smtClean="0">
                <a:solidFill>
                  <a:srgbClr val="00397E"/>
                </a:solidFill>
                <a:latin typeface="Biondi" pitchFamily="2" charset="0"/>
                <a:ea typeface="ＭＳ Ｐゴシック" pitchFamily="34" charset="-128"/>
                <a:cs typeface="Arabic Typesetting" pitchFamily="66" charset="-78"/>
              </a:rPr>
              <a:t>Underground detector in </a:t>
            </a:r>
            <a:r>
              <a:rPr lang="en-US" altLang="ja-JP" kern="1200" dirty="0" err="1" smtClean="0">
                <a:solidFill>
                  <a:srgbClr val="00397E"/>
                </a:solidFill>
                <a:latin typeface="Biondi" pitchFamily="2" charset="0"/>
                <a:ea typeface="ＭＳ Ｐゴシック" pitchFamily="34" charset="-128"/>
                <a:cs typeface="Arabic Typesetting" pitchFamily="66" charset="-78"/>
              </a:rPr>
              <a:t>Kamioka</a:t>
            </a:r>
            <a:endParaRPr lang="en-US" altLang="ja-JP" kern="1200" dirty="0" smtClean="0">
              <a:solidFill>
                <a:srgbClr val="00397E"/>
              </a:solidFill>
              <a:latin typeface="Biondi" pitchFamily="2" charset="0"/>
              <a:ea typeface="ＭＳ Ｐゴシック" pitchFamily="34" charset="-128"/>
              <a:cs typeface="Arabic Typesetting" pitchFamily="66" charset="-78"/>
            </a:endParaRPr>
          </a:p>
        </p:txBody>
      </p:sp>
      <p:pic>
        <p:nvPicPr>
          <p:cNvPr id="83971" name="図 5" descr="LCGTPosterSimpleEn.jpg"/>
          <p:cNvPicPr>
            <a:picLocks noChangeAspect="1"/>
          </p:cNvPicPr>
          <p:nvPr/>
        </p:nvPicPr>
        <p:blipFill>
          <a:blip r:embed="rId3" cstate="print"/>
          <a:srcRect/>
          <a:stretch>
            <a:fillRect/>
          </a:stretch>
        </p:blipFill>
        <p:spPr bwMode="auto">
          <a:xfrm>
            <a:off x="357188" y="1000125"/>
            <a:ext cx="8299450" cy="5857875"/>
          </a:xfrm>
          <a:prstGeom prst="rect">
            <a:avLst/>
          </a:prstGeom>
          <a:noFill/>
          <a:ln w="9525">
            <a:noFill/>
            <a:miter lim="800000"/>
            <a:headEnd/>
            <a:tailEnd/>
          </a:ln>
        </p:spPr>
      </p:pic>
      <p:cxnSp>
        <p:nvCxnSpPr>
          <p:cNvPr id="83972" name="Straight Connector 5"/>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pic>
        <p:nvPicPr>
          <p:cNvPr id="78851" name="Picture 3"/>
          <p:cNvPicPr>
            <a:picLocks noChangeAspect="1" noChangeArrowheads="1"/>
          </p:cNvPicPr>
          <p:nvPr/>
        </p:nvPicPr>
        <p:blipFill>
          <a:blip r:embed="rId3" cstate="print"/>
          <a:srcRect/>
          <a:stretch>
            <a:fillRect/>
          </a:stretch>
        </p:blipFill>
        <p:spPr bwMode="auto">
          <a:xfrm>
            <a:off x="0" y="3168650"/>
            <a:ext cx="4398963" cy="3317875"/>
          </a:xfrm>
          <a:prstGeom prst="rect">
            <a:avLst/>
          </a:prstGeom>
          <a:noFill/>
          <a:ln w="12700">
            <a:noFill/>
            <a:miter lim="800000"/>
            <a:headEnd/>
            <a:tailEnd/>
          </a:ln>
        </p:spPr>
      </p:pic>
      <p:sp>
        <p:nvSpPr>
          <p:cNvPr id="62467" name="Rectangle 2"/>
          <p:cNvSpPr>
            <a:spLocks noGrp="1" noChangeArrowheads="1"/>
          </p:cNvSpPr>
          <p:nvPr>
            <p:ph type="title"/>
          </p:nvPr>
        </p:nvSpPr>
        <p:spPr>
          <a:xfrm>
            <a:off x="0" y="239713"/>
            <a:ext cx="9144000" cy="522287"/>
          </a:xfrm>
        </p:spPr>
        <p:txBody>
          <a:bodyPr/>
          <a:lstStyle/>
          <a:p>
            <a:pPr algn="ctr" defTabSz="98742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ja-JP" sz="2800" kern="1200" dirty="0" smtClean="0">
                <a:solidFill>
                  <a:srgbClr val="00397E"/>
                </a:solidFill>
                <a:latin typeface="Biondi" pitchFamily="2" charset="0"/>
                <a:ea typeface="ＭＳ Ｐゴシック" pitchFamily="34" charset="-128"/>
                <a:cs typeface="Arabic Typesetting" pitchFamily="66" charset="-78"/>
              </a:rPr>
              <a:t>Experience: Japan</a:t>
            </a:r>
            <a:endParaRPr lang="en-US" altLang="ja-JP" sz="2800" kern="1200" dirty="0" smtClean="0">
              <a:solidFill>
                <a:srgbClr val="00397E"/>
              </a:solidFill>
              <a:latin typeface="Biondi" pitchFamily="2" charset="0"/>
              <a:ea typeface="ＭＳ Ｐゴシック" pitchFamily="34" charset="-128"/>
              <a:cs typeface="Arabic Typesetting" pitchFamily="66" charset="-78"/>
            </a:endParaRPr>
          </a:p>
        </p:txBody>
      </p:sp>
      <p:sp>
        <p:nvSpPr>
          <p:cNvPr id="78853" name="Rectangle 3"/>
          <p:cNvSpPr>
            <a:spLocks noGrp="1" noChangeArrowheads="1"/>
          </p:cNvSpPr>
          <p:nvPr>
            <p:ph type="body" idx="1"/>
          </p:nvPr>
        </p:nvSpPr>
        <p:spPr>
          <a:xfrm>
            <a:off x="762000" y="892175"/>
            <a:ext cx="7924800" cy="5105400"/>
          </a:xfrm>
        </p:spPr>
        <p:txBody>
          <a:bodyPr/>
          <a:lstStyle/>
          <a:p>
            <a:r>
              <a:rPr lang="it-IT" smtClean="0"/>
              <a:t>LISM: 20 m Fabry-Perot  interferometer, R&amp;D for LCGT, moved from Mitaka (ground based) to Kamioka (underground)</a:t>
            </a:r>
          </a:p>
          <a:p>
            <a:pPr>
              <a:lnSpc>
                <a:spcPct val="190000"/>
              </a:lnSpc>
            </a:pPr>
            <a:r>
              <a:rPr lang="it-IT" smtClean="0"/>
              <a:t>Seismic noise much lower:</a:t>
            </a:r>
          </a:p>
          <a:p>
            <a:pPr>
              <a:lnSpc>
                <a:spcPct val="190000"/>
              </a:lnSpc>
            </a:pPr>
            <a:r>
              <a:rPr lang="it-IT" smtClean="0"/>
              <a:t>Operation becomes easier</a:t>
            </a:r>
          </a:p>
          <a:p>
            <a:pPr lvl="1"/>
            <a:endParaRPr lang="it-IT" sz="1800" smtClean="0"/>
          </a:p>
          <a:p>
            <a:endParaRPr lang="en-US" smtClean="0"/>
          </a:p>
        </p:txBody>
      </p:sp>
      <p:pic>
        <p:nvPicPr>
          <p:cNvPr id="78854" name="Picture 4"/>
          <p:cNvPicPr>
            <a:picLocks noChangeAspect="1" noChangeArrowheads="1"/>
          </p:cNvPicPr>
          <p:nvPr/>
        </p:nvPicPr>
        <p:blipFill>
          <a:blip r:embed="rId4" cstate="print"/>
          <a:srcRect/>
          <a:stretch>
            <a:fillRect/>
          </a:stretch>
        </p:blipFill>
        <p:spPr bwMode="auto">
          <a:xfrm>
            <a:off x="4495800" y="3189288"/>
            <a:ext cx="4648200" cy="3668712"/>
          </a:xfrm>
          <a:prstGeom prst="rect">
            <a:avLst/>
          </a:prstGeom>
          <a:noFill/>
          <a:ln w="9525">
            <a:noFill/>
            <a:miter lim="800000"/>
            <a:headEnd/>
            <a:tailEnd/>
          </a:ln>
        </p:spPr>
      </p:pic>
      <p:sp>
        <p:nvSpPr>
          <p:cNvPr id="78855" name="Text Box 5"/>
          <p:cNvSpPr txBox="1">
            <a:spLocks noChangeArrowheads="1"/>
          </p:cNvSpPr>
          <p:nvPr/>
        </p:nvSpPr>
        <p:spPr bwMode="auto">
          <a:xfrm>
            <a:off x="4322763" y="1763713"/>
            <a:ext cx="2209800" cy="696912"/>
          </a:xfrm>
          <a:prstGeom prst="rect">
            <a:avLst/>
          </a:prstGeom>
          <a:solidFill>
            <a:srgbClr val="FFFF99"/>
          </a:solidFill>
          <a:ln w="9525">
            <a:noFill/>
            <a:miter lim="800000"/>
            <a:headEnd/>
            <a:tailEnd/>
          </a:ln>
        </p:spPr>
        <p:txBody>
          <a:bodyPr wrap="none">
            <a:spAutoFit/>
          </a:bodyPr>
          <a:lstStyle/>
          <a:p>
            <a:pPr lvl="1" eaLnBrk="1" hangingPunct="1">
              <a:spcBef>
                <a:spcPct val="20000"/>
              </a:spcBef>
              <a:buClr>
                <a:srgbClr val="0033CC"/>
              </a:buClr>
            </a:pPr>
            <a:r>
              <a:rPr lang="it-IT" sz="1800" b="0">
                <a:solidFill>
                  <a:schemeClr val="tx1"/>
                </a:solidFill>
                <a:latin typeface="Microsoft Sans Serif" pitchFamily="34" charset="0"/>
              </a:rPr>
              <a:t>10</a:t>
            </a:r>
            <a:r>
              <a:rPr lang="it-IT" sz="1800" baseline="30000">
                <a:solidFill>
                  <a:schemeClr val="tx1"/>
                </a:solidFill>
                <a:latin typeface="Microsoft Sans Serif" pitchFamily="34" charset="0"/>
              </a:rPr>
              <a:t>2</a:t>
            </a:r>
            <a:r>
              <a:rPr lang="it-IT" sz="1800" b="0">
                <a:solidFill>
                  <a:schemeClr val="tx1"/>
                </a:solidFill>
                <a:latin typeface="Microsoft Sans Serif" pitchFamily="34" charset="0"/>
              </a:rPr>
              <a:t> overall gain</a:t>
            </a:r>
          </a:p>
          <a:p>
            <a:pPr lvl="1" eaLnBrk="1" hangingPunct="1">
              <a:spcBef>
                <a:spcPct val="20000"/>
              </a:spcBef>
              <a:buClr>
                <a:srgbClr val="0033CC"/>
              </a:buClr>
            </a:pPr>
            <a:r>
              <a:rPr lang="it-IT" sz="1800" b="0">
                <a:solidFill>
                  <a:schemeClr val="tx1"/>
                </a:solidFill>
                <a:latin typeface="Microsoft Sans Serif" pitchFamily="34" charset="0"/>
              </a:rPr>
              <a:t>10</a:t>
            </a:r>
            <a:r>
              <a:rPr lang="it-IT" sz="1800" baseline="30000">
                <a:solidFill>
                  <a:schemeClr val="tx1"/>
                </a:solidFill>
                <a:latin typeface="Microsoft Sans Serif" pitchFamily="34" charset="0"/>
              </a:rPr>
              <a:t>3</a:t>
            </a:r>
            <a:r>
              <a:rPr lang="it-IT" sz="1800" b="0" baseline="30000">
                <a:solidFill>
                  <a:schemeClr val="tx1"/>
                </a:solidFill>
                <a:latin typeface="Microsoft Sans Serif" pitchFamily="34" charset="0"/>
              </a:rPr>
              <a:t> </a:t>
            </a:r>
            <a:r>
              <a:rPr lang="it-IT" sz="1800" b="0">
                <a:solidFill>
                  <a:schemeClr val="tx1"/>
                </a:solidFill>
                <a:latin typeface="Microsoft Sans Serif" pitchFamily="34" charset="0"/>
              </a:rPr>
              <a:t>at 4 Hz</a:t>
            </a:r>
            <a:endParaRPr lang="en-US" sz="1800" b="0">
              <a:solidFill>
                <a:schemeClr val="tx1"/>
              </a:solidFill>
              <a:latin typeface="Microsoft Sans Serif" pitchFamily="34" charset="0"/>
            </a:endParaRPr>
          </a:p>
        </p:txBody>
      </p:sp>
      <p:sp>
        <p:nvSpPr>
          <p:cNvPr id="78856" name="AutoShape 6"/>
          <p:cNvSpPr>
            <a:spLocks noChangeArrowheads="1"/>
          </p:cNvSpPr>
          <p:nvPr/>
        </p:nvSpPr>
        <p:spPr bwMode="auto">
          <a:xfrm>
            <a:off x="6324600" y="4495800"/>
            <a:ext cx="152400" cy="533400"/>
          </a:xfrm>
          <a:prstGeom prst="downArrow">
            <a:avLst>
              <a:gd name="adj1" fmla="val 50000"/>
              <a:gd name="adj2" fmla="val 87500"/>
            </a:avLst>
          </a:prstGeom>
          <a:solidFill>
            <a:srgbClr val="DDDDDD"/>
          </a:solidFill>
          <a:ln w="9525">
            <a:solidFill>
              <a:schemeClr val="tx1"/>
            </a:solidFill>
            <a:miter lim="800000"/>
            <a:headEnd/>
            <a:tailEnd/>
          </a:ln>
        </p:spPr>
        <p:txBody>
          <a:bodyPr wrap="none" anchor="ctr"/>
          <a:lstStyle/>
          <a:p>
            <a:endParaRPr lang="nl-NL"/>
          </a:p>
        </p:txBody>
      </p:sp>
      <p:sp>
        <p:nvSpPr>
          <p:cNvPr id="78857" name="AutoShape 7"/>
          <p:cNvSpPr>
            <a:spLocks noChangeArrowheads="1"/>
          </p:cNvSpPr>
          <p:nvPr/>
        </p:nvSpPr>
        <p:spPr bwMode="auto">
          <a:xfrm>
            <a:off x="7162800" y="4343400"/>
            <a:ext cx="152400" cy="1066800"/>
          </a:xfrm>
          <a:prstGeom prst="downArrow">
            <a:avLst>
              <a:gd name="adj1" fmla="val 50000"/>
              <a:gd name="adj2" fmla="val 175000"/>
            </a:avLst>
          </a:prstGeom>
          <a:solidFill>
            <a:srgbClr val="DDDDDD"/>
          </a:solidFill>
          <a:ln w="9525">
            <a:solidFill>
              <a:schemeClr val="tx1"/>
            </a:solidFill>
            <a:miter lim="800000"/>
            <a:headEnd/>
            <a:tailEnd/>
          </a:ln>
        </p:spPr>
        <p:txBody>
          <a:bodyPr wrap="none" anchor="ctr"/>
          <a:lstStyle/>
          <a:p>
            <a:endParaRPr lang="nl-NL"/>
          </a:p>
        </p:txBody>
      </p:sp>
      <p:pic>
        <p:nvPicPr>
          <p:cNvPr id="62473" name="Picture 8" descr="20m"/>
          <p:cNvPicPr>
            <a:picLocks noChangeAspect="1" noChangeArrowheads="1"/>
          </p:cNvPicPr>
          <p:nvPr/>
        </p:nvPicPr>
        <p:blipFill>
          <a:blip r:embed="rId5" cstate="print"/>
          <a:srcRect/>
          <a:stretch>
            <a:fillRect/>
          </a:stretch>
        </p:blipFill>
        <p:spPr bwMode="auto">
          <a:xfrm>
            <a:off x="0" y="3200400"/>
            <a:ext cx="4419600" cy="3249613"/>
          </a:xfrm>
          <a:prstGeom prst="rect">
            <a:avLst/>
          </a:prstGeom>
          <a:noFill/>
          <a:ln w="9525">
            <a:noFill/>
            <a:miter lim="800000"/>
            <a:headEnd/>
            <a:tailEnd/>
          </a:ln>
        </p:spPr>
      </p:pic>
      <p:pic>
        <p:nvPicPr>
          <p:cNvPr id="78859" name="Picture 9" descr="kawamura"/>
          <p:cNvPicPr>
            <a:picLocks noChangeAspect="1" noChangeArrowheads="1"/>
          </p:cNvPicPr>
          <p:nvPr/>
        </p:nvPicPr>
        <p:blipFill>
          <a:blip r:embed="rId6" cstate="print"/>
          <a:srcRect/>
          <a:stretch>
            <a:fillRect/>
          </a:stretch>
        </p:blipFill>
        <p:spPr bwMode="auto">
          <a:xfrm>
            <a:off x="6653213" y="2070100"/>
            <a:ext cx="2384425" cy="1196975"/>
          </a:xfrm>
          <a:prstGeom prst="rect">
            <a:avLst/>
          </a:prstGeom>
          <a:noFill/>
          <a:ln w="9525">
            <a:noFill/>
            <a:miter lim="800000"/>
            <a:headEnd/>
            <a:tailEnd/>
          </a:ln>
        </p:spPr>
      </p:pic>
      <p:cxnSp>
        <p:nvCxnSpPr>
          <p:cNvPr id="78860"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2473"/>
                                        </p:tgtEl>
                                        <p:attrNameLst>
                                          <p:attrName>style.visibility</p:attrName>
                                        </p:attrNameLst>
                                      </p:cBhvr>
                                      <p:to>
                                        <p:strVal val="visible"/>
                                      </p:to>
                                    </p:set>
                                    <p:animEffect transition="in" filter="checkerboard(across)">
                                      <p:cBhvr>
                                        <p:cTn id="7" dur="500"/>
                                        <p:tgtEl>
                                          <p:spTgt spid="62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1"/>
          <p:cNvGraphicFramePr>
            <a:graphicFrameLocks noChangeAspect="1"/>
          </p:cNvGraphicFramePr>
          <p:nvPr/>
        </p:nvGraphicFramePr>
        <p:xfrm>
          <a:off x="0" y="-776288"/>
          <a:ext cx="9144000" cy="7634288"/>
        </p:xfrm>
        <a:graphic>
          <a:graphicData uri="http://schemas.openxmlformats.org/presentationml/2006/ole">
            <p:oleObj spid="_x0000_s673794" name="Bitmap" r:id="rId3" imgW="9488224" imgH="7923810" progId="PBrush">
              <p:embed/>
            </p:oleObj>
          </a:graphicData>
        </a:graphic>
      </p:graphicFrame>
      <p:sp>
        <p:nvSpPr>
          <p:cNvPr id="13315" name="Textfeld 10"/>
          <p:cNvSpPr txBox="1">
            <a:spLocks noChangeArrowheads="1"/>
          </p:cNvSpPr>
          <p:nvPr/>
        </p:nvSpPr>
        <p:spPr bwMode="auto">
          <a:xfrm>
            <a:off x="3857625" y="2071688"/>
            <a:ext cx="2857500" cy="769937"/>
          </a:xfrm>
          <a:prstGeom prst="rect">
            <a:avLst/>
          </a:prstGeom>
          <a:noFill/>
          <a:ln w="9525">
            <a:noFill/>
            <a:miter lim="800000"/>
            <a:headEnd/>
            <a:tailEnd/>
          </a:ln>
        </p:spPr>
        <p:txBody>
          <a:bodyPr>
            <a:spAutoFit/>
          </a:bodyPr>
          <a:lstStyle/>
          <a:p>
            <a:r>
              <a:rPr lang="de-DE" sz="4400">
                <a:solidFill>
                  <a:srgbClr val="FFFF99"/>
                </a:solidFill>
                <a:latin typeface="Calibri" pitchFamily="34" charset="0"/>
              </a:rPr>
              <a:t>2022</a:t>
            </a:r>
          </a:p>
        </p:txBody>
      </p:sp>
      <p:sp>
        <p:nvSpPr>
          <p:cNvPr id="35843" name="Titel 1"/>
          <p:cNvSpPr>
            <a:spLocks noGrp="1"/>
          </p:cNvSpPr>
          <p:nvPr>
            <p:ph type="title"/>
          </p:nvPr>
        </p:nvSpPr>
        <p:spPr/>
        <p:txBody>
          <a:bodyPr/>
          <a:lstStyle/>
          <a:p>
            <a:pPr fontAlgn="auto">
              <a:spcAft>
                <a:spcPts val="0"/>
              </a:spcAft>
              <a:defRPr/>
            </a:pPr>
            <a:endParaRPr lang="de-DE" smtClean="0">
              <a:solidFill>
                <a:schemeClr val="tx2">
                  <a:tint val="100000"/>
                  <a:satMod val="250000"/>
                </a:schemeClr>
              </a:solidFill>
            </a:endParaRPr>
          </a:p>
        </p:txBody>
      </p:sp>
      <p:sp>
        <p:nvSpPr>
          <p:cNvPr id="13317" name="Inhaltsplatzhalter 2"/>
          <p:cNvSpPr>
            <a:spLocks noGrp="1"/>
          </p:cNvSpPr>
          <p:nvPr>
            <p:ph idx="1"/>
          </p:nvPr>
        </p:nvSpPr>
        <p:spPr/>
        <p:txBody>
          <a:bodyPr/>
          <a:lstStyle/>
          <a:p>
            <a:endParaRPr lang="de-DE" smtClean="0"/>
          </a:p>
        </p:txBody>
      </p:sp>
      <p:pic>
        <p:nvPicPr>
          <p:cNvPr id="33794" name="Picture 2"/>
          <p:cNvPicPr>
            <a:picLocks noChangeAspect="1" noChangeArrowheads="1"/>
          </p:cNvPicPr>
          <p:nvPr/>
        </p:nvPicPr>
        <p:blipFill>
          <a:blip r:embed="rId4" cstate="print"/>
          <a:srcRect/>
          <a:stretch>
            <a:fillRect/>
          </a:stretch>
        </p:blipFill>
        <p:spPr bwMode="auto">
          <a:xfrm>
            <a:off x="0" y="0"/>
            <a:ext cx="9144000" cy="6467475"/>
          </a:xfrm>
          <a:prstGeom prst="rect">
            <a:avLst/>
          </a:prstGeom>
          <a:noFill/>
          <a:ln w="9525">
            <a:noFill/>
            <a:miter lim="800000"/>
            <a:headEnd/>
            <a:tailEnd/>
          </a:ln>
        </p:spPr>
      </p:pic>
      <p:sp>
        <p:nvSpPr>
          <p:cNvPr id="5" name="Rechteck 4"/>
          <p:cNvSpPr/>
          <p:nvPr/>
        </p:nvSpPr>
        <p:spPr>
          <a:xfrm>
            <a:off x="-142875" y="6429375"/>
            <a:ext cx="9644063"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37890" name="Picture 2"/>
          <p:cNvPicPr>
            <a:picLocks noChangeAspect="1" noChangeArrowheads="1"/>
          </p:cNvPicPr>
          <p:nvPr/>
        </p:nvPicPr>
        <p:blipFill>
          <a:blip r:embed="rId5" cstate="print"/>
          <a:srcRect/>
          <a:stretch>
            <a:fillRect/>
          </a:stretch>
        </p:blipFill>
        <p:spPr bwMode="auto">
          <a:xfrm>
            <a:off x="0" y="0"/>
            <a:ext cx="9144000" cy="6465888"/>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a:stretch>
            <a:fillRect/>
          </a:stretch>
        </p:blipFill>
        <p:spPr bwMode="auto">
          <a:xfrm>
            <a:off x="47625" y="-71438"/>
            <a:ext cx="29956125" cy="21182013"/>
          </a:xfrm>
          <a:prstGeom prst="rect">
            <a:avLst/>
          </a:prstGeom>
          <a:noFill/>
          <a:ln w="9525">
            <a:noFill/>
            <a:miter lim="800000"/>
            <a:headEnd/>
            <a:tailEnd/>
          </a:ln>
        </p:spPr>
      </p:pic>
      <p:sp>
        <p:nvSpPr>
          <p:cNvPr id="10" name="TextBox 9"/>
          <p:cNvSpPr txBox="1"/>
          <p:nvPr/>
        </p:nvSpPr>
        <p:spPr>
          <a:xfrm>
            <a:off x="2070100" y="4235450"/>
            <a:ext cx="6354763" cy="1951038"/>
          </a:xfrm>
          <a:prstGeom prst="rect">
            <a:avLst/>
          </a:prstGeom>
          <a:noFill/>
        </p:spPr>
        <p:txBody>
          <a:bodyPr>
            <a:spAutoFit/>
          </a:bodyPr>
          <a:lstStyle/>
          <a:p>
            <a:pPr marL="342900" indent="-342900">
              <a:spcBef>
                <a:spcPct val="20000"/>
              </a:spcBef>
              <a:defRPr/>
            </a:pPr>
            <a:r>
              <a:rPr lang="it-IT" sz="1800" dirty="0">
                <a:solidFill>
                  <a:srgbClr val="FFFF00"/>
                </a:solidFill>
              </a:rPr>
              <a:t>Design Study Proposal approved by EU within FP7</a:t>
            </a:r>
          </a:p>
          <a:p>
            <a:pPr marL="342900" indent="-342900">
              <a:spcBef>
                <a:spcPct val="20000"/>
              </a:spcBef>
              <a:defRPr/>
            </a:pPr>
            <a:r>
              <a:rPr lang="it-IT" sz="1800" dirty="0">
                <a:solidFill>
                  <a:srgbClr val="FFFF00"/>
                </a:solidFill>
              </a:rPr>
              <a:t>Large part of the European GW community involved   </a:t>
            </a:r>
            <a:r>
              <a:rPr lang="it-IT" sz="1400" dirty="0">
                <a:solidFill>
                  <a:srgbClr val="FFFF00"/>
                </a:solidFill>
              </a:rPr>
              <a:t>EGO, INFN, MPI, CNRS, Nikhef, Univ. Birmingham, Cardiff, Glasgow</a:t>
            </a:r>
          </a:p>
          <a:p>
            <a:pPr marL="342900" indent="-342900">
              <a:spcBef>
                <a:spcPct val="20000"/>
              </a:spcBef>
              <a:defRPr/>
            </a:pPr>
            <a:endParaRPr lang="it-IT" sz="1800" dirty="0">
              <a:solidFill>
                <a:srgbClr val="FFFF00"/>
              </a:solidFill>
            </a:endParaRPr>
          </a:p>
          <a:p>
            <a:pPr marL="342900" indent="-342900">
              <a:spcBef>
                <a:spcPct val="20000"/>
              </a:spcBef>
              <a:defRPr/>
            </a:pPr>
            <a:r>
              <a:rPr lang="it-IT" sz="1800" dirty="0">
                <a:solidFill>
                  <a:srgbClr val="FFFF00"/>
                </a:solidFill>
              </a:rPr>
              <a:t>Recommended in Aspera / Appec roadmap</a:t>
            </a:r>
          </a:p>
          <a:p>
            <a:pPr>
              <a:defRPr/>
            </a:pPr>
            <a:endParaRPr lang="en-US" dirty="0"/>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3000"/>
                                        <p:tgtEl>
                                          <p:spTgt spid="33794"/>
                                        </p:tgtEl>
                                      </p:cBhvr>
                                    </p:animEffect>
                                  </p:childTnLst>
                                </p:cTn>
                              </p:par>
                              <p:par>
                                <p:cTn id="8" presetID="6" presetClass="emph" presetSubtype="0" fill="hold" nodeType="withEffect">
                                  <p:stCondLst>
                                    <p:cond delay="0"/>
                                  </p:stCondLst>
                                  <p:childTnLst>
                                    <p:animScale>
                                      <p:cBhvr>
                                        <p:cTn id="9" dur="500" fill="hold"/>
                                        <p:tgtEl>
                                          <p:spTgt spid="33794"/>
                                        </p:tgtEl>
                                      </p:cBhvr>
                                      <p:by x="2000" y="2000"/>
                                    </p:animScale>
                                  </p:childTnLst>
                                </p:cTn>
                              </p:par>
                            </p:childTnLst>
                          </p:cTn>
                        </p:par>
                        <p:par>
                          <p:cTn id="10" fill="hold">
                            <p:stCondLst>
                              <p:cond delay="3000"/>
                            </p:stCondLst>
                            <p:childTnLst>
                              <p:par>
                                <p:cTn id="11" presetID="6" presetClass="emph" presetSubtype="0" fill="hold" nodeType="afterEffect">
                                  <p:stCondLst>
                                    <p:cond delay="0"/>
                                  </p:stCondLst>
                                  <p:childTnLst>
                                    <p:animScale>
                                      <p:cBhvr>
                                        <p:cTn id="12" dur="5000" fill="hold"/>
                                        <p:tgtEl>
                                          <p:spTgt spid="33794"/>
                                        </p:tgtEl>
                                      </p:cBhvr>
                                      <p:by x="5000000" y="5000000"/>
                                    </p:animScale>
                                  </p:childTnLst>
                                </p:cTn>
                              </p:par>
                            </p:childTnLst>
                          </p:cTn>
                        </p:par>
                        <p:par>
                          <p:cTn id="13" fill="hold">
                            <p:stCondLst>
                              <p:cond delay="8000"/>
                            </p:stCondLst>
                            <p:childTnLst>
                              <p:par>
                                <p:cTn id="14" presetID="10" presetClass="entr" presetSubtype="0" fill="hold" nodeType="afterEffect">
                                  <p:stCondLst>
                                    <p:cond delay="0"/>
                                  </p:stCondLst>
                                  <p:childTnLst>
                                    <p:set>
                                      <p:cBhvr>
                                        <p:cTn id="15" dur="1" fill="hold">
                                          <p:stCondLst>
                                            <p:cond delay="0"/>
                                          </p:stCondLst>
                                        </p:cTn>
                                        <p:tgtEl>
                                          <p:spTgt spid="37890"/>
                                        </p:tgtEl>
                                        <p:attrNameLst>
                                          <p:attrName>style.visibility</p:attrName>
                                        </p:attrNameLst>
                                      </p:cBhvr>
                                      <p:to>
                                        <p:strVal val="visible"/>
                                      </p:to>
                                    </p:set>
                                    <p:animEffect transition="in" filter="fade">
                                      <p:cBhvr>
                                        <p:cTn id="16" dur="500"/>
                                        <p:tgtEl>
                                          <p:spTgt spid="37890"/>
                                        </p:tgtEl>
                                      </p:cBhvr>
                                    </p:animEffect>
                                  </p:childTnLst>
                                </p:cTn>
                              </p:par>
                            </p:childTnLst>
                          </p:cTn>
                        </p:par>
                        <p:par>
                          <p:cTn id="17" fill="hold">
                            <p:stCondLst>
                              <p:cond delay="8500"/>
                            </p:stCondLst>
                            <p:childTnLst>
                              <p:par>
                                <p:cTn id="18" presetID="6" presetClass="emph" presetSubtype="0" fill="hold" nodeType="afterEffect">
                                  <p:stCondLst>
                                    <p:cond delay="5000"/>
                                  </p:stCondLst>
                                  <p:childTnLst>
                                    <p:animScale>
                                      <p:cBhvr>
                                        <p:cTn id="19" dur="3000" fill="hold"/>
                                        <p:tgtEl>
                                          <p:spTgt spid="37890"/>
                                        </p:tgtEl>
                                      </p:cBhvr>
                                      <p:by x="330000" y="330000"/>
                                    </p:animScale>
                                  </p:childTnLst>
                                </p:cTn>
                              </p:par>
                              <p:par>
                                <p:cTn id="20" presetID="0" presetClass="path" presetSubtype="0" accel="50000" decel="50000" fill="hold" nodeType="withEffect">
                                  <p:stCondLst>
                                    <p:cond delay="5000"/>
                                  </p:stCondLst>
                                  <p:childTnLst>
                                    <p:animMotion origin="layout" path="M 2.5E-6 -3.33333E-6 L 1.14982 1.07084 " pathEditMode="relative" rAng="0" ptsTypes="AA">
                                      <p:cBhvr>
                                        <p:cTn id="21" dur="3000" fill="hold"/>
                                        <p:tgtEl>
                                          <p:spTgt spid="37890"/>
                                        </p:tgtEl>
                                        <p:attrNameLst>
                                          <p:attrName>ppt_x</p:attrName>
                                          <p:attrName>ppt_y</p:attrName>
                                        </p:attrNameLst>
                                      </p:cBhvr>
                                      <p:rCtr x="575" y="535"/>
                                    </p:animMotion>
                                  </p:childTnLst>
                                </p:cTn>
                              </p:par>
                            </p:childTnLst>
                          </p:cTn>
                        </p:par>
                        <p:par>
                          <p:cTn id="22" fill="hold">
                            <p:stCondLst>
                              <p:cond delay="16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65"/>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055" name="Rectangle 2050"/>
          <p:cNvSpPr>
            <a:spLocks noGrp="1" noChangeArrowheads="1"/>
          </p:cNvSpPr>
          <p:nvPr>
            <p:ph type="title"/>
          </p:nvPr>
        </p:nvSpPr>
        <p:spPr>
          <a:xfrm>
            <a:off x="960438" y="115234"/>
            <a:ext cx="7848600" cy="955675"/>
          </a:xfrm>
        </p:spPr>
        <p:txBody>
          <a:bodyPr/>
          <a:lstStyle/>
          <a:p>
            <a:pPr>
              <a:defRPr/>
            </a:pPr>
            <a:r>
              <a:rPr lang="en-US" altLang="ja-JP" sz="2800" kern="1200" smtClean="0">
                <a:solidFill>
                  <a:srgbClr val="00397E"/>
                </a:solidFill>
                <a:latin typeface="Biondi" pitchFamily="2" charset="0"/>
                <a:ea typeface="ＭＳ Ｐゴシック" pitchFamily="34" charset="-128"/>
                <a:cs typeface="Arabic Typesetting" pitchFamily="66" charset="-78"/>
              </a:rPr>
              <a:t>Expected future sensitivities</a:t>
            </a:r>
          </a:p>
        </p:txBody>
      </p:sp>
      <p:cxnSp>
        <p:nvCxnSpPr>
          <p:cNvPr id="3087"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582658" name="Picture 2" descr="\\vmware-host\Shared Folders\Desktop\artistic1.jpg"/>
          <p:cNvPicPr>
            <a:picLocks noChangeAspect="1" noChangeArrowheads="1"/>
          </p:cNvPicPr>
          <p:nvPr/>
        </p:nvPicPr>
        <p:blipFill>
          <a:blip r:embed="rId3" cstate="print"/>
          <a:srcRect/>
          <a:stretch>
            <a:fillRect/>
          </a:stretch>
        </p:blipFill>
        <p:spPr bwMode="auto">
          <a:xfrm>
            <a:off x="-180754" y="0"/>
            <a:ext cx="9749041"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65"/>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055" name="Rectangle 2050"/>
          <p:cNvSpPr>
            <a:spLocks noGrp="1" noChangeArrowheads="1"/>
          </p:cNvSpPr>
          <p:nvPr>
            <p:ph type="title"/>
          </p:nvPr>
        </p:nvSpPr>
        <p:spPr>
          <a:xfrm>
            <a:off x="960438" y="115234"/>
            <a:ext cx="7848600" cy="955675"/>
          </a:xfrm>
        </p:spPr>
        <p:txBody>
          <a:bodyPr/>
          <a:lstStyle/>
          <a:p>
            <a:pPr>
              <a:defRPr/>
            </a:pPr>
            <a:r>
              <a:rPr lang="en-US" altLang="ja-JP" sz="2800" kern="1200" smtClean="0">
                <a:solidFill>
                  <a:srgbClr val="00397E"/>
                </a:solidFill>
                <a:latin typeface="Biondi" pitchFamily="2" charset="0"/>
                <a:ea typeface="ＭＳ Ｐゴシック" pitchFamily="34" charset="-128"/>
                <a:cs typeface="Arabic Typesetting" pitchFamily="66" charset="-78"/>
              </a:rPr>
              <a:t>Expected future sensitivities</a:t>
            </a:r>
          </a:p>
        </p:txBody>
      </p:sp>
      <p:cxnSp>
        <p:nvCxnSpPr>
          <p:cNvPr id="3087"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55363" name="Picture 3" descr="\\vmware-host\Shared Folders\Desktop\artistic1version2.jpg"/>
          <p:cNvPicPr>
            <a:picLocks noChangeAspect="1" noChangeArrowheads="1"/>
          </p:cNvPicPr>
          <p:nvPr/>
        </p:nvPicPr>
        <p:blipFill>
          <a:blip r:embed="rId3" cstate="print"/>
          <a:srcRect/>
          <a:stretch>
            <a:fillRect/>
          </a:stretch>
        </p:blipFill>
        <p:spPr bwMode="auto">
          <a:xfrm>
            <a:off x="0" y="0"/>
            <a:ext cx="9179358"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627" name="Picture 3" descr="\\vmware-host\Shared Folders\Desktop\ET_cover1.jpg"/>
          <p:cNvPicPr>
            <a:picLocks noChangeAspect="1" noChangeArrowheads="1"/>
          </p:cNvPicPr>
          <p:nvPr/>
        </p:nvPicPr>
        <p:blipFill>
          <a:blip r:embed="rId2" cstate="print"/>
          <a:srcRect/>
          <a:stretch>
            <a:fillRect/>
          </a:stretch>
        </p:blipFill>
        <p:spPr bwMode="auto">
          <a:xfrm>
            <a:off x="3712778" y="-738920"/>
            <a:ext cx="5431221" cy="7596920"/>
          </a:xfrm>
          <a:prstGeom prst="rect">
            <a:avLst/>
          </a:prstGeom>
          <a:noFill/>
        </p:spPr>
      </p:pic>
      <p:sp>
        <p:nvSpPr>
          <p:cNvPr id="17" name="Rectangle 3"/>
          <p:cNvSpPr txBox="1">
            <a:spLocks noChangeArrowheads="1"/>
          </p:cNvSpPr>
          <p:nvPr/>
        </p:nvSpPr>
        <p:spPr bwMode="auto">
          <a:xfrm>
            <a:off x="754063" y="809277"/>
            <a:ext cx="4876800" cy="502920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marL="231775" marR="0" lvl="0" indent="-231775" algn="l" defTabSz="914400" rtl="0" eaLnBrk="1" fontAlgn="base" latinLnBrk="0" hangingPunct="1">
              <a:lnSpc>
                <a:spcPct val="90000"/>
              </a:lnSpc>
              <a:spcBef>
                <a:spcPct val="0"/>
              </a:spcBef>
              <a:spcAft>
                <a:spcPct val="40000"/>
              </a:spcAft>
              <a:buClr>
                <a:srgbClr val="666699"/>
              </a:buClr>
              <a:buSzPct val="85000"/>
              <a:buFont typeface="Wingdings" pitchFamily="2" charset="2"/>
              <a:buChar char="§"/>
              <a:tabLst/>
              <a:defRPr/>
            </a:pPr>
            <a:r>
              <a:rPr kumimoji="0" lang="en-US" sz="2000" b="0" i="0" u="none" strike="noStrike" kern="0" cap="none" spc="0" normalizeH="0" baseline="0" noProof="0" dirty="0" smtClean="0">
                <a:ln>
                  <a:noFill/>
                </a:ln>
                <a:solidFill>
                  <a:srgbClr val="6C18B0"/>
                </a:solidFill>
                <a:effectLst/>
                <a:uLnTx/>
                <a:uFillTx/>
                <a:latin typeface="+mn-lt"/>
                <a:ea typeface="+mn-ea"/>
                <a:cs typeface="+mn-cs"/>
              </a:rPr>
              <a:t>Einstein Telescope</a:t>
            </a:r>
          </a:p>
          <a:p>
            <a:pPr marL="571500" marR="0" lvl="1" indent="-225425" algn="l" defTabSz="914400" rtl="0" eaLnBrk="1" fontAlgn="base" latinLnBrk="0" hangingPunct="1">
              <a:lnSpc>
                <a:spcPct val="90000"/>
              </a:lnSpc>
              <a:spcBef>
                <a:spcPct val="0"/>
              </a:spcBef>
              <a:spcAft>
                <a:spcPct val="40000"/>
              </a:spcAft>
              <a:buClr>
                <a:schemeClr val="bg1"/>
              </a:buClr>
              <a:buSzPct val="75000"/>
              <a:buFontTx/>
              <a:buChar char="–"/>
              <a:tabLst/>
              <a:defRPr/>
            </a:pPr>
            <a:r>
              <a:rPr lang="en-US" sz="1600" b="0" kern="0" dirty="0" smtClean="0">
                <a:latin typeface="+mn-lt"/>
              </a:rPr>
              <a:t>Triangular topology</a:t>
            </a:r>
          </a:p>
          <a:p>
            <a:pPr marL="571500" marR="0" lvl="1" indent="-225425" algn="l" defTabSz="914400" rtl="0" eaLnBrk="1" fontAlgn="base" latinLnBrk="0" hangingPunct="1">
              <a:lnSpc>
                <a:spcPct val="90000"/>
              </a:lnSpc>
              <a:spcBef>
                <a:spcPct val="0"/>
              </a:spcBef>
              <a:spcAft>
                <a:spcPct val="40000"/>
              </a:spcAft>
              <a:buClr>
                <a:schemeClr val="bg1"/>
              </a:buClr>
              <a:buSzPct val="75000"/>
              <a:buFontTx/>
              <a:buChar char="–"/>
              <a:tabLst/>
              <a:defRPr/>
            </a:pPr>
            <a:r>
              <a:rPr kumimoji="0" lang="en-US" sz="1600" b="0" i="0" u="none" strike="noStrike" kern="0" cap="none" spc="0" normalizeH="0" baseline="0" noProof="0" dirty="0" smtClean="0">
                <a:ln>
                  <a:noFill/>
                </a:ln>
                <a:solidFill>
                  <a:schemeClr val="bg1"/>
                </a:solidFill>
                <a:effectLst/>
                <a:uLnTx/>
                <a:uFillTx/>
                <a:latin typeface="+mn-lt"/>
              </a:rPr>
              <a:t>Underground</a:t>
            </a:r>
          </a:p>
          <a:p>
            <a:pPr marL="1028700" lvl="2" indent="-225425" eaLnBrk="1" hangingPunct="1">
              <a:lnSpc>
                <a:spcPct val="90000"/>
              </a:lnSpc>
              <a:spcAft>
                <a:spcPct val="40000"/>
              </a:spcAft>
              <a:buClr>
                <a:schemeClr val="bg1"/>
              </a:buClr>
              <a:buSzPct val="75000"/>
              <a:buFontTx/>
              <a:buChar char="–"/>
            </a:pPr>
            <a:r>
              <a:rPr lang="en-US" sz="1200" b="0" kern="0" dirty="0" smtClean="0">
                <a:solidFill>
                  <a:srgbClr val="666699"/>
                </a:solidFill>
                <a:latin typeface="+mn-lt"/>
              </a:rPr>
              <a:t>Depth: 100 – 200 m</a:t>
            </a:r>
          </a:p>
          <a:p>
            <a:pPr marL="1028700" lvl="2" indent="-225425" eaLnBrk="1" hangingPunct="1">
              <a:lnSpc>
                <a:spcPct val="90000"/>
              </a:lnSpc>
              <a:spcAft>
                <a:spcPct val="40000"/>
              </a:spcAft>
              <a:buClr>
                <a:schemeClr val="bg1"/>
              </a:buClr>
              <a:buSzPct val="75000"/>
              <a:buFontTx/>
              <a:buChar char="–"/>
            </a:pPr>
            <a:r>
              <a:rPr lang="en-US" sz="1200" b="0" kern="0" dirty="0" smtClean="0">
                <a:solidFill>
                  <a:srgbClr val="666699"/>
                </a:solidFill>
                <a:latin typeface="+mn-lt"/>
              </a:rPr>
              <a:t>Gravity gradient noise</a:t>
            </a:r>
          </a:p>
          <a:p>
            <a:pPr marL="571500" marR="0" lvl="1" indent="-225425" algn="l" defTabSz="914400" rtl="0" eaLnBrk="1" fontAlgn="base" latinLnBrk="0" hangingPunct="1">
              <a:lnSpc>
                <a:spcPct val="90000"/>
              </a:lnSpc>
              <a:spcBef>
                <a:spcPct val="0"/>
              </a:spcBef>
              <a:spcAft>
                <a:spcPct val="40000"/>
              </a:spcAft>
              <a:buClr>
                <a:schemeClr val="bg1"/>
              </a:buClr>
              <a:buSzPct val="75000"/>
              <a:buFontTx/>
              <a:buChar char="–"/>
              <a:tabLst/>
              <a:defRPr/>
            </a:pPr>
            <a:r>
              <a:rPr kumimoji="0" lang="en-US" sz="1600" b="0" i="0" u="none" strike="noStrike" kern="0" cap="none" spc="0" normalizeH="0" baseline="0" noProof="0" dirty="0" smtClean="0">
                <a:ln>
                  <a:noFill/>
                </a:ln>
                <a:solidFill>
                  <a:schemeClr val="bg1"/>
                </a:solidFill>
                <a:effectLst/>
                <a:uLnTx/>
                <a:uFillTx/>
                <a:latin typeface="+mn-lt"/>
              </a:rPr>
              <a:t>Cryogenic mirrors</a:t>
            </a:r>
          </a:p>
          <a:p>
            <a:pPr marL="571500" marR="0" lvl="1" indent="-225425" algn="l" defTabSz="914400" rtl="0" eaLnBrk="1" fontAlgn="base" latinLnBrk="0" hangingPunct="1">
              <a:lnSpc>
                <a:spcPct val="90000"/>
              </a:lnSpc>
              <a:spcBef>
                <a:spcPct val="0"/>
              </a:spcBef>
              <a:spcAft>
                <a:spcPct val="40000"/>
              </a:spcAft>
              <a:buClr>
                <a:schemeClr val="bg1"/>
              </a:buClr>
              <a:buSzPct val="75000"/>
              <a:buFontTx/>
              <a:buChar char="–"/>
              <a:tabLst/>
              <a:defRPr/>
            </a:pPr>
            <a:r>
              <a:rPr kumimoji="0" lang="en-US" sz="1600" b="0" i="0" u="none" strike="noStrike" kern="0" cap="none" spc="0" normalizeH="0" baseline="0" noProof="0" dirty="0" smtClean="0">
                <a:ln>
                  <a:noFill/>
                </a:ln>
                <a:solidFill>
                  <a:schemeClr val="bg1"/>
                </a:solidFill>
                <a:effectLst/>
                <a:uLnTx/>
                <a:uFillTx/>
                <a:latin typeface="+mn-lt"/>
              </a:rPr>
              <a:t>10 km arms</a:t>
            </a:r>
          </a:p>
          <a:p>
            <a:pPr marL="571500" marR="0" lvl="1" indent="-225425" algn="l" defTabSz="914400" rtl="0" eaLnBrk="1" fontAlgn="base" latinLnBrk="0" hangingPunct="1">
              <a:lnSpc>
                <a:spcPct val="90000"/>
              </a:lnSpc>
              <a:spcBef>
                <a:spcPct val="0"/>
              </a:spcBef>
              <a:spcAft>
                <a:spcPct val="40000"/>
              </a:spcAft>
              <a:buClr>
                <a:schemeClr val="bg1"/>
              </a:buClr>
              <a:buSzPct val="75000"/>
              <a:buFontTx/>
              <a:buChar char="–"/>
              <a:tabLst/>
              <a:defRPr/>
            </a:pPr>
            <a:r>
              <a:rPr kumimoji="0" lang="en-US" sz="1600" b="0" i="0" u="none" strike="noStrike" kern="0" cap="none" spc="0" normalizeH="0" baseline="0" noProof="0" dirty="0" smtClean="0">
                <a:ln>
                  <a:noFill/>
                </a:ln>
                <a:solidFill>
                  <a:schemeClr val="bg1"/>
                </a:solidFill>
                <a:effectLst/>
                <a:uLnTx/>
                <a:uFillTx/>
                <a:latin typeface="+mn-lt"/>
              </a:rPr>
              <a:t>Xylophone detector</a:t>
            </a:r>
          </a:p>
          <a:p>
            <a:pPr marL="1028700" lvl="2" indent="-225425" eaLnBrk="1" hangingPunct="1">
              <a:lnSpc>
                <a:spcPct val="90000"/>
              </a:lnSpc>
              <a:spcAft>
                <a:spcPct val="40000"/>
              </a:spcAft>
              <a:buClr>
                <a:schemeClr val="bg1"/>
              </a:buClr>
              <a:buSzPct val="75000"/>
              <a:buFontTx/>
              <a:buChar char="–"/>
            </a:pPr>
            <a:r>
              <a:rPr lang="en-US" sz="1200" b="0" kern="0" dirty="0" smtClean="0">
                <a:solidFill>
                  <a:srgbClr val="666699"/>
                </a:solidFill>
                <a:latin typeface="+mn-lt"/>
              </a:rPr>
              <a:t>HF ITF</a:t>
            </a:r>
          </a:p>
          <a:p>
            <a:pPr marL="1028700" lvl="2" indent="-225425" eaLnBrk="1" hangingPunct="1">
              <a:lnSpc>
                <a:spcPct val="90000"/>
              </a:lnSpc>
              <a:spcAft>
                <a:spcPct val="40000"/>
              </a:spcAft>
              <a:buClr>
                <a:schemeClr val="bg1"/>
              </a:buClr>
              <a:buSzPct val="75000"/>
              <a:buFontTx/>
              <a:buChar char="–"/>
            </a:pPr>
            <a:r>
              <a:rPr lang="en-US" sz="1200" b="0" kern="0" dirty="0" smtClean="0">
                <a:solidFill>
                  <a:srgbClr val="666699"/>
                </a:solidFill>
                <a:latin typeface="+mn-lt"/>
              </a:rPr>
              <a:t>LF ITF</a:t>
            </a:r>
          </a:p>
          <a:p>
            <a:pPr marL="1028700" lvl="2" indent="-225425" eaLnBrk="1" hangingPunct="1">
              <a:lnSpc>
                <a:spcPct val="90000"/>
              </a:lnSpc>
              <a:spcAft>
                <a:spcPct val="40000"/>
              </a:spcAft>
              <a:buClr>
                <a:schemeClr val="bg1"/>
              </a:buClr>
              <a:buSzPct val="75000"/>
              <a:buFontTx/>
              <a:buChar char="–"/>
            </a:pPr>
            <a:r>
              <a:rPr lang="en-US" sz="1200" b="0" kern="0" dirty="0" smtClean="0">
                <a:solidFill>
                  <a:srgbClr val="666699"/>
                </a:solidFill>
                <a:latin typeface="+mn-lt"/>
              </a:rPr>
              <a:t>Up to 6 ITFs</a:t>
            </a:r>
          </a:p>
        </p:txBody>
      </p:sp>
      <p:pic>
        <p:nvPicPr>
          <p:cNvPr id="18" name="Picture 4"/>
          <p:cNvPicPr>
            <a:picLocks noChangeAspect="1" noChangeArrowheads="1"/>
          </p:cNvPicPr>
          <p:nvPr/>
        </p:nvPicPr>
        <p:blipFill>
          <a:blip r:embed="rId3" cstate="print"/>
          <a:srcRect/>
          <a:stretch>
            <a:fillRect/>
          </a:stretch>
        </p:blipFill>
        <p:spPr bwMode="auto">
          <a:xfrm>
            <a:off x="1" y="4469524"/>
            <a:ext cx="2971816" cy="2388476"/>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0" name="Picture 2" descr="\\vmware-host\Shared Folders\Desktop\artistic5.jpg"/>
          <p:cNvPicPr>
            <a:picLocks noChangeAspect="1" noChangeArrowheads="1"/>
          </p:cNvPicPr>
          <p:nvPr/>
        </p:nvPicPr>
        <p:blipFill>
          <a:blip r:embed="rId2" cstate="print"/>
          <a:srcRect/>
          <a:stretch>
            <a:fillRect/>
          </a:stretch>
        </p:blipFill>
        <p:spPr bwMode="auto">
          <a:xfrm>
            <a:off x="3523589" y="3328629"/>
            <a:ext cx="6359433" cy="3529371"/>
          </a:xfrm>
          <a:prstGeom prst="rect">
            <a:avLst/>
          </a:prstGeom>
          <a:noFill/>
        </p:spPr>
      </p:pic>
      <p:pic>
        <p:nvPicPr>
          <p:cNvPr id="5" name="Picture 2" descr="D:\Docs\nikhef\Experiments\APP\ET\wg1\COB\COB - Nikhef October 2008\cob\DSC_0138.JPG"/>
          <p:cNvPicPr>
            <a:picLocks noChangeAspect="1" noChangeArrowheads="1"/>
          </p:cNvPicPr>
          <p:nvPr/>
        </p:nvPicPr>
        <p:blipFill>
          <a:blip r:embed="rId3" cstate="print"/>
          <a:srcRect/>
          <a:stretch>
            <a:fillRect/>
          </a:stretch>
        </p:blipFill>
        <p:spPr bwMode="auto">
          <a:xfrm>
            <a:off x="5737225" y="884238"/>
            <a:ext cx="3186113" cy="2133600"/>
          </a:xfrm>
          <a:prstGeom prst="rect">
            <a:avLst/>
          </a:prstGeom>
          <a:noFill/>
          <a:ln w="9525">
            <a:noFill/>
            <a:miter lim="800000"/>
            <a:headEnd/>
            <a:tailEnd/>
          </a:ln>
        </p:spPr>
      </p:pic>
      <p:pic>
        <p:nvPicPr>
          <p:cNvPr id="6" name="Picture 158" descr="logo"/>
          <p:cNvPicPr>
            <a:picLocks noChangeAspect="1" noChangeArrowheads="1"/>
          </p:cNvPicPr>
          <p:nvPr/>
        </p:nvPicPr>
        <p:blipFill>
          <a:blip r:embed="rId4" cstate="print"/>
          <a:srcRect/>
          <a:stretch>
            <a:fillRect/>
          </a:stretch>
        </p:blipFill>
        <p:spPr bwMode="auto">
          <a:xfrm>
            <a:off x="7296150" y="892175"/>
            <a:ext cx="1630363" cy="771525"/>
          </a:xfrm>
          <a:prstGeom prst="rect">
            <a:avLst/>
          </a:prstGeom>
          <a:noFill/>
          <a:ln w="9525">
            <a:noFill/>
            <a:miter lim="800000"/>
            <a:headEnd/>
            <a:tailEnd/>
          </a:ln>
        </p:spPr>
      </p:pic>
      <p:sp>
        <p:nvSpPr>
          <p:cNvPr id="7" name="Rectangle 3"/>
          <p:cNvSpPr txBox="1">
            <a:spLocks noChangeArrowheads="1"/>
          </p:cNvSpPr>
          <p:nvPr/>
        </p:nvSpPr>
        <p:spPr bwMode="auto">
          <a:xfrm>
            <a:off x="754063" y="1447800"/>
            <a:ext cx="4876800" cy="541020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marL="231775" marR="0" lvl="0" indent="-231775" algn="l" defTabSz="914400" rtl="0" eaLnBrk="1" fontAlgn="base" latinLnBrk="0" hangingPunct="1">
              <a:lnSpc>
                <a:spcPct val="90000"/>
              </a:lnSpc>
              <a:spcBef>
                <a:spcPct val="0"/>
              </a:spcBef>
              <a:spcAft>
                <a:spcPct val="40000"/>
              </a:spcAft>
              <a:buClr>
                <a:srgbClr val="666699"/>
              </a:buClr>
              <a:buSzPct val="85000"/>
              <a:buFont typeface="Wingdings" pitchFamily="2" charset="2"/>
              <a:buChar char="§"/>
              <a:tabLst/>
              <a:defRPr/>
            </a:pPr>
            <a:r>
              <a:rPr kumimoji="0" lang="en-US" sz="2000" b="0" i="0" u="none" strike="noStrike" kern="0" cap="none" spc="0" normalizeH="0" baseline="0" noProof="0" dirty="0" smtClean="0">
                <a:ln>
                  <a:noFill/>
                </a:ln>
                <a:solidFill>
                  <a:srgbClr val="6C18B0"/>
                </a:solidFill>
                <a:effectLst/>
                <a:uLnTx/>
                <a:uFillTx/>
                <a:latin typeface="+mn-lt"/>
                <a:ea typeface="+mn-ea"/>
                <a:cs typeface="+mn-cs"/>
              </a:rPr>
              <a:t>Infrastructure: largest cost driver</a:t>
            </a:r>
          </a:p>
          <a:p>
            <a:pPr marL="571500" marR="0" lvl="1" indent="-225425" algn="l" defTabSz="914400" rtl="0" eaLnBrk="1" fontAlgn="base" latinLnBrk="0" hangingPunct="1">
              <a:lnSpc>
                <a:spcPct val="90000"/>
              </a:lnSpc>
              <a:spcBef>
                <a:spcPct val="0"/>
              </a:spcBef>
              <a:spcAft>
                <a:spcPct val="40000"/>
              </a:spcAft>
              <a:buClr>
                <a:schemeClr val="bg1"/>
              </a:buClr>
              <a:buSzPct val="75000"/>
              <a:buFontTx/>
              <a:buChar char="–"/>
              <a:tabLst/>
              <a:defRPr/>
            </a:pPr>
            <a:r>
              <a:rPr kumimoji="0" lang="en-US" sz="1600" b="0" i="0" u="none" strike="noStrike" kern="0" cap="none" spc="0" normalizeH="0" baseline="0" noProof="0" dirty="0" smtClean="0">
                <a:ln>
                  <a:noFill/>
                </a:ln>
                <a:solidFill>
                  <a:schemeClr val="bg1"/>
                </a:solidFill>
                <a:effectLst/>
                <a:uLnTx/>
                <a:uFillTx/>
                <a:latin typeface="+mn-lt"/>
              </a:rPr>
              <a:t>Tunnels, caverns, buildings</a:t>
            </a:r>
          </a:p>
          <a:p>
            <a:pPr marL="571500" marR="0" lvl="1" indent="-225425" algn="l" defTabSz="914400" rtl="0" eaLnBrk="1" fontAlgn="base" latinLnBrk="0" hangingPunct="1">
              <a:lnSpc>
                <a:spcPct val="90000"/>
              </a:lnSpc>
              <a:spcBef>
                <a:spcPct val="0"/>
              </a:spcBef>
              <a:spcAft>
                <a:spcPct val="40000"/>
              </a:spcAft>
              <a:buClr>
                <a:schemeClr val="bg1"/>
              </a:buClr>
              <a:buSzPct val="75000"/>
              <a:buFontTx/>
              <a:buChar char="–"/>
              <a:tabLst/>
              <a:defRPr/>
            </a:pPr>
            <a:r>
              <a:rPr kumimoji="0" lang="en-US" sz="1600" b="0" i="0" u="none" strike="noStrike" kern="0" cap="none" spc="0" normalizeH="0" baseline="0" noProof="0" dirty="0" smtClean="0">
                <a:ln>
                  <a:noFill/>
                </a:ln>
                <a:solidFill>
                  <a:schemeClr val="bg1"/>
                </a:solidFill>
                <a:effectLst/>
                <a:uLnTx/>
                <a:uFillTx/>
                <a:latin typeface="+mn-lt"/>
              </a:rPr>
              <a:t>Vacuum, cryogenics, safety systems</a:t>
            </a:r>
          </a:p>
          <a:p>
            <a:pPr marL="571500" marR="0" lvl="1" indent="-225425" algn="l" defTabSz="914400" rtl="0" eaLnBrk="1" fontAlgn="base" latinLnBrk="0" hangingPunct="1">
              <a:lnSpc>
                <a:spcPct val="90000"/>
              </a:lnSpc>
              <a:spcBef>
                <a:spcPct val="0"/>
              </a:spcBef>
              <a:spcAft>
                <a:spcPct val="40000"/>
              </a:spcAft>
              <a:buClr>
                <a:schemeClr val="bg1"/>
              </a:buClr>
              <a:buSzPct val="75000"/>
              <a:buFontTx/>
              <a:buChar char="–"/>
              <a:tabLst/>
              <a:defRPr/>
            </a:pPr>
            <a:r>
              <a:rPr kumimoji="0" lang="en-US" sz="1600" b="0" i="0" u="none" strike="noStrike" kern="0" cap="none" spc="0" normalizeH="0" baseline="0" noProof="0" dirty="0" smtClean="0">
                <a:ln>
                  <a:noFill/>
                </a:ln>
                <a:solidFill>
                  <a:schemeClr val="bg1"/>
                </a:solidFill>
                <a:effectLst/>
                <a:uLnTx/>
                <a:uFillTx/>
                <a:latin typeface="+mn-lt"/>
              </a:rPr>
              <a:t>Collaborate with industry</a:t>
            </a:r>
          </a:p>
          <a:p>
            <a:pPr marL="911225" marR="0" lvl="2" indent="-225425" algn="l" defTabSz="914400" rtl="0" eaLnBrk="1" fontAlgn="base" latinLnBrk="0" hangingPunct="1">
              <a:lnSpc>
                <a:spcPct val="90000"/>
              </a:lnSpc>
              <a:spcBef>
                <a:spcPct val="0"/>
              </a:spcBef>
              <a:spcAft>
                <a:spcPct val="40000"/>
              </a:spcAft>
              <a:buClr>
                <a:srgbClr val="666699"/>
              </a:buClr>
              <a:buSzPct val="100000"/>
              <a:buFontTx/>
              <a:buChar char="–"/>
              <a:tabLst/>
              <a:defRPr/>
            </a:pPr>
            <a:r>
              <a:rPr kumimoji="0" lang="en-US" sz="1200" b="0" i="0" u="none" strike="noStrike" kern="0" cap="none" spc="0" normalizeH="0" baseline="0" noProof="0" dirty="0" smtClean="0">
                <a:ln>
                  <a:noFill/>
                </a:ln>
                <a:solidFill>
                  <a:srgbClr val="666699"/>
                </a:solidFill>
                <a:effectLst/>
                <a:uLnTx/>
                <a:uFillTx/>
                <a:latin typeface="+mn-lt"/>
              </a:rPr>
              <a:t>COB (Amsterdam, October 9, 2008)</a:t>
            </a:r>
          </a:p>
          <a:p>
            <a:pPr marL="911225" marR="0" lvl="2" indent="-225425" algn="l" defTabSz="914400" rtl="0" eaLnBrk="1" fontAlgn="base" latinLnBrk="0" hangingPunct="1">
              <a:lnSpc>
                <a:spcPct val="90000"/>
              </a:lnSpc>
              <a:spcBef>
                <a:spcPct val="0"/>
              </a:spcBef>
              <a:spcAft>
                <a:spcPct val="40000"/>
              </a:spcAft>
              <a:buClr>
                <a:srgbClr val="666699"/>
              </a:buClr>
              <a:buSzPct val="100000"/>
              <a:buFontTx/>
              <a:buChar char="–"/>
              <a:tabLst/>
              <a:defRPr/>
            </a:pPr>
            <a:r>
              <a:rPr kumimoji="0" lang="en-US" sz="1200" b="0" i="0" u="none" strike="noStrike" kern="0" cap="none" spc="0" normalizeH="0" baseline="0" noProof="0" dirty="0" err="1" smtClean="0">
                <a:ln>
                  <a:noFill/>
                </a:ln>
                <a:solidFill>
                  <a:srgbClr val="666699"/>
                </a:solidFill>
                <a:effectLst/>
                <a:uLnTx/>
                <a:uFillTx/>
                <a:latin typeface="+mn-lt"/>
              </a:rPr>
              <a:t>Saes</a:t>
            </a:r>
            <a:r>
              <a:rPr kumimoji="0" lang="en-US" sz="1200" b="0" i="0" u="none" strike="noStrike" kern="0" cap="none" spc="0" normalizeH="0" baseline="0" noProof="0" dirty="0" smtClean="0">
                <a:ln>
                  <a:noFill/>
                </a:ln>
                <a:solidFill>
                  <a:srgbClr val="666699"/>
                </a:solidFill>
                <a:effectLst/>
                <a:uLnTx/>
                <a:uFillTx/>
                <a:latin typeface="+mn-lt"/>
              </a:rPr>
              <a:t> Getters Italy</a:t>
            </a:r>
          </a:p>
          <a:p>
            <a:pPr marL="911225" marR="0" lvl="2" indent="-225425" algn="l" defTabSz="914400" rtl="0" eaLnBrk="1" fontAlgn="base" latinLnBrk="0" hangingPunct="1">
              <a:lnSpc>
                <a:spcPct val="90000"/>
              </a:lnSpc>
              <a:spcBef>
                <a:spcPct val="0"/>
              </a:spcBef>
              <a:spcAft>
                <a:spcPct val="40000"/>
              </a:spcAft>
              <a:buClr>
                <a:srgbClr val="666699"/>
              </a:buClr>
              <a:buSzPct val="100000"/>
              <a:buFontTx/>
              <a:buChar char="–"/>
              <a:tabLst/>
              <a:defRPr/>
            </a:pPr>
            <a:r>
              <a:rPr kumimoji="0" lang="en-US" sz="1200" b="0" i="0" u="none" strike="noStrike" kern="0" cap="none" spc="0" normalizeH="0" baseline="0" noProof="0" dirty="0" err="1" smtClean="0">
                <a:ln>
                  <a:noFill/>
                </a:ln>
                <a:solidFill>
                  <a:srgbClr val="666699"/>
                </a:solidFill>
                <a:effectLst/>
                <a:uLnTx/>
                <a:uFillTx/>
                <a:latin typeface="+mn-lt"/>
              </a:rPr>
              <a:t>Demaco</a:t>
            </a:r>
            <a:r>
              <a:rPr kumimoji="0" lang="en-US" sz="1200" b="0" i="0" u="none" strike="noStrike" kern="0" cap="none" spc="0" normalizeH="0" baseline="0" noProof="0" dirty="0" smtClean="0">
                <a:ln>
                  <a:noFill/>
                </a:ln>
                <a:solidFill>
                  <a:srgbClr val="666699"/>
                </a:solidFill>
                <a:effectLst/>
                <a:uLnTx/>
                <a:uFillTx/>
                <a:latin typeface="+mn-lt"/>
              </a:rPr>
              <a:t> Netherlands</a:t>
            </a:r>
          </a:p>
          <a:p>
            <a:pPr marL="231775" marR="0" lvl="0" indent="-231775" algn="l" defTabSz="914400" rtl="0" eaLnBrk="1" fontAlgn="base" latinLnBrk="0" hangingPunct="1">
              <a:lnSpc>
                <a:spcPct val="90000"/>
              </a:lnSpc>
              <a:spcBef>
                <a:spcPct val="0"/>
              </a:spcBef>
              <a:spcAft>
                <a:spcPct val="40000"/>
              </a:spcAft>
              <a:buClr>
                <a:srgbClr val="666699"/>
              </a:buClr>
              <a:buSzPct val="85000"/>
              <a:buFont typeface="Wingdings" pitchFamily="2" charset="2"/>
              <a:buChar char="§"/>
              <a:tabLst/>
              <a:defRPr/>
            </a:pPr>
            <a:r>
              <a:rPr kumimoji="0" lang="en-US" sz="2000" b="0" i="0" u="none" strike="noStrike" kern="0" cap="none" spc="0" normalizeH="0" baseline="0" noProof="0" dirty="0" smtClean="0">
                <a:ln>
                  <a:noFill/>
                </a:ln>
                <a:solidFill>
                  <a:srgbClr val="6C18B0"/>
                </a:solidFill>
                <a:effectLst/>
                <a:uLnTx/>
                <a:uFillTx/>
                <a:latin typeface="+mn-lt"/>
                <a:ea typeface="+mn-ea"/>
                <a:cs typeface="+mn-cs"/>
              </a:rPr>
              <a:t>Experience</a:t>
            </a:r>
          </a:p>
          <a:p>
            <a:pPr marL="571500" marR="0" lvl="1" indent="-225425" algn="l" defTabSz="914400" rtl="0" eaLnBrk="1" fontAlgn="base" latinLnBrk="0" hangingPunct="1">
              <a:lnSpc>
                <a:spcPct val="90000"/>
              </a:lnSpc>
              <a:spcBef>
                <a:spcPct val="0"/>
              </a:spcBef>
              <a:spcAft>
                <a:spcPct val="40000"/>
              </a:spcAft>
              <a:buClr>
                <a:schemeClr val="bg1"/>
              </a:buClr>
              <a:buSzPct val="75000"/>
              <a:buFontTx/>
              <a:buChar char="–"/>
              <a:tabLst/>
              <a:defRPr/>
            </a:pPr>
            <a:r>
              <a:rPr kumimoji="0" lang="en-US" sz="1600" b="0" i="0" u="none" strike="noStrike" kern="0" cap="none" spc="0" normalizeH="0" baseline="0" noProof="0" dirty="0" smtClean="0">
                <a:ln>
                  <a:noFill/>
                </a:ln>
                <a:solidFill>
                  <a:schemeClr val="bg1"/>
                </a:solidFill>
                <a:effectLst/>
                <a:uLnTx/>
                <a:uFillTx/>
                <a:latin typeface="+mn-lt"/>
              </a:rPr>
              <a:t>LIGO, Virgo, GEO</a:t>
            </a:r>
          </a:p>
          <a:p>
            <a:pPr marL="571500" marR="0" lvl="1" indent="-225425" algn="l" defTabSz="914400" rtl="0" eaLnBrk="1" fontAlgn="base" latinLnBrk="0" hangingPunct="1">
              <a:lnSpc>
                <a:spcPct val="90000"/>
              </a:lnSpc>
              <a:spcBef>
                <a:spcPct val="0"/>
              </a:spcBef>
              <a:spcAft>
                <a:spcPct val="40000"/>
              </a:spcAft>
              <a:buClr>
                <a:schemeClr val="bg1"/>
              </a:buClr>
              <a:buSzPct val="75000"/>
              <a:buFontTx/>
              <a:buChar char="–"/>
              <a:tabLst/>
              <a:defRPr/>
            </a:pPr>
            <a:r>
              <a:rPr kumimoji="0" lang="en-US" sz="1600" b="0" i="0" u="none" strike="noStrike" kern="0" cap="none" spc="0" normalizeH="0" baseline="0" noProof="0" dirty="0" smtClean="0">
                <a:ln>
                  <a:noFill/>
                </a:ln>
                <a:solidFill>
                  <a:schemeClr val="bg1"/>
                </a:solidFill>
                <a:effectLst/>
                <a:uLnTx/>
                <a:uFillTx/>
                <a:latin typeface="+mn-lt"/>
              </a:rPr>
              <a:t>Underground labs</a:t>
            </a:r>
          </a:p>
          <a:p>
            <a:pPr marL="1028700" lvl="2" indent="-225425" eaLnBrk="1" hangingPunct="1">
              <a:lnSpc>
                <a:spcPct val="90000"/>
              </a:lnSpc>
              <a:spcAft>
                <a:spcPct val="40000"/>
              </a:spcAft>
              <a:buClr>
                <a:schemeClr val="bg1"/>
              </a:buClr>
              <a:buSzPct val="75000"/>
              <a:buFontTx/>
              <a:buChar char="–"/>
            </a:pPr>
            <a:r>
              <a:rPr lang="en-US" sz="1200" b="0" kern="0" dirty="0" smtClean="0">
                <a:solidFill>
                  <a:srgbClr val="666699"/>
                </a:solidFill>
                <a:latin typeface="+mn-lt"/>
              </a:rPr>
              <a:t>Gran </a:t>
            </a:r>
            <a:r>
              <a:rPr lang="en-US" sz="1200" b="0" kern="0" dirty="0" err="1" smtClean="0">
                <a:solidFill>
                  <a:srgbClr val="666699"/>
                </a:solidFill>
                <a:latin typeface="+mn-lt"/>
              </a:rPr>
              <a:t>Sasso</a:t>
            </a:r>
            <a:r>
              <a:rPr lang="en-US" sz="1200" b="0" kern="0" dirty="0" smtClean="0">
                <a:solidFill>
                  <a:srgbClr val="666699"/>
                </a:solidFill>
                <a:latin typeface="+mn-lt"/>
              </a:rPr>
              <a:t>, </a:t>
            </a:r>
            <a:r>
              <a:rPr lang="en-US" sz="1200" b="0" kern="0" dirty="0" err="1" smtClean="0">
                <a:solidFill>
                  <a:srgbClr val="666699"/>
                </a:solidFill>
                <a:latin typeface="+mn-lt"/>
              </a:rPr>
              <a:t>Canfranc</a:t>
            </a:r>
            <a:r>
              <a:rPr lang="en-US" sz="1200" b="0" kern="0" dirty="0" smtClean="0">
                <a:solidFill>
                  <a:srgbClr val="666699"/>
                </a:solidFill>
                <a:latin typeface="+mn-lt"/>
              </a:rPr>
              <a:t>,</a:t>
            </a:r>
          </a:p>
          <a:p>
            <a:pPr marL="1028700" lvl="2" indent="-225425" eaLnBrk="1" hangingPunct="1">
              <a:lnSpc>
                <a:spcPct val="90000"/>
              </a:lnSpc>
              <a:spcAft>
                <a:spcPct val="40000"/>
              </a:spcAft>
              <a:buClr>
                <a:schemeClr val="bg1"/>
              </a:buClr>
              <a:buSzPct val="75000"/>
              <a:buFontTx/>
              <a:buChar char="–"/>
            </a:pPr>
            <a:r>
              <a:rPr lang="en-US" sz="1200" b="0" kern="0" dirty="0" err="1" smtClean="0">
                <a:solidFill>
                  <a:srgbClr val="666699"/>
                </a:solidFill>
                <a:latin typeface="+mn-lt"/>
              </a:rPr>
              <a:t>Kamioka</a:t>
            </a:r>
            <a:r>
              <a:rPr lang="en-US" sz="1200" b="0" kern="0" dirty="0" smtClean="0">
                <a:solidFill>
                  <a:srgbClr val="666699"/>
                </a:solidFill>
                <a:latin typeface="+mn-lt"/>
              </a:rPr>
              <a:t>, </a:t>
            </a:r>
            <a:r>
              <a:rPr lang="en-US" sz="1200" b="0" kern="0" dirty="0" err="1" smtClean="0">
                <a:solidFill>
                  <a:srgbClr val="666699"/>
                </a:solidFill>
                <a:latin typeface="+mn-lt"/>
              </a:rPr>
              <a:t>Dusel</a:t>
            </a:r>
            <a:r>
              <a:rPr lang="en-US" sz="1200" b="0" kern="0" dirty="0" smtClean="0">
                <a:solidFill>
                  <a:srgbClr val="666699"/>
                </a:solidFill>
                <a:latin typeface="+mn-lt"/>
              </a:rPr>
              <a:t>, etc.</a:t>
            </a:r>
          </a:p>
          <a:p>
            <a:pPr marL="571500" lvl="1" indent="-225425" eaLnBrk="1" hangingPunct="1">
              <a:lnSpc>
                <a:spcPct val="90000"/>
              </a:lnSpc>
              <a:spcAft>
                <a:spcPct val="40000"/>
              </a:spcAft>
              <a:buClr>
                <a:schemeClr val="bg1"/>
              </a:buClr>
              <a:buSzPct val="75000"/>
              <a:buFontTx/>
              <a:buChar char="–"/>
            </a:pPr>
            <a:r>
              <a:rPr lang="en-US" sz="1600" b="0" kern="0" dirty="0" smtClean="0">
                <a:latin typeface="+mn-lt"/>
              </a:rPr>
              <a:t>Mines</a:t>
            </a:r>
            <a:r>
              <a:rPr lang="en-US" sz="1200" b="0" kern="0" dirty="0" smtClean="0">
                <a:solidFill>
                  <a:srgbClr val="666699"/>
                </a:solidFill>
                <a:latin typeface="+mn-lt"/>
              </a:rPr>
              <a:t> </a:t>
            </a:r>
          </a:p>
          <a:p>
            <a:pPr marL="571500" marR="0" lvl="1" indent="-225425" algn="l" defTabSz="914400" rtl="0" eaLnBrk="1" fontAlgn="base" latinLnBrk="0" hangingPunct="1">
              <a:lnSpc>
                <a:spcPct val="90000"/>
              </a:lnSpc>
              <a:spcBef>
                <a:spcPct val="0"/>
              </a:spcBef>
              <a:spcAft>
                <a:spcPct val="40000"/>
              </a:spcAft>
              <a:buClr>
                <a:schemeClr val="bg1"/>
              </a:buClr>
              <a:buSzPct val="75000"/>
              <a:buFontTx/>
              <a:buChar char="–"/>
              <a:tabLst/>
              <a:defRPr/>
            </a:pPr>
            <a:r>
              <a:rPr lang="en-US" sz="1600" b="0" kern="0" dirty="0" smtClean="0">
                <a:latin typeface="+mn-lt"/>
              </a:rPr>
              <a:t>Particle physics</a:t>
            </a:r>
          </a:p>
          <a:p>
            <a:pPr marL="1028700" lvl="2" indent="-225425" eaLnBrk="1" hangingPunct="1">
              <a:lnSpc>
                <a:spcPct val="90000"/>
              </a:lnSpc>
              <a:spcAft>
                <a:spcPct val="40000"/>
              </a:spcAft>
              <a:buClr>
                <a:schemeClr val="bg1"/>
              </a:buClr>
              <a:buSzPct val="75000"/>
              <a:buFontTx/>
              <a:buChar char="–"/>
            </a:pPr>
            <a:r>
              <a:rPr lang="en-US" sz="1200" b="0" kern="0" dirty="0" smtClean="0">
                <a:solidFill>
                  <a:srgbClr val="666699"/>
                </a:solidFill>
                <a:latin typeface="+mn-lt"/>
              </a:rPr>
              <a:t>ILC, </a:t>
            </a:r>
            <a:r>
              <a:rPr lang="en-US" sz="1200" b="0" kern="0" dirty="0" err="1" smtClean="0">
                <a:solidFill>
                  <a:srgbClr val="666699"/>
                </a:solidFill>
                <a:latin typeface="+mn-lt"/>
              </a:rPr>
              <a:t>Cern</a:t>
            </a:r>
            <a:r>
              <a:rPr lang="en-US" sz="1200" b="0" kern="0" dirty="0" smtClean="0">
                <a:solidFill>
                  <a:srgbClr val="666699"/>
                </a:solidFill>
                <a:latin typeface="+mn-lt"/>
              </a:rPr>
              <a:t>, </a:t>
            </a:r>
            <a:r>
              <a:rPr lang="en-US" sz="1200" b="0" kern="0" dirty="0" err="1" smtClean="0">
                <a:solidFill>
                  <a:srgbClr val="666699"/>
                </a:solidFill>
                <a:latin typeface="+mn-lt"/>
              </a:rPr>
              <a:t>Desy</a:t>
            </a:r>
            <a:r>
              <a:rPr lang="en-US" sz="1200" b="0" kern="0" dirty="0" smtClean="0">
                <a:solidFill>
                  <a:srgbClr val="666699"/>
                </a:solidFill>
                <a:latin typeface="+mn-lt"/>
              </a:rPr>
              <a:t>, FLNL</a:t>
            </a:r>
          </a:p>
          <a:p>
            <a:pPr marL="571500" lvl="1" indent="-225425" eaLnBrk="1" hangingPunct="1">
              <a:lnSpc>
                <a:spcPct val="90000"/>
              </a:lnSpc>
              <a:spcAft>
                <a:spcPct val="40000"/>
              </a:spcAft>
              <a:buClr>
                <a:schemeClr val="bg1"/>
              </a:buClr>
              <a:buSzPct val="75000"/>
              <a:buFontTx/>
              <a:buChar char="–"/>
            </a:pPr>
            <a:r>
              <a:rPr lang="en-US" sz="1600" b="0" kern="0" dirty="0" smtClean="0">
                <a:latin typeface="+mn-lt"/>
              </a:rPr>
              <a:t>Seismology</a:t>
            </a:r>
          </a:p>
          <a:p>
            <a:pPr marL="1028700" lvl="2" indent="-225425" eaLnBrk="1" hangingPunct="1">
              <a:lnSpc>
                <a:spcPct val="90000"/>
              </a:lnSpc>
              <a:spcAft>
                <a:spcPct val="40000"/>
              </a:spcAft>
              <a:buClr>
                <a:schemeClr val="bg1"/>
              </a:buClr>
              <a:buSzPct val="75000"/>
              <a:buFontTx/>
              <a:buChar char="–"/>
            </a:pPr>
            <a:r>
              <a:rPr lang="en-US" sz="1200" b="0" kern="0" dirty="0" smtClean="0">
                <a:solidFill>
                  <a:srgbClr val="666699"/>
                </a:solidFill>
                <a:latin typeface="+mn-lt"/>
              </a:rPr>
              <a:t>KNMI, </a:t>
            </a:r>
            <a:r>
              <a:rPr lang="en-US" sz="1200" b="0" kern="0" dirty="0" err="1" smtClean="0">
                <a:solidFill>
                  <a:srgbClr val="666699"/>
                </a:solidFill>
                <a:latin typeface="+mn-lt"/>
              </a:rPr>
              <a:t>Orfeus</a:t>
            </a:r>
            <a:endParaRPr lang="en-US" sz="1200" b="0" kern="0" dirty="0" smtClean="0">
              <a:solidFill>
                <a:srgbClr val="666699"/>
              </a:solidFill>
              <a:latin typeface="+mn-lt"/>
            </a:endParaRPr>
          </a:p>
          <a:p>
            <a:pPr marL="571500" lvl="1" indent="-225425" eaLnBrk="1" hangingPunct="1">
              <a:lnSpc>
                <a:spcPct val="90000"/>
              </a:lnSpc>
              <a:spcAft>
                <a:spcPct val="40000"/>
              </a:spcAft>
              <a:buClr>
                <a:schemeClr val="bg1"/>
              </a:buClr>
              <a:buSzPct val="75000"/>
              <a:buFontTx/>
              <a:buChar char="–"/>
            </a:pPr>
            <a:r>
              <a:rPr lang="en-US" sz="1600" b="0" kern="0" dirty="0" smtClean="0">
                <a:latin typeface="+mn-lt"/>
              </a:rPr>
              <a:t>Geology</a:t>
            </a:r>
          </a:p>
        </p:txBody>
      </p:sp>
      <p:sp>
        <p:nvSpPr>
          <p:cNvPr id="8" name="Title 1"/>
          <p:cNvSpPr>
            <a:spLocks noGrp="1"/>
          </p:cNvSpPr>
          <p:nvPr>
            <p:ph type="title"/>
          </p:nvPr>
        </p:nvSpPr>
        <p:spPr>
          <a:xfrm>
            <a:off x="960438" y="20638"/>
            <a:ext cx="7848600" cy="955675"/>
          </a:xfrm>
        </p:spPr>
        <p:txBody>
          <a:bodyPr/>
          <a:lstStyle/>
          <a:p>
            <a:pPr algn="ctr">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ET infrastructure</a:t>
            </a:r>
          </a:p>
        </p:txBody>
      </p:sp>
      <p:cxnSp>
        <p:nvCxnSpPr>
          <p:cNvPr id="9" name="Straight Connector 9"/>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60438" y="20638"/>
            <a:ext cx="7848600" cy="955675"/>
          </a:xfrm>
        </p:spPr>
        <p:txBody>
          <a:bodyPr/>
          <a:lstStyle/>
          <a:p>
            <a:pPr algn="ctr">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ET infrastructure</a:t>
            </a:r>
          </a:p>
        </p:txBody>
      </p:sp>
      <p:cxnSp>
        <p:nvCxnSpPr>
          <p:cNvPr id="9" name="Straight Connector 9"/>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68674" name="Picture 2" descr="\\vmware-host\Shared Folders\Desktop\artistic2.jpg"/>
          <p:cNvPicPr>
            <a:picLocks noChangeAspect="1" noChangeArrowheads="1"/>
          </p:cNvPicPr>
          <p:nvPr/>
        </p:nvPicPr>
        <p:blipFill>
          <a:blip r:embed="rId2" cstate="print"/>
          <a:srcRect/>
          <a:stretch>
            <a:fillRect/>
          </a:stretch>
        </p:blipFill>
        <p:spPr bwMode="auto">
          <a:xfrm>
            <a:off x="-688933" y="864870"/>
            <a:ext cx="10798779" cy="5993130"/>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2" name="Picture 2"/>
          <p:cNvPicPr>
            <a:picLocks noChangeAspect="1" noChangeArrowheads="1"/>
          </p:cNvPicPr>
          <p:nvPr/>
        </p:nvPicPr>
        <p:blipFill>
          <a:blip r:embed="rId3" cstate="print"/>
          <a:srcRect/>
          <a:stretch>
            <a:fillRect/>
          </a:stretch>
        </p:blipFill>
        <p:spPr bwMode="auto">
          <a:xfrm>
            <a:off x="5990897" y="1537151"/>
            <a:ext cx="3137340" cy="1119339"/>
          </a:xfrm>
          <a:prstGeom prst="rect">
            <a:avLst/>
          </a:prstGeom>
          <a:noFill/>
          <a:ln w="9525">
            <a:noFill/>
            <a:miter lim="800000"/>
            <a:headEnd/>
            <a:tailEnd/>
          </a:ln>
        </p:spPr>
      </p:pic>
      <p:sp>
        <p:nvSpPr>
          <p:cNvPr id="44034" name="Rectangle 9"/>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5123" name="Rectangle 2"/>
          <p:cNvSpPr>
            <a:spLocks noGrp="1" noChangeArrowheads="1"/>
          </p:cNvSpPr>
          <p:nvPr>
            <p:ph type="title"/>
          </p:nvPr>
        </p:nvSpPr>
        <p:spPr/>
        <p:txBody>
          <a:bodyPr/>
          <a:lstStyle/>
          <a:p>
            <a:pPr defTabSz="987425">
              <a:defRPr/>
            </a:pPr>
            <a:r>
              <a:rPr lang="it-IT" altLang="ja-JP" sz="2800" kern="1200" dirty="0" smtClean="0">
                <a:solidFill>
                  <a:srgbClr val="00397E"/>
                </a:solidFill>
                <a:latin typeface="Biondi" pitchFamily="2" charset="0"/>
                <a:ea typeface="ＭＳ Ｐゴシック" pitchFamily="34" charset="-128"/>
                <a:cs typeface="Arabic Typesetting" pitchFamily="66" charset="-78"/>
              </a:rPr>
              <a:t>Interferometer approach</a:t>
            </a:r>
            <a:endParaRPr lang="nl-NL" altLang="ja-JP" sz="2800" kern="1200" dirty="0" smtClean="0">
              <a:solidFill>
                <a:srgbClr val="00397E"/>
              </a:solidFill>
              <a:latin typeface="Biondi" pitchFamily="2" charset="0"/>
              <a:ea typeface="ＭＳ Ｐゴシック" pitchFamily="34" charset="-128"/>
              <a:cs typeface="Arabic Typesetting" pitchFamily="66" charset="-78"/>
            </a:endParaRPr>
          </a:p>
        </p:txBody>
      </p:sp>
      <p:cxnSp>
        <p:nvCxnSpPr>
          <p:cNvPr id="4404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560129" name="Picture 1" descr="\\vmware-host\Shared Folders\Desktop\GravitationalWave_CrossPolarization.gif"/>
          <p:cNvPicPr>
            <a:picLocks noChangeAspect="1" noChangeArrowheads="1"/>
          </p:cNvPicPr>
          <p:nvPr/>
        </p:nvPicPr>
        <p:blipFill>
          <a:blip r:embed="rId4" cstate="print"/>
          <a:srcRect/>
          <a:stretch>
            <a:fillRect/>
          </a:stretch>
        </p:blipFill>
        <p:spPr bwMode="auto">
          <a:xfrm>
            <a:off x="2613726" y="4932096"/>
            <a:ext cx="1925904" cy="1925904"/>
          </a:xfrm>
          <a:prstGeom prst="rect">
            <a:avLst/>
          </a:prstGeom>
          <a:noFill/>
        </p:spPr>
      </p:pic>
      <p:pic>
        <p:nvPicPr>
          <p:cNvPr id="560130" name="Picture 2" descr="\\vmware-host\Shared Folders\Desktop\33932363015201243.gif"/>
          <p:cNvPicPr>
            <a:picLocks noChangeAspect="1" noChangeArrowheads="1"/>
          </p:cNvPicPr>
          <p:nvPr/>
        </p:nvPicPr>
        <p:blipFill>
          <a:blip r:embed="rId5" cstate="print"/>
          <a:srcRect/>
          <a:stretch>
            <a:fillRect/>
          </a:stretch>
        </p:blipFill>
        <p:spPr bwMode="auto">
          <a:xfrm>
            <a:off x="0" y="4944234"/>
            <a:ext cx="1913766" cy="1913766"/>
          </a:xfrm>
          <a:prstGeom prst="rect">
            <a:avLst/>
          </a:prstGeom>
          <a:noFill/>
        </p:spPr>
      </p:pic>
      <p:sp>
        <p:nvSpPr>
          <p:cNvPr id="14" name="Rectangle 3"/>
          <p:cNvSpPr txBox="1">
            <a:spLocks noChangeArrowheads="1"/>
          </p:cNvSpPr>
          <p:nvPr/>
        </p:nvSpPr>
        <p:spPr>
          <a:xfrm>
            <a:off x="838200" y="1143000"/>
            <a:ext cx="4785360" cy="4572000"/>
          </a:xfrm>
          <a:prstGeom prst="rect">
            <a:avLst/>
          </a:prstGeom>
        </p:spPr>
        <p:txBody>
          <a:bodyPr/>
          <a:lstStyle/>
          <a:p>
            <a:pPr marL="231775" marR="0" lvl="0" indent="-231775" algn="l" defTabSz="914400" rtl="0" eaLnBrk="0" fontAlgn="base" latinLnBrk="0" hangingPunct="0">
              <a:lnSpc>
                <a:spcPct val="100000"/>
              </a:lnSpc>
              <a:spcBef>
                <a:spcPct val="0"/>
              </a:spcBef>
              <a:spcAft>
                <a:spcPct val="40000"/>
              </a:spcAft>
              <a:buClr>
                <a:srgbClr val="666699"/>
              </a:buClr>
              <a:buSzPct val="85000"/>
              <a:buFont typeface="Wingdings" pitchFamily="2" charset="2"/>
              <a:buChar char="§"/>
              <a:tabLst/>
              <a:defRPr/>
            </a:pPr>
            <a:r>
              <a:rPr lang="en-US" sz="2100" b="0" kern="0" dirty="0" smtClean="0">
                <a:solidFill>
                  <a:srgbClr val="6C18B0"/>
                </a:solidFill>
                <a:latin typeface="+mn-lt"/>
              </a:rPr>
              <a:t>Test masses</a:t>
            </a:r>
            <a:endParaRPr kumimoji="0" lang="en-US" sz="2100" b="0" i="0" u="none" strike="noStrike" kern="0" cap="none" spc="0" normalizeH="0" baseline="0" noProof="0" dirty="0" smtClean="0">
              <a:ln>
                <a:noFill/>
              </a:ln>
              <a:solidFill>
                <a:srgbClr val="6C18B0"/>
              </a:solidFill>
              <a:effectLst/>
              <a:uLnTx/>
              <a:uFillTx/>
              <a:latin typeface="+mn-lt"/>
              <a:ea typeface="+mn-ea"/>
              <a:cs typeface="+mn-cs"/>
            </a:endParaRPr>
          </a:p>
          <a:p>
            <a:pPr marL="572400" lvl="1" indent="-231775">
              <a:spcAft>
                <a:spcPct val="40000"/>
              </a:spcAft>
              <a:buClr>
                <a:srgbClr val="666699"/>
              </a:buClr>
              <a:buSzPct val="85000"/>
              <a:buFont typeface="Arial" pitchFamily="34" charset="0"/>
              <a:buChar char="−"/>
            </a:pPr>
            <a:r>
              <a:rPr lang="en-US" sz="1800" b="0" kern="0" dirty="0" smtClean="0">
                <a:latin typeface="+mn-lt"/>
              </a:rPr>
              <a:t>System of free-falling test masses is displaced by GW</a:t>
            </a:r>
          </a:p>
          <a:p>
            <a:pPr marL="572400" lvl="1" indent="-231775">
              <a:spcAft>
                <a:spcPct val="40000"/>
              </a:spcAft>
              <a:buClr>
                <a:srgbClr val="666699"/>
              </a:buClr>
              <a:buSzPct val="85000"/>
              <a:buFont typeface="Arial" pitchFamily="34" charset="0"/>
              <a:buChar char="−"/>
            </a:pPr>
            <a:r>
              <a:rPr lang="en-US" sz="1800" b="0" kern="0" dirty="0" smtClean="0">
                <a:latin typeface="+mn-lt"/>
              </a:rPr>
              <a:t>Equip test masses with mirrors and measure relative displacement </a:t>
            </a:r>
            <a:r>
              <a:rPr lang="en-US" sz="1800" b="0" i="1" kern="0" dirty="0" smtClean="0">
                <a:latin typeface="+mn-lt"/>
              </a:rPr>
              <a:t>(strain)</a:t>
            </a:r>
          </a:p>
          <a:p>
            <a:pPr marL="572400" lvl="1" indent="-231775">
              <a:spcAft>
                <a:spcPct val="40000"/>
              </a:spcAft>
              <a:buClr>
                <a:srgbClr val="666699"/>
              </a:buClr>
              <a:buSzPct val="85000"/>
              <a:buFont typeface="Arial" pitchFamily="34" charset="0"/>
              <a:buChar char="−"/>
            </a:pPr>
            <a:r>
              <a:rPr lang="en-US" sz="1800" b="0" kern="0" dirty="0" smtClean="0">
                <a:latin typeface="+mn-lt"/>
              </a:rPr>
              <a:t>Plus- and cross polarization states</a:t>
            </a:r>
          </a:p>
          <a:p>
            <a:pPr marL="572400" lvl="1" indent="-231775">
              <a:spcAft>
                <a:spcPct val="40000"/>
              </a:spcAft>
              <a:buClr>
                <a:srgbClr val="666699"/>
              </a:buClr>
              <a:buSzPct val="85000"/>
              <a:buFont typeface="Arial" pitchFamily="34" charset="0"/>
              <a:buChar char="−"/>
            </a:pPr>
            <a:r>
              <a:rPr lang="en-US" sz="1800" b="0" kern="0" dirty="0" smtClean="0">
                <a:latin typeface="+mn-lt"/>
              </a:rPr>
              <a:t>Antenna pattern </a:t>
            </a:r>
            <a:r>
              <a:rPr lang="en-US" sz="1800" b="0" kern="0" dirty="0" err="1" smtClean="0">
                <a:latin typeface="+mn-lt"/>
              </a:rPr>
              <a:t>funtions</a:t>
            </a:r>
            <a:endParaRPr lang="en-US" sz="1800" b="0" kern="0" dirty="0" smtClean="0">
              <a:latin typeface="+mn-lt"/>
            </a:endParaRPr>
          </a:p>
        </p:txBody>
      </p:sp>
      <p:pic>
        <p:nvPicPr>
          <p:cNvPr id="665603" name="Picture 3"/>
          <p:cNvPicPr>
            <a:picLocks noChangeAspect="1" noChangeArrowheads="1"/>
          </p:cNvPicPr>
          <p:nvPr/>
        </p:nvPicPr>
        <p:blipFill>
          <a:blip r:embed="rId6" cstate="print"/>
          <a:srcRect/>
          <a:stretch>
            <a:fillRect/>
          </a:stretch>
        </p:blipFill>
        <p:spPr bwMode="auto">
          <a:xfrm>
            <a:off x="5943599" y="2748886"/>
            <a:ext cx="1464684" cy="695913"/>
          </a:xfrm>
          <a:prstGeom prst="rect">
            <a:avLst/>
          </a:prstGeom>
          <a:noFill/>
          <a:ln w="9525">
            <a:noFill/>
            <a:miter lim="800000"/>
            <a:headEnd/>
            <a:tailEnd/>
          </a:ln>
        </p:spPr>
      </p:pic>
      <p:cxnSp>
        <p:nvCxnSpPr>
          <p:cNvPr id="25" name="Rechte verbindingslijn 24"/>
          <p:cNvCxnSpPr>
            <a:stCxn id="560129" idx="0"/>
            <a:endCxn id="560129" idx="2"/>
          </p:cNvCxnSpPr>
          <p:nvPr/>
        </p:nvCxnSpPr>
        <p:spPr bwMode="auto">
          <a:xfrm rot="16200000" flipH="1">
            <a:off x="2613726" y="5895048"/>
            <a:ext cx="192590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9" name="Rechte verbindingslijn 28"/>
          <p:cNvCxnSpPr>
            <a:stCxn id="560129" idx="1"/>
            <a:endCxn id="560129" idx="3"/>
          </p:cNvCxnSpPr>
          <p:nvPr/>
        </p:nvCxnSpPr>
        <p:spPr bwMode="auto">
          <a:xfrm rot="10800000" flipH="1">
            <a:off x="2613726" y="5895048"/>
            <a:ext cx="192590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pic>
        <p:nvPicPr>
          <p:cNvPr id="665605" name="Picture 5"/>
          <p:cNvPicPr>
            <a:picLocks noChangeAspect="1" noChangeArrowheads="1"/>
          </p:cNvPicPr>
          <p:nvPr/>
        </p:nvPicPr>
        <p:blipFill>
          <a:blip r:embed="rId7" cstate="print"/>
          <a:srcRect/>
          <a:stretch>
            <a:fillRect/>
          </a:stretch>
        </p:blipFill>
        <p:spPr bwMode="auto">
          <a:xfrm>
            <a:off x="5572343" y="4933128"/>
            <a:ext cx="3450624" cy="1924872"/>
          </a:xfrm>
          <a:prstGeom prst="rect">
            <a:avLst/>
          </a:prstGeom>
          <a:noFill/>
          <a:ln w="9525">
            <a:noFill/>
            <a:miter lim="800000"/>
            <a:headEnd/>
            <a:tailEnd/>
          </a:ln>
        </p:spPr>
      </p:pic>
      <p:pic>
        <p:nvPicPr>
          <p:cNvPr id="665606" name="Picture 6"/>
          <p:cNvPicPr>
            <a:picLocks noChangeAspect="1" noChangeArrowheads="1"/>
          </p:cNvPicPr>
          <p:nvPr/>
        </p:nvPicPr>
        <p:blipFill>
          <a:blip r:embed="rId8" cstate="print"/>
          <a:srcRect/>
          <a:stretch>
            <a:fillRect/>
          </a:stretch>
        </p:blipFill>
        <p:spPr bwMode="auto">
          <a:xfrm>
            <a:off x="1869037" y="3736873"/>
            <a:ext cx="3711957" cy="288754"/>
          </a:xfrm>
          <a:prstGeom prst="rect">
            <a:avLst/>
          </a:prstGeom>
          <a:noFill/>
          <a:ln w="9525">
            <a:noFill/>
            <a:miter lim="800000"/>
            <a:headEnd/>
            <a:tailEnd/>
          </a:ln>
        </p:spPr>
      </p:pic>
      <p:pic>
        <p:nvPicPr>
          <p:cNvPr id="665607" name="Picture 7"/>
          <p:cNvPicPr>
            <a:picLocks noChangeAspect="1" noChangeArrowheads="1"/>
          </p:cNvPicPr>
          <p:nvPr/>
        </p:nvPicPr>
        <p:blipFill>
          <a:blip r:embed="rId9" cstate="print"/>
          <a:srcRect/>
          <a:stretch>
            <a:fillRect/>
          </a:stretch>
        </p:blipFill>
        <p:spPr bwMode="auto">
          <a:xfrm>
            <a:off x="1868006" y="4086559"/>
            <a:ext cx="5675796" cy="358557"/>
          </a:xfrm>
          <a:prstGeom prst="rect">
            <a:avLst/>
          </a:prstGeom>
          <a:noFill/>
          <a:ln w="9525">
            <a:noFill/>
            <a:miter lim="800000"/>
            <a:headEnd/>
            <a:tailEnd/>
          </a:ln>
        </p:spPr>
      </p:pic>
      <p:sp>
        <p:nvSpPr>
          <p:cNvPr id="33" name="Tekstvak 32"/>
          <p:cNvSpPr txBox="1"/>
          <p:nvPr/>
        </p:nvSpPr>
        <p:spPr>
          <a:xfrm>
            <a:off x="8298967" y="5069242"/>
            <a:ext cx="539378" cy="276999"/>
          </a:xfrm>
          <a:prstGeom prst="rect">
            <a:avLst/>
          </a:prstGeom>
          <a:solidFill>
            <a:srgbClr val="FFFF99"/>
          </a:solidFill>
        </p:spPr>
        <p:txBody>
          <a:bodyPr wrap="none" rtlCol="0">
            <a:spAutoFit/>
          </a:bodyPr>
          <a:lstStyle/>
          <a:p>
            <a:r>
              <a:rPr lang="nl-NL" sz="1200" b="0" dirty="0" smtClean="0"/>
              <a:t>Virgo</a:t>
            </a:r>
            <a:endParaRPr lang="nl-NL" sz="1200" b="0" dirty="0"/>
          </a:p>
        </p:txBody>
      </p:sp>
    </p:spTree>
  </p:cSld>
  <p:clrMapOvr>
    <a:masterClrMapping/>
  </p:clrMapOvr>
  <p:transition spd="med">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60438" y="20638"/>
            <a:ext cx="7848600" cy="955675"/>
          </a:xfrm>
        </p:spPr>
        <p:txBody>
          <a:bodyPr/>
          <a:lstStyle/>
          <a:p>
            <a:pPr algn="ctr">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ET infrastructure</a:t>
            </a:r>
          </a:p>
        </p:txBody>
      </p:sp>
      <p:cxnSp>
        <p:nvCxnSpPr>
          <p:cNvPr id="9" name="Straight Connector 9"/>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68675" name="Picture 3" descr="\\vmware-host\Shared Folders\Desktop\artistic8.jpg"/>
          <p:cNvPicPr>
            <a:picLocks noChangeAspect="1" noChangeArrowheads="1"/>
          </p:cNvPicPr>
          <p:nvPr/>
        </p:nvPicPr>
        <p:blipFill>
          <a:blip r:embed="rId2" cstate="print"/>
          <a:srcRect/>
          <a:stretch>
            <a:fillRect/>
          </a:stretch>
        </p:blipFill>
        <p:spPr bwMode="auto">
          <a:xfrm>
            <a:off x="0" y="953814"/>
            <a:ext cx="10638515" cy="5904186"/>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60438" y="20638"/>
            <a:ext cx="7848600" cy="955675"/>
          </a:xfrm>
        </p:spPr>
        <p:txBody>
          <a:bodyPr/>
          <a:lstStyle/>
          <a:p>
            <a:pPr algn="ctr">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ET infrastructure</a:t>
            </a:r>
          </a:p>
        </p:txBody>
      </p:sp>
      <p:cxnSp>
        <p:nvCxnSpPr>
          <p:cNvPr id="9" name="Straight Connector 9"/>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68674" name="Picture 2" descr="\\vmware-host\Shared Folders\Desktop\artistic2.jpg"/>
          <p:cNvPicPr>
            <a:picLocks noChangeAspect="1" noChangeArrowheads="1"/>
          </p:cNvPicPr>
          <p:nvPr/>
        </p:nvPicPr>
        <p:blipFill>
          <a:blip r:embed="rId2" cstate="print"/>
          <a:srcRect/>
          <a:stretch>
            <a:fillRect/>
          </a:stretch>
        </p:blipFill>
        <p:spPr bwMode="auto">
          <a:xfrm>
            <a:off x="646208" y="864870"/>
            <a:ext cx="8497792" cy="4716123"/>
          </a:xfrm>
          <a:prstGeom prst="rect">
            <a:avLst/>
          </a:prstGeom>
          <a:noFill/>
        </p:spPr>
      </p:pic>
      <p:pic>
        <p:nvPicPr>
          <p:cNvPr id="668675" name="Picture 3" descr="\\vmware-host\Shared Folders\Desktop\artistic8.jpg"/>
          <p:cNvPicPr>
            <a:picLocks noChangeAspect="1" noChangeArrowheads="1"/>
          </p:cNvPicPr>
          <p:nvPr/>
        </p:nvPicPr>
        <p:blipFill>
          <a:blip r:embed="rId3" cstate="print"/>
          <a:srcRect/>
          <a:stretch>
            <a:fillRect/>
          </a:stretch>
        </p:blipFill>
        <p:spPr bwMode="auto">
          <a:xfrm>
            <a:off x="0" y="2096814"/>
            <a:ext cx="8578989" cy="4761186"/>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65"/>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055" name="Rectangle 2050"/>
          <p:cNvSpPr>
            <a:spLocks noGrp="1" noChangeArrowheads="1"/>
          </p:cNvSpPr>
          <p:nvPr>
            <p:ph type="title"/>
          </p:nvPr>
        </p:nvSpPr>
        <p:spPr>
          <a:xfrm>
            <a:off x="960438" y="115234"/>
            <a:ext cx="7848600" cy="955675"/>
          </a:xfrm>
        </p:spPr>
        <p:txBody>
          <a:bodyPr/>
          <a:lstStyle/>
          <a:p>
            <a:pPr>
              <a:defRPr/>
            </a:pPr>
            <a:r>
              <a:rPr lang="en-US" altLang="ja-JP" sz="2800" kern="1200" smtClean="0">
                <a:solidFill>
                  <a:srgbClr val="00397E"/>
                </a:solidFill>
                <a:latin typeface="Biondi" pitchFamily="2" charset="0"/>
                <a:ea typeface="ＭＳ Ｐゴシック" pitchFamily="34" charset="-128"/>
                <a:cs typeface="Arabic Typesetting" pitchFamily="66" charset="-78"/>
              </a:rPr>
              <a:t>Expected future sensitivities</a:t>
            </a:r>
          </a:p>
        </p:txBody>
      </p:sp>
      <p:cxnSp>
        <p:nvCxnSpPr>
          <p:cNvPr id="3087"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485383" name="Picture 7"/>
          <p:cNvPicPr>
            <a:picLocks noChangeAspect="1" noChangeArrowheads="1"/>
          </p:cNvPicPr>
          <p:nvPr/>
        </p:nvPicPr>
        <p:blipFill>
          <a:blip r:embed="rId3" cstate="print"/>
          <a:srcRect/>
          <a:stretch>
            <a:fillRect/>
          </a:stretch>
        </p:blipFill>
        <p:spPr bwMode="auto">
          <a:xfrm>
            <a:off x="841363" y="1046315"/>
            <a:ext cx="8191247" cy="56540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65"/>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055" name="Rectangle 2050"/>
          <p:cNvSpPr>
            <a:spLocks noGrp="1" noChangeArrowheads="1"/>
          </p:cNvSpPr>
          <p:nvPr>
            <p:ph type="title"/>
          </p:nvPr>
        </p:nvSpPr>
        <p:spPr>
          <a:xfrm>
            <a:off x="960438" y="115234"/>
            <a:ext cx="7848600" cy="955675"/>
          </a:xfrm>
        </p:spPr>
        <p:txBody>
          <a:bodyPr/>
          <a:lstStyle/>
          <a:p>
            <a:pPr>
              <a:defRPr/>
            </a:pPr>
            <a:r>
              <a:rPr lang="en-US" altLang="ja-JP" sz="2800" kern="1200" smtClean="0">
                <a:solidFill>
                  <a:srgbClr val="00397E"/>
                </a:solidFill>
                <a:latin typeface="Biondi" pitchFamily="2" charset="0"/>
                <a:ea typeface="ＭＳ Ｐゴシック" pitchFamily="34" charset="-128"/>
                <a:cs typeface="Arabic Typesetting" pitchFamily="66" charset="-78"/>
              </a:rPr>
              <a:t>Pulsar timing arrays</a:t>
            </a:r>
          </a:p>
        </p:txBody>
      </p:sp>
      <p:cxnSp>
        <p:nvCxnSpPr>
          <p:cNvPr id="3087"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grpSp>
        <p:nvGrpSpPr>
          <p:cNvPr id="10" name="Groep 9"/>
          <p:cNvGrpSpPr/>
          <p:nvPr/>
        </p:nvGrpSpPr>
        <p:grpSpPr>
          <a:xfrm>
            <a:off x="449317" y="977462"/>
            <a:ext cx="8584324" cy="5809591"/>
            <a:chOff x="449317" y="977462"/>
            <a:chExt cx="8584324" cy="5809591"/>
          </a:xfrm>
        </p:grpSpPr>
        <p:grpSp>
          <p:nvGrpSpPr>
            <p:cNvPr id="8" name="Groep 7"/>
            <p:cNvGrpSpPr/>
            <p:nvPr/>
          </p:nvGrpSpPr>
          <p:grpSpPr>
            <a:xfrm>
              <a:off x="449317" y="977462"/>
              <a:ext cx="8584324" cy="5809591"/>
              <a:chOff x="449317" y="977462"/>
              <a:chExt cx="8584324" cy="5809591"/>
            </a:xfrm>
          </p:grpSpPr>
          <p:pic>
            <p:nvPicPr>
              <p:cNvPr id="555010" name="Picture 2"/>
              <p:cNvPicPr>
                <a:picLocks noChangeAspect="1" noChangeArrowheads="1"/>
              </p:cNvPicPr>
              <p:nvPr/>
            </p:nvPicPr>
            <p:blipFill>
              <a:blip r:embed="rId3" cstate="print"/>
              <a:srcRect/>
              <a:stretch>
                <a:fillRect/>
              </a:stretch>
            </p:blipFill>
            <p:spPr bwMode="auto">
              <a:xfrm>
                <a:off x="449317" y="1073080"/>
                <a:ext cx="8529554" cy="5713973"/>
              </a:xfrm>
              <a:prstGeom prst="rect">
                <a:avLst/>
              </a:prstGeom>
              <a:noFill/>
              <a:ln w="9525">
                <a:noFill/>
                <a:miter lim="800000"/>
                <a:headEnd/>
                <a:tailEnd/>
              </a:ln>
            </p:spPr>
          </p:pic>
          <p:sp>
            <p:nvSpPr>
              <p:cNvPr id="7" name="Rechthoek 6"/>
              <p:cNvSpPr/>
              <p:nvPr/>
            </p:nvSpPr>
            <p:spPr bwMode="auto">
              <a:xfrm>
                <a:off x="5037083" y="977462"/>
                <a:ext cx="3996558" cy="417786"/>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smtClean="0">
                  <a:ln>
                    <a:noFill/>
                  </a:ln>
                  <a:solidFill>
                    <a:schemeClr val="bg1"/>
                  </a:solidFill>
                  <a:effectLst/>
                  <a:latin typeface="Arial" charset="0"/>
                </a:endParaRPr>
              </a:p>
            </p:txBody>
          </p:sp>
        </p:grpSp>
        <p:pic>
          <p:nvPicPr>
            <p:cNvPr id="555011" name="Picture 3"/>
            <p:cNvPicPr>
              <a:picLocks noChangeAspect="1" noChangeArrowheads="1"/>
            </p:cNvPicPr>
            <p:nvPr/>
          </p:nvPicPr>
          <p:blipFill>
            <a:blip r:embed="rId4" cstate="print"/>
            <a:srcRect/>
            <a:stretch>
              <a:fillRect/>
            </a:stretch>
          </p:blipFill>
          <p:spPr bwMode="auto">
            <a:xfrm>
              <a:off x="6708227" y="1543389"/>
              <a:ext cx="2128346" cy="182233"/>
            </a:xfrm>
            <a:prstGeom prst="rect">
              <a:avLst/>
            </a:prstGeom>
            <a:noFill/>
            <a:ln w="19050">
              <a:solidFill>
                <a:srgbClr val="0070C0"/>
              </a:solidFill>
              <a:miter lim="800000"/>
              <a:headEnd/>
              <a:tailEnd/>
            </a:ln>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65"/>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055" name="Rectangle 2050"/>
          <p:cNvSpPr>
            <a:spLocks noGrp="1" noChangeArrowheads="1"/>
          </p:cNvSpPr>
          <p:nvPr>
            <p:ph type="title"/>
          </p:nvPr>
        </p:nvSpPr>
        <p:spPr>
          <a:xfrm>
            <a:off x="960438" y="115234"/>
            <a:ext cx="7848600" cy="955675"/>
          </a:xfrm>
        </p:spPr>
        <p:txBody>
          <a:bodyPr/>
          <a:lstStyle/>
          <a:p>
            <a:pPr>
              <a:defRPr/>
            </a:pPr>
            <a:r>
              <a:rPr lang="en-US" altLang="ja-JP" sz="2800" kern="1200" smtClean="0">
                <a:solidFill>
                  <a:srgbClr val="00397E"/>
                </a:solidFill>
                <a:latin typeface="Biondi" pitchFamily="2" charset="0"/>
                <a:ea typeface="ＭＳ Ｐゴシック" pitchFamily="34" charset="-128"/>
                <a:cs typeface="Arabic Typesetting" pitchFamily="66" charset="-78"/>
              </a:rPr>
              <a:t>Pulsar timing arrays – SKA</a:t>
            </a:r>
          </a:p>
        </p:txBody>
      </p:sp>
      <p:cxnSp>
        <p:nvCxnSpPr>
          <p:cNvPr id="3087"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556034" name="Picture 2"/>
          <p:cNvPicPr>
            <a:picLocks noChangeAspect="1" noChangeArrowheads="1"/>
          </p:cNvPicPr>
          <p:nvPr/>
        </p:nvPicPr>
        <p:blipFill>
          <a:blip r:embed="rId3" cstate="print"/>
          <a:srcRect/>
          <a:stretch>
            <a:fillRect/>
          </a:stretch>
        </p:blipFill>
        <p:spPr bwMode="auto">
          <a:xfrm>
            <a:off x="1871074" y="1681888"/>
            <a:ext cx="6802620" cy="5016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65"/>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055" name="Rectangle 2050"/>
          <p:cNvSpPr>
            <a:spLocks noGrp="1" noChangeArrowheads="1"/>
          </p:cNvSpPr>
          <p:nvPr>
            <p:ph type="title"/>
          </p:nvPr>
        </p:nvSpPr>
        <p:spPr>
          <a:xfrm>
            <a:off x="0" y="115234"/>
            <a:ext cx="9144000" cy="955675"/>
          </a:xfrm>
        </p:spPr>
        <p:txBody>
          <a:bodyPr/>
          <a:lstStyle/>
          <a:p>
            <a:pPr algn="ctr">
              <a:defRPr/>
            </a:pPr>
            <a:r>
              <a:rPr lang="en-US" altLang="ja-JP" sz="2800" kern="1200" smtClean="0">
                <a:solidFill>
                  <a:srgbClr val="00397E"/>
                </a:solidFill>
                <a:latin typeface="Biondi" pitchFamily="2" charset="0"/>
                <a:ea typeface="ＭＳ Ｐゴシック" pitchFamily="34" charset="-128"/>
                <a:cs typeface="Arabic Typesetting" pitchFamily="66" charset="-78"/>
              </a:rPr>
              <a:t>GW sources</a:t>
            </a:r>
            <a:endParaRPr lang="en-US" altLang="ja-JP" sz="2800" kern="1200" smtClean="0">
              <a:solidFill>
                <a:srgbClr val="00397E"/>
              </a:solidFill>
              <a:latin typeface="Biondi" pitchFamily="2" charset="0"/>
              <a:ea typeface="ＭＳ Ｐゴシック" pitchFamily="34" charset="-128"/>
              <a:cs typeface="Arabic Typesetting" pitchFamily="66" charset="-78"/>
            </a:endParaRPr>
          </a:p>
        </p:txBody>
      </p:sp>
      <p:cxnSp>
        <p:nvCxnSpPr>
          <p:cNvPr id="3087"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5865"/>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Burst Sources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sp>
        <p:nvSpPr>
          <p:cNvPr id="3" name="Segnaposto contenuto 2"/>
          <p:cNvSpPr>
            <a:spLocks noGrp="1"/>
          </p:cNvSpPr>
          <p:nvPr>
            <p:ph idx="1"/>
          </p:nvPr>
        </p:nvSpPr>
        <p:spPr>
          <a:xfrm>
            <a:off x="255493" y="1052736"/>
            <a:ext cx="4753303" cy="3885024"/>
          </a:xfrm>
        </p:spPr>
        <p:txBody>
          <a:bodyPr>
            <a:normAutofit/>
          </a:bodyPr>
          <a:lstStyle/>
          <a:p>
            <a:r>
              <a:rPr lang="en-US" smtClean="0"/>
              <a:t>Gravitational wave bursts</a:t>
            </a:r>
          </a:p>
          <a:p>
            <a:pPr lvl="1"/>
            <a:r>
              <a:rPr lang="en-US" sz="1800" smtClean="0"/>
              <a:t>Black hole collisions</a:t>
            </a:r>
          </a:p>
          <a:p>
            <a:pPr lvl="1"/>
            <a:r>
              <a:rPr lang="en-US" sz="1800" err="1" smtClean="0"/>
              <a:t>Supernovea</a:t>
            </a:r>
            <a:endParaRPr lang="en-US" sz="1800" smtClean="0"/>
          </a:p>
          <a:p>
            <a:pPr lvl="1"/>
            <a:r>
              <a:rPr lang="en-US" sz="1800" smtClean="0"/>
              <a:t>Gamma-ray bursts (GRBs)</a:t>
            </a:r>
          </a:p>
          <a:p>
            <a:r>
              <a:rPr lang="en-US" smtClean="0"/>
              <a:t>Short-hard GRBs</a:t>
            </a:r>
          </a:p>
          <a:p>
            <a:pPr lvl="1"/>
            <a:r>
              <a:rPr lang="en-US" sz="1800" smtClean="0"/>
              <a:t>Could be the results of merger of a neutron star with another NS or a BH</a:t>
            </a:r>
          </a:p>
          <a:p>
            <a:r>
              <a:rPr lang="en-US" smtClean="0"/>
              <a:t>Long-hard GRBs</a:t>
            </a:r>
          </a:p>
          <a:p>
            <a:pPr lvl="1"/>
            <a:r>
              <a:rPr lang="en-US" sz="1800" smtClean="0"/>
              <a:t>Could be triggered by supernovae</a:t>
            </a:r>
          </a:p>
          <a:p>
            <a:endParaRPr lang="en-US" sz="1100"/>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557058" name="Picture 2" descr="\\vmware-host\Shared Folders\Desktop\Main_tycho_remnant_full.jpg"/>
          <p:cNvPicPr>
            <a:picLocks noChangeAspect="1" noChangeArrowheads="1"/>
          </p:cNvPicPr>
          <p:nvPr/>
        </p:nvPicPr>
        <p:blipFill>
          <a:blip r:embed="rId3" cstate="print"/>
          <a:srcRect/>
          <a:stretch>
            <a:fillRect/>
          </a:stretch>
        </p:blipFill>
        <p:spPr bwMode="auto">
          <a:xfrm>
            <a:off x="5052933" y="1197864"/>
            <a:ext cx="4091067" cy="4050792"/>
          </a:xfrm>
          <a:prstGeom prst="rect">
            <a:avLst/>
          </a:prstGeom>
          <a:noFill/>
        </p:spPr>
      </p:pic>
      <p:sp>
        <p:nvSpPr>
          <p:cNvPr id="17" name="Text Box 5"/>
          <p:cNvSpPr txBox="1">
            <a:spLocks noChangeArrowheads="1"/>
          </p:cNvSpPr>
          <p:nvPr/>
        </p:nvSpPr>
        <p:spPr bwMode="auto">
          <a:xfrm>
            <a:off x="5063236" y="5325364"/>
            <a:ext cx="4080764" cy="338554"/>
          </a:xfrm>
          <a:prstGeom prst="rect">
            <a:avLst/>
          </a:prstGeom>
          <a:solidFill>
            <a:srgbClr val="FFFF99"/>
          </a:solidFill>
          <a:ln w="12700">
            <a:noFill/>
            <a:miter lim="800000"/>
            <a:headEnd/>
            <a:tailEnd/>
          </a:ln>
        </p:spPr>
        <p:txBody>
          <a:bodyPr wrap="square">
            <a:spAutoFit/>
          </a:bodyPr>
          <a:lstStyle/>
          <a:p>
            <a:r>
              <a:rPr lang="en-GB" sz="1600" b="0" smtClean="0">
                <a:solidFill>
                  <a:srgbClr val="6C18B0"/>
                </a:solidFill>
              </a:rPr>
              <a:t>SN1572 (Tycho) composite image (X + IR)</a:t>
            </a:r>
            <a:endParaRPr lang="nl-NL" sz="1600" b="0">
              <a:solidFill>
                <a:srgbClr val="6C18B0"/>
              </a:solidFill>
            </a:endParaRPr>
          </a:p>
        </p:txBody>
      </p:sp>
    </p:spTree>
  </p:cSld>
  <p:clrMapOvr>
    <a:masterClrMapping/>
  </p:clrMapOvr>
  <p:transition spd="med">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5474"/>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Continuous Wave Sources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sp>
        <p:nvSpPr>
          <p:cNvPr id="3" name="Segnaposto contenuto 2"/>
          <p:cNvSpPr>
            <a:spLocks noGrp="1"/>
          </p:cNvSpPr>
          <p:nvPr>
            <p:ph idx="1"/>
          </p:nvPr>
        </p:nvSpPr>
        <p:spPr>
          <a:xfrm>
            <a:off x="255493" y="1052736"/>
            <a:ext cx="3850163" cy="4205064"/>
          </a:xfrm>
        </p:spPr>
        <p:txBody>
          <a:bodyPr>
            <a:normAutofit/>
          </a:bodyPr>
          <a:lstStyle/>
          <a:p>
            <a:r>
              <a:rPr lang="en-US" smtClean="0"/>
              <a:t>Rapidly spinning NS</a:t>
            </a:r>
          </a:p>
          <a:p>
            <a:pPr lvl="1"/>
            <a:r>
              <a:rPr lang="en-US" sz="1800" smtClean="0"/>
              <a:t>Mountains on neutron stars</a:t>
            </a:r>
          </a:p>
          <a:p>
            <a:r>
              <a:rPr lang="en-US" smtClean="0"/>
              <a:t>Low mass X-ray binaries</a:t>
            </a:r>
          </a:p>
          <a:p>
            <a:pPr lvl="1"/>
            <a:r>
              <a:rPr lang="en-US" sz="1800" smtClean="0"/>
              <a:t>Accretion induced asymmetry</a:t>
            </a:r>
          </a:p>
          <a:p>
            <a:r>
              <a:rPr lang="en-US" smtClean="0"/>
              <a:t>Magnetars and other compact objects</a:t>
            </a:r>
          </a:p>
          <a:p>
            <a:pPr lvl="1"/>
            <a:r>
              <a:rPr lang="en-US" sz="1800" smtClean="0"/>
              <a:t>Magnetic field induced asymmetries</a:t>
            </a:r>
          </a:p>
          <a:p>
            <a:r>
              <a:rPr lang="en-US" smtClean="0"/>
              <a:t>Relativistic instabilities</a:t>
            </a:r>
          </a:p>
          <a:p>
            <a:pPr lvl="1"/>
            <a:r>
              <a:rPr lang="en-US" sz="1800" smtClean="0"/>
              <a:t>r-modes, etc.</a:t>
            </a:r>
          </a:p>
          <a:p>
            <a:endParaRPr lang="en-US" sz="1100"/>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17" name="Text Box 5"/>
          <p:cNvSpPr txBox="1">
            <a:spLocks noChangeArrowheads="1"/>
          </p:cNvSpPr>
          <p:nvPr/>
        </p:nvSpPr>
        <p:spPr bwMode="auto">
          <a:xfrm>
            <a:off x="4346956" y="4350004"/>
            <a:ext cx="4385564" cy="707886"/>
          </a:xfrm>
          <a:prstGeom prst="rect">
            <a:avLst/>
          </a:prstGeom>
          <a:solidFill>
            <a:srgbClr val="FFFF99"/>
          </a:solidFill>
          <a:ln w="12700">
            <a:noFill/>
            <a:miter lim="800000"/>
            <a:headEnd/>
            <a:tailEnd/>
          </a:ln>
        </p:spPr>
        <p:txBody>
          <a:bodyPr wrap="square">
            <a:spAutoFit/>
          </a:bodyPr>
          <a:lstStyle/>
          <a:p>
            <a:r>
              <a:rPr lang="en-GB" sz="1600" b="0" smtClean="0">
                <a:solidFill>
                  <a:srgbClr val="6C18B0"/>
                </a:solidFill>
              </a:rPr>
              <a:t>SN1052 (Crab) composite movie (X + visible)</a:t>
            </a:r>
          </a:p>
          <a:p>
            <a:r>
              <a:rPr lang="nl-NL" sz="1200" b="0" smtClean="0">
                <a:solidFill>
                  <a:srgbClr val="6C18B0"/>
                </a:solidFill>
              </a:rPr>
              <a:t>X-Ray Image Credit: NASA/CXC/ASU/J.Hester et al.</a:t>
            </a:r>
          </a:p>
          <a:p>
            <a:r>
              <a:rPr lang="nl-NL" sz="1200" b="0" smtClean="0">
                <a:solidFill>
                  <a:srgbClr val="6C18B0"/>
                </a:solidFill>
              </a:rPr>
              <a:t>Optical Image Credit: NASA/HST/ASU/J.Hester et al.</a:t>
            </a:r>
            <a:endParaRPr lang="nl-NL" sz="1200" b="0">
              <a:solidFill>
                <a:srgbClr val="6C18B0"/>
              </a:solidFill>
            </a:endParaRPr>
          </a:p>
        </p:txBody>
      </p:sp>
      <p:pic>
        <p:nvPicPr>
          <p:cNvPr id="8" name="hs-2002-24-a-low_mpeg.avi">
            <a:hlinkClick r:id="" action="ppaction://media"/>
          </p:cNvPr>
          <p:cNvPicPr>
            <a:picLocks noRot="1" noChangeAspect="1"/>
          </p:cNvPicPr>
          <p:nvPr>
            <a:videoFile r:link="rId1"/>
          </p:nvPr>
        </p:nvPicPr>
        <p:blipFill>
          <a:blip r:embed="rId4" cstate="print"/>
          <a:stretch>
            <a:fillRect/>
          </a:stretch>
        </p:blipFill>
        <p:spPr>
          <a:xfrm>
            <a:off x="4366260" y="1051560"/>
            <a:ext cx="4777740" cy="3185160"/>
          </a:xfrm>
          <a:prstGeom prst="rect">
            <a:avLst/>
          </a:prstGeom>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5865"/>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Compact Binary Mergers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sp>
        <p:nvSpPr>
          <p:cNvPr id="3" name="Segnaposto contenuto 2"/>
          <p:cNvSpPr>
            <a:spLocks noGrp="1"/>
          </p:cNvSpPr>
          <p:nvPr>
            <p:ph idx="1"/>
          </p:nvPr>
        </p:nvSpPr>
        <p:spPr>
          <a:xfrm>
            <a:off x="255493" y="1052736"/>
            <a:ext cx="4645691" cy="3885024"/>
          </a:xfrm>
        </p:spPr>
        <p:txBody>
          <a:bodyPr>
            <a:normAutofit/>
          </a:bodyPr>
          <a:lstStyle/>
          <a:p>
            <a:r>
              <a:rPr lang="en-US" smtClean="0"/>
              <a:t>Binary neutrons stars</a:t>
            </a:r>
          </a:p>
          <a:p>
            <a:r>
              <a:rPr lang="en-US" smtClean="0"/>
              <a:t>Binary black holes</a:t>
            </a:r>
          </a:p>
          <a:p>
            <a:r>
              <a:rPr lang="en-US" smtClean="0"/>
              <a:t>Neutron star – black hole binaries</a:t>
            </a:r>
          </a:p>
          <a:p>
            <a:pPr>
              <a:buNone/>
            </a:pPr>
            <a:endParaRPr lang="en-US" sz="1100"/>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17" name="Text Box 5"/>
          <p:cNvSpPr txBox="1">
            <a:spLocks noChangeArrowheads="1"/>
          </p:cNvSpPr>
          <p:nvPr/>
        </p:nvSpPr>
        <p:spPr bwMode="auto">
          <a:xfrm>
            <a:off x="0" y="6150114"/>
            <a:ext cx="4385564" cy="707886"/>
          </a:xfrm>
          <a:prstGeom prst="rect">
            <a:avLst/>
          </a:prstGeom>
          <a:solidFill>
            <a:srgbClr val="FFFF99"/>
          </a:solidFill>
          <a:ln w="12700">
            <a:noFill/>
            <a:miter lim="800000"/>
            <a:headEnd/>
            <a:tailEnd/>
          </a:ln>
        </p:spPr>
        <p:txBody>
          <a:bodyPr wrap="square">
            <a:spAutoFit/>
          </a:bodyPr>
          <a:lstStyle/>
          <a:p>
            <a:r>
              <a:rPr lang="en-GB" sz="1600" b="0" smtClean="0">
                <a:solidFill>
                  <a:srgbClr val="6C18B0"/>
                </a:solidFill>
              </a:rPr>
              <a:t>SN1052 (Crab) composite movie (X + visible)</a:t>
            </a:r>
          </a:p>
          <a:p>
            <a:r>
              <a:rPr lang="nl-NL" sz="1200" b="0" smtClean="0">
                <a:solidFill>
                  <a:srgbClr val="6C18B0"/>
                </a:solidFill>
              </a:rPr>
              <a:t>X-Ray Image Credit: NASA/CXC/ASU/J.Hester et al.</a:t>
            </a:r>
          </a:p>
          <a:p>
            <a:r>
              <a:rPr lang="nl-NL" sz="1200" b="0" smtClean="0">
                <a:solidFill>
                  <a:srgbClr val="6C18B0"/>
                </a:solidFill>
              </a:rPr>
              <a:t>Optical Image Credit: NASA/HST/ASU/J.Hester et al.</a:t>
            </a:r>
            <a:endParaRPr lang="nl-NL" sz="1200" b="0">
              <a:solidFill>
                <a:srgbClr val="6C18B0"/>
              </a:solidFill>
            </a:endParaRPr>
          </a:p>
        </p:txBody>
      </p:sp>
      <p:pic>
        <p:nvPicPr>
          <p:cNvPr id="9" name="Picture 3"/>
          <p:cNvPicPr>
            <a:picLocks noChangeAspect="1" noChangeArrowheads="1"/>
          </p:cNvPicPr>
          <p:nvPr/>
        </p:nvPicPr>
        <p:blipFill>
          <a:blip r:embed="rId3" cstate="print"/>
          <a:srcRect/>
          <a:stretch>
            <a:fillRect/>
          </a:stretch>
        </p:blipFill>
        <p:spPr bwMode="auto">
          <a:xfrm>
            <a:off x="590233" y="2590662"/>
            <a:ext cx="3097847" cy="3227208"/>
          </a:xfrm>
          <a:prstGeom prst="rect">
            <a:avLst/>
          </a:prstGeom>
          <a:noFill/>
          <a:ln w="12700">
            <a:noFill/>
            <a:miter lim="800000"/>
            <a:headEnd/>
            <a:tailEnd/>
          </a:ln>
        </p:spPr>
      </p:pic>
      <p:pic>
        <p:nvPicPr>
          <p:cNvPr id="12" name="Picture 4" descr="2HORIZ4"/>
          <p:cNvPicPr>
            <a:picLocks noChangeAspect="1" noChangeArrowheads="1"/>
          </p:cNvPicPr>
          <p:nvPr/>
        </p:nvPicPr>
        <p:blipFill>
          <a:blip r:embed="rId4" cstate="print"/>
          <a:srcRect/>
          <a:stretch>
            <a:fillRect/>
          </a:stretch>
        </p:blipFill>
        <p:spPr bwMode="auto">
          <a:xfrm>
            <a:off x="5047487" y="1195984"/>
            <a:ext cx="3932873" cy="3016308"/>
          </a:xfrm>
          <a:prstGeom prst="rect">
            <a:avLst/>
          </a:prstGeom>
          <a:noFill/>
          <a:ln w="9525">
            <a:noFill/>
            <a:miter lim="800000"/>
            <a:headEnd/>
            <a:tailEnd/>
          </a:ln>
        </p:spPr>
      </p:pic>
      <p:sp>
        <p:nvSpPr>
          <p:cNvPr id="13" name="Rectangle 5"/>
          <p:cNvSpPr>
            <a:spLocks noChangeArrowheads="1"/>
          </p:cNvSpPr>
          <p:nvPr/>
        </p:nvSpPr>
        <p:spPr bwMode="auto">
          <a:xfrm>
            <a:off x="5256467" y="4435793"/>
            <a:ext cx="3657600" cy="2147887"/>
          </a:xfrm>
          <a:prstGeom prst="rect">
            <a:avLst/>
          </a:prstGeom>
          <a:noFill/>
          <a:ln w="9525">
            <a:noFill/>
            <a:miter lim="800000"/>
            <a:headEnd/>
            <a:tailEnd/>
          </a:ln>
        </p:spPr>
        <p:txBody>
          <a:bodyPr lIns="0" tIns="0" rIns="0" bIns="0"/>
          <a:lstStyle/>
          <a:p>
            <a:pPr marL="342900" indent="-342900">
              <a:spcAft>
                <a:spcPct val="40000"/>
              </a:spcAft>
              <a:buClr>
                <a:srgbClr val="666699"/>
              </a:buClr>
              <a:buSzPct val="85000"/>
              <a:buFont typeface="Wingdings" pitchFamily="2" charset="2"/>
              <a:buChar char="§"/>
            </a:pPr>
            <a:r>
              <a:rPr lang="en-US" sz="1900" b="0" smtClean="0">
                <a:solidFill>
                  <a:srgbClr val="6C18B0"/>
                </a:solidFill>
              </a:rPr>
              <a:t>Loss of energy leads to steady inspiral whose waveform has been calculated to order v7 in post-Newtonian theory</a:t>
            </a:r>
            <a:endParaRPr lang="en-US" sz="1900" b="0">
              <a:solidFill>
                <a:srgbClr val="6C18B0"/>
              </a:solidFill>
            </a:endParaRPr>
          </a:p>
          <a:p>
            <a:pPr marL="342900" indent="-342900">
              <a:spcAft>
                <a:spcPct val="40000"/>
              </a:spcAft>
              <a:buClr>
                <a:srgbClr val="666699"/>
              </a:buClr>
              <a:buSzPct val="85000"/>
              <a:buFont typeface="Wingdings" pitchFamily="2" charset="2"/>
              <a:buChar char="§"/>
            </a:pPr>
            <a:r>
              <a:rPr lang="en-US" sz="1900" b="0" smtClean="0">
                <a:solidFill>
                  <a:srgbClr val="6C18B0"/>
                </a:solidFill>
              </a:rPr>
              <a:t>Knowledge of the waveforms allows matched filtering</a:t>
            </a:r>
            <a:endParaRPr lang="en-US" sz="1600" b="0"/>
          </a:p>
        </p:txBody>
      </p:sp>
    </p:spTree>
  </p:cSld>
  <p:clrMapOvr>
    <a:masterClrMapping/>
  </p:clrMapOvr>
  <p:transition spd="med">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5474"/>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Merging neutron star binaries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sp>
        <p:nvSpPr>
          <p:cNvPr id="3" name="Segnaposto contenuto 2"/>
          <p:cNvSpPr>
            <a:spLocks noGrp="1"/>
          </p:cNvSpPr>
          <p:nvPr>
            <p:ph idx="1"/>
          </p:nvPr>
        </p:nvSpPr>
        <p:spPr>
          <a:xfrm>
            <a:off x="310357" y="1345344"/>
            <a:ext cx="4971827" cy="4973160"/>
          </a:xfrm>
        </p:spPr>
        <p:txBody>
          <a:bodyPr>
            <a:normAutofit fontScale="85000" lnSpcReduction="20000"/>
          </a:bodyPr>
          <a:lstStyle/>
          <a:p>
            <a:r>
              <a:rPr lang="en-US" smtClean="0"/>
              <a:t>PSR 1913+16</a:t>
            </a:r>
          </a:p>
          <a:p>
            <a:pPr lvl="1"/>
            <a:r>
              <a:rPr lang="en-US" sz="1800" smtClean="0"/>
              <a:t>Energy loss by GW</a:t>
            </a:r>
          </a:p>
          <a:p>
            <a:pPr lvl="1"/>
            <a:endParaRPr lang="en-US" sz="1800" smtClean="0"/>
          </a:p>
          <a:p>
            <a:pPr lvl="1"/>
            <a:endParaRPr lang="en-US" sz="1800" smtClean="0"/>
          </a:p>
          <a:p>
            <a:pPr lvl="1"/>
            <a:endParaRPr lang="en-US" sz="1800" smtClean="0"/>
          </a:p>
          <a:p>
            <a:pPr lvl="1"/>
            <a:endParaRPr lang="en-US" sz="1800" smtClean="0"/>
          </a:p>
          <a:p>
            <a:r>
              <a:rPr lang="en-US" smtClean="0"/>
              <a:t>J0737-3039</a:t>
            </a:r>
          </a:p>
          <a:p>
            <a:pPr lvl="1"/>
            <a:r>
              <a:rPr lang="en-US" sz="1800" smtClean="0"/>
              <a:t>Double pulsar</a:t>
            </a:r>
          </a:p>
          <a:p>
            <a:pPr lvl="1"/>
            <a:r>
              <a:rPr lang="en-US" sz="1800" smtClean="0"/>
              <a:t>Strongly relativistic, </a:t>
            </a:r>
            <a:r>
              <a:rPr lang="en-US" sz="1800" i="1" smtClean="0"/>
              <a:t>P</a:t>
            </a:r>
            <a:r>
              <a:rPr lang="en-US" sz="1800" baseline="-25000" smtClean="0"/>
              <a:t>b</a:t>
            </a:r>
            <a:r>
              <a:rPr lang="en-US" sz="1800" smtClean="0"/>
              <a:t> </a:t>
            </a:r>
            <a:r>
              <a:rPr lang="en-US" sz="1800" i="1" smtClean="0"/>
              <a:t>= 2.5 </a:t>
            </a:r>
            <a:r>
              <a:rPr lang="en-US" sz="1800" smtClean="0"/>
              <a:t>Hrs</a:t>
            </a:r>
          </a:p>
          <a:p>
            <a:pPr lvl="1"/>
            <a:r>
              <a:rPr lang="en-US" sz="1800" smtClean="0"/>
              <a:t>Mildly eccentric, </a:t>
            </a:r>
            <a:r>
              <a:rPr lang="en-US" sz="1800" i="1" smtClean="0"/>
              <a:t>e = 0.088</a:t>
            </a:r>
          </a:p>
          <a:p>
            <a:pPr lvl="1"/>
            <a:r>
              <a:rPr lang="en-US" sz="1800" smtClean="0"/>
              <a:t>Highly inclined, </a:t>
            </a:r>
            <a:r>
              <a:rPr lang="en-US" sz="1800" i="1" smtClean="0"/>
              <a:t>i &gt; 87 </a:t>
            </a:r>
            <a:r>
              <a:rPr lang="en-US" sz="1800" smtClean="0"/>
              <a:t>deg</a:t>
            </a:r>
          </a:p>
          <a:p>
            <a:r>
              <a:rPr lang="en-US" smtClean="0"/>
              <a:t>The most relativistic</a:t>
            </a:r>
          </a:p>
          <a:p>
            <a:pPr lvl="1"/>
            <a:r>
              <a:rPr lang="en-US" sz="1800" smtClean="0"/>
              <a:t>Greatest periastron advance: 16.8 deg/hr (almost entirely general relativistic effect), compared to Mercury’s 42 sec/century</a:t>
            </a:r>
          </a:p>
          <a:p>
            <a:pPr lvl="1"/>
            <a:r>
              <a:rPr lang="en-US" sz="1800" smtClean="0"/>
              <a:t>Orbit is shrinking by a 7 millimeters each day due to gravitational radiation reaction</a:t>
            </a:r>
          </a:p>
          <a:p>
            <a:pPr lvl="1"/>
            <a:r>
              <a:rPr lang="en-US" sz="1800" smtClean="0"/>
              <a:t>Measure spin-orbit coupling?</a:t>
            </a:r>
          </a:p>
          <a:p>
            <a:pPr>
              <a:buNone/>
            </a:pPr>
            <a:endParaRPr lang="en-US" sz="1100"/>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17" name="Text Box 5"/>
          <p:cNvSpPr txBox="1">
            <a:spLocks noChangeArrowheads="1"/>
          </p:cNvSpPr>
          <p:nvPr/>
        </p:nvSpPr>
        <p:spPr bwMode="auto">
          <a:xfrm>
            <a:off x="4337304" y="6131826"/>
            <a:ext cx="2017776" cy="461665"/>
          </a:xfrm>
          <a:prstGeom prst="rect">
            <a:avLst/>
          </a:prstGeom>
          <a:solidFill>
            <a:srgbClr val="FFFF99"/>
          </a:solidFill>
          <a:ln w="12700">
            <a:noFill/>
            <a:miter lim="800000"/>
            <a:headEnd/>
            <a:tailEnd/>
          </a:ln>
        </p:spPr>
        <p:txBody>
          <a:bodyPr wrap="square">
            <a:spAutoFit/>
          </a:bodyPr>
          <a:lstStyle/>
          <a:p>
            <a:r>
              <a:rPr lang="nl-NL" sz="1200" b="0" smtClean="0">
                <a:solidFill>
                  <a:srgbClr val="6C18B0"/>
                </a:solidFill>
              </a:rPr>
              <a:t>Burgay, et al., 2004, Science, 303, 1153-1157. </a:t>
            </a:r>
            <a:endParaRPr lang="nl-NL" sz="1200" b="0">
              <a:solidFill>
                <a:srgbClr val="6C18B0"/>
              </a:solidFill>
            </a:endParaRPr>
          </a:p>
        </p:txBody>
      </p:sp>
      <p:pic>
        <p:nvPicPr>
          <p:cNvPr id="561156" name="Picture 4" descr="\\vmware-host\Shared Folders\Desktop\J0737-3039.gif"/>
          <p:cNvPicPr>
            <a:picLocks noChangeAspect="1" noChangeArrowheads="1"/>
          </p:cNvPicPr>
          <p:nvPr/>
        </p:nvPicPr>
        <p:blipFill>
          <a:blip r:embed="rId3" cstate="print"/>
          <a:srcRect/>
          <a:stretch>
            <a:fillRect/>
          </a:stretch>
        </p:blipFill>
        <p:spPr bwMode="auto">
          <a:xfrm>
            <a:off x="6260029" y="3936365"/>
            <a:ext cx="2883971" cy="2921635"/>
          </a:xfrm>
          <a:prstGeom prst="rect">
            <a:avLst/>
          </a:prstGeom>
          <a:noFill/>
        </p:spPr>
      </p:pic>
      <p:pic>
        <p:nvPicPr>
          <p:cNvPr id="561157" name="Picture 5" descr="\\vmware-host\Shared Folders\Desktop\article890x.gif"/>
          <p:cNvPicPr>
            <a:picLocks noChangeAspect="1" noChangeArrowheads="1"/>
          </p:cNvPicPr>
          <p:nvPr/>
        </p:nvPicPr>
        <p:blipFill>
          <a:blip r:embed="rId4" cstate="print"/>
          <a:srcRect/>
          <a:stretch>
            <a:fillRect/>
          </a:stretch>
        </p:blipFill>
        <p:spPr bwMode="auto">
          <a:xfrm>
            <a:off x="1065785" y="1987614"/>
            <a:ext cx="5106416" cy="418021"/>
          </a:xfrm>
          <a:prstGeom prst="rect">
            <a:avLst/>
          </a:prstGeom>
          <a:noFill/>
        </p:spPr>
      </p:pic>
      <p:pic>
        <p:nvPicPr>
          <p:cNvPr id="561158" name="Picture 6" descr="\\vmware-host\Shared Folders\Desktop\article891x.gif"/>
          <p:cNvPicPr>
            <a:picLocks noChangeAspect="1" noChangeArrowheads="1"/>
          </p:cNvPicPr>
          <p:nvPr/>
        </p:nvPicPr>
        <p:blipFill>
          <a:blip r:embed="rId5" cstate="print"/>
          <a:srcRect/>
          <a:stretch>
            <a:fillRect/>
          </a:stretch>
        </p:blipFill>
        <p:spPr bwMode="auto">
          <a:xfrm>
            <a:off x="1057593" y="2521585"/>
            <a:ext cx="4456240" cy="190302"/>
          </a:xfrm>
          <a:prstGeom prst="rect">
            <a:avLst/>
          </a:prstGeom>
          <a:noFill/>
        </p:spPr>
      </p:pic>
      <p:sp>
        <p:nvSpPr>
          <p:cNvPr id="14" name="Rechthoek 13"/>
          <p:cNvSpPr/>
          <p:nvPr/>
        </p:nvSpPr>
        <p:spPr bwMode="auto">
          <a:xfrm>
            <a:off x="4892040" y="1883664"/>
            <a:ext cx="2212848" cy="1106424"/>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smtClean="0">
              <a:ln>
                <a:noFill/>
              </a:ln>
              <a:solidFill>
                <a:schemeClr val="bg1"/>
              </a:solidFill>
              <a:effectLst/>
              <a:latin typeface="Arial" charset="0"/>
            </a:endParaRPr>
          </a:p>
        </p:txBody>
      </p:sp>
      <p:pic>
        <p:nvPicPr>
          <p:cNvPr id="561154" name="Picture 2" descr="\\vmware-host\Shared Folders\Desktop\450px-PSR_B1913+16_period_shift_graph_svg.png"/>
          <p:cNvPicPr>
            <a:picLocks noChangeAspect="1" noChangeArrowheads="1"/>
          </p:cNvPicPr>
          <p:nvPr/>
        </p:nvPicPr>
        <p:blipFill>
          <a:blip r:embed="rId6" cstate="print"/>
          <a:srcRect/>
          <a:stretch>
            <a:fillRect/>
          </a:stretch>
        </p:blipFill>
        <p:spPr bwMode="auto">
          <a:xfrm>
            <a:off x="4812792" y="1023049"/>
            <a:ext cx="2636520" cy="2929467"/>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GEOaerial"/>
          <p:cNvPicPr>
            <a:picLocks noChangeAspect="1" noChangeArrowheads="1"/>
          </p:cNvPicPr>
          <p:nvPr/>
        </p:nvPicPr>
        <p:blipFill>
          <a:blip r:embed="rId3" cstate="print"/>
          <a:srcRect/>
          <a:stretch>
            <a:fillRect/>
          </a:stretch>
        </p:blipFill>
        <p:spPr bwMode="auto">
          <a:xfrm>
            <a:off x="6383338" y="1517650"/>
            <a:ext cx="2568575" cy="2011363"/>
          </a:xfrm>
          <a:prstGeom prst="rect">
            <a:avLst/>
          </a:prstGeom>
          <a:noFill/>
          <a:ln w="9525">
            <a:noFill/>
            <a:miter lim="800000"/>
            <a:headEnd/>
            <a:tailEnd/>
          </a:ln>
        </p:spPr>
      </p:pic>
      <p:sp>
        <p:nvSpPr>
          <p:cNvPr id="39939" name="Text Box 4"/>
          <p:cNvSpPr txBox="1">
            <a:spLocks noChangeArrowheads="1"/>
          </p:cNvSpPr>
          <p:nvPr/>
        </p:nvSpPr>
        <p:spPr bwMode="auto">
          <a:xfrm>
            <a:off x="6376988" y="1504950"/>
            <a:ext cx="2670175" cy="307975"/>
          </a:xfrm>
          <a:prstGeom prst="rect">
            <a:avLst/>
          </a:prstGeom>
          <a:noFill/>
          <a:ln w="9525">
            <a:noFill/>
            <a:miter lim="800000"/>
            <a:headEnd/>
            <a:tailEnd/>
          </a:ln>
        </p:spPr>
        <p:txBody>
          <a:bodyPr>
            <a:spAutoFit/>
          </a:bodyPr>
          <a:lstStyle/>
          <a:p>
            <a:r>
              <a:rPr lang="en-US" sz="1400" b="0">
                <a:solidFill>
                  <a:schemeClr val="tx1"/>
                </a:solidFill>
                <a:latin typeface="Times New Roman" pitchFamily="18" charset="0"/>
              </a:rPr>
              <a:t>GEO600, Hanover, Germany</a:t>
            </a:r>
          </a:p>
        </p:txBody>
      </p:sp>
      <p:pic>
        <p:nvPicPr>
          <p:cNvPr id="39940" name="Picture 5" descr="han36"/>
          <p:cNvPicPr>
            <a:picLocks noChangeAspect="1" noChangeArrowheads="1"/>
          </p:cNvPicPr>
          <p:nvPr/>
        </p:nvPicPr>
        <p:blipFill>
          <a:blip r:embed="rId4" cstate="print"/>
          <a:srcRect/>
          <a:stretch>
            <a:fillRect/>
          </a:stretch>
        </p:blipFill>
        <p:spPr bwMode="auto">
          <a:xfrm>
            <a:off x="146050" y="4124325"/>
            <a:ext cx="2073275" cy="2609850"/>
          </a:xfrm>
          <a:prstGeom prst="rect">
            <a:avLst/>
          </a:prstGeom>
          <a:noFill/>
          <a:ln w="9525">
            <a:noFill/>
            <a:miter lim="800000"/>
            <a:headEnd/>
            <a:tailEnd/>
          </a:ln>
        </p:spPr>
      </p:pic>
      <p:cxnSp>
        <p:nvCxnSpPr>
          <p:cNvPr id="3994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39942" name="Text Box 2"/>
          <p:cNvSpPr txBox="1">
            <a:spLocks noChangeArrowheads="1"/>
          </p:cNvSpPr>
          <p:nvPr/>
        </p:nvSpPr>
        <p:spPr bwMode="auto">
          <a:xfrm>
            <a:off x="0" y="200025"/>
            <a:ext cx="9144000" cy="523875"/>
          </a:xfrm>
          <a:prstGeom prst="rect">
            <a:avLst/>
          </a:prstGeom>
          <a:noFill/>
          <a:ln w="9525">
            <a:noFill/>
            <a:miter lim="800000"/>
            <a:headEnd/>
            <a:tailEnd/>
          </a:ln>
        </p:spPr>
        <p:txBody>
          <a:bodyPr>
            <a:spAutoFit/>
          </a:bodyPr>
          <a:lstStyle/>
          <a:p>
            <a:pPr algn="ctr" eaLnBrk="1" hangingPunct="1"/>
            <a:r>
              <a:rPr lang="en-US" altLang="ja-JP" sz="2800" b="0">
                <a:solidFill>
                  <a:srgbClr val="00397E"/>
                </a:solidFill>
                <a:latin typeface="Biondi" pitchFamily="2" charset="0"/>
                <a:ea typeface="ＭＳ Ｐゴシック" pitchFamily="34" charset="-128"/>
                <a:cs typeface="Arabic Typesetting" pitchFamily="66" charset="-78"/>
              </a:rPr>
              <a:t>A worldwide network of interferometers</a:t>
            </a:r>
            <a:endParaRPr lang="en-US" sz="2800" b="0">
              <a:solidFill>
                <a:srgbClr val="00397E"/>
              </a:solidFill>
              <a:latin typeface="Biondi" pitchFamily="2" charset="0"/>
              <a:ea typeface="ＭＳ Ｐゴシック" pitchFamily="34" charset="-128"/>
              <a:cs typeface="Arabic Typesetting" pitchFamily="66" charset="-78"/>
            </a:endParaRPr>
          </a:p>
        </p:txBody>
      </p:sp>
      <p:pic>
        <p:nvPicPr>
          <p:cNvPr id="39943" name="Picture 2"/>
          <p:cNvPicPr>
            <a:picLocks noChangeAspect="1" noChangeArrowheads="1"/>
          </p:cNvPicPr>
          <p:nvPr/>
        </p:nvPicPr>
        <p:blipFill>
          <a:blip r:embed="rId5" cstate="print"/>
          <a:srcRect/>
          <a:stretch>
            <a:fillRect/>
          </a:stretch>
        </p:blipFill>
        <p:spPr bwMode="auto">
          <a:xfrm>
            <a:off x="2325688" y="1516063"/>
            <a:ext cx="3975100" cy="4635500"/>
          </a:xfrm>
          <a:prstGeom prst="rect">
            <a:avLst/>
          </a:prstGeom>
          <a:noFill/>
          <a:ln w="12700">
            <a:noFill/>
            <a:miter lim="800000"/>
            <a:headEnd/>
            <a:tailEnd/>
          </a:ln>
        </p:spPr>
      </p:pic>
      <p:pic>
        <p:nvPicPr>
          <p:cNvPr id="39944" name="Picture 6" descr="livi2"/>
          <p:cNvPicPr>
            <a:picLocks noChangeAspect="1" noChangeArrowheads="1"/>
          </p:cNvPicPr>
          <p:nvPr/>
        </p:nvPicPr>
        <p:blipFill>
          <a:blip r:embed="rId6" cstate="print"/>
          <a:srcRect/>
          <a:stretch>
            <a:fillRect/>
          </a:stretch>
        </p:blipFill>
        <p:spPr bwMode="auto">
          <a:xfrm>
            <a:off x="139700" y="1519238"/>
            <a:ext cx="2828925" cy="2122487"/>
          </a:xfrm>
          <a:prstGeom prst="rect">
            <a:avLst/>
          </a:prstGeom>
          <a:noFill/>
          <a:ln w="9525">
            <a:noFill/>
            <a:miter lim="800000"/>
            <a:headEnd/>
            <a:tailEnd/>
          </a:ln>
        </p:spPr>
      </p:pic>
      <p:sp>
        <p:nvSpPr>
          <p:cNvPr id="39945" name="Text Box 7"/>
          <p:cNvSpPr txBox="1">
            <a:spLocks noChangeArrowheads="1"/>
          </p:cNvSpPr>
          <p:nvPr/>
        </p:nvSpPr>
        <p:spPr bwMode="auto">
          <a:xfrm>
            <a:off x="120650" y="1639888"/>
            <a:ext cx="1808163" cy="307975"/>
          </a:xfrm>
          <a:prstGeom prst="rect">
            <a:avLst/>
          </a:prstGeom>
          <a:noFill/>
          <a:ln w="9525">
            <a:noFill/>
            <a:miter lim="800000"/>
            <a:headEnd/>
            <a:tailEnd/>
          </a:ln>
        </p:spPr>
        <p:txBody>
          <a:bodyPr wrap="none">
            <a:spAutoFit/>
          </a:bodyPr>
          <a:lstStyle/>
          <a:p>
            <a:r>
              <a:rPr lang="en-US" sz="1400" b="0">
                <a:solidFill>
                  <a:schemeClr val="tx1"/>
                </a:solidFill>
                <a:latin typeface="Times New Roman" pitchFamily="18" charset="0"/>
              </a:rPr>
              <a:t>LIGO, Livingston, LA</a:t>
            </a:r>
            <a:endParaRPr lang="en-US" sz="1800" b="0">
              <a:solidFill>
                <a:schemeClr val="tx1"/>
              </a:solidFill>
              <a:latin typeface="Times New Roman" pitchFamily="18" charset="0"/>
            </a:endParaRPr>
          </a:p>
        </p:txBody>
      </p:sp>
      <p:sp>
        <p:nvSpPr>
          <p:cNvPr id="39946" name="Text Box 7"/>
          <p:cNvSpPr txBox="1">
            <a:spLocks noChangeArrowheads="1"/>
          </p:cNvSpPr>
          <p:nvPr/>
        </p:nvSpPr>
        <p:spPr bwMode="auto">
          <a:xfrm>
            <a:off x="96838" y="4175125"/>
            <a:ext cx="1666875" cy="307975"/>
          </a:xfrm>
          <a:prstGeom prst="rect">
            <a:avLst/>
          </a:prstGeom>
          <a:noFill/>
          <a:ln w="9525">
            <a:noFill/>
            <a:miter lim="800000"/>
            <a:headEnd/>
            <a:tailEnd/>
          </a:ln>
        </p:spPr>
        <p:txBody>
          <a:bodyPr wrap="none">
            <a:spAutoFit/>
          </a:bodyPr>
          <a:lstStyle/>
          <a:p>
            <a:r>
              <a:rPr lang="en-US" sz="1400" b="0">
                <a:solidFill>
                  <a:schemeClr val="tx1"/>
                </a:solidFill>
                <a:latin typeface="Times New Roman" pitchFamily="18" charset="0"/>
              </a:rPr>
              <a:t>LIGO, Hanford, WA</a:t>
            </a:r>
            <a:endParaRPr lang="en-US" sz="1800" b="0">
              <a:solidFill>
                <a:schemeClr val="tx1"/>
              </a:solidFill>
              <a:latin typeface="Times New Roman" pitchFamily="18" charset="0"/>
            </a:endParaRPr>
          </a:p>
        </p:txBody>
      </p:sp>
      <p:pic>
        <p:nvPicPr>
          <p:cNvPr id="39947" name="Picture 11" descr="SkyView"/>
          <p:cNvPicPr>
            <a:picLocks noChangeAspect="1" noChangeArrowheads="1"/>
          </p:cNvPicPr>
          <p:nvPr/>
        </p:nvPicPr>
        <p:blipFill>
          <a:blip r:embed="rId7" cstate="print"/>
          <a:srcRect/>
          <a:stretch>
            <a:fillRect/>
          </a:stretch>
        </p:blipFill>
        <p:spPr bwMode="auto">
          <a:xfrm>
            <a:off x="6062663" y="4745038"/>
            <a:ext cx="2889250" cy="1931987"/>
          </a:xfrm>
          <a:prstGeom prst="rect">
            <a:avLst/>
          </a:prstGeom>
          <a:noFill/>
          <a:ln w="9525">
            <a:noFill/>
            <a:miter lim="800000"/>
            <a:headEnd/>
            <a:tailEnd/>
          </a:ln>
        </p:spPr>
      </p:pic>
      <p:sp>
        <p:nvSpPr>
          <p:cNvPr id="39948" name="Text Box 12"/>
          <p:cNvSpPr txBox="1">
            <a:spLocks noChangeArrowheads="1"/>
          </p:cNvSpPr>
          <p:nvPr/>
        </p:nvSpPr>
        <p:spPr bwMode="auto">
          <a:xfrm>
            <a:off x="6359525" y="4741863"/>
            <a:ext cx="1666875" cy="306387"/>
          </a:xfrm>
          <a:prstGeom prst="rect">
            <a:avLst/>
          </a:prstGeom>
          <a:noFill/>
          <a:ln w="9525">
            <a:noFill/>
            <a:miter lim="800000"/>
            <a:headEnd/>
            <a:tailEnd/>
          </a:ln>
        </p:spPr>
        <p:txBody>
          <a:bodyPr wrap="none">
            <a:spAutoFit/>
          </a:bodyPr>
          <a:lstStyle/>
          <a:p>
            <a:r>
              <a:rPr lang="en-US" sz="1400" b="0">
                <a:solidFill>
                  <a:schemeClr val="tx1"/>
                </a:solidFill>
                <a:latin typeface="Times New Roman" pitchFamily="18" charset="0"/>
              </a:rPr>
              <a:t>Virgo, Cascina, Italy</a:t>
            </a:r>
          </a:p>
        </p:txBody>
      </p:sp>
      <p:sp>
        <p:nvSpPr>
          <p:cNvPr id="638992" name="Rectangle 16"/>
          <p:cNvSpPr>
            <a:spLocks noChangeArrowheads="1"/>
          </p:cNvSpPr>
          <p:nvPr/>
        </p:nvSpPr>
        <p:spPr bwMode="auto">
          <a:xfrm>
            <a:off x="6040438" y="4697413"/>
            <a:ext cx="2932112" cy="2003425"/>
          </a:xfrm>
          <a:prstGeom prst="rect">
            <a:avLst/>
          </a:prstGeom>
          <a:noFill/>
          <a:ln w="63500">
            <a:solidFill>
              <a:srgbClr val="FF0000"/>
            </a:solidFill>
            <a:miter lim="800000"/>
            <a:headEnd/>
            <a:tailEnd/>
          </a:ln>
        </p:spPr>
        <p:txBody>
          <a:bodyPr wrap="none" anchor="ctr"/>
          <a:lstStyle/>
          <a:p>
            <a:endParaRPr lang="nl-NL"/>
          </a:p>
        </p:txBody>
      </p:sp>
      <p:sp>
        <p:nvSpPr>
          <p:cNvPr id="14" name="Text Box 7"/>
          <p:cNvSpPr txBox="1">
            <a:spLocks noChangeArrowheads="1"/>
          </p:cNvSpPr>
          <p:nvPr/>
        </p:nvSpPr>
        <p:spPr bwMode="auto">
          <a:xfrm>
            <a:off x="166688" y="6034088"/>
            <a:ext cx="5638800" cy="495300"/>
          </a:xfrm>
          <a:prstGeom prst="rect">
            <a:avLst/>
          </a:prstGeom>
          <a:solidFill>
            <a:srgbClr val="DFFC62"/>
          </a:solidFill>
          <a:ln w="38100">
            <a:solidFill>
              <a:schemeClr val="tx1"/>
            </a:solidFill>
            <a:miter lim="800000"/>
            <a:headEnd type="none" w="sm" len="sm"/>
            <a:tailEnd type="none" w="sm" len="sm"/>
          </a:ln>
        </p:spPr>
        <p:txBody>
          <a:bodyPr>
            <a:spAutoFit/>
          </a:bodyPr>
          <a:lstStyle/>
          <a:p>
            <a:pPr algn="ctr"/>
            <a:r>
              <a:rPr lang="en-US">
                <a:solidFill>
                  <a:srgbClr val="0331B3"/>
                </a:solidFill>
                <a:latin typeface="Arial Black" pitchFamily="34" charset="0"/>
              </a:rPr>
              <a:t>detection confidence</a:t>
            </a:r>
            <a:endParaRPr lang="en-US" i="1">
              <a:solidFill>
                <a:srgbClr val="CEFA12"/>
              </a:solidFill>
              <a:latin typeface="Arial Black" pitchFamily="34" charset="0"/>
            </a:endParaRPr>
          </a:p>
        </p:txBody>
      </p:sp>
      <p:sp>
        <p:nvSpPr>
          <p:cNvPr id="15" name="Text Box 16"/>
          <p:cNvSpPr txBox="1">
            <a:spLocks noChangeArrowheads="1"/>
          </p:cNvSpPr>
          <p:nvPr/>
        </p:nvSpPr>
        <p:spPr bwMode="auto">
          <a:xfrm>
            <a:off x="319088" y="6034088"/>
            <a:ext cx="5410200" cy="495300"/>
          </a:xfrm>
          <a:prstGeom prst="rect">
            <a:avLst/>
          </a:prstGeom>
          <a:solidFill>
            <a:srgbClr val="DFFC62"/>
          </a:solidFill>
          <a:ln w="38100">
            <a:solidFill>
              <a:srgbClr val="0331B3"/>
            </a:solidFill>
            <a:miter lim="800000"/>
            <a:headEnd type="none" w="sm" len="sm"/>
            <a:tailEnd type="none" w="sm" len="sm"/>
          </a:ln>
        </p:spPr>
        <p:txBody>
          <a:bodyPr>
            <a:spAutoFit/>
          </a:bodyPr>
          <a:lstStyle/>
          <a:p>
            <a:pPr algn="ctr"/>
            <a:r>
              <a:rPr lang="en-US">
                <a:solidFill>
                  <a:srgbClr val="0331B3"/>
                </a:solidFill>
                <a:latin typeface="Arial Black" pitchFamily="34" charset="0"/>
              </a:rPr>
              <a:t>locate the sources</a:t>
            </a:r>
          </a:p>
        </p:txBody>
      </p:sp>
      <p:sp>
        <p:nvSpPr>
          <p:cNvPr id="16" name="Text Box 17"/>
          <p:cNvSpPr txBox="1">
            <a:spLocks noChangeArrowheads="1"/>
          </p:cNvSpPr>
          <p:nvPr/>
        </p:nvSpPr>
        <p:spPr bwMode="auto">
          <a:xfrm>
            <a:off x="163513" y="5967413"/>
            <a:ext cx="5638800" cy="860425"/>
          </a:xfrm>
          <a:prstGeom prst="rect">
            <a:avLst/>
          </a:prstGeom>
          <a:solidFill>
            <a:srgbClr val="DFFC62"/>
          </a:solidFill>
          <a:ln w="38100">
            <a:solidFill>
              <a:srgbClr val="0331B3"/>
            </a:solidFill>
            <a:miter lim="800000"/>
            <a:headEnd type="none" w="sm" len="sm"/>
            <a:tailEnd type="none" w="sm" len="sm"/>
          </a:ln>
        </p:spPr>
        <p:txBody>
          <a:bodyPr>
            <a:spAutoFit/>
          </a:bodyPr>
          <a:lstStyle/>
          <a:p>
            <a:pPr algn="ctr"/>
            <a:r>
              <a:rPr lang="en-US">
                <a:solidFill>
                  <a:srgbClr val="0331B3"/>
                </a:solidFill>
                <a:latin typeface="Arial Black" pitchFamily="34" charset="0"/>
              </a:rPr>
              <a:t>decompose the polarization of gravitational waves</a:t>
            </a:r>
            <a:r>
              <a:rPr lang="en-US" sz="2000">
                <a:solidFill>
                  <a:srgbClr val="CEFA12"/>
                </a:solidFill>
                <a:latin typeface="Arial Black" pitchFamily="34" charset="0"/>
              </a:rPr>
              <a:t>  </a:t>
            </a:r>
            <a:endParaRPr lang="en-US" sz="6000" i="1">
              <a:solidFill>
                <a:srgbClr val="CEFA12"/>
              </a:solidFill>
              <a:latin typeface="Arial Black" pitchFamily="34" charset="0"/>
            </a:endParaRP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8992"/>
                                        </p:tgtEl>
                                        <p:attrNameLst>
                                          <p:attrName>style.visibility</p:attrName>
                                        </p:attrNameLst>
                                      </p:cBhvr>
                                      <p:to>
                                        <p:strVal val="visible"/>
                                      </p:to>
                                    </p:set>
                                    <p:animEffect transition="in" filter="checkerboard(across)">
                                      <p:cBhvr>
                                        <p:cTn id="7" dur="500"/>
                                        <p:tgtEl>
                                          <p:spTgt spid="6389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92" grpId="0" animBg="1"/>
      <p:bldP spid="14" grpId="0" animBg="1" autoUpdateAnimBg="0"/>
      <p:bldP spid="15" grpId="0" animBg="1" autoUpdateAnimBg="0"/>
      <p:bldP spid="16"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73875"/>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Stellar mass black holes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17" name="Text Box 5"/>
          <p:cNvSpPr txBox="1">
            <a:spLocks noChangeArrowheads="1"/>
          </p:cNvSpPr>
          <p:nvPr/>
        </p:nvSpPr>
        <p:spPr bwMode="auto">
          <a:xfrm>
            <a:off x="4743739" y="1133422"/>
            <a:ext cx="3849624" cy="707886"/>
          </a:xfrm>
          <a:prstGeom prst="rect">
            <a:avLst/>
          </a:prstGeom>
          <a:solidFill>
            <a:srgbClr val="FFFF99"/>
          </a:solidFill>
          <a:ln w="12700">
            <a:noFill/>
            <a:miter lim="800000"/>
            <a:headEnd/>
            <a:tailEnd/>
          </a:ln>
        </p:spPr>
        <p:txBody>
          <a:bodyPr wrap="square">
            <a:spAutoFit/>
          </a:bodyPr>
          <a:lstStyle/>
          <a:p>
            <a:r>
              <a:rPr lang="en-US" sz="1600" b="0" smtClean="0">
                <a:solidFill>
                  <a:srgbClr val="6C18B0"/>
                </a:solidFill>
              </a:rPr>
              <a:t>Stellar Mass Black Hole </a:t>
            </a:r>
            <a:r>
              <a:rPr lang="nl-NL" sz="1600" b="0" smtClean="0">
                <a:solidFill>
                  <a:srgbClr val="6C18B0"/>
                </a:solidFill>
              </a:rPr>
              <a:t>GRS 1915+105</a:t>
            </a:r>
            <a:r>
              <a:rPr lang="en-US" sz="1600" b="0" smtClean="0">
                <a:solidFill>
                  <a:srgbClr val="6C18B0"/>
                </a:solidFill>
              </a:rPr>
              <a:t/>
            </a:r>
            <a:br>
              <a:rPr lang="en-US" sz="1600" b="0" smtClean="0">
                <a:solidFill>
                  <a:srgbClr val="6C18B0"/>
                </a:solidFill>
              </a:rPr>
            </a:br>
            <a:r>
              <a:rPr lang="en-US" sz="1200" b="0" smtClean="0">
                <a:solidFill>
                  <a:srgbClr val="6C18B0"/>
                </a:solidFill>
              </a:rPr>
              <a:t>Credit: </a:t>
            </a:r>
            <a:r>
              <a:rPr lang="nl-NL" sz="1200" b="0" smtClean="0">
                <a:solidFill>
                  <a:srgbClr val="6C18B0"/>
                </a:solidFill>
              </a:rPr>
              <a:t>X-ray (NASA/CXC/Harvard/J.Neilsen et al); Optical (Palomar DSS2)</a:t>
            </a:r>
          </a:p>
        </p:txBody>
      </p:sp>
      <p:sp>
        <p:nvSpPr>
          <p:cNvPr id="8" name="Text Box 5"/>
          <p:cNvSpPr txBox="1">
            <a:spLocks noChangeArrowheads="1"/>
          </p:cNvSpPr>
          <p:nvPr/>
        </p:nvSpPr>
        <p:spPr bwMode="auto">
          <a:xfrm>
            <a:off x="4770011" y="2089888"/>
            <a:ext cx="3849624" cy="3293209"/>
          </a:xfrm>
          <a:prstGeom prst="rect">
            <a:avLst/>
          </a:prstGeom>
          <a:solidFill>
            <a:srgbClr val="FFFF99"/>
          </a:solidFill>
          <a:ln w="12700">
            <a:noFill/>
            <a:miter lim="800000"/>
            <a:headEnd/>
            <a:tailEnd/>
          </a:ln>
        </p:spPr>
        <p:txBody>
          <a:bodyPr wrap="square">
            <a:spAutoFit/>
          </a:bodyPr>
          <a:lstStyle/>
          <a:p>
            <a:r>
              <a:rPr lang="en-US" sz="1600" b="0" smtClean="0">
                <a:solidFill>
                  <a:srgbClr val="6C18B0"/>
                </a:solidFill>
              </a:rPr>
              <a:t>GRS 1915+105 is a system containing a black hole about 14 times the Sun's mass in orbit with a companion star.</a:t>
            </a:r>
          </a:p>
          <a:p>
            <a:r>
              <a:rPr lang="en-US" sz="1600" b="0" smtClean="0">
                <a:solidFill>
                  <a:srgbClr val="6C18B0"/>
                </a:solidFill>
              </a:rPr>
              <a:t/>
            </a:r>
            <a:br>
              <a:rPr lang="en-US" sz="1600" b="0" smtClean="0">
                <a:solidFill>
                  <a:srgbClr val="6C18B0"/>
                </a:solidFill>
              </a:rPr>
            </a:br>
            <a:r>
              <a:rPr lang="en-US" sz="1600" b="0" smtClean="0">
                <a:solidFill>
                  <a:srgbClr val="6C18B0"/>
                </a:solidFill>
              </a:rPr>
              <a:t>Researchers monitored this system with Chandra and RXTE for over eight hours and saw that it pulses in X-ray light every 50 seconds in a pattern similar to an electrocardiogram of a human heart.</a:t>
            </a:r>
          </a:p>
          <a:p>
            <a:r>
              <a:rPr lang="en-US" sz="1600" b="0" smtClean="0">
                <a:solidFill>
                  <a:srgbClr val="6C18B0"/>
                </a:solidFill>
              </a:rPr>
              <a:t/>
            </a:r>
            <a:br>
              <a:rPr lang="en-US" sz="1600" b="0" smtClean="0">
                <a:solidFill>
                  <a:srgbClr val="6C18B0"/>
                </a:solidFill>
              </a:rPr>
            </a:br>
            <a:r>
              <a:rPr lang="en-US" sz="1600" b="0" smtClean="0">
                <a:solidFill>
                  <a:srgbClr val="6C18B0"/>
                </a:solidFill>
              </a:rPr>
              <a:t>The X-ray pulses are generated by changes in the flow of material falling toward the black hole.</a:t>
            </a:r>
          </a:p>
        </p:txBody>
      </p:sp>
      <p:pic>
        <p:nvPicPr>
          <p:cNvPr id="559108" name="Picture 4" descr="\\vmware-host\Shared Folders\Desktop\m33x7.jpg"/>
          <p:cNvPicPr>
            <a:picLocks noChangeAspect="1" noChangeArrowheads="1"/>
          </p:cNvPicPr>
          <p:nvPr/>
        </p:nvPicPr>
        <p:blipFill>
          <a:blip r:embed="rId3" cstate="print"/>
          <a:srcRect/>
          <a:stretch>
            <a:fillRect/>
          </a:stretch>
        </p:blipFill>
        <p:spPr bwMode="auto">
          <a:xfrm>
            <a:off x="0" y="3501390"/>
            <a:ext cx="3356610" cy="3356610"/>
          </a:xfrm>
          <a:prstGeom prst="rect">
            <a:avLst/>
          </a:prstGeom>
          <a:noFill/>
        </p:spPr>
      </p:pic>
      <p:pic>
        <p:nvPicPr>
          <p:cNvPr id="559107" name="Picture 3" descr="\\vmware-host\Shared Folders\Desktop\g1915.jpg"/>
          <p:cNvPicPr>
            <a:picLocks noChangeAspect="1" noChangeArrowheads="1"/>
          </p:cNvPicPr>
          <p:nvPr/>
        </p:nvPicPr>
        <p:blipFill>
          <a:blip r:embed="rId4" cstate="print"/>
          <a:srcRect/>
          <a:stretch>
            <a:fillRect/>
          </a:stretch>
        </p:blipFill>
        <p:spPr bwMode="auto">
          <a:xfrm>
            <a:off x="1459777" y="1066745"/>
            <a:ext cx="2822663" cy="2822663"/>
          </a:xfrm>
          <a:prstGeom prst="rect">
            <a:avLst/>
          </a:prstGeom>
          <a:noFill/>
        </p:spPr>
      </p:pic>
      <p:sp>
        <p:nvSpPr>
          <p:cNvPr id="10" name="Text Box 5"/>
          <p:cNvSpPr txBox="1">
            <a:spLocks noChangeArrowheads="1"/>
          </p:cNvSpPr>
          <p:nvPr/>
        </p:nvSpPr>
        <p:spPr bwMode="auto">
          <a:xfrm>
            <a:off x="2351058" y="5563850"/>
            <a:ext cx="6625302" cy="1261884"/>
          </a:xfrm>
          <a:prstGeom prst="rect">
            <a:avLst/>
          </a:prstGeom>
          <a:solidFill>
            <a:srgbClr val="FFFF99"/>
          </a:solidFill>
          <a:ln w="12700">
            <a:noFill/>
            <a:miter lim="800000"/>
            <a:headEnd/>
            <a:tailEnd/>
          </a:ln>
        </p:spPr>
        <p:txBody>
          <a:bodyPr wrap="square">
            <a:spAutoFit/>
          </a:bodyPr>
          <a:lstStyle/>
          <a:p>
            <a:r>
              <a:rPr lang="en-US" sz="1600" b="0" smtClean="0">
                <a:solidFill>
                  <a:srgbClr val="6C18B0"/>
                </a:solidFill>
              </a:rPr>
              <a:t>Stellar Mass Black Hole M33 X-7 </a:t>
            </a:r>
            <a:br>
              <a:rPr lang="en-US" sz="1600" b="0" smtClean="0">
                <a:solidFill>
                  <a:srgbClr val="6C18B0"/>
                </a:solidFill>
              </a:rPr>
            </a:br>
            <a:r>
              <a:rPr lang="en-US" sz="1200" b="0" smtClean="0">
                <a:solidFill>
                  <a:srgbClr val="6C18B0"/>
                </a:solidFill>
              </a:rPr>
              <a:t>M33 X-7, a binary system in the nearby galaxy M33. In this system, a black hole is revolving around a star about 70 times more massive than the Sun (large blue object). This black hole is almost 16 times the Sun's mass, a record for black holes created from the collapse of a giant star. Other black holes at the centers of galaxies are much more massive, but this object is the record-setter for a so-called "stellar mass" black hole.</a:t>
            </a:r>
            <a:endParaRPr lang="nl-NL" sz="1200" b="0" smtClean="0">
              <a:solidFill>
                <a:srgbClr val="6C18B0"/>
              </a:solidFill>
            </a:endParaRPr>
          </a:p>
        </p:txBody>
      </p:sp>
    </p:spTree>
  </p:cSld>
  <p:clrMapOvr>
    <a:masterClrMapping/>
  </p:clrMapOvr>
  <p:transition spd="med">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73875"/>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Intermediate mass black holes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17" name="Text Box 5"/>
          <p:cNvSpPr txBox="1">
            <a:spLocks noChangeArrowheads="1"/>
          </p:cNvSpPr>
          <p:nvPr/>
        </p:nvSpPr>
        <p:spPr bwMode="auto">
          <a:xfrm>
            <a:off x="4910328" y="3958602"/>
            <a:ext cx="3849624" cy="523220"/>
          </a:xfrm>
          <a:prstGeom prst="rect">
            <a:avLst/>
          </a:prstGeom>
          <a:solidFill>
            <a:srgbClr val="FFFF99"/>
          </a:solidFill>
          <a:ln w="12700">
            <a:noFill/>
            <a:miter lim="800000"/>
            <a:headEnd/>
            <a:tailEnd/>
          </a:ln>
        </p:spPr>
        <p:txBody>
          <a:bodyPr wrap="square">
            <a:spAutoFit/>
          </a:bodyPr>
          <a:lstStyle/>
          <a:p>
            <a:r>
              <a:rPr lang="en-US" sz="1600" b="0" smtClean="0">
                <a:solidFill>
                  <a:srgbClr val="6C18B0"/>
                </a:solidFill>
              </a:rPr>
              <a:t>Intermediate Mass Black Hole M82 X-1 </a:t>
            </a:r>
            <a:br>
              <a:rPr lang="en-US" sz="1600" b="0" smtClean="0">
                <a:solidFill>
                  <a:srgbClr val="6C18B0"/>
                </a:solidFill>
              </a:rPr>
            </a:br>
            <a:r>
              <a:rPr lang="en-US" sz="1200" b="0" smtClean="0">
                <a:solidFill>
                  <a:srgbClr val="6C18B0"/>
                </a:solidFill>
              </a:rPr>
              <a:t>Credit: X-Ray: NASA/SAO/CXC</a:t>
            </a:r>
            <a:endParaRPr lang="nl-NL" sz="1200" b="0" smtClean="0">
              <a:solidFill>
                <a:srgbClr val="6C18B0"/>
              </a:solidFill>
            </a:endParaRPr>
          </a:p>
        </p:txBody>
      </p:sp>
      <p:pic>
        <p:nvPicPr>
          <p:cNvPr id="560131" name="Picture 3" descr="\\vmware-host\Shared Folders\Desktop\M82Blackhole_scale.jpg"/>
          <p:cNvPicPr>
            <a:picLocks noChangeAspect="1" noChangeArrowheads="1"/>
          </p:cNvPicPr>
          <p:nvPr/>
        </p:nvPicPr>
        <p:blipFill>
          <a:blip r:embed="rId3" cstate="print"/>
          <a:srcRect/>
          <a:stretch>
            <a:fillRect/>
          </a:stretch>
        </p:blipFill>
        <p:spPr bwMode="auto">
          <a:xfrm>
            <a:off x="2725976" y="1129983"/>
            <a:ext cx="6092587" cy="2628516"/>
          </a:xfrm>
          <a:prstGeom prst="rect">
            <a:avLst/>
          </a:prstGeom>
          <a:noFill/>
        </p:spPr>
      </p:pic>
      <p:pic>
        <p:nvPicPr>
          <p:cNvPr id="560133" name="Picture 5" descr="\\vmware-host\Shared Folders\Desktop\gcirs13.jpg"/>
          <p:cNvPicPr>
            <a:picLocks noChangeAspect="1" noChangeArrowheads="1"/>
          </p:cNvPicPr>
          <p:nvPr/>
        </p:nvPicPr>
        <p:blipFill>
          <a:blip r:embed="rId4" cstate="print"/>
          <a:srcRect/>
          <a:stretch>
            <a:fillRect/>
          </a:stretch>
        </p:blipFill>
        <p:spPr bwMode="auto">
          <a:xfrm>
            <a:off x="243522" y="3022918"/>
            <a:ext cx="2743201" cy="3008312"/>
          </a:xfrm>
          <a:prstGeom prst="rect">
            <a:avLst/>
          </a:prstGeom>
          <a:noFill/>
        </p:spPr>
      </p:pic>
      <p:sp>
        <p:nvSpPr>
          <p:cNvPr id="10" name="Text Box 5"/>
          <p:cNvSpPr txBox="1">
            <a:spLocks noChangeArrowheads="1"/>
          </p:cNvSpPr>
          <p:nvPr/>
        </p:nvSpPr>
        <p:spPr bwMode="auto">
          <a:xfrm>
            <a:off x="2746248" y="6061722"/>
            <a:ext cx="4599432" cy="523220"/>
          </a:xfrm>
          <a:prstGeom prst="rect">
            <a:avLst/>
          </a:prstGeom>
          <a:solidFill>
            <a:srgbClr val="FFFF99"/>
          </a:solidFill>
          <a:ln w="12700">
            <a:noFill/>
            <a:miter lim="800000"/>
            <a:headEnd/>
            <a:tailEnd/>
          </a:ln>
        </p:spPr>
        <p:txBody>
          <a:bodyPr wrap="square">
            <a:spAutoFit/>
          </a:bodyPr>
          <a:lstStyle/>
          <a:p>
            <a:r>
              <a:rPr lang="en-US" sz="1600" b="0" smtClean="0">
                <a:solidFill>
                  <a:srgbClr val="6C18B0"/>
                </a:solidFill>
              </a:rPr>
              <a:t>Intermediate Mass Black Hole </a:t>
            </a:r>
            <a:r>
              <a:rPr lang="nl-NL" sz="1600" b="0" smtClean="0">
                <a:solidFill>
                  <a:srgbClr val="6C18B0"/>
                </a:solidFill>
              </a:rPr>
              <a:t>GCIRS 13E</a:t>
            </a:r>
          </a:p>
          <a:p>
            <a:r>
              <a:rPr lang="en-US" sz="1200" b="0" smtClean="0">
                <a:solidFill>
                  <a:srgbClr val="6C18B0"/>
                </a:solidFill>
              </a:rPr>
              <a:t>Credit: </a:t>
            </a:r>
            <a:r>
              <a:rPr lang="nl-NL" sz="1200" b="0" smtClean="0">
                <a:solidFill>
                  <a:srgbClr val="6C18B0"/>
                </a:solidFill>
              </a:rPr>
              <a:t>Gemini Observatory </a:t>
            </a:r>
          </a:p>
        </p:txBody>
      </p:sp>
    </p:spTree>
  </p:cSld>
  <p:clrMapOvr>
    <a:masterClrMapping/>
  </p:clrMapOvr>
  <p:transition spd="med">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73875"/>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Supermassive binary black holes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558082" name="Picture 2" descr="\\vmware-host\Shared Folders\Desktop\3c75_chandra.jpg"/>
          <p:cNvPicPr>
            <a:picLocks noChangeAspect="1" noChangeArrowheads="1"/>
          </p:cNvPicPr>
          <p:nvPr/>
        </p:nvPicPr>
        <p:blipFill>
          <a:blip r:embed="rId3" cstate="print"/>
          <a:srcRect/>
          <a:stretch>
            <a:fillRect/>
          </a:stretch>
        </p:blipFill>
        <p:spPr bwMode="auto">
          <a:xfrm>
            <a:off x="4174044" y="941831"/>
            <a:ext cx="4826699" cy="3217799"/>
          </a:xfrm>
          <a:prstGeom prst="rect">
            <a:avLst/>
          </a:prstGeom>
          <a:noFill/>
        </p:spPr>
      </p:pic>
      <p:sp>
        <p:nvSpPr>
          <p:cNvPr id="17" name="Text Box 5"/>
          <p:cNvSpPr txBox="1">
            <a:spLocks noChangeArrowheads="1"/>
          </p:cNvSpPr>
          <p:nvPr/>
        </p:nvSpPr>
        <p:spPr bwMode="auto">
          <a:xfrm>
            <a:off x="4160520" y="4202442"/>
            <a:ext cx="4809744" cy="707886"/>
          </a:xfrm>
          <a:prstGeom prst="rect">
            <a:avLst/>
          </a:prstGeom>
          <a:solidFill>
            <a:srgbClr val="FFFF99"/>
          </a:solidFill>
          <a:ln w="12700">
            <a:noFill/>
            <a:miter lim="800000"/>
            <a:headEnd/>
            <a:tailEnd/>
          </a:ln>
        </p:spPr>
        <p:txBody>
          <a:bodyPr wrap="square">
            <a:spAutoFit/>
          </a:bodyPr>
          <a:lstStyle/>
          <a:p>
            <a:r>
              <a:rPr lang="en-US" sz="1600" b="0" smtClean="0">
                <a:solidFill>
                  <a:srgbClr val="6C18B0"/>
                </a:solidFill>
              </a:rPr>
              <a:t>Binary Black Hole in 3C 75 </a:t>
            </a:r>
            <a:r>
              <a:rPr lang="en-US" sz="1200" smtClean="0"/>
              <a:t/>
            </a:r>
            <a:br>
              <a:rPr lang="en-US" sz="1200" smtClean="0"/>
            </a:br>
            <a:r>
              <a:rPr lang="en-US" sz="1200" b="0" smtClean="0">
                <a:solidFill>
                  <a:srgbClr val="6C18B0"/>
                </a:solidFill>
              </a:rPr>
              <a:t>Credit: X-Ray: NASA / CXC / D. Hudson, T. Reiprich et al. (AIfA); </a:t>
            </a:r>
            <a:br>
              <a:rPr lang="en-US" sz="1200" b="0" smtClean="0">
                <a:solidFill>
                  <a:srgbClr val="6C18B0"/>
                </a:solidFill>
              </a:rPr>
            </a:br>
            <a:r>
              <a:rPr lang="en-US" sz="1200" b="0" smtClean="0">
                <a:solidFill>
                  <a:srgbClr val="6C18B0"/>
                </a:solidFill>
              </a:rPr>
              <a:t>Radio: NRAO / VLA/ NRL </a:t>
            </a:r>
            <a:endParaRPr lang="nl-NL" sz="1200" b="0">
              <a:solidFill>
                <a:srgbClr val="6C18B0"/>
              </a:solidFill>
            </a:endParaRPr>
          </a:p>
        </p:txBody>
      </p:sp>
      <p:pic>
        <p:nvPicPr>
          <p:cNvPr id="558083" name="Picture 3" descr="\\vmware-host\Shared Folders\Desktop\0192_xray_inset.jpg"/>
          <p:cNvPicPr>
            <a:picLocks noChangeAspect="1" noChangeArrowheads="1"/>
          </p:cNvPicPr>
          <p:nvPr/>
        </p:nvPicPr>
        <p:blipFill>
          <a:blip r:embed="rId4" cstate="print"/>
          <a:srcRect/>
          <a:stretch>
            <a:fillRect/>
          </a:stretch>
        </p:blipFill>
        <p:spPr bwMode="auto">
          <a:xfrm>
            <a:off x="0" y="2285682"/>
            <a:ext cx="3673158" cy="3673157"/>
          </a:xfrm>
          <a:prstGeom prst="rect">
            <a:avLst/>
          </a:prstGeom>
          <a:noFill/>
        </p:spPr>
      </p:pic>
      <p:sp>
        <p:nvSpPr>
          <p:cNvPr id="18" name="Text Box 5"/>
          <p:cNvSpPr txBox="1">
            <a:spLocks noChangeArrowheads="1"/>
          </p:cNvSpPr>
          <p:nvPr/>
        </p:nvSpPr>
        <p:spPr bwMode="auto">
          <a:xfrm>
            <a:off x="259080" y="5894082"/>
            <a:ext cx="8726424" cy="892552"/>
          </a:xfrm>
          <a:prstGeom prst="rect">
            <a:avLst/>
          </a:prstGeom>
          <a:solidFill>
            <a:srgbClr val="FFFF99"/>
          </a:solidFill>
          <a:ln w="12700">
            <a:noFill/>
            <a:miter lim="800000"/>
            <a:headEnd/>
            <a:tailEnd/>
          </a:ln>
        </p:spPr>
        <p:txBody>
          <a:bodyPr wrap="square">
            <a:spAutoFit/>
          </a:bodyPr>
          <a:lstStyle/>
          <a:p>
            <a:r>
              <a:rPr lang="en-US" sz="1600" b="0" smtClean="0">
                <a:solidFill>
                  <a:srgbClr val="6C18B0"/>
                </a:solidFill>
              </a:rPr>
              <a:t>NGC 6240: Two Supermassive Black Holes in Same Galaxy </a:t>
            </a:r>
            <a:r>
              <a:rPr lang="en-US" sz="1200" smtClean="0"/>
              <a:t/>
            </a:r>
            <a:br>
              <a:rPr lang="en-US" sz="1200" smtClean="0"/>
            </a:br>
            <a:r>
              <a:rPr lang="en-US" sz="1200" b="0" smtClean="0">
                <a:solidFill>
                  <a:srgbClr val="6C18B0"/>
                </a:solidFill>
              </a:rPr>
              <a:t>Credit</a:t>
            </a:r>
            <a:r>
              <a:rPr lang="nl-NL" sz="1200" b="0" smtClean="0">
                <a:solidFill>
                  <a:srgbClr val="6C18B0"/>
                </a:solidFill>
              </a:rPr>
              <a:t> NASA/CXC/MPE/S.Komossa et al</a:t>
            </a:r>
            <a:endParaRPr lang="en-US" sz="1200" b="0" smtClean="0">
              <a:solidFill>
                <a:srgbClr val="6C18B0"/>
              </a:solidFill>
            </a:endParaRPr>
          </a:p>
          <a:p>
            <a:r>
              <a:rPr lang="en-US" sz="1200" b="0" smtClean="0">
                <a:solidFill>
                  <a:srgbClr val="6C18B0"/>
                </a:solidFill>
              </a:rPr>
              <a:t>The Chandra image of NGC 6240, a butterfly-shaped galaxy that is the product of the collision of two smaller galaxies, revealed that the central region of the galaxy (inset) contains not one, but two active giant black holes. (at about 100 Mpc) </a:t>
            </a:r>
            <a:endParaRPr lang="nl-NL" sz="1200" b="0" smtClean="0">
              <a:solidFill>
                <a:srgbClr val="6C18B0"/>
              </a:solidFill>
            </a:endParaRPr>
          </a:p>
        </p:txBody>
      </p:sp>
      <p:pic>
        <p:nvPicPr>
          <p:cNvPr id="558084" name="Picture 4" descr="\\vmware-host\Shared Folders\Desktop\0192_xray_opt_side_med.jpg"/>
          <p:cNvPicPr>
            <a:picLocks noChangeAspect="1" noChangeArrowheads="1"/>
          </p:cNvPicPr>
          <p:nvPr/>
        </p:nvPicPr>
        <p:blipFill>
          <a:blip r:embed="rId5" cstate="print"/>
          <a:srcRect/>
          <a:stretch>
            <a:fillRect/>
          </a:stretch>
        </p:blipFill>
        <p:spPr bwMode="auto">
          <a:xfrm>
            <a:off x="0" y="1210739"/>
            <a:ext cx="2098675" cy="975884"/>
          </a:xfrm>
          <a:prstGeom prst="rect">
            <a:avLst/>
          </a:prstGeom>
          <a:noFill/>
        </p:spPr>
      </p:pic>
      <p:pic>
        <p:nvPicPr>
          <p:cNvPr id="558085" name="Picture 5" descr="\\vmware-host\Shared Folders\Desktop\3c75.jpg"/>
          <p:cNvPicPr>
            <a:picLocks noChangeAspect="1" noChangeArrowheads="1"/>
          </p:cNvPicPr>
          <p:nvPr/>
        </p:nvPicPr>
        <p:blipFill>
          <a:blip r:embed="rId6" cstate="print"/>
          <a:srcRect/>
          <a:stretch>
            <a:fillRect/>
          </a:stretch>
        </p:blipFill>
        <p:spPr bwMode="auto">
          <a:xfrm>
            <a:off x="3368041" y="1082533"/>
            <a:ext cx="1525030" cy="1462548"/>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18" descr="misner coords"/>
          <p:cNvPicPr>
            <a:picLocks noChangeAspect="1" noChangeArrowheads="1"/>
          </p:cNvPicPr>
          <p:nvPr/>
        </p:nvPicPr>
        <p:blipFill>
          <a:blip r:embed="rId3" cstate="print"/>
          <a:srcRect/>
          <a:stretch>
            <a:fillRect/>
          </a:stretch>
        </p:blipFill>
        <p:spPr bwMode="auto">
          <a:xfrm>
            <a:off x="5768975" y="2704719"/>
            <a:ext cx="2965450" cy="1600200"/>
          </a:xfrm>
          <a:prstGeom prst="rect">
            <a:avLst/>
          </a:prstGeom>
          <a:noFill/>
          <a:ln w="9525">
            <a:noFill/>
            <a:miter lim="800000"/>
            <a:headEnd/>
            <a:tailEnd/>
          </a:ln>
        </p:spPr>
      </p:pic>
      <p:sp>
        <p:nvSpPr>
          <p:cNvPr id="34825" name="Rectangle 3"/>
          <p:cNvSpPr>
            <a:spLocks noGrp="1" noChangeArrowheads="1"/>
          </p:cNvSpPr>
          <p:nvPr>
            <p:ph type="body" idx="4294967295"/>
          </p:nvPr>
        </p:nvSpPr>
        <p:spPr>
          <a:xfrm>
            <a:off x="4306888" y="1238250"/>
            <a:ext cx="4837112" cy="5267325"/>
          </a:xfrm>
        </p:spPr>
        <p:txBody>
          <a:bodyPr/>
          <a:lstStyle/>
          <a:p>
            <a:pPr marL="369888" indent="-369888" defTabSz="987425">
              <a:lnSpc>
                <a:spcPct val="90000"/>
              </a:lnSpc>
            </a:pPr>
            <a:r>
              <a:rPr lang="en-US" sz="1900" smtClean="0"/>
              <a:t>Two-body problem in general relativity</a:t>
            </a:r>
          </a:p>
          <a:p>
            <a:pPr marL="369888" indent="-369888" defTabSz="987425">
              <a:lnSpc>
                <a:spcPct val="90000"/>
              </a:lnSpc>
            </a:pPr>
            <a:r>
              <a:rPr lang="en-US" sz="1900" smtClean="0"/>
              <a:t>Numerical solution of Einstein equations required</a:t>
            </a:r>
          </a:p>
          <a:p>
            <a:pPr marL="369888" indent="-369888" defTabSz="987425">
              <a:lnSpc>
                <a:spcPct val="90000"/>
              </a:lnSpc>
            </a:pPr>
            <a:r>
              <a:rPr lang="en-US" sz="1900" smtClean="0"/>
              <a:t>Problem solution started  45 years ago</a:t>
            </a:r>
            <a:r>
              <a:rPr lang="en-US" sz="1800" smtClean="0">
                <a:solidFill>
                  <a:schemeClr val="tx1"/>
                </a:solidFill>
              </a:rPr>
              <a:t> (1963 Hahn &amp; Lindquist, IBM 7090)</a:t>
            </a:r>
            <a:endParaRPr lang="en-US" sz="1900" smtClean="0"/>
          </a:p>
          <a:p>
            <a:pPr marL="369888" indent="-369888" defTabSz="987425">
              <a:lnSpc>
                <a:spcPct val="90000"/>
              </a:lnSpc>
              <a:buFont typeface="Wingdings" pitchFamily="2" charset="2"/>
              <a:buNone/>
            </a:pPr>
            <a:endParaRPr lang="en-US" sz="1900" smtClean="0"/>
          </a:p>
          <a:p>
            <a:pPr marL="369888" indent="-369888" defTabSz="987425">
              <a:lnSpc>
                <a:spcPct val="90000"/>
              </a:lnSpc>
            </a:pPr>
            <a:endParaRPr lang="en-US" sz="1900" smtClean="0"/>
          </a:p>
          <a:p>
            <a:pPr marL="369888" indent="-369888" defTabSz="987425">
              <a:lnSpc>
                <a:spcPct val="90000"/>
              </a:lnSpc>
            </a:pPr>
            <a:endParaRPr lang="en-US" sz="1900" smtClean="0"/>
          </a:p>
          <a:p>
            <a:pPr marL="369888" indent="-369888" defTabSz="987425">
              <a:lnSpc>
                <a:spcPct val="90000"/>
              </a:lnSpc>
            </a:pPr>
            <a:endParaRPr lang="en-US" sz="1900" smtClean="0"/>
          </a:p>
          <a:p>
            <a:pPr marL="369888" indent="-369888" defTabSz="987425">
              <a:lnSpc>
                <a:spcPct val="90000"/>
              </a:lnSpc>
            </a:pPr>
            <a:r>
              <a:rPr lang="en-US" sz="1900" smtClean="0"/>
              <a:t>Wave forms critical for GW detectors</a:t>
            </a:r>
          </a:p>
          <a:p>
            <a:pPr marL="369888" indent="-369888" defTabSz="987425">
              <a:lnSpc>
                <a:spcPct val="90000"/>
              </a:lnSpc>
            </a:pPr>
            <a:r>
              <a:rPr lang="en-US" sz="1900" smtClean="0"/>
              <a:t>A PetaFLOPS-class grand challenge</a:t>
            </a:r>
          </a:p>
        </p:txBody>
      </p:sp>
      <p:sp>
        <p:nvSpPr>
          <p:cNvPr id="34818" name="Rectangle 8"/>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19458" name="Rectangle 2"/>
          <p:cNvSpPr>
            <a:spLocks noGrp="1" noChangeArrowheads="1"/>
          </p:cNvSpPr>
          <p:nvPr>
            <p:ph type="title"/>
          </p:nvPr>
        </p:nvSpPr>
        <p:spPr>
          <a:xfrm>
            <a:off x="0" y="165280"/>
            <a:ext cx="9144000" cy="955675"/>
          </a:xfrm>
        </p:spPr>
        <p:txBody>
          <a:bodyPr/>
          <a:lstStyle/>
          <a:p>
            <a:pPr algn="ctr" defTabSz="987425">
              <a:defRPr/>
            </a:pPr>
            <a:r>
              <a:rPr lang="en-US" altLang="ja-JP" sz="2800" kern="1200" smtClean="0">
                <a:solidFill>
                  <a:srgbClr val="00397E"/>
                </a:solidFill>
                <a:latin typeface="Biondi" pitchFamily="2" charset="0"/>
                <a:ea typeface="ＭＳ Ｐゴシック" pitchFamily="34" charset="-128"/>
                <a:cs typeface="Arabic Typesetting" pitchFamily="66" charset="-78"/>
              </a:rPr>
              <a:t>Numerical relativity</a:t>
            </a:r>
            <a:endParaRPr lang="en-US" altLang="ja-JP" sz="2800" kern="1200" dirty="0" smtClean="0">
              <a:solidFill>
                <a:srgbClr val="00397E"/>
              </a:solidFill>
              <a:latin typeface="Biondi" pitchFamily="2" charset="0"/>
              <a:ea typeface="ＭＳ Ｐゴシック" pitchFamily="34" charset="-128"/>
              <a:cs typeface="Arabic Typesetting" pitchFamily="66" charset="-78"/>
            </a:endParaRPr>
          </a:p>
        </p:txBody>
      </p:sp>
      <p:sp useBgFill="1">
        <p:nvSpPr>
          <p:cNvPr id="34821" name="Rectangle 7"/>
          <p:cNvSpPr>
            <a:spLocks noChangeArrowheads="1"/>
          </p:cNvSpPr>
          <p:nvPr/>
        </p:nvSpPr>
        <p:spPr bwMode="auto">
          <a:xfrm>
            <a:off x="0" y="5864225"/>
            <a:ext cx="9144000" cy="993775"/>
          </a:xfrm>
          <a:prstGeom prst="rect">
            <a:avLst/>
          </a:prstGeom>
          <a:ln w="12700" algn="ctr">
            <a:noFill/>
            <a:round/>
            <a:headEnd/>
            <a:tailEnd/>
          </a:ln>
        </p:spPr>
        <p:txBody>
          <a:bodyPr/>
          <a:lstStyle/>
          <a:p>
            <a:endParaRPr lang="nl-NL"/>
          </a:p>
        </p:txBody>
      </p:sp>
      <p:pic>
        <p:nvPicPr>
          <p:cNvPr id="34822" name="Picture 5" descr="science_full"/>
          <p:cNvPicPr>
            <a:picLocks noChangeAspect="1" noChangeArrowheads="1"/>
          </p:cNvPicPr>
          <p:nvPr/>
        </p:nvPicPr>
        <p:blipFill>
          <a:blip r:embed="rId4" cstate="print"/>
          <a:srcRect/>
          <a:stretch>
            <a:fillRect/>
          </a:stretch>
        </p:blipFill>
        <p:spPr bwMode="auto">
          <a:xfrm>
            <a:off x="0" y="1667701"/>
            <a:ext cx="3927475" cy="5172075"/>
          </a:xfrm>
          <a:prstGeom prst="rect">
            <a:avLst/>
          </a:prstGeom>
          <a:noFill/>
          <a:ln w="9525">
            <a:noFill/>
            <a:miter lim="800000"/>
            <a:headEnd/>
            <a:tailEnd/>
          </a:ln>
        </p:spPr>
      </p:pic>
      <p:sp>
        <p:nvSpPr>
          <p:cNvPr id="34823" name="Text Box 4"/>
          <p:cNvSpPr txBox="1">
            <a:spLocks noChangeArrowheads="1"/>
          </p:cNvSpPr>
          <p:nvPr/>
        </p:nvSpPr>
        <p:spPr bwMode="auto">
          <a:xfrm>
            <a:off x="0" y="2602865"/>
            <a:ext cx="1866054" cy="423593"/>
          </a:xfrm>
          <a:prstGeom prst="rect">
            <a:avLst/>
          </a:prstGeom>
          <a:noFill/>
          <a:ln w="12700">
            <a:noFill/>
            <a:miter lim="800000"/>
            <a:headEnd type="none" w="sm" len="sm"/>
            <a:tailEnd type="none" w="sm" len="sm"/>
          </a:ln>
        </p:spPr>
        <p:txBody>
          <a:bodyPr wrap="none" lIns="84216" tIns="42108" rIns="84216" bIns="42108">
            <a:spAutoFit/>
          </a:bodyPr>
          <a:lstStyle/>
          <a:p>
            <a:pPr defTabSz="841375"/>
            <a:r>
              <a:rPr lang="en-US" sz="2200" b="0">
                <a:solidFill>
                  <a:srgbClr val="FFFF00"/>
                </a:solidFill>
              </a:rPr>
              <a:t>Oct. 10, 1995</a:t>
            </a:r>
          </a:p>
        </p:txBody>
      </p:sp>
      <p:sp>
        <p:nvSpPr>
          <p:cNvPr id="34824" name="Text Box 6"/>
          <p:cNvSpPr txBox="1">
            <a:spLocks noChangeArrowheads="1"/>
          </p:cNvSpPr>
          <p:nvPr/>
        </p:nvSpPr>
        <p:spPr bwMode="auto">
          <a:xfrm>
            <a:off x="1" y="2993454"/>
            <a:ext cx="1691640" cy="546703"/>
          </a:xfrm>
          <a:prstGeom prst="rect">
            <a:avLst/>
          </a:prstGeom>
          <a:noFill/>
          <a:ln w="12700">
            <a:noFill/>
            <a:miter lim="800000"/>
            <a:headEnd type="none" w="sm" len="sm"/>
            <a:tailEnd type="none" w="sm" len="sm"/>
          </a:ln>
        </p:spPr>
        <p:txBody>
          <a:bodyPr wrap="square" lIns="84216" tIns="42108" rIns="84216" bIns="42108">
            <a:spAutoFit/>
          </a:bodyPr>
          <a:lstStyle/>
          <a:p>
            <a:pPr defTabSz="841375">
              <a:spcBef>
                <a:spcPts val="463"/>
              </a:spcBef>
              <a:spcAft>
                <a:spcPts val="463"/>
              </a:spcAft>
            </a:pPr>
            <a:r>
              <a:rPr lang="en-US" sz="1000">
                <a:solidFill>
                  <a:srgbClr val="FFFF00"/>
                </a:solidFill>
              </a:rPr>
              <a:t>Matzner, Seidel, Shapiro, Smarr, Suen, Teukolsky, Winicuor</a:t>
            </a:r>
          </a:p>
        </p:txBody>
      </p:sp>
      <p:cxnSp>
        <p:nvCxnSpPr>
          <p:cNvPr id="34826"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11" name="Picture 4"/>
          <p:cNvPicPr>
            <a:picLocks noChangeAspect="1" noChangeArrowheads="1"/>
          </p:cNvPicPr>
          <p:nvPr/>
        </p:nvPicPr>
        <p:blipFill>
          <a:blip r:embed="rId5" cstate="print"/>
          <a:srcRect/>
          <a:stretch>
            <a:fillRect/>
          </a:stretch>
        </p:blipFill>
        <p:spPr bwMode="auto">
          <a:xfrm>
            <a:off x="6573328" y="5213709"/>
            <a:ext cx="2055363" cy="16442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73875"/>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Simulation – merging of BBH</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10" name="film2.mov">
            <a:hlinkClick r:id="" action="ppaction://media"/>
          </p:cNvPr>
          <p:cNvPicPr>
            <a:picLocks noRot="1" noChangeAspect="1"/>
          </p:cNvPicPr>
          <p:nvPr>
            <a:videoFile r:link="rId1"/>
          </p:nvPr>
        </p:nvPicPr>
        <p:blipFill>
          <a:blip r:embed="rId4" cstate="print"/>
          <a:stretch>
            <a:fillRect/>
          </a:stretch>
        </p:blipFill>
        <p:spPr>
          <a:xfrm>
            <a:off x="5618672" y="1268083"/>
            <a:ext cx="3048000" cy="2286000"/>
          </a:xfrm>
          <a:prstGeom prst="rect">
            <a:avLst/>
          </a:prstGeom>
        </p:spPr>
      </p:pic>
      <p:pic>
        <p:nvPicPr>
          <p:cNvPr id="12" name="Picture 8" descr="C:\Users\jo\Pictures\CC2bh_10_07.jpg"/>
          <p:cNvPicPr>
            <a:picLocks noChangeAspect="1" noChangeArrowheads="1"/>
          </p:cNvPicPr>
          <p:nvPr/>
        </p:nvPicPr>
        <p:blipFill>
          <a:blip r:embed="rId5" cstate="print"/>
          <a:srcRect/>
          <a:stretch>
            <a:fillRect/>
          </a:stretch>
        </p:blipFill>
        <p:spPr bwMode="auto">
          <a:xfrm>
            <a:off x="5607169" y="3570702"/>
            <a:ext cx="3053752" cy="3277197"/>
          </a:xfrm>
          <a:prstGeom prst="rect">
            <a:avLst/>
          </a:prstGeom>
          <a:noFill/>
          <a:ln w="9525">
            <a:noFill/>
            <a:miter lim="800000"/>
            <a:headEnd/>
            <a:tailEnd/>
          </a:ln>
        </p:spPr>
      </p:pic>
      <p:sp>
        <p:nvSpPr>
          <p:cNvPr id="13" name="Segnaposto contenuto 2"/>
          <p:cNvSpPr>
            <a:spLocks noGrp="1"/>
          </p:cNvSpPr>
          <p:nvPr>
            <p:ph idx="1"/>
          </p:nvPr>
        </p:nvSpPr>
        <p:spPr>
          <a:xfrm>
            <a:off x="310357" y="1345343"/>
            <a:ext cx="4971827" cy="2381267"/>
          </a:xfrm>
        </p:spPr>
        <p:txBody>
          <a:bodyPr>
            <a:normAutofit lnSpcReduction="10000"/>
          </a:bodyPr>
          <a:lstStyle/>
          <a:p>
            <a:r>
              <a:rPr lang="en-US" smtClean="0"/>
              <a:t>Pretorius 2005 (arXiv:gr-pc/0507014)</a:t>
            </a:r>
            <a:endParaRPr lang="en-US" smtClean="0"/>
          </a:p>
          <a:p>
            <a:pPr lvl="1"/>
            <a:r>
              <a:rPr lang="en-US" sz="1800" smtClean="0"/>
              <a:t>BBH orbit, merger and ringdown</a:t>
            </a:r>
          </a:p>
          <a:p>
            <a:pPr lvl="1"/>
            <a:r>
              <a:rPr lang="en-US" sz="1800" smtClean="0"/>
              <a:t>Energy </a:t>
            </a:r>
            <a:r>
              <a:rPr lang="en-US" sz="1800" smtClean="0"/>
              <a:t>loss by </a:t>
            </a:r>
            <a:r>
              <a:rPr lang="en-US" sz="1800" smtClean="0"/>
              <a:t>GW</a:t>
            </a:r>
          </a:p>
          <a:p>
            <a:r>
              <a:rPr lang="en-US" smtClean="0"/>
              <a:t>Rezzolla</a:t>
            </a:r>
          </a:p>
          <a:p>
            <a:pPr lvl="1"/>
            <a:r>
              <a:rPr lang="en-US" sz="1800" smtClean="0"/>
              <a:t>Templates with sufficient precision for Advanced LIGO and Virgo</a:t>
            </a:r>
            <a:endParaRPr lang="en-US" sz="1800" smtClean="0"/>
          </a:p>
          <a:p>
            <a:pPr lvl="1"/>
            <a:endParaRPr lang="en-US" sz="1800" smtClean="0"/>
          </a:p>
          <a:p>
            <a:pPr lvl="1"/>
            <a:endParaRPr lang="en-US" sz="1800" smtClean="0"/>
          </a:p>
          <a:p>
            <a:pPr>
              <a:buNone/>
            </a:pPr>
            <a:endParaRPr lang="en-US" sz="1100"/>
          </a:p>
        </p:txBody>
      </p:sp>
      <p:pic>
        <p:nvPicPr>
          <p:cNvPr id="556033" name="Picture 1"/>
          <p:cNvPicPr>
            <a:picLocks noChangeAspect="1" noChangeArrowheads="1"/>
          </p:cNvPicPr>
          <p:nvPr/>
        </p:nvPicPr>
        <p:blipFill>
          <a:blip r:embed="rId6" cstate="print"/>
          <a:srcRect/>
          <a:stretch>
            <a:fillRect/>
          </a:stretch>
        </p:blipFill>
        <p:spPr bwMode="auto">
          <a:xfrm>
            <a:off x="520551" y="4054414"/>
            <a:ext cx="2752838" cy="255315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p:cTn id="7" repeatCount="indefinite"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63484"/>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Waveforms for inspiraling binaries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13" name="Segnaposto contenuto 2"/>
          <p:cNvSpPr>
            <a:spLocks noGrp="1"/>
          </p:cNvSpPr>
          <p:nvPr>
            <p:ph idx="1"/>
          </p:nvPr>
        </p:nvSpPr>
        <p:spPr>
          <a:xfrm>
            <a:off x="310357" y="1345343"/>
            <a:ext cx="3925468" cy="4329316"/>
          </a:xfrm>
        </p:spPr>
        <p:txBody>
          <a:bodyPr>
            <a:normAutofit/>
          </a:bodyPr>
          <a:lstStyle/>
          <a:p>
            <a:r>
              <a:rPr lang="en-US" smtClean="0"/>
              <a:t>Late-time dynamics of compact binaries</a:t>
            </a:r>
            <a:endParaRPr lang="en-US" smtClean="0"/>
          </a:p>
          <a:p>
            <a:pPr lvl="1"/>
            <a:r>
              <a:rPr lang="en-US" sz="1800" smtClean="0"/>
              <a:t>Highly relativistic</a:t>
            </a:r>
          </a:p>
          <a:p>
            <a:pPr lvl="1"/>
            <a:r>
              <a:rPr lang="en-US" sz="1800" smtClean="0"/>
              <a:t>Dominated by non-linear GR effects</a:t>
            </a:r>
          </a:p>
          <a:p>
            <a:r>
              <a:rPr lang="en-US" smtClean="0"/>
              <a:t>Post-Newtonian theory</a:t>
            </a:r>
            <a:endParaRPr lang="en-US" smtClean="0"/>
          </a:p>
          <a:p>
            <a:pPr lvl="1"/>
            <a:r>
              <a:rPr lang="en-US" sz="1800" smtClean="0"/>
              <a:t>M</a:t>
            </a:r>
            <a:r>
              <a:rPr lang="en-US" sz="1800" smtClean="0"/>
              <a:t>odel evolution now to </a:t>
            </a:r>
            <a:r>
              <a:rPr lang="en-US" sz="1800" i="1" smtClean="0"/>
              <a:t>O(v</a:t>
            </a:r>
            <a:r>
              <a:rPr lang="en-US" sz="1800" baseline="30000" smtClean="0"/>
              <a:t>7</a:t>
            </a:r>
            <a:r>
              <a:rPr lang="en-US" sz="1800" i="1" smtClean="0"/>
              <a:t>)</a:t>
            </a:r>
          </a:p>
          <a:p>
            <a:r>
              <a:rPr lang="en-US" smtClean="0"/>
              <a:t>Gravitational radiation</a:t>
            </a:r>
          </a:p>
          <a:p>
            <a:pPr lvl="1"/>
            <a:r>
              <a:rPr lang="en-US" sz="1800" smtClean="0"/>
              <a:t>Shape and strength depend on masses, spins, distance, orientation, sky location, …</a:t>
            </a:r>
            <a:endParaRPr lang="en-US" sz="1800" smtClean="0"/>
          </a:p>
          <a:p>
            <a:pPr lvl="1"/>
            <a:endParaRPr lang="en-US" sz="1800" smtClean="0"/>
          </a:p>
          <a:p>
            <a:pPr lvl="1"/>
            <a:endParaRPr lang="en-US" sz="1800" smtClean="0"/>
          </a:p>
          <a:p>
            <a:pPr>
              <a:buNone/>
            </a:pPr>
            <a:endParaRPr lang="en-US" sz="1100"/>
          </a:p>
        </p:txBody>
      </p:sp>
      <p:pic>
        <p:nvPicPr>
          <p:cNvPr id="649219" name="Picture 3"/>
          <p:cNvPicPr>
            <a:picLocks noChangeAspect="1" noChangeArrowheads="1"/>
          </p:cNvPicPr>
          <p:nvPr/>
        </p:nvPicPr>
        <p:blipFill>
          <a:blip r:embed="rId3" cstate="print"/>
          <a:srcRect/>
          <a:stretch>
            <a:fillRect/>
          </a:stretch>
        </p:blipFill>
        <p:spPr bwMode="auto">
          <a:xfrm>
            <a:off x="483254" y="5862918"/>
            <a:ext cx="3114167" cy="715496"/>
          </a:xfrm>
          <a:prstGeom prst="rect">
            <a:avLst/>
          </a:prstGeom>
          <a:noFill/>
          <a:ln w="9525">
            <a:noFill/>
            <a:miter lim="800000"/>
            <a:headEnd/>
            <a:tailEnd/>
          </a:ln>
        </p:spPr>
      </p:pic>
      <p:pic>
        <p:nvPicPr>
          <p:cNvPr id="14" name="Picture 6"/>
          <p:cNvPicPr>
            <a:picLocks noChangeAspect="1" noChangeArrowheads="1"/>
          </p:cNvPicPr>
          <p:nvPr/>
        </p:nvPicPr>
        <p:blipFill>
          <a:blip r:embed="rId4" cstate="print"/>
          <a:srcRect/>
          <a:stretch>
            <a:fillRect/>
          </a:stretch>
        </p:blipFill>
        <p:spPr bwMode="auto">
          <a:xfrm>
            <a:off x="4740628" y="1372407"/>
            <a:ext cx="3515868" cy="2930652"/>
          </a:xfrm>
          <a:prstGeom prst="rect">
            <a:avLst/>
          </a:prstGeom>
          <a:noFill/>
          <a:ln w="9525">
            <a:noFill/>
            <a:miter lim="800000"/>
            <a:headEnd/>
            <a:tailEnd/>
          </a:ln>
        </p:spPr>
      </p:pic>
      <p:sp>
        <p:nvSpPr>
          <p:cNvPr id="15" name="Tekstvak 14"/>
          <p:cNvSpPr txBox="1"/>
          <p:nvPr/>
        </p:nvSpPr>
        <p:spPr>
          <a:xfrm>
            <a:off x="7516908" y="4397188"/>
            <a:ext cx="745845" cy="400110"/>
          </a:xfrm>
          <a:prstGeom prst="rect">
            <a:avLst/>
          </a:prstGeom>
          <a:noFill/>
        </p:spPr>
        <p:txBody>
          <a:bodyPr wrap="none" rtlCol="0">
            <a:spAutoFit/>
          </a:bodyPr>
          <a:lstStyle/>
          <a:p>
            <a:r>
              <a:rPr lang="nl-NL" sz="2000" b="0" smtClean="0"/>
              <a:t>Time</a:t>
            </a:r>
            <a:endParaRPr lang="nl-NL" b="0"/>
          </a:p>
        </p:txBody>
      </p:sp>
      <p:sp>
        <p:nvSpPr>
          <p:cNvPr id="16" name="Tekstvak 15"/>
          <p:cNvSpPr txBox="1"/>
          <p:nvPr/>
        </p:nvSpPr>
        <p:spPr>
          <a:xfrm rot="16200000">
            <a:off x="3769661" y="1846730"/>
            <a:ext cx="1326004" cy="400110"/>
          </a:xfrm>
          <a:prstGeom prst="rect">
            <a:avLst/>
          </a:prstGeom>
          <a:noFill/>
        </p:spPr>
        <p:txBody>
          <a:bodyPr wrap="none" rtlCol="0">
            <a:spAutoFit/>
          </a:bodyPr>
          <a:lstStyle/>
          <a:p>
            <a:r>
              <a:rPr lang="nl-NL" sz="2000" b="0" smtClean="0"/>
              <a:t>Amplitude</a:t>
            </a:r>
            <a:endParaRPr lang="nl-NL" b="0"/>
          </a:p>
        </p:txBody>
      </p:sp>
      <p:sp>
        <p:nvSpPr>
          <p:cNvPr id="17" name="Tekstvak 16"/>
          <p:cNvSpPr txBox="1"/>
          <p:nvPr/>
        </p:nvSpPr>
        <p:spPr>
          <a:xfrm rot="5400000">
            <a:off x="7736542" y="2129118"/>
            <a:ext cx="1909497" cy="400110"/>
          </a:xfrm>
          <a:prstGeom prst="rect">
            <a:avLst/>
          </a:prstGeom>
          <a:noFill/>
        </p:spPr>
        <p:txBody>
          <a:bodyPr wrap="none" rtlCol="0">
            <a:spAutoFit/>
          </a:bodyPr>
          <a:lstStyle/>
          <a:p>
            <a:r>
              <a:rPr lang="nl-NL" sz="2000" b="0" smtClean="0"/>
              <a:t>Increasing spin</a:t>
            </a:r>
            <a:endParaRPr lang="nl-NL" b="0"/>
          </a:p>
        </p:txBody>
      </p:sp>
      <p:sp>
        <p:nvSpPr>
          <p:cNvPr id="18" name="PIJL-OMLAAG 17"/>
          <p:cNvSpPr/>
          <p:nvPr/>
        </p:nvSpPr>
        <p:spPr bwMode="auto">
          <a:xfrm>
            <a:off x="8364071" y="1358153"/>
            <a:ext cx="134470" cy="2864223"/>
          </a:xfrm>
          <a:prstGeom prst="downArrow">
            <a:avLst/>
          </a:prstGeom>
          <a:solidFill>
            <a:srgbClr val="92D05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smtClean="0">
              <a:ln>
                <a:noFill/>
              </a:ln>
              <a:solidFill>
                <a:schemeClr val="bg1"/>
              </a:solidFill>
              <a:effectLst/>
              <a:latin typeface="Arial" charset="0"/>
            </a:endParaRPr>
          </a:p>
        </p:txBody>
      </p:sp>
      <p:pic>
        <p:nvPicPr>
          <p:cNvPr id="19" name="Picture 5"/>
          <p:cNvPicPr>
            <a:picLocks noChangeAspect="1" noChangeArrowheads="1"/>
          </p:cNvPicPr>
          <p:nvPr/>
        </p:nvPicPr>
        <p:blipFill>
          <a:blip r:embed="rId5" cstate="print"/>
          <a:srcRect/>
          <a:stretch>
            <a:fillRect/>
          </a:stretch>
        </p:blipFill>
        <p:spPr bwMode="auto">
          <a:xfrm>
            <a:off x="4129928" y="4877921"/>
            <a:ext cx="4772025" cy="188595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63484"/>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Waveforms BBH and NS-BH binary</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13" name="Segnaposto contenuto 2"/>
          <p:cNvSpPr>
            <a:spLocks noGrp="1"/>
          </p:cNvSpPr>
          <p:nvPr>
            <p:ph idx="1"/>
          </p:nvPr>
        </p:nvSpPr>
        <p:spPr>
          <a:xfrm>
            <a:off x="310357" y="1345343"/>
            <a:ext cx="3575843" cy="4329316"/>
          </a:xfrm>
        </p:spPr>
        <p:txBody>
          <a:bodyPr>
            <a:normAutofit/>
          </a:bodyPr>
          <a:lstStyle/>
          <a:p>
            <a:r>
              <a:rPr lang="en-US" smtClean="0"/>
              <a:t>Signal m</a:t>
            </a:r>
            <a:r>
              <a:rPr lang="en-US" smtClean="0"/>
              <a:t>odulation</a:t>
            </a:r>
            <a:endParaRPr lang="en-US" smtClean="0"/>
          </a:p>
          <a:p>
            <a:pPr lvl="1"/>
            <a:r>
              <a:rPr lang="en-US" sz="1800" smtClean="0"/>
              <a:t>Amplitude and frequency</a:t>
            </a:r>
            <a:endParaRPr lang="en-US" sz="1800" smtClean="0"/>
          </a:p>
          <a:p>
            <a:pPr lvl="1"/>
            <a:r>
              <a:rPr lang="en-US" sz="1800" smtClean="0"/>
              <a:t>Due to spin-orbit precession of the orbital plane</a:t>
            </a:r>
          </a:p>
          <a:p>
            <a:r>
              <a:rPr lang="en-US" smtClean="0"/>
              <a:t>Gravitational waves</a:t>
            </a:r>
            <a:endParaRPr lang="en-US" smtClean="0"/>
          </a:p>
          <a:p>
            <a:pPr lvl="1"/>
            <a:r>
              <a:rPr lang="en-US" sz="1800" smtClean="0"/>
              <a:t>Merger phase dominates</a:t>
            </a:r>
          </a:p>
          <a:p>
            <a:pPr lvl="1"/>
            <a:r>
              <a:rPr lang="en-US" sz="1800" smtClean="0"/>
              <a:t>Direct insight into dynamics of spacetime at </a:t>
            </a:r>
            <a:r>
              <a:rPr lang="en-US" sz="1800" smtClean="0"/>
              <a:t>extreme </a:t>
            </a:r>
            <a:r>
              <a:rPr lang="en-US" sz="1800" smtClean="0"/>
              <a:t>curvatures</a:t>
            </a:r>
          </a:p>
          <a:p>
            <a:pPr lvl="1"/>
            <a:r>
              <a:rPr lang="en-US" sz="1800" smtClean="0"/>
              <a:t>Unambiguous evidence for existance of black holes</a:t>
            </a:r>
            <a:endParaRPr lang="en-US" sz="1800" smtClean="0"/>
          </a:p>
          <a:p>
            <a:pPr lvl="1"/>
            <a:endParaRPr lang="en-US" sz="1800" smtClean="0"/>
          </a:p>
          <a:p>
            <a:pPr lvl="1"/>
            <a:endParaRPr lang="en-US" sz="1800" smtClean="0"/>
          </a:p>
          <a:p>
            <a:pPr>
              <a:buNone/>
            </a:pPr>
            <a:endParaRPr lang="en-US" sz="1100"/>
          </a:p>
        </p:txBody>
      </p:sp>
      <p:pic>
        <p:nvPicPr>
          <p:cNvPr id="650242" name="Picture 2"/>
          <p:cNvPicPr>
            <a:picLocks noChangeAspect="1" noChangeArrowheads="1"/>
          </p:cNvPicPr>
          <p:nvPr/>
        </p:nvPicPr>
        <p:blipFill>
          <a:blip r:embed="rId3" cstate="print"/>
          <a:srcRect/>
          <a:stretch>
            <a:fillRect/>
          </a:stretch>
        </p:blipFill>
        <p:spPr bwMode="auto">
          <a:xfrm>
            <a:off x="3953434" y="3276325"/>
            <a:ext cx="5076221" cy="3334801"/>
          </a:xfrm>
          <a:prstGeom prst="rect">
            <a:avLst/>
          </a:prstGeom>
          <a:noFill/>
          <a:ln w="9525">
            <a:noFill/>
            <a:miter lim="800000"/>
            <a:headEnd/>
            <a:tailEnd/>
          </a:ln>
        </p:spPr>
      </p:pic>
      <p:sp>
        <p:nvSpPr>
          <p:cNvPr id="20" name="Tekstvak 19"/>
          <p:cNvSpPr txBox="1"/>
          <p:nvPr/>
        </p:nvSpPr>
        <p:spPr>
          <a:xfrm>
            <a:off x="4182038" y="2864223"/>
            <a:ext cx="4769383" cy="400110"/>
          </a:xfrm>
          <a:prstGeom prst="rect">
            <a:avLst/>
          </a:prstGeom>
          <a:noFill/>
        </p:spPr>
        <p:txBody>
          <a:bodyPr wrap="none" rtlCol="0">
            <a:spAutoFit/>
          </a:bodyPr>
          <a:lstStyle/>
          <a:p>
            <a:r>
              <a:rPr lang="nl-NL" sz="2000" b="0" smtClean="0"/>
              <a:t>Time domain              Frequency domain</a:t>
            </a:r>
            <a:endParaRPr lang="nl-NL" b="0"/>
          </a:p>
        </p:txBody>
      </p:sp>
    </p:spTree>
  </p:cSld>
  <p:clrMapOvr>
    <a:masterClrMapping/>
  </p:clrMapOvr>
  <p:transition spd="med">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3093"/>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Astrophysics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3093"/>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Astrophysics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13" name="Segnaposto contenuto 2"/>
          <p:cNvSpPr>
            <a:spLocks noGrp="1"/>
          </p:cNvSpPr>
          <p:nvPr>
            <p:ph idx="1"/>
          </p:nvPr>
        </p:nvSpPr>
        <p:spPr>
          <a:xfrm>
            <a:off x="310357" y="1345343"/>
            <a:ext cx="7878902" cy="5324398"/>
          </a:xfrm>
        </p:spPr>
        <p:txBody>
          <a:bodyPr>
            <a:normAutofit fontScale="70000" lnSpcReduction="20000"/>
          </a:bodyPr>
          <a:lstStyle/>
          <a:p>
            <a:r>
              <a:rPr lang="en-US" sz="3000" smtClean="0"/>
              <a:t>Unveiling progenitors of short-hard GRBs</a:t>
            </a:r>
          </a:p>
          <a:p>
            <a:pPr lvl="1"/>
            <a:r>
              <a:rPr lang="en-US" smtClean="0"/>
              <a:t>Short-hard GRBs believed to be merging NS-NS and NS-BH</a:t>
            </a:r>
          </a:p>
          <a:p>
            <a:r>
              <a:rPr lang="nl-NL" sz="3000" smtClean="0"/>
              <a:t>Understanding </a:t>
            </a:r>
            <a:r>
              <a:rPr lang="nl-NL" sz="3000" smtClean="0"/>
              <a:t>supernovae</a:t>
            </a:r>
            <a:endParaRPr lang="nl-NL" sz="3000" smtClean="0"/>
          </a:p>
          <a:p>
            <a:pPr lvl="1"/>
            <a:r>
              <a:rPr lang="en-US" smtClean="0"/>
              <a:t>Astrophysics of gravitational collapse and supernova?</a:t>
            </a:r>
          </a:p>
          <a:p>
            <a:r>
              <a:rPr lang="en-US" sz="3000" smtClean="0"/>
              <a:t>Evolutionary paths of compact binaries</a:t>
            </a:r>
          </a:p>
          <a:p>
            <a:r>
              <a:rPr lang="en-US" sz="3000" smtClean="0"/>
              <a:t>Finding why pulsars glitch and magnetars flare</a:t>
            </a:r>
          </a:p>
          <a:p>
            <a:pPr lvl="1"/>
            <a:r>
              <a:rPr lang="en-US" smtClean="0"/>
              <a:t>What causes sudden excursions in pulsar spin frequencies</a:t>
            </a:r>
          </a:p>
          <a:p>
            <a:pPr lvl="1"/>
            <a:r>
              <a:rPr lang="en-US" smtClean="0"/>
              <a:t>What is behind ultra high-energy transients in magnetars</a:t>
            </a:r>
          </a:p>
          <a:p>
            <a:r>
              <a:rPr lang="nl-NL" sz="3000" smtClean="0"/>
              <a:t>Ellipticity of neutron stars</a:t>
            </a:r>
          </a:p>
          <a:p>
            <a:pPr lvl="1"/>
            <a:r>
              <a:rPr lang="en-US" smtClean="0"/>
              <a:t>Mountains of what size can be supported on neutron stars?</a:t>
            </a:r>
          </a:p>
          <a:p>
            <a:r>
              <a:rPr lang="en-US" sz="3000" smtClean="0"/>
              <a:t>NS spin frequencies in LMXBs</a:t>
            </a:r>
          </a:p>
          <a:p>
            <a:pPr lvl="1"/>
            <a:r>
              <a:rPr lang="en-US" smtClean="0"/>
              <a:t>Why are spin frequencies of neutron stars in </a:t>
            </a:r>
            <a:r>
              <a:rPr lang="en-US" smtClean="0"/>
              <a:t>low-mass </a:t>
            </a:r>
            <a:r>
              <a:rPr lang="en-US" smtClean="0"/>
              <a:t>X-ray binaries </a:t>
            </a:r>
            <a:r>
              <a:rPr lang="en-US" smtClean="0"/>
              <a:t>bounded, CFS instability </a:t>
            </a:r>
            <a:r>
              <a:rPr lang="en-US" smtClean="0"/>
              <a:t>and </a:t>
            </a:r>
            <a:r>
              <a:rPr lang="en-US" smtClean="0"/>
              <a:t>r-modes</a:t>
            </a:r>
            <a:endParaRPr lang="en-US" sz="1800" smtClean="0"/>
          </a:p>
          <a:p>
            <a:pPr lvl="1"/>
            <a:endParaRPr lang="en-US" sz="1800" smtClean="0"/>
          </a:p>
          <a:p>
            <a:pPr>
              <a:buNone/>
            </a:pPr>
            <a:endParaRPr lang="en-US" sz="1100"/>
          </a:p>
        </p:txBody>
      </p:sp>
    </p:spTree>
  </p:cSld>
  <p:clrMapOvr>
    <a:masterClrMapping/>
  </p:clrMapOvr>
  <p:transition spd="med">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73875"/>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Expected coalescense rates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13" name="Segnaposto contenuto 2"/>
          <p:cNvSpPr>
            <a:spLocks noGrp="1"/>
          </p:cNvSpPr>
          <p:nvPr>
            <p:ph idx="1"/>
          </p:nvPr>
        </p:nvSpPr>
        <p:spPr>
          <a:xfrm>
            <a:off x="310356" y="1345342"/>
            <a:ext cx="4206780" cy="5256626"/>
          </a:xfrm>
        </p:spPr>
        <p:txBody>
          <a:bodyPr>
            <a:noAutofit/>
          </a:bodyPr>
          <a:lstStyle/>
          <a:p>
            <a:r>
              <a:rPr lang="en-US" sz="1800" smtClean="0">
                <a:latin typeface="Arial" pitchFamily="34" charset="0"/>
                <a:cs typeface="Arial" pitchFamily="34" charset="0"/>
              </a:rPr>
              <a:t>Distance reach</a:t>
            </a:r>
          </a:p>
          <a:p>
            <a:pPr lvl="1"/>
            <a:r>
              <a:rPr lang="en-US" sz="1600" smtClean="0">
                <a:latin typeface="Arial" pitchFamily="34" charset="0"/>
                <a:cs typeface="Arial" pitchFamily="34" charset="0"/>
              </a:rPr>
              <a:t>Intrinsic mass (red)</a:t>
            </a:r>
          </a:p>
          <a:p>
            <a:pPr lvl="1"/>
            <a:r>
              <a:rPr lang="en-US" sz="1600" smtClean="0">
                <a:latin typeface="Arial" pitchFamily="34" charset="0"/>
                <a:cs typeface="Arial" pitchFamily="34" charset="0"/>
              </a:rPr>
              <a:t>Observed mass (blue)</a:t>
            </a:r>
          </a:p>
          <a:p>
            <a:pPr lvl="1"/>
            <a:r>
              <a:rPr lang="en-US" sz="1600" smtClean="0">
                <a:latin typeface="Arial" pitchFamily="34" charset="0"/>
                <a:cs typeface="Arial" pitchFamily="34" charset="0"/>
              </a:rPr>
              <a:t>Spinning objects with spin parameter </a:t>
            </a:r>
            <a:r>
              <a:rPr lang="en-US" sz="1600" smtClean="0">
                <a:latin typeface="Arial" pitchFamily="34" charset="0"/>
                <a:cs typeface="Arial" pitchFamily="34" charset="0"/>
                <a:sym typeface="Symbol"/>
              </a:rPr>
              <a:t> = 0.75 </a:t>
            </a:r>
            <a:r>
              <a:rPr lang="en-US" sz="1600" smtClean="0">
                <a:latin typeface="Arial" pitchFamily="34" charset="0"/>
                <a:cs typeface="Arial" pitchFamily="34" charset="0"/>
              </a:rPr>
              <a:t>(upper)</a:t>
            </a:r>
            <a:endParaRPr lang="en-US" sz="1600" smtClean="0">
              <a:latin typeface="Arial" pitchFamily="34" charset="0"/>
              <a:cs typeface="Arial" pitchFamily="34" charset="0"/>
            </a:endParaRPr>
          </a:p>
          <a:p>
            <a:r>
              <a:rPr lang="nl-NL" sz="1800" smtClean="0">
                <a:latin typeface="Arial" pitchFamily="34" charset="0"/>
                <a:cs typeface="Arial" pitchFamily="34" charset="0"/>
              </a:rPr>
              <a:t>Star formation rate</a:t>
            </a:r>
          </a:p>
          <a:p>
            <a:pPr lvl="1"/>
            <a:r>
              <a:rPr lang="en-US" sz="1600" smtClean="0">
                <a:latin typeface="Arial" pitchFamily="34" charset="0"/>
                <a:cs typeface="Arial" pitchFamily="34" charset="0"/>
              </a:rPr>
              <a:t>Enhanced at z </a:t>
            </a:r>
            <a:r>
              <a:rPr lang="en-US" sz="1600" smtClean="0">
                <a:latin typeface="Arial" pitchFamily="34" charset="0"/>
                <a:cs typeface="Arial" pitchFamily="34" charset="0"/>
                <a:sym typeface="Symbol"/>
              </a:rPr>
              <a:t> 1 – 3</a:t>
            </a:r>
            <a:endParaRPr lang="en-US" sz="1600" smtClean="0">
              <a:latin typeface="Arial" pitchFamily="34" charset="0"/>
              <a:cs typeface="Arial" pitchFamily="34" charset="0"/>
            </a:endParaRPr>
          </a:p>
          <a:p>
            <a:r>
              <a:rPr lang="en-US" sz="1800" smtClean="0">
                <a:latin typeface="Arial" pitchFamily="34" charset="0"/>
                <a:cs typeface="Arial" pitchFamily="34" charset="0"/>
              </a:rPr>
              <a:t>BH and SN</a:t>
            </a:r>
          </a:p>
          <a:p>
            <a:pPr lvl="1"/>
            <a:r>
              <a:rPr lang="en-US" sz="1600" smtClean="0">
                <a:latin typeface="Arial" pitchFamily="34" charset="0"/>
                <a:cs typeface="Arial" pitchFamily="34" charset="0"/>
              </a:rPr>
              <a:t>Expected to form after Type II supernovae</a:t>
            </a:r>
          </a:p>
          <a:p>
            <a:pPr lvl="1"/>
            <a:r>
              <a:rPr lang="en-US" sz="1600" smtClean="0">
                <a:latin typeface="Arial" pitchFamily="34" charset="0"/>
                <a:cs typeface="Arial" pitchFamily="34" charset="0"/>
              </a:rPr>
              <a:t>About 1 / 100 yr in MWEG</a:t>
            </a:r>
          </a:p>
          <a:p>
            <a:r>
              <a:rPr lang="en-US" sz="1800" smtClean="0">
                <a:latin typeface="Arial" pitchFamily="34" charset="0"/>
                <a:cs typeface="Arial" pitchFamily="34" charset="0"/>
              </a:rPr>
              <a:t>Binaries</a:t>
            </a:r>
          </a:p>
          <a:p>
            <a:pPr lvl="1"/>
            <a:r>
              <a:rPr lang="en-US" sz="1600" smtClean="0">
                <a:latin typeface="Arial" pitchFamily="34" charset="0"/>
                <a:cs typeface="Arial" pitchFamily="34" charset="0"/>
              </a:rPr>
              <a:t>BNS from observational evidence</a:t>
            </a:r>
          </a:p>
          <a:p>
            <a:pPr lvl="1"/>
            <a:r>
              <a:rPr lang="en-US" sz="1600" smtClean="0">
                <a:latin typeface="Arial" pitchFamily="34" charset="0"/>
                <a:cs typeface="Arial" pitchFamily="34" charset="0"/>
              </a:rPr>
              <a:t>BH-BH and BH-NS entirely </a:t>
            </a:r>
            <a:r>
              <a:rPr lang="en-US" sz="1600" smtClean="0">
                <a:latin typeface="Arial" pitchFamily="34" charset="0"/>
                <a:cs typeface="Arial" pitchFamily="34" charset="0"/>
              </a:rPr>
              <a:t>from </a:t>
            </a:r>
            <a:r>
              <a:rPr lang="en-US" sz="1600" smtClean="0">
                <a:latin typeface="Arial" pitchFamily="34" charset="0"/>
                <a:cs typeface="Arial" pitchFamily="34" charset="0"/>
              </a:rPr>
              <a:t>theory (uncertainties from delay birth to merger, metallicity, etc.)</a:t>
            </a:r>
            <a:endParaRPr lang="en-US" sz="400"/>
          </a:p>
        </p:txBody>
      </p:sp>
      <p:pic>
        <p:nvPicPr>
          <p:cNvPr id="651266" name="Picture 2"/>
          <p:cNvPicPr>
            <a:picLocks noChangeAspect="1" noChangeArrowheads="1"/>
          </p:cNvPicPr>
          <p:nvPr/>
        </p:nvPicPr>
        <p:blipFill>
          <a:blip r:embed="rId3" cstate="print"/>
          <a:srcRect/>
          <a:stretch>
            <a:fillRect/>
          </a:stretch>
        </p:blipFill>
        <p:spPr bwMode="auto">
          <a:xfrm>
            <a:off x="4286589" y="5952006"/>
            <a:ext cx="4628811" cy="787122"/>
          </a:xfrm>
          <a:prstGeom prst="rect">
            <a:avLst/>
          </a:prstGeom>
          <a:noFill/>
          <a:ln w="9525">
            <a:noFill/>
            <a:miter lim="800000"/>
            <a:headEnd/>
            <a:tailEnd/>
          </a:ln>
        </p:spPr>
      </p:pic>
      <p:sp>
        <p:nvSpPr>
          <p:cNvPr id="6" name="Tekstvak 5"/>
          <p:cNvSpPr txBox="1"/>
          <p:nvPr/>
        </p:nvSpPr>
        <p:spPr>
          <a:xfrm>
            <a:off x="5230362" y="5582682"/>
            <a:ext cx="3650358" cy="338554"/>
          </a:xfrm>
          <a:prstGeom prst="rect">
            <a:avLst/>
          </a:prstGeom>
          <a:noFill/>
        </p:spPr>
        <p:txBody>
          <a:bodyPr wrap="none" rtlCol="0">
            <a:spAutoFit/>
          </a:bodyPr>
          <a:lstStyle/>
          <a:p>
            <a:r>
              <a:rPr lang="nl-NL" sz="1600" b="0" smtClean="0"/>
              <a:t>Expected rate in local (</a:t>
            </a:r>
            <a:r>
              <a:rPr lang="nl-NL" sz="1600" b="0" i="1" smtClean="0"/>
              <a:t>z </a:t>
            </a:r>
            <a:r>
              <a:rPr lang="nl-NL" sz="1600" b="0" i="1" smtClean="0">
                <a:sym typeface="Symbol"/>
              </a:rPr>
              <a:t> 0</a:t>
            </a:r>
            <a:r>
              <a:rPr lang="nl-NL" sz="1600" b="0" smtClean="0">
                <a:sym typeface="Symbol"/>
              </a:rPr>
              <a:t>) Universe</a:t>
            </a:r>
            <a:endParaRPr lang="nl-NL" sz="1600" b="0"/>
          </a:p>
        </p:txBody>
      </p:sp>
      <p:pic>
        <p:nvPicPr>
          <p:cNvPr id="651267" name="Picture 3"/>
          <p:cNvPicPr>
            <a:picLocks noChangeAspect="1" noChangeArrowheads="1"/>
          </p:cNvPicPr>
          <p:nvPr/>
        </p:nvPicPr>
        <p:blipFill>
          <a:blip r:embed="rId4" cstate="print"/>
          <a:srcRect/>
          <a:stretch>
            <a:fillRect/>
          </a:stretch>
        </p:blipFill>
        <p:spPr bwMode="auto">
          <a:xfrm>
            <a:off x="4340488" y="1294989"/>
            <a:ext cx="4803511" cy="3129094"/>
          </a:xfrm>
          <a:prstGeom prst="rect">
            <a:avLst/>
          </a:prstGeom>
          <a:noFill/>
          <a:ln w="9525">
            <a:noFill/>
            <a:miter lim="800000"/>
            <a:headEnd/>
            <a:tailEnd/>
          </a:ln>
        </p:spPr>
      </p:pic>
      <p:sp>
        <p:nvSpPr>
          <p:cNvPr id="8" name="Tekstvak 7"/>
          <p:cNvSpPr txBox="1"/>
          <p:nvPr/>
        </p:nvSpPr>
        <p:spPr>
          <a:xfrm>
            <a:off x="7960659" y="1344706"/>
            <a:ext cx="577402" cy="461665"/>
          </a:xfrm>
          <a:prstGeom prst="rect">
            <a:avLst/>
          </a:prstGeom>
          <a:noFill/>
        </p:spPr>
        <p:txBody>
          <a:bodyPr wrap="none" rtlCol="0">
            <a:spAutoFit/>
          </a:bodyPr>
          <a:lstStyle/>
          <a:p>
            <a:r>
              <a:rPr lang="nl-NL" b="0" smtClean="0"/>
              <a:t>ET</a:t>
            </a:r>
            <a:endParaRPr lang="nl-NL" b="0"/>
          </a:p>
        </p:txBody>
      </p:sp>
      <p:sp>
        <p:nvSpPr>
          <p:cNvPr id="9" name="Tekstvak 8"/>
          <p:cNvSpPr txBox="1"/>
          <p:nvPr/>
        </p:nvSpPr>
        <p:spPr>
          <a:xfrm>
            <a:off x="5227314" y="5186442"/>
            <a:ext cx="3650358" cy="338554"/>
          </a:xfrm>
          <a:prstGeom prst="rect">
            <a:avLst/>
          </a:prstGeom>
          <a:noFill/>
        </p:spPr>
        <p:txBody>
          <a:bodyPr wrap="none" rtlCol="0">
            <a:spAutoFit/>
          </a:bodyPr>
          <a:lstStyle/>
          <a:p>
            <a:r>
              <a:rPr lang="nl-NL" sz="1600" b="0" smtClean="0"/>
              <a:t>Expected rate in local (</a:t>
            </a:r>
            <a:r>
              <a:rPr lang="nl-NL" sz="1600" b="0" i="1" smtClean="0"/>
              <a:t>z </a:t>
            </a:r>
            <a:r>
              <a:rPr lang="nl-NL" sz="1600" b="0" i="1" smtClean="0">
                <a:sym typeface="Symbol"/>
              </a:rPr>
              <a:t> 0</a:t>
            </a:r>
            <a:r>
              <a:rPr lang="nl-NL" sz="1600" b="0" smtClean="0">
                <a:sym typeface="Symbol"/>
              </a:rPr>
              <a:t>) Universe</a:t>
            </a:r>
            <a:endParaRPr lang="nl-NL" sz="1600" b="0"/>
          </a:p>
        </p:txBody>
      </p:sp>
    </p:spTree>
  </p:cSld>
  <p:clrMapOvr>
    <a:masterClrMapping/>
  </p:clrMapOvr>
  <p:transition spd="med">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17"/>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4100" name="Rectangle 2"/>
          <p:cNvSpPr>
            <a:spLocks noGrp="1" noChangeArrowheads="1"/>
          </p:cNvSpPr>
          <p:nvPr>
            <p:ph type="title"/>
          </p:nvPr>
        </p:nvSpPr>
        <p:spPr>
          <a:xfrm>
            <a:off x="458788" y="188913"/>
            <a:ext cx="7380287" cy="609600"/>
          </a:xfrm>
        </p:spPr>
        <p:txBody>
          <a:bodyPr/>
          <a:lstStyle/>
          <a:p>
            <a:pPr defTabSz="987425">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Interferometer as GW detector</a:t>
            </a:r>
          </a:p>
        </p:txBody>
      </p:sp>
      <p:sp>
        <p:nvSpPr>
          <p:cNvPr id="5126" name="Rectangle 3"/>
          <p:cNvSpPr>
            <a:spLocks noGrp="1" noChangeArrowheads="1"/>
          </p:cNvSpPr>
          <p:nvPr>
            <p:ph type="body" idx="1"/>
          </p:nvPr>
        </p:nvSpPr>
        <p:spPr>
          <a:xfrm>
            <a:off x="838200" y="1143000"/>
            <a:ext cx="8305800" cy="4572000"/>
          </a:xfrm>
        </p:spPr>
        <p:txBody>
          <a:bodyPr/>
          <a:lstStyle/>
          <a:p>
            <a:r>
              <a:rPr lang="en-US" dirty="0" smtClean="0"/>
              <a:t>Principle: Measure distances between free test masses</a:t>
            </a:r>
          </a:p>
          <a:p>
            <a:pPr lvl="1"/>
            <a:r>
              <a:rPr lang="en-US" sz="1800" dirty="0" smtClean="0"/>
              <a:t>Michelson interferometer</a:t>
            </a:r>
          </a:p>
          <a:p>
            <a:pPr lvl="1"/>
            <a:r>
              <a:rPr lang="en-US" sz="1800" dirty="0" smtClean="0"/>
              <a:t>Test masses = interferometer mirrors</a:t>
            </a:r>
          </a:p>
          <a:p>
            <a:pPr lvl="1"/>
            <a:r>
              <a:rPr lang="en-US" sz="1800" dirty="0" smtClean="0"/>
              <a:t>Sensitivity: h = </a:t>
            </a:r>
            <a:r>
              <a:rPr lang="en-US" sz="1800" dirty="0" smtClean="0">
                <a:latin typeface="Symbol" pitchFamily="18" charset="2"/>
              </a:rPr>
              <a:t>D</a:t>
            </a:r>
            <a:r>
              <a:rPr lang="en-US" sz="1800" dirty="0" smtClean="0"/>
              <a:t>L/L  </a:t>
            </a:r>
          </a:p>
          <a:p>
            <a:pPr lvl="2"/>
            <a:r>
              <a:rPr lang="en-US" dirty="0" smtClean="0"/>
              <a:t>We need large interferometer</a:t>
            </a:r>
          </a:p>
          <a:p>
            <a:pPr lvl="2"/>
            <a:r>
              <a:rPr lang="en-US" dirty="0" smtClean="0"/>
              <a:t>For Virgo L = 3 km</a:t>
            </a:r>
            <a:endParaRPr lang="en-US" sz="3200" dirty="0" smtClean="0"/>
          </a:p>
        </p:txBody>
      </p:sp>
      <p:grpSp>
        <p:nvGrpSpPr>
          <p:cNvPr id="2" name="Group 4"/>
          <p:cNvGrpSpPr>
            <a:grpSpLocks/>
          </p:cNvGrpSpPr>
          <p:nvPr/>
        </p:nvGrpSpPr>
        <p:grpSpPr bwMode="auto">
          <a:xfrm>
            <a:off x="971550" y="4032250"/>
            <a:ext cx="7056438" cy="2808288"/>
            <a:chOff x="2519" y="2138"/>
            <a:chExt cx="3219" cy="1734"/>
          </a:xfrm>
        </p:grpSpPr>
        <p:pic>
          <p:nvPicPr>
            <p:cNvPr id="5132" name="Picture 5" descr="itf"/>
            <p:cNvPicPr>
              <a:picLocks noChangeAspect="1" noChangeArrowheads="1"/>
            </p:cNvPicPr>
            <p:nvPr/>
          </p:nvPicPr>
          <p:blipFill>
            <a:blip r:embed="rId4" cstate="print"/>
            <a:srcRect/>
            <a:stretch>
              <a:fillRect/>
            </a:stretch>
          </p:blipFill>
          <p:spPr bwMode="auto">
            <a:xfrm>
              <a:off x="2818" y="2138"/>
              <a:ext cx="2781" cy="1734"/>
            </a:xfrm>
            <a:prstGeom prst="rect">
              <a:avLst/>
            </a:prstGeom>
            <a:noFill/>
            <a:ln w="9525">
              <a:noFill/>
              <a:miter lim="800000"/>
              <a:headEnd/>
              <a:tailEnd/>
            </a:ln>
          </p:spPr>
        </p:pic>
        <p:graphicFrame>
          <p:nvGraphicFramePr>
            <p:cNvPr id="5122" name="Object 1024"/>
            <p:cNvGraphicFramePr>
              <a:graphicFrameLocks noChangeAspect="1"/>
            </p:cNvGraphicFramePr>
            <p:nvPr/>
          </p:nvGraphicFramePr>
          <p:xfrm>
            <a:off x="5347" y="2642"/>
            <a:ext cx="391" cy="247"/>
          </p:xfrm>
          <a:graphic>
            <a:graphicData uri="http://schemas.openxmlformats.org/presentationml/2006/ole">
              <p:oleObj spid="_x0000_s674818" name="Équation" r:id="rId5" imgW="672840" imgH="393480" progId="Equation.3">
                <p:embed/>
              </p:oleObj>
            </a:graphicData>
          </a:graphic>
        </p:graphicFrame>
        <p:graphicFrame>
          <p:nvGraphicFramePr>
            <p:cNvPr id="5123" name="Object 1025"/>
            <p:cNvGraphicFramePr>
              <a:graphicFrameLocks noChangeAspect="1"/>
            </p:cNvGraphicFramePr>
            <p:nvPr/>
          </p:nvGraphicFramePr>
          <p:xfrm>
            <a:off x="2519" y="2619"/>
            <a:ext cx="391" cy="247"/>
          </p:xfrm>
          <a:graphic>
            <a:graphicData uri="http://schemas.openxmlformats.org/presentationml/2006/ole">
              <p:oleObj spid="_x0000_s674819" name="Équation" r:id="rId6" imgW="672840" imgH="393480" progId="Equation.3">
                <p:embed/>
              </p:oleObj>
            </a:graphicData>
          </a:graphic>
        </p:graphicFrame>
        <p:sp>
          <p:nvSpPr>
            <p:cNvPr id="5133" name="Line 8"/>
            <p:cNvSpPr>
              <a:spLocks noChangeShapeType="1"/>
            </p:cNvSpPr>
            <p:nvPr/>
          </p:nvSpPr>
          <p:spPr bwMode="auto">
            <a:xfrm flipV="1">
              <a:off x="5425" y="2562"/>
              <a:ext cx="192" cy="96"/>
            </a:xfrm>
            <a:prstGeom prst="line">
              <a:avLst/>
            </a:prstGeom>
            <a:noFill/>
            <a:ln w="19050" cap="sq">
              <a:solidFill>
                <a:schemeClr val="tx1"/>
              </a:solidFill>
              <a:round/>
              <a:headEnd type="none" w="sm" len="sm"/>
              <a:tailEnd type="triangle" w="med" len="med"/>
            </a:ln>
          </p:spPr>
          <p:txBody>
            <a:bodyPr wrap="none" anchor="ctr"/>
            <a:lstStyle/>
            <a:p>
              <a:endParaRPr lang="nl-NL"/>
            </a:p>
          </p:txBody>
        </p:sp>
        <p:sp>
          <p:nvSpPr>
            <p:cNvPr id="5134" name="Line 9"/>
            <p:cNvSpPr>
              <a:spLocks noChangeShapeType="1"/>
            </p:cNvSpPr>
            <p:nvPr/>
          </p:nvSpPr>
          <p:spPr bwMode="auto">
            <a:xfrm>
              <a:off x="2785" y="2562"/>
              <a:ext cx="192" cy="96"/>
            </a:xfrm>
            <a:prstGeom prst="line">
              <a:avLst/>
            </a:prstGeom>
            <a:noFill/>
            <a:ln w="19050" cap="sq">
              <a:solidFill>
                <a:schemeClr val="tx1"/>
              </a:solidFill>
              <a:round/>
              <a:headEnd type="none" w="sm" len="sm"/>
              <a:tailEnd type="triangle" w="med" len="med"/>
            </a:ln>
          </p:spPr>
          <p:txBody>
            <a:bodyPr wrap="none" anchor="ctr"/>
            <a:lstStyle/>
            <a:p>
              <a:endParaRPr lang="nl-NL"/>
            </a:p>
          </p:txBody>
        </p:sp>
        <p:sp>
          <p:nvSpPr>
            <p:cNvPr id="5135" name="Text Box 10"/>
            <p:cNvSpPr txBox="1">
              <a:spLocks noChangeArrowheads="1"/>
            </p:cNvSpPr>
            <p:nvPr/>
          </p:nvSpPr>
          <p:spPr bwMode="auto">
            <a:xfrm>
              <a:off x="3111" y="2226"/>
              <a:ext cx="457" cy="320"/>
            </a:xfrm>
            <a:prstGeom prst="rect">
              <a:avLst/>
            </a:prstGeom>
            <a:noFill/>
            <a:ln w="12700" cap="sq">
              <a:noFill/>
              <a:miter lim="800000"/>
              <a:headEnd type="none" w="sm" len="sm"/>
              <a:tailEnd type="none" w="sm" len="sm"/>
            </a:ln>
          </p:spPr>
          <p:txBody>
            <a:bodyPr wrap="none">
              <a:spAutoFit/>
            </a:bodyPr>
            <a:lstStyle/>
            <a:p>
              <a:pPr algn="ctr"/>
              <a:r>
                <a:rPr lang="en-US" sz="1400" b="0">
                  <a:solidFill>
                    <a:srgbClr val="4A3E66"/>
                  </a:solidFill>
                  <a:latin typeface="Times New Roman" pitchFamily="18" charset="0"/>
                </a:rPr>
                <a:t>Suspended </a:t>
              </a:r>
            </a:p>
            <a:p>
              <a:pPr algn="ctr"/>
              <a:r>
                <a:rPr lang="en-US" sz="1400" b="0">
                  <a:solidFill>
                    <a:srgbClr val="4A3E66"/>
                  </a:solidFill>
                  <a:latin typeface="Times New Roman" pitchFamily="18" charset="0"/>
                </a:rPr>
                <a:t>mirror</a:t>
              </a:r>
            </a:p>
          </p:txBody>
        </p:sp>
        <p:sp>
          <p:nvSpPr>
            <p:cNvPr id="5136" name="Text Box 11"/>
            <p:cNvSpPr txBox="1">
              <a:spLocks noChangeArrowheads="1"/>
            </p:cNvSpPr>
            <p:nvPr/>
          </p:nvSpPr>
          <p:spPr bwMode="auto">
            <a:xfrm>
              <a:off x="4840" y="2236"/>
              <a:ext cx="456" cy="320"/>
            </a:xfrm>
            <a:prstGeom prst="rect">
              <a:avLst/>
            </a:prstGeom>
            <a:noFill/>
            <a:ln w="12700" cap="sq">
              <a:noFill/>
              <a:miter lim="800000"/>
              <a:headEnd type="none" w="sm" len="sm"/>
              <a:tailEnd type="none" w="sm" len="sm"/>
            </a:ln>
          </p:spPr>
          <p:txBody>
            <a:bodyPr wrap="none">
              <a:spAutoFit/>
            </a:bodyPr>
            <a:lstStyle/>
            <a:p>
              <a:pPr algn="ctr"/>
              <a:r>
                <a:rPr lang="en-US" sz="1400" b="0">
                  <a:solidFill>
                    <a:srgbClr val="4A3E66"/>
                  </a:solidFill>
                  <a:latin typeface="Times New Roman" pitchFamily="18" charset="0"/>
                </a:rPr>
                <a:t>Suspended </a:t>
              </a:r>
            </a:p>
            <a:p>
              <a:pPr algn="ctr"/>
              <a:r>
                <a:rPr lang="en-US" sz="1400" b="0">
                  <a:solidFill>
                    <a:srgbClr val="4A3E66"/>
                  </a:solidFill>
                  <a:latin typeface="Times New Roman" pitchFamily="18" charset="0"/>
                </a:rPr>
                <a:t>mirror</a:t>
              </a:r>
            </a:p>
          </p:txBody>
        </p:sp>
        <p:sp>
          <p:nvSpPr>
            <p:cNvPr id="5137" name="Text Box 12"/>
            <p:cNvSpPr txBox="1">
              <a:spLocks noChangeArrowheads="1"/>
            </p:cNvSpPr>
            <p:nvPr/>
          </p:nvSpPr>
          <p:spPr bwMode="auto">
            <a:xfrm>
              <a:off x="3957" y="3282"/>
              <a:ext cx="519" cy="188"/>
            </a:xfrm>
            <a:prstGeom prst="rect">
              <a:avLst/>
            </a:prstGeom>
            <a:noFill/>
            <a:ln w="12700" cap="sq">
              <a:noFill/>
              <a:miter lim="800000"/>
              <a:headEnd type="none" w="sm" len="sm"/>
              <a:tailEnd type="none" w="sm" len="sm"/>
            </a:ln>
          </p:spPr>
          <p:txBody>
            <a:bodyPr wrap="none">
              <a:spAutoFit/>
            </a:bodyPr>
            <a:lstStyle/>
            <a:p>
              <a:pPr algn="ctr"/>
              <a:r>
                <a:rPr lang="en-US" sz="1400" b="0">
                  <a:solidFill>
                    <a:srgbClr val="4A3E66"/>
                  </a:solidFill>
                  <a:latin typeface="Times New Roman" pitchFamily="18" charset="0"/>
                </a:rPr>
                <a:t>Beam splitter</a:t>
              </a:r>
            </a:p>
          </p:txBody>
        </p:sp>
        <p:sp>
          <p:nvSpPr>
            <p:cNvPr id="5138" name="Text Box 13"/>
            <p:cNvSpPr txBox="1">
              <a:spLocks noChangeArrowheads="1"/>
            </p:cNvSpPr>
            <p:nvPr/>
          </p:nvSpPr>
          <p:spPr bwMode="auto">
            <a:xfrm>
              <a:off x="3017" y="3570"/>
              <a:ext cx="341" cy="188"/>
            </a:xfrm>
            <a:prstGeom prst="rect">
              <a:avLst/>
            </a:prstGeom>
            <a:noFill/>
            <a:ln w="12700" cap="sq">
              <a:noFill/>
              <a:miter lim="800000"/>
              <a:headEnd type="none" w="sm" len="sm"/>
              <a:tailEnd type="none" w="sm" len="sm"/>
            </a:ln>
          </p:spPr>
          <p:txBody>
            <a:bodyPr wrap="none">
              <a:spAutoFit/>
            </a:bodyPr>
            <a:lstStyle/>
            <a:p>
              <a:pPr algn="ctr"/>
              <a:r>
                <a:rPr lang="en-US" sz="1400" b="0">
                  <a:solidFill>
                    <a:srgbClr val="4A3E66"/>
                  </a:solidFill>
                  <a:latin typeface="Times New Roman" pitchFamily="18" charset="0"/>
                </a:rPr>
                <a:t>LASER</a:t>
              </a:r>
            </a:p>
          </p:txBody>
        </p:sp>
        <p:sp>
          <p:nvSpPr>
            <p:cNvPr id="5139" name="Text Box 14"/>
            <p:cNvSpPr txBox="1">
              <a:spLocks noChangeArrowheads="1"/>
            </p:cNvSpPr>
            <p:nvPr/>
          </p:nvSpPr>
          <p:spPr bwMode="auto">
            <a:xfrm>
              <a:off x="5108" y="3388"/>
              <a:ext cx="400" cy="319"/>
            </a:xfrm>
            <a:prstGeom prst="rect">
              <a:avLst/>
            </a:prstGeom>
            <a:noFill/>
            <a:ln w="12700" cap="sq">
              <a:noFill/>
              <a:miter lim="800000"/>
              <a:headEnd type="none" w="sm" len="sm"/>
              <a:tailEnd type="none" w="sm" len="sm"/>
            </a:ln>
          </p:spPr>
          <p:txBody>
            <a:bodyPr wrap="none">
              <a:spAutoFit/>
            </a:bodyPr>
            <a:lstStyle/>
            <a:p>
              <a:pPr algn="ctr"/>
              <a:r>
                <a:rPr lang="en-US" sz="1400" b="0">
                  <a:solidFill>
                    <a:srgbClr val="4A3E66"/>
                  </a:solidFill>
                  <a:latin typeface="Times New Roman" pitchFamily="18" charset="0"/>
                </a:rPr>
                <a:t>Light</a:t>
              </a:r>
            </a:p>
            <a:p>
              <a:pPr algn="ctr"/>
              <a:r>
                <a:rPr lang="en-US" sz="1400" b="0">
                  <a:solidFill>
                    <a:srgbClr val="4A3E66"/>
                  </a:solidFill>
                  <a:latin typeface="Times New Roman" pitchFamily="18" charset="0"/>
                </a:rPr>
                <a:t>Detection</a:t>
              </a:r>
            </a:p>
          </p:txBody>
        </p:sp>
      </p:grpSp>
      <p:pic>
        <p:nvPicPr>
          <p:cNvPr id="914447" name="Picture 15" descr="aerial"/>
          <p:cNvPicPr>
            <a:picLocks noChangeAspect="1" noChangeArrowheads="1"/>
          </p:cNvPicPr>
          <p:nvPr/>
        </p:nvPicPr>
        <p:blipFill>
          <a:blip r:embed="rId7" cstate="print"/>
          <a:srcRect t="14746" b="7373"/>
          <a:stretch>
            <a:fillRect/>
          </a:stretch>
        </p:blipFill>
        <p:spPr bwMode="auto">
          <a:xfrm>
            <a:off x="0" y="3911600"/>
            <a:ext cx="9144000" cy="2971800"/>
          </a:xfrm>
          <a:prstGeom prst="rect">
            <a:avLst/>
          </a:prstGeom>
          <a:noFill/>
          <a:ln w="9525">
            <a:noFill/>
            <a:miter lim="800000"/>
            <a:headEnd/>
            <a:tailEnd/>
          </a:ln>
        </p:spPr>
      </p:pic>
      <p:sp>
        <p:nvSpPr>
          <p:cNvPr id="914448" name="Text Box 16"/>
          <p:cNvSpPr txBox="1">
            <a:spLocks noChangeArrowheads="1"/>
          </p:cNvSpPr>
          <p:nvPr/>
        </p:nvSpPr>
        <p:spPr bwMode="auto">
          <a:xfrm>
            <a:off x="4891088" y="2403475"/>
            <a:ext cx="4138612" cy="1384300"/>
          </a:xfrm>
          <a:prstGeom prst="rect">
            <a:avLst/>
          </a:prstGeom>
          <a:solidFill>
            <a:srgbClr val="9EDCF8"/>
          </a:solidFill>
          <a:ln w="12700">
            <a:solidFill>
              <a:srgbClr val="D83457"/>
            </a:solidFill>
            <a:miter lim="800000"/>
            <a:headEnd type="none" w="sm" len="sm"/>
            <a:tailEnd type="none" w="sm" len="sm"/>
          </a:ln>
        </p:spPr>
        <p:txBody>
          <a:bodyPr>
            <a:spAutoFit/>
          </a:bodyPr>
          <a:lstStyle/>
          <a:p>
            <a:pPr algn="ctr"/>
            <a:r>
              <a:rPr lang="en-US" b="0" dirty="0">
                <a:solidFill>
                  <a:srgbClr val="D83457"/>
                </a:solidFill>
                <a:latin typeface="Trebuchet MS" pitchFamily="34" charset="0"/>
              </a:rPr>
              <a:t>Virgo: CNRS+INFN</a:t>
            </a:r>
          </a:p>
          <a:p>
            <a:pPr algn="ctr"/>
            <a:r>
              <a:rPr lang="en-US" sz="1600" b="0" dirty="0">
                <a:solidFill>
                  <a:srgbClr val="694769"/>
                </a:solidFill>
                <a:latin typeface="Trebuchet MS" pitchFamily="34" charset="0"/>
              </a:rPr>
              <a:t>(</a:t>
            </a:r>
            <a:r>
              <a:rPr lang="en-US" sz="1400" b="0" dirty="0">
                <a:solidFill>
                  <a:srgbClr val="694769"/>
                </a:solidFill>
                <a:latin typeface="Trebuchet MS" pitchFamily="34" charset="0"/>
              </a:rPr>
              <a:t>ESPCI-Paris, INFN-Firenze/</a:t>
            </a:r>
            <a:r>
              <a:rPr lang="en-US" sz="1400" b="0" dirty="0" err="1">
                <a:solidFill>
                  <a:srgbClr val="694769"/>
                </a:solidFill>
                <a:latin typeface="Trebuchet MS" pitchFamily="34" charset="0"/>
              </a:rPr>
              <a:t>Urbino</a:t>
            </a:r>
            <a:r>
              <a:rPr lang="en-US" sz="1400" b="0" dirty="0">
                <a:solidFill>
                  <a:srgbClr val="694769"/>
                </a:solidFill>
                <a:latin typeface="Trebuchet MS" pitchFamily="34" charset="0"/>
              </a:rPr>
              <a:t>, INFN-Napoli, INFN-Perugia, INFN-Pisa, INFN-</a:t>
            </a:r>
            <a:r>
              <a:rPr lang="en-US" sz="1400" b="0" dirty="0" err="1">
                <a:solidFill>
                  <a:srgbClr val="694769"/>
                </a:solidFill>
                <a:latin typeface="Trebuchet MS" pitchFamily="34" charset="0"/>
              </a:rPr>
              <a:t>Roma,LAL</a:t>
            </a:r>
            <a:r>
              <a:rPr lang="en-US" sz="1400" b="0" dirty="0">
                <a:solidFill>
                  <a:srgbClr val="694769"/>
                </a:solidFill>
                <a:latin typeface="Trebuchet MS" pitchFamily="34" charset="0"/>
              </a:rPr>
              <a:t>-</a:t>
            </a:r>
            <a:r>
              <a:rPr lang="en-US" sz="1400" b="0" dirty="0" err="1">
                <a:solidFill>
                  <a:srgbClr val="694769"/>
                </a:solidFill>
                <a:latin typeface="Trebuchet MS" pitchFamily="34" charset="0"/>
              </a:rPr>
              <a:t>Orsay</a:t>
            </a:r>
            <a:r>
              <a:rPr lang="en-US" sz="1400" b="0" dirty="0">
                <a:solidFill>
                  <a:srgbClr val="694769"/>
                </a:solidFill>
                <a:latin typeface="Trebuchet MS" pitchFamily="34" charset="0"/>
              </a:rPr>
              <a:t>, LAPP-Annecy, LMA-Lyon, OCA-Nice)</a:t>
            </a:r>
          </a:p>
          <a:p>
            <a:pPr algn="ctr"/>
            <a:r>
              <a:rPr lang="en-US" sz="1600" b="0" dirty="0">
                <a:solidFill>
                  <a:srgbClr val="D83457"/>
                </a:solidFill>
                <a:latin typeface="Trebuchet MS" pitchFamily="34" charset="0"/>
              </a:rPr>
              <a:t> + </a:t>
            </a:r>
            <a:r>
              <a:rPr lang="en-US" sz="1600" b="0" dirty="0" err="1" smtClean="0">
                <a:solidFill>
                  <a:srgbClr val="D83457"/>
                </a:solidFill>
                <a:latin typeface="Trebuchet MS" pitchFamily="34" charset="0"/>
              </a:rPr>
              <a:t>Nikhef</a:t>
            </a:r>
            <a:r>
              <a:rPr lang="en-US" sz="1600" b="0" dirty="0" smtClean="0">
                <a:solidFill>
                  <a:srgbClr val="D83457"/>
                </a:solidFill>
                <a:latin typeface="Trebuchet MS" pitchFamily="34" charset="0"/>
              </a:rPr>
              <a:t> joined </a:t>
            </a:r>
            <a:r>
              <a:rPr lang="en-US" sz="1600" b="0" dirty="0">
                <a:solidFill>
                  <a:srgbClr val="D83457"/>
                </a:solidFill>
                <a:latin typeface="Trebuchet MS" pitchFamily="34" charset="0"/>
              </a:rPr>
              <a:t>2007</a:t>
            </a:r>
          </a:p>
        </p:txBody>
      </p:sp>
      <p:sp>
        <p:nvSpPr>
          <p:cNvPr id="17" name="Text Box 11"/>
          <p:cNvSpPr txBox="1">
            <a:spLocks noChangeArrowheads="1"/>
          </p:cNvSpPr>
          <p:nvPr/>
        </p:nvSpPr>
        <p:spPr bwMode="auto">
          <a:xfrm>
            <a:off x="152400" y="4038600"/>
            <a:ext cx="6175375" cy="461963"/>
          </a:xfrm>
          <a:prstGeom prst="rect">
            <a:avLst/>
          </a:prstGeom>
          <a:noFill/>
          <a:ln w="9525">
            <a:noFill/>
            <a:miter lim="800000"/>
            <a:headEnd/>
            <a:tailEnd/>
          </a:ln>
        </p:spPr>
        <p:txBody>
          <a:bodyPr>
            <a:spAutoFit/>
          </a:bodyPr>
          <a:lstStyle/>
          <a:p>
            <a:r>
              <a:rPr lang="en-US" dirty="0">
                <a:solidFill>
                  <a:schemeClr val="accent2"/>
                </a:solidFill>
              </a:rPr>
              <a:t>Next science run starts in </a:t>
            </a:r>
            <a:r>
              <a:rPr lang="en-US" dirty="0" smtClean="0">
                <a:solidFill>
                  <a:schemeClr val="accent2"/>
                </a:solidFill>
              </a:rPr>
              <a:t>June 4, 2011</a:t>
            </a:r>
            <a:endParaRPr lang="nl-NL" dirty="0">
              <a:solidFill>
                <a:schemeClr val="accent2"/>
              </a:solidFill>
            </a:endParaRPr>
          </a:p>
        </p:txBody>
      </p:sp>
      <p:cxnSp>
        <p:nvCxnSpPr>
          <p:cNvPr id="513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14447"/>
                                        </p:tgtEl>
                                        <p:attrNameLst>
                                          <p:attrName>style.visibility</p:attrName>
                                        </p:attrNameLst>
                                      </p:cBhvr>
                                      <p:to>
                                        <p:strVal val="visible"/>
                                      </p:to>
                                    </p:set>
                                    <p:animEffect transition="in" filter="checkerboard(across)">
                                      <p:cBhvr>
                                        <p:cTn id="7" dur="500"/>
                                        <p:tgtEl>
                                          <p:spTgt spid="91444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9144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8" grpId="0" animBg="1" autoUpdateAnimBg="0"/>
      <p:bldP spid="1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63484"/>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GRB progenitors</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grpSp>
        <p:nvGrpSpPr>
          <p:cNvPr id="14" name="Groep 13"/>
          <p:cNvGrpSpPr/>
          <p:nvPr/>
        </p:nvGrpSpPr>
        <p:grpSpPr>
          <a:xfrm>
            <a:off x="5852160" y="2843784"/>
            <a:ext cx="3291840" cy="4014216"/>
            <a:chOff x="4867835" y="1400024"/>
            <a:chExt cx="4062626" cy="4874441"/>
          </a:xfrm>
        </p:grpSpPr>
        <p:pic>
          <p:nvPicPr>
            <p:cNvPr id="652290" name="Picture 2"/>
            <p:cNvPicPr>
              <a:picLocks noChangeAspect="1" noChangeArrowheads="1"/>
            </p:cNvPicPr>
            <p:nvPr/>
          </p:nvPicPr>
          <p:blipFill>
            <a:blip r:embed="rId3" cstate="print"/>
            <a:srcRect/>
            <a:stretch>
              <a:fillRect/>
            </a:stretch>
          </p:blipFill>
          <p:spPr bwMode="auto">
            <a:xfrm>
              <a:off x="4983682" y="1400024"/>
              <a:ext cx="3946779" cy="4874441"/>
            </a:xfrm>
            <a:prstGeom prst="rect">
              <a:avLst/>
            </a:prstGeom>
            <a:noFill/>
            <a:ln w="9525">
              <a:noFill/>
              <a:miter lim="800000"/>
              <a:headEnd/>
              <a:tailEnd/>
            </a:ln>
          </p:spPr>
        </p:pic>
        <p:sp>
          <p:nvSpPr>
            <p:cNvPr id="12" name="Rechthoek 11"/>
            <p:cNvSpPr/>
            <p:nvPr/>
          </p:nvSpPr>
          <p:spPr bwMode="auto">
            <a:xfrm>
              <a:off x="4867835" y="1546412"/>
              <a:ext cx="295836" cy="174812"/>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smtClean="0">
                <a:ln>
                  <a:noFill/>
                </a:ln>
                <a:solidFill>
                  <a:schemeClr val="bg1"/>
                </a:solidFill>
                <a:effectLst/>
                <a:latin typeface="Arial" charset="0"/>
              </a:endParaRPr>
            </a:p>
          </p:txBody>
        </p:sp>
      </p:grpSp>
      <p:sp>
        <p:nvSpPr>
          <p:cNvPr id="13" name="Segnaposto contenuto 2"/>
          <p:cNvSpPr>
            <a:spLocks noGrp="1"/>
          </p:cNvSpPr>
          <p:nvPr>
            <p:ph idx="1"/>
          </p:nvPr>
        </p:nvSpPr>
        <p:spPr>
          <a:xfrm>
            <a:off x="310356" y="1345342"/>
            <a:ext cx="5202938" cy="4934434"/>
          </a:xfrm>
        </p:spPr>
        <p:txBody>
          <a:bodyPr>
            <a:noAutofit/>
          </a:bodyPr>
          <a:lstStyle/>
          <a:p>
            <a:r>
              <a:rPr lang="en-US" smtClean="0">
                <a:latin typeface="Arial" pitchFamily="34" charset="0"/>
                <a:cs typeface="Arial" pitchFamily="34" charset="0"/>
              </a:rPr>
              <a:t>Intense flashes of gamma rays</a:t>
            </a:r>
            <a:endParaRPr lang="en-US" smtClean="0">
              <a:latin typeface="Arial" pitchFamily="34" charset="0"/>
              <a:cs typeface="Arial" pitchFamily="34" charset="0"/>
            </a:endParaRPr>
          </a:p>
          <a:p>
            <a:pPr lvl="1"/>
            <a:r>
              <a:rPr lang="en-US" sz="1800" smtClean="0">
                <a:latin typeface="Arial" pitchFamily="34" charset="0"/>
                <a:cs typeface="Arial" pitchFamily="34" charset="0"/>
              </a:rPr>
              <a:t>Explosive events seen by satellite missions</a:t>
            </a:r>
          </a:p>
          <a:p>
            <a:pPr lvl="1"/>
            <a:r>
              <a:rPr lang="en-US" sz="1800" smtClean="0">
                <a:latin typeface="Arial" pitchFamily="34" charset="0"/>
                <a:cs typeface="Arial" pitchFamily="34" charset="0"/>
              </a:rPr>
              <a:t>Most luminous EM source since Big Bang</a:t>
            </a:r>
          </a:p>
          <a:p>
            <a:pPr lvl="1"/>
            <a:r>
              <a:rPr lang="en-US" sz="1800" smtClean="0">
                <a:latin typeface="Arial" pitchFamily="34" charset="0"/>
                <a:cs typeface="Arial" pitchFamily="34" charset="0"/>
              </a:rPr>
              <a:t>X-ray, UV and optical afterglows</a:t>
            </a:r>
          </a:p>
          <a:p>
            <a:r>
              <a:rPr lang="nl-NL" smtClean="0">
                <a:latin typeface="Arial" pitchFamily="34" charset="0"/>
                <a:cs typeface="Arial" pitchFamily="34" charset="0"/>
              </a:rPr>
              <a:t>Bimodal distribution of durations</a:t>
            </a:r>
          </a:p>
          <a:p>
            <a:pPr lvl="1"/>
            <a:r>
              <a:rPr lang="en-US" sz="1800" smtClean="0">
                <a:latin typeface="Arial" pitchFamily="34" charset="0"/>
                <a:cs typeface="Arial" pitchFamily="34" charset="0"/>
              </a:rPr>
              <a:t>Short hard GRBs</a:t>
            </a:r>
          </a:p>
          <a:p>
            <a:pPr lvl="2"/>
            <a:r>
              <a:rPr lang="en-US" smtClean="0">
                <a:latin typeface="Arial" pitchFamily="34" charset="0"/>
                <a:cs typeface="Arial" pitchFamily="34" charset="0"/>
              </a:rPr>
              <a:t>Duration </a:t>
            </a:r>
            <a:r>
              <a:rPr lang="en-US" i="1" smtClean="0">
                <a:latin typeface="Arial" pitchFamily="34" charset="0"/>
                <a:cs typeface="Arial" pitchFamily="34" charset="0"/>
              </a:rPr>
              <a:t>T</a:t>
            </a:r>
            <a:r>
              <a:rPr lang="en-US" baseline="-25000" smtClean="0">
                <a:latin typeface="Arial" pitchFamily="34" charset="0"/>
                <a:cs typeface="Arial" pitchFamily="34" charset="0"/>
              </a:rPr>
              <a:t>90</a:t>
            </a:r>
            <a:r>
              <a:rPr lang="en-US" smtClean="0">
                <a:latin typeface="Arial" pitchFamily="34" charset="0"/>
                <a:cs typeface="Arial" pitchFamily="34" charset="0"/>
              </a:rPr>
              <a:t> </a:t>
            </a:r>
            <a:r>
              <a:rPr lang="en-US" i="1" smtClean="0">
                <a:latin typeface="Arial" pitchFamily="34" charset="0"/>
                <a:cs typeface="Arial" pitchFamily="34" charset="0"/>
              </a:rPr>
              <a:t>&lt; 2 </a:t>
            </a:r>
            <a:r>
              <a:rPr lang="en-US" smtClean="0">
                <a:latin typeface="Arial" pitchFamily="34" charset="0"/>
                <a:cs typeface="Arial" pitchFamily="34" charset="0"/>
              </a:rPr>
              <a:t>s</a:t>
            </a:r>
          </a:p>
          <a:p>
            <a:pPr lvl="2"/>
            <a:r>
              <a:rPr lang="en-US" smtClean="0">
                <a:latin typeface="Arial" pitchFamily="34" charset="0"/>
                <a:cs typeface="Arial" pitchFamily="34" charset="0"/>
              </a:rPr>
              <a:t>Mean redshift of 0.5</a:t>
            </a:r>
          </a:p>
          <a:p>
            <a:pPr lvl="1"/>
            <a:r>
              <a:rPr lang="en-US" sz="1800" smtClean="0">
                <a:latin typeface="Arial" pitchFamily="34" charset="0"/>
                <a:cs typeface="Arial" pitchFamily="34" charset="0"/>
              </a:rPr>
              <a:t>Long GRBs</a:t>
            </a:r>
          </a:p>
          <a:p>
            <a:pPr lvl="2"/>
            <a:r>
              <a:rPr lang="en-US" smtClean="0">
                <a:latin typeface="Arial" pitchFamily="34" charset="0"/>
                <a:cs typeface="Arial" pitchFamily="34" charset="0"/>
              </a:rPr>
              <a:t>Duration </a:t>
            </a:r>
            <a:r>
              <a:rPr lang="en-US" i="1" smtClean="0">
                <a:latin typeface="Arial" pitchFamily="34" charset="0"/>
                <a:cs typeface="Arial" pitchFamily="34" charset="0"/>
              </a:rPr>
              <a:t>T</a:t>
            </a:r>
            <a:r>
              <a:rPr lang="en-US" baseline="-25000" smtClean="0">
                <a:latin typeface="Arial" pitchFamily="34" charset="0"/>
                <a:cs typeface="Arial" pitchFamily="34" charset="0"/>
              </a:rPr>
              <a:t>90</a:t>
            </a:r>
            <a:r>
              <a:rPr lang="en-US" smtClean="0">
                <a:latin typeface="Arial" pitchFamily="34" charset="0"/>
                <a:cs typeface="Arial" pitchFamily="34" charset="0"/>
              </a:rPr>
              <a:t> </a:t>
            </a:r>
            <a:r>
              <a:rPr lang="en-US" i="1" smtClean="0">
                <a:latin typeface="Arial" pitchFamily="34" charset="0"/>
                <a:cs typeface="Arial" pitchFamily="34" charset="0"/>
              </a:rPr>
              <a:t>&gt; 2 </a:t>
            </a:r>
            <a:r>
              <a:rPr lang="en-US" smtClean="0">
                <a:latin typeface="Arial" pitchFamily="34" charset="0"/>
                <a:cs typeface="Arial" pitchFamily="34" charset="0"/>
              </a:rPr>
              <a:t>s</a:t>
            </a:r>
          </a:p>
          <a:p>
            <a:pPr lvl="2"/>
            <a:r>
              <a:rPr lang="en-US" smtClean="0">
                <a:latin typeface="Arial" pitchFamily="34" charset="0"/>
                <a:cs typeface="Arial" pitchFamily="34" charset="0"/>
              </a:rPr>
              <a:t>Higher </a:t>
            </a:r>
            <a:r>
              <a:rPr lang="en-US" i="1" smtClean="0">
                <a:latin typeface="Arial" pitchFamily="34" charset="0"/>
                <a:cs typeface="Arial" pitchFamily="34" charset="0"/>
              </a:rPr>
              <a:t>z</a:t>
            </a:r>
          </a:p>
          <a:p>
            <a:pPr lvl="2"/>
            <a:r>
              <a:rPr lang="en-US" smtClean="0">
                <a:latin typeface="Arial" pitchFamily="34" charset="0"/>
                <a:cs typeface="Arial" pitchFamily="34" charset="0"/>
              </a:rPr>
              <a:t>Track star formation rate</a:t>
            </a:r>
            <a:endParaRPr lang="en-US" smtClean="0">
              <a:latin typeface="Arial" pitchFamily="34" charset="0"/>
              <a:cs typeface="Arial" pitchFamily="34" charset="0"/>
            </a:endParaRPr>
          </a:p>
        </p:txBody>
      </p:sp>
      <p:pic>
        <p:nvPicPr>
          <p:cNvPr id="15" name="Immagine 5" descr="movie_bursts.gif"/>
          <p:cNvPicPr>
            <a:picLocks noChangeAspect="1"/>
          </p:cNvPicPr>
          <p:nvPr/>
        </p:nvPicPr>
        <p:blipFill>
          <a:blip r:embed="rId4" cstate="print"/>
          <a:stretch>
            <a:fillRect/>
          </a:stretch>
        </p:blipFill>
        <p:spPr>
          <a:xfrm>
            <a:off x="6821123" y="1118009"/>
            <a:ext cx="2286000" cy="1714500"/>
          </a:xfrm>
          <a:prstGeom prst="rect">
            <a:avLst/>
          </a:prstGeom>
        </p:spPr>
      </p:pic>
    </p:spTree>
  </p:cSld>
  <p:clrMapOvr>
    <a:masterClrMapping/>
  </p:clrMapOvr>
  <p:transition spd="med">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175039"/>
            <a:ext cx="4896985" cy="3452901"/>
          </a:xfrm>
        </p:spPr>
        <p:txBody>
          <a:bodyPr/>
          <a:lstStyle/>
          <a:p>
            <a:r>
              <a:rPr lang="en-US" smtClean="0"/>
              <a:t>Long GRBs</a:t>
            </a:r>
          </a:p>
          <a:p>
            <a:pPr lvl="1"/>
            <a:r>
              <a:rPr lang="en-US" sz="1800" smtClean="0"/>
              <a:t>CC SNe</a:t>
            </a:r>
          </a:p>
          <a:p>
            <a:pPr lvl="1"/>
            <a:r>
              <a:rPr lang="en-US" sz="1800" smtClean="0"/>
              <a:t>GW emissions not well understood</a:t>
            </a:r>
          </a:p>
          <a:p>
            <a:pPr lvl="1"/>
            <a:r>
              <a:rPr lang="en-US" sz="1800" smtClean="0"/>
              <a:t>Could emit burst of GW</a:t>
            </a:r>
          </a:p>
          <a:p>
            <a:r>
              <a:rPr lang="en-US" smtClean="0"/>
              <a:t>Short GRBs</a:t>
            </a:r>
          </a:p>
          <a:p>
            <a:pPr lvl="1"/>
            <a:r>
              <a:rPr lang="en-US" sz="1800" smtClean="0"/>
              <a:t>Could be the end of the evolution of compact binaries</a:t>
            </a:r>
          </a:p>
          <a:p>
            <a:pPr lvl="2"/>
            <a:r>
              <a:rPr lang="en-US" smtClean="0">
                <a:latin typeface="Arial" pitchFamily="34" charset="0"/>
                <a:cs typeface="Arial" pitchFamily="34" charset="0"/>
              </a:rPr>
              <a:t>BNS</a:t>
            </a:r>
          </a:p>
          <a:p>
            <a:pPr lvl="2"/>
            <a:r>
              <a:rPr lang="en-US" smtClean="0">
                <a:latin typeface="Arial" pitchFamily="34" charset="0"/>
                <a:cs typeface="Arial" pitchFamily="34" charset="0"/>
              </a:rPr>
              <a:t>NS-BH</a:t>
            </a:r>
          </a:p>
          <a:p>
            <a:pPr lvl="2"/>
            <a:endParaRPr lang="en-US" sz="600" smtClean="0"/>
          </a:p>
        </p:txBody>
      </p:sp>
      <p:pic>
        <p:nvPicPr>
          <p:cNvPr id="8" name="Picture 2" descr="http://www.daviddarling.info/images/gamma-ray_bursts.jpg"/>
          <p:cNvPicPr>
            <a:picLocks noChangeAspect="1" noChangeArrowheads="1"/>
          </p:cNvPicPr>
          <p:nvPr/>
        </p:nvPicPr>
        <p:blipFill>
          <a:blip r:embed="rId3" cstate="print"/>
          <a:srcRect/>
          <a:stretch>
            <a:fillRect/>
          </a:stretch>
        </p:blipFill>
        <p:spPr bwMode="auto">
          <a:xfrm>
            <a:off x="5076056" y="1033393"/>
            <a:ext cx="4067944" cy="5137232"/>
          </a:xfrm>
          <a:prstGeom prst="rect">
            <a:avLst/>
          </a:prstGeom>
          <a:noFill/>
        </p:spPr>
      </p:pic>
      <p:sp>
        <p:nvSpPr>
          <p:cNvPr id="9" name="Rettangolo 8"/>
          <p:cNvSpPr/>
          <p:nvPr/>
        </p:nvSpPr>
        <p:spPr>
          <a:xfrm>
            <a:off x="7210008" y="1357904"/>
            <a:ext cx="1800200" cy="475252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NS-GRB.mp4">
            <a:hlinkClick r:id="" action="ppaction://media"/>
          </p:cNvPr>
          <p:cNvPicPr>
            <a:picLocks noRot="1" noChangeAspect="1"/>
          </p:cNvPicPr>
          <p:nvPr>
            <a:videoFile r:link="rId1"/>
          </p:nvPr>
        </p:nvPicPr>
        <p:blipFill>
          <a:blip r:embed="rId4" cstate="print"/>
          <a:stretch>
            <a:fillRect/>
          </a:stretch>
        </p:blipFill>
        <p:spPr>
          <a:xfrm>
            <a:off x="1955044" y="4453128"/>
            <a:ext cx="3048000" cy="2286000"/>
          </a:xfrm>
          <a:prstGeom prst="rect">
            <a:avLst/>
          </a:prstGeom>
        </p:spPr>
      </p:pic>
      <p:sp>
        <p:nvSpPr>
          <p:cNvPr id="12" name="Rectangle 1027"/>
          <p:cNvSpPr txBox="1">
            <a:spLocks noChangeArrowheads="1"/>
          </p:cNvSpPr>
          <p:nvPr/>
        </p:nvSpPr>
        <p:spPr bwMode="auto">
          <a:xfrm>
            <a:off x="0" y="114767"/>
            <a:ext cx="9144000" cy="1028233"/>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GRBs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175039"/>
            <a:ext cx="5239653" cy="3746585"/>
          </a:xfrm>
        </p:spPr>
        <p:txBody>
          <a:bodyPr/>
          <a:lstStyle/>
          <a:p>
            <a:r>
              <a:rPr lang="en-US" smtClean="0"/>
              <a:t>GRB 070201</a:t>
            </a:r>
          </a:p>
          <a:p>
            <a:pPr lvl="1"/>
            <a:r>
              <a:rPr lang="en-US" sz="1800" smtClean="0"/>
              <a:t>LSC searched for binary inspirals and did not find any events (ApJ 681 1419 2008)</a:t>
            </a:r>
          </a:p>
          <a:p>
            <a:pPr lvl="1"/>
            <a:r>
              <a:rPr lang="en-US" sz="1800" smtClean="0"/>
              <a:t>Excludes binary progenitor in M31</a:t>
            </a:r>
          </a:p>
          <a:p>
            <a:pPr lvl="1"/>
            <a:r>
              <a:rPr lang="en-US" sz="1800" smtClean="0"/>
              <a:t>Soft Gamma-ray Repeater (SGR) models predict energy release</a:t>
            </a:r>
          </a:p>
          <a:p>
            <a:pPr lvl="1"/>
            <a:r>
              <a:rPr lang="en-US" sz="1800" smtClean="0"/>
              <a:t>SGR not excluded by GW limits</a:t>
            </a:r>
          </a:p>
          <a:p>
            <a:r>
              <a:rPr lang="en-US" smtClean="0"/>
              <a:t>LSC – Virgo search</a:t>
            </a:r>
          </a:p>
          <a:p>
            <a:pPr lvl="1"/>
            <a:r>
              <a:rPr lang="en-US" sz="1800" smtClean="0"/>
              <a:t>Nov 2005 – Oct 2007: 212 GRBs</a:t>
            </a:r>
          </a:p>
          <a:p>
            <a:pPr lvl="1"/>
            <a:r>
              <a:rPr lang="en-US" sz="1800" smtClean="0"/>
              <a:t>Null results</a:t>
            </a: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LSC – Virgo observations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53314" name="Picture 2" descr="\\vmware-host\Shared Folders\Desktop\m31grb.png"/>
          <p:cNvPicPr>
            <a:picLocks noChangeAspect="1" noChangeArrowheads="1"/>
          </p:cNvPicPr>
          <p:nvPr/>
        </p:nvPicPr>
        <p:blipFill>
          <a:blip r:embed="rId3" cstate="print"/>
          <a:srcRect/>
          <a:stretch>
            <a:fillRect/>
          </a:stretch>
        </p:blipFill>
        <p:spPr bwMode="auto">
          <a:xfrm>
            <a:off x="6024283" y="3956663"/>
            <a:ext cx="3119718" cy="2901338"/>
          </a:xfrm>
          <a:prstGeom prst="rect">
            <a:avLst/>
          </a:prstGeom>
          <a:noFill/>
        </p:spPr>
      </p:pic>
      <p:pic>
        <p:nvPicPr>
          <p:cNvPr id="653316" name="Picture 4" descr="\\vmware-host\Shared Folders\Desktop\4panel.gif"/>
          <p:cNvPicPr>
            <a:picLocks noChangeAspect="1" noChangeArrowheads="1"/>
          </p:cNvPicPr>
          <p:nvPr/>
        </p:nvPicPr>
        <p:blipFill>
          <a:blip r:embed="rId4" cstate="print"/>
          <a:srcRect/>
          <a:stretch>
            <a:fillRect/>
          </a:stretch>
        </p:blipFill>
        <p:spPr bwMode="auto">
          <a:xfrm>
            <a:off x="6036889" y="925979"/>
            <a:ext cx="3027457" cy="3027457"/>
          </a:xfrm>
          <a:prstGeom prst="rect">
            <a:avLst/>
          </a:prstGeom>
          <a:noFill/>
        </p:spPr>
      </p:pic>
      <p:pic>
        <p:nvPicPr>
          <p:cNvPr id="653317" name="Picture 5"/>
          <p:cNvPicPr>
            <a:picLocks noChangeAspect="1" noChangeArrowheads="1"/>
          </p:cNvPicPr>
          <p:nvPr/>
        </p:nvPicPr>
        <p:blipFill>
          <a:blip r:embed="rId5" cstate="print"/>
          <a:srcRect/>
          <a:stretch>
            <a:fillRect/>
          </a:stretch>
        </p:blipFill>
        <p:spPr bwMode="auto">
          <a:xfrm>
            <a:off x="1227625" y="5082989"/>
            <a:ext cx="4209490" cy="1775012"/>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175040"/>
            <a:ext cx="5091735" cy="4526514"/>
          </a:xfrm>
        </p:spPr>
        <p:txBody>
          <a:bodyPr/>
          <a:lstStyle/>
          <a:p>
            <a:r>
              <a:rPr lang="en-US" smtClean="0"/>
              <a:t>Crab pulsar</a:t>
            </a:r>
          </a:p>
          <a:p>
            <a:pPr lvl="1"/>
            <a:r>
              <a:rPr lang="en-US" sz="1800" smtClean="0"/>
              <a:t>2 kpc away, formed in 1054 AD</a:t>
            </a:r>
          </a:p>
          <a:p>
            <a:pPr lvl="1"/>
            <a:r>
              <a:rPr lang="en-US" sz="1800" smtClean="0"/>
              <a:t>Losing energy in the form of particles and radiation, leading to its spin-down</a:t>
            </a:r>
          </a:p>
          <a:p>
            <a:pPr lvl="2"/>
            <a:r>
              <a:rPr lang="en-US" smtClean="0">
                <a:latin typeface="Arial" pitchFamily="34" charset="0"/>
                <a:cs typeface="Arial" pitchFamily="34" charset="0"/>
              </a:rPr>
              <a:t>Spin </a:t>
            </a:r>
            <a:r>
              <a:rPr lang="en-US" smtClean="0">
                <a:latin typeface="Arial" pitchFamily="34" charset="0"/>
                <a:cs typeface="Arial" pitchFamily="34" charset="0"/>
              </a:rPr>
              <a:t>frequency </a:t>
            </a:r>
            <a:r>
              <a:rPr lang="en-US" smtClean="0">
                <a:latin typeface="Symbol" pitchFamily="18" charset="2"/>
                <a:cs typeface="Arial" pitchFamily="34" charset="0"/>
              </a:rPr>
              <a:t>n = 29.78 </a:t>
            </a:r>
            <a:r>
              <a:rPr lang="en-US" smtClean="0">
                <a:latin typeface="Arial" pitchFamily="34" charset="0"/>
                <a:cs typeface="Arial" pitchFamily="34" charset="0"/>
              </a:rPr>
              <a:t>Hz</a:t>
            </a:r>
            <a:endParaRPr lang="en-US" smtClean="0">
              <a:latin typeface="Arial" pitchFamily="34" charset="0"/>
              <a:cs typeface="Arial" pitchFamily="34" charset="0"/>
            </a:endParaRPr>
          </a:p>
          <a:p>
            <a:pPr lvl="2"/>
            <a:r>
              <a:rPr lang="en-US" smtClean="0">
                <a:latin typeface="Arial" pitchFamily="34" charset="0"/>
                <a:cs typeface="Arial" pitchFamily="34" charset="0"/>
              </a:rPr>
              <a:t>Spin-down </a:t>
            </a:r>
            <a:r>
              <a:rPr lang="en-US" smtClean="0">
                <a:latin typeface="Arial" pitchFamily="34" charset="0"/>
                <a:cs typeface="Arial" pitchFamily="34" charset="0"/>
              </a:rPr>
              <a:t>rate -3.7×10</a:t>
            </a:r>
            <a:r>
              <a:rPr lang="en-US" baseline="30000" smtClean="0">
                <a:latin typeface="Arial" pitchFamily="34" charset="0"/>
                <a:cs typeface="Arial" pitchFamily="34" charset="0"/>
              </a:rPr>
              <a:t>-10</a:t>
            </a:r>
            <a:r>
              <a:rPr lang="en-US" smtClean="0">
                <a:latin typeface="Arial" pitchFamily="34" charset="0"/>
                <a:cs typeface="Arial" pitchFamily="34" charset="0"/>
              </a:rPr>
              <a:t> Hz s</a:t>
            </a:r>
            <a:r>
              <a:rPr lang="en-US" baseline="30000" smtClean="0">
                <a:latin typeface="Arial" pitchFamily="34" charset="0"/>
                <a:cs typeface="Arial" pitchFamily="34" charset="0"/>
              </a:rPr>
              <a:t>-1</a:t>
            </a:r>
            <a:endParaRPr lang="en-US" baseline="30000" smtClean="0">
              <a:latin typeface="Arial" pitchFamily="34" charset="0"/>
              <a:cs typeface="Arial" pitchFamily="34" charset="0"/>
            </a:endParaRPr>
          </a:p>
          <a:p>
            <a:endParaRPr lang="en-US" smtClean="0"/>
          </a:p>
          <a:p>
            <a:endParaRPr lang="en-US" smtClean="0"/>
          </a:p>
          <a:p>
            <a:r>
              <a:rPr lang="en-US" smtClean="0"/>
              <a:t>LSC </a:t>
            </a:r>
            <a:r>
              <a:rPr lang="en-US" smtClean="0"/>
              <a:t>– Virgo search</a:t>
            </a:r>
          </a:p>
          <a:p>
            <a:pPr lvl="1"/>
            <a:r>
              <a:rPr lang="en-US" sz="1800" smtClean="0"/>
              <a:t>Search for GW in data in S5 and VSR1</a:t>
            </a:r>
          </a:p>
          <a:p>
            <a:pPr lvl="1"/>
            <a:r>
              <a:rPr lang="en-US" sz="1800" smtClean="0"/>
              <a:t>Limit on ellipticity a factor 4 better than spin-down limit</a:t>
            </a:r>
          </a:p>
          <a:p>
            <a:pPr lvl="1"/>
            <a:r>
              <a:rPr lang="en-US" sz="1800" smtClean="0"/>
              <a:t>Less than 2% of energy in GW</a:t>
            </a: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Spin-down limit on Crab pulsar</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graphicFrame>
        <p:nvGraphicFramePr>
          <p:cNvPr id="8" name="Object 7"/>
          <p:cNvGraphicFramePr>
            <a:graphicFrameLocks noChangeAspect="1"/>
          </p:cNvGraphicFramePr>
          <p:nvPr/>
        </p:nvGraphicFramePr>
        <p:xfrm>
          <a:off x="1902012" y="3334870"/>
          <a:ext cx="2823878" cy="376517"/>
        </p:xfrm>
        <a:graphic>
          <a:graphicData uri="http://schemas.openxmlformats.org/presentationml/2006/ole">
            <p:oleObj spid="_x0000_s654338" name="Equation" r:id="rId4" imgW="1904760" imgH="253800" progId="Equation.DSMT4">
              <p:embed/>
            </p:oleObj>
          </a:graphicData>
        </a:graphic>
      </p:graphicFrame>
      <p:graphicFrame>
        <p:nvGraphicFramePr>
          <p:cNvPr id="654339" name="Object 3"/>
          <p:cNvGraphicFramePr>
            <a:graphicFrameLocks noChangeAspect="1"/>
          </p:cNvGraphicFramePr>
          <p:nvPr/>
        </p:nvGraphicFramePr>
        <p:xfrm>
          <a:off x="1912377" y="3693832"/>
          <a:ext cx="3106737" cy="450850"/>
        </p:xfrm>
        <a:graphic>
          <a:graphicData uri="http://schemas.openxmlformats.org/presentationml/2006/ole">
            <p:oleObj spid="_x0000_s654339" name="Equation" r:id="rId5" imgW="2095200" imgH="304560" progId="Equation.DSMT4">
              <p:embed/>
            </p:oleObj>
          </a:graphicData>
        </a:graphic>
      </p:graphicFrame>
      <p:pic>
        <p:nvPicPr>
          <p:cNvPr id="654340" name="Picture 4"/>
          <p:cNvPicPr>
            <a:picLocks noChangeAspect="1" noChangeArrowheads="1"/>
          </p:cNvPicPr>
          <p:nvPr/>
        </p:nvPicPr>
        <p:blipFill>
          <a:blip r:embed="rId6" cstate="print"/>
          <a:srcRect/>
          <a:stretch>
            <a:fillRect/>
          </a:stretch>
        </p:blipFill>
        <p:spPr bwMode="auto">
          <a:xfrm>
            <a:off x="5116410" y="3765176"/>
            <a:ext cx="3973801" cy="3065929"/>
          </a:xfrm>
          <a:prstGeom prst="rect">
            <a:avLst/>
          </a:prstGeom>
          <a:noFill/>
          <a:ln w="9525">
            <a:noFill/>
            <a:miter lim="800000"/>
            <a:headEnd/>
            <a:tailEnd/>
          </a:ln>
        </p:spPr>
      </p:pic>
      <p:pic>
        <p:nvPicPr>
          <p:cNvPr id="654341" name="Picture 5" descr="\\vmware-host\Shared Folders\Desktop\crab_1280composite_f.jpg"/>
          <p:cNvPicPr>
            <a:picLocks noChangeAspect="1" noChangeArrowheads="1"/>
          </p:cNvPicPr>
          <p:nvPr/>
        </p:nvPicPr>
        <p:blipFill>
          <a:blip r:embed="rId7" cstate="print"/>
          <a:srcRect/>
          <a:stretch>
            <a:fillRect/>
          </a:stretch>
        </p:blipFill>
        <p:spPr bwMode="auto">
          <a:xfrm>
            <a:off x="5398083" y="877824"/>
            <a:ext cx="3626806" cy="2901445"/>
          </a:xfrm>
          <a:prstGeom prst="rect">
            <a:avLst/>
          </a:prstGeom>
          <a:noFill/>
        </p:spPr>
      </p:pic>
      <p:graphicFrame>
        <p:nvGraphicFramePr>
          <p:cNvPr id="654342" name="Object 6"/>
          <p:cNvGraphicFramePr>
            <a:graphicFrameLocks noChangeAspect="1"/>
          </p:cNvGraphicFramePr>
          <p:nvPr/>
        </p:nvGraphicFramePr>
        <p:xfrm>
          <a:off x="2422745" y="924131"/>
          <a:ext cx="1714500" cy="619125"/>
        </p:xfrm>
        <a:graphic>
          <a:graphicData uri="http://schemas.openxmlformats.org/presentationml/2006/ole">
            <p:oleObj spid="_x0000_s654342" name="Equation" r:id="rId8" imgW="1155600" imgH="419040" progId="Equation.DSMT4">
              <p:embed/>
            </p:oleObj>
          </a:graphicData>
        </a:graphic>
      </p:graphicFrame>
      <p:graphicFrame>
        <p:nvGraphicFramePr>
          <p:cNvPr id="654343" name="Object 7"/>
          <p:cNvGraphicFramePr>
            <a:graphicFrameLocks noChangeAspect="1"/>
          </p:cNvGraphicFramePr>
          <p:nvPr/>
        </p:nvGraphicFramePr>
        <p:xfrm>
          <a:off x="4196891" y="928801"/>
          <a:ext cx="1130300" cy="676275"/>
        </p:xfrm>
        <a:graphic>
          <a:graphicData uri="http://schemas.openxmlformats.org/presentationml/2006/ole">
            <p:oleObj spid="_x0000_s654343" name="Equation" r:id="rId9" imgW="761760" imgH="457200" progId="Equation.DSMT4">
              <p:embed/>
            </p:oleObj>
          </a:graphicData>
        </a:graphic>
      </p:graphicFrame>
      <p:sp>
        <p:nvSpPr>
          <p:cNvPr id="14" name="Tekstvak 13"/>
          <p:cNvSpPr txBox="1"/>
          <p:nvPr/>
        </p:nvSpPr>
        <p:spPr>
          <a:xfrm>
            <a:off x="5431536" y="1069848"/>
            <a:ext cx="540533" cy="400110"/>
          </a:xfrm>
          <a:prstGeom prst="rect">
            <a:avLst/>
          </a:prstGeom>
          <a:noFill/>
        </p:spPr>
        <p:txBody>
          <a:bodyPr wrap="none" rtlCol="0">
            <a:spAutoFit/>
          </a:bodyPr>
          <a:lstStyle/>
          <a:p>
            <a:r>
              <a:rPr lang="nl-NL" sz="2000" b="0" smtClean="0">
                <a:solidFill>
                  <a:srgbClr val="FFFFFF"/>
                </a:solidFill>
              </a:rPr>
              <a:t>M1</a:t>
            </a:r>
            <a:endParaRPr lang="nl-NL" sz="2000" b="0">
              <a:solidFill>
                <a:srgbClr val="FFFFFF"/>
              </a:solidFill>
            </a:endParaRPr>
          </a:p>
        </p:txBody>
      </p:sp>
      <p:graphicFrame>
        <p:nvGraphicFramePr>
          <p:cNvPr id="654344" name="Object 8"/>
          <p:cNvGraphicFramePr>
            <a:graphicFrameLocks noChangeAspect="1"/>
          </p:cNvGraphicFramePr>
          <p:nvPr/>
        </p:nvGraphicFramePr>
        <p:xfrm>
          <a:off x="796272" y="6500813"/>
          <a:ext cx="1695450" cy="357187"/>
        </p:xfrm>
        <a:graphic>
          <a:graphicData uri="http://schemas.openxmlformats.org/presentationml/2006/ole">
            <p:oleObj spid="_x0000_s654344" name="Equation" r:id="rId10" imgW="1143000" imgH="241200" progId="Equation.DSMT4">
              <p:embed/>
            </p:oleObj>
          </a:graphicData>
        </a:graphic>
      </p:graphicFrame>
      <p:graphicFrame>
        <p:nvGraphicFramePr>
          <p:cNvPr id="654345" name="Object 9"/>
          <p:cNvGraphicFramePr>
            <a:graphicFrameLocks noChangeAspect="1"/>
          </p:cNvGraphicFramePr>
          <p:nvPr/>
        </p:nvGraphicFramePr>
        <p:xfrm>
          <a:off x="2839851" y="6504175"/>
          <a:ext cx="1300162" cy="300037"/>
        </p:xfrm>
        <a:graphic>
          <a:graphicData uri="http://schemas.openxmlformats.org/presentationml/2006/ole">
            <p:oleObj spid="_x0000_s654345" name="Equation" r:id="rId11" imgW="876240" imgH="203040" progId="Equation.DSMT4">
              <p:embed/>
            </p:oleObj>
          </a:graphicData>
        </a:graphic>
      </p:graphicFrame>
      <p:sp>
        <p:nvSpPr>
          <p:cNvPr id="17" name="Tekstvak 16"/>
          <p:cNvSpPr txBox="1"/>
          <p:nvPr/>
        </p:nvSpPr>
        <p:spPr>
          <a:xfrm>
            <a:off x="295835" y="6145306"/>
            <a:ext cx="2948115" cy="338554"/>
          </a:xfrm>
          <a:prstGeom prst="rect">
            <a:avLst/>
          </a:prstGeom>
          <a:solidFill>
            <a:srgbClr val="FFFF99"/>
          </a:solidFill>
        </p:spPr>
        <p:txBody>
          <a:bodyPr wrap="none" rtlCol="0">
            <a:spAutoFit/>
          </a:bodyPr>
          <a:lstStyle/>
          <a:p>
            <a:r>
              <a:rPr lang="nl-NL" sz="1600" b="0" smtClean="0"/>
              <a:t>LSC, ApJ Lett., 683, (2008) 45</a:t>
            </a:r>
            <a:endParaRPr lang="nl-NL" sz="1600" b="0"/>
          </a:p>
        </p:txBody>
      </p:sp>
    </p:spTree>
  </p:cSld>
  <p:clrMapOvr>
    <a:masterClrMapping/>
  </p:clrMapOvr>
  <p:transition spd="med">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175040"/>
            <a:ext cx="5091735" cy="4526514"/>
          </a:xfrm>
        </p:spPr>
        <p:txBody>
          <a:bodyPr/>
          <a:lstStyle/>
          <a:p>
            <a:r>
              <a:rPr lang="en-US" smtClean="0"/>
              <a:t>Pulsars have stable rotation rates</a:t>
            </a:r>
          </a:p>
          <a:p>
            <a:pPr lvl="1"/>
            <a:r>
              <a:rPr lang="en-US" sz="1800" smtClean="0"/>
              <a:t>Secular increase in pulse period observed</a:t>
            </a:r>
          </a:p>
          <a:p>
            <a:pPr lvl="1"/>
            <a:r>
              <a:rPr lang="en-US" sz="1800" smtClean="0"/>
              <a:t>Glitches are sudded dips in period</a:t>
            </a:r>
          </a:p>
          <a:p>
            <a:pPr lvl="2"/>
            <a:r>
              <a:rPr lang="en-US" smtClean="0">
                <a:latin typeface="Arial" pitchFamily="34" charset="0"/>
                <a:cs typeface="Arial" pitchFamily="34" charset="0"/>
              </a:rPr>
              <a:t>VELA (</a:t>
            </a:r>
            <a:r>
              <a:rPr lang="nl-NL" smtClean="0"/>
              <a:t>PSR B0833-45) </a:t>
            </a:r>
            <a:r>
              <a:rPr lang="en-US" smtClean="0">
                <a:latin typeface="Arial" pitchFamily="34" charset="0"/>
                <a:cs typeface="Arial" pitchFamily="34" charset="0"/>
              </a:rPr>
              <a:t>glitches once every few years</a:t>
            </a:r>
            <a:endParaRPr lang="en-US" smtClean="0">
              <a:latin typeface="Arial" pitchFamily="34" charset="0"/>
              <a:cs typeface="Arial" pitchFamily="34" charset="0"/>
            </a:endParaRPr>
          </a:p>
          <a:p>
            <a:pPr lvl="2"/>
            <a:r>
              <a:rPr lang="en-US" smtClean="0">
                <a:latin typeface="Arial" pitchFamily="34" charset="0"/>
                <a:cs typeface="Arial" pitchFamily="34" charset="0"/>
              </a:rPr>
              <a:t>Spin-down </a:t>
            </a:r>
            <a:r>
              <a:rPr lang="en-US" smtClean="0">
                <a:latin typeface="Arial" pitchFamily="34" charset="0"/>
                <a:cs typeface="Arial" pitchFamily="34" charset="0"/>
              </a:rPr>
              <a:t>rate -3.7×10</a:t>
            </a:r>
            <a:r>
              <a:rPr lang="en-US" baseline="30000" smtClean="0">
                <a:latin typeface="Arial" pitchFamily="34" charset="0"/>
                <a:cs typeface="Arial" pitchFamily="34" charset="0"/>
              </a:rPr>
              <a:t>-10</a:t>
            </a:r>
            <a:r>
              <a:rPr lang="en-US" smtClean="0">
                <a:latin typeface="Arial" pitchFamily="34" charset="0"/>
                <a:cs typeface="Arial" pitchFamily="34" charset="0"/>
              </a:rPr>
              <a:t> Hz s</a:t>
            </a:r>
            <a:r>
              <a:rPr lang="en-US" baseline="30000" smtClean="0">
                <a:latin typeface="Arial" pitchFamily="34" charset="0"/>
                <a:cs typeface="Arial" pitchFamily="34" charset="0"/>
              </a:rPr>
              <a:t>-1</a:t>
            </a:r>
            <a:endParaRPr lang="en-US" smtClean="0"/>
          </a:p>
          <a:p>
            <a:r>
              <a:rPr lang="en-US" smtClean="0"/>
              <a:t>Mechanism unclear</a:t>
            </a:r>
            <a:endParaRPr lang="en-US" smtClean="0"/>
          </a:p>
          <a:p>
            <a:pPr lvl="1"/>
            <a:r>
              <a:rPr lang="en-US" sz="1800" smtClean="0"/>
              <a:t>Perhaps due to transfer of angular momentum from core to crust</a:t>
            </a:r>
          </a:p>
          <a:p>
            <a:pPr lvl="2"/>
            <a:r>
              <a:rPr lang="en-US" smtClean="0">
                <a:latin typeface="Arial" pitchFamily="34" charset="0"/>
                <a:cs typeface="Arial" pitchFamily="34" charset="0"/>
              </a:rPr>
              <a:t>At some critical lag rotation rate superfluid core couples to the crust imparting energy</a:t>
            </a: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Pulsar glitches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graphicFrame>
        <p:nvGraphicFramePr>
          <p:cNvPr id="654345" name="Object 9"/>
          <p:cNvGraphicFramePr>
            <a:graphicFrameLocks noChangeAspect="1"/>
          </p:cNvGraphicFramePr>
          <p:nvPr/>
        </p:nvGraphicFramePr>
        <p:xfrm>
          <a:off x="985132" y="5185520"/>
          <a:ext cx="2901951" cy="1084263"/>
        </p:xfrm>
        <a:graphic>
          <a:graphicData uri="http://schemas.openxmlformats.org/presentationml/2006/ole">
            <p:oleObj spid="_x0000_s656391" name="Equation" r:id="rId4" imgW="1955520" imgH="736560" progId="Equation.DSMT4">
              <p:embed/>
            </p:oleObj>
          </a:graphicData>
        </a:graphic>
      </p:graphicFrame>
      <p:pic>
        <p:nvPicPr>
          <p:cNvPr id="656392" name="Picture 8" descr="\\vmware-host\Shared Folders\Desktop\vela3c.gif"/>
          <p:cNvPicPr>
            <a:picLocks noChangeAspect="1" noChangeArrowheads="1"/>
          </p:cNvPicPr>
          <p:nvPr/>
        </p:nvPicPr>
        <p:blipFill>
          <a:blip r:embed="rId5" cstate="print"/>
          <a:srcRect/>
          <a:stretch>
            <a:fillRect/>
          </a:stretch>
        </p:blipFill>
        <p:spPr bwMode="auto">
          <a:xfrm>
            <a:off x="5304598" y="942140"/>
            <a:ext cx="3825334" cy="2713597"/>
          </a:xfrm>
          <a:prstGeom prst="rect">
            <a:avLst/>
          </a:prstGeom>
          <a:noFill/>
        </p:spPr>
      </p:pic>
      <p:pic>
        <p:nvPicPr>
          <p:cNvPr id="656393" name="Picture 9" descr="\\vmware-host\Shared Folders\Desktop\Pulsar-Glitches-Still-Unexplained-2.jpg"/>
          <p:cNvPicPr>
            <a:picLocks noChangeAspect="1" noChangeArrowheads="1"/>
          </p:cNvPicPr>
          <p:nvPr/>
        </p:nvPicPr>
        <p:blipFill>
          <a:blip r:embed="rId6" cstate="print"/>
          <a:srcRect/>
          <a:stretch>
            <a:fillRect/>
          </a:stretch>
        </p:blipFill>
        <p:spPr bwMode="auto">
          <a:xfrm>
            <a:off x="6164556" y="3773898"/>
            <a:ext cx="2937240" cy="3084102"/>
          </a:xfrm>
          <a:prstGeom prst="rect">
            <a:avLst/>
          </a:prstGeom>
          <a:noFill/>
        </p:spPr>
      </p:pic>
      <p:sp>
        <p:nvSpPr>
          <p:cNvPr id="18" name="Tekstvak 17"/>
          <p:cNvSpPr txBox="1"/>
          <p:nvPr/>
        </p:nvSpPr>
        <p:spPr>
          <a:xfrm>
            <a:off x="6372665" y="844061"/>
            <a:ext cx="2505814" cy="369332"/>
          </a:xfrm>
          <a:prstGeom prst="rect">
            <a:avLst/>
          </a:prstGeom>
          <a:solidFill>
            <a:srgbClr val="FFFF99"/>
          </a:solidFill>
        </p:spPr>
        <p:txBody>
          <a:bodyPr wrap="none" rtlCol="0">
            <a:spAutoFit/>
          </a:bodyPr>
          <a:lstStyle/>
          <a:p>
            <a:r>
              <a:rPr lang="nl-NL" sz="1800" b="0" smtClean="0"/>
              <a:t>C. Flanagan, HartRAO</a:t>
            </a:r>
            <a:endParaRPr lang="nl-NL" sz="1800" b="0"/>
          </a:p>
        </p:txBody>
      </p:sp>
    </p:spTree>
  </p:cSld>
  <p:clrMapOvr>
    <a:masterClrMapping/>
  </p:clrMapOvr>
  <p:transition spd="med">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4" y="1175040"/>
            <a:ext cx="4177334" cy="4526514"/>
          </a:xfrm>
        </p:spPr>
        <p:txBody>
          <a:bodyPr/>
          <a:lstStyle/>
          <a:p>
            <a:r>
              <a:rPr lang="en-US" smtClean="0"/>
              <a:t>Excitation of modes due to</a:t>
            </a:r>
          </a:p>
          <a:p>
            <a:pPr lvl="1"/>
            <a:r>
              <a:rPr lang="en-US" sz="1800" smtClean="0"/>
              <a:t>Sudden glitch and superfluid vortex unpinning may cause oscillations of core</a:t>
            </a:r>
          </a:p>
          <a:p>
            <a:pPr lvl="2"/>
            <a:r>
              <a:rPr lang="nl-NL" smtClean="0">
                <a:latin typeface="Arial" pitchFamily="34" charset="0"/>
                <a:cs typeface="Arial" pitchFamily="34" charset="0"/>
              </a:rPr>
              <a:t>These normal mode oscillations have characteristic frequencies and damping times that depend on the EOS</a:t>
            </a:r>
          </a:p>
          <a:p>
            <a:pPr lvl="1"/>
            <a:r>
              <a:rPr lang="nl-NL" sz="1800" smtClean="0"/>
              <a:t>Accretion of matter in a binary</a:t>
            </a:r>
          </a:p>
          <a:p>
            <a:pPr lvl="1"/>
            <a:r>
              <a:rPr lang="nl-NL" sz="1800" smtClean="0"/>
              <a:t>Phase transition</a:t>
            </a:r>
          </a:p>
          <a:p>
            <a:pPr lvl="2"/>
            <a:r>
              <a:rPr lang="nl-NL" smtClean="0">
                <a:latin typeface="Arial" pitchFamily="34" charset="0"/>
                <a:cs typeface="Arial" pitchFamily="34" charset="0"/>
              </a:rPr>
              <a:t>Strange star or pion condensate</a:t>
            </a:r>
            <a:endParaRPr lang="en-US" smtClean="0">
              <a:latin typeface="Arial" pitchFamily="34" charset="0"/>
              <a:cs typeface="Arial" pitchFamily="34" charset="0"/>
            </a:endParaRPr>
          </a:p>
          <a:p>
            <a:r>
              <a:rPr lang="en-US" smtClean="0"/>
              <a:t>GW emission</a:t>
            </a:r>
            <a:endParaRPr lang="en-US" smtClean="0"/>
          </a:p>
          <a:p>
            <a:pPr lvl="1"/>
            <a:r>
              <a:rPr lang="en-US" sz="1800" smtClean="0"/>
              <a:t>Detecting and measuring normal modes could reveal EOS of NS and their internal structure</a:t>
            </a: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NS normal mode oscillations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57412" name="Picture 4"/>
          <p:cNvPicPr>
            <a:picLocks noChangeAspect="1" noChangeArrowheads="1"/>
          </p:cNvPicPr>
          <p:nvPr/>
        </p:nvPicPr>
        <p:blipFill>
          <a:blip r:embed="rId3" cstate="print"/>
          <a:srcRect/>
          <a:stretch>
            <a:fillRect/>
          </a:stretch>
        </p:blipFill>
        <p:spPr bwMode="auto">
          <a:xfrm>
            <a:off x="4644838" y="4514250"/>
            <a:ext cx="4499162" cy="2343750"/>
          </a:xfrm>
          <a:prstGeom prst="rect">
            <a:avLst/>
          </a:prstGeom>
          <a:noFill/>
          <a:ln w="9525">
            <a:noFill/>
            <a:miter lim="800000"/>
            <a:headEnd/>
            <a:tailEnd/>
          </a:ln>
        </p:spPr>
      </p:pic>
      <p:pic>
        <p:nvPicPr>
          <p:cNvPr id="657414" name="Picture 6" descr="\\vmware-host\Shared Folders\Desktop\Frequency_spectrum_comparing_neutron-star_models.jpg"/>
          <p:cNvPicPr>
            <a:picLocks noChangeAspect="1" noChangeArrowheads="1"/>
          </p:cNvPicPr>
          <p:nvPr/>
        </p:nvPicPr>
        <p:blipFill>
          <a:blip r:embed="rId4" cstate="print"/>
          <a:srcRect/>
          <a:stretch>
            <a:fillRect/>
          </a:stretch>
        </p:blipFill>
        <p:spPr bwMode="auto">
          <a:xfrm>
            <a:off x="5348453" y="984737"/>
            <a:ext cx="3795547" cy="2841675"/>
          </a:xfrm>
          <a:prstGeom prst="rect">
            <a:avLst/>
          </a:prstGeom>
          <a:noFill/>
        </p:spPr>
      </p:pic>
      <p:pic>
        <p:nvPicPr>
          <p:cNvPr id="657413" name="Picture 5"/>
          <p:cNvPicPr>
            <a:picLocks noChangeAspect="1" noChangeArrowheads="1"/>
          </p:cNvPicPr>
          <p:nvPr/>
        </p:nvPicPr>
        <p:blipFill>
          <a:blip r:embed="rId5" cstate="print"/>
          <a:srcRect/>
          <a:stretch>
            <a:fillRect/>
          </a:stretch>
        </p:blipFill>
        <p:spPr bwMode="auto">
          <a:xfrm>
            <a:off x="4178104" y="2770068"/>
            <a:ext cx="2011680" cy="2269214"/>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3" y="1175040"/>
            <a:ext cx="3576561" cy="4526514"/>
          </a:xfrm>
        </p:spPr>
        <p:txBody>
          <a:bodyPr/>
          <a:lstStyle/>
          <a:p>
            <a:r>
              <a:rPr lang="en-US" smtClean="0"/>
              <a:t>Spin frequencies of accreting NS</a:t>
            </a:r>
          </a:p>
          <a:p>
            <a:pPr lvl="1"/>
            <a:r>
              <a:rPr lang="en-US" sz="1800" smtClean="0"/>
              <a:t>Seem to be stalled below 700 Hz</a:t>
            </a:r>
          </a:p>
          <a:p>
            <a:pPr lvl="2"/>
            <a:r>
              <a:rPr lang="nl-NL" smtClean="0">
                <a:latin typeface="Arial" pitchFamily="34" charset="0"/>
                <a:cs typeface="Arial" pitchFamily="34" charset="0"/>
              </a:rPr>
              <a:t>Well below the break-up speed</a:t>
            </a:r>
          </a:p>
          <a:p>
            <a:r>
              <a:rPr lang="nl-NL" smtClean="0"/>
              <a:t>What could be the reason for this stall?</a:t>
            </a:r>
            <a:endParaRPr lang="nl-NL" smtClean="0"/>
          </a:p>
          <a:p>
            <a:pPr lvl="1"/>
            <a:r>
              <a:rPr lang="nl-NL" sz="1800" smtClean="0"/>
              <a:t>Balance of accretion torque with GW back reaction torque</a:t>
            </a:r>
            <a:endParaRPr lang="nl-NL" sz="1800" smtClean="0"/>
          </a:p>
          <a:p>
            <a:r>
              <a:rPr lang="en-US" smtClean="0"/>
              <a:t>Could be explained if ellipticity is about 10</a:t>
            </a:r>
            <a:r>
              <a:rPr lang="en-US" baseline="30000" smtClean="0"/>
              <a:t>-8</a:t>
            </a:r>
            <a:endParaRPr lang="en-US" baseline="30000" smtClean="0"/>
          </a:p>
          <a:p>
            <a:pPr lvl="1"/>
            <a:r>
              <a:rPr lang="en-US" sz="1800" smtClean="0"/>
              <a:t>Could be induced by mountains or relativistic instabilities, e.g. r-modes</a:t>
            </a: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Accreting neutron stars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58434" name="Picture 2" descr="\\vmware-host\Shared Folders\Desktop\Massive-Neutron-Stars-vs-Black-Holes-2.jpg"/>
          <p:cNvPicPr>
            <a:picLocks noChangeAspect="1" noChangeArrowheads="1"/>
          </p:cNvPicPr>
          <p:nvPr/>
        </p:nvPicPr>
        <p:blipFill>
          <a:blip r:embed="rId3" cstate="print"/>
          <a:srcRect/>
          <a:stretch>
            <a:fillRect/>
          </a:stretch>
        </p:blipFill>
        <p:spPr bwMode="auto">
          <a:xfrm>
            <a:off x="6035085" y="1254780"/>
            <a:ext cx="2926259" cy="1972515"/>
          </a:xfrm>
          <a:prstGeom prst="rect">
            <a:avLst/>
          </a:prstGeom>
          <a:noFill/>
        </p:spPr>
      </p:pic>
      <p:sp>
        <p:nvSpPr>
          <p:cNvPr id="8" name="Tekstvak 7"/>
          <p:cNvSpPr txBox="1"/>
          <p:nvPr/>
        </p:nvSpPr>
        <p:spPr>
          <a:xfrm>
            <a:off x="6279776" y="3307978"/>
            <a:ext cx="1326004" cy="461665"/>
          </a:xfrm>
          <a:prstGeom prst="rect">
            <a:avLst/>
          </a:prstGeom>
          <a:noFill/>
        </p:spPr>
        <p:txBody>
          <a:bodyPr wrap="none" rtlCol="0">
            <a:spAutoFit/>
          </a:bodyPr>
          <a:lstStyle/>
          <a:p>
            <a:r>
              <a:rPr lang="nl-NL" b="0" i="1" smtClean="0"/>
              <a:t>&lt; 1 M</a:t>
            </a:r>
            <a:r>
              <a:rPr lang="nl-NL" b="0" baseline="-25000" smtClean="0"/>
              <a:t>Sun</a:t>
            </a:r>
            <a:endParaRPr lang="nl-NL" b="0" baseline="-25000"/>
          </a:p>
        </p:txBody>
      </p:sp>
      <p:sp>
        <p:nvSpPr>
          <p:cNvPr id="9" name="Tekstvak 8"/>
          <p:cNvSpPr txBox="1"/>
          <p:nvPr/>
        </p:nvSpPr>
        <p:spPr>
          <a:xfrm>
            <a:off x="7951687" y="3299014"/>
            <a:ext cx="612668" cy="461665"/>
          </a:xfrm>
          <a:prstGeom prst="rect">
            <a:avLst/>
          </a:prstGeom>
          <a:noFill/>
        </p:spPr>
        <p:txBody>
          <a:bodyPr wrap="none" rtlCol="0">
            <a:spAutoFit/>
          </a:bodyPr>
          <a:lstStyle/>
          <a:p>
            <a:r>
              <a:rPr lang="nl-NL" b="0" smtClean="0"/>
              <a:t>NS</a:t>
            </a:r>
            <a:endParaRPr lang="nl-NL" b="0" baseline="-25000"/>
          </a:p>
        </p:txBody>
      </p:sp>
      <p:grpSp>
        <p:nvGrpSpPr>
          <p:cNvPr id="16" name="Groep 15"/>
          <p:cNvGrpSpPr/>
          <p:nvPr/>
        </p:nvGrpSpPr>
        <p:grpSpPr>
          <a:xfrm>
            <a:off x="5715000" y="3800766"/>
            <a:ext cx="3429000" cy="2475100"/>
            <a:chOff x="5715000" y="4101353"/>
            <a:chExt cx="3429000" cy="2475100"/>
          </a:xfrm>
        </p:grpSpPr>
        <p:grpSp>
          <p:nvGrpSpPr>
            <p:cNvPr id="14" name="Groep 13"/>
            <p:cNvGrpSpPr/>
            <p:nvPr/>
          </p:nvGrpSpPr>
          <p:grpSpPr>
            <a:xfrm>
              <a:off x="5715000" y="4101353"/>
              <a:ext cx="3429000" cy="2475100"/>
              <a:chOff x="5715000" y="4101353"/>
              <a:chExt cx="3429000" cy="2475100"/>
            </a:xfrm>
          </p:grpSpPr>
          <p:pic>
            <p:nvPicPr>
              <p:cNvPr id="658435" name="Picture 3"/>
              <p:cNvPicPr>
                <a:picLocks noChangeAspect="1" noChangeArrowheads="1"/>
              </p:cNvPicPr>
              <p:nvPr/>
            </p:nvPicPr>
            <p:blipFill>
              <a:blip r:embed="rId4" cstate="print"/>
              <a:srcRect/>
              <a:stretch>
                <a:fillRect/>
              </a:stretch>
            </p:blipFill>
            <p:spPr bwMode="auto">
              <a:xfrm>
                <a:off x="5715000" y="4323258"/>
                <a:ext cx="3429000" cy="2253195"/>
              </a:xfrm>
              <a:prstGeom prst="rect">
                <a:avLst/>
              </a:prstGeom>
              <a:noFill/>
              <a:ln w="9525">
                <a:noFill/>
                <a:miter lim="800000"/>
                <a:headEnd/>
                <a:tailEnd/>
              </a:ln>
            </p:spPr>
          </p:pic>
          <p:sp>
            <p:nvSpPr>
              <p:cNvPr id="11" name="Rechthoek 10"/>
              <p:cNvSpPr/>
              <p:nvPr/>
            </p:nvSpPr>
            <p:spPr bwMode="auto">
              <a:xfrm>
                <a:off x="6172200" y="4101353"/>
                <a:ext cx="1627094" cy="255494"/>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smtClean="0">
                  <a:ln>
                    <a:noFill/>
                  </a:ln>
                  <a:solidFill>
                    <a:schemeClr val="bg1"/>
                  </a:solidFill>
                  <a:effectLst/>
                  <a:latin typeface="Arial" charset="0"/>
                </a:endParaRPr>
              </a:p>
            </p:txBody>
          </p:sp>
        </p:grpSp>
        <p:sp>
          <p:nvSpPr>
            <p:cNvPr id="15" name="Rechthoek 14"/>
            <p:cNvSpPr/>
            <p:nvPr/>
          </p:nvSpPr>
          <p:spPr bwMode="auto">
            <a:xfrm>
              <a:off x="6696635" y="4276165"/>
              <a:ext cx="174812" cy="94129"/>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smtClean="0">
                <a:ln>
                  <a:noFill/>
                </a:ln>
                <a:solidFill>
                  <a:schemeClr val="bg1"/>
                </a:solidFill>
                <a:effectLst/>
                <a:latin typeface="Arial" charset="0"/>
              </a:endParaRPr>
            </a:p>
          </p:txBody>
        </p:sp>
      </p:grpSp>
      <p:sp>
        <p:nvSpPr>
          <p:cNvPr id="17" name="Tekstvak 16"/>
          <p:cNvSpPr txBox="1"/>
          <p:nvPr/>
        </p:nvSpPr>
        <p:spPr>
          <a:xfrm>
            <a:off x="6019802" y="6418448"/>
            <a:ext cx="3164649" cy="400110"/>
          </a:xfrm>
          <a:prstGeom prst="rect">
            <a:avLst/>
          </a:prstGeom>
          <a:noFill/>
        </p:spPr>
        <p:txBody>
          <a:bodyPr wrap="none" rtlCol="0">
            <a:spAutoFit/>
          </a:bodyPr>
          <a:lstStyle/>
          <a:p>
            <a:r>
              <a:rPr lang="nl-NL" sz="2000" b="0" smtClean="0"/>
              <a:t>Pulses &amp; burst oscillations</a:t>
            </a:r>
            <a:endParaRPr lang="nl-NL" sz="2000" b="0" baseline="-25000"/>
          </a:p>
        </p:txBody>
      </p:sp>
      <p:pic>
        <p:nvPicPr>
          <p:cNvPr id="658436" name="Picture 4"/>
          <p:cNvPicPr>
            <a:picLocks noChangeAspect="1" noChangeArrowheads="1"/>
          </p:cNvPicPr>
          <p:nvPr/>
        </p:nvPicPr>
        <p:blipFill>
          <a:blip r:embed="rId5" cstate="print"/>
          <a:srcRect/>
          <a:stretch>
            <a:fillRect/>
          </a:stretch>
        </p:blipFill>
        <p:spPr bwMode="auto">
          <a:xfrm>
            <a:off x="3610043" y="2361989"/>
            <a:ext cx="4313369" cy="2348205"/>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3" y="1175040"/>
            <a:ext cx="3576561" cy="5682960"/>
          </a:xfrm>
        </p:spPr>
        <p:txBody>
          <a:bodyPr/>
          <a:lstStyle/>
          <a:p>
            <a:r>
              <a:rPr lang="en-US" smtClean="0"/>
              <a:t>Upper limits and spin-down limits</a:t>
            </a:r>
          </a:p>
          <a:p>
            <a:pPr lvl="1"/>
            <a:r>
              <a:rPr lang="en-US" sz="1800" smtClean="0"/>
              <a:t>Averaged over sky positions and pulsar orientations</a:t>
            </a:r>
          </a:p>
          <a:p>
            <a:pPr lvl="1"/>
            <a:r>
              <a:rPr lang="en-US" sz="1800" smtClean="0"/>
              <a:t>False alarm rate 1%</a:t>
            </a:r>
          </a:p>
          <a:p>
            <a:pPr lvl="1"/>
            <a:r>
              <a:rPr lang="en-US" sz="1800" smtClean="0"/>
              <a:t>False dismissal rate 10%</a:t>
            </a:r>
          </a:p>
          <a:p>
            <a:pPr lvl="1"/>
            <a:r>
              <a:rPr lang="en-US" sz="1800" smtClean="0"/>
              <a:t>Spin-down </a:t>
            </a:r>
            <a:r>
              <a:rPr lang="en-US" sz="1800" smtClean="0"/>
              <a:t>limits </a:t>
            </a:r>
            <a:r>
              <a:rPr lang="en-US" sz="1800" smtClean="0"/>
              <a:t>assume</a:t>
            </a:r>
          </a:p>
          <a:p>
            <a:pPr lvl="2"/>
            <a:r>
              <a:rPr lang="en-US" smtClean="0"/>
              <a:t>1 </a:t>
            </a:r>
            <a:r>
              <a:rPr lang="en-US" smtClean="0"/>
              <a:t>– 3 x 10</a:t>
            </a:r>
            <a:r>
              <a:rPr lang="en-US" baseline="30000" smtClean="0"/>
              <a:t>38</a:t>
            </a:r>
            <a:r>
              <a:rPr lang="en-US" smtClean="0"/>
              <a:t> kg </a:t>
            </a:r>
            <a:r>
              <a:rPr lang="en-US" smtClean="0"/>
              <a:t>m</a:t>
            </a:r>
            <a:r>
              <a:rPr lang="en-US" baseline="30000" smtClean="0"/>
              <a:t>2</a:t>
            </a:r>
            <a:r>
              <a:rPr lang="en-US" smtClean="0"/>
              <a:t> </a:t>
            </a:r>
            <a:r>
              <a:rPr lang="en-US" smtClean="0"/>
              <a:t>MOI</a:t>
            </a:r>
          </a:p>
          <a:p>
            <a:pPr lvl="2"/>
            <a:r>
              <a:rPr lang="en-US" smtClean="0">
                <a:sym typeface="Symbol"/>
              </a:rPr>
              <a:t></a:t>
            </a:r>
            <a:r>
              <a:rPr lang="en-US" smtClean="0"/>
              <a:t>10</a:t>
            </a:r>
            <a:r>
              <a:rPr lang="en-US" smtClean="0"/>
              <a:t>% </a:t>
            </a:r>
            <a:r>
              <a:rPr lang="en-US" smtClean="0"/>
              <a:t>distance uncertainty</a:t>
            </a:r>
            <a:endParaRPr lang="nl-NL" smtClean="0">
              <a:latin typeface="Arial" pitchFamily="34" charset="0"/>
              <a:cs typeface="Arial" pitchFamily="34" charset="0"/>
            </a:endParaRPr>
          </a:p>
          <a:p>
            <a:pPr lvl="1"/>
            <a:r>
              <a:rPr lang="en-US" sz="1800" smtClean="0"/>
              <a:t>Integration time</a:t>
            </a:r>
          </a:p>
          <a:p>
            <a:pPr lvl="2"/>
            <a:r>
              <a:rPr lang="nl-NL" smtClean="0">
                <a:latin typeface="Arial" pitchFamily="34" charset="0"/>
                <a:cs typeface="Arial" pitchFamily="34" charset="0"/>
              </a:rPr>
              <a:t>Initial LIGO and Virgo: 2 years, the rest 5 years</a:t>
            </a: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Detection limits for known pulsars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59458" name="Picture 2"/>
          <p:cNvPicPr>
            <a:picLocks noChangeAspect="1" noChangeArrowheads="1"/>
          </p:cNvPicPr>
          <p:nvPr/>
        </p:nvPicPr>
        <p:blipFill>
          <a:blip r:embed="rId3" cstate="print"/>
          <a:srcRect/>
          <a:stretch>
            <a:fillRect/>
          </a:stretch>
        </p:blipFill>
        <p:spPr bwMode="auto">
          <a:xfrm>
            <a:off x="3682336" y="3228536"/>
            <a:ext cx="5461664" cy="3629464"/>
          </a:xfrm>
          <a:prstGeom prst="rect">
            <a:avLst/>
          </a:prstGeom>
          <a:noFill/>
          <a:ln w="9525">
            <a:noFill/>
            <a:miter lim="800000"/>
            <a:headEnd/>
            <a:tailEnd/>
          </a:ln>
        </p:spPr>
      </p:pic>
      <p:pic>
        <p:nvPicPr>
          <p:cNvPr id="659459" name="Picture 3"/>
          <p:cNvPicPr>
            <a:picLocks noChangeAspect="1" noChangeArrowheads="1"/>
          </p:cNvPicPr>
          <p:nvPr/>
        </p:nvPicPr>
        <p:blipFill>
          <a:blip r:embed="rId4" cstate="print"/>
          <a:srcRect/>
          <a:stretch>
            <a:fillRect/>
          </a:stretch>
        </p:blipFill>
        <p:spPr bwMode="auto">
          <a:xfrm>
            <a:off x="3412769" y="962345"/>
            <a:ext cx="4776490" cy="342020"/>
          </a:xfrm>
          <a:prstGeom prst="rect">
            <a:avLst/>
          </a:prstGeom>
          <a:noFill/>
          <a:ln w="9525">
            <a:noFill/>
            <a:miter lim="800000"/>
            <a:headEnd/>
            <a:tailEnd/>
          </a:ln>
        </p:spPr>
      </p:pic>
      <p:pic>
        <p:nvPicPr>
          <p:cNvPr id="659460" name="Picture 4"/>
          <p:cNvPicPr>
            <a:picLocks noChangeAspect="1" noChangeArrowheads="1"/>
          </p:cNvPicPr>
          <p:nvPr/>
        </p:nvPicPr>
        <p:blipFill>
          <a:blip r:embed="rId5" cstate="print"/>
          <a:srcRect/>
          <a:stretch>
            <a:fillRect/>
          </a:stretch>
        </p:blipFill>
        <p:spPr bwMode="auto">
          <a:xfrm>
            <a:off x="3516686" y="1348304"/>
            <a:ext cx="3354761" cy="681737"/>
          </a:xfrm>
          <a:prstGeom prst="rect">
            <a:avLst/>
          </a:prstGeom>
          <a:noFill/>
          <a:ln w="9525">
            <a:noFill/>
            <a:miter lim="800000"/>
            <a:headEnd/>
            <a:tailEnd/>
          </a:ln>
        </p:spPr>
      </p:pic>
      <p:pic>
        <p:nvPicPr>
          <p:cNvPr id="659461" name="Picture 5"/>
          <p:cNvPicPr>
            <a:picLocks noChangeAspect="1" noChangeArrowheads="1"/>
          </p:cNvPicPr>
          <p:nvPr/>
        </p:nvPicPr>
        <p:blipFill>
          <a:blip r:embed="rId6" cstate="print"/>
          <a:srcRect/>
          <a:stretch>
            <a:fillRect/>
          </a:stretch>
        </p:blipFill>
        <p:spPr bwMode="auto">
          <a:xfrm>
            <a:off x="3664324" y="2015315"/>
            <a:ext cx="4040841" cy="486398"/>
          </a:xfrm>
          <a:prstGeom prst="rect">
            <a:avLst/>
          </a:prstGeom>
          <a:noFill/>
          <a:ln w="9525">
            <a:noFill/>
            <a:miter lim="800000"/>
            <a:headEnd/>
            <a:tailEnd/>
          </a:ln>
        </p:spPr>
      </p:pic>
      <p:pic>
        <p:nvPicPr>
          <p:cNvPr id="659462" name="Picture 6"/>
          <p:cNvPicPr>
            <a:picLocks noChangeAspect="1" noChangeArrowheads="1"/>
          </p:cNvPicPr>
          <p:nvPr/>
        </p:nvPicPr>
        <p:blipFill>
          <a:blip r:embed="rId7" cstate="print"/>
          <a:srcRect/>
          <a:stretch>
            <a:fillRect/>
          </a:stretch>
        </p:blipFill>
        <p:spPr bwMode="auto">
          <a:xfrm>
            <a:off x="4442854" y="2544957"/>
            <a:ext cx="1850370" cy="562993"/>
          </a:xfrm>
          <a:prstGeom prst="rect">
            <a:avLst/>
          </a:prstGeom>
          <a:noFill/>
          <a:ln w="9525">
            <a:noFill/>
            <a:miter lim="800000"/>
            <a:headEnd/>
            <a:tailEnd/>
          </a:ln>
        </p:spPr>
      </p:pic>
      <p:grpSp>
        <p:nvGrpSpPr>
          <p:cNvPr id="21" name="Groep 20"/>
          <p:cNvGrpSpPr/>
          <p:nvPr/>
        </p:nvGrpSpPr>
        <p:grpSpPr>
          <a:xfrm>
            <a:off x="6535831" y="2675965"/>
            <a:ext cx="1263463" cy="416857"/>
            <a:chOff x="6535831" y="2675965"/>
            <a:chExt cx="1263463" cy="416857"/>
          </a:xfrm>
        </p:grpSpPr>
        <p:pic>
          <p:nvPicPr>
            <p:cNvPr id="659463" name="Picture 7"/>
            <p:cNvPicPr>
              <a:picLocks noChangeAspect="1" noChangeArrowheads="1"/>
            </p:cNvPicPr>
            <p:nvPr/>
          </p:nvPicPr>
          <p:blipFill>
            <a:blip r:embed="rId8" cstate="print"/>
            <a:srcRect/>
            <a:stretch>
              <a:fillRect/>
            </a:stretch>
          </p:blipFill>
          <p:spPr bwMode="auto">
            <a:xfrm>
              <a:off x="6535831" y="2691191"/>
              <a:ext cx="1263463" cy="401631"/>
            </a:xfrm>
            <a:prstGeom prst="rect">
              <a:avLst/>
            </a:prstGeom>
            <a:noFill/>
            <a:ln w="9525">
              <a:noFill/>
              <a:miter lim="800000"/>
              <a:headEnd/>
              <a:tailEnd/>
            </a:ln>
          </p:spPr>
        </p:pic>
        <p:sp>
          <p:nvSpPr>
            <p:cNvPr id="20" name="Rechthoek 19"/>
            <p:cNvSpPr/>
            <p:nvPr/>
          </p:nvSpPr>
          <p:spPr bwMode="auto">
            <a:xfrm>
              <a:off x="6804212" y="2675965"/>
              <a:ext cx="174812" cy="45719"/>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smtClean="0">
                <a:ln>
                  <a:noFill/>
                </a:ln>
                <a:solidFill>
                  <a:schemeClr val="bg1"/>
                </a:solidFill>
                <a:effectLst/>
                <a:latin typeface="Arial" charset="0"/>
              </a:endParaRPr>
            </a:p>
          </p:txBody>
        </p:sp>
      </p:grpSp>
    </p:spTree>
  </p:cSld>
  <p:clrMapOvr>
    <a:masterClrMapping/>
  </p:clrMapOvr>
  <p:transition spd="med">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Cosmology</a:t>
            </a: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3" y="1175040"/>
            <a:ext cx="8641758" cy="5682960"/>
          </a:xfrm>
        </p:spPr>
        <p:txBody>
          <a:bodyPr/>
          <a:lstStyle/>
          <a:p>
            <a:r>
              <a:rPr lang="en-US" smtClean="0"/>
              <a:t>Cosmography</a:t>
            </a:r>
          </a:p>
          <a:p>
            <a:pPr lvl="1"/>
            <a:r>
              <a:rPr lang="en-US" sz="1800" i="1" smtClean="0"/>
              <a:t>H</a:t>
            </a:r>
            <a:r>
              <a:rPr lang="en-US" sz="1800" baseline="-25000" smtClean="0"/>
              <a:t>0</a:t>
            </a:r>
            <a:r>
              <a:rPr lang="en-US" sz="1800" smtClean="0"/>
              <a:t>, dark matter and dark energy densities, dark energy EoS </a:t>
            </a:r>
            <a:r>
              <a:rPr lang="en-US" sz="1800" i="1" smtClean="0"/>
              <a:t>w</a:t>
            </a:r>
          </a:p>
          <a:p>
            <a:r>
              <a:rPr lang="en-US" smtClean="0"/>
              <a:t>Black hole seeds</a:t>
            </a:r>
          </a:p>
          <a:p>
            <a:pPr lvl="1"/>
            <a:r>
              <a:rPr lang="en-US" sz="1800" smtClean="0"/>
              <a:t>Black hole seeds and their hierarchical growth</a:t>
            </a:r>
          </a:p>
          <a:p>
            <a:r>
              <a:rPr lang="en-US" smtClean="0"/>
              <a:t>Anisotropic cosmologies</a:t>
            </a:r>
            <a:endParaRPr lang="en-US" smtClean="0"/>
          </a:p>
          <a:p>
            <a:pPr lvl="1"/>
            <a:r>
              <a:rPr lang="en-US" sz="1800" smtClean="0"/>
              <a:t>In an anisotropic Universe the distribution of </a:t>
            </a:r>
            <a:r>
              <a:rPr lang="en-US" sz="1800" i="1" smtClean="0"/>
              <a:t>H</a:t>
            </a:r>
            <a:r>
              <a:rPr lang="en-US" sz="1800" smtClean="0"/>
              <a:t> on the sky could show residual quadrupole and higher-order anisotropies</a:t>
            </a:r>
            <a:endParaRPr lang="en-US" sz="1800" smtClean="0"/>
          </a:p>
          <a:p>
            <a:r>
              <a:rPr lang="en-US" smtClean="0"/>
              <a:t>Primeordial gravitational waves</a:t>
            </a:r>
          </a:p>
          <a:p>
            <a:pPr lvl="1"/>
            <a:r>
              <a:rPr lang="en-US" sz="1800" smtClean="0"/>
              <a:t>Quantum fluctuations in the eary Universe, stochastic background</a:t>
            </a:r>
          </a:p>
          <a:p>
            <a:r>
              <a:rPr lang="en-US" smtClean="0"/>
              <a:t>Production of GW during early Universe phase transitions</a:t>
            </a:r>
            <a:endParaRPr lang="en-US" smtClean="0"/>
          </a:p>
          <a:p>
            <a:pPr lvl="1"/>
            <a:r>
              <a:rPr lang="en-US" sz="1800" smtClean="0"/>
              <a:t>Phase transitions, pre-heating, re-heating, etc.</a:t>
            </a: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Cosmology</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9"/>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5123" name="Rectangle 2"/>
          <p:cNvSpPr>
            <a:spLocks noGrp="1" noChangeArrowheads="1"/>
          </p:cNvSpPr>
          <p:nvPr>
            <p:ph type="title"/>
          </p:nvPr>
        </p:nvSpPr>
        <p:spPr/>
        <p:txBody>
          <a:bodyPr/>
          <a:lstStyle/>
          <a:p>
            <a:pPr defTabSz="987425">
              <a:defRPr/>
            </a:pPr>
            <a:r>
              <a:rPr lang="it-IT" altLang="ja-JP" sz="2800" kern="1200" dirty="0" smtClean="0">
                <a:solidFill>
                  <a:srgbClr val="00397E"/>
                </a:solidFill>
                <a:latin typeface="Biondi" pitchFamily="2" charset="0"/>
                <a:ea typeface="ＭＳ Ｐゴシック" pitchFamily="34" charset="-128"/>
                <a:cs typeface="Arabic Typesetting" pitchFamily="66" charset="-78"/>
              </a:rPr>
              <a:t>VIRGO Optical Scheme</a:t>
            </a:r>
            <a:endParaRPr lang="nl-NL" altLang="ja-JP" sz="2800" kern="1200" dirty="0" smtClean="0">
              <a:solidFill>
                <a:srgbClr val="00397E"/>
              </a:solidFill>
              <a:latin typeface="Biondi" pitchFamily="2" charset="0"/>
              <a:ea typeface="ＭＳ Ｐゴシック" pitchFamily="34" charset="-128"/>
              <a:cs typeface="Arabic Typesetting" pitchFamily="66" charset="-78"/>
            </a:endParaRPr>
          </a:p>
        </p:txBody>
      </p:sp>
      <p:pic>
        <p:nvPicPr>
          <p:cNvPr id="44036" name="Picture 3" descr="VIR-lay1"/>
          <p:cNvPicPr>
            <a:picLocks noChangeAspect="1" noChangeArrowheads="1"/>
          </p:cNvPicPr>
          <p:nvPr/>
        </p:nvPicPr>
        <p:blipFill>
          <a:blip r:embed="rId3" cstate="print"/>
          <a:srcRect/>
          <a:stretch>
            <a:fillRect/>
          </a:stretch>
        </p:blipFill>
        <p:spPr bwMode="auto">
          <a:xfrm>
            <a:off x="950913" y="1524000"/>
            <a:ext cx="7827962" cy="4532313"/>
          </a:xfrm>
          <a:prstGeom prst="rect">
            <a:avLst/>
          </a:prstGeom>
          <a:noFill/>
          <a:ln w="9525">
            <a:noFill/>
            <a:miter lim="800000"/>
            <a:headEnd/>
            <a:tailEnd/>
          </a:ln>
        </p:spPr>
      </p:pic>
      <p:sp>
        <p:nvSpPr>
          <p:cNvPr id="864260" name="Text Box 4"/>
          <p:cNvSpPr txBox="1">
            <a:spLocks noChangeArrowheads="1"/>
          </p:cNvSpPr>
          <p:nvPr/>
        </p:nvSpPr>
        <p:spPr bwMode="auto">
          <a:xfrm>
            <a:off x="781050" y="3549650"/>
            <a:ext cx="1444625" cy="336550"/>
          </a:xfrm>
          <a:prstGeom prst="rect">
            <a:avLst/>
          </a:prstGeom>
          <a:noFill/>
          <a:ln w="9525">
            <a:noFill/>
            <a:miter lim="800000"/>
            <a:headEnd/>
            <a:tailEnd/>
          </a:ln>
        </p:spPr>
        <p:txBody>
          <a:bodyPr>
            <a:spAutoFit/>
          </a:bodyPr>
          <a:lstStyle/>
          <a:p>
            <a:pPr algn="ctr">
              <a:spcBef>
                <a:spcPct val="50000"/>
              </a:spcBef>
            </a:pPr>
            <a:r>
              <a:rPr lang="en-GB" sz="1600" b="0">
                <a:solidFill>
                  <a:srgbClr val="0A50A1"/>
                </a:solidFill>
              </a:rPr>
              <a:t>Laser 20 W</a:t>
            </a:r>
          </a:p>
        </p:txBody>
      </p:sp>
      <p:sp>
        <p:nvSpPr>
          <p:cNvPr id="864261" name="Rectangle 5"/>
          <p:cNvSpPr>
            <a:spLocks noChangeArrowheads="1"/>
          </p:cNvSpPr>
          <p:nvPr/>
        </p:nvSpPr>
        <p:spPr bwMode="auto">
          <a:xfrm>
            <a:off x="1778000" y="2057400"/>
            <a:ext cx="2971800" cy="336550"/>
          </a:xfrm>
          <a:prstGeom prst="rect">
            <a:avLst/>
          </a:prstGeom>
          <a:noFill/>
          <a:ln w="9525">
            <a:noFill/>
            <a:miter lim="800000"/>
            <a:headEnd/>
            <a:tailEnd/>
          </a:ln>
        </p:spPr>
        <p:txBody>
          <a:bodyPr>
            <a:spAutoFit/>
          </a:bodyPr>
          <a:lstStyle/>
          <a:p>
            <a:pPr algn="ctr">
              <a:spcBef>
                <a:spcPct val="50000"/>
              </a:spcBef>
            </a:pPr>
            <a:r>
              <a:rPr lang="de-DE" sz="1600" b="0">
                <a:solidFill>
                  <a:srgbClr val="0A50A1"/>
                </a:solidFill>
              </a:rPr>
              <a:t>Input Mode Cleaner (144 m)</a:t>
            </a:r>
          </a:p>
        </p:txBody>
      </p:sp>
      <p:sp>
        <p:nvSpPr>
          <p:cNvPr id="864262" name="Rectangle 6"/>
          <p:cNvSpPr>
            <a:spLocks noChangeArrowheads="1"/>
          </p:cNvSpPr>
          <p:nvPr/>
        </p:nvSpPr>
        <p:spPr bwMode="auto">
          <a:xfrm>
            <a:off x="3927475" y="3581400"/>
            <a:ext cx="1143000" cy="582613"/>
          </a:xfrm>
          <a:prstGeom prst="rect">
            <a:avLst/>
          </a:prstGeom>
          <a:noFill/>
          <a:ln w="9525">
            <a:noFill/>
            <a:miter lim="800000"/>
            <a:headEnd/>
            <a:tailEnd/>
          </a:ln>
        </p:spPr>
        <p:txBody>
          <a:bodyPr>
            <a:spAutoFit/>
          </a:bodyPr>
          <a:lstStyle/>
          <a:p>
            <a:pPr algn="ctr">
              <a:lnSpc>
                <a:spcPct val="75000"/>
              </a:lnSpc>
              <a:spcBef>
                <a:spcPct val="50000"/>
              </a:spcBef>
            </a:pPr>
            <a:r>
              <a:rPr lang="de-DE" sz="1600" b="0">
                <a:solidFill>
                  <a:srgbClr val="0A50A1"/>
                </a:solidFill>
              </a:rPr>
              <a:t>Power</a:t>
            </a:r>
            <a:r>
              <a:rPr lang="de-DE" sz="1600">
                <a:solidFill>
                  <a:srgbClr val="000099"/>
                </a:solidFill>
                <a:latin typeface="Times New Roman" pitchFamily="18" charset="0"/>
              </a:rPr>
              <a:t> </a:t>
            </a:r>
          </a:p>
          <a:p>
            <a:pPr algn="ctr">
              <a:lnSpc>
                <a:spcPct val="75000"/>
              </a:lnSpc>
              <a:spcBef>
                <a:spcPct val="50000"/>
              </a:spcBef>
            </a:pPr>
            <a:r>
              <a:rPr lang="de-DE" sz="1600" b="0">
                <a:solidFill>
                  <a:srgbClr val="0A50A1"/>
                </a:solidFill>
              </a:rPr>
              <a:t>Recycling</a:t>
            </a:r>
            <a:endParaRPr lang="en-GB" sz="1600" b="0">
              <a:solidFill>
                <a:srgbClr val="0A50A1"/>
              </a:solidFill>
            </a:endParaRPr>
          </a:p>
        </p:txBody>
      </p:sp>
      <p:sp>
        <p:nvSpPr>
          <p:cNvPr id="864263" name="Rectangle 7"/>
          <p:cNvSpPr>
            <a:spLocks noChangeArrowheads="1"/>
          </p:cNvSpPr>
          <p:nvPr/>
        </p:nvSpPr>
        <p:spPr bwMode="auto">
          <a:xfrm>
            <a:off x="5514975" y="2057400"/>
            <a:ext cx="2286000" cy="1069975"/>
          </a:xfrm>
          <a:prstGeom prst="rect">
            <a:avLst/>
          </a:prstGeom>
          <a:noFill/>
          <a:ln w="9525">
            <a:noFill/>
            <a:miter lim="800000"/>
            <a:headEnd/>
            <a:tailEnd/>
          </a:ln>
        </p:spPr>
        <p:txBody>
          <a:bodyPr>
            <a:spAutoFit/>
          </a:bodyPr>
          <a:lstStyle/>
          <a:p>
            <a:pPr algn="ctr">
              <a:spcBef>
                <a:spcPct val="50000"/>
              </a:spcBef>
            </a:pPr>
            <a:endParaRPr lang="de-DE" sz="1600" b="0">
              <a:solidFill>
                <a:srgbClr val="0A50A1"/>
              </a:solidFill>
            </a:endParaRPr>
          </a:p>
          <a:p>
            <a:pPr algn="ctr">
              <a:spcBef>
                <a:spcPct val="50000"/>
              </a:spcBef>
            </a:pPr>
            <a:r>
              <a:rPr lang="de-DE" sz="1600" b="0">
                <a:solidFill>
                  <a:srgbClr val="0A50A1"/>
                </a:solidFill>
              </a:rPr>
              <a:t>3 km long Fabry-Perot </a:t>
            </a:r>
          </a:p>
          <a:p>
            <a:pPr algn="ctr">
              <a:spcBef>
                <a:spcPct val="50000"/>
              </a:spcBef>
            </a:pPr>
            <a:r>
              <a:rPr lang="de-DE" sz="1600" b="0">
                <a:solidFill>
                  <a:srgbClr val="0A50A1"/>
                </a:solidFill>
              </a:rPr>
              <a:t>Cavities</a:t>
            </a:r>
            <a:endParaRPr lang="en-GB" sz="1600" b="0">
              <a:solidFill>
                <a:srgbClr val="0A50A1"/>
              </a:solidFill>
            </a:endParaRPr>
          </a:p>
        </p:txBody>
      </p:sp>
      <p:sp>
        <p:nvSpPr>
          <p:cNvPr id="864264" name="Rectangle 8"/>
          <p:cNvSpPr>
            <a:spLocks noChangeArrowheads="1"/>
          </p:cNvSpPr>
          <p:nvPr/>
        </p:nvSpPr>
        <p:spPr bwMode="auto">
          <a:xfrm>
            <a:off x="5534025" y="5029200"/>
            <a:ext cx="1752600" cy="582613"/>
          </a:xfrm>
          <a:prstGeom prst="rect">
            <a:avLst/>
          </a:prstGeom>
          <a:noFill/>
          <a:ln w="9525">
            <a:noFill/>
            <a:miter lim="800000"/>
            <a:headEnd/>
            <a:tailEnd/>
          </a:ln>
        </p:spPr>
        <p:txBody>
          <a:bodyPr>
            <a:spAutoFit/>
          </a:bodyPr>
          <a:lstStyle/>
          <a:p>
            <a:pPr algn="ctr">
              <a:lnSpc>
                <a:spcPct val="75000"/>
              </a:lnSpc>
              <a:spcBef>
                <a:spcPct val="50000"/>
              </a:spcBef>
            </a:pPr>
            <a:r>
              <a:rPr lang="de-DE" sz="1600" b="0">
                <a:solidFill>
                  <a:srgbClr val="0A50A1"/>
                </a:solidFill>
              </a:rPr>
              <a:t>Output Mode </a:t>
            </a:r>
          </a:p>
          <a:p>
            <a:pPr algn="ctr">
              <a:lnSpc>
                <a:spcPct val="75000"/>
              </a:lnSpc>
              <a:spcBef>
                <a:spcPct val="50000"/>
              </a:spcBef>
            </a:pPr>
            <a:r>
              <a:rPr lang="de-DE" sz="1600" b="0">
                <a:solidFill>
                  <a:srgbClr val="0A50A1"/>
                </a:solidFill>
              </a:rPr>
              <a:t>Cleaner (4 cm)</a:t>
            </a:r>
          </a:p>
        </p:txBody>
      </p:sp>
      <p:sp>
        <p:nvSpPr>
          <p:cNvPr id="864265" name="Oval 9"/>
          <p:cNvSpPr>
            <a:spLocks noChangeArrowheads="1"/>
          </p:cNvSpPr>
          <p:nvPr/>
        </p:nvSpPr>
        <p:spPr bwMode="auto">
          <a:xfrm>
            <a:off x="4346575" y="3260725"/>
            <a:ext cx="2303463" cy="2355850"/>
          </a:xfrm>
          <a:prstGeom prst="ellipse">
            <a:avLst/>
          </a:prstGeom>
          <a:noFill/>
          <a:ln w="38100">
            <a:solidFill>
              <a:srgbClr val="FF0000"/>
            </a:solidFill>
            <a:round/>
            <a:headEnd/>
            <a:tailEnd/>
          </a:ln>
        </p:spPr>
        <p:txBody>
          <a:bodyPr wrap="none" anchor="ctr"/>
          <a:lstStyle/>
          <a:p>
            <a:endParaRPr lang="nl-NL"/>
          </a:p>
        </p:txBody>
      </p:sp>
      <p:cxnSp>
        <p:nvCxnSpPr>
          <p:cNvPr id="4404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4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642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642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642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42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64265"/>
                                        </p:tgtEl>
                                        <p:attrNameLst>
                                          <p:attrName>style.visibility</p:attrName>
                                        </p:attrNameLst>
                                      </p:cBhvr>
                                      <p:to>
                                        <p:strVal val="visible"/>
                                      </p:to>
                                    </p:set>
                                    <p:animEffect transition="in" filter="checkerboard(across)">
                                      <p:cBhvr>
                                        <p:cTn id="27" dur="500"/>
                                        <p:tgtEl>
                                          <p:spTgt spid="864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60" grpId="0" autoUpdateAnimBg="0"/>
      <p:bldP spid="864261" grpId="0" autoUpdateAnimBg="0"/>
      <p:bldP spid="864262" grpId="0" autoUpdateAnimBg="0"/>
      <p:bldP spid="864263" grpId="0" autoUpdateAnimBg="0"/>
      <p:bldP spid="864264" grpId="0" autoUpdateAnimBg="0"/>
      <p:bldP spid="86426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3" y="1175040"/>
            <a:ext cx="4284912" cy="5682960"/>
          </a:xfrm>
        </p:spPr>
        <p:txBody>
          <a:bodyPr/>
          <a:lstStyle/>
          <a:p>
            <a:r>
              <a:rPr lang="en-US" smtClean="0"/>
              <a:t>Primeordial background</a:t>
            </a:r>
            <a:endParaRPr lang="en-US" smtClean="0"/>
          </a:p>
          <a:p>
            <a:pPr lvl="1"/>
            <a:r>
              <a:rPr lang="en-US" sz="1800" smtClean="0"/>
              <a:t>Quantum fluctuations produce a background GW that is amplified by the background gravitational field</a:t>
            </a:r>
            <a:endParaRPr lang="en-US" sz="1800" smtClean="0"/>
          </a:p>
          <a:p>
            <a:r>
              <a:rPr lang="en-US" smtClean="0"/>
              <a:t>Phase transitions in the early Universe</a:t>
            </a:r>
            <a:endParaRPr lang="en-US" smtClean="0"/>
          </a:p>
          <a:p>
            <a:pPr lvl="1"/>
            <a:r>
              <a:rPr lang="en-US" sz="1800" smtClean="0"/>
              <a:t>Cosmic strings – kinks can form and `break’producing a burst of GW</a:t>
            </a:r>
            <a:endParaRPr lang="en-US" sz="1800" smtClean="0"/>
          </a:p>
          <a:p>
            <a:r>
              <a:rPr lang="en-US" smtClean="0"/>
              <a:t>Astrophysical background</a:t>
            </a:r>
            <a:endParaRPr lang="en-US" smtClean="0"/>
          </a:p>
          <a:p>
            <a:pPr lvl="1"/>
            <a:r>
              <a:rPr lang="en-US" sz="1800" smtClean="0"/>
              <a:t>A population of Galactic white-dwarf binaries produces a background above instrumental noise in LISA</a:t>
            </a:r>
            <a:endParaRPr lang="en-US" sz="1800" smtClean="0"/>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Stochastic backgrounds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5" name="Picture 2"/>
          <p:cNvPicPr>
            <a:picLocks noChangeAspect="1" noChangeArrowheads="1"/>
          </p:cNvPicPr>
          <p:nvPr/>
        </p:nvPicPr>
        <p:blipFill>
          <a:blip r:embed="rId3" cstate="print"/>
          <a:srcRect/>
          <a:stretch>
            <a:fillRect/>
          </a:stretch>
        </p:blipFill>
        <p:spPr bwMode="auto">
          <a:xfrm>
            <a:off x="4284545" y="3213847"/>
            <a:ext cx="4859455" cy="3644153"/>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3" y="1175040"/>
            <a:ext cx="4049587" cy="5682960"/>
          </a:xfrm>
        </p:spPr>
        <p:txBody>
          <a:bodyPr/>
          <a:lstStyle/>
          <a:p>
            <a:r>
              <a:rPr lang="en-US" smtClean="0"/>
              <a:t>GW contribution</a:t>
            </a:r>
          </a:p>
          <a:p>
            <a:endParaRPr lang="en-US" smtClean="0"/>
          </a:p>
          <a:p>
            <a:r>
              <a:rPr lang="en-US" smtClean="0"/>
              <a:t>Nucleosynthesis upper-limit</a:t>
            </a:r>
            <a:endParaRPr lang="en-US" smtClean="0"/>
          </a:p>
          <a:p>
            <a:endParaRPr lang="en-US" smtClean="0"/>
          </a:p>
          <a:p>
            <a:r>
              <a:rPr lang="en-US" smtClean="0"/>
              <a:t>Upper limit from LIGO data from the 4</a:t>
            </a:r>
            <a:r>
              <a:rPr lang="en-US" baseline="30000" smtClean="0"/>
              <a:t>th</a:t>
            </a:r>
            <a:r>
              <a:rPr lang="en-US" smtClean="0"/>
              <a:t> science run</a:t>
            </a:r>
          </a:p>
          <a:p>
            <a:endParaRPr lang="en-US" smtClean="0"/>
          </a:p>
          <a:p>
            <a:r>
              <a:rPr lang="en-US" smtClean="0"/>
              <a:t>S5 data will improve this to better than the nucleosynthesis limit</a:t>
            </a:r>
            <a:endParaRPr lang="en-US" smtClean="0"/>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Stochastic background search</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graphicFrame>
        <p:nvGraphicFramePr>
          <p:cNvPr id="8" name="Object 7"/>
          <p:cNvGraphicFramePr>
            <a:graphicFrameLocks noChangeAspect="1"/>
          </p:cNvGraphicFramePr>
          <p:nvPr/>
        </p:nvGraphicFramePr>
        <p:xfrm>
          <a:off x="1199775" y="1585631"/>
          <a:ext cx="1583765" cy="522941"/>
        </p:xfrm>
        <a:graphic>
          <a:graphicData uri="http://schemas.openxmlformats.org/presentationml/2006/ole">
            <p:oleObj spid="_x0000_s660484" name="Equation" r:id="rId4" imgW="1346040" imgH="444240" progId="Equation.DSMT4">
              <p:embed/>
            </p:oleObj>
          </a:graphicData>
        </a:graphic>
      </p:graphicFrame>
      <p:graphicFrame>
        <p:nvGraphicFramePr>
          <p:cNvPr id="660485" name="Object 5"/>
          <p:cNvGraphicFramePr>
            <a:graphicFrameLocks noChangeAspect="1"/>
          </p:cNvGraphicFramePr>
          <p:nvPr/>
        </p:nvGraphicFramePr>
        <p:xfrm>
          <a:off x="1180165" y="2561574"/>
          <a:ext cx="1820863" cy="461962"/>
        </p:xfrm>
        <a:graphic>
          <a:graphicData uri="http://schemas.openxmlformats.org/presentationml/2006/ole">
            <p:oleObj spid="_x0000_s660485" name="Equation" r:id="rId5" imgW="1549080" imgH="393480" progId="Equation.DSMT4">
              <p:embed/>
            </p:oleObj>
          </a:graphicData>
        </a:graphic>
      </p:graphicFrame>
      <p:graphicFrame>
        <p:nvGraphicFramePr>
          <p:cNvPr id="660486" name="Object 6"/>
          <p:cNvGraphicFramePr>
            <a:graphicFrameLocks noChangeAspect="1"/>
          </p:cNvGraphicFramePr>
          <p:nvPr/>
        </p:nvGraphicFramePr>
        <p:xfrm>
          <a:off x="1307167" y="3825497"/>
          <a:ext cx="1492250" cy="282575"/>
        </p:xfrm>
        <a:graphic>
          <a:graphicData uri="http://schemas.openxmlformats.org/presentationml/2006/ole">
            <p:oleObj spid="_x0000_s660486" name="Equation" r:id="rId6" imgW="1269720" imgH="241200" progId="Equation.DSMT4">
              <p:embed/>
            </p:oleObj>
          </a:graphicData>
        </a:graphic>
      </p:graphicFrame>
      <p:grpSp>
        <p:nvGrpSpPr>
          <p:cNvPr id="16" name="Groep 15"/>
          <p:cNvGrpSpPr/>
          <p:nvPr/>
        </p:nvGrpSpPr>
        <p:grpSpPr>
          <a:xfrm>
            <a:off x="4478482" y="3085165"/>
            <a:ext cx="4665518" cy="3772835"/>
            <a:chOff x="4478482" y="2212782"/>
            <a:chExt cx="4665518" cy="3772835"/>
          </a:xfrm>
        </p:grpSpPr>
        <p:pic>
          <p:nvPicPr>
            <p:cNvPr id="660488" name="Picture 8"/>
            <p:cNvPicPr>
              <a:picLocks noChangeAspect="1" noChangeArrowheads="1"/>
            </p:cNvPicPr>
            <p:nvPr/>
          </p:nvPicPr>
          <p:blipFill>
            <a:blip r:embed="rId7" cstate="print"/>
            <a:srcRect/>
            <a:stretch>
              <a:fillRect/>
            </a:stretch>
          </p:blipFill>
          <p:spPr bwMode="auto">
            <a:xfrm>
              <a:off x="4550011" y="2415042"/>
              <a:ext cx="4593989" cy="3570575"/>
            </a:xfrm>
            <a:prstGeom prst="rect">
              <a:avLst/>
            </a:prstGeom>
            <a:noFill/>
            <a:ln w="9525">
              <a:noFill/>
              <a:miter lim="800000"/>
              <a:headEnd/>
              <a:tailEnd/>
            </a:ln>
          </p:spPr>
        </p:pic>
        <p:pic>
          <p:nvPicPr>
            <p:cNvPr id="660489" name="Picture 9"/>
            <p:cNvPicPr>
              <a:picLocks noChangeAspect="1" noChangeArrowheads="1"/>
            </p:cNvPicPr>
            <p:nvPr/>
          </p:nvPicPr>
          <p:blipFill>
            <a:blip r:embed="rId8" cstate="print"/>
            <a:srcRect/>
            <a:stretch>
              <a:fillRect/>
            </a:stretch>
          </p:blipFill>
          <p:spPr bwMode="auto">
            <a:xfrm>
              <a:off x="5683827" y="2212782"/>
              <a:ext cx="3325090" cy="284499"/>
            </a:xfrm>
            <a:prstGeom prst="rect">
              <a:avLst/>
            </a:prstGeom>
            <a:noFill/>
            <a:ln w="9525">
              <a:noFill/>
              <a:miter lim="800000"/>
              <a:headEnd/>
              <a:tailEnd/>
            </a:ln>
          </p:spPr>
        </p:pic>
        <p:sp>
          <p:nvSpPr>
            <p:cNvPr id="14" name="Rechthoek 13"/>
            <p:cNvSpPr/>
            <p:nvPr/>
          </p:nvSpPr>
          <p:spPr bwMode="auto">
            <a:xfrm>
              <a:off x="4478482" y="2639291"/>
              <a:ext cx="249381" cy="405245"/>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smtClean="0">
                <a:ln>
                  <a:noFill/>
                </a:ln>
                <a:solidFill>
                  <a:schemeClr val="bg1"/>
                </a:solidFill>
                <a:effectLst/>
                <a:latin typeface="Arial" charset="0"/>
              </a:endParaRPr>
            </a:p>
          </p:txBody>
        </p:sp>
        <p:sp>
          <p:nvSpPr>
            <p:cNvPr id="15" name="Rechthoek 14"/>
            <p:cNvSpPr/>
            <p:nvPr/>
          </p:nvSpPr>
          <p:spPr bwMode="auto">
            <a:xfrm>
              <a:off x="4520045" y="4218709"/>
              <a:ext cx="187037" cy="259773"/>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smtClean="0">
                <a:ln>
                  <a:noFill/>
                </a:ln>
                <a:solidFill>
                  <a:schemeClr val="bg1"/>
                </a:solidFill>
                <a:effectLst/>
                <a:latin typeface="Arial" charset="0"/>
              </a:endParaRPr>
            </a:p>
          </p:txBody>
        </p:sp>
      </p:grpSp>
    </p:spTree>
  </p:cSld>
  <p:clrMapOvr>
    <a:masterClrMapping/>
  </p:clrMapOvr>
  <p:transition spd="med">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175040"/>
            <a:ext cx="4392487" cy="3656733"/>
          </a:xfrm>
        </p:spPr>
        <p:txBody>
          <a:bodyPr/>
          <a:lstStyle/>
          <a:p>
            <a:r>
              <a:rPr lang="en-US" sz="1800" smtClean="0"/>
              <a:t>S5 </a:t>
            </a:r>
            <a:r>
              <a:rPr lang="en-US" sz="1800" smtClean="0"/>
              <a:t>data </a:t>
            </a:r>
            <a:r>
              <a:rPr lang="en-US" sz="1800" smtClean="0"/>
              <a:t>improve </a:t>
            </a:r>
            <a:r>
              <a:rPr lang="en-US" sz="1800" smtClean="0"/>
              <a:t>this to better than the nucleosynthesis limit</a:t>
            </a:r>
          </a:p>
          <a:p>
            <a:pPr lvl="1"/>
            <a:r>
              <a:rPr lang="en-US" sz="1400" smtClean="0"/>
              <a:t>LIGO and Virgo now provide best limit on </a:t>
            </a:r>
            <a:r>
              <a:rPr lang="en-US" sz="1400" smtClean="0">
                <a:sym typeface="Symbol"/>
              </a:rPr>
              <a:t></a:t>
            </a:r>
            <a:r>
              <a:rPr lang="en-US" sz="1400" baseline="-25000" smtClean="0"/>
              <a:t>GW</a:t>
            </a:r>
            <a:endParaRPr lang="en-US" sz="2000" smtClean="0"/>
          </a:p>
          <a:p>
            <a:r>
              <a:rPr lang="en-US" sz="1800" smtClean="0"/>
              <a:t>Other limits</a:t>
            </a:r>
          </a:p>
          <a:p>
            <a:pPr lvl="1"/>
            <a:r>
              <a:rPr lang="en-US" sz="1400" smtClean="0"/>
              <a:t>Models </a:t>
            </a:r>
            <a:r>
              <a:rPr lang="en-US" sz="1400" smtClean="0"/>
              <a:t>involving cosmic strings</a:t>
            </a:r>
          </a:p>
          <a:p>
            <a:pPr lvl="2"/>
            <a:r>
              <a:rPr lang="en-US" sz="1200" smtClean="0">
                <a:latin typeface="Arial" pitchFamily="34" charset="0"/>
                <a:cs typeface="Arial" pitchFamily="34" charset="0"/>
              </a:rPr>
              <a:t>Network with string tension </a:t>
            </a:r>
            <a:r>
              <a:rPr lang="en-US" sz="1200" i="1" smtClean="0">
                <a:latin typeface="Symbol" pitchFamily="18" charset="2"/>
                <a:cs typeface="Arial" pitchFamily="34" charset="0"/>
              </a:rPr>
              <a:t>m</a:t>
            </a:r>
          </a:p>
          <a:p>
            <a:pPr lvl="2"/>
            <a:r>
              <a:rPr lang="en-US" sz="1200" smtClean="0">
                <a:latin typeface="Arial" pitchFamily="34" charset="0"/>
                <a:cs typeface="Arial" pitchFamily="34" charset="0"/>
              </a:rPr>
              <a:t>CMB limit </a:t>
            </a:r>
            <a:r>
              <a:rPr lang="en-US" sz="1200" i="1" smtClean="0">
                <a:latin typeface="Arial" pitchFamily="34" charset="0"/>
                <a:cs typeface="Arial" pitchFamily="34" charset="0"/>
              </a:rPr>
              <a:t>G</a:t>
            </a:r>
            <a:r>
              <a:rPr lang="en-US" sz="1200" i="1" smtClean="0">
                <a:latin typeface="Symbol" pitchFamily="18" charset="2"/>
                <a:cs typeface="Arial" pitchFamily="34" charset="0"/>
              </a:rPr>
              <a:t>m</a:t>
            </a:r>
            <a:r>
              <a:rPr lang="en-US" sz="1200" i="1" smtClean="0">
                <a:latin typeface="Arial" pitchFamily="34" charset="0"/>
                <a:cs typeface="Arial" pitchFamily="34" charset="0"/>
              </a:rPr>
              <a:t> &lt; 10</a:t>
            </a:r>
            <a:r>
              <a:rPr lang="en-US" sz="1200" i="1" baseline="30000" smtClean="0">
                <a:latin typeface="Arial" pitchFamily="34" charset="0"/>
                <a:cs typeface="Arial" pitchFamily="34" charset="0"/>
              </a:rPr>
              <a:t>-6</a:t>
            </a:r>
          </a:p>
          <a:p>
            <a:pPr lvl="2"/>
            <a:r>
              <a:rPr lang="en-US" sz="1200" smtClean="0">
                <a:latin typeface="Arial" pitchFamily="34" charset="0"/>
                <a:cs typeface="Arial" pitchFamily="34" charset="0"/>
              </a:rPr>
              <a:t>Reconnection </a:t>
            </a:r>
            <a:r>
              <a:rPr lang="en-US" sz="1200" smtClean="0">
                <a:latin typeface="Arial" pitchFamily="34" charset="0"/>
                <a:cs typeface="Arial" pitchFamily="34" charset="0"/>
              </a:rPr>
              <a:t>probability </a:t>
            </a:r>
            <a:r>
              <a:rPr lang="en-US" sz="1200" i="1" smtClean="0">
                <a:latin typeface="Arial" pitchFamily="34" charset="0"/>
                <a:cs typeface="Arial" pitchFamily="34" charset="0"/>
              </a:rPr>
              <a:t>p</a:t>
            </a:r>
            <a:endParaRPr lang="en-US" sz="1200" i="1" smtClean="0">
              <a:latin typeface="Arial" pitchFamily="34" charset="0"/>
              <a:cs typeface="Arial" pitchFamily="34" charset="0"/>
            </a:endParaRPr>
          </a:p>
          <a:p>
            <a:pPr lvl="2"/>
            <a:r>
              <a:rPr lang="en-US" sz="1200" smtClean="0">
                <a:latin typeface="Arial" pitchFamily="34" charset="0"/>
                <a:cs typeface="Arial" pitchFamily="34" charset="0"/>
              </a:rPr>
              <a:t>Loop size determined by gravitational back reaction and parametrized by </a:t>
            </a:r>
            <a:r>
              <a:rPr lang="en-US" sz="1200" i="1" smtClean="0">
                <a:latin typeface="Arial" pitchFamily="34" charset="0"/>
                <a:cs typeface="Arial" pitchFamily="34" charset="0"/>
              </a:rPr>
              <a:t>e</a:t>
            </a:r>
          </a:p>
          <a:p>
            <a:pPr lvl="1"/>
            <a:r>
              <a:rPr lang="en-US" sz="1400" smtClean="0"/>
              <a:t>Pre-Big-Bang models</a:t>
            </a:r>
          </a:p>
          <a:p>
            <a:pPr lvl="2"/>
            <a:r>
              <a:rPr lang="en-US" sz="1200" smtClean="0">
                <a:latin typeface="Arial" pitchFamily="34" charset="0"/>
                <a:cs typeface="Arial" pitchFamily="34" charset="0"/>
              </a:rPr>
              <a:t>Above turn-over frequency </a:t>
            </a:r>
            <a:r>
              <a:rPr lang="en-US" sz="1200" i="1" smtClean="0">
                <a:latin typeface="Arial" pitchFamily="34" charset="0"/>
                <a:cs typeface="Arial" pitchFamily="34" charset="0"/>
                <a:sym typeface="Symbol"/>
              </a:rPr>
              <a:t></a:t>
            </a:r>
            <a:r>
              <a:rPr lang="en-US" sz="1200" baseline="-25000" smtClean="0">
                <a:latin typeface="Arial" pitchFamily="34" charset="0"/>
                <a:cs typeface="Arial" pitchFamily="34" charset="0"/>
                <a:sym typeface="Symbol"/>
              </a:rPr>
              <a:t>GW</a:t>
            </a:r>
            <a:r>
              <a:rPr lang="en-US" sz="1200" i="1" smtClean="0">
                <a:latin typeface="Arial" pitchFamily="34" charset="0"/>
                <a:cs typeface="Arial" pitchFamily="34" charset="0"/>
                <a:sym typeface="Symbol"/>
              </a:rPr>
              <a:t>(f)~f</a:t>
            </a:r>
            <a:r>
              <a:rPr lang="en-US" sz="1200" i="1" baseline="30000" smtClean="0">
                <a:latin typeface="Arial" pitchFamily="34" charset="0"/>
                <a:cs typeface="Arial" pitchFamily="34" charset="0"/>
                <a:sym typeface="Symbol"/>
              </a:rPr>
              <a:t>3-2</a:t>
            </a:r>
            <a:r>
              <a:rPr lang="en-US" sz="1200" i="1" baseline="30000" smtClean="0">
                <a:latin typeface="Symbol" pitchFamily="18" charset="2"/>
                <a:cs typeface="Arial" pitchFamily="34" charset="0"/>
                <a:sym typeface="Symbol"/>
              </a:rPr>
              <a:t>m</a:t>
            </a:r>
            <a:endParaRPr lang="en-US" sz="1200" i="1" baseline="30000" smtClean="0">
              <a:latin typeface="Symbol" pitchFamily="18" charset="2"/>
              <a:cs typeface="Arial" pitchFamily="34" charset="0"/>
            </a:endParaRP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Stochastic background search</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62533" name="Picture 5"/>
          <p:cNvPicPr>
            <a:picLocks noChangeAspect="1" noChangeArrowheads="1"/>
          </p:cNvPicPr>
          <p:nvPr/>
        </p:nvPicPr>
        <p:blipFill>
          <a:blip r:embed="rId3" cstate="print"/>
          <a:srcRect/>
          <a:stretch>
            <a:fillRect/>
          </a:stretch>
        </p:blipFill>
        <p:spPr bwMode="auto">
          <a:xfrm>
            <a:off x="4750864" y="1510891"/>
            <a:ext cx="4393136" cy="1429735"/>
          </a:xfrm>
          <a:prstGeom prst="rect">
            <a:avLst/>
          </a:prstGeom>
          <a:noFill/>
          <a:ln w="9525">
            <a:noFill/>
            <a:miter lim="800000"/>
            <a:headEnd/>
            <a:tailEnd/>
          </a:ln>
        </p:spPr>
      </p:pic>
      <p:pic>
        <p:nvPicPr>
          <p:cNvPr id="662535" name="Picture 7"/>
          <p:cNvPicPr>
            <a:picLocks noChangeAspect="1" noChangeArrowheads="1"/>
          </p:cNvPicPr>
          <p:nvPr/>
        </p:nvPicPr>
        <p:blipFill>
          <a:blip r:embed="rId4" cstate="print"/>
          <a:srcRect/>
          <a:stretch>
            <a:fillRect/>
          </a:stretch>
        </p:blipFill>
        <p:spPr bwMode="auto">
          <a:xfrm>
            <a:off x="4292599" y="3065318"/>
            <a:ext cx="4851401" cy="3792682"/>
          </a:xfrm>
          <a:prstGeom prst="rect">
            <a:avLst/>
          </a:prstGeom>
          <a:noFill/>
          <a:ln w="9525">
            <a:noFill/>
            <a:miter lim="800000"/>
            <a:headEnd/>
            <a:tailEnd/>
          </a:ln>
        </p:spPr>
      </p:pic>
      <p:pic>
        <p:nvPicPr>
          <p:cNvPr id="662536" name="Picture 8"/>
          <p:cNvPicPr>
            <a:picLocks noChangeAspect="1" noChangeArrowheads="1"/>
          </p:cNvPicPr>
          <p:nvPr/>
        </p:nvPicPr>
        <p:blipFill>
          <a:blip r:embed="rId5" cstate="print"/>
          <a:srcRect/>
          <a:stretch>
            <a:fillRect/>
          </a:stretch>
        </p:blipFill>
        <p:spPr bwMode="auto">
          <a:xfrm>
            <a:off x="1" y="5125279"/>
            <a:ext cx="2285999" cy="1732721"/>
          </a:xfrm>
          <a:prstGeom prst="rect">
            <a:avLst/>
          </a:prstGeom>
          <a:noFill/>
          <a:ln w="9525">
            <a:noFill/>
            <a:miter lim="800000"/>
            <a:headEnd/>
            <a:tailEnd/>
          </a:ln>
        </p:spPr>
      </p:pic>
      <p:pic>
        <p:nvPicPr>
          <p:cNvPr id="662537" name="Picture 9"/>
          <p:cNvPicPr>
            <a:picLocks noChangeAspect="1" noChangeArrowheads="1"/>
          </p:cNvPicPr>
          <p:nvPr/>
        </p:nvPicPr>
        <p:blipFill>
          <a:blip r:embed="rId6" cstate="print"/>
          <a:srcRect/>
          <a:stretch>
            <a:fillRect/>
          </a:stretch>
        </p:blipFill>
        <p:spPr bwMode="auto">
          <a:xfrm>
            <a:off x="2493819" y="5153332"/>
            <a:ext cx="1860750" cy="1704668"/>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3" y="1175040"/>
            <a:ext cx="4153496" cy="5682960"/>
          </a:xfrm>
        </p:spPr>
        <p:txBody>
          <a:bodyPr/>
          <a:lstStyle/>
          <a:p>
            <a:r>
              <a:rPr lang="en-US" smtClean="0"/>
              <a:t>Wide-band sources</a:t>
            </a:r>
          </a:p>
          <a:p>
            <a:pPr lvl="1"/>
            <a:r>
              <a:rPr lang="en-US" sz="1800" smtClean="0"/>
              <a:t>Numerous inflation models</a:t>
            </a:r>
          </a:p>
          <a:p>
            <a:pPr lvl="2"/>
            <a:r>
              <a:rPr lang="en-US" sz="1200" smtClean="0">
                <a:latin typeface="Arial" pitchFamily="34" charset="0"/>
                <a:cs typeface="Arial" pitchFamily="34" charset="0"/>
              </a:rPr>
              <a:t>Approx. Harrison-Zeldovich spectrum</a:t>
            </a:r>
          </a:p>
          <a:p>
            <a:pPr lvl="2"/>
            <a:r>
              <a:rPr lang="en-US" sz="1200" smtClean="0">
                <a:latin typeface="Arial" pitchFamily="34" charset="0"/>
                <a:cs typeface="Arial" pitchFamily="34" charset="0"/>
              </a:rPr>
              <a:t>Reheating to at least </a:t>
            </a:r>
            <a:r>
              <a:rPr lang="en-US" sz="1200" i="1" smtClean="0">
                <a:latin typeface="Arial" pitchFamily="34" charset="0"/>
                <a:cs typeface="Arial" pitchFamily="34" charset="0"/>
              </a:rPr>
              <a:t>T</a:t>
            </a:r>
            <a:r>
              <a:rPr lang="en-US" sz="1200" smtClean="0">
                <a:latin typeface="Arial" pitchFamily="34" charset="0"/>
                <a:cs typeface="Arial" pitchFamily="34" charset="0"/>
              </a:rPr>
              <a:t> needed for primordial nucleosynthesis</a:t>
            </a:r>
          </a:p>
          <a:p>
            <a:pPr lvl="2"/>
            <a:r>
              <a:rPr lang="en-US" sz="1200" smtClean="0">
                <a:latin typeface="Arial" pitchFamily="34" charset="0"/>
                <a:cs typeface="Arial" pitchFamily="34" charset="0"/>
              </a:rPr>
              <a:t>Tensor to scalar ratio</a:t>
            </a:r>
            <a:r>
              <a:rPr lang="en-US" sz="1200" i="1" smtClean="0">
                <a:latin typeface="Arial" pitchFamily="34" charset="0"/>
                <a:cs typeface="Arial" pitchFamily="34" charset="0"/>
              </a:rPr>
              <a:t> r </a:t>
            </a:r>
            <a:r>
              <a:rPr lang="en-US" sz="1200" smtClean="0">
                <a:latin typeface="Arial" pitchFamily="34" charset="0"/>
                <a:cs typeface="Arial" pitchFamily="34" charset="0"/>
              </a:rPr>
              <a:t>sensitive to </a:t>
            </a:r>
            <a:r>
              <a:rPr lang="en-US" sz="1200" i="1" smtClean="0">
                <a:latin typeface="Arial" pitchFamily="34" charset="0"/>
                <a:cs typeface="Arial" pitchFamily="34" charset="0"/>
              </a:rPr>
              <a:t>V</a:t>
            </a:r>
            <a:r>
              <a:rPr lang="en-US" sz="1200" baseline="30000" smtClean="0">
                <a:latin typeface="Arial" pitchFamily="34" charset="0"/>
                <a:cs typeface="Arial" pitchFamily="34" charset="0"/>
              </a:rPr>
              <a:t>1/4</a:t>
            </a:r>
          </a:p>
          <a:p>
            <a:pPr lvl="2"/>
            <a:r>
              <a:rPr lang="en-US" sz="1200" smtClean="0">
                <a:latin typeface="Arial" pitchFamily="34" charset="0"/>
                <a:cs typeface="Arial" pitchFamily="34" charset="0"/>
              </a:rPr>
              <a:t>For scale invariant spectrum CMB implies that interferometers cannot access SBGW</a:t>
            </a:r>
          </a:p>
          <a:p>
            <a:pPr lvl="1"/>
            <a:r>
              <a:rPr lang="en-US" sz="1800" smtClean="0">
                <a:latin typeface="Arial" pitchFamily="34" charset="0"/>
                <a:cs typeface="Arial" pitchFamily="34" charset="0"/>
              </a:rPr>
              <a:t>Processes extend over a large range of scale factor</a:t>
            </a:r>
          </a:p>
          <a:p>
            <a:pPr lvl="2"/>
            <a:r>
              <a:rPr lang="en-US" sz="1200" smtClean="0">
                <a:latin typeface="Arial" pitchFamily="34" charset="0"/>
                <a:cs typeface="Arial" pitchFamily="34" charset="0"/>
              </a:rPr>
              <a:t>Flat spectrum</a:t>
            </a:r>
          </a:p>
          <a:p>
            <a:pPr lvl="1"/>
            <a:r>
              <a:rPr lang="en-US" sz="1800" smtClean="0">
                <a:latin typeface="Arial" pitchFamily="34" charset="0"/>
                <a:cs typeface="Arial" pitchFamily="34" charset="0"/>
              </a:rPr>
              <a:t>Pre-Big Bang Cosmology</a:t>
            </a:r>
          </a:p>
          <a:p>
            <a:pPr lvl="1"/>
            <a:r>
              <a:rPr lang="en-US" sz="1800" smtClean="0">
                <a:latin typeface="Arial" pitchFamily="34" charset="0"/>
                <a:cs typeface="Arial" pitchFamily="34" charset="0"/>
              </a:rPr>
              <a:t>Cosmic string evolution</a:t>
            </a:r>
          </a:p>
          <a:p>
            <a:pPr lvl="2"/>
            <a:r>
              <a:rPr lang="en-US" sz="1200" smtClean="0">
                <a:latin typeface="Arial" pitchFamily="34" charset="0"/>
                <a:cs typeface="Arial" pitchFamily="34" charset="0"/>
              </a:rPr>
              <a:t>Topological defects</a:t>
            </a:r>
          </a:p>
          <a:p>
            <a:pPr lvl="2"/>
            <a:r>
              <a:rPr lang="en-US" sz="1200" smtClean="0">
                <a:latin typeface="Arial" pitchFamily="34" charset="0"/>
                <a:cs typeface="Arial" pitchFamily="34" charset="0"/>
              </a:rPr>
              <a:t>Brane inflation models</a:t>
            </a:r>
          </a:p>
          <a:p>
            <a:r>
              <a:rPr lang="en-US" smtClean="0"/>
              <a:t>Peaked sources</a:t>
            </a:r>
          </a:p>
          <a:p>
            <a:pPr lvl="1"/>
            <a:r>
              <a:rPr lang="en-US" sz="1800" smtClean="0"/>
              <a:t>Phase transitions and reheating</a:t>
            </a:r>
          </a:p>
          <a:p>
            <a:pPr lvl="2"/>
            <a:r>
              <a:rPr lang="en-US" sz="1200" smtClean="0"/>
              <a:t>Need temperatures of 10</a:t>
            </a:r>
            <a:r>
              <a:rPr lang="en-US" sz="1200" baseline="30000" smtClean="0"/>
              <a:t>6</a:t>
            </a:r>
            <a:r>
              <a:rPr lang="en-US" sz="1200" smtClean="0"/>
              <a:t> – 10</a:t>
            </a:r>
            <a:r>
              <a:rPr lang="en-US" sz="1200" baseline="30000" smtClean="0"/>
              <a:t>7</a:t>
            </a:r>
            <a:r>
              <a:rPr lang="en-US" sz="1200" smtClean="0"/>
              <a:t> GeV for ET</a:t>
            </a:r>
            <a:endParaRPr lang="en-US" sz="1200" smtClean="0"/>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Primordial stochastic background</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60483" name="Picture 3"/>
          <p:cNvPicPr>
            <a:picLocks noChangeAspect="1" noChangeArrowheads="1"/>
          </p:cNvPicPr>
          <p:nvPr/>
        </p:nvPicPr>
        <p:blipFill>
          <a:blip r:embed="rId3" cstate="print"/>
          <a:srcRect/>
          <a:stretch>
            <a:fillRect/>
          </a:stretch>
        </p:blipFill>
        <p:spPr bwMode="auto">
          <a:xfrm>
            <a:off x="4121834" y="2862153"/>
            <a:ext cx="5022165" cy="3995848"/>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4803557" y="1972192"/>
            <a:ext cx="4114800" cy="512553"/>
          </a:xfrm>
          <a:prstGeom prst="rect">
            <a:avLst/>
          </a:prstGeom>
          <a:noFill/>
          <a:ln w="9525">
            <a:noFill/>
            <a:miter lim="800000"/>
            <a:headEnd/>
            <a:tailEnd/>
          </a:ln>
        </p:spPr>
      </p:pic>
      <p:sp>
        <p:nvSpPr>
          <p:cNvPr id="11" name="Tekstvak 10"/>
          <p:cNvSpPr txBox="1"/>
          <p:nvPr/>
        </p:nvSpPr>
        <p:spPr>
          <a:xfrm>
            <a:off x="4956464" y="2514600"/>
            <a:ext cx="3937103" cy="276999"/>
          </a:xfrm>
          <a:prstGeom prst="rect">
            <a:avLst/>
          </a:prstGeom>
          <a:solidFill>
            <a:srgbClr val="FFFF99"/>
          </a:solidFill>
        </p:spPr>
        <p:txBody>
          <a:bodyPr wrap="none" rtlCol="0">
            <a:spAutoFit/>
          </a:bodyPr>
          <a:lstStyle/>
          <a:p>
            <a:r>
              <a:rPr lang="nl-NL" sz="1200" b="0" smtClean="0"/>
              <a:t>Grojean and Servant, Phys. Rev. D75, p. 043507, 2007</a:t>
            </a:r>
            <a:endParaRPr lang="nl-NL" sz="1200" b="0"/>
          </a:p>
        </p:txBody>
      </p:sp>
    </p:spTree>
  </p:cSld>
  <p:clrMapOvr>
    <a:masterClrMapping/>
  </p:clrMapOvr>
  <p:transition spd="med">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3" y="1175040"/>
            <a:ext cx="3457305" cy="4498396"/>
          </a:xfrm>
        </p:spPr>
        <p:txBody>
          <a:bodyPr/>
          <a:lstStyle/>
          <a:p>
            <a:r>
              <a:rPr lang="en-US" smtClean="0"/>
              <a:t>Stochastic background</a:t>
            </a:r>
          </a:p>
          <a:p>
            <a:pPr lvl="1"/>
            <a:r>
              <a:rPr lang="en-US" sz="1800" smtClean="0"/>
              <a:t>Superposition of unresolved sources since beginning of stellar activity</a:t>
            </a:r>
          </a:p>
          <a:p>
            <a:pPr lvl="2"/>
            <a:r>
              <a:rPr lang="en-US" sz="1200" smtClean="0">
                <a:latin typeface="Arial" pitchFamily="34" charset="0"/>
                <a:cs typeface="Arial" pitchFamily="34" charset="0"/>
              </a:rPr>
              <a:t>Binary neutron stars</a:t>
            </a:r>
          </a:p>
          <a:p>
            <a:pPr lvl="2"/>
            <a:r>
              <a:rPr lang="en-US" sz="1200" smtClean="0">
                <a:latin typeface="Arial" pitchFamily="34" charset="0"/>
                <a:cs typeface="Arial" pitchFamily="34" charset="0"/>
              </a:rPr>
              <a:t>Core collapse</a:t>
            </a:r>
          </a:p>
          <a:p>
            <a:pPr lvl="2"/>
            <a:r>
              <a:rPr lang="en-US" sz="1200" smtClean="0">
                <a:latin typeface="Arial" pitchFamily="34" charset="0"/>
                <a:cs typeface="Arial" pitchFamily="34" charset="0"/>
              </a:rPr>
              <a:t>Rotating neutron stars: instabilities</a:t>
            </a:r>
            <a:endParaRPr lang="en-US" sz="1200" baseline="30000" smtClean="0">
              <a:latin typeface="Arial" pitchFamily="34" charset="0"/>
              <a:cs typeface="Arial" pitchFamily="34" charset="0"/>
            </a:endParaRPr>
          </a:p>
          <a:p>
            <a:pPr lvl="2"/>
            <a:r>
              <a:rPr lang="en-US" sz="1200" smtClean="0">
                <a:latin typeface="Arial" pitchFamily="34" charset="0"/>
                <a:cs typeface="Arial" pitchFamily="34" charset="0"/>
              </a:rPr>
              <a:t>Rotating neutron stars: tri-axial emission</a:t>
            </a:r>
          </a:p>
          <a:p>
            <a:r>
              <a:rPr lang="en-US" sz="1700" smtClean="0">
                <a:latin typeface="Arial" pitchFamily="34" charset="0"/>
                <a:cs typeface="Arial" pitchFamily="34" charset="0"/>
              </a:rPr>
              <a:t>Competes with primordial signals</a:t>
            </a:r>
          </a:p>
          <a:p>
            <a:pPr lvl="1"/>
            <a:r>
              <a:rPr lang="en-US" sz="1800" smtClean="0">
                <a:latin typeface="Arial" pitchFamily="34" charset="0"/>
                <a:cs typeface="Arial" pitchFamily="34" charset="0"/>
              </a:rPr>
              <a:t>Multiple non co-located detectors needed</a:t>
            </a: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Confusion background</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64578" name="Picture 2"/>
          <p:cNvPicPr>
            <a:picLocks noChangeAspect="1" noChangeArrowheads="1"/>
          </p:cNvPicPr>
          <p:nvPr/>
        </p:nvPicPr>
        <p:blipFill>
          <a:blip r:embed="rId3" cstate="print"/>
          <a:srcRect/>
          <a:stretch>
            <a:fillRect/>
          </a:stretch>
        </p:blipFill>
        <p:spPr bwMode="auto">
          <a:xfrm>
            <a:off x="3938156" y="2665311"/>
            <a:ext cx="5205844" cy="4192689"/>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3" name="Picture 3"/>
          <p:cNvPicPr>
            <a:picLocks noChangeAspect="1" noChangeArrowheads="1"/>
          </p:cNvPicPr>
          <p:nvPr/>
        </p:nvPicPr>
        <p:blipFill>
          <a:blip r:embed="rId3" cstate="print"/>
          <a:srcRect/>
          <a:stretch>
            <a:fillRect/>
          </a:stretch>
        </p:blipFill>
        <p:spPr bwMode="auto">
          <a:xfrm>
            <a:off x="2088573" y="2275906"/>
            <a:ext cx="6824772" cy="606212"/>
          </a:xfrm>
          <a:prstGeom prst="rect">
            <a:avLst/>
          </a:prstGeom>
          <a:noFill/>
          <a:ln w="9525">
            <a:noFill/>
            <a:miter lim="800000"/>
            <a:headEnd/>
            <a:tailEnd/>
          </a:ln>
        </p:spPr>
      </p:pic>
      <p:sp>
        <p:nvSpPr>
          <p:cNvPr id="3" name="Segnaposto contenuto 2"/>
          <p:cNvSpPr>
            <a:spLocks noGrp="1"/>
          </p:cNvSpPr>
          <p:nvPr>
            <p:ph idx="1"/>
          </p:nvPr>
        </p:nvSpPr>
        <p:spPr>
          <a:xfrm>
            <a:off x="179512" y="1175039"/>
            <a:ext cx="6720051" cy="5682961"/>
          </a:xfrm>
        </p:spPr>
        <p:txBody>
          <a:bodyPr/>
          <a:lstStyle/>
          <a:p>
            <a:r>
              <a:rPr lang="en-US" smtClean="0"/>
              <a:t>Luminosity distance versus redshift</a:t>
            </a:r>
          </a:p>
          <a:p>
            <a:pPr lvl="1"/>
            <a:r>
              <a:rPr lang="en-US" sz="1800" smtClean="0"/>
              <a:t>Depends on a number of cosmological parameters</a:t>
            </a:r>
          </a:p>
          <a:p>
            <a:pPr lvl="2"/>
            <a:r>
              <a:rPr lang="en-US" sz="1200" i="1" smtClean="0">
                <a:latin typeface="Arial" pitchFamily="34" charset="0"/>
                <a:cs typeface="Arial" pitchFamily="34" charset="0"/>
              </a:rPr>
              <a:t>H</a:t>
            </a:r>
            <a:r>
              <a:rPr lang="en-US" sz="1200" baseline="-25000" smtClean="0">
                <a:latin typeface="Arial" pitchFamily="34" charset="0"/>
                <a:cs typeface="Arial" pitchFamily="34" charset="0"/>
              </a:rPr>
              <a:t>0</a:t>
            </a:r>
            <a:r>
              <a:rPr lang="en-US" sz="1200" smtClean="0">
                <a:latin typeface="Arial" pitchFamily="34" charset="0"/>
                <a:cs typeface="Arial" pitchFamily="34" charset="0"/>
              </a:rPr>
              <a:t>, </a:t>
            </a:r>
            <a:r>
              <a:rPr lang="en-US" sz="1200" smtClean="0">
                <a:latin typeface="Arial" pitchFamily="34" charset="0"/>
                <a:cs typeface="Arial" pitchFamily="34" charset="0"/>
                <a:sym typeface="Symbol"/>
              </a:rPr>
              <a:t></a:t>
            </a:r>
            <a:r>
              <a:rPr lang="en-US" sz="1200" baseline="-25000" smtClean="0">
                <a:latin typeface="Arial" pitchFamily="34" charset="0"/>
                <a:cs typeface="Arial" pitchFamily="34" charset="0"/>
                <a:sym typeface="Symbol"/>
              </a:rPr>
              <a:t>M</a:t>
            </a:r>
            <a:r>
              <a:rPr lang="en-US" sz="1200" smtClean="0">
                <a:latin typeface="Arial" pitchFamily="34" charset="0"/>
                <a:cs typeface="Arial" pitchFamily="34" charset="0"/>
                <a:sym typeface="Symbol"/>
              </a:rPr>
              <a:t>, </a:t>
            </a:r>
            <a:r>
              <a:rPr lang="en-US" sz="1200" baseline="-25000" smtClean="0">
                <a:latin typeface="Symbol" pitchFamily="18" charset="2"/>
                <a:cs typeface="Arial" pitchFamily="34" charset="0"/>
                <a:sym typeface="Symbol"/>
              </a:rPr>
              <a:t>L</a:t>
            </a:r>
            <a:r>
              <a:rPr lang="en-US" sz="1200" baseline="-25000" smtClean="0">
                <a:latin typeface="Arial" pitchFamily="34" charset="0"/>
                <a:cs typeface="Arial" pitchFamily="34" charset="0"/>
                <a:sym typeface="Symbol"/>
              </a:rPr>
              <a:t> </a:t>
            </a:r>
            <a:r>
              <a:rPr lang="en-US" sz="1200" smtClean="0">
                <a:latin typeface="Arial" pitchFamily="34" charset="0"/>
                <a:cs typeface="Arial" pitchFamily="34" charset="0"/>
                <a:sym typeface="Symbol"/>
              </a:rPr>
              <a:t> ,</a:t>
            </a:r>
            <a:r>
              <a:rPr lang="en-US" sz="1200" i="1" smtClean="0">
                <a:latin typeface="Arial" pitchFamily="34" charset="0"/>
                <a:cs typeface="Arial" pitchFamily="34" charset="0"/>
                <a:sym typeface="Symbol"/>
              </a:rPr>
              <a:t>w</a:t>
            </a:r>
            <a:r>
              <a:rPr lang="en-US" sz="1200" smtClean="0">
                <a:latin typeface="Arial" pitchFamily="34" charset="0"/>
                <a:cs typeface="Arial" pitchFamily="34" charset="0"/>
                <a:sym typeface="Symbol"/>
              </a:rPr>
              <a:t>, etc.</a:t>
            </a:r>
            <a:endParaRPr lang="en-US" smtClean="0">
              <a:latin typeface="Arial" pitchFamily="34" charset="0"/>
              <a:cs typeface="Arial" pitchFamily="34" charset="0"/>
            </a:endParaRPr>
          </a:p>
          <a:p>
            <a:endParaRPr lang="en-US" smtClean="0">
              <a:latin typeface="Arial" pitchFamily="34" charset="0"/>
              <a:cs typeface="Arial" pitchFamily="34" charset="0"/>
            </a:endParaRPr>
          </a:p>
          <a:p>
            <a:r>
              <a:rPr lang="en-US" smtClean="0">
                <a:latin typeface="Arial" pitchFamily="34" charset="0"/>
                <a:cs typeface="Arial" pitchFamily="34" charset="0"/>
              </a:rPr>
              <a:t>Einstein Telescope</a:t>
            </a:r>
          </a:p>
          <a:p>
            <a:pPr lvl="1"/>
            <a:r>
              <a:rPr lang="en-US" sz="1800" smtClean="0">
                <a:latin typeface="Arial" pitchFamily="34" charset="0"/>
                <a:cs typeface="Arial" pitchFamily="34" charset="0"/>
              </a:rPr>
              <a:t>Expected rate several 100,000 for BNS and NS-BH</a:t>
            </a:r>
          </a:p>
          <a:p>
            <a:pPr lvl="1"/>
            <a:r>
              <a:rPr lang="en-US" sz="1800" smtClean="0">
                <a:latin typeface="Arial" pitchFamily="34" charset="0"/>
                <a:cs typeface="Arial" pitchFamily="34" charset="0"/>
              </a:rPr>
              <a:t>Assume that for 1% of the source (GRBs) can be identified and the redshift can be measured</a:t>
            </a:r>
          </a:p>
          <a:p>
            <a:pPr lvl="1"/>
            <a:r>
              <a:rPr lang="en-US" sz="1800" smtClean="0">
                <a:latin typeface="Arial" pitchFamily="34" charset="0"/>
                <a:cs typeface="Arial" pitchFamily="34" charset="0"/>
              </a:rPr>
              <a:t>A fit to such observation can determine the cosmological parameters to better than a few percent</a:t>
            </a:r>
          </a:p>
          <a:p>
            <a:r>
              <a:rPr lang="en-US" smtClean="0">
                <a:latin typeface="Arial" pitchFamily="34" charset="0"/>
                <a:cs typeface="Arial" pitchFamily="34" charset="0"/>
              </a:rPr>
              <a:t>Cosmography with </a:t>
            </a:r>
            <a:r>
              <a:rPr lang="en-US" smtClean="0">
                <a:latin typeface="Arial" pitchFamily="34" charset="0"/>
                <a:cs typeface="Arial" pitchFamily="34" charset="0"/>
              </a:rPr>
              <a:t>standerd </a:t>
            </a:r>
            <a:r>
              <a:rPr lang="en-US" smtClean="0">
                <a:latin typeface="Arial" pitchFamily="34" charset="0"/>
                <a:cs typeface="Arial" pitchFamily="34" charset="0"/>
              </a:rPr>
              <a:t>sirens</a:t>
            </a:r>
          </a:p>
          <a:p>
            <a:pPr lvl="1"/>
            <a:r>
              <a:rPr lang="en-US" sz="1800" smtClean="0">
                <a:latin typeface="Arial" pitchFamily="34" charset="0"/>
                <a:cs typeface="Arial" pitchFamily="34" charset="0"/>
              </a:rPr>
              <a:t>Independent access to dynamical properties of the cosmoc without the troubles of a distance ladder</a:t>
            </a:r>
          </a:p>
          <a:p>
            <a:pPr lvl="1"/>
            <a:r>
              <a:rPr lang="en-US" sz="1800" smtClean="0">
                <a:latin typeface="Arial" pitchFamily="34" charset="0"/>
                <a:cs typeface="Arial" pitchFamily="34" charset="0"/>
              </a:rPr>
              <a:t>Employ `</a:t>
            </a:r>
            <a:r>
              <a:rPr lang="en-US" sz="1800" i="1" smtClean="0">
                <a:latin typeface="Arial" pitchFamily="34" charset="0"/>
                <a:cs typeface="Arial" pitchFamily="34" charset="0"/>
              </a:rPr>
              <a:t>self calibrating</a:t>
            </a:r>
            <a:r>
              <a:rPr lang="en-US" sz="1800" smtClean="0">
                <a:latin typeface="Arial" pitchFamily="34" charset="0"/>
                <a:cs typeface="Arial" pitchFamily="34" charset="0"/>
              </a:rPr>
              <a:t>’ sources</a:t>
            </a:r>
            <a:endParaRPr lang="en-US" sz="1800" smtClean="0">
              <a:latin typeface="Arial" pitchFamily="34" charset="0"/>
              <a:cs typeface="Arial" pitchFamily="34" charset="0"/>
            </a:endParaRPr>
          </a:p>
          <a:p>
            <a:pPr lvl="1"/>
            <a:endParaRPr lang="en-US" sz="1800" smtClean="0">
              <a:latin typeface="Arial" pitchFamily="34" charset="0"/>
              <a:cs typeface="Arial" pitchFamily="34" charset="0"/>
            </a:endParaRP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Cosmological parameters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175039"/>
            <a:ext cx="6720051" cy="5682961"/>
          </a:xfrm>
        </p:spPr>
        <p:txBody>
          <a:bodyPr/>
          <a:lstStyle/>
          <a:p>
            <a:r>
              <a:rPr lang="en-US" smtClean="0"/>
              <a:t>Amplitude of gravitational waves</a:t>
            </a:r>
          </a:p>
          <a:p>
            <a:pPr lvl="1"/>
            <a:r>
              <a:rPr lang="en-US" sz="1800" smtClean="0"/>
              <a:t>Depends on</a:t>
            </a:r>
            <a:endParaRPr lang="en-US" smtClean="0">
              <a:latin typeface="Arial" pitchFamily="34" charset="0"/>
              <a:cs typeface="Arial" pitchFamily="34" charset="0"/>
            </a:endParaRPr>
          </a:p>
          <a:p>
            <a:r>
              <a:rPr lang="en-US" smtClean="0">
                <a:latin typeface="Arial" pitchFamily="34" charset="0"/>
                <a:cs typeface="Arial" pitchFamily="34" charset="0"/>
              </a:rPr>
              <a:t>For binary inspiral</a:t>
            </a:r>
          </a:p>
          <a:p>
            <a:endParaRPr lang="en-US" smtClean="0">
              <a:latin typeface="Arial" pitchFamily="34" charset="0"/>
              <a:cs typeface="Arial" pitchFamily="34" charset="0"/>
            </a:endParaRPr>
          </a:p>
          <a:p>
            <a:endParaRPr lang="en-US" smtClean="0">
              <a:latin typeface="Arial" pitchFamily="34" charset="0"/>
              <a:cs typeface="Arial" pitchFamily="34" charset="0"/>
            </a:endParaRPr>
          </a:p>
          <a:p>
            <a:r>
              <a:rPr lang="en-US" smtClean="0">
                <a:latin typeface="Arial" pitchFamily="34" charset="0"/>
                <a:cs typeface="Arial" pitchFamily="34" charset="0"/>
              </a:rPr>
              <a:t>This yields</a:t>
            </a:r>
            <a:endParaRPr lang="en-US" smtClean="0">
              <a:latin typeface="Arial" pitchFamily="34" charset="0"/>
              <a:cs typeface="Arial" pitchFamily="34" charset="0"/>
            </a:endParaRPr>
          </a:p>
          <a:p>
            <a:endParaRPr lang="en-US" smtClean="0">
              <a:latin typeface="Arial" pitchFamily="34" charset="0"/>
              <a:cs typeface="Arial" pitchFamily="34" charset="0"/>
            </a:endParaRPr>
          </a:p>
          <a:p>
            <a:r>
              <a:rPr lang="en-US" smtClean="0">
                <a:latin typeface="Arial" pitchFamily="34" charset="0"/>
                <a:cs typeface="Arial" pitchFamily="34" charset="0"/>
              </a:rPr>
              <a:t>Matched filtering</a:t>
            </a:r>
          </a:p>
          <a:p>
            <a:pPr lvl="1"/>
            <a:r>
              <a:rPr lang="en-US" sz="1800" smtClean="0">
                <a:latin typeface="Arial" pitchFamily="34" charset="0"/>
                <a:cs typeface="Arial" pitchFamily="34" charset="0"/>
              </a:rPr>
              <a:t>Yield mass parameter (</a:t>
            </a:r>
            <a:r>
              <a:rPr lang="en-US" sz="1800" i="1" smtClean="0">
                <a:latin typeface="Arial" pitchFamily="34" charset="0"/>
                <a:cs typeface="Arial" pitchFamily="34" charset="0"/>
              </a:rPr>
              <a:t>M</a:t>
            </a:r>
            <a:r>
              <a:rPr lang="en-US" sz="1800" smtClean="0">
                <a:latin typeface="Arial" pitchFamily="34" charset="0"/>
                <a:cs typeface="Arial" pitchFamily="34" charset="0"/>
              </a:rPr>
              <a:t>, </a:t>
            </a:r>
            <a:r>
              <a:rPr lang="en-US" sz="1800" i="1" smtClean="0">
                <a:latin typeface="Symbol" pitchFamily="18" charset="2"/>
                <a:cs typeface="Arial" pitchFamily="34" charset="0"/>
              </a:rPr>
              <a:t>n</a:t>
            </a:r>
            <a:r>
              <a:rPr lang="en-US" sz="1800" smtClean="0">
                <a:latin typeface="Arial" pitchFamily="34" charset="0"/>
                <a:cs typeface="Arial" pitchFamily="34" charset="0"/>
              </a:rPr>
              <a:t>)</a:t>
            </a:r>
          </a:p>
          <a:p>
            <a:pPr lvl="1"/>
            <a:r>
              <a:rPr lang="en-US" sz="1800" smtClean="0">
                <a:latin typeface="Arial" pitchFamily="34" charset="0"/>
                <a:cs typeface="Arial" pitchFamily="34" charset="0"/>
              </a:rPr>
              <a:t>Fiducial parameters (</a:t>
            </a:r>
            <a:r>
              <a:rPr lang="en-US" sz="1800" i="1" smtClean="0">
                <a:latin typeface="Arial" pitchFamily="34" charset="0"/>
                <a:cs typeface="Arial" pitchFamily="34" charset="0"/>
              </a:rPr>
              <a:t>t</a:t>
            </a:r>
            <a:r>
              <a:rPr lang="en-US" sz="1800" baseline="-25000" smtClean="0">
                <a:latin typeface="Arial" pitchFamily="34" charset="0"/>
                <a:cs typeface="Arial" pitchFamily="34" charset="0"/>
              </a:rPr>
              <a:t>0</a:t>
            </a:r>
            <a:r>
              <a:rPr lang="en-US" sz="1800" smtClean="0">
                <a:latin typeface="Arial" pitchFamily="34" charset="0"/>
                <a:cs typeface="Arial" pitchFamily="34" charset="0"/>
              </a:rPr>
              <a:t>, </a:t>
            </a:r>
            <a:r>
              <a:rPr lang="en-US" sz="1800" i="1" smtClean="0">
                <a:latin typeface="Symbol" pitchFamily="18" charset="2"/>
                <a:cs typeface="Arial" pitchFamily="34" charset="0"/>
              </a:rPr>
              <a:t>F</a:t>
            </a:r>
            <a:r>
              <a:rPr lang="en-US" sz="1800" baseline="-25000" smtClean="0">
                <a:latin typeface="Arial" pitchFamily="34" charset="0"/>
                <a:cs typeface="Arial" pitchFamily="34" charset="0"/>
              </a:rPr>
              <a:t>0</a:t>
            </a:r>
            <a:r>
              <a:rPr lang="en-US" sz="1800" smtClean="0">
                <a:latin typeface="Arial" pitchFamily="34" charset="0"/>
                <a:cs typeface="Arial" pitchFamily="34" charset="0"/>
              </a:rPr>
              <a:t>)</a:t>
            </a:r>
          </a:p>
          <a:p>
            <a:r>
              <a:rPr lang="en-US" smtClean="0">
                <a:latin typeface="Arial" pitchFamily="34" charset="0"/>
                <a:cs typeface="Arial" pitchFamily="34" charset="0"/>
              </a:rPr>
              <a:t>Interferometer network</a:t>
            </a:r>
          </a:p>
          <a:p>
            <a:pPr lvl="1"/>
            <a:r>
              <a:rPr lang="en-US" sz="1800" smtClean="0">
                <a:latin typeface="Arial" pitchFamily="34" charset="0"/>
                <a:cs typeface="Arial" pitchFamily="34" charset="0"/>
              </a:rPr>
              <a:t>Angular parameters: polarizations and time delays</a:t>
            </a:r>
          </a:p>
          <a:p>
            <a:pPr lvl="1"/>
            <a:r>
              <a:rPr lang="en-US" sz="1800" smtClean="0">
                <a:latin typeface="Arial" pitchFamily="34" charset="0"/>
                <a:cs typeface="Arial" pitchFamily="34" charset="0"/>
              </a:rPr>
              <a:t>Sky position from optical counterpart</a:t>
            </a:r>
          </a:p>
          <a:p>
            <a:pPr lvl="1">
              <a:buNone/>
            </a:pPr>
            <a:endParaRPr lang="en-US" sz="1800" smtClean="0">
              <a:latin typeface="Arial" pitchFamily="34" charset="0"/>
              <a:cs typeface="Arial" pitchFamily="34" charset="0"/>
            </a:endParaRPr>
          </a:p>
        </p:txBody>
      </p:sp>
      <p:sp>
        <p:nvSpPr>
          <p:cNvPr id="12" name="Rectangle 1027"/>
          <p:cNvSpPr txBox="1">
            <a:spLocks noChangeArrowheads="1"/>
          </p:cNvSpPr>
          <p:nvPr/>
        </p:nvSpPr>
        <p:spPr bwMode="auto">
          <a:xfrm>
            <a:off x="0" y="148996"/>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ja-JP" sz="2800" b="0" i="0" u="none" strike="noStrike" kern="1200" cap="none" spc="0" normalizeH="0" noProof="0" smtClean="0">
                <a:ln>
                  <a:noFill/>
                </a:ln>
                <a:solidFill>
                  <a:srgbClr val="00397E"/>
                </a:solidFill>
                <a:effectLst/>
                <a:uLnTx/>
                <a:uFillTx/>
                <a:latin typeface="Biondi" pitchFamily="2" charset="0"/>
                <a:ea typeface="ＭＳ Ｐゴシック" pitchFamily="34" charset="-128"/>
                <a:cs typeface="Arabic Typesetting" pitchFamily="66" charset="-78"/>
              </a:rPr>
              <a:t>Compact binaries: standard sirens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6" name="Tekstvak 5"/>
          <p:cNvSpPr txBox="1"/>
          <p:nvPr/>
        </p:nvSpPr>
        <p:spPr>
          <a:xfrm>
            <a:off x="7263245" y="883227"/>
            <a:ext cx="1467068" cy="369332"/>
          </a:xfrm>
          <a:prstGeom prst="rect">
            <a:avLst/>
          </a:prstGeom>
          <a:solidFill>
            <a:srgbClr val="FFFF99"/>
          </a:solidFill>
        </p:spPr>
        <p:txBody>
          <a:bodyPr wrap="none" rtlCol="0">
            <a:spAutoFit/>
          </a:bodyPr>
          <a:lstStyle/>
          <a:p>
            <a:r>
              <a:rPr lang="nl-NL" sz="1800" b="0" smtClean="0"/>
              <a:t>Schutz 1986</a:t>
            </a:r>
            <a:endParaRPr lang="nl-NL" sz="1800" b="0"/>
          </a:p>
        </p:txBody>
      </p:sp>
      <p:pic>
        <p:nvPicPr>
          <p:cNvPr id="666626" name="Picture 2"/>
          <p:cNvPicPr>
            <a:picLocks noChangeAspect="1" noChangeArrowheads="1"/>
          </p:cNvPicPr>
          <p:nvPr/>
        </p:nvPicPr>
        <p:blipFill>
          <a:blip r:embed="rId3" cstate="print"/>
          <a:srcRect/>
          <a:stretch>
            <a:fillRect/>
          </a:stretch>
        </p:blipFill>
        <p:spPr bwMode="auto">
          <a:xfrm>
            <a:off x="2221923" y="1683327"/>
            <a:ext cx="4360626" cy="300903"/>
          </a:xfrm>
          <a:prstGeom prst="rect">
            <a:avLst/>
          </a:prstGeom>
          <a:noFill/>
          <a:ln w="9525">
            <a:noFill/>
            <a:miter lim="800000"/>
            <a:headEnd/>
            <a:tailEnd/>
          </a:ln>
        </p:spPr>
      </p:pic>
      <p:pic>
        <p:nvPicPr>
          <p:cNvPr id="666627" name="Picture 3"/>
          <p:cNvPicPr>
            <a:picLocks noChangeAspect="1" noChangeArrowheads="1"/>
          </p:cNvPicPr>
          <p:nvPr/>
        </p:nvPicPr>
        <p:blipFill>
          <a:blip r:embed="rId4" cstate="print"/>
          <a:srcRect/>
          <a:stretch>
            <a:fillRect/>
          </a:stretch>
        </p:blipFill>
        <p:spPr bwMode="auto">
          <a:xfrm>
            <a:off x="2207685" y="2468184"/>
            <a:ext cx="6073870" cy="1013807"/>
          </a:xfrm>
          <a:prstGeom prst="rect">
            <a:avLst/>
          </a:prstGeom>
          <a:noFill/>
          <a:ln w="9525">
            <a:noFill/>
            <a:miter lim="800000"/>
            <a:headEnd/>
            <a:tailEnd/>
          </a:ln>
        </p:spPr>
      </p:pic>
      <p:pic>
        <p:nvPicPr>
          <p:cNvPr id="666629" name="Picture 5"/>
          <p:cNvPicPr>
            <a:picLocks noChangeAspect="1" noChangeArrowheads="1"/>
          </p:cNvPicPr>
          <p:nvPr/>
        </p:nvPicPr>
        <p:blipFill>
          <a:blip r:embed="rId5" cstate="print"/>
          <a:srcRect/>
          <a:stretch>
            <a:fillRect/>
          </a:stretch>
        </p:blipFill>
        <p:spPr bwMode="auto">
          <a:xfrm>
            <a:off x="5359543" y="4591631"/>
            <a:ext cx="3617732" cy="593432"/>
          </a:xfrm>
          <a:prstGeom prst="rect">
            <a:avLst/>
          </a:prstGeom>
          <a:noFill/>
          <a:ln w="9525">
            <a:noFill/>
            <a:miter lim="800000"/>
            <a:headEnd/>
            <a:tailEnd/>
          </a:ln>
        </p:spPr>
      </p:pic>
      <p:pic>
        <p:nvPicPr>
          <p:cNvPr id="666630" name="Picture 6"/>
          <p:cNvPicPr>
            <a:picLocks noChangeAspect="1" noChangeArrowheads="1"/>
          </p:cNvPicPr>
          <p:nvPr/>
        </p:nvPicPr>
        <p:blipFill>
          <a:blip r:embed="rId6" cstate="print"/>
          <a:srcRect/>
          <a:stretch>
            <a:fillRect/>
          </a:stretch>
        </p:blipFill>
        <p:spPr bwMode="auto">
          <a:xfrm>
            <a:off x="5372099" y="5236747"/>
            <a:ext cx="3501736" cy="575561"/>
          </a:xfrm>
          <a:prstGeom prst="rect">
            <a:avLst/>
          </a:prstGeom>
          <a:noFill/>
          <a:ln w="9525">
            <a:noFill/>
            <a:miter lim="800000"/>
            <a:headEnd/>
            <a:tailEnd/>
          </a:ln>
        </p:spPr>
      </p:pic>
      <p:grpSp>
        <p:nvGrpSpPr>
          <p:cNvPr id="15" name="Groep 14"/>
          <p:cNvGrpSpPr/>
          <p:nvPr/>
        </p:nvGrpSpPr>
        <p:grpSpPr>
          <a:xfrm>
            <a:off x="2971800" y="3657600"/>
            <a:ext cx="4540827" cy="737755"/>
            <a:chOff x="1953491" y="3761509"/>
            <a:chExt cx="4540827" cy="737755"/>
          </a:xfrm>
        </p:grpSpPr>
        <p:pic>
          <p:nvPicPr>
            <p:cNvPr id="666628" name="Picture 4"/>
            <p:cNvPicPr>
              <a:picLocks noChangeAspect="1" noChangeArrowheads="1"/>
            </p:cNvPicPr>
            <p:nvPr/>
          </p:nvPicPr>
          <p:blipFill>
            <a:blip r:embed="rId7" cstate="print"/>
            <a:srcRect/>
            <a:stretch>
              <a:fillRect/>
            </a:stretch>
          </p:blipFill>
          <p:spPr bwMode="auto">
            <a:xfrm>
              <a:off x="1991591" y="3797876"/>
              <a:ext cx="4461164" cy="669174"/>
            </a:xfrm>
            <a:prstGeom prst="rect">
              <a:avLst/>
            </a:prstGeom>
            <a:noFill/>
            <a:ln w="9525">
              <a:noFill/>
              <a:miter lim="800000"/>
              <a:headEnd/>
              <a:tailEnd/>
            </a:ln>
          </p:spPr>
        </p:pic>
        <p:sp>
          <p:nvSpPr>
            <p:cNvPr id="14" name="Afgeronde rechthoek 13"/>
            <p:cNvSpPr/>
            <p:nvPr/>
          </p:nvSpPr>
          <p:spPr bwMode="auto">
            <a:xfrm>
              <a:off x="1953491" y="3761509"/>
              <a:ext cx="4540827" cy="737755"/>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1" i="0" u="none" strike="noStrike" cap="none" normalizeH="0" baseline="0" smtClean="0">
                <a:ln>
                  <a:noFill/>
                </a:ln>
                <a:solidFill>
                  <a:schemeClr val="bg1"/>
                </a:solidFill>
                <a:effectLst/>
                <a:latin typeface="Arial" charset="0"/>
              </a:endParaRPr>
            </a:p>
          </p:txBody>
        </p:sp>
      </p:grpSp>
    </p:spTree>
  </p:cSld>
  <p:clrMapOvr>
    <a:masterClrMapping/>
  </p:clrMapOvr>
  <p:transition spd="med">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175039"/>
            <a:ext cx="6720051" cy="5682961"/>
          </a:xfrm>
        </p:spPr>
        <p:txBody>
          <a:bodyPr/>
          <a:lstStyle/>
          <a:p>
            <a:r>
              <a:rPr lang="en-US" smtClean="0"/>
              <a:t>Catalogue of 1,000 BNS merger events</a:t>
            </a:r>
          </a:p>
          <a:p>
            <a:pPr lvl="1"/>
            <a:r>
              <a:rPr lang="en-US" sz="1800" smtClean="0"/>
              <a:t>Simulated 5,190 realizations of catalogue </a:t>
            </a:r>
          </a:p>
          <a:p>
            <a:pPr lvl="1"/>
            <a:r>
              <a:rPr lang="en-US" sz="1800" smtClean="0">
                <a:latin typeface="Arial" pitchFamily="34" charset="0"/>
                <a:cs typeface="Arial" pitchFamily="34" charset="0"/>
              </a:rPr>
              <a:t>With(out) correction for weak-lensing errors</a:t>
            </a:r>
          </a:p>
          <a:p>
            <a:pPr lvl="1"/>
            <a:r>
              <a:rPr lang="en-US" sz="1800" smtClean="0">
                <a:latin typeface="Arial" pitchFamily="34" charset="0"/>
                <a:cs typeface="Arial" pitchFamily="34" charset="0"/>
              </a:rPr>
              <a:t>Assume </a:t>
            </a:r>
            <a:r>
              <a:rPr lang="en-US" sz="1800" smtClean="0">
                <a:latin typeface="Symbol" pitchFamily="18" charset="2"/>
                <a:cs typeface="Arial" pitchFamily="34" charset="0"/>
              </a:rPr>
              <a:t>W</a:t>
            </a:r>
            <a:r>
              <a:rPr lang="en-US" sz="1800" baseline="-25000" smtClean="0">
                <a:latin typeface="Symbol" pitchFamily="18" charset="2"/>
                <a:cs typeface="Arial" pitchFamily="34" charset="0"/>
              </a:rPr>
              <a:t>L</a:t>
            </a:r>
            <a:r>
              <a:rPr lang="en-US" sz="1800" smtClean="0">
                <a:latin typeface="Arial" pitchFamily="34" charset="0"/>
                <a:cs typeface="Arial" pitchFamily="34" charset="0"/>
              </a:rPr>
              <a:t> = 0.73</a:t>
            </a:r>
          </a:p>
          <a:p>
            <a:pPr lvl="1"/>
            <a:endParaRPr lang="en-US" sz="1800" smtClean="0">
              <a:latin typeface="Arial" pitchFamily="34" charset="0"/>
              <a:cs typeface="Arial" pitchFamily="34" charset="0"/>
            </a:endParaRPr>
          </a:p>
          <a:p>
            <a:pPr lvl="1"/>
            <a:endParaRPr lang="en-US" sz="1800" smtClean="0">
              <a:latin typeface="Arial" pitchFamily="34" charset="0"/>
              <a:cs typeface="Arial" pitchFamily="34" charset="0"/>
            </a:endParaRPr>
          </a:p>
          <a:p>
            <a:pPr lvl="1"/>
            <a:endParaRPr lang="en-US" sz="1800" smtClean="0">
              <a:latin typeface="Arial" pitchFamily="34" charset="0"/>
              <a:cs typeface="Arial" pitchFamily="34" charset="0"/>
            </a:endParaRPr>
          </a:p>
          <a:p>
            <a:pPr lvl="1"/>
            <a:endParaRPr lang="en-US" sz="1800" smtClean="0">
              <a:latin typeface="Arial" pitchFamily="34" charset="0"/>
              <a:cs typeface="Arial" pitchFamily="34" charset="0"/>
            </a:endParaRPr>
          </a:p>
          <a:p>
            <a:pPr lvl="1"/>
            <a:endParaRPr lang="en-US" sz="1800" smtClean="0">
              <a:latin typeface="Arial" pitchFamily="34" charset="0"/>
              <a:cs typeface="Arial" pitchFamily="34" charset="0"/>
            </a:endParaRPr>
          </a:p>
          <a:p>
            <a:pPr lvl="1"/>
            <a:endParaRPr lang="en-US" sz="1800" smtClean="0">
              <a:latin typeface="Arial" pitchFamily="34" charset="0"/>
              <a:cs typeface="Arial" pitchFamily="34" charset="0"/>
            </a:endParaRPr>
          </a:p>
          <a:p>
            <a:pPr lvl="1"/>
            <a:endParaRPr lang="en-US" sz="1800" smtClean="0">
              <a:latin typeface="Arial" pitchFamily="34" charset="0"/>
              <a:cs typeface="Arial" pitchFamily="34" charset="0"/>
            </a:endParaRPr>
          </a:p>
          <a:p>
            <a:pPr lvl="1"/>
            <a:r>
              <a:rPr lang="en-US" sz="1800" smtClean="0">
                <a:latin typeface="Arial" pitchFamily="34" charset="0"/>
                <a:cs typeface="Arial" pitchFamily="34" charset="0"/>
              </a:rPr>
              <a:t>Variation of </a:t>
            </a:r>
            <a:r>
              <a:rPr lang="en-US" sz="1800" i="1" smtClean="0">
                <a:latin typeface="Arial" pitchFamily="34" charset="0"/>
                <a:cs typeface="Arial" pitchFamily="34" charset="0"/>
              </a:rPr>
              <a:t>w</a:t>
            </a:r>
            <a:r>
              <a:rPr lang="en-US" sz="1800" smtClean="0">
                <a:latin typeface="Arial" pitchFamily="34" charset="0"/>
                <a:cs typeface="Arial" pitchFamily="34" charset="0"/>
              </a:rPr>
              <a:t> with redshift</a:t>
            </a:r>
            <a:endParaRPr lang="en-US" smtClean="0">
              <a:latin typeface="Arial" pitchFamily="34" charset="0"/>
              <a:cs typeface="Arial" pitchFamily="34" charset="0"/>
            </a:endParaRPr>
          </a:p>
          <a:p>
            <a:endParaRPr lang="en-US" smtClean="0">
              <a:latin typeface="Arial" pitchFamily="34" charset="0"/>
              <a:cs typeface="Arial" pitchFamily="34" charset="0"/>
            </a:endParaRPr>
          </a:p>
          <a:p>
            <a:endParaRPr lang="en-US" smtClean="0">
              <a:latin typeface="Arial" pitchFamily="34" charset="0"/>
              <a:cs typeface="Arial" pitchFamily="34" charset="0"/>
            </a:endParaRPr>
          </a:p>
          <a:p>
            <a:pPr lvl="1">
              <a:buNone/>
            </a:pPr>
            <a:endParaRPr lang="en-US" sz="1800" smtClean="0">
              <a:latin typeface="Arial" pitchFamily="34" charset="0"/>
              <a:cs typeface="Arial" pitchFamily="34" charset="0"/>
            </a:endParaRP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altLang="ja-JP" sz="2800" b="0" smtClean="0">
                <a:solidFill>
                  <a:srgbClr val="00397E"/>
                </a:solidFill>
                <a:latin typeface="Biondi" pitchFamily="2" charset="0"/>
                <a:ea typeface="ＭＳ Ｐゴシック" pitchFamily="34" charset="-128"/>
                <a:cs typeface="Arabic Typesetting" pitchFamily="66" charset="-78"/>
              </a:rPr>
              <a:t>GW cosmography</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6" name="Tekstvak 5"/>
          <p:cNvSpPr txBox="1"/>
          <p:nvPr/>
        </p:nvSpPr>
        <p:spPr>
          <a:xfrm>
            <a:off x="3818603" y="4688958"/>
            <a:ext cx="2475871" cy="369332"/>
          </a:xfrm>
          <a:prstGeom prst="rect">
            <a:avLst/>
          </a:prstGeom>
          <a:solidFill>
            <a:srgbClr val="FFFF99"/>
          </a:solidFill>
        </p:spPr>
        <p:txBody>
          <a:bodyPr wrap="none" rtlCol="0">
            <a:spAutoFit/>
          </a:bodyPr>
          <a:lstStyle/>
          <a:p>
            <a:r>
              <a:rPr lang="nl-NL" sz="1800" b="0" smtClean="0"/>
              <a:t>Van Den Broeck, et al.</a:t>
            </a:r>
            <a:endParaRPr lang="nl-NL" sz="1800" b="0"/>
          </a:p>
        </p:txBody>
      </p:sp>
      <p:pic>
        <p:nvPicPr>
          <p:cNvPr id="667650" name="Picture 2"/>
          <p:cNvPicPr>
            <a:picLocks noChangeAspect="1" noChangeArrowheads="1"/>
          </p:cNvPicPr>
          <p:nvPr/>
        </p:nvPicPr>
        <p:blipFill>
          <a:blip r:embed="rId3" cstate="print"/>
          <a:srcRect/>
          <a:stretch>
            <a:fillRect/>
          </a:stretch>
        </p:blipFill>
        <p:spPr bwMode="auto">
          <a:xfrm>
            <a:off x="3202930" y="2523905"/>
            <a:ext cx="5792215" cy="2037463"/>
          </a:xfrm>
          <a:prstGeom prst="rect">
            <a:avLst/>
          </a:prstGeom>
          <a:noFill/>
          <a:ln w="9525">
            <a:noFill/>
            <a:miter lim="800000"/>
            <a:headEnd/>
            <a:tailEnd/>
          </a:ln>
        </p:spPr>
      </p:pic>
      <p:pic>
        <p:nvPicPr>
          <p:cNvPr id="667651" name="Picture 3"/>
          <p:cNvPicPr>
            <a:picLocks noChangeAspect="1" noChangeArrowheads="1"/>
          </p:cNvPicPr>
          <p:nvPr/>
        </p:nvPicPr>
        <p:blipFill>
          <a:blip r:embed="rId4" cstate="print"/>
          <a:srcRect/>
          <a:stretch>
            <a:fillRect/>
          </a:stretch>
        </p:blipFill>
        <p:spPr bwMode="auto">
          <a:xfrm>
            <a:off x="6226549" y="4688958"/>
            <a:ext cx="2917451" cy="2169042"/>
          </a:xfrm>
          <a:prstGeom prst="rect">
            <a:avLst/>
          </a:prstGeom>
          <a:noFill/>
          <a:ln w="9525">
            <a:noFill/>
            <a:miter lim="800000"/>
            <a:headEnd/>
            <a:tailEnd/>
          </a:ln>
        </p:spPr>
      </p:pic>
      <p:pic>
        <p:nvPicPr>
          <p:cNvPr id="667652" name="Picture 4"/>
          <p:cNvPicPr>
            <a:picLocks noChangeAspect="1" noChangeArrowheads="1"/>
          </p:cNvPicPr>
          <p:nvPr/>
        </p:nvPicPr>
        <p:blipFill>
          <a:blip r:embed="rId5" cstate="print"/>
          <a:srcRect/>
          <a:stretch>
            <a:fillRect/>
          </a:stretch>
        </p:blipFill>
        <p:spPr bwMode="auto">
          <a:xfrm>
            <a:off x="2679405" y="5894174"/>
            <a:ext cx="3402419" cy="752394"/>
          </a:xfrm>
          <a:prstGeom prst="rect">
            <a:avLst/>
          </a:prstGeom>
          <a:noFill/>
          <a:ln w="9525">
            <a:noFill/>
            <a:miter lim="800000"/>
            <a:headEnd/>
            <a:tailEnd/>
          </a:ln>
        </p:spPr>
      </p:pic>
      <p:pic>
        <p:nvPicPr>
          <p:cNvPr id="667653" name="Picture 5"/>
          <p:cNvPicPr>
            <a:picLocks noChangeAspect="1" noChangeArrowheads="1"/>
          </p:cNvPicPr>
          <p:nvPr/>
        </p:nvPicPr>
        <p:blipFill>
          <a:blip r:embed="rId6" cstate="print"/>
          <a:srcRect/>
          <a:stretch>
            <a:fillRect/>
          </a:stretch>
        </p:blipFill>
        <p:spPr bwMode="auto">
          <a:xfrm>
            <a:off x="6563497" y="882503"/>
            <a:ext cx="2421016" cy="1572438"/>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175039"/>
            <a:ext cx="6720051" cy="5682961"/>
          </a:xfrm>
        </p:spPr>
        <p:txBody>
          <a:bodyPr/>
          <a:lstStyle/>
          <a:p>
            <a:r>
              <a:rPr lang="en-US" smtClean="0"/>
              <a:t>Supermassive black holes in galactic nuclei</a:t>
            </a:r>
          </a:p>
          <a:p>
            <a:pPr lvl="1"/>
            <a:r>
              <a:rPr lang="en-US" sz="1800" smtClean="0"/>
              <a:t>Growth maybe by hierarchical merger</a:t>
            </a:r>
          </a:p>
          <a:p>
            <a:r>
              <a:rPr lang="en-US" smtClean="0">
                <a:latin typeface="Arial" pitchFamily="34" charset="0"/>
                <a:cs typeface="Arial" pitchFamily="34" charset="0"/>
              </a:rPr>
              <a:t>ET could observe seed black holes if they are of order 1000 solar masses</a:t>
            </a:r>
            <a:endParaRPr lang="en-US" smtClean="0">
              <a:latin typeface="Arial" pitchFamily="34" charset="0"/>
              <a:cs typeface="Arial" pitchFamily="34" charset="0"/>
            </a:endParaRPr>
          </a:p>
          <a:p>
            <a:pPr lvl="1">
              <a:buNone/>
            </a:pPr>
            <a:endParaRPr lang="en-US" sz="1800" smtClean="0">
              <a:latin typeface="Arial" pitchFamily="34" charset="0"/>
              <a:cs typeface="Arial" pitchFamily="34" charset="0"/>
            </a:endParaRP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altLang="ja-JP" sz="2800" b="0" smtClean="0">
                <a:solidFill>
                  <a:srgbClr val="00397E"/>
                </a:solidFill>
                <a:latin typeface="Biondi" pitchFamily="2" charset="0"/>
                <a:ea typeface="ＭＳ Ｐゴシック" pitchFamily="34" charset="-128"/>
                <a:cs typeface="Arabic Typesetting" pitchFamily="66" charset="-78"/>
              </a:rPr>
              <a:t>Growth of black holes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68674" name="Picture 2"/>
          <p:cNvPicPr>
            <a:picLocks noChangeAspect="1" noChangeArrowheads="1"/>
          </p:cNvPicPr>
          <p:nvPr/>
        </p:nvPicPr>
        <p:blipFill>
          <a:blip r:embed="rId3" cstate="print"/>
          <a:srcRect/>
          <a:stretch>
            <a:fillRect/>
          </a:stretch>
        </p:blipFill>
        <p:spPr bwMode="auto">
          <a:xfrm>
            <a:off x="1496291" y="3059243"/>
            <a:ext cx="7647709" cy="3674066"/>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altLang="ja-JP" sz="2800" b="0" smtClean="0">
                <a:solidFill>
                  <a:srgbClr val="00397E"/>
                </a:solidFill>
                <a:latin typeface="Biondi" pitchFamily="2" charset="0"/>
                <a:ea typeface="ＭＳ Ｐゴシック" pitchFamily="34" charset="-128"/>
                <a:cs typeface="Arabic Typesetting" pitchFamily="66" charset="-78"/>
              </a:rPr>
              <a:t>Fundamental physics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24258" name="Rectangle 2"/>
          <p:cNvSpPr>
            <a:spLocks noGrp="1" noChangeArrowheads="1"/>
          </p:cNvSpPr>
          <p:nvPr>
            <p:ph type="title" idx="4294967295"/>
          </p:nvPr>
        </p:nvSpPr>
        <p:spPr/>
        <p:txBody>
          <a:bodyPr/>
          <a:lstStyle/>
          <a:p>
            <a:pPr defTabSz="987425">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Vacuum system </a:t>
            </a:r>
          </a:p>
        </p:txBody>
      </p:sp>
      <p:pic>
        <p:nvPicPr>
          <p:cNvPr id="45060" name="Picture 3" descr="test"/>
          <p:cNvPicPr>
            <a:picLocks noChangeAspect="1" noChangeArrowheads="1"/>
          </p:cNvPicPr>
          <p:nvPr/>
        </p:nvPicPr>
        <p:blipFill>
          <a:blip r:embed="rId3" cstate="print"/>
          <a:srcRect/>
          <a:stretch>
            <a:fillRect/>
          </a:stretch>
        </p:blipFill>
        <p:spPr bwMode="auto">
          <a:xfrm>
            <a:off x="4876800" y="3446463"/>
            <a:ext cx="4267200" cy="3411537"/>
          </a:xfrm>
          <a:prstGeom prst="rect">
            <a:avLst/>
          </a:prstGeom>
          <a:noFill/>
          <a:ln w="9525">
            <a:noFill/>
            <a:miter lim="800000"/>
            <a:headEnd/>
            <a:tailEnd/>
          </a:ln>
        </p:spPr>
      </p:pic>
      <p:sp>
        <p:nvSpPr>
          <p:cNvPr id="45061" name="Rectangle 4"/>
          <p:cNvSpPr>
            <a:spLocks noGrp="1" noChangeArrowheads="1"/>
          </p:cNvSpPr>
          <p:nvPr>
            <p:ph type="body" idx="4294967295"/>
          </p:nvPr>
        </p:nvSpPr>
        <p:spPr>
          <a:xfrm>
            <a:off x="801688" y="1779588"/>
            <a:ext cx="4706937" cy="2160587"/>
          </a:xfrm>
          <a:noFill/>
        </p:spPr>
        <p:txBody>
          <a:bodyPr/>
          <a:lstStyle/>
          <a:p>
            <a:r>
              <a:rPr lang="fr-FR" smtClean="0"/>
              <a:t>UHV</a:t>
            </a:r>
          </a:p>
        </p:txBody>
      </p:sp>
      <p:pic>
        <p:nvPicPr>
          <p:cNvPr id="45062" name="Picture 5" descr="fig6"/>
          <p:cNvPicPr>
            <a:picLocks noChangeAspect="1" noChangeArrowheads="1"/>
          </p:cNvPicPr>
          <p:nvPr/>
        </p:nvPicPr>
        <p:blipFill>
          <a:blip r:embed="rId4" cstate="print"/>
          <a:srcRect t="11496" b="17244"/>
          <a:stretch>
            <a:fillRect/>
          </a:stretch>
        </p:blipFill>
        <p:spPr bwMode="auto">
          <a:xfrm>
            <a:off x="0" y="3141663"/>
            <a:ext cx="4876800" cy="2535237"/>
          </a:xfrm>
          <a:prstGeom prst="rect">
            <a:avLst/>
          </a:prstGeom>
          <a:noFill/>
          <a:ln w="9525">
            <a:noFill/>
            <a:miter lim="800000"/>
            <a:headEnd/>
            <a:tailEnd/>
          </a:ln>
        </p:spPr>
      </p:pic>
      <p:pic>
        <p:nvPicPr>
          <p:cNvPr id="45063" name="Picture 6" descr="perspective1331303"/>
          <p:cNvPicPr>
            <a:picLocks noChangeAspect="1" noChangeArrowheads="1"/>
          </p:cNvPicPr>
          <p:nvPr/>
        </p:nvPicPr>
        <p:blipFill>
          <a:blip r:embed="rId5" cstate="print"/>
          <a:srcRect b="21176"/>
          <a:stretch>
            <a:fillRect/>
          </a:stretch>
        </p:blipFill>
        <p:spPr bwMode="auto">
          <a:xfrm>
            <a:off x="4800600" y="1143000"/>
            <a:ext cx="4343400" cy="2760663"/>
          </a:xfrm>
          <a:prstGeom prst="rect">
            <a:avLst/>
          </a:prstGeom>
          <a:noFill/>
          <a:ln w="9525">
            <a:noFill/>
            <a:miter lim="800000"/>
            <a:headEnd/>
            <a:tailEnd/>
          </a:ln>
        </p:spPr>
      </p:pic>
      <p:cxnSp>
        <p:nvCxnSpPr>
          <p:cNvPr id="45064"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175039"/>
            <a:ext cx="7915006" cy="5682961"/>
          </a:xfrm>
        </p:spPr>
        <p:txBody>
          <a:bodyPr/>
          <a:lstStyle/>
          <a:p>
            <a:r>
              <a:rPr lang="en-US" smtClean="0"/>
              <a:t>Properties of gravitational waves</a:t>
            </a:r>
          </a:p>
          <a:p>
            <a:pPr lvl="1"/>
            <a:r>
              <a:rPr lang="en-US" sz="1800" smtClean="0"/>
              <a:t>Test wave generation formula </a:t>
            </a:r>
            <a:r>
              <a:rPr lang="en-US" sz="1800" i="1" smtClean="0"/>
              <a:t>beyond quadrupole </a:t>
            </a:r>
            <a:r>
              <a:rPr lang="en-US" sz="1800" smtClean="0"/>
              <a:t>approximation</a:t>
            </a:r>
          </a:p>
          <a:p>
            <a:pPr lvl="1"/>
            <a:r>
              <a:rPr lang="en-US" sz="1800" smtClean="0"/>
              <a:t>Number of </a:t>
            </a:r>
            <a:r>
              <a:rPr lang="en-US" sz="1800" i="1" smtClean="0"/>
              <a:t>GW polarizations</a:t>
            </a:r>
            <a:r>
              <a:rPr lang="en-US" sz="1800" smtClean="0"/>
              <a:t>?</a:t>
            </a:r>
          </a:p>
          <a:p>
            <a:pPr lvl="1"/>
            <a:r>
              <a:rPr lang="en-US" sz="1800" smtClean="0"/>
              <a:t>Do gravitational waves </a:t>
            </a:r>
            <a:r>
              <a:rPr lang="en-US" sz="1800" i="1" smtClean="0"/>
              <a:t>travel at the speed of light</a:t>
            </a:r>
            <a:r>
              <a:rPr lang="en-US" sz="1800" smtClean="0"/>
              <a:t>?</a:t>
            </a:r>
          </a:p>
          <a:p>
            <a:r>
              <a:rPr lang="en-US" smtClean="0">
                <a:latin typeface="Arial" pitchFamily="34" charset="0"/>
                <a:cs typeface="Arial" pitchFamily="34" charset="0"/>
              </a:rPr>
              <a:t>Equation of state of dark energy</a:t>
            </a:r>
          </a:p>
          <a:p>
            <a:pPr lvl="1"/>
            <a:r>
              <a:rPr lang="en-US" sz="1800" smtClean="0">
                <a:latin typeface="Arial" pitchFamily="34" charset="0"/>
                <a:cs typeface="Arial" pitchFamily="34" charset="0"/>
              </a:rPr>
              <a:t>GW from inspiralling binaries are </a:t>
            </a:r>
            <a:r>
              <a:rPr lang="en-US" sz="1800" i="1" smtClean="0">
                <a:latin typeface="Arial" pitchFamily="34" charset="0"/>
                <a:cs typeface="Arial" pitchFamily="34" charset="0"/>
              </a:rPr>
              <a:t>standard sirens</a:t>
            </a:r>
          </a:p>
          <a:p>
            <a:r>
              <a:rPr lang="en-US" smtClean="0">
                <a:latin typeface="Arial" pitchFamily="34" charset="0"/>
                <a:cs typeface="Arial" pitchFamily="34" charset="0"/>
              </a:rPr>
              <a:t>Equation of state of supra-nuclear matter</a:t>
            </a:r>
          </a:p>
          <a:p>
            <a:pPr lvl="1"/>
            <a:r>
              <a:rPr lang="en-US" sz="1800" i="1" smtClean="0">
                <a:latin typeface="Arial" pitchFamily="34" charset="0"/>
                <a:cs typeface="Arial" pitchFamily="34" charset="0"/>
              </a:rPr>
              <a:t>Signature NS of EoS </a:t>
            </a:r>
            <a:r>
              <a:rPr lang="en-US" sz="1800" smtClean="0">
                <a:latin typeface="Arial" pitchFamily="34" charset="0"/>
                <a:cs typeface="Arial" pitchFamily="34" charset="0"/>
              </a:rPr>
              <a:t>in GW from binary neutron star mergers</a:t>
            </a:r>
          </a:p>
          <a:p>
            <a:r>
              <a:rPr lang="en-US" smtClean="0">
                <a:latin typeface="Arial" pitchFamily="34" charset="0"/>
                <a:cs typeface="Arial" pitchFamily="34" charset="0"/>
              </a:rPr>
              <a:t>Black hole no-hair theorem and cosmic censorship</a:t>
            </a:r>
          </a:p>
          <a:p>
            <a:pPr lvl="1"/>
            <a:r>
              <a:rPr lang="en-US" sz="1800" i="1" smtClean="0">
                <a:latin typeface="Arial" pitchFamily="34" charset="0"/>
                <a:cs typeface="Arial" pitchFamily="34" charset="0"/>
              </a:rPr>
              <a:t>Are black hole candidates black holes of general relativity</a:t>
            </a:r>
            <a:r>
              <a:rPr lang="en-US" sz="1800" smtClean="0">
                <a:latin typeface="Arial" pitchFamily="34" charset="0"/>
                <a:cs typeface="Arial" pitchFamily="34" charset="0"/>
              </a:rPr>
              <a:t>?</a:t>
            </a:r>
          </a:p>
          <a:p>
            <a:r>
              <a:rPr lang="en-US" smtClean="0">
                <a:latin typeface="Arial" pitchFamily="34" charset="0"/>
                <a:cs typeface="Arial" pitchFamily="34" charset="0"/>
              </a:rPr>
              <a:t>Merger dynamics of spinning black hole binaries</a:t>
            </a:r>
          </a:p>
          <a:p>
            <a:pPr lvl="1">
              <a:buNone/>
            </a:pPr>
            <a:endParaRPr lang="en-US" sz="1800" smtClean="0">
              <a:latin typeface="Arial" pitchFamily="34" charset="0"/>
              <a:cs typeface="Arial" pitchFamily="34" charset="0"/>
            </a:endParaRP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altLang="ja-JP" sz="2800" b="0" smtClean="0">
                <a:solidFill>
                  <a:srgbClr val="00397E"/>
                </a:solidFill>
                <a:latin typeface="Biondi" pitchFamily="2" charset="0"/>
                <a:ea typeface="ＭＳ Ｐゴシック" pitchFamily="34" charset="-128"/>
                <a:cs typeface="Arabic Typesetting" pitchFamily="66" charset="-78"/>
              </a:rPr>
              <a:t>Fundamental physics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9" name="Picture 3"/>
          <p:cNvPicPr>
            <a:picLocks noChangeAspect="1" noChangeArrowheads="1"/>
          </p:cNvPicPr>
          <p:nvPr/>
        </p:nvPicPr>
        <p:blipFill>
          <a:blip r:embed="rId3" cstate="print"/>
          <a:srcRect/>
          <a:stretch>
            <a:fillRect/>
          </a:stretch>
        </p:blipFill>
        <p:spPr bwMode="auto">
          <a:xfrm>
            <a:off x="5101936" y="3135195"/>
            <a:ext cx="3859310" cy="596439"/>
          </a:xfrm>
          <a:prstGeom prst="rect">
            <a:avLst/>
          </a:prstGeom>
          <a:noFill/>
          <a:ln w="9525">
            <a:noFill/>
            <a:miter lim="800000"/>
            <a:headEnd/>
            <a:tailEnd/>
          </a:ln>
        </p:spPr>
      </p:pic>
      <p:sp>
        <p:nvSpPr>
          <p:cNvPr id="3" name="Segnaposto contenuto 2"/>
          <p:cNvSpPr>
            <a:spLocks noGrp="1"/>
          </p:cNvSpPr>
          <p:nvPr>
            <p:ph idx="1"/>
          </p:nvPr>
        </p:nvSpPr>
        <p:spPr>
          <a:xfrm>
            <a:off x="179512" y="1175039"/>
            <a:ext cx="7915006" cy="5682961"/>
          </a:xfrm>
        </p:spPr>
        <p:txBody>
          <a:bodyPr/>
          <a:lstStyle/>
          <a:p>
            <a:r>
              <a:rPr lang="en-US" smtClean="0"/>
              <a:t>Coincident EM and GW observation of supernova</a:t>
            </a:r>
          </a:p>
          <a:p>
            <a:pPr lvl="1"/>
            <a:r>
              <a:rPr lang="en-US" sz="1800" smtClean="0"/>
              <a:t>ET can constrain the speed of gravitational waves to fantastic degree</a:t>
            </a:r>
          </a:p>
          <a:p>
            <a:r>
              <a:rPr lang="en-US" smtClean="0">
                <a:latin typeface="Arial" pitchFamily="34" charset="0"/>
                <a:cs typeface="Arial" pitchFamily="34" charset="0"/>
              </a:rPr>
              <a:t>Time difference </a:t>
            </a:r>
            <a:r>
              <a:rPr lang="en-US" i="1" smtClean="0">
                <a:latin typeface="Symbol" pitchFamily="18" charset="2"/>
                <a:cs typeface="Arial" pitchFamily="34" charset="0"/>
              </a:rPr>
              <a:t>D</a:t>
            </a:r>
            <a:r>
              <a:rPr lang="en-US" i="1" smtClean="0">
                <a:latin typeface="Arial" pitchFamily="34" charset="0"/>
                <a:cs typeface="Arial" pitchFamily="34" charset="0"/>
              </a:rPr>
              <a:t>t</a:t>
            </a:r>
          </a:p>
          <a:p>
            <a:pPr lvl="1"/>
            <a:r>
              <a:rPr lang="en-US" sz="1800" smtClean="0">
                <a:latin typeface="Arial" pitchFamily="34" charset="0"/>
                <a:cs typeface="Arial" pitchFamily="34" charset="0"/>
              </a:rPr>
              <a:t>Difference in arrival times of GW and optical radiation</a:t>
            </a:r>
          </a:p>
          <a:p>
            <a:pPr lvl="1"/>
            <a:r>
              <a:rPr lang="en-US" sz="1800" i="1" smtClean="0">
                <a:latin typeface="Arial" pitchFamily="34" charset="0"/>
                <a:cs typeface="Arial" pitchFamily="34" charset="0"/>
              </a:rPr>
              <a:t>D </a:t>
            </a:r>
            <a:r>
              <a:rPr lang="en-US" sz="1800" smtClean="0">
                <a:latin typeface="Arial" pitchFamily="34" charset="0"/>
                <a:cs typeface="Arial" pitchFamily="34" charset="0"/>
              </a:rPr>
              <a:t>is the distance to the source</a:t>
            </a:r>
          </a:p>
          <a:p>
            <a:pPr lvl="1"/>
            <a:r>
              <a:rPr lang="en-US" sz="1800" smtClean="0">
                <a:latin typeface="Arial" pitchFamily="34" charset="0"/>
                <a:cs typeface="Arial" pitchFamily="34" charset="0"/>
              </a:rPr>
              <a:t>The fractional difference in the speed</a:t>
            </a:r>
            <a:endParaRPr lang="en-US" sz="1800" i="1" smtClean="0">
              <a:latin typeface="Arial" pitchFamily="34" charset="0"/>
              <a:cs typeface="Arial" pitchFamily="34" charset="0"/>
            </a:endParaRPr>
          </a:p>
          <a:p>
            <a:r>
              <a:rPr lang="en-US" smtClean="0">
                <a:latin typeface="Arial" pitchFamily="34" charset="0"/>
                <a:cs typeface="Arial" pitchFamily="34" charset="0"/>
              </a:rPr>
              <a:t>GW phasing of inspiral waveform due to dispersion of gravitational waves; no EM counterpart needed</a:t>
            </a:r>
          </a:p>
          <a:p>
            <a:r>
              <a:rPr lang="en-US" smtClean="0">
                <a:latin typeface="Arial" pitchFamily="34" charset="0"/>
                <a:cs typeface="Arial" pitchFamily="34" charset="0"/>
              </a:rPr>
              <a:t>Brans-Dicke parameter</a:t>
            </a:r>
            <a:endParaRPr lang="en-US" smtClean="0">
              <a:latin typeface="Arial" pitchFamily="34" charset="0"/>
              <a:cs typeface="Arial" pitchFamily="34" charset="0"/>
            </a:endParaRPr>
          </a:p>
          <a:p>
            <a:pPr lvl="1">
              <a:buNone/>
            </a:pPr>
            <a:endParaRPr lang="en-US" sz="1800" smtClean="0">
              <a:latin typeface="Arial" pitchFamily="34" charset="0"/>
              <a:cs typeface="Arial" pitchFamily="34" charset="0"/>
            </a:endParaRP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altLang="ja-JP" sz="2800" b="0" smtClean="0">
                <a:solidFill>
                  <a:srgbClr val="00397E"/>
                </a:solidFill>
                <a:latin typeface="Biondi" pitchFamily="2" charset="0"/>
                <a:ea typeface="ＭＳ Ｐゴシック" pitchFamily="34" charset="-128"/>
                <a:cs typeface="Arabic Typesetting" pitchFamily="66" charset="-78"/>
              </a:rPr>
              <a:t>Are gravitons massive?</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69700" name="Picture 4"/>
          <p:cNvPicPr>
            <a:picLocks noChangeAspect="1" noChangeArrowheads="1"/>
          </p:cNvPicPr>
          <p:nvPr/>
        </p:nvPicPr>
        <p:blipFill>
          <a:blip r:embed="rId4" cstate="print"/>
          <a:srcRect/>
          <a:stretch>
            <a:fillRect/>
          </a:stretch>
        </p:blipFill>
        <p:spPr bwMode="auto">
          <a:xfrm>
            <a:off x="3330821" y="4806028"/>
            <a:ext cx="5813179" cy="2051972"/>
          </a:xfrm>
          <a:prstGeom prst="rect">
            <a:avLst/>
          </a:prstGeom>
          <a:noFill/>
          <a:ln w="9525">
            <a:noFill/>
            <a:miter lim="800000"/>
            <a:headEnd/>
            <a:tailEnd/>
          </a:ln>
        </p:spPr>
      </p:pic>
      <p:pic>
        <p:nvPicPr>
          <p:cNvPr id="669702" name="Picture 6"/>
          <p:cNvPicPr>
            <a:picLocks noChangeAspect="1" noChangeArrowheads="1"/>
          </p:cNvPicPr>
          <p:nvPr/>
        </p:nvPicPr>
        <p:blipFill>
          <a:blip r:embed="rId5" cstate="print"/>
          <a:srcRect/>
          <a:stretch>
            <a:fillRect/>
          </a:stretch>
        </p:blipFill>
        <p:spPr bwMode="auto">
          <a:xfrm>
            <a:off x="942109" y="5330262"/>
            <a:ext cx="1988127" cy="536271"/>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altLang="ja-JP" sz="2800" b="0" smtClean="0">
                <a:solidFill>
                  <a:srgbClr val="00397E"/>
                </a:solidFill>
                <a:latin typeface="Biondi" pitchFamily="2" charset="0"/>
                <a:ea typeface="ＭＳ Ｐゴシック" pitchFamily="34" charset="-128"/>
                <a:cs typeface="Arabic Typesetting" pitchFamily="66" charset="-78"/>
              </a:rPr>
              <a:t>Tests of post-Newtonian theory</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70722" name="Picture 2"/>
          <p:cNvPicPr>
            <a:picLocks noChangeAspect="1" noChangeArrowheads="1"/>
          </p:cNvPicPr>
          <p:nvPr/>
        </p:nvPicPr>
        <p:blipFill>
          <a:blip r:embed="rId3" cstate="print"/>
          <a:srcRect/>
          <a:stretch>
            <a:fillRect/>
          </a:stretch>
        </p:blipFill>
        <p:spPr bwMode="auto">
          <a:xfrm>
            <a:off x="3640276" y="2008483"/>
            <a:ext cx="3539837" cy="729086"/>
          </a:xfrm>
          <a:prstGeom prst="rect">
            <a:avLst/>
          </a:prstGeom>
          <a:noFill/>
          <a:ln w="9525">
            <a:noFill/>
            <a:miter lim="800000"/>
            <a:headEnd/>
            <a:tailEnd/>
          </a:ln>
        </p:spPr>
      </p:pic>
      <p:pic>
        <p:nvPicPr>
          <p:cNvPr id="670723" name="Picture 3"/>
          <p:cNvPicPr>
            <a:picLocks noChangeAspect="1" noChangeArrowheads="1"/>
          </p:cNvPicPr>
          <p:nvPr/>
        </p:nvPicPr>
        <p:blipFill>
          <a:blip r:embed="rId4" cstate="print"/>
          <a:srcRect/>
          <a:stretch>
            <a:fillRect/>
          </a:stretch>
        </p:blipFill>
        <p:spPr bwMode="auto">
          <a:xfrm>
            <a:off x="1911927" y="4208522"/>
            <a:ext cx="7232073" cy="2649478"/>
          </a:xfrm>
          <a:prstGeom prst="rect">
            <a:avLst/>
          </a:prstGeom>
          <a:noFill/>
          <a:ln w="9525">
            <a:noFill/>
            <a:miter lim="800000"/>
            <a:headEnd/>
            <a:tailEnd/>
          </a:ln>
        </p:spPr>
      </p:pic>
      <p:sp>
        <p:nvSpPr>
          <p:cNvPr id="3" name="Segnaposto contenuto 2"/>
          <p:cNvSpPr>
            <a:spLocks noGrp="1"/>
          </p:cNvSpPr>
          <p:nvPr>
            <p:ph idx="1"/>
          </p:nvPr>
        </p:nvSpPr>
        <p:spPr>
          <a:xfrm>
            <a:off x="179512" y="1175039"/>
            <a:ext cx="7915006" cy="5682961"/>
          </a:xfrm>
        </p:spPr>
        <p:txBody>
          <a:bodyPr/>
          <a:lstStyle/>
          <a:p>
            <a:r>
              <a:rPr lang="en-US" smtClean="0"/>
              <a:t>Test of general relativity without assuming alternative model</a:t>
            </a:r>
          </a:p>
          <a:p>
            <a:pPr lvl="1"/>
            <a:r>
              <a:rPr lang="en-US" sz="1800" smtClean="0"/>
              <a:t>Based on post-Newtonian phase expansion of BBH inspiral signal</a:t>
            </a:r>
          </a:p>
          <a:p>
            <a:pPr lvl="1"/>
            <a:endParaRPr lang="en-US" sz="1800" smtClean="0"/>
          </a:p>
          <a:p>
            <a:pPr lvl="1"/>
            <a:endParaRPr lang="en-US" sz="1800" smtClean="0"/>
          </a:p>
          <a:p>
            <a:pPr lvl="1"/>
            <a:r>
              <a:rPr lang="en-US" sz="1800" smtClean="0"/>
              <a:t>Single (2, 20) </a:t>
            </a:r>
            <a:r>
              <a:rPr lang="en-US" sz="1800" i="1" smtClean="0"/>
              <a:t>M</a:t>
            </a:r>
            <a:r>
              <a:rPr lang="en-US" sz="1800" baseline="-25000" smtClean="0"/>
              <a:t>sun</a:t>
            </a:r>
            <a:r>
              <a:rPr lang="en-US" sz="1800" smtClean="0"/>
              <a:t> BBH merger (zero spin): PN coefficients </a:t>
            </a:r>
            <a:r>
              <a:rPr lang="en-US" sz="1800" i="1" smtClean="0"/>
              <a:t>all</a:t>
            </a:r>
            <a:r>
              <a:rPr lang="en-US" sz="1800" smtClean="0"/>
              <a:t> depend on only the component masses. Thus only two are independent</a:t>
            </a:r>
          </a:p>
          <a:p>
            <a:pPr lvl="1"/>
            <a:r>
              <a:rPr lang="en-US" sz="1800" smtClean="0"/>
              <a:t>Fit to a model where three PN coefficients are treated as independent</a:t>
            </a:r>
          </a:p>
          <a:p>
            <a:pPr lvl="1"/>
            <a:r>
              <a:rPr lang="en-US" sz="1800" smtClean="0"/>
              <a:t>Test non-linear predictions (</a:t>
            </a:r>
            <a:r>
              <a:rPr lang="en-US" sz="1800" i="1" smtClean="0"/>
              <a:t>e.g.</a:t>
            </a:r>
            <a:r>
              <a:rPr lang="en-US" sz="1800" smtClean="0"/>
              <a:t> tail terms, logarithmic terms)</a:t>
            </a:r>
          </a:p>
          <a:p>
            <a:pPr lvl="1"/>
            <a:endParaRPr lang="en-US" sz="1800" smtClean="0"/>
          </a:p>
          <a:p>
            <a:pPr lvl="1"/>
            <a:endParaRPr lang="en-US" sz="1800" smtClean="0"/>
          </a:p>
          <a:p>
            <a:pPr lvl="1">
              <a:buNone/>
            </a:pPr>
            <a:endParaRPr lang="en-US" sz="1800" smtClean="0">
              <a:latin typeface="Arial" pitchFamily="34" charset="0"/>
              <a:cs typeface="Arial" pitchFamily="34" charset="0"/>
            </a:endParaRPr>
          </a:p>
        </p:txBody>
      </p:sp>
    </p:spTree>
  </p:cSld>
  <p:clrMapOvr>
    <a:masterClrMapping/>
  </p:clrMapOvr>
  <p:transition spd="med">
    <p:wipe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175039"/>
            <a:ext cx="7915006" cy="5682961"/>
          </a:xfrm>
        </p:spPr>
        <p:txBody>
          <a:bodyPr/>
          <a:lstStyle/>
          <a:p>
            <a:pPr marL="231775" lvl="1" indent="-231775">
              <a:buClr>
                <a:srgbClr val="666699"/>
              </a:buClr>
              <a:buSzPct val="85000"/>
              <a:buFont typeface="Wingdings" pitchFamily="2" charset="2"/>
              <a:buChar char="§"/>
            </a:pPr>
            <a:r>
              <a:rPr lang="en-US" sz="2100" smtClean="0">
                <a:solidFill>
                  <a:srgbClr val="6C18B0"/>
                </a:solidFill>
                <a:ea typeface="+mn-ea"/>
                <a:cs typeface="+mn-cs"/>
              </a:rPr>
              <a:t>Polarization </a:t>
            </a:r>
            <a:r>
              <a:rPr lang="en-US" sz="2100" smtClean="0">
                <a:solidFill>
                  <a:srgbClr val="6C18B0"/>
                </a:solidFill>
                <a:ea typeface="+mn-ea"/>
                <a:cs typeface="+mn-cs"/>
              </a:rPr>
              <a:t>tests are </a:t>
            </a:r>
            <a:r>
              <a:rPr lang="en-US" sz="2100" smtClean="0">
                <a:solidFill>
                  <a:srgbClr val="6C18B0"/>
                </a:solidFill>
                <a:ea typeface="+mn-ea"/>
                <a:cs typeface="+mn-cs"/>
              </a:rPr>
              <a:t>qualitative </a:t>
            </a:r>
            <a:r>
              <a:rPr lang="en-US" sz="2100" smtClean="0">
                <a:solidFill>
                  <a:srgbClr val="6C18B0"/>
                </a:solidFill>
                <a:ea typeface="+mn-ea"/>
                <a:cs typeface="+mn-cs"/>
              </a:rPr>
              <a:t>tests</a:t>
            </a:r>
            <a:endParaRPr lang="en-US" smtClean="0"/>
          </a:p>
          <a:p>
            <a:pPr marL="231775" lvl="1" indent="-231775">
              <a:buClr>
                <a:srgbClr val="666699"/>
              </a:buClr>
              <a:buSzPct val="85000"/>
              <a:buFont typeface="Wingdings" pitchFamily="2" charset="2"/>
              <a:buChar char="§"/>
            </a:pPr>
            <a:r>
              <a:rPr lang="en-US" sz="2100" smtClean="0">
                <a:solidFill>
                  <a:srgbClr val="6C18B0"/>
                </a:solidFill>
                <a:ea typeface="+mn-ea"/>
                <a:cs typeface="+mn-cs"/>
              </a:rPr>
              <a:t>A </a:t>
            </a:r>
            <a:r>
              <a:rPr lang="en-US" sz="2100" smtClean="0">
                <a:solidFill>
                  <a:srgbClr val="6C18B0"/>
                </a:solidFill>
                <a:ea typeface="+mn-ea"/>
                <a:cs typeface="+mn-cs"/>
              </a:rPr>
              <a:t>single measurement is good enough to rule the </a:t>
            </a:r>
            <a:r>
              <a:rPr lang="en-US" sz="2100" smtClean="0">
                <a:solidFill>
                  <a:srgbClr val="6C18B0"/>
                </a:solidFill>
                <a:ea typeface="+mn-ea"/>
                <a:cs typeface="+mn-cs"/>
              </a:rPr>
              <a:t>theory </a:t>
            </a:r>
            <a:r>
              <a:rPr lang="en-US" sz="2100" smtClean="0">
                <a:solidFill>
                  <a:srgbClr val="6C18B0"/>
                </a:solidFill>
                <a:ea typeface="+mn-ea"/>
                <a:cs typeface="+mn-cs"/>
              </a:rPr>
              <a:t>out</a:t>
            </a:r>
            <a:endParaRPr lang="en-US" smtClean="0"/>
          </a:p>
          <a:p>
            <a:r>
              <a:rPr lang="en-US" smtClean="0"/>
              <a:t>Only two states </a:t>
            </a:r>
            <a:r>
              <a:rPr lang="en-US" smtClean="0"/>
              <a:t>in </a:t>
            </a:r>
            <a:r>
              <a:rPr lang="en-US" smtClean="0"/>
              <a:t>GR</a:t>
            </a:r>
          </a:p>
          <a:p>
            <a:pPr lvl="1"/>
            <a:r>
              <a:rPr lang="en-US" sz="1800" smtClean="0"/>
              <a:t>Plus </a:t>
            </a:r>
            <a:r>
              <a:rPr lang="en-US" sz="1800" smtClean="0"/>
              <a:t>and cross polarizations</a:t>
            </a:r>
          </a:p>
          <a:p>
            <a:r>
              <a:rPr lang="en-US" smtClean="0"/>
              <a:t>Polarization states in a scalar-tensor theory</a:t>
            </a:r>
          </a:p>
          <a:p>
            <a:pPr lvl="1"/>
            <a:r>
              <a:rPr lang="en-US" sz="1800" smtClean="0"/>
              <a:t>Six different polarization modes</a:t>
            </a:r>
          </a:p>
          <a:p>
            <a:pPr lvl="1"/>
            <a:endParaRPr lang="en-US" sz="1800" smtClean="0"/>
          </a:p>
          <a:p>
            <a:pPr lvl="1"/>
            <a:endParaRPr lang="en-US" sz="1800" smtClean="0"/>
          </a:p>
          <a:p>
            <a:pPr lvl="1">
              <a:buNone/>
            </a:pPr>
            <a:endParaRPr lang="en-US" sz="1800" smtClean="0">
              <a:latin typeface="Arial" pitchFamily="34" charset="0"/>
              <a:cs typeface="Arial" pitchFamily="34" charset="0"/>
            </a:endParaRP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altLang="ja-JP" sz="2800" b="0" smtClean="0">
                <a:solidFill>
                  <a:srgbClr val="00397E"/>
                </a:solidFill>
                <a:latin typeface="Biondi" pitchFamily="2" charset="0"/>
                <a:ea typeface="ＭＳ Ｐゴシック" pitchFamily="34" charset="-128"/>
                <a:cs typeface="Arabic Typesetting" pitchFamily="66" charset="-78"/>
              </a:rPr>
              <a:t>Counting polarization states</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grpSp>
        <p:nvGrpSpPr>
          <p:cNvPr id="9" name="Groep 8"/>
          <p:cNvGrpSpPr/>
          <p:nvPr/>
        </p:nvGrpSpPr>
        <p:grpSpPr>
          <a:xfrm>
            <a:off x="5861347" y="2540145"/>
            <a:ext cx="3129388" cy="4185371"/>
            <a:chOff x="5861347" y="2540145"/>
            <a:chExt cx="3129388" cy="4185371"/>
          </a:xfrm>
        </p:grpSpPr>
        <p:pic>
          <p:nvPicPr>
            <p:cNvPr id="671746" name="Picture 2"/>
            <p:cNvPicPr>
              <a:picLocks noChangeAspect="1" noChangeArrowheads="1"/>
            </p:cNvPicPr>
            <p:nvPr/>
          </p:nvPicPr>
          <p:blipFill>
            <a:blip r:embed="rId3" cstate="print"/>
            <a:srcRect/>
            <a:stretch>
              <a:fillRect/>
            </a:stretch>
          </p:blipFill>
          <p:spPr bwMode="auto">
            <a:xfrm>
              <a:off x="5861347" y="2805546"/>
              <a:ext cx="3129388" cy="3919970"/>
            </a:xfrm>
            <a:prstGeom prst="rect">
              <a:avLst/>
            </a:prstGeom>
            <a:noFill/>
            <a:ln w="9525">
              <a:noFill/>
              <a:miter lim="800000"/>
              <a:headEnd/>
              <a:tailEnd/>
            </a:ln>
          </p:spPr>
        </p:pic>
        <p:pic>
          <p:nvPicPr>
            <p:cNvPr id="671747" name="Picture 3"/>
            <p:cNvPicPr>
              <a:picLocks noChangeAspect="1" noChangeArrowheads="1"/>
            </p:cNvPicPr>
            <p:nvPr/>
          </p:nvPicPr>
          <p:blipFill>
            <a:blip r:embed="rId4" cstate="print"/>
            <a:srcRect/>
            <a:stretch>
              <a:fillRect/>
            </a:stretch>
          </p:blipFill>
          <p:spPr bwMode="auto">
            <a:xfrm>
              <a:off x="6244936" y="2540145"/>
              <a:ext cx="2723283" cy="254969"/>
            </a:xfrm>
            <a:prstGeom prst="rect">
              <a:avLst/>
            </a:prstGeom>
            <a:noFill/>
            <a:ln w="9525">
              <a:noFill/>
              <a:miter lim="800000"/>
              <a:headEnd/>
              <a:tailEnd/>
            </a:ln>
          </p:spPr>
        </p:pic>
      </p:grpSp>
      <p:pic>
        <p:nvPicPr>
          <p:cNvPr id="671748" name="Picture 4"/>
          <p:cNvPicPr>
            <a:picLocks noChangeAspect="1" noChangeArrowheads="1"/>
          </p:cNvPicPr>
          <p:nvPr/>
        </p:nvPicPr>
        <p:blipFill>
          <a:blip r:embed="rId5" cstate="print"/>
          <a:srcRect/>
          <a:stretch>
            <a:fillRect/>
          </a:stretch>
        </p:blipFill>
        <p:spPr bwMode="auto">
          <a:xfrm>
            <a:off x="0" y="3998151"/>
            <a:ext cx="5091545" cy="2859849"/>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3" y="1175039"/>
            <a:ext cx="4132714" cy="5682961"/>
          </a:xfrm>
        </p:spPr>
        <p:txBody>
          <a:bodyPr/>
          <a:lstStyle/>
          <a:p>
            <a:pPr marL="231775" lvl="1" indent="-231775">
              <a:buClr>
                <a:srgbClr val="666699"/>
              </a:buClr>
              <a:buSzPct val="85000"/>
              <a:buFont typeface="Wingdings" pitchFamily="2" charset="2"/>
              <a:buChar char="§"/>
            </a:pPr>
            <a:r>
              <a:rPr lang="en-US" sz="2100" smtClean="0">
                <a:solidFill>
                  <a:srgbClr val="6C18B0"/>
                </a:solidFill>
                <a:ea typeface="+mn-ea"/>
                <a:cs typeface="+mn-cs"/>
              </a:rPr>
              <a:t>Kerr metric is the unique end state of gravitational collapse</a:t>
            </a:r>
            <a:endParaRPr lang="en-US" smtClean="0"/>
          </a:p>
          <a:p>
            <a:pPr marL="571500" lvl="2" indent="-231775">
              <a:buSzPct val="85000"/>
              <a:buFont typeface="Wingdings" pitchFamily="2" charset="2"/>
              <a:buChar char="§"/>
            </a:pPr>
            <a:r>
              <a:rPr lang="en-US" sz="1800" smtClean="0">
                <a:solidFill>
                  <a:schemeClr val="bg1"/>
                </a:solidFill>
              </a:rPr>
              <a:t>Based on assumptions</a:t>
            </a:r>
          </a:p>
          <a:p>
            <a:pPr marL="912813" lvl="3" indent="-231775">
              <a:buSzPct val="85000"/>
              <a:buFont typeface="Wingdings" pitchFamily="2" charset="2"/>
              <a:buChar char="§"/>
            </a:pPr>
            <a:r>
              <a:rPr lang="en-US" sz="1200" smtClean="0">
                <a:solidFill>
                  <a:srgbClr val="666699"/>
                </a:solidFill>
                <a:latin typeface="Arial" pitchFamily="34" charset="0"/>
                <a:cs typeface="Arial" pitchFamily="34" charset="0"/>
              </a:rPr>
              <a:t>Spacetime is vacuum, axisymmetric and stationary</a:t>
            </a:r>
          </a:p>
          <a:p>
            <a:pPr marL="912813" lvl="3" indent="-231775">
              <a:buSzPct val="85000"/>
              <a:buFont typeface="Wingdings" pitchFamily="2" charset="2"/>
              <a:buChar char="§"/>
            </a:pPr>
            <a:r>
              <a:rPr lang="en-US" sz="1200" smtClean="0">
                <a:solidFill>
                  <a:srgbClr val="666699"/>
                </a:solidFill>
                <a:latin typeface="Arial" pitchFamily="34" charset="0"/>
                <a:cs typeface="Arial" pitchFamily="34" charset="0"/>
              </a:rPr>
              <a:t>There is a horizon in spacetime</a:t>
            </a:r>
          </a:p>
          <a:p>
            <a:pPr marL="912813" lvl="3" indent="-231775">
              <a:buSzPct val="85000"/>
              <a:buFont typeface="Wingdings" pitchFamily="2" charset="2"/>
              <a:buChar char="§"/>
            </a:pPr>
            <a:r>
              <a:rPr lang="en-US" sz="1200" smtClean="0">
                <a:solidFill>
                  <a:srgbClr val="666699"/>
                </a:solidFill>
                <a:latin typeface="Arial" pitchFamily="34" charset="0"/>
                <a:cs typeface="Arial" pitchFamily="34" charset="0"/>
              </a:rPr>
              <a:t>Absence of closed timelike curves</a:t>
            </a:r>
          </a:p>
          <a:p>
            <a:r>
              <a:rPr lang="en-US" smtClean="0"/>
              <a:t>IMRI can map spacetime</a:t>
            </a:r>
          </a:p>
          <a:p>
            <a:pPr lvl="1"/>
            <a:r>
              <a:rPr lang="en-US" sz="1800" smtClean="0"/>
              <a:t>ET can see IMRIs out to </a:t>
            </a:r>
            <a:r>
              <a:rPr lang="en-US" sz="1800" i="1" smtClean="0"/>
              <a:t>z </a:t>
            </a:r>
            <a:r>
              <a:rPr lang="en-US" sz="1800" i="1" smtClean="0">
                <a:sym typeface="Symbol"/>
              </a:rPr>
              <a:t> 3</a:t>
            </a:r>
          </a:p>
          <a:p>
            <a:pPr lvl="1"/>
            <a:r>
              <a:rPr lang="en-US" sz="1800" smtClean="0">
                <a:sym typeface="Symbol"/>
              </a:rPr>
              <a:t>See few % deviation quadrupole</a:t>
            </a:r>
            <a:endParaRPr lang="en-US" sz="1800" smtClean="0"/>
          </a:p>
          <a:p>
            <a:r>
              <a:rPr lang="en-US" smtClean="0"/>
              <a:t>BH no-hair theorem</a:t>
            </a:r>
          </a:p>
          <a:p>
            <a:pPr lvl="1"/>
            <a:r>
              <a:rPr lang="en-US" sz="1800" smtClean="0"/>
              <a:t>Perturbed GW has QNM given by </a:t>
            </a:r>
            <a:r>
              <a:rPr lang="en-US" sz="1800" i="1" smtClean="0"/>
              <a:t>M</a:t>
            </a:r>
            <a:r>
              <a:rPr lang="en-US" sz="1800" smtClean="0"/>
              <a:t> and </a:t>
            </a:r>
            <a:r>
              <a:rPr lang="en-US" sz="1800" i="1" smtClean="0"/>
              <a:t>S</a:t>
            </a:r>
          </a:p>
          <a:p>
            <a:pPr lvl="1"/>
            <a:r>
              <a:rPr lang="en-US" sz="1800" smtClean="0"/>
              <a:t>Kerr relation for multipole moments</a:t>
            </a:r>
          </a:p>
          <a:p>
            <a:r>
              <a:rPr lang="en-US" smtClean="0"/>
              <a:t>Cosmic Censorship Hypothesis</a:t>
            </a:r>
          </a:p>
          <a:p>
            <a:pPr lvl="1"/>
            <a:endParaRPr lang="en-US" sz="1800" smtClean="0"/>
          </a:p>
          <a:p>
            <a:pPr lvl="1"/>
            <a:endParaRPr lang="en-US" sz="1800" smtClean="0"/>
          </a:p>
          <a:p>
            <a:pPr lvl="1">
              <a:buNone/>
            </a:pPr>
            <a:endParaRPr lang="en-US" sz="1800" smtClean="0">
              <a:latin typeface="Arial" pitchFamily="34" charset="0"/>
              <a:cs typeface="Arial" pitchFamily="34" charset="0"/>
            </a:endParaRP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altLang="ja-JP" sz="2800" b="0" smtClean="0">
                <a:solidFill>
                  <a:srgbClr val="00397E"/>
                </a:solidFill>
                <a:latin typeface="Biondi" pitchFamily="2" charset="0"/>
                <a:ea typeface="ＭＳ Ｐゴシック" pitchFamily="34" charset="-128"/>
                <a:cs typeface="Arabic Typesetting" pitchFamily="66" charset="-78"/>
              </a:rPr>
              <a:t>Test of BH uniqueness theorem</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672770" name="Picture 2"/>
          <p:cNvPicPr>
            <a:picLocks noChangeAspect="1" noChangeArrowheads="1"/>
          </p:cNvPicPr>
          <p:nvPr/>
        </p:nvPicPr>
        <p:blipFill>
          <a:blip r:embed="rId3" cstate="print"/>
          <a:srcRect/>
          <a:stretch>
            <a:fillRect/>
          </a:stretch>
        </p:blipFill>
        <p:spPr bwMode="auto">
          <a:xfrm>
            <a:off x="5953990" y="1349963"/>
            <a:ext cx="3065318" cy="1842871"/>
          </a:xfrm>
          <a:prstGeom prst="rect">
            <a:avLst/>
          </a:prstGeom>
          <a:noFill/>
          <a:ln w="9525">
            <a:noFill/>
            <a:miter lim="800000"/>
            <a:headEnd/>
            <a:tailEnd/>
          </a:ln>
        </p:spPr>
      </p:pic>
      <p:pic>
        <p:nvPicPr>
          <p:cNvPr id="672771" name="Picture 3"/>
          <p:cNvPicPr>
            <a:picLocks noChangeAspect="1" noChangeArrowheads="1"/>
          </p:cNvPicPr>
          <p:nvPr/>
        </p:nvPicPr>
        <p:blipFill>
          <a:blip r:embed="rId4" cstate="print"/>
          <a:srcRect/>
          <a:stretch>
            <a:fillRect/>
          </a:stretch>
        </p:blipFill>
        <p:spPr bwMode="auto">
          <a:xfrm>
            <a:off x="4730089" y="4031673"/>
            <a:ext cx="4413911" cy="2826327"/>
          </a:xfrm>
          <a:prstGeom prst="rect">
            <a:avLst/>
          </a:prstGeom>
          <a:noFill/>
          <a:ln w="9525">
            <a:noFill/>
            <a:miter lim="800000"/>
            <a:headEnd/>
            <a:tailEnd/>
          </a:ln>
        </p:spPr>
      </p:pic>
      <p:pic>
        <p:nvPicPr>
          <p:cNvPr id="672772" name="Picture 4"/>
          <p:cNvPicPr>
            <a:picLocks noChangeAspect="1" noChangeArrowheads="1"/>
          </p:cNvPicPr>
          <p:nvPr/>
        </p:nvPicPr>
        <p:blipFill>
          <a:blip r:embed="rId5" cstate="print"/>
          <a:srcRect/>
          <a:stretch>
            <a:fillRect/>
          </a:stretch>
        </p:blipFill>
        <p:spPr bwMode="auto">
          <a:xfrm>
            <a:off x="1857375" y="5947619"/>
            <a:ext cx="2184689" cy="250992"/>
          </a:xfrm>
          <a:prstGeom prst="rect">
            <a:avLst/>
          </a:prstGeom>
          <a:noFill/>
          <a:ln w="9525">
            <a:noFill/>
            <a:miter lim="800000"/>
            <a:headEnd/>
            <a:tailEnd/>
          </a:ln>
        </p:spPr>
      </p:pic>
      <p:pic>
        <p:nvPicPr>
          <p:cNvPr id="672773" name="Picture 5"/>
          <p:cNvPicPr>
            <a:picLocks noChangeAspect="1" noChangeArrowheads="1"/>
          </p:cNvPicPr>
          <p:nvPr/>
        </p:nvPicPr>
        <p:blipFill>
          <a:blip r:embed="rId6" cstate="print"/>
          <a:srcRect/>
          <a:stretch>
            <a:fillRect/>
          </a:stretch>
        </p:blipFill>
        <p:spPr bwMode="auto">
          <a:xfrm>
            <a:off x="4862513" y="3561401"/>
            <a:ext cx="2774805" cy="435203"/>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175040"/>
            <a:ext cx="7696797" cy="5558269"/>
          </a:xfrm>
        </p:spPr>
        <p:txBody>
          <a:bodyPr/>
          <a:lstStyle/>
          <a:p>
            <a:r>
              <a:rPr lang="en-US" sz="2000" smtClean="0"/>
              <a:t>Was Einstein right?</a:t>
            </a:r>
          </a:p>
          <a:p>
            <a:pPr lvl="1"/>
            <a:r>
              <a:rPr lang="en-US" sz="1600" smtClean="0"/>
              <a:t>Is the </a:t>
            </a:r>
            <a:r>
              <a:rPr lang="en-US" sz="1600" i="1" smtClean="0"/>
              <a:t>nature of gravitational radiation </a:t>
            </a:r>
            <a:r>
              <a:rPr lang="en-US" sz="1600" smtClean="0"/>
              <a:t>as predicted by Einstein?</a:t>
            </a:r>
          </a:p>
          <a:p>
            <a:pPr lvl="1"/>
            <a:r>
              <a:rPr lang="en-US" sz="1600" smtClean="0"/>
              <a:t>Are black holes in nature </a:t>
            </a:r>
            <a:r>
              <a:rPr lang="en-US" sz="1600" i="1" smtClean="0"/>
              <a:t>black holes of GR</a:t>
            </a:r>
            <a:r>
              <a:rPr lang="en-US" sz="1600" smtClean="0"/>
              <a:t>?</a:t>
            </a:r>
          </a:p>
          <a:p>
            <a:pPr lvl="1"/>
            <a:r>
              <a:rPr lang="en-US" sz="1600" smtClean="0"/>
              <a:t>Are there </a:t>
            </a:r>
            <a:r>
              <a:rPr lang="en-US" sz="1600" i="1" smtClean="0"/>
              <a:t>naked singularities</a:t>
            </a:r>
            <a:r>
              <a:rPr lang="en-US" sz="1600" smtClean="0"/>
              <a:t>?</a:t>
            </a:r>
          </a:p>
          <a:p>
            <a:r>
              <a:rPr lang="en-US" sz="2000" smtClean="0">
                <a:latin typeface="Arial" pitchFamily="34" charset="0"/>
                <a:cs typeface="Arial" pitchFamily="34" charset="0"/>
              </a:rPr>
              <a:t>Unsolved problems in astrophysics</a:t>
            </a:r>
          </a:p>
          <a:p>
            <a:pPr lvl="1"/>
            <a:r>
              <a:rPr lang="en-US" sz="1600" smtClean="0">
                <a:latin typeface="Arial" pitchFamily="34" charset="0"/>
                <a:cs typeface="Arial" pitchFamily="34" charset="0"/>
              </a:rPr>
              <a:t>What is the origin of </a:t>
            </a:r>
            <a:r>
              <a:rPr lang="en-US" sz="1600" i="1" smtClean="0">
                <a:latin typeface="Arial" pitchFamily="34" charset="0"/>
                <a:cs typeface="Arial" pitchFamily="34" charset="0"/>
              </a:rPr>
              <a:t>gamma ray bursts?</a:t>
            </a:r>
          </a:p>
          <a:p>
            <a:pPr lvl="1"/>
            <a:r>
              <a:rPr lang="en-US" sz="1600" smtClean="0">
                <a:latin typeface="Arial" pitchFamily="34" charset="0"/>
                <a:cs typeface="Arial" pitchFamily="34" charset="0"/>
              </a:rPr>
              <a:t>What is the </a:t>
            </a:r>
            <a:r>
              <a:rPr lang="en-US" sz="1600" i="1" smtClean="0">
                <a:latin typeface="Arial" pitchFamily="34" charset="0"/>
                <a:cs typeface="Arial" pitchFamily="34" charset="0"/>
              </a:rPr>
              <a:t>structure of neutron stars </a:t>
            </a:r>
            <a:r>
              <a:rPr lang="en-US" sz="1600" smtClean="0">
                <a:latin typeface="Arial" pitchFamily="34" charset="0"/>
                <a:cs typeface="Arial" pitchFamily="34" charset="0"/>
              </a:rPr>
              <a:t>and other compact objects?</a:t>
            </a:r>
          </a:p>
          <a:p>
            <a:r>
              <a:rPr lang="en-US" sz="2000" smtClean="0">
                <a:latin typeface="Arial" pitchFamily="34" charset="0"/>
                <a:cs typeface="Arial" pitchFamily="34" charset="0"/>
              </a:rPr>
              <a:t>Cosmology</a:t>
            </a:r>
            <a:endParaRPr lang="en-US" sz="2000" smtClean="0">
              <a:latin typeface="Arial" pitchFamily="34" charset="0"/>
              <a:cs typeface="Arial" pitchFamily="34" charset="0"/>
            </a:endParaRPr>
          </a:p>
          <a:p>
            <a:pPr lvl="1"/>
            <a:r>
              <a:rPr lang="en-US" sz="1600" smtClean="0">
                <a:latin typeface="Arial" pitchFamily="34" charset="0"/>
                <a:cs typeface="Arial" pitchFamily="34" charset="0"/>
              </a:rPr>
              <a:t>Measurement of Hubble parameter, dark matter density, etc.</a:t>
            </a:r>
          </a:p>
          <a:p>
            <a:pPr lvl="1"/>
            <a:r>
              <a:rPr lang="en-US" sz="1600" smtClean="0">
                <a:latin typeface="Arial" pitchFamily="34" charset="0"/>
                <a:cs typeface="Arial" pitchFamily="34" charset="0"/>
              </a:rPr>
              <a:t>Demography of </a:t>
            </a:r>
            <a:r>
              <a:rPr lang="en-US" sz="1600" i="1" smtClean="0">
                <a:latin typeface="Arial" pitchFamily="34" charset="0"/>
                <a:cs typeface="Arial" pitchFamily="34" charset="0"/>
              </a:rPr>
              <a:t>massive black holes at galactic nuclei?</a:t>
            </a:r>
          </a:p>
          <a:p>
            <a:pPr lvl="1"/>
            <a:r>
              <a:rPr lang="en-US" sz="1600" smtClean="0">
                <a:latin typeface="Arial" pitchFamily="34" charset="0"/>
                <a:cs typeface="Arial" pitchFamily="34" charset="0"/>
              </a:rPr>
              <a:t>Phase transitions in the early Universe?</a:t>
            </a:r>
          </a:p>
          <a:p>
            <a:r>
              <a:rPr lang="en-US" sz="2000" smtClean="0">
                <a:latin typeface="Arial" pitchFamily="34" charset="0"/>
                <a:cs typeface="Arial" pitchFamily="34" charset="0"/>
              </a:rPr>
              <a:t>Fundamental questions</a:t>
            </a:r>
            <a:endParaRPr lang="en-US" sz="2000" smtClean="0">
              <a:latin typeface="Arial" pitchFamily="34" charset="0"/>
              <a:cs typeface="Arial" pitchFamily="34" charset="0"/>
            </a:endParaRPr>
          </a:p>
          <a:p>
            <a:pPr lvl="1"/>
            <a:r>
              <a:rPr lang="en-US" sz="1600" smtClean="0">
                <a:latin typeface="Arial" pitchFamily="34" charset="0"/>
                <a:cs typeface="Arial" pitchFamily="34" charset="0"/>
              </a:rPr>
              <a:t>What were the </a:t>
            </a:r>
            <a:r>
              <a:rPr lang="en-US" sz="1600" i="1" smtClean="0">
                <a:latin typeface="Arial" pitchFamily="34" charset="0"/>
                <a:cs typeface="Arial" pitchFamily="34" charset="0"/>
              </a:rPr>
              <a:t>physical conditions </a:t>
            </a:r>
            <a:r>
              <a:rPr lang="en-US" sz="1600" smtClean="0">
                <a:latin typeface="Arial" pitchFamily="34" charset="0"/>
                <a:cs typeface="Arial" pitchFamily="34" charset="0"/>
              </a:rPr>
              <a:t>at the </a:t>
            </a:r>
            <a:r>
              <a:rPr lang="en-US" sz="1600" i="1" smtClean="0">
                <a:latin typeface="Arial" pitchFamily="34" charset="0"/>
                <a:cs typeface="Arial" pitchFamily="34" charset="0"/>
              </a:rPr>
              <a:t>Big Bang?</a:t>
            </a:r>
          </a:p>
          <a:p>
            <a:pPr lvl="1"/>
            <a:r>
              <a:rPr lang="en-US" sz="1600" smtClean="0">
                <a:latin typeface="Arial" pitchFamily="34" charset="0"/>
                <a:cs typeface="Arial" pitchFamily="34" charset="0"/>
              </a:rPr>
              <a:t>What is dark energy?</a:t>
            </a:r>
          </a:p>
        </p:txBody>
      </p:sp>
      <p:sp>
        <p:nvSpPr>
          <p:cNvPr id="12" name="Rectangle 1027"/>
          <p:cNvSpPr txBox="1">
            <a:spLocks noChangeArrowheads="1"/>
          </p:cNvSpPr>
          <p:nvPr/>
        </p:nvSpPr>
        <p:spPr bwMode="auto">
          <a:xfrm>
            <a:off x="0" y="159387"/>
            <a:ext cx="9144000" cy="955675"/>
          </a:xfrm>
          <a:prstGeom prst="rect">
            <a:avLst/>
          </a:prstGeom>
          <a:noFill/>
          <a:ln w="12700">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lang="en-US" altLang="ja-JP" sz="2800" b="0" smtClean="0">
                <a:solidFill>
                  <a:srgbClr val="00397E"/>
                </a:solidFill>
                <a:latin typeface="Biondi" pitchFamily="2" charset="0"/>
                <a:ea typeface="ＭＳ Ｐゴシック" pitchFamily="34" charset="-128"/>
                <a:cs typeface="Arabic Typesetting" pitchFamily="66" charset="-78"/>
              </a:rPr>
              <a:t>Summary</a:t>
            </a:r>
            <a:endParaRPr kumimoji="0" lang="en-US" altLang="ja-JP" sz="2800" b="0" i="0" u="none" strike="noStrike" kern="1200" cap="none" spc="0" normalizeH="0" baseline="0" noProof="0" smtClean="0">
              <a:ln>
                <a:noFill/>
              </a:ln>
              <a:solidFill>
                <a:srgbClr val="00397E"/>
              </a:solidFill>
              <a:effectLst/>
              <a:uLnTx/>
              <a:uFillTx/>
              <a:latin typeface="Biondi" pitchFamily="2" charset="0"/>
              <a:ea typeface="ＭＳ Ｐゴシック" pitchFamily="34" charset="-128"/>
              <a:cs typeface="Arabic Typesetting" pitchFamily="66" charset="-78"/>
            </a:endParaRPr>
          </a:p>
        </p:txBody>
      </p:sp>
      <p:cxnSp>
        <p:nvCxnSpPr>
          <p:cNvPr id="1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65"/>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055" name="Rectangle 2050"/>
          <p:cNvSpPr>
            <a:spLocks noGrp="1" noChangeArrowheads="1"/>
          </p:cNvSpPr>
          <p:nvPr>
            <p:ph type="title"/>
          </p:nvPr>
        </p:nvSpPr>
        <p:spPr/>
        <p:txBody>
          <a:bodyPr/>
          <a:lstStyle/>
          <a:p>
            <a:pPr>
              <a:defRPr/>
            </a:pPr>
            <a:r>
              <a:rPr lang="en-US" altLang="ja-JP" sz="2800" kern="1200" smtClean="0">
                <a:solidFill>
                  <a:srgbClr val="00397E"/>
                </a:solidFill>
                <a:latin typeface="Biondi" pitchFamily="2" charset="0"/>
                <a:ea typeface="ＭＳ Ｐゴシック" pitchFamily="34" charset="-128"/>
                <a:cs typeface="Arabic Typesetting" pitchFamily="66" charset="-78"/>
              </a:rPr>
              <a:t>Gravitational waves</a:t>
            </a:r>
          </a:p>
        </p:txBody>
      </p:sp>
      <p:graphicFrame>
        <p:nvGraphicFramePr>
          <p:cNvPr id="3074" name="Object 2051"/>
          <p:cNvGraphicFramePr>
            <a:graphicFrameLocks noChangeAspect="1"/>
          </p:cNvGraphicFramePr>
          <p:nvPr/>
        </p:nvGraphicFramePr>
        <p:xfrm>
          <a:off x="4211638" y="2092325"/>
          <a:ext cx="1655762" cy="976313"/>
        </p:xfrm>
        <a:graphic>
          <a:graphicData uri="http://schemas.openxmlformats.org/presentationml/2006/ole">
            <p:oleObj spid="_x0000_s553986" name="Equation" r:id="rId4" imgW="965160" imgH="393480" progId="Equation.3">
              <p:embed/>
            </p:oleObj>
          </a:graphicData>
        </a:graphic>
      </p:graphicFrame>
      <p:grpSp>
        <p:nvGrpSpPr>
          <p:cNvPr id="2" name="Group 2052"/>
          <p:cNvGrpSpPr>
            <a:grpSpLocks/>
          </p:cNvGrpSpPr>
          <p:nvPr/>
        </p:nvGrpSpPr>
        <p:grpSpPr bwMode="auto">
          <a:xfrm>
            <a:off x="5292725" y="1157288"/>
            <a:ext cx="3659188" cy="1181100"/>
            <a:chOff x="3152" y="1071"/>
            <a:chExt cx="2305" cy="744"/>
          </a:xfrm>
        </p:grpSpPr>
        <p:sp>
          <p:nvSpPr>
            <p:cNvPr id="3093" name="Freeform 2053"/>
            <p:cNvSpPr>
              <a:spLocks/>
            </p:cNvSpPr>
            <p:nvPr/>
          </p:nvSpPr>
          <p:spPr bwMode="auto">
            <a:xfrm>
              <a:off x="3738" y="1428"/>
              <a:ext cx="1698" cy="66"/>
            </a:xfrm>
            <a:custGeom>
              <a:avLst/>
              <a:gdLst>
                <a:gd name="T0" fmla="*/ 0 w 1839"/>
                <a:gd name="T1" fmla="*/ 30 h 66"/>
                <a:gd name="T2" fmla="*/ 48 w 1839"/>
                <a:gd name="T3" fmla="*/ 18 h 66"/>
                <a:gd name="T4" fmla="*/ 96 w 1839"/>
                <a:gd name="T5" fmla="*/ 6 h 66"/>
                <a:gd name="T6" fmla="*/ 140 w 1839"/>
                <a:gd name="T7" fmla="*/ 0 h 66"/>
                <a:gd name="T8" fmla="*/ 192 w 1839"/>
                <a:gd name="T9" fmla="*/ 0 h 66"/>
                <a:gd name="T10" fmla="*/ 243 w 1839"/>
                <a:gd name="T11" fmla="*/ 0 h 66"/>
                <a:gd name="T12" fmla="*/ 288 w 1839"/>
                <a:gd name="T13" fmla="*/ 6 h 66"/>
                <a:gd name="T14" fmla="*/ 336 w 1839"/>
                <a:gd name="T15" fmla="*/ 18 h 66"/>
                <a:gd name="T16" fmla="*/ 388 w 1839"/>
                <a:gd name="T17" fmla="*/ 30 h 66"/>
                <a:gd name="T18" fmla="*/ 437 w 1839"/>
                <a:gd name="T19" fmla="*/ 36 h 66"/>
                <a:gd name="T20" fmla="*/ 484 w 1839"/>
                <a:gd name="T21" fmla="*/ 48 h 66"/>
                <a:gd name="T22" fmla="*/ 528 w 1839"/>
                <a:gd name="T23" fmla="*/ 60 h 66"/>
                <a:gd name="T24" fmla="*/ 584 w 1839"/>
                <a:gd name="T25" fmla="*/ 66 h 66"/>
                <a:gd name="T26" fmla="*/ 631 w 1839"/>
                <a:gd name="T27" fmla="*/ 60 h 66"/>
                <a:gd name="T28" fmla="*/ 679 w 1839"/>
                <a:gd name="T29" fmla="*/ 48 h 66"/>
                <a:gd name="T30" fmla="*/ 724 w 1839"/>
                <a:gd name="T31" fmla="*/ 36 h 66"/>
                <a:gd name="T32" fmla="*/ 775 w 1839"/>
                <a:gd name="T33" fmla="*/ 30 h 66"/>
                <a:gd name="T34" fmla="*/ 827 w 1839"/>
                <a:gd name="T35" fmla="*/ 18 h 66"/>
                <a:gd name="T36" fmla="*/ 871 w 1839"/>
                <a:gd name="T37" fmla="*/ 12 h 66"/>
                <a:gd name="T38" fmla="*/ 920 w 1839"/>
                <a:gd name="T39" fmla="*/ 6 h 66"/>
                <a:gd name="T40" fmla="*/ 971 w 1839"/>
                <a:gd name="T41" fmla="*/ 0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39"/>
                <a:gd name="T64" fmla="*/ 0 h 66"/>
                <a:gd name="T65" fmla="*/ 1839 w 1839"/>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39" h="66">
                  <a:moveTo>
                    <a:pt x="0" y="30"/>
                  </a:moveTo>
                  <a:lnTo>
                    <a:pt x="91" y="18"/>
                  </a:lnTo>
                  <a:lnTo>
                    <a:pt x="182" y="6"/>
                  </a:lnTo>
                  <a:lnTo>
                    <a:pt x="266" y="0"/>
                  </a:lnTo>
                  <a:lnTo>
                    <a:pt x="364" y="0"/>
                  </a:lnTo>
                  <a:lnTo>
                    <a:pt x="461" y="0"/>
                  </a:lnTo>
                  <a:lnTo>
                    <a:pt x="546" y="6"/>
                  </a:lnTo>
                  <a:lnTo>
                    <a:pt x="636" y="18"/>
                  </a:lnTo>
                  <a:lnTo>
                    <a:pt x="734" y="30"/>
                  </a:lnTo>
                  <a:lnTo>
                    <a:pt x="825" y="36"/>
                  </a:lnTo>
                  <a:lnTo>
                    <a:pt x="916" y="48"/>
                  </a:lnTo>
                  <a:lnTo>
                    <a:pt x="1000" y="60"/>
                  </a:lnTo>
                  <a:lnTo>
                    <a:pt x="1104" y="66"/>
                  </a:lnTo>
                  <a:lnTo>
                    <a:pt x="1195" y="60"/>
                  </a:lnTo>
                  <a:lnTo>
                    <a:pt x="1286" y="48"/>
                  </a:lnTo>
                  <a:lnTo>
                    <a:pt x="1371" y="36"/>
                  </a:lnTo>
                  <a:lnTo>
                    <a:pt x="1468" y="30"/>
                  </a:lnTo>
                  <a:lnTo>
                    <a:pt x="1566" y="18"/>
                  </a:lnTo>
                  <a:lnTo>
                    <a:pt x="1650" y="12"/>
                  </a:lnTo>
                  <a:lnTo>
                    <a:pt x="1741" y="6"/>
                  </a:lnTo>
                  <a:lnTo>
                    <a:pt x="1839" y="0"/>
                  </a:lnTo>
                </a:path>
              </a:pathLst>
            </a:custGeom>
            <a:noFill/>
            <a:ln w="9525">
              <a:solidFill>
                <a:srgbClr val="09ADEA"/>
              </a:solidFill>
              <a:round/>
              <a:headEnd/>
              <a:tailEnd/>
            </a:ln>
          </p:spPr>
          <p:txBody>
            <a:bodyPr/>
            <a:lstStyle/>
            <a:p>
              <a:endParaRPr lang="nl-NL"/>
            </a:p>
          </p:txBody>
        </p:sp>
        <p:sp>
          <p:nvSpPr>
            <p:cNvPr id="3094" name="Freeform 2054"/>
            <p:cNvSpPr>
              <a:spLocks/>
            </p:cNvSpPr>
            <p:nvPr/>
          </p:nvSpPr>
          <p:spPr bwMode="auto">
            <a:xfrm>
              <a:off x="3738" y="1086"/>
              <a:ext cx="1698" cy="66"/>
            </a:xfrm>
            <a:custGeom>
              <a:avLst/>
              <a:gdLst>
                <a:gd name="T0" fmla="*/ 0 w 1839"/>
                <a:gd name="T1" fmla="*/ 36 h 66"/>
                <a:gd name="T2" fmla="*/ 48 w 1839"/>
                <a:gd name="T3" fmla="*/ 42 h 66"/>
                <a:gd name="T4" fmla="*/ 96 w 1839"/>
                <a:gd name="T5" fmla="*/ 54 h 66"/>
                <a:gd name="T6" fmla="*/ 140 w 1839"/>
                <a:gd name="T7" fmla="*/ 60 h 66"/>
                <a:gd name="T8" fmla="*/ 192 w 1839"/>
                <a:gd name="T9" fmla="*/ 66 h 66"/>
                <a:gd name="T10" fmla="*/ 243 w 1839"/>
                <a:gd name="T11" fmla="*/ 60 h 66"/>
                <a:gd name="T12" fmla="*/ 288 w 1839"/>
                <a:gd name="T13" fmla="*/ 54 h 66"/>
                <a:gd name="T14" fmla="*/ 336 w 1839"/>
                <a:gd name="T15" fmla="*/ 42 h 66"/>
                <a:gd name="T16" fmla="*/ 388 w 1839"/>
                <a:gd name="T17" fmla="*/ 36 h 66"/>
                <a:gd name="T18" fmla="*/ 437 w 1839"/>
                <a:gd name="T19" fmla="*/ 18 h 66"/>
                <a:gd name="T20" fmla="*/ 484 w 1839"/>
                <a:gd name="T21" fmla="*/ 6 h 66"/>
                <a:gd name="T22" fmla="*/ 528 w 1839"/>
                <a:gd name="T23" fmla="*/ 0 h 66"/>
                <a:gd name="T24" fmla="*/ 584 w 1839"/>
                <a:gd name="T25" fmla="*/ 0 h 66"/>
                <a:gd name="T26" fmla="*/ 631 w 1839"/>
                <a:gd name="T27" fmla="*/ 0 h 66"/>
                <a:gd name="T28" fmla="*/ 679 w 1839"/>
                <a:gd name="T29" fmla="*/ 6 h 66"/>
                <a:gd name="T30" fmla="*/ 724 w 1839"/>
                <a:gd name="T31" fmla="*/ 18 h 66"/>
                <a:gd name="T32" fmla="*/ 775 w 1839"/>
                <a:gd name="T33" fmla="*/ 36 h 66"/>
                <a:gd name="T34" fmla="*/ 827 w 1839"/>
                <a:gd name="T35" fmla="*/ 42 h 66"/>
                <a:gd name="T36" fmla="*/ 871 w 1839"/>
                <a:gd name="T37" fmla="*/ 48 h 66"/>
                <a:gd name="T38" fmla="*/ 920 w 1839"/>
                <a:gd name="T39" fmla="*/ 54 h 66"/>
                <a:gd name="T40" fmla="*/ 971 w 1839"/>
                <a:gd name="T41" fmla="*/ 6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39"/>
                <a:gd name="T64" fmla="*/ 0 h 66"/>
                <a:gd name="T65" fmla="*/ 1839 w 1839"/>
                <a:gd name="T66" fmla="*/ 66 h 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39" h="66">
                  <a:moveTo>
                    <a:pt x="0" y="36"/>
                  </a:moveTo>
                  <a:lnTo>
                    <a:pt x="91" y="42"/>
                  </a:lnTo>
                  <a:lnTo>
                    <a:pt x="182" y="54"/>
                  </a:lnTo>
                  <a:lnTo>
                    <a:pt x="266" y="60"/>
                  </a:lnTo>
                  <a:lnTo>
                    <a:pt x="364" y="66"/>
                  </a:lnTo>
                  <a:lnTo>
                    <a:pt x="461" y="60"/>
                  </a:lnTo>
                  <a:lnTo>
                    <a:pt x="546" y="54"/>
                  </a:lnTo>
                  <a:lnTo>
                    <a:pt x="636" y="42"/>
                  </a:lnTo>
                  <a:lnTo>
                    <a:pt x="734" y="36"/>
                  </a:lnTo>
                  <a:lnTo>
                    <a:pt x="825" y="18"/>
                  </a:lnTo>
                  <a:lnTo>
                    <a:pt x="916" y="6"/>
                  </a:lnTo>
                  <a:lnTo>
                    <a:pt x="1000" y="0"/>
                  </a:lnTo>
                  <a:lnTo>
                    <a:pt x="1104" y="0"/>
                  </a:lnTo>
                  <a:lnTo>
                    <a:pt x="1195" y="0"/>
                  </a:lnTo>
                  <a:lnTo>
                    <a:pt x="1286" y="6"/>
                  </a:lnTo>
                  <a:lnTo>
                    <a:pt x="1371" y="18"/>
                  </a:lnTo>
                  <a:lnTo>
                    <a:pt x="1468" y="36"/>
                  </a:lnTo>
                  <a:lnTo>
                    <a:pt x="1566" y="42"/>
                  </a:lnTo>
                  <a:lnTo>
                    <a:pt x="1650" y="48"/>
                  </a:lnTo>
                  <a:lnTo>
                    <a:pt x="1741" y="54"/>
                  </a:lnTo>
                  <a:lnTo>
                    <a:pt x="1839" y="66"/>
                  </a:lnTo>
                </a:path>
              </a:pathLst>
            </a:custGeom>
            <a:noFill/>
            <a:ln w="9525">
              <a:solidFill>
                <a:srgbClr val="02ABEA"/>
              </a:solidFill>
              <a:round/>
              <a:headEnd/>
              <a:tailEnd/>
            </a:ln>
          </p:spPr>
          <p:txBody>
            <a:bodyPr/>
            <a:lstStyle/>
            <a:p>
              <a:endParaRPr lang="nl-NL"/>
            </a:p>
          </p:txBody>
        </p:sp>
        <p:grpSp>
          <p:nvGrpSpPr>
            <p:cNvPr id="3" name="Group 2055"/>
            <p:cNvGrpSpPr>
              <a:grpSpLocks/>
            </p:cNvGrpSpPr>
            <p:nvPr/>
          </p:nvGrpSpPr>
          <p:grpSpPr bwMode="auto">
            <a:xfrm>
              <a:off x="3424" y="1253"/>
              <a:ext cx="421" cy="87"/>
              <a:chOff x="3023" y="1236"/>
              <a:chExt cx="421" cy="87"/>
            </a:xfrm>
          </p:grpSpPr>
          <p:sp>
            <p:nvSpPr>
              <p:cNvPr id="3127" name="Arc 2056"/>
              <p:cNvSpPr>
                <a:spLocks/>
              </p:cNvSpPr>
              <p:nvPr/>
            </p:nvSpPr>
            <p:spPr bwMode="auto">
              <a:xfrm>
                <a:off x="3023" y="1290"/>
                <a:ext cx="34" cy="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FFFFFF"/>
              </a:solidFill>
              <a:ln w="9525">
                <a:solidFill>
                  <a:srgbClr val="000000"/>
                </a:solidFill>
                <a:round/>
                <a:headEnd/>
                <a:tailEnd/>
              </a:ln>
            </p:spPr>
            <p:txBody>
              <a:bodyPr/>
              <a:lstStyle/>
              <a:p>
                <a:endParaRPr lang="nl-NL"/>
              </a:p>
            </p:txBody>
          </p:sp>
          <p:sp>
            <p:nvSpPr>
              <p:cNvPr id="3128" name="Arc 2057"/>
              <p:cNvSpPr>
                <a:spLocks/>
              </p:cNvSpPr>
              <p:nvPr/>
            </p:nvSpPr>
            <p:spPr bwMode="auto">
              <a:xfrm>
                <a:off x="3057" y="1257"/>
                <a:ext cx="33" cy="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solidFill>
                <a:srgbClr val="FFFFFF"/>
              </a:solidFill>
              <a:ln w="9525">
                <a:solidFill>
                  <a:srgbClr val="000000"/>
                </a:solidFill>
                <a:round/>
                <a:headEnd/>
                <a:tailEnd/>
              </a:ln>
            </p:spPr>
            <p:txBody>
              <a:bodyPr/>
              <a:lstStyle/>
              <a:p>
                <a:endParaRPr lang="nl-NL"/>
              </a:p>
            </p:txBody>
          </p:sp>
          <p:sp>
            <p:nvSpPr>
              <p:cNvPr id="3129" name="Arc 2058"/>
              <p:cNvSpPr>
                <a:spLocks/>
              </p:cNvSpPr>
              <p:nvPr/>
            </p:nvSpPr>
            <p:spPr bwMode="auto">
              <a:xfrm>
                <a:off x="3090" y="1257"/>
                <a:ext cx="33" cy="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endParaRPr lang="nl-NL"/>
              </a:p>
            </p:txBody>
          </p:sp>
          <p:sp>
            <p:nvSpPr>
              <p:cNvPr id="3130" name="Arc 2059"/>
              <p:cNvSpPr>
                <a:spLocks/>
              </p:cNvSpPr>
              <p:nvPr/>
            </p:nvSpPr>
            <p:spPr bwMode="auto">
              <a:xfrm>
                <a:off x="3129" y="1290"/>
                <a:ext cx="33" cy="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FFFFFF"/>
              </a:solidFill>
              <a:ln w="9525">
                <a:solidFill>
                  <a:srgbClr val="000000"/>
                </a:solidFill>
                <a:round/>
                <a:headEnd/>
                <a:tailEnd/>
              </a:ln>
            </p:spPr>
            <p:txBody>
              <a:bodyPr/>
              <a:lstStyle/>
              <a:p>
                <a:endParaRPr lang="nl-NL"/>
              </a:p>
            </p:txBody>
          </p:sp>
          <p:sp>
            <p:nvSpPr>
              <p:cNvPr id="3131" name="Arc 2060"/>
              <p:cNvSpPr>
                <a:spLocks/>
              </p:cNvSpPr>
              <p:nvPr/>
            </p:nvSpPr>
            <p:spPr bwMode="auto">
              <a:xfrm>
                <a:off x="3162" y="1290"/>
                <a:ext cx="33" cy="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FFFFFF"/>
              </a:solidFill>
              <a:ln w="9525">
                <a:solidFill>
                  <a:srgbClr val="000000"/>
                </a:solidFill>
                <a:round/>
                <a:headEnd/>
                <a:tailEnd/>
              </a:ln>
            </p:spPr>
            <p:txBody>
              <a:bodyPr/>
              <a:lstStyle/>
              <a:p>
                <a:endParaRPr lang="nl-NL"/>
              </a:p>
            </p:txBody>
          </p:sp>
          <p:sp>
            <p:nvSpPr>
              <p:cNvPr id="3132" name="Arc 2061"/>
              <p:cNvSpPr>
                <a:spLocks/>
              </p:cNvSpPr>
              <p:nvPr/>
            </p:nvSpPr>
            <p:spPr bwMode="auto">
              <a:xfrm>
                <a:off x="3194" y="1257"/>
                <a:ext cx="34" cy="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solidFill>
                <a:srgbClr val="FFFFFF"/>
              </a:solidFill>
              <a:ln w="9525">
                <a:solidFill>
                  <a:srgbClr val="000000"/>
                </a:solidFill>
                <a:round/>
                <a:headEnd/>
                <a:tailEnd/>
              </a:ln>
            </p:spPr>
            <p:txBody>
              <a:bodyPr/>
              <a:lstStyle/>
              <a:p>
                <a:endParaRPr lang="nl-NL"/>
              </a:p>
            </p:txBody>
          </p:sp>
          <p:sp>
            <p:nvSpPr>
              <p:cNvPr id="3133" name="Arc 2062"/>
              <p:cNvSpPr>
                <a:spLocks/>
              </p:cNvSpPr>
              <p:nvPr/>
            </p:nvSpPr>
            <p:spPr bwMode="auto">
              <a:xfrm>
                <a:off x="3228" y="1257"/>
                <a:ext cx="33" cy="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endParaRPr lang="nl-NL"/>
              </a:p>
            </p:txBody>
          </p:sp>
          <p:sp>
            <p:nvSpPr>
              <p:cNvPr id="3134" name="Arc 2063"/>
              <p:cNvSpPr>
                <a:spLocks/>
              </p:cNvSpPr>
              <p:nvPr/>
            </p:nvSpPr>
            <p:spPr bwMode="auto">
              <a:xfrm>
                <a:off x="3261" y="1290"/>
                <a:ext cx="33" cy="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FFFFFF"/>
              </a:solidFill>
              <a:ln w="9525">
                <a:solidFill>
                  <a:srgbClr val="000000"/>
                </a:solidFill>
                <a:round/>
                <a:headEnd/>
                <a:tailEnd/>
              </a:ln>
            </p:spPr>
            <p:txBody>
              <a:bodyPr/>
              <a:lstStyle/>
              <a:p>
                <a:endParaRPr lang="nl-NL"/>
              </a:p>
            </p:txBody>
          </p:sp>
          <p:sp>
            <p:nvSpPr>
              <p:cNvPr id="3135" name="Arc 2064"/>
              <p:cNvSpPr>
                <a:spLocks/>
              </p:cNvSpPr>
              <p:nvPr/>
            </p:nvSpPr>
            <p:spPr bwMode="auto">
              <a:xfrm>
                <a:off x="3294" y="1290"/>
                <a:ext cx="33" cy="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FFFFFF"/>
              </a:solidFill>
              <a:ln w="9525">
                <a:solidFill>
                  <a:srgbClr val="000000"/>
                </a:solidFill>
                <a:round/>
                <a:headEnd/>
                <a:tailEnd/>
              </a:ln>
            </p:spPr>
            <p:txBody>
              <a:bodyPr/>
              <a:lstStyle/>
              <a:p>
                <a:endParaRPr lang="nl-NL"/>
              </a:p>
            </p:txBody>
          </p:sp>
          <p:sp>
            <p:nvSpPr>
              <p:cNvPr id="3136" name="Arc 2065"/>
              <p:cNvSpPr>
                <a:spLocks/>
              </p:cNvSpPr>
              <p:nvPr/>
            </p:nvSpPr>
            <p:spPr bwMode="auto">
              <a:xfrm>
                <a:off x="3333" y="1257"/>
                <a:ext cx="33" cy="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solidFill>
                <a:srgbClr val="FFFFFF"/>
              </a:solidFill>
              <a:ln w="9525">
                <a:solidFill>
                  <a:srgbClr val="000000"/>
                </a:solidFill>
                <a:round/>
                <a:headEnd/>
                <a:tailEnd/>
              </a:ln>
            </p:spPr>
            <p:txBody>
              <a:bodyPr/>
              <a:lstStyle/>
              <a:p>
                <a:endParaRPr lang="nl-NL"/>
              </a:p>
            </p:txBody>
          </p:sp>
          <p:grpSp>
            <p:nvGrpSpPr>
              <p:cNvPr id="4" name="Group 2066"/>
              <p:cNvGrpSpPr>
                <a:grpSpLocks/>
              </p:cNvGrpSpPr>
              <p:nvPr/>
            </p:nvGrpSpPr>
            <p:grpSpPr bwMode="auto">
              <a:xfrm>
                <a:off x="3360" y="1236"/>
                <a:ext cx="84" cy="42"/>
                <a:chOff x="3190" y="1134"/>
                <a:chExt cx="91" cy="42"/>
              </a:xfrm>
            </p:grpSpPr>
            <p:sp>
              <p:nvSpPr>
                <p:cNvPr id="3138" name="Freeform 2067"/>
                <p:cNvSpPr>
                  <a:spLocks/>
                </p:cNvSpPr>
                <p:nvPr/>
              </p:nvSpPr>
              <p:spPr bwMode="auto">
                <a:xfrm>
                  <a:off x="3190" y="1134"/>
                  <a:ext cx="91" cy="42"/>
                </a:xfrm>
                <a:custGeom>
                  <a:avLst/>
                  <a:gdLst>
                    <a:gd name="T0" fmla="*/ 91 w 91"/>
                    <a:gd name="T1" fmla="*/ 18 h 42"/>
                    <a:gd name="T2" fmla="*/ 0 w 91"/>
                    <a:gd name="T3" fmla="*/ 42 h 42"/>
                    <a:gd name="T4" fmla="*/ 0 w 91"/>
                    <a:gd name="T5" fmla="*/ 18 h 42"/>
                    <a:gd name="T6" fmla="*/ 0 w 91"/>
                    <a:gd name="T7" fmla="*/ 0 h 42"/>
                    <a:gd name="T8" fmla="*/ 91 w 91"/>
                    <a:gd name="T9" fmla="*/ 18 h 42"/>
                    <a:gd name="T10" fmla="*/ 0 60000 65536"/>
                    <a:gd name="T11" fmla="*/ 0 60000 65536"/>
                    <a:gd name="T12" fmla="*/ 0 60000 65536"/>
                    <a:gd name="T13" fmla="*/ 0 60000 65536"/>
                    <a:gd name="T14" fmla="*/ 0 60000 65536"/>
                    <a:gd name="T15" fmla="*/ 0 w 91"/>
                    <a:gd name="T16" fmla="*/ 0 h 42"/>
                    <a:gd name="T17" fmla="*/ 91 w 91"/>
                    <a:gd name="T18" fmla="*/ 42 h 42"/>
                  </a:gdLst>
                  <a:ahLst/>
                  <a:cxnLst>
                    <a:cxn ang="T10">
                      <a:pos x="T0" y="T1"/>
                    </a:cxn>
                    <a:cxn ang="T11">
                      <a:pos x="T2" y="T3"/>
                    </a:cxn>
                    <a:cxn ang="T12">
                      <a:pos x="T4" y="T5"/>
                    </a:cxn>
                    <a:cxn ang="T13">
                      <a:pos x="T6" y="T7"/>
                    </a:cxn>
                    <a:cxn ang="T14">
                      <a:pos x="T8" y="T9"/>
                    </a:cxn>
                  </a:cxnLst>
                  <a:rect l="T15" t="T16" r="T17" b="T18"/>
                  <a:pathLst>
                    <a:path w="91" h="42">
                      <a:moveTo>
                        <a:pt x="91" y="18"/>
                      </a:moveTo>
                      <a:lnTo>
                        <a:pt x="0" y="42"/>
                      </a:lnTo>
                      <a:lnTo>
                        <a:pt x="0" y="18"/>
                      </a:lnTo>
                      <a:lnTo>
                        <a:pt x="0" y="0"/>
                      </a:lnTo>
                      <a:lnTo>
                        <a:pt x="91" y="18"/>
                      </a:lnTo>
                      <a:close/>
                    </a:path>
                  </a:pathLst>
                </a:custGeom>
                <a:solidFill>
                  <a:srgbClr val="000000"/>
                </a:solidFill>
                <a:ln w="9525">
                  <a:noFill/>
                  <a:round/>
                  <a:headEnd/>
                  <a:tailEnd/>
                </a:ln>
              </p:spPr>
              <p:txBody>
                <a:bodyPr/>
                <a:lstStyle/>
                <a:p>
                  <a:endParaRPr lang="nl-NL"/>
                </a:p>
              </p:txBody>
            </p:sp>
            <p:sp>
              <p:nvSpPr>
                <p:cNvPr id="3139" name="Line 2068"/>
                <p:cNvSpPr>
                  <a:spLocks noChangeShapeType="1"/>
                </p:cNvSpPr>
                <p:nvPr/>
              </p:nvSpPr>
              <p:spPr bwMode="auto">
                <a:xfrm flipH="1">
                  <a:off x="3190" y="1152"/>
                  <a:ext cx="59" cy="1"/>
                </a:xfrm>
                <a:prstGeom prst="line">
                  <a:avLst/>
                </a:prstGeom>
                <a:noFill/>
                <a:ln w="9525">
                  <a:solidFill>
                    <a:srgbClr val="000000"/>
                  </a:solidFill>
                  <a:round/>
                  <a:headEnd/>
                  <a:tailEnd/>
                </a:ln>
              </p:spPr>
              <p:txBody>
                <a:bodyPr/>
                <a:lstStyle/>
                <a:p>
                  <a:endParaRPr lang="nl-NL"/>
                </a:p>
              </p:txBody>
            </p:sp>
          </p:grpSp>
        </p:grpSp>
        <p:sp>
          <p:nvSpPr>
            <p:cNvPr id="3096" name="Rectangle 2069"/>
            <p:cNvSpPr>
              <a:spLocks noChangeArrowheads="1"/>
            </p:cNvSpPr>
            <p:nvPr/>
          </p:nvSpPr>
          <p:spPr bwMode="auto">
            <a:xfrm>
              <a:off x="3152" y="1207"/>
              <a:ext cx="213"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GW</a:t>
              </a:r>
              <a:endParaRPr lang="en-US" sz="4800" b="0">
                <a:solidFill>
                  <a:schemeClr val="tx1"/>
                </a:solidFill>
                <a:latin typeface="Times New Roman" pitchFamily="18" charset="0"/>
              </a:endParaRPr>
            </a:p>
          </p:txBody>
        </p:sp>
        <p:sp>
          <p:nvSpPr>
            <p:cNvPr id="3097" name="Oval 2070"/>
            <p:cNvSpPr>
              <a:spLocks noChangeArrowheads="1"/>
            </p:cNvSpPr>
            <p:nvPr/>
          </p:nvSpPr>
          <p:spPr bwMode="auto">
            <a:xfrm>
              <a:off x="3722" y="1107"/>
              <a:ext cx="37"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sp>
          <p:nvSpPr>
            <p:cNvPr id="3098" name="Oval 2071"/>
            <p:cNvSpPr>
              <a:spLocks noChangeArrowheads="1"/>
            </p:cNvSpPr>
            <p:nvPr/>
          </p:nvSpPr>
          <p:spPr bwMode="auto">
            <a:xfrm>
              <a:off x="3722" y="1443"/>
              <a:ext cx="37"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sp>
          <p:nvSpPr>
            <p:cNvPr id="3099" name="Oval 2072"/>
            <p:cNvSpPr>
              <a:spLocks noChangeArrowheads="1"/>
            </p:cNvSpPr>
            <p:nvPr/>
          </p:nvSpPr>
          <p:spPr bwMode="auto">
            <a:xfrm>
              <a:off x="4059" y="1137"/>
              <a:ext cx="36"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sp>
          <p:nvSpPr>
            <p:cNvPr id="3100" name="Oval 2073"/>
            <p:cNvSpPr>
              <a:spLocks noChangeArrowheads="1"/>
            </p:cNvSpPr>
            <p:nvPr/>
          </p:nvSpPr>
          <p:spPr bwMode="auto">
            <a:xfrm>
              <a:off x="4059" y="1413"/>
              <a:ext cx="36"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sp>
          <p:nvSpPr>
            <p:cNvPr id="3101" name="Oval 2074"/>
            <p:cNvSpPr>
              <a:spLocks noChangeArrowheads="1"/>
            </p:cNvSpPr>
            <p:nvPr/>
          </p:nvSpPr>
          <p:spPr bwMode="auto">
            <a:xfrm>
              <a:off x="4400" y="1107"/>
              <a:ext cx="37"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sp>
          <p:nvSpPr>
            <p:cNvPr id="3102" name="Oval 2075"/>
            <p:cNvSpPr>
              <a:spLocks noChangeArrowheads="1"/>
            </p:cNvSpPr>
            <p:nvPr/>
          </p:nvSpPr>
          <p:spPr bwMode="auto">
            <a:xfrm>
              <a:off x="4400" y="1443"/>
              <a:ext cx="37"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sp>
          <p:nvSpPr>
            <p:cNvPr id="3103" name="Oval 2076"/>
            <p:cNvSpPr>
              <a:spLocks noChangeArrowheads="1"/>
            </p:cNvSpPr>
            <p:nvPr/>
          </p:nvSpPr>
          <p:spPr bwMode="auto">
            <a:xfrm>
              <a:off x="4743" y="1071"/>
              <a:ext cx="36"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sp>
          <p:nvSpPr>
            <p:cNvPr id="3104" name="Oval 2077"/>
            <p:cNvSpPr>
              <a:spLocks noChangeArrowheads="1"/>
            </p:cNvSpPr>
            <p:nvPr/>
          </p:nvSpPr>
          <p:spPr bwMode="auto">
            <a:xfrm>
              <a:off x="4743" y="1479"/>
              <a:ext cx="36"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sp>
          <p:nvSpPr>
            <p:cNvPr id="3105" name="Oval 2078"/>
            <p:cNvSpPr>
              <a:spLocks noChangeArrowheads="1"/>
            </p:cNvSpPr>
            <p:nvPr/>
          </p:nvSpPr>
          <p:spPr bwMode="auto">
            <a:xfrm>
              <a:off x="5084" y="1107"/>
              <a:ext cx="37"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sp>
          <p:nvSpPr>
            <p:cNvPr id="3106" name="Oval 2079"/>
            <p:cNvSpPr>
              <a:spLocks noChangeArrowheads="1"/>
            </p:cNvSpPr>
            <p:nvPr/>
          </p:nvSpPr>
          <p:spPr bwMode="auto">
            <a:xfrm>
              <a:off x="5084" y="1443"/>
              <a:ext cx="37"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sp>
          <p:nvSpPr>
            <p:cNvPr id="3107" name="Oval 2080"/>
            <p:cNvSpPr>
              <a:spLocks noChangeArrowheads="1"/>
            </p:cNvSpPr>
            <p:nvPr/>
          </p:nvSpPr>
          <p:spPr bwMode="auto">
            <a:xfrm>
              <a:off x="5421" y="1137"/>
              <a:ext cx="36"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sp>
          <p:nvSpPr>
            <p:cNvPr id="3108" name="Oval 2081"/>
            <p:cNvSpPr>
              <a:spLocks noChangeArrowheads="1"/>
            </p:cNvSpPr>
            <p:nvPr/>
          </p:nvSpPr>
          <p:spPr bwMode="auto">
            <a:xfrm>
              <a:off x="5421" y="1413"/>
              <a:ext cx="36" cy="36"/>
            </a:xfrm>
            <a:prstGeom prst="ellipse">
              <a:avLst/>
            </a:prstGeom>
            <a:blipFill dpi="0" rotWithShape="0">
              <a:blip r:embed="rId5" cstate="print"/>
              <a:srcRect/>
              <a:tile tx="0" ty="0" sx="100000" sy="100000" flip="none" algn="tl"/>
            </a:blipFill>
            <a:ln w="9525">
              <a:solidFill>
                <a:srgbClr val="000000"/>
              </a:solidFill>
              <a:round/>
              <a:headEnd/>
              <a:tailEnd/>
            </a:ln>
          </p:spPr>
          <p:txBody>
            <a:bodyPr/>
            <a:lstStyle/>
            <a:p>
              <a:endParaRPr lang="nl-NL"/>
            </a:p>
          </p:txBody>
        </p:sp>
        <p:grpSp>
          <p:nvGrpSpPr>
            <p:cNvPr id="5" name="Group 2082"/>
            <p:cNvGrpSpPr>
              <a:grpSpLocks/>
            </p:cNvGrpSpPr>
            <p:nvPr/>
          </p:nvGrpSpPr>
          <p:grpSpPr bwMode="auto">
            <a:xfrm>
              <a:off x="4734" y="1086"/>
              <a:ext cx="42" cy="408"/>
              <a:chOff x="4678" y="984"/>
              <a:chExt cx="46" cy="408"/>
            </a:xfrm>
          </p:grpSpPr>
          <p:sp>
            <p:nvSpPr>
              <p:cNvPr id="3124" name="Freeform 2083"/>
              <p:cNvSpPr>
                <a:spLocks/>
              </p:cNvSpPr>
              <p:nvPr/>
            </p:nvSpPr>
            <p:spPr bwMode="auto">
              <a:xfrm>
                <a:off x="4678" y="984"/>
                <a:ext cx="46" cy="84"/>
              </a:xfrm>
              <a:custGeom>
                <a:avLst/>
                <a:gdLst>
                  <a:gd name="T0" fmla="*/ 26 w 46"/>
                  <a:gd name="T1" fmla="*/ 0 h 84"/>
                  <a:gd name="T2" fmla="*/ 46 w 46"/>
                  <a:gd name="T3" fmla="*/ 84 h 84"/>
                  <a:gd name="T4" fmla="*/ 26 w 46"/>
                  <a:gd name="T5" fmla="*/ 84 h 84"/>
                  <a:gd name="T6" fmla="*/ 0 w 46"/>
                  <a:gd name="T7" fmla="*/ 84 h 84"/>
                  <a:gd name="T8" fmla="*/ 26 w 46"/>
                  <a:gd name="T9" fmla="*/ 0 h 84"/>
                  <a:gd name="T10" fmla="*/ 0 60000 65536"/>
                  <a:gd name="T11" fmla="*/ 0 60000 65536"/>
                  <a:gd name="T12" fmla="*/ 0 60000 65536"/>
                  <a:gd name="T13" fmla="*/ 0 60000 65536"/>
                  <a:gd name="T14" fmla="*/ 0 60000 65536"/>
                  <a:gd name="T15" fmla="*/ 0 w 46"/>
                  <a:gd name="T16" fmla="*/ 0 h 84"/>
                  <a:gd name="T17" fmla="*/ 46 w 46"/>
                  <a:gd name="T18" fmla="*/ 84 h 84"/>
                </a:gdLst>
                <a:ahLst/>
                <a:cxnLst>
                  <a:cxn ang="T10">
                    <a:pos x="T0" y="T1"/>
                  </a:cxn>
                  <a:cxn ang="T11">
                    <a:pos x="T2" y="T3"/>
                  </a:cxn>
                  <a:cxn ang="T12">
                    <a:pos x="T4" y="T5"/>
                  </a:cxn>
                  <a:cxn ang="T13">
                    <a:pos x="T6" y="T7"/>
                  </a:cxn>
                  <a:cxn ang="T14">
                    <a:pos x="T8" y="T9"/>
                  </a:cxn>
                </a:cxnLst>
                <a:rect l="T15" t="T16" r="T17" b="T18"/>
                <a:pathLst>
                  <a:path w="46" h="84">
                    <a:moveTo>
                      <a:pt x="26" y="0"/>
                    </a:moveTo>
                    <a:lnTo>
                      <a:pt x="46" y="84"/>
                    </a:lnTo>
                    <a:lnTo>
                      <a:pt x="26" y="84"/>
                    </a:lnTo>
                    <a:lnTo>
                      <a:pt x="0" y="84"/>
                    </a:lnTo>
                    <a:lnTo>
                      <a:pt x="26" y="0"/>
                    </a:lnTo>
                    <a:close/>
                  </a:path>
                </a:pathLst>
              </a:custGeom>
              <a:solidFill>
                <a:srgbClr val="000000"/>
              </a:solidFill>
              <a:ln w="9525">
                <a:noFill/>
                <a:round/>
                <a:headEnd/>
                <a:tailEnd/>
              </a:ln>
            </p:spPr>
            <p:txBody>
              <a:bodyPr/>
              <a:lstStyle/>
              <a:p>
                <a:endParaRPr lang="nl-NL"/>
              </a:p>
            </p:txBody>
          </p:sp>
          <p:sp>
            <p:nvSpPr>
              <p:cNvPr id="3125" name="Freeform 2084"/>
              <p:cNvSpPr>
                <a:spLocks/>
              </p:cNvSpPr>
              <p:nvPr/>
            </p:nvSpPr>
            <p:spPr bwMode="auto">
              <a:xfrm>
                <a:off x="4678" y="1308"/>
                <a:ext cx="46" cy="84"/>
              </a:xfrm>
              <a:custGeom>
                <a:avLst/>
                <a:gdLst>
                  <a:gd name="T0" fmla="*/ 26 w 46"/>
                  <a:gd name="T1" fmla="*/ 84 h 84"/>
                  <a:gd name="T2" fmla="*/ 0 w 46"/>
                  <a:gd name="T3" fmla="*/ 0 h 84"/>
                  <a:gd name="T4" fmla="*/ 26 w 46"/>
                  <a:gd name="T5" fmla="*/ 0 h 84"/>
                  <a:gd name="T6" fmla="*/ 46 w 46"/>
                  <a:gd name="T7" fmla="*/ 0 h 84"/>
                  <a:gd name="T8" fmla="*/ 26 w 46"/>
                  <a:gd name="T9" fmla="*/ 84 h 84"/>
                  <a:gd name="T10" fmla="*/ 0 60000 65536"/>
                  <a:gd name="T11" fmla="*/ 0 60000 65536"/>
                  <a:gd name="T12" fmla="*/ 0 60000 65536"/>
                  <a:gd name="T13" fmla="*/ 0 60000 65536"/>
                  <a:gd name="T14" fmla="*/ 0 60000 65536"/>
                  <a:gd name="T15" fmla="*/ 0 w 46"/>
                  <a:gd name="T16" fmla="*/ 0 h 84"/>
                  <a:gd name="T17" fmla="*/ 46 w 46"/>
                  <a:gd name="T18" fmla="*/ 84 h 84"/>
                </a:gdLst>
                <a:ahLst/>
                <a:cxnLst>
                  <a:cxn ang="T10">
                    <a:pos x="T0" y="T1"/>
                  </a:cxn>
                  <a:cxn ang="T11">
                    <a:pos x="T2" y="T3"/>
                  </a:cxn>
                  <a:cxn ang="T12">
                    <a:pos x="T4" y="T5"/>
                  </a:cxn>
                  <a:cxn ang="T13">
                    <a:pos x="T6" y="T7"/>
                  </a:cxn>
                  <a:cxn ang="T14">
                    <a:pos x="T8" y="T9"/>
                  </a:cxn>
                </a:cxnLst>
                <a:rect l="T15" t="T16" r="T17" b="T18"/>
                <a:pathLst>
                  <a:path w="46" h="84">
                    <a:moveTo>
                      <a:pt x="26" y="84"/>
                    </a:moveTo>
                    <a:lnTo>
                      <a:pt x="0" y="0"/>
                    </a:lnTo>
                    <a:lnTo>
                      <a:pt x="26" y="0"/>
                    </a:lnTo>
                    <a:lnTo>
                      <a:pt x="46" y="0"/>
                    </a:lnTo>
                    <a:lnTo>
                      <a:pt x="26" y="84"/>
                    </a:lnTo>
                    <a:close/>
                  </a:path>
                </a:pathLst>
              </a:custGeom>
              <a:solidFill>
                <a:srgbClr val="000000"/>
              </a:solidFill>
              <a:ln w="9525">
                <a:noFill/>
                <a:round/>
                <a:headEnd/>
                <a:tailEnd/>
              </a:ln>
            </p:spPr>
            <p:txBody>
              <a:bodyPr/>
              <a:lstStyle/>
              <a:p>
                <a:endParaRPr lang="nl-NL"/>
              </a:p>
            </p:txBody>
          </p:sp>
          <p:sp>
            <p:nvSpPr>
              <p:cNvPr id="3126" name="Line 2085"/>
              <p:cNvSpPr>
                <a:spLocks noChangeShapeType="1"/>
              </p:cNvSpPr>
              <p:nvPr/>
            </p:nvSpPr>
            <p:spPr bwMode="auto">
              <a:xfrm>
                <a:off x="4704" y="1068"/>
                <a:ext cx="1" cy="240"/>
              </a:xfrm>
              <a:prstGeom prst="line">
                <a:avLst/>
              </a:prstGeom>
              <a:noFill/>
              <a:ln w="9525">
                <a:solidFill>
                  <a:srgbClr val="000000"/>
                </a:solidFill>
                <a:round/>
                <a:headEnd/>
                <a:tailEnd/>
              </a:ln>
            </p:spPr>
            <p:txBody>
              <a:bodyPr/>
              <a:lstStyle/>
              <a:p>
                <a:endParaRPr lang="nl-NL"/>
              </a:p>
            </p:txBody>
          </p:sp>
        </p:grpSp>
        <p:grpSp>
          <p:nvGrpSpPr>
            <p:cNvPr id="6" name="Group 2086"/>
            <p:cNvGrpSpPr>
              <a:grpSpLocks/>
            </p:cNvGrpSpPr>
            <p:nvPr/>
          </p:nvGrpSpPr>
          <p:grpSpPr bwMode="auto">
            <a:xfrm>
              <a:off x="4694" y="1616"/>
              <a:ext cx="408" cy="42"/>
              <a:chOff x="5348" y="1470"/>
              <a:chExt cx="442" cy="42"/>
            </a:xfrm>
          </p:grpSpPr>
          <p:sp>
            <p:nvSpPr>
              <p:cNvPr id="3122" name="Freeform 2087"/>
              <p:cNvSpPr>
                <a:spLocks/>
              </p:cNvSpPr>
              <p:nvPr/>
            </p:nvSpPr>
            <p:spPr bwMode="auto">
              <a:xfrm>
                <a:off x="5699" y="1470"/>
                <a:ext cx="91" cy="42"/>
              </a:xfrm>
              <a:custGeom>
                <a:avLst/>
                <a:gdLst>
                  <a:gd name="T0" fmla="*/ 91 w 91"/>
                  <a:gd name="T1" fmla="*/ 24 h 42"/>
                  <a:gd name="T2" fmla="*/ 0 w 91"/>
                  <a:gd name="T3" fmla="*/ 42 h 42"/>
                  <a:gd name="T4" fmla="*/ 0 w 91"/>
                  <a:gd name="T5" fmla="*/ 24 h 42"/>
                  <a:gd name="T6" fmla="*/ 0 w 91"/>
                  <a:gd name="T7" fmla="*/ 0 h 42"/>
                  <a:gd name="T8" fmla="*/ 91 w 91"/>
                  <a:gd name="T9" fmla="*/ 24 h 42"/>
                  <a:gd name="T10" fmla="*/ 0 60000 65536"/>
                  <a:gd name="T11" fmla="*/ 0 60000 65536"/>
                  <a:gd name="T12" fmla="*/ 0 60000 65536"/>
                  <a:gd name="T13" fmla="*/ 0 60000 65536"/>
                  <a:gd name="T14" fmla="*/ 0 60000 65536"/>
                  <a:gd name="T15" fmla="*/ 0 w 91"/>
                  <a:gd name="T16" fmla="*/ 0 h 42"/>
                  <a:gd name="T17" fmla="*/ 91 w 91"/>
                  <a:gd name="T18" fmla="*/ 42 h 42"/>
                </a:gdLst>
                <a:ahLst/>
                <a:cxnLst>
                  <a:cxn ang="T10">
                    <a:pos x="T0" y="T1"/>
                  </a:cxn>
                  <a:cxn ang="T11">
                    <a:pos x="T2" y="T3"/>
                  </a:cxn>
                  <a:cxn ang="T12">
                    <a:pos x="T4" y="T5"/>
                  </a:cxn>
                  <a:cxn ang="T13">
                    <a:pos x="T6" y="T7"/>
                  </a:cxn>
                  <a:cxn ang="T14">
                    <a:pos x="T8" y="T9"/>
                  </a:cxn>
                </a:cxnLst>
                <a:rect l="T15" t="T16" r="T17" b="T18"/>
                <a:pathLst>
                  <a:path w="91" h="42">
                    <a:moveTo>
                      <a:pt x="91" y="24"/>
                    </a:moveTo>
                    <a:lnTo>
                      <a:pt x="0" y="42"/>
                    </a:lnTo>
                    <a:lnTo>
                      <a:pt x="0" y="24"/>
                    </a:lnTo>
                    <a:lnTo>
                      <a:pt x="0" y="0"/>
                    </a:lnTo>
                    <a:lnTo>
                      <a:pt x="91" y="24"/>
                    </a:lnTo>
                    <a:close/>
                  </a:path>
                </a:pathLst>
              </a:custGeom>
              <a:solidFill>
                <a:srgbClr val="000000"/>
              </a:solidFill>
              <a:ln w="9525">
                <a:noFill/>
                <a:round/>
                <a:headEnd/>
                <a:tailEnd/>
              </a:ln>
            </p:spPr>
            <p:txBody>
              <a:bodyPr/>
              <a:lstStyle/>
              <a:p>
                <a:endParaRPr lang="nl-NL"/>
              </a:p>
            </p:txBody>
          </p:sp>
          <p:sp>
            <p:nvSpPr>
              <p:cNvPr id="3123" name="Line 2088"/>
              <p:cNvSpPr>
                <a:spLocks noChangeShapeType="1"/>
              </p:cNvSpPr>
              <p:nvPr/>
            </p:nvSpPr>
            <p:spPr bwMode="auto">
              <a:xfrm>
                <a:off x="5348" y="1494"/>
                <a:ext cx="351" cy="1"/>
              </a:xfrm>
              <a:prstGeom prst="line">
                <a:avLst/>
              </a:prstGeom>
              <a:noFill/>
              <a:ln w="9525">
                <a:solidFill>
                  <a:srgbClr val="000000"/>
                </a:solidFill>
                <a:round/>
                <a:headEnd/>
                <a:tailEnd/>
              </a:ln>
            </p:spPr>
            <p:txBody>
              <a:bodyPr/>
              <a:lstStyle/>
              <a:p>
                <a:endParaRPr lang="nl-NL"/>
              </a:p>
            </p:txBody>
          </p:sp>
        </p:grpSp>
        <p:sp>
          <p:nvSpPr>
            <p:cNvPr id="3111" name="Rectangle 2089"/>
            <p:cNvSpPr>
              <a:spLocks noChangeArrowheads="1"/>
            </p:cNvSpPr>
            <p:nvPr/>
          </p:nvSpPr>
          <p:spPr bwMode="auto">
            <a:xfrm>
              <a:off x="4785" y="1661"/>
              <a:ext cx="229"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time</a:t>
              </a:r>
              <a:endParaRPr lang="en-US" sz="4800" b="0">
                <a:solidFill>
                  <a:schemeClr val="tx1"/>
                </a:solidFill>
                <a:latin typeface="Times New Roman" pitchFamily="18" charset="0"/>
              </a:endParaRPr>
            </a:p>
          </p:txBody>
        </p:sp>
        <p:grpSp>
          <p:nvGrpSpPr>
            <p:cNvPr id="7" name="Group 2090"/>
            <p:cNvGrpSpPr>
              <a:grpSpLocks/>
            </p:cNvGrpSpPr>
            <p:nvPr/>
          </p:nvGrpSpPr>
          <p:grpSpPr bwMode="auto">
            <a:xfrm>
              <a:off x="4056" y="1152"/>
              <a:ext cx="42" cy="276"/>
              <a:chOff x="3944" y="1050"/>
              <a:chExt cx="46" cy="276"/>
            </a:xfrm>
          </p:grpSpPr>
          <p:sp>
            <p:nvSpPr>
              <p:cNvPr id="3119" name="Freeform 2091"/>
              <p:cNvSpPr>
                <a:spLocks/>
              </p:cNvSpPr>
              <p:nvPr/>
            </p:nvSpPr>
            <p:spPr bwMode="auto">
              <a:xfrm>
                <a:off x="3944" y="1050"/>
                <a:ext cx="46" cy="84"/>
              </a:xfrm>
              <a:custGeom>
                <a:avLst/>
                <a:gdLst>
                  <a:gd name="T0" fmla="*/ 20 w 46"/>
                  <a:gd name="T1" fmla="*/ 0 h 84"/>
                  <a:gd name="T2" fmla="*/ 46 w 46"/>
                  <a:gd name="T3" fmla="*/ 84 h 84"/>
                  <a:gd name="T4" fmla="*/ 20 w 46"/>
                  <a:gd name="T5" fmla="*/ 84 h 84"/>
                  <a:gd name="T6" fmla="*/ 0 w 46"/>
                  <a:gd name="T7" fmla="*/ 84 h 84"/>
                  <a:gd name="T8" fmla="*/ 20 w 46"/>
                  <a:gd name="T9" fmla="*/ 0 h 84"/>
                  <a:gd name="T10" fmla="*/ 0 60000 65536"/>
                  <a:gd name="T11" fmla="*/ 0 60000 65536"/>
                  <a:gd name="T12" fmla="*/ 0 60000 65536"/>
                  <a:gd name="T13" fmla="*/ 0 60000 65536"/>
                  <a:gd name="T14" fmla="*/ 0 60000 65536"/>
                  <a:gd name="T15" fmla="*/ 0 w 46"/>
                  <a:gd name="T16" fmla="*/ 0 h 84"/>
                  <a:gd name="T17" fmla="*/ 46 w 46"/>
                  <a:gd name="T18" fmla="*/ 84 h 84"/>
                </a:gdLst>
                <a:ahLst/>
                <a:cxnLst>
                  <a:cxn ang="T10">
                    <a:pos x="T0" y="T1"/>
                  </a:cxn>
                  <a:cxn ang="T11">
                    <a:pos x="T2" y="T3"/>
                  </a:cxn>
                  <a:cxn ang="T12">
                    <a:pos x="T4" y="T5"/>
                  </a:cxn>
                  <a:cxn ang="T13">
                    <a:pos x="T6" y="T7"/>
                  </a:cxn>
                  <a:cxn ang="T14">
                    <a:pos x="T8" y="T9"/>
                  </a:cxn>
                </a:cxnLst>
                <a:rect l="T15" t="T16" r="T17" b="T18"/>
                <a:pathLst>
                  <a:path w="46" h="84">
                    <a:moveTo>
                      <a:pt x="20" y="0"/>
                    </a:moveTo>
                    <a:lnTo>
                      <a:pt x="46" y="84"/>
                    </a:lnTo>
                    <a:lnTo>
                      <a:pt x="20" y="84"/>
                    </a:lnTo>
                    <a:lnTo>
                      <a:pt x="0" y="84"/>
                    </a:lnTo>
                    <a:lnTo>
                      <a:pt x="20" y="0"/>
                    </a:lnTo>
                    <a:close/>
                  </a:path>
                </a:pathLst>
              </a:custGeom>
              <a:solidFill>
                <a:srgbClr val="000000"/>
              </a:solidFill>
              <a:ln w="9525">
                <a:noFill/>
                <a:round/>
                <a:headEnd/>
                <a:tailEnd/>
              </a:ln>
            </p:spPr>
            <p:txBody>
              <a:bodyPr/>
              <a:lstStyle/>
              <a:p>
                <a:endParaRPr lang="nl-NL"/>
              </a:p>
            </p:txBody>
          </p:sp>
          <p:sp>
            <p:nvSpPr>
              <p:cNvPr id="3120" name="Freeform 2092"/>
              <p:cNvSpPr>
                <a:spLocks/>
              </p:cNvSpPr>
              <p:nvPr/>
            </p:nvSpPr>
            <p:spPr bwMode="auto">
              <a:xfrm>
                <a:off x="3944" y="1236"/>
                <a:ext cx="46" cy="90"/>
              </a:xfrm>
              <a:custGeom>
                <a:avLst/>
                <a:gdLst>
                  <a:gd name="T0" fmla="*/ 20 w 46"/>
                  <a:gd name="T1" fmla="*/ 90 h 90"/>
                  <a:gd name="T2" fmla="*/ 0 w 46"/>
                  <a:gd name="T3" fmla="*/ 0 h 90"/>
                  <a:gd name="T4" fmla="*/ 20 w 46"/>
                  <a:gd name="T5" fmla="*/ 0 h 90"/>
                  <a:gd name="T6" fmla="*/ 46 w 46"/>
                  <a:gd name="T7" fmla="*/ 0 h 90"/>
                  <a:gd name="T8" fmla="*/ 20 w 46"/>
                  <a:gd name="T9" fmla="*/ 90 h 90"/>
                  <a:gd name="T10" fmla="*/ 0 60000 65536"/>
                  <a:gd name="T11" fmla="*/ 0 60000 65536"/>
                  <a:gd name="T12" fmla="*/ 0 60000 65536"/>
                  <a:gd name="T13" fmla="*/ 0 60000 65536"/>
                  <a:gd name="T14" fmla="*/ 0 60000 65536"/>
                  <a:gd name="T15" fmla="*/ 0 w 46"/>
                  <a:gd name="T16" fmla="*/ 0 h 90"/>
                  <a:gd name="T17" fmla="*/ 46 w 46"/>
                  <a:gd name="T18" fmla="*/ 90 h 90"/>
                </a:gdLst>
                <a:ahLst/>
                <a:cxnLst>
                  <a:cxn ang="T10">
                    <a:pos x="T0" y="T1"/>
                  </a:cxn>
                  <a:cxn ang="T11">
                    <a:pos x="T2" y="T3"/>
                  </a:cxn>
                  <a:cxn ang="T12">
                    <a:pos x="T4" y="T5"/>
                  </a:cxn>
                  <a:cxn ang="T13">
                    <a:pos x="T6" y="T7"/>
                  </a:cxn>
                  <a:cxn ang="T14">
                    <a:pos x="T8" y="T9"/>
                  </a:cxn>
                </a:cxnLst>
                <a:rect l="T15" t="T16" r="T17" b="T18"/>
                <a:pathLst>
                  <a:path w="46" h="90">
                    <a:moveTo>
                      <a:pt x="20" y="90"/>
                    </a:moveTo>
                    <a:lnTo>
                      <a:pt x="0" y="0"/>
                    </a:lnTo>
                    <a:lnTo>
                      <a:pt x="20" y="0"/>
                    </a:lnTo>
                    <a:lnTo>
                      <a:pt x="46" y="0"/>
                    </a:lnTo>
                    <a:lnTo>
                      <a:pt x="20" y="90"/>
                    </a:lnTo>
                    <a:close/>
                  </a:path>
                </a:pathLst>
              </a:custGeom>
              <a:solidFill>
                <a:srgbClr val="000000"/>
              </a:solidFill>
              <a:ln w="9525">
                <a:noFill/>
                <a:round/>
                <a:headEnd/>
                <a:tailEnd/>
              </a:ln>
            </p:spPr>
            <p:txBody>
              <a:bodyPr/>
              <a:lstStyle/>
              <a:p>
                <a:endParaRPr lang="nl-NL"/>
              </a:p>
            </p:txBody>
          </p:sp>
          <p:sp>
            <p:nvSpPr>
              <p:cNvPr id="3121" name="Line 2093"/>
              <p:cNvSpPr>
                <a:spLocks noChangeShapeType="1"/>
              </p:cNvSpPr>
              <p:nvPr/>
            </p:nvSpPr>
            <p:spPr bwMode="auto">
              <a:xfrm>
                <a:off x="3964" y="1134"/>
                <a:ext cx="1" cy="102"/>
              </a:xfrm>
              <a:prstGeom prst="line">
                <a:avLst/>
              </a:prstGeom>
              <a:noFill/>
              <a:ln w="9525">
                <a:solidFill>
                  <a:srgbClr val="000000"/>
                </a:solidFill>
                <a:round/>
                <a:headEnd/>
                <a:tailEnd/>
              </a:ln>
            </p:spPr>
            <p:txBody>
              <a:bodyPr/>
              <a:lstStyle/>
              <a:p>
                <a:endParaRPr lang="nl-NL"/>
              </a:p>
            </p:txBody>
          </p:sp>
        </p:grpSp>
        <p:sp>
          <p:nvSpPr>
            <p:cNvPr id="3113" name="Rectangle 2094"/>
            <p:cNvSpPr>
              <a:spLocks noChangeArrowheads="1"/>
            </p:cNvSpPr>
            <p:nvPr/>
          </p:nvSpPr>
          <p:spPr bwMode="auto">
            <a:xfrm>
              <a:off x="4110" y="1224"/>
              <a:ext cx="121"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L-</a:t>
              </a:r>
              <a:endParaRPr lang="en-US" sz="4800" b="0">
                <a:solidFill>
                  <a:schemeClr val="tx1"/>
                </a:solidFill>
                <a:latin typeface="Times New Roman" pitchFamily="18" charset="0"/>
              </a:endParaRPr>
            </a:p>
          </p:txBody>
        </p:sp>
        <p:sp>
          <p:nvSpPr>
            <p:cNvPr id="3114" name="Rectangle 2095"/>
            <p:cNvSpPr>
              <a:spLocks noChangeArrowheads="1"/>
            </p:cNvSpPr>
            <p:nvPr/>
          </p:nvSpPr>
          <p:spPr bwMode="auto">
            <a:xfrm>
              <a:off x="4212" y="1224"/>
              <a:ext cx="78"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Symbol" pitchFamily="18" charset="2"/>
                </a:rPr>
                <a:t>D</a:t>
              </a:r>
              <a:endParaRPr lang="en-US" sz="4800" b="0">
                <a:solidFill>
                  <a:schemeClr val="tx1"/>
                </a:solidFill>
                <a:latin typeface="Times New Roman" pitchFamily="18" charset="0"/>
              </a:endParaRPr>
            </a:p>
          </p:txBody>
        </p:sp>
        <p:sp>
          <p:nvSpPr>
            <p:cNvPr id="3115" name="Rectangle 2096"/>
            <p:cNvSpPr>
              <a:spLocks noChangeArrowheads="1"/>
            </p:cNvSpPr>
            <p:nvPr/>
          </p:nvSpPr>
          <p:spPr bwMode="auto">
            <a:xfrm>
              <a:off x="4278" y="1224"/>
              <a:ext cx="78"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L</a:t>
              </a:r>
              <a:endParaRPr lang="en-US" sz="4800" b="0">
                <a:solidFill>
                  <a:schemeClr val="tx1"/>
                </a:solidFill>
                <a:latin typeface="Times New Roman" pitchFamily="18" charset="0"/>
              </a:endParaRPr>
            </a:p>
          </p:txBody>
        </p:sp>
        <p:sp>
          <p:nvSpPr>
            <p:cNvPr id="3116" name="Rectangle 2097"/>
            <p:cNvSpPr>
              <a:spLocks noChangeArrowheads="1"/>
            </p:cNvSpPr>
            <p:nvPr/>
          </p:nvSpPr>
          <p:spPr bwMode="auto">
            <a:xfrm>
              <a:off x="4806" y="1224"/>
              <a:ext cx="150"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L+</a:t>
              </a:r>
              <a:endParaRPr lang="en-US" sz="4800" b="0">
                <a:solidFill>
                  <a:schemeClr val="tx1"/>
                </a:solidFill>
                <a:latin typeface="Times New Roman" pitchFamily="18" charset="0"/>
              </a:endParaRPr>
            </a:p>
          </p:txBody>
        </p:sp>
        <p:sp>
          <p:nvSpPr>
            <p:cNvPr id="3117" name="Rectangle 2098"/>
            <p:cNvSpPr>
              <a:spLocks noChangeArrowheads="1"/>
            </p:cNvSpPr>
            <p:nvPr/>
          </p:nvSpPr>
          <p:spPr bwMode="auto">
            <a:xfrm>
              <a:off x="4932" y="1224"/>
              <a:ext cx="78"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Symbol" pitchFamily="18" charset="2"/>
                </a:rPr>
                <a:t>D</a:t>
              </a:r>
              <a:endParaRPr lang="en-US" sz="4800" b="0">
                <a:solidFill>
                  <a:schemeClr val="tx1"/>
                </a:solidFill>
                <a:latin typeface="Times New Roman" pitchFamily="18" charset="0"/>
              </a:endParaRPr>
            </a:p>
          </p:txBody>
        </p:sp>
        <p:sp>
          <p:nvSpPr>
            <p:cNvPr id="3118" name="Rectangle 2099"/>
            <p:cNvSpPr>
              <a:spLocks noChangeArrowheads="1"/>
            </p:cNvSpPr>
            <p:nvPr/>
          </p:nvSpPr>
          <p:spPr bwMode="auto">
            <a:xfrm>
              <a:off x="4998" y="1224"/>
              <a:ext cx="78"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L</a:t>
              </a:r>
              <a:endParaRPr lang="en-US" sz="4800" b="0">
                <a:solidFill>
                  <a:schemeClr val="tx1"/>
                </a:solidFill>
                <a:latin typeface="Times New Roman" pitchFamily="18" charset="0"/>
              </a:endParaRPr>
            </a:p>
          </p:txBody>
        </p:sp>
      </p:grpSp>
      <p:sp>
        <p:nvSpPr>
          <p:cNvPr id="3082" name="Rectangle 2100"/>
          <p:cNvSpPr>
            <a:spLocks noChangeArrowheads="1"/>
          </p:cNvSpPr>
          <p:nvPr/>
        </p:nvSpPr>
        <p:spPr bwMode="auto">
          <a:xfrm>
            <a:off x="841375" y="1084263"/>
            <a:ext cx="7273925" cy="2520950"/>
          </a:xfrm>
          <a:prstGeom prst="rect">
            <a:avLst/>
          </a:prstGeom>
          <a:noFill/>
          <a:ln w="9525">
            <a:noFill/>
            <a:miter lim="800000"/>
            <a:headEnd/>
            <a:tailEnd/>
          </a:ln>
        </p:spPr>
        <p:txBody>
          <a:bodyPr lIns="92075" tIns="46038" rIns="92075" bIns="46038"/>
          <a:lstStyle/>
          <a:p>
            <a:pPr marL="342900" indent="-342900">
              <a:spcAft>
                <a:spcPct val="40000"/>
              </a:spcAft>
              <a:buClr>
                <a:srgbClr val="666699"/>
              </a:buClr>
              <a:buSzPct val="85000"/>
              <a:buFont typeface="Wingdings" pitchFamily="2" charset="2"/>
              <a:buChar char="§"/>
            </a:pPr>
            <a:r>
              <a:rPr lang="en-US" sz="2100" b="0">
                <a:solidFill>
                  <a:srgbClr val="6C18B0"/>
                </a:solidFill>
              </a:rPr>
              <a:t>Predicted by general relativity</a:t>
            </a:r>
          </a:p>
          <a:p>
            <a:pPr marL="342900" indent="-342900">
              <a:spcAft>
                <a:spcPct val="40000"/>
              </a:spcAft>
              <a:buClr>
                <a:srgbClr val="666699"/>
              </a:buClr>
              <a:buSzPct val="85000"/>
              <a:buFont typeface="Wingdings" pitchFamily="2" charset="2"/>
              <a:buChar char="§"/>
            </a:pPr>
            <a:r>
              <a:rPr lang="en-US" sz="2100" b="0">
                <a:solidFill>
                  <a:srgbClr val="6C18B0"/>
                </a:solidFill>
              </a:rPr>
              <a:t>GW = space-time metric wave</a:t>
            </a:r>
          </a:p>
          <a:p>
            <a:pPr marL="819150" lvl="1" indent="-285750">
              <a:spcAft>
                <a:spcPct val="40000"/>
              </a:spcAft>
              <a:buClr>
                <a:schemeClr val="bg1"/>
              </a:buClr>
              <a:buSzPct val="75000"/>
              <a:buFontTx/>
              <a:buChar char="–"/>
            </a:pPr>
            <a:r>
              <a:rPr lang="en-US" sz="1800" b="0"/>
              <a:t>Distance variation</a:t>
            </a:r>
          </a:p>
          <a:p>
            <a:pPr marL="819150" lvl="1" indent="-285750">
              <a:spcAft>
                <a:spcPct val="40000"/>
              </a:spcAft>
              <a:buClr>
                <a:schemeClr val="bg1"/>
              </a:buClr>
              <a:buSzPct val="75000"/>
              <a:buFontTx/>
              <a:buChar char="–"/>
            </a:pPr>
            <a:r>
              <a:rPr lang="en-US" sz="1800" b="0"/>
              <a:t>Strain amplitude </a:t>
            </a:r>
            <a:r>
              <a:rPr lang="en-US" sz="1800" b="0" i="1"/>
              <a:t>h</a:t>
            </a:r>
            <a:r>
              <a:rPr lang="en-US" sz="1800" b="0"/>
              <a:t>:</a:t>
            </a:r>
          </a:p>
          <a:p>
            <a:pPr marL="342900" indent="-342900">
              <a:spcAft>
                <a:spcPct val="40000"/>
              </a:spcAft>
              <a:buClr>
                <a:srgbClr val="666699"/>
              </a:buClr>
              <a:buSzPct val="85000"/>
              <a:buFont typeface="Wingdings" pitchFamily="2" charset="2"/>
              <a:buChar char="§"/>
            </a:pPr>
            <a:endParaRPr lang="en-US" sz="2100" b="0">
              <a:solidFill>
                <a:srgbClr val="6C18B0"/>
              </a:solidFill>
            </a:endParaRPr>
          </a:p>
          <a:p>
            <a:pPr marL="342900" indent="-342900">
              <a:spcAft>
                <a:spcPct val="40000"/>
              </a:spcAft>
              <a:buClr>
                <a:srgbClr val="666699"/>
              </a:buClr>
              <a:buSzPct val="85000"/>
              <a:buFont typeface="Wingdings" pitchFamily="2" charset="2"/>
              <a:buChar char="§"/>
            </a:pPr>
            <a:endParaRPr lang="en-US" sz="2100" b="0">
              <a:solidFill>
                <a:srgbClr val="6C18B0"/>
              </a:solidFill>
            </a:endParaRPr>
          </a:p>
        </p:txBody>
      </p:sp>
      <p:grpSp>
        <p:nvGrpSpPr>
          <p:cNvPr id="8" name="Group 2101"/>
          <p:cNvGrpSpPr>
            <a:grpSpLocks/>
          </p:cNvGrpSpPr>
          <p:nvPr/>
        </p:nvGrpSpPr>
        <p:grpSpPr bwMode="auto">
          <a:xfrm>
            <a:off x="835025" y="3100388"/>
            <a:ext cx="7273925" cy="2593975"/>
            <a:chOff x="158" y="2205"/>
            <a:chExt cx="4582" cy="1634"/>
          </a:xfrm>
        </p:grpSpPr>
        <p:sp>
          <p:nvSpPr>
            <p:cNvPr id="3092" name="Rectangle 2102"/>
            <p:cNvSpPr>
              <a:spLocks noChangeArrowheads="1"/>
            </p:cNvSpPr>
            <p:nvPr/>
          </p:nvSpPr>
          <p:spPr bwMode="auto">
            <a:xfrm>
              <a:off x="158" y="2205"/>
              <a:ext cx="4582" cy="1634"/>
            </a:xfrm>
            <a:prstGeom prst="rect">
              <a:avLst/>
            </a:prstGeom>
            <a:noFill/>
            <a:ln w="9525">
              <a:noFill/>
              <a:miter lim="800000"/>
              <a:headEnd/>
              <a:tailEnd/>
            </a:ln>
          </p:spPr>
          <p:txBody>
            <a:bodyPr lIns="92075" tIns="46038" rIns="92075" bIns="46038"/>
            <a:lstStyle/>
            <a:p>
              <a:pPr marL="342900" indent="-342900">
                <a:spcAft>
                  <a:spcPct val="40000"/>
                </a:spcAft>
                <a:buClr>
                  <a:srgbClr val="666699"/>
                </a:buClr>
                <a:buSzPct val="85000"/>
                <a:buFont typeface="Wingdings" pitchFamily="2" charset="2"/>
                <a:buChar char="§"/>
              </a:pPr>
              <a:r>
                <a:rPr lang="en-US" sz="2100" b="0">
                  <a:solidFill>
                    <a:srgbClr val="6C18B0"/>
                  </a:solidFill>
                </a:rPr>
                <a:t>GW produced by mass acceleration</a:t>
              </a:r>
            </a:p>
            <a:p>
              <a:pPr marL="819150" lvl="1" indent="-285750">
                <a:spcAft>
                  <a:spcPct val="40000"/>
                </a:spcAft>
                <a:buClr>
                  <a:schemeClr val="bg1"/>
                </a:buClr>
                <a:buSzPct val="75000"/>
                <a:buFontTx/>
                <a:buChar char="–"/>
              </a:pPr>
              <a:endParaRPr lang="en-US" sz="1800" b="0"/>
            </a:p>
            <a:p>
              <a:pPr marL="819150" lvl="1" indent="-285750">
                <a:spcAft>
                  <a:spcPct val="40000"/>
                </a:spcAft>
                <a:buClr>
                  <a:schemeClr val="bg1"/>
                </a:buClr>
                <a:buSzPct val="75000"/>
                <a:buFontTx/>
                <a:buChar char="–"/>
              </a:pPr>
              <a:r>
                <a:rPr lang="en-US" sz="1800" b="0" i="1"/>
                <a:t>d</a:t>
              </a:r>
              <a:r>
                <a:rPr lang="en-US" sz="1800" b="0"/>
                <a:t> = source distance</a:t>
              </a:r>
            </a:p>
            <a:p>
              <a:pPr marL="819150" lvl="1" indent="-285750">
                <a:spcAft>
                  <a:spcPct val="40000"/>
                </a:spcAft>
                <a:buClr>
                  <a:schemeClr val="bg1"/>
                </a:buClr>
                <a:buSzPct val="75000"/>
                <a:buFontTx/>
                <a:buChar char="–"/>
              </a:pPr>
              <a:r>
                <a:rPr lang="en-US" sz="1800" b="0" i="1"/>
                <a:t>Q</a:t>
              </a:r>
              <a:r>
                <a:rPr lang="en-US" sz="1800" b="0"/>
                <a:t> = </a:t>
              </a:r>
              <a:r>
                <a:rPr lang="en-US" sz="1800" b="0" err="1"/>
                <a:t>quadrupole</a:t>
              </a:r>
              <a:r>
                <a:rPr lang="en-US" sz="1800" b="0"/>
                <a:t> moment</a:t>
              </a:r>
            </a:p>
          </p:txBody>
        </p:sp>
        <p:graphicFrame>
          <p:nvGraphicFramePr>
            <p:cNvPr id="3078" name="Object 2103"/>
            <p:cNvGraphicFramePr>
              <a:graphicFrameLocks noChangeAspect="1"/>
            </p:cNvGraphicFramePr>
            <p:nvPr/>
          </p:nvGraphicFramePr>
          <p:xfrm>
            <a:off x="2472" y="2568"/>
            <a:ext cx="1291" cy="623"/>
          </p:xfrm>
          <a:graphic>
            <a:graphicData uri="http://schemas.openxmlformats.org/presentationml/2006/ole">
              <p:oleObj spid="_x0000_s553990" name="Équation" r:id="rId6" imgW="939600" imgH="419040" progId="Equation.3">
                <p:embed/>
              </p:oleObj>
            </a:graphicData>
          </a:graphic>
        </p:graphicFrame>
      </p:grpSp>
      <p:grpSp>
        <p:nvGrpSpPr>
          <p:cNvPr id="9" name="Group 2104"/>
          <p:cNvGrpSpPr>
            <a:grpSpLocks/>
          </p:cNvGrpSpPr>
          <p:nvPr/>
        </p:nvGrpSpPr>
        <p:grpSpPr bwMode="auto">
          <a:xfrm>
            <a:off x="841375" y="3676650"/>
            <a:ext cx="7273925" cy="2016125"/>
            <a:chOff x="158" y="2568"/>
            <a:chExt cx="4582" cy="1270"/>
          </a:xfrm>
        </p:grpSpPr>
        <p:sp>
          <p:nvSpPr>
            <p:cNvPr id="3090" name="Rectangle 2105"/>
            <p:cNvSpPr>
              <a:spLocks noChangeArrowheads="1"/>
            </p:cNvSpPr>
            <p:nvPr/>
          </p:nvSpPr>
          <p:spPr bwMode="auto">
            <a:xfrm>
              <a:off x="158" y="3385"/>
              <a:ext cx="4582" cy="453"/>
            </a:xfrm>
            <a:prstGeom prst="rect">
              <a:avLst/>
            </a:prstGeom>
            <a:noFill/>
            <a:ln w="9525">
              <a:noFill/>
              <a:miter lim="800000"/>
              <a:headEnd/>
              <a:tailEnd/>
            </a:ln>
          </p:spPr>
          <p:txBody>
            <a:bodyPr lIns="92075" tIns="46038" rIns="92075" bIns="46038"/>
            <a:lstStyle/>
            <a:p>
              <a:pPr marL="342900" indent="-342900">
                <a:spcAft>
                  <a:spcPct val="40000"/>
                </a:spcAft>
                <a:buClr>
                  <a:srgbClr val="666699"/>
                </a:buClr>
                <a:buSzPct val="85000"/>
                <a:buFont typeface="Wingdings" pitchFamily="2" charset="2"/>
                <a:buChar char="§"/>
              </a:pPr>
              <a:r>
                <a:rPr lang="en-US" sz="2100" b="0">
                  <a:solidFill>
                    <a:srgbClr val="6C18B0"/>
                  </a:solidFill>
                </a:rPr>
                <a:t>Small coupling factor → astrophysical sources</a:t>
              </a:r>
            </a:p>
          </p:txBody>
        </p:sp>
        <p:sp>
          <p:nvSpPr>
            <p:cNvPr id="3091" name="Oval 2106"/>
            <p:cNvSpPr>
              <a:spLocks noChangeArrowheads="1"/>
            </p:cNvSpPr>
            <p:nvPr/>
          </p:nvSpPr>
          <p:spPr bwMode="auto">
            <a:xfrm>
              <a:off x="2744" y="2568"/>
              <a:ext cx="409" cy="681"/>
            </a:xfrm>
            <a:prstGeom prst="ellipse">
              <a:avLst/>
            </a:prstGeom>
            <a:noFill/>
            <a:ln w="38100">
              <a:solidFill>
                <a:srgbClr val="FD0F0F"/>
              </a:solidFill>
              <a:round/>
              <a:headEnd type="none" w="sm" len="sm"/>
              <a:tailEnd type="none" w="sm" len="sm"/>
            </a:ln>
          </p:spPr>
          <p:txBody>
            <a:bodyPr wrap="none" anchor="ctr"/>
            <a:lstStyle/>
            <a:p>
              <a:endParaRPr lang="nl-NL"/>
            </a:p>
          </p:txBody>
        </p:sp>
      </p:grpSp>
      <p:graphicFrame>
        <p:nvGraphicFramePr>
          <p:cNvPr id="2051" name="Object 2107"/>
          <p:cNvGraphicFramePr>
            <a:graphicFrameLocks noChangeAspect="1"/>
          </p:cNvGraphicFramePr>
          <p:nvPr/>
        </p:nvGraphicFramePr>
        <p:xfrm>
          <a:off x="7172325" y="4494213"/>
          <a:ext cx="1631950" cy="401637"/>
        </p:xfrm>
        <a:graphic>
          <a:graphicData uri="http://schemas.openxmlformats.org/presentationml/2006/ole">
            <p:oleObj spid="_x0000_s553987" name="Equation" r:id="rId7" imgW="927000" imgH="228600" progId="Equation.3">
              <p:embed/>
            </p:oleObj>
          </a:graphicData>
        </a:graphic>
      </p:graphicFrame>
      <p:graphicFrame>
        <p:nvGraphicFramePr>
          <p:cNvPr id="2052" name="Object 2108"/>
          <p:cNvGraphicFramePr>
            <a:graphicFrameLocks noChangeAspect="1"/>
          </p:cNvGraphicFramePr>
          <p:nvPr/>
        </p:nvGraphicFramePr>
        <p:xfrm>
          <a:off x="4343400" y="5715000"/>
          <a:ext cx="1190625" cy="309563"/>
        </p:xfrm>
        <a:graphic>
          <a:graphicData uri="http://schemas.openxmlformats.org/presentationml/2006/ole">
            <p:oleObj spid="_x0000_s553988" name="Equation" r:id="rId8" imgW="927000" imgH="241200" progId="Equation.DSMT4">
              <p:embed/>
            </p:oleObj>
          </a:graphicData>
        </a:graphic>
      </p:graphicFrame>
      <p:grpSp>
        <p:nvGrpSpPr>
          <p:cNvPr id="10" name="Group 63"/>
          <p:cNvGrpSpPr>
            <a:grpSpLocks/>
          </p:cNvGrpSpPr>
          <p:nvPr/>
        </p:nvGrpSpPr>
        <p:grpSpPr bwMode="auto">
          <a:xfrm>
            <a:off x="1447800" y="5619750"/>
            <a:ext cx="2800350" cy="690563"/>
            <a:chOff x="1447800" y="6076952"/>
            <a:chExt cx="2801009" cy="690008"/>
          </a:xfrm>
        </p:grpSpPr>
        <p:sp>
          <p:nvSpPr>
            <p:cNvPr id="3088" name="Can 60"/>
            <p:cNvSpPr>
              <a:spLocks noChangeArrowheads="1"/>
            </p:cNvSpPr>
            <p:nvPr/>
          </p:nvSpPr>
          <p:spPr bwMode="auto">
            <a:xfrm rot="-5400000">
              <a:off x="2667004" y="4900613"/>
              <a:ext cx="300035" cy="2652714"/>
            </a:xfrm>
            <a:prstGeom prst="can">
              <a:avLst>
                <a:gd name="adj" fmla="val 25010"/>
              </a:avLst>
            </a:prstGeom>
            <a:solidFill>
              <a:schemeClr val="accent1"/>
            </a:solidFill>
            <a:ln w="12700" algn="ctr">
              <a:solidFill>
                <a:schemeClr val="tx1"/>
              </a:solidFill>
              <a:round/>
              <a:headEnd/>
              <a:tailEnd/>
            </a:ln>
          </p:spPr>
          <p:txBody>
            <a:bodyPr vert="eaVert"/>
            <a:lstStyle/>
            <a:p>
              <a:endParaRPr lang="nl-NL"/>
            </a:p>
          </p:txBody>
        </p:sp>
        <p:sp>
          <p:nvSpPr>
            <p:cNvPr id="3089" name="TextBox 62"/>
            <p:cNvSpPr txBox="1">
              <a:spLocks noChangeArrowheads="1"/>
            </p:cNvSpPr>
            <p:nvPr/>
          </p:nvSpPr>
          <p:spPr bwMode="auto">
            <a:xfrm>
              <a:off x="1447800" y="6400542"/>
              <a:ext cx="2801009" cy="366418"/>
            </a:xfrm>
            <a:prstGeom prst="rect">
              <a:avLst/>
            </a:prstGeom>
            <a:noFill/>
            <a:ln w="9525">
              <a:noFill/>
              <a:miter lim="800000"/>
              <a:headEnd/>
              <a:tailEnd/>
            </a:ln>
          </p:spPr>
          <p:txBody>
            <a:bodyPr wrap="none">
              <a:spAutoFit/>
            </a:bodyPr>
            <a:lstStyle/>
            <a:p>
              <a:r>
                <a:rPr lang="en-US" sz="1800" b="0" i="1"/>
                <a:t>L=20 m, d = 2 m, 27 rad/s</a:t>
              </a:r>
            </a:p>
          </p:txBody>
        </p:sp>
      </p:grpSp>
      <p:graphicFrame>
        <p:nvGraphicFramePr>
          <p:cNvPr id="2053" name="Object 2109"/>
          <p:cNvGraphicFramePr>
            <a:graphicFrameLocks noChangeAspect="1"/>
          </p:cNvGraphicFramePr>
          <p:nvPr/>
        </p:nvGraphicFramePr>
        <p:xfrm>
          <a:off x="5605463" y="5713413"/>
          <a:ext cx="2947987" cy="330200"/>
        </p:xfrm>
        <a:graphic>
          <a:graphicData uri="http://schemas.openxmlformats.org/presentationml/2006/ole">
            <p:oleObj spid="_x0000_s553989" name="Equation" r:id="rId9" imgW="2158920" imgH="241200" progId="Equation.3">
              <p:embed/>
            </p:oleObj>
          </a:graphicData>
        </a:graphic>
      </p:graphicFrame>
      <p:sp>
        <p:nvSpPr>
          <p:cNvPr id="2061" name="TextBox 66"/>
          <p:cNvSpPr txBox="1">
            <a:spLocks noChangeArrowheads="1"/>
          </p:cNvSpPr>
          <p:nvPr/>
        </p:nvSpPr>
        <p:spPr bwMode="auto">
          <a:xfrm>
            <a:off x="7029450" y="6029325"/>
            <a:ext cx="1979613" cy="369888"/>
          </a:xfrm>
          <a:prstGeom prst="rect">
            <a:avLst/>
          </a:prstGeom>
          <a:noFill/>
          <a:ln w="9525">
            <a:noFill/>
            <a:miter lim="800000"/>
            <a:headEnd/>
            <a:tailEnd/>
          </a:ln>
        </p:spPr>
        <p:txBody>
          <a:bodyPr wrap="none">
            <a:spAutoFit/>
          </a:bodyPr>
          <a:lstStyle/>
          <a:p>
            <a:r>
              <a:rPr lang="en-US" sz="1800" b="0"/>
              <a:t>Earth-sun: 313 W</a:t>
            </a:r>
          </a:p>
        </p:txBody>
      </p:sp>
      <p:cxnSp>
        <p:nvCxnSpPr>
          <p:cNvPr id="3087"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par>
                                <p:cTn id="12" presetID="5" presetClass="entr" presetSubtype="10" fill="hold" nodeType="with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checkerboard(across)">
                                      <p:cBhvr>
                                        <p:cTn id="14" dur="500"/>
                                        <p:tgtEl>
                                          <p:spTgt spid="2051"/>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checkerboard(across)">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053"/>
                                        </p:tgtEl>
                                        <p:attrNameLst>
                                          <p:attrName>style.visibility</p:attrName>
                                        </p:attrNameLst>
                                      </p:cBhvr>
                                      <p:to>
                                        <p:strVal val="visible"/>
                                      </p:to>
                                    </p:set>
                                    <p:animEffect transition="in" filter="checkerboard(across)">
                                      <p:cBhvr>
                                        <p:cTn id="29" dur="500"/>
                                        <p:tgtEl>
                                          <p:spTgt spid="2053"/>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061"/>
                                        </p:tgtEl>
                                        <p:attrNameLst>
                                          <p:attrName>style.visibility</p:attrName>
                                        </p:attrNameLst>
                                      </p:cBhvr>
                                      <p:to>
                                        <p:strVal val="visible"/>
                                      </p:to>
                                    </p:set>
                                    <p:animEffect transition="in" filter="checkerboard(across)">
                                      <p:cBhvr>
                                        <p:cTn id="34" dur="5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vmware-host\Shared Folders\Desktop\Supernova-1987a.jpg"/>
          <p:cNvPicPr>
            <a:picLocks noChangeAspect="1" noChangeArrowheads="1"/>
          </p:cNvPicPr>
          <p:nvPr/>
        </p:nvPicPr>
        <p:blipFill>
          <a:blip r:embed="rId3" cstate="print"/>
          <a:srcRect/>
          <a:stretch>
            <a:fillRect/>
          </a:stretch>
        </p:blipFill>
        <p:spPr bwMode="auto">
          <a:xfrm>
            <a:off x="1" y="0"/>
            <a:ext cx="9144000" cy="8312728"/>
          </a:xfrm>
          <a:prstGeom prst="rect">
            <a:avLst/>
          </a:prstGeom>
          <a:noFill/>
        </p:spPr>
      </p:pic>
      <p:sp>
        <p:nvSpPr>
          <p:cNvPr id="3" name="Title 1"/>
          <p:cNvSpPr txBox="1">
            <a:spLocks/>
          </p:cNvSpPr>
          <p:nvPr/>
        </p:nvSpPr>
        <p:spPr>
          <a:xfrm>
            <a:off x="5915025" y="5830614"/>
            <a:ext cx="3228975" cy="1143000"/>
          </a:xfrm>
          <a:prstGeom prst="rect">
            <a:avLst/>
          </a:prstGeom>
        </p:spPr>
        <p:txBody>
          <a:bodyPr/>
          <a:lstStyle/>
          <a:p>
            <a:pPr algn="ctr">
              <a:defRPr/>
            </a:pPr>
            <a:r>
              <a:rPr lang="en-GB" sz="3200" b="1" i="1" smtClean="0">
                <a:solidFill>
                  <a:srgbClr val="FFFF00"/>
                </a:solidFill>
                <a:latin typeface="+mj-lt"/>
                <a:cs typeface="+mn-cs"/>
              </a:rPr>
              <a:t>SN1987A</a:t>
            </a:r>
            <a:endParaRPr lang="en-US" sz="3200" b="1" i="1">
              <a:solidFill>
                <a:srgbClr val="FFFF00"/>
              </a:solidFill>
              <a:latin typeface="+mj-lt"/>
              <a:cs typeface="+mn-cs"/>
            </a:endParaRPr>
          </a:p>
        </p:txBody>
      </p:sp>
      <p:pic>
        <p:nvPicPr>
          <p:cNvPr id="48129" name="Picture 1" descr="\\vmware-host\Shared Folders\Desktop\I08-33-sn1987a.jpg"/>
          <p:cNvPicPr>
            <a:picLocks noChangeAspect="1" noChangeArrowheads="1"/>
          </p:cNvPicPr>
          <p:nvPr/>
        </p:nvPicPr>
        <p:blipFill>
          <a:blip r:embed="rId4" cstate="print"/>
          <a:srcRect/>
          <a:stretch>
            <a:fillRect/>
          </a:stretch>
        </p:blipFill>
        <p:spPr bwMode="auto">
          <a:xfrm>
            <a:off x="0" y="0"/>
            <a:ext cx="2571316" cy="1994338"/>
          </a:xfrm>
          <a:prstGeom prst="rect">
            <a:avLst/>
          </a:prstGeom>
          <a:noFill/>
        </p:spPr>
      </p:pic>
    </p:spTree>
  </p:cSld>
  <p:clrMapOvr>
    <a:masterClrMapping/>
  </p:clrMapOvr>
  <p:transition spd="med">
    <p:wipe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7" name="Picture 5" descr="C:\Users\jo\Desktop\print.jpg"/>
          <p:cNvPicPr>
            <a:picLocks noChangeAspect="1" noChangeArrowheads="1"/>
          </p:cNvPicPr>
          <p:nvPr/>
        </p:nvPicPr>
        <p:blipFill>
          <a:blip r:embed="rId3" cstate="print"/>
          <a:srcRect/>
          <a:stretch>
            <a:fillRect/>
          </a:stretch>
        </p:blipFill>
        <p:spPr bwMode="auto">
          <a:xfrm>
            <a:off x="0" y="0"/>
            <a:ext cx="5486400" cy="6858000"/>
          </a:xfrm>
          <a:prstGeom prst="rect">
            <a:avLst/>
          </a:prstGeom>
          <a:noFill/>
          <a:ln w="9525">
            <a:noFill/>
            <a:miter lim="800000"/>
            <a:headEnd/>
            <a:tailEnd/>
          </a:ln>
        </p:spPr>
      </p:pic>
      <p:sp>
        <p:nvSpPr>
          <p:cNvPr id="9" name="Title 1"/>
          <p:cNvSpPr txBox="1">
            <a:spLocks/>
          </p:cNvSpPr>
          <p:nvPr/>
        </p:nvSpPr>
        <p:spPr>
          <a:xfrm>
            <a:off x="5715000" y="4419600"/>
            <a:ext cx="3228975" cy="1143000"/>
          </a:xfrm>
          <a:prstGeom prst="rect">
            <a:avLst/>
          </a:prstGeom>
        </p:spPr>
        <p:txBody>
          <a:bodyPr/>
          <a:lstStyle/>
          <a:p>
            <a:pPr algn="ctr">
              <a:defRPr/>
            </a:pPr>
            <a:r>
              <a:rPr lang="en-GB" sz="3200" i="1">
                <a:solidFill>
                  <a:srgbClr val="000099"/>
                </a:solidFill>
                <a:latin typeface="+mj-lt"/>
              </a:rPr>
              <a:t>Hubble </a:t>
            </a:r>
            <a:r>
              <a:rPr lang="en-GB" sz="3200" i="1" smtClean="0">
                <a:solidFill>
                  <a:srgbClr val="000099"/>
                </a:solidFill>
                <a:latin typeface="+mj-lt"/>
              </a:rPr>
              <a:t>Ultra Deep Field</a:t>
            </a:r>
            <a:endParaRPr lang="en-US" sz="3200" i="1">
              <a:solidFill>
                <a:srgbClr val="000099"/>
              </a:solidFill>
              <a:latin typeface="+mj-lt"/>
            </a:endParaRP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0597"/>
                                        </p:tgtEl>
                                        <p:attrNameLst>
                                          <p:attrName>style.visibility</p:attrName>
                                        </p:attrNameLst>
                                      </p:cBhvr>
                                      <p:to>
                                        <p:strVal val="visible"/>
                                      </p:to>
                                    </p:set>
                                    <p:animEffect transition="in" filter="checkerboard(across)">
                                      <p:cBhvr>
                                        <p:cTn id="7" dur="500"/>
                                        <p:tgtEl>
                                          <p:spTgt spid="110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C:\Users\jo\Desktop\ssc2007-17a.jpg"/>
          <p:cNvPicPr>
            <a:picLocks noChangeAspect="1" noChangeArrowheads="1"/>
          </p:cNvPicPr>
          <p:nvPr/>
        </p:nvPicPr>
        <p:blipFill>
          <a:blip r:embed="rId3" cstate="print"/>
          <a:srcRect/>
          <a:stretch>
            <a:fillRect/>
          </a:stretch>
        </p:blipFill>
        <p:spPr bwMode="auto">
          <a:xfrm>
            <a:off x="3657600" y="0"/>
            <a:ext cx="5486400" cy="6858000"/>
          </a:xfrm>
          <a:prstGeom prst="rect">
            <a:avLst/>
          </a:prstGeom>
          <a:noFill/>
          <a:ln w="9525">
            <a:noFill/>
            <a:miter lim="800000"/>
            <a:headEnd/>
            <a:tailEnd/>
          </a:ln>
        </p:spPr>
      </p:pic>
      <p:pic>
        <p:nvPicPr>
          <p:cNvPr id="45059" name="Picture 2" descr="C:\Users\jo\Desktop\386px-Spitzer-_Telescopio.jpg"/>
          <p:cNvPicPr>
            <a:picLocks noChangeAspect="1" noChangeArrowheads="1"/>
          </p:cNvPicPr>
          <p:nvPr/>
        </p:nvPicPr>
        <p:blipFill>
          <a:blip r:embed="rId4" cstate="print"/>
          <a:srcRect/>
          <a:stretch>
            <a:fillRect/>
          </a:stretch>
        </p:blipFill>
        <p:spPr bwMode="auto">
          <a:xfrm>
            <a:off x="0" y="1425740"/>
            <a:ext cx="2895600" cy="4494212"/>
          </a:xfrm>
          <a:prstGeom prst="rect">
            <a:avLst/>
          </a:prstGeom>
          <a:noFill/>
          <a:ln w="9525">
            <a:noFill/>
            <a:miter lim="800000"/>
            <a:headEnd/>
            <a:tailEnd/>
          </a:ln>
        </p:spPr>
      </p:pic>
      <p:sp>
        <p:nvSpPr>
          <p:cNvPr id="6" name="Title 1"/>
          <p:cNvSpPr txBox="1">
            <a:spLocks/>
          </p:cNvSpPr>
          <p:nvPr/>
        </p:nvSpPr>
        <p:spPr>
          <a:xfrm>
            <a:off x="152400" y="152400"/>
            <a:ext cx="3228975" cy="1143000"/>
          </a:xfrm>
          <a:prstGeom prst="rect">
            <a:avLst/>
          </a:prstGeom>
        </p:spPr>
        <p:txBody>
          <a:bodyPr/>
          <a:lstStyle/>
          <a:p>
            <a:pPr algn="ctr">
              <a:defRPr/>
            </a:pPr>
            <a:r>
              <a:rPr lang="en-GB" sz="3200" b="1" i="1">
                <a:solidFill>
                  <a:srgbClr val="000099"/>
                </a:solidFill>
                <a:latin typeface="+mj-lt"/>
                <a:cs typeface="+mn-cs"/>
              </a:rPr>
              <a:t>Spitzer space </a:t>
            </a:r>
            <a:r>
              <a:rPr lang="en-GB" sz="3200" b="1" i="1" err="1">
                <a:solidFill>
                  <a:srgbClr val="000099"/>
                </a:solidFill>
                <a:latin typeface="+mj-lt"/>
                <a:cs typeface="+mn-cs"/>
              </a:rPr>
              <a:t>telecope</a:t>
            </a:r>
            <a:endParaRPr lang="en-US" sz="3200" b="1" i="1">
              <a:solidFill>
                <a:srgbClr val="000099"/>
              </a:solidFill>
              <a:latin typeface="+mj-lt"/>
              <a:cs typeface="+mn-cs"/>
            </a:endParaRPr>
          </a:p>
        </p:txBody>
      </p:sp>
      <p:sp>
        <p:nvSpPr>
          <p:cNvPr id="5" name="Tekstvak 4"/>
          <p:cNvSpPr txBox="1"/>
          <p:nvPr/>
        </p:nvSpPr>
        <p:spPr>
          <a:xfrm>
            <a:off x="78825" y="5998771"/>
            <a:ext cx="3405351" cy="830997"/>
          </a:xfrm>
          <a:prstGeom prst="rect">
            <a:avLst/>
          </a:prstGeom>
          <a:noFill/>
        </p:spPr>
        <p:txBody>
          <a:bodyPr wrap="square" rtlCol="0">
            <a:spAutoFit/>
          </a:bodyPr>
          <a:lstStyle/>
          <a:p>
            <a:r>
              <a:rPr lang="nl-NL" i="1" smtClean="0">
                <a:solidFill>
                  <a:srgbClr val="000099"/>
                </a:solidFill>
                <a:latin typeface="+mj-lt"/>
              </a:rPr>
              <a:t>NS and BH are the most compact </a:t>
            </a:r>
            <a:r>
              <a:rPr lang="nl-NL" i="1" err="1" smtClean="0">
                <a:solidFill>
                  <a:srgbClr val="000099"/>
                </a:solidFill>
                <a:latin typeface="+mj-lt"/>
              </a:rPr>
              <a:t>objects</a:t>
            </a:r>
            <a:endParaRPr lang="nl-NL" i="1">
              <a:solidFill>
                <a:srgbClr val="000099"/>
              </a:solidFill>
              <a:latin typeface="+mj-lt"/>
            </a:endParaRPr>
          </a:p>
        </p:txBody>
      </p:sp>
    </p:spTree>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6626" name="Rectangle 2"/>
          <p:cNvSpPr>
            <a:spLocks noGrp="1" noChangeArrowheads="1"/>
          </p:cNvSpPr>
          <p:nvPr>
            <p:ph type="title"/>
          </p:nvPr>
        </p:nvSpPr>
        <p:spPr/>
        <p:txBody>
          <a:bodyPr/>
          <a:lstStyle/>
          <a:p>
            <a:pPr defTabSz="987425">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Mirrors</a:t>
            </a:r>
            <a:endParaRPr lang="nl-NL" altLang="ja-JP" sz="2800" kern="1200" dirty="0" smtClean="0">
              <a:solidFill>
                <a:srgbClr val="00397E"/>
              </a:solidFill>
              <a:latin typeface="Biondi" pitchFamily="2" charset="0"/>
              <a:ea typeface="ＭＳ Ｐゴシック" pitchFamily="34" charset="-128"/>
              <a:cs typeface="Arabic Typesetting" pitchFamily="66" charset="-78"/>
            </a:endParaRPr>
          </a:p>
        </p:txBody>
      </p:sp>
      <p:pic>
        <p:nvPicPr>
          <p:cNvPr id="46084" name="Picture 3" descr="C:\My Documents\Presentazioni\Lausanne_2002\7PrototypeSetUp.jpg"/>
          <p:cNvPicPr>
            <a:picLocks noChangeAspect="1" noChangeArrowheads="1"/>
          </p:cNvPicPr>
          <p:nvPr/>
        </p:nvPicPr>
        <p:blipFill>
          <a:blip r:embed="rId3" cstate="print"/>
          <a:srcRect/>
          <a:stretch>
            <a:fillRect/>
          </a:stretch>
        </p:blipFill>
        <p:spPr bwMode="auto">
          <a:xfrm>
            <a:off x="3924300" y="3165475"/>
            <a:ext cx="4687888" cy="3514725"/>
          </a:xfrm>
          <a:prstGeom prst="rect">
            <a:avLst/>
          </a:prstGeom>
          <a:noFill/>
          <a:ln w="9525">
            <a:noFill/>
            <a:miter lim="800000"/>
            <a:headEnd/>
            <a:tailEnd/>
          </a:ln>
        </p:spPr>
      </p:pic>
      <p:sp>
        <p:nvSpPr>
          <p:cNvPr id="46085" name="Rectangle 5"/>
          <p:cNvSpPr>
            <a:spLocks noChangeArrowheads="1"/>
          </p:cNvSpPr>
          <p:nvPr/>
        </p:nvSpPr>
        <p:spPr bwMode="auto">
          <a:xfrm>
            <a:off x="865188" y="928688"/>
            <a:ext cx="7548562" cy="2268537"/>
          </a:xfrm>
          <a:prstGeom prst="rect">
            <a:avLst/>
          </a:prstGeom>
          <a:noFill/>
          <a:ln w="12700">
            <a:noFill/>
            <a:miter lim="800000"/>
            <a:headEnd/>
            <a:tailEnd/>
          </a:ln>
        </p:spPr>
        <p:txBody>
          <a:bodyPr/>
          <a:lstStyle/>
          <a:p>
            <a:pPr marL="381000" indent="-381000">
              <a:lnSpc>
                <a:spcPct val="90000"/>
              </a:lnSpc>
              <a:spcAft>
                <a:spcPct val="40000"/>
              </a:spcAft>
              <a:buClr>
                <a:schemeClr val="bg1"/>
              </a:buClr>
              <a:buSzPct val="85000"/>
            </a:pPr>
            <a:r>
              <a:rPr lang="en-US" sz="1900" b="0">
                <a:solidFill>
                  <a:srgbClr val="6C18B0"/>
                </a:solidFill>
              </a:rPr>
              <a:t>High quality fused silica mirrors</a:t>
            </a:r>
          </a:p>
          <a:p>
            <a:pPr marL="762000" lvl="1" indent="-304800">
              <a:lnSpc>
                <a:spcPct val="90000"/>
              </a:lnSpc>
              <a:spcAft>
                <a:spcPct val="40000"/>
              </a:spcAft>
              <a:buClr>
                <a:schemeClr val="bg1"/>
              </a:buClr>
              <a:buSzPct val="85000"/>
              <a:buFontTx/>
              <a:buChar char="•"/>
            </a:pPr>
            <a:r>
              <a:rPr lang="en-US" sz="1900" b="0">
                <a:solidFill>
                  <a:srgbClr val="6C18B0"/>
                </a:solidFill>
              </a:rPr>
              <a:t>35 cm diameter, 10 cm thickness, 21 kg mass</a:t>
            </a:r>
          </a:p>
          <a:p>
            <a:pPr marL="762000" lvl="1" indent="-304800">
              <a:lnSpc>
                <a:spcPct val="90000"/>
              </a:lnSpc>
              <a:spcAft>
                <a:spcPct val="40000"/>
              </a:spcAft>
              <a:buClr>
                <a:schemeClr val="bg1"/>
              </a:buClr>
              <a:buSzPct val="85000"/>
              <a:buFontTx/>
              <a:buChar char="•"/>
            </a:pPr>
            <a:r>
              <a:rPr lang="en-US" sz="1900" b="0">
                <a:solidFill>
                  <a:srgbClr val="6C18B0"/>
                </a:solidFill>
              </a:rPr>
              <a:t>Substrate losses ~1 ppm</a:t>
            </a:r>
          </a:p>
          <a:p>
            <a:pPr marL="762000" lvl="1" indent="-304800">
              <a:lnSpc>
                <a:spcPct val="90000"/>
              </a:lnSpc>
              <a:spcAft>
                <a:spcPct val="40000"/>
              </a:spcAft>
              <a:buClr>
                <a:schemeClr val="bg1"/>
              </a:buClr>
              <a:buSzPct val="85000"/>
              <a:buFontTx/>
              <a:buChar char="•"/>
            </a:pPr>
            <a:r>
              <a:rPr lang="en-US" sz="1900" b="0">
                <a:solidFill>
                  <a:srgbClr val="6C18B0"/>
                </a:solidFill>
              </a:rPr>
              <a:t>Coating losses &lt;5 ppm</a:t>
            </a:r>
          </a:p>
          <a:p>
            <a:pPr marL="762000" lvl="1" indent="-304800">
              <a:lnSpc>
                <a:spcPct val="90000"/>
              </a:lnSpc>
              <a:spcAft>
                <a:spcPct val="40000"/>
              </a:spcAft>
              <a:buClr>
                <a:schemeClr val="bg1"/>
              </a:buClr>
              <a:buSzPct val="85000"/>
              <a:buFontTx/>
              <a:buChar char="•"/>
            </a:pPr>
            <a:r>
              <a:rPr lang="en-US" sz="1900" b="0">
                <a:solidFill>
                  <a:srgbClr val="6C18B0"/>
                </a:solidFill>
              </a:rPr>
              <a:t>Surface deformation ~l/100</a:t>
            </a:r>
          </a:p>
          <a:p>
            <a:pPr marL="381000" indent="-381000">
              <a:lnSpc>
                <a:spcPct val="90000"/>
              </a:lnSpc>
              <a:spcAft>
                <a:spcPct val="40000"/>
              </a:spcAft>
              <a:buClr>
                <a:schemeClr val="bg1"/>
              </a:buClr>
              <a:buSzPct val="85000"/>
            </a:pPr>
            <a:r>
              <a:rPr lang="en-US" sz="1900" b="0">
                <a:solidFill>
                  <a:srgbClr val="6C18B0"/>
                </a:solidFill>
              </a:rPr>
              <a:t>Quantum Non-demolition Measurements	</a:t>
            </a:r>
          </a:p>
          <a:p>
            <a:pPr marL="381000" indent="-381000">
              <a:lnSpc>
                <a:spcPct val="90000"/>
              </a:lnSpc>
              <a:spcAft>
                <a:spcPct val="40000"/>
              </a:spcAft>
              <a:buClr>
                <a:schemeClr val="bg1"/>
              </a:buClr>
              <a:buSzPct val="85000"/>
            </a:pPr>
            <a:endParaRPr lang="ja-JP" altLang="it-IT" sz="1900" b="0">
              <a:solidFill>
                <a:srgbClr val="6C18B0"/>
              </a:solidFill>
              <a:ea typeface="ＭＳ Ｐゴシック" pitchFamily="34" charset="-128"/>
            </a:endParaRPr>
          </a:p>
        </p:txBody>
      </p:sp>
      <p:cxnSp>
        <p:nvCxnSpPr>
          <p:cNvPr id="46086"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pic>
        <p:nvPicPr>
          <p:cNvPr id="32771" name="Picture 1026" descr="pulsar1913+16"/>
          <p:cNvPicPr>
            <a:picLocks noChangeAspect="1" noChangeArrowheads="1"/>
          </p:cNvPicPr>
          <p:nvPr/>
        </p:nvPicPr>
        <p:blipFill>
          <a:blip r:embed="rId3" cstate="print"/>
          <a:srcRect l="12738" t="15161" r="24728" b="33276"/>
          <a:stretch>
            <a:fillRect/>
          </a:stretch>
        </p:blipFill>
        <p:spPr bwMode="auto">
          <a:xfrm>
            <a:off x="5622925" y="866775"/>
            <a:ext cx="3397250" cy="3622675"/>
          </a:xfrm>
          <a:prstGeom prst="rect">
            <a:avLst/>
          </a:prstGeom>
          <a:noFill/>
          <a:ln w="9525">
            <a:noFill/>
            <a:miter lim="800000"/>
            <a:headEnd/>
            <a:tailEnd/>
          </a:ln>
        </p:spPr>
      </p:pic>
      <p:sp>
        <p:nvSpPr>
          <p:cNvPr id="17411" name="Rectangle 1027"/>
          <p:cNvSpPr>
            <a:spLocks noGrp="1" noChangeArrowheads="1"/>
          </p:cNvSpPr>
          <p:nvPr>
            <p:ph type="title"/>
          </p:nvPr>
        </p:nvSpPr>
        <p:spPr/>
        <p:txBody>
          <a:bodyPr/>
          <a:lstStyle/>
          <a:p>
            <a:pPr>
              <a:defRPr/>
            </a:pPr>
            <a:r>
              <a:rPr lang="en-US" altLang="ja-JP" sz="2800" kern="1200" smtClean="0">
                <a:solidFill>
                  <a:srgbClr val="00397E"/>
                </a:solidFill>
                <a:latin typeface="Biondi" pitchFamily="2" charset="0"/>
                <a:ea typeface="ＭＳ Ｐゴシック" pitchFamily="34" charset="-128"/>
                <a:cs typeface="Arabic Typesetting" pitchFamily="66" charset="-78"/>
              </a:rPr>
              <a:t>Evidence for gravitational waves</a:t>
            </a:r>
          </a:p>
        </p:txBody>
      </p:sp>
      <p:sp>
        <p:nvSpPr>
          <p:cNvPr id="32773" name="Rectangle 1028"/>
          <p:cNvSpPr>
            <a:spLocks noGrp="1" noChangeArrowheads="1"/>
          </p:cNvSpPr>
          <p:nvPr>
            <p:ph type="body" idx="1"/>
          </p:nvPr>
        </p:nvSpPr>
        <p:spPr>
          <a:xfrm>
            <a:off x="803275" y="3452813"/>
            <a:ext cx="6743700" cy="3151187"/>
          </a:xfrm>
        </p:spPr>
        <p:txBody>
          <a:bodyPr/>
          <a:lstStyle/>
          <a:p>
            <a:pPr>
              <a:lnSpc>
                <a:spcPct val="90000"/>
              </a:lnSpc>
            </a:pPr>
            <a:r>
              <a:rPr lang="fr-FR" smtClean="0"/>
              <a:t>PSR 1913+16</a:t>
            </a:r>
          </a:p>
          <a:p>
            <a:pPr lvl="1">
              <a:lnSpc>
                <a:spcPct val="90000"/>
              </a:lnSpc>
            </a:pPr>
            <a:r>
              <a:rPr lang="en-US" sz="1800" smtClean="0"/>
              <a:t>R. </a:t>
            </a:r>
            <a:r>
              <a:rPr lang="en-US" sz="1800" err="1" smtClean="0"/>
              <a:t>Hulse</a:t>
            </a:r>
            <a:r>
              <a:rPr lang="en-US" sz="1800" smtClean="0"/>
              <a:t>, J. Taylor (1974)</a:t>
            </a:r>
          </a:p>
          <a:p>
            <a:pPr lvl="1">
              <a:lnSpc>
                <a:spcPct val="90000"/>
              </a:lnSpc>
            </a:pPr>
            <a:r>
              <a:rPr lang="en-US" sz="1800" smtClean="0"/>
              <a:t>Binary pulsar (</a:t>
            </a:r>
            <a:r>
              <a:rPr lang="en-US" sz="1800" i="1" smtClean="0"/>
              <a:t>T = 7.75 </a:t>
            </a:r>
            <a:r>
              <a:rPr lang="en-US" sz="1800" smtClean="0"/>
              <a:t>hr)</a:t>
            </a:r>
          </a:p>
          <a:p>
            <a:pPr lvl="1">
              <a:lnSpc>
                <a:spcPct val="90000"/>
              </a:lnSpc>
            </a:pPr>
            <a:r>
              <a:rPr lang="en-US" sz="1800" smtClean="0"/>
              <a:t>1 pulsar (17 rev/s) → get the orbital parameters</a:t>
            </a:r>
          </a:p>
          <a:p>
            <a:pPr lvl="1">
              <a:lnSpc>
                <a:spcPct val="90000"/>
              </a:lnSpc>
            </a:pPr>
            <a:r>
              <a:rPr lang="en-US" sz="1800" smtClean="0"/>
              <a:t>Orbital period decreases</a:t>
            </a:r>
            <a:endParaRPr lang="fr-FR" sz="1800" smtClean="0"/>
          </a:p>
          <a:p>
            <a:pPr lvl="2">
              <a:lnSpc>
                <a:spcPct val="90000"/>
              </a:lnSpc>
            </a:pPr>
            <a:r>
              <a:rPr lang="en-US" smtClean="0"/>
              <a:t>Energy loss due to GW emission (~10</a:t>
            </a:r>
            <a:r>
              <a:rPr lang="en-US" baseline="30000" smtClean="0"/>
              <a:t>25 </a:t>
            </a:r>
            <a:r>
              <a:rPr lang="en-US" smtClean="0"/>
              <a:t>W)</a:t>
            </a:r>
          </a:p>
          <a:p>
            <a:pPr lvl="2">
              <a:lnSpc>
                <a:spcPct val="90000"/>
              </a:lnSpc>
            </a:pPr>
            <a:r>
              <a:rPr lang="en-US" smtClean="0"/>
              <a:t>Good agreement with GR</a:t>
            </a:r>
          </a:p>
          <a:p>
            <a:pPr lvl="2">
              <a:lnSpc>
                <a:spcPct val="90000"/>
              </a:lnSpc>
            </a:pPr>
            <a:r>
              <a:rPr lang="en-US" err="1" smtClean="0"/>
              <a:t>Inspiral</a:t>
            </a:r>
            <a:r>
              <a:rPr lang="en-US" smtClean="0"/>
              <a:t> lifetime about 300 </a:t>
            </a:r>
            <a:r>
              <a:rPr lang="en-US" err="1" smtClean="0"/>
              <a:t>Myears</a:t>
            </a:r>
            <a:r>
              <a:rPr lang="en-US" smtClean="0"/>
              <a:t> (3.5 m/yr)</a:t>
            </a:r>
          </a:p>
          <a:p>
            <a:pPr lvl="2">
              <a:lnSpc>
                <a:spcPct val="90000"/>
              </a:lnSpc>
            </a:pPr>
            <a:r>
              <a:rPr lang="en-US" smtClean="0"/>
              <a:t>Expected strain, h~10</a:t>
            </a:r>
            <a:r>
              <a:rPr lang="en-US" baseline="30000" smtClean="0"/>
              <a:t>-26</a:t>
            </a:r>
            <a:r>
              <a:rPr lang="en-US" smtClean="0"/>
              <a:t> m</a:t>
            </a:r>
          </a:p>
          <a:p>
            <a:pPr lvl="2">
              <a:lnSpc>
                <a:spcPct val="90000"/>
              </a:lnSpc>
            </a:pPr>
            <a:endParaRPr lang="en-US" smtClean="0"/>
          </a:p>
        </p:txBody>
      </p:sp>
      <p:pic>
        <p:nvPicPr>
          <p:cNvPr id="32774" name="Picture 1029" descr="gravi"/>
          <p:cNvPicPr>
            <a:picLocks noChangeAspect="1" noChangeArrowheads="1"/>
          </p:cNvPicPr>
          <p:nvPr/>
        </p:nvPicPr>
        <p:blipFill>
          <a:blip r:embed="rId4" cstate="print"/>
          <a:srcRect/>
          <a:stretch>
            <a:fillRect/>
          </a:stretch>
        </p:blipFill>
        <p:spPr bwMode="auto">
          <a:xfrm>
            <a:off x="844550" y="896938"/>
            <a:ext cx="4319588" cy="2173287"/>
          </a:xfrm>
          <a:prstGeom prst="rect">
            <a:avLst/>
          </a:prstGeom>
          <a:noFill/>
          <a:ln w="9525">
            <a:noFill/>
            <a:miter lim="800000"/>
            <a:headEnd/>
            <a:tailEnd/>
          </a:ln>
        </p:spPr>
      </p:pic>
      <p:cxnSp>
        <p:nvCxnSpPr>
          <p:cNvPr id="32775"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32776" name="Picture 12" descr="C:\Documents and Settings\Jo\Desktop\nobel_l.gif"/>
          <p:cNvPicPr>
            <a:picLocks noChangeAspect="1" noChangeArrowheads="1"/>
          </p:cNvPicPr>
          <p:nvPr/>
        </p:nvPicPr>
        <p:blipFill>
          <a:blip r:embed="rId5" cstate="print"/>
          <a:srcRect/>
          <a:stretch>
            <a:fillRect/>
          </a:stretch>
        </p:blipFill>
        <p:spPr bwMode="auto">
          <a:xfrm>
            <a:off x="8097838" y="1319213"/>
            <a:ext cx="685800" cy="650875"/>
          </a:xfrm>
          <a:prstGeom prst="rect">
            <a:avLst/>
          </a:prstGeom>
          <a:noFill/>
          <a:ln w="9525">
            <a:noFill/>
            <a:miter lim="800000"/>
            <a:headEnd/>
            <a:tailEnd/>
          </a:ln>
        </p:spPr>
      </p:pic>
      <p:sp>
        <p:nvSpPr>
          <p:cNvPr id="9" name="Tekstvak 8"/>
          <p:cNvSpPr txBox="1"/>
          <p:nvPr/>
        </p:nvSpPr>
        <p:spPr>
          <a:xfrm>
            <a:off x="6708228" y="6117020"/>
            <a:ext cx="2398413" cy="584775"/>
          </a:xfrm>
          <a:prstGeom prst="rect">
            <a:avLst/>
          </a:prstGeom>
          <a:noFill/>
        </p:spPr>
        <p:txBody>
          <a:bodyPr wrap="none" rtlCol="0">
            <a:spAutoFit/>
          </a:bodyPr>
          <a:lstStyle/>
          <a:p>
            <a:r>
              <a:rPr lang="nl-NL" sz="1600" b="0" smtClean="0"/>
              <a:t>The </a:t>
            </a:r>
            <a:r>
              <a:rPr lang="nl-NL" sz="1600" b="0" err="1" smtClean="0"/>
              <a:t>fastest</a:t>
            </a:r>
            <a:r>
              <a:rPr lang="nl-NL" sz="1600" b="0" smtClean="0"/>
              <a:t>: J0737-3039</a:t>
            </a:r>
          </a:p>
          <a:p>
            <a:r>
              <a:rPr lang="nl-NL" sz="1600" b="0" smtClean="0"/>
              <a:t>16.8 </a:t>
            </a:r>
            <a:r>
              <a:rPr lang="nl-NL" sz="1600" b="0" err="1" smtClean="0"/>
              <a:t>degrees</a:t>
            </a:r>
            <a:r>
              <a:rPr lang="nl-NL" sz="1600" b="0" smtClean="0"/>
              <a:t> per </a:t>
            </a:r>
            <a:r>
              <a:rPr lang="nl-NL" sz="1600" b="0" err="1" smtClean="0"/>
              <a:t>year</a:t>
            </a:r>
            <a:endParaRPr lang="nl-NL" sz="1600" b="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38962"/>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Supernovae</a:t>
            </a:r>
            <a:endParaRPr lang="en-US" altLang="ja-JP" sz="2800" kern="1200">
              <a:solidFill>
                <a:srgbClr val="00397E"/>
              </a:solidFill>
              <a:latin typeface="Biondi" pitchFamily="2" charset="0"/>
              <a:ea typeface="ＭＳ Ｐゴシック" pitchFamily="34" charset="-128"/>
              <a:cs typeface="Arabic Typesetting" pitchFamily="66" charset="-78"/>
            </a:endParaRPr>
          </a:p>
        </p:txBody>
      </p:sp>
      <p:sp>
        <p:nvSpPr>
          <p:cNvPr id="3" name="Segnaposto contenuto 2"/>
          <p:cNvSpPr>
            <a:spLocks noGrp="1"/>
          </p:cNvSpPr>
          <p:nvPr>
            <p:ph idx="1"/>
          </p:nvPr>
        </p:nvSpPr>
        <p:spPr>
          <a:xfrm>
            <a:off x="255493" y="1052736"/>
            <a:ext cx="4753303" cy="1640956"/>
          </a:xfrm>
        </p:spPr>
        <p:txBody>
          <a:bodyPr>
            <a:normAutofit/>
          </a:bodyPr>
          <a:lstStyle/>
          <a:p>
            <a:r>
              <a:rPr lang="en-US" smtClean="0"/>
              <a:t>Mechanism of the core-collapse </a:t>
            </a:r>
            <a:r>
              <a:rPr lang="en-US" err="1" smtClean="0"/>
              <a:t>SNe</a:t>
            </a:r>
            <a:r>
              <a:rPr lang="en-US" smtClean="0"/>
              <a:t> still unclear</a:t>
            </a:r>
          </a:p>
          <a:p>
            <a:pPr lvl="1"/>
            <a:r>
              <a:rPr lang="en-US" sz="1800" smtClean="0"/>
              <a:t>Shock Revival mechanism(s) after the core bounce TBC</a:t>
            </a:r>
            <a:endParaRPr lang="en-US" sz="1800"/>
          </a:p>
        </p:txBody>
      </p:sp>
      <p:sp>
        <p:nvSpPr>
          <p:cNvPr id="7" name="Segnaposto contenuto 2"/>
          <p:cNvSpPr txBox="1">
            <a:spLocks/>
          </p:cNvSpPr>
          <p:nvPr/>
        </p:nvSpPr>
        <p:spPr>
          <a:xfrm>
            <a:off x="255492" y="5373216"/>
            <a:ext cx="5722883" cy="1484784"/>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100" b="0" smtClean="0">
                <a:solidFill>
                  <a:srgbClr val="6C18B0"/>
                </a:solidFill>
                <a:latin typeface="+mn-lt"/>
              </a:rPr>
              <a:t>GWs generated by a </a:t>
            </a:r>
            <a:r>
              <a:rPr lang="en-US" sz="2100" b="0" err="1" smtClean="0">
                <a:solidFill>
                  <a:srgbClr val="6C18B0"/>
                </a:solidFill>
                <a:latin typeface="+mn-lt"/>
              </a:rPr>
              <a:t>SNe</a:t>
            </a:r>
            <a:r>
              <a:rPr lang="en-US" sz="2100" b="0" smtClean="0">
                <a:solidFill>
                  <a:srgbClr val="6C18B0"/>
                </a:solidFill>
                <a:latin typeface="+mn-lt"/>
              </a:rPr>
              <a:t> should bring information from the inner massive part of the process and can constrains on the core-collapse mechanisms</a:t>
            </a:r>
            <a:endParaRPr lang="en-US" sz="2100" b="0">
              <a:solidFill>
                <a:srgbClr val="6C18B0"/>
              </a:solidFill>
              <a:latin typeface="+mn-lt"/>
            </a:endParaRPr>
          </a:p>
        </p:txBody>
      </p:sp>
      <p:pic>
        <p:nvPicPr>
          <p:cNvPr id="10" name="CrabSNe.mp4">
            <a:hlinkClick r:id="" action="ppaction://media"/>
          </p:cNvPr>
          <p:cNvPicPr>
            <a:picLocks noRot="1" noChangeAspect="1"/>
          </p:cNvPicPr>
          <p:nvPr>
            <a:videoFile r:link="rId1"/>
          </p:nvPr>
        </p:nvPicPr>
        <p:blipFill>
          <a:blip r:embed="rId3" cstate="print"/>
          <a:stretch>
            <a:fillRect/>
          </a:stretch>
        </p:blipFill>
        <p:spPr>
          <a:xfrm>
            <a:off x="6096000" y="908720"/>
            <a:ext cx="3048000" cy="2286000"/>
          </a:xfrm>
          <a:prstGeom prst="rect">
            <a:avLst/>
          </a:prstGeom>
        </p:spPr>
      </p:pic>
      <p:pic>
        <p:nvPicPr>
          <p:cNvPr id="2050" name="Picture 2"/>
          <p:cNvPicPr>
            <a:picLocks noChangeAspect="1" noChangeArrowheads="1"/>
          </p:cNvPicPr>
          <p:nvPr/>
        </p:nvPicPr>
        <p:blipFill>
          <a:blip r:embed="rId4" cstate="print"/>
          <a:srcRect l="2137" t="7450" r="1709" b="5628"/>
          <a:stretch>
            <a:fillRect/>
          </a:stretch>
        </p:blipFill>
        <p:spPr bwMode="auto">
          <a:xfrm>
            <a:off x="790793" y="2829910"/>
            <a:ext cx="3438627" cy="1337244"/>
          </a:xfrm>
          <a:prstGeom prst="rect">
            <a:avLst/>
          </a:prstGeom>
          <a:noFill/>
          <a:ln w="9525">
            <a:noFill/>
            <a:miter lim="800000"/>
            <a:headEnd/>
            <a:tailEnd/>
          </a:ln>
        </p:spPr>
      </p:pic>
      <p:cxnSp>
        <p:nvCxnSpPr>
          <p:cNvPr id="11"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grpSp>
        <p:nvGrpSpPr>
          <p:cNvPr id="12" name="Group 14"/>
          <p:cNvGrpSpPr>
            <a:grpSpLocks/>
          </p:cNvGrpSpPr>
          <p:nvPr/>
        </p:nvGrpSpPr>
        <p:grpSpPr bwMode="auto">
          <a:xfrm>
            <a:off x="5446713" y="3455879"/>
            <a:ext cx="3697287" cy="1801813"/>
            <a:chOff x="3431" y="0"/>
            <a:chExt cx="2329" cy="1135"/>
          </a:xfrm>
        </p:grpSpPr>
        <p:pic>
          <p:nvPicPr>
            <p:cNvPr id="13" name="Picture 15" descr="C:\Documents and Settings\Jo\Desktop\600px-Keplers_supernova.jpg"/>
            <p:cNvPicPr>
              <a:picLocks noChangeAspect="1" noChangeArrowheads="1"/>
            </p:cNvPicPr>
            <p:nvPr/>
          </p:nvPicPr>
          <p:blipFill>
            <a:blip r:embed="rId5" cstate="print"/>
            <a:srcRect/>
            <a:stretch>
              <a:fillRect/>
            </a:stretch>
          </p:blipFill>
          <p:spPr bwMode="auto">
            <a:xfrm>
              <a:off x="4653" y="0"/>
              <a:ext cx="1107" cy="1107"/>
            </a:xfrm>
            <a:prstGeom prst="rect">
              <a:avLst/>
            </a:prstGeom>
            <a:noFill/>
            <a:ln w="9525">
              <a:noFill/>
              <a:miter lim="800000"/>
              <a:headEnd/>
              <a:tailEnd/>
            </a:ln>
          </p:spPr>
        </p:pic>
        <p:pic>
          <p:nvPicPr>
            <p:cNvPr id="14" name="Picture 16" descr="C:\Documents and Settings\Jo\Desktop\600px-Tycho-supernova-xray.jpg"/>
            <p:cNvPicPr>
              <a:picLocks noChangeAspect="1" noChangeArrowheads="1"/>
            </p:cNvPicPr>
            <p:nvPr/>
          </p:nvPicPr>
          <p:blipFill>
            <a:blip r:embed="rId6" cstate="print"/>
            <a:srcRect/>
            <a:stretch>
              <a:fillRect/>
            </a:stretch>
          </p:blipFill>
          <p:spPr bwMode="auto">
            <a:xfrm>
              <a:off x="3474" y="0"/>
              <a:ext cx="1103" cy="1103"/>
            </a:xfrm>
            <a:prstGeom prst="rect">
              <a:avLst/>
            </a:prstGeom>
            <a:noFill/>
            <a:ln w="9525">
              <a:noFill/>
              <a:miter lim="800000"/>
              <a:headEnd/>
              <a:tailEnd/>
            </a:ln>
          </p:spPr>
        </p:pic>
        <p:sp>
          <p:nvSpPr>
            <p:cNvPr id="15" name="Text Box 17"/>
            <p:cNvSpPr txBox="1">
              <a:spLocks noChangeArrowheads="1"/>
            </p:cNvSpPr>
            <p:nvPr/>
          </p:nvSpPr>
          <p:spPr bwMode="auto">
            <a:xfrm>
              <a:off x="4611" y="939"/>
              <a:ext cx="1149" cy="192"/>
            </a:xfrm>
            <a:prstGeom prst="rect">
              <a:avLst/>
            </a:prstGeom>
            <a:noFill/>
            <a:ln w="12700">
              <a:noFill/>
              <a:miter lim="800000"/>
              <a:headEnd/>
              <a:tailEnd/>
            </a:ln>
          </p:spPr>
          <p:txBody>
            <a:bodyPr>
              <a:spAutoFit/>
            </a:bodyPr>
            <a:lstStyle/>
            <a:p>
              <a:r>
                <a:rPr lang="en-US" sz="1400">
                  <a:solidFill>
                    <a:srgbClr val="FAFAFC"/>
                  </a:solidFill>
                </a:rPr>
                <a:t>SN 1604 @ 6kpc</a:t>
              </a:r>
              <a:endParaRPr lang="nl-NL" sz="1400">
                <a:solidFill>
                  <a:srgbClr val="FAFAFC"/>
                </a:solidFill>
              </a:endParaRPr>
            </a:p>
          </p:txBody>
        </p:sp>
        <p:sp>
          <p:nvSpPr>
            <p:cNvPr id="16" name="Text Box 18"/>
            <p:cNvSpPr txBox="1">
              <a:spLocks noChangeArrowheads="1"/>
            </p:cNvSpPr>
            <p:nvPr/>
          </p:nvSpPr>
          <p:spPr bwMode="auto">
            <a:xfrm>
              <a:off x="3431" y="943"/>
              <a:ext cx="1400" cy="192"/>
            </a:xfrm>
            <a:prstGeom prst="rect">
              <a:avLst/>
            </a:prstGeom>
            <a:noFill/>
            <a:ln w="12700">
              <a:noFill/>
              <a:miter lim="800000"/>
              <a:headEnd/>
              <a:tailEnd/>
            </a:ln>
          </p:spPr>
          <p:txBody>
            <a:bodyPr>
              <a:spAutoFit/>
            </a:bodyPr>
            <a:lstStyle/>
            <a:p>
              <a:r>
                <a:rPr lang="en-US" sz="1400">
                  <a:solidFill>
                    <a:srgbClr val="FAFAFC"/>
                  </a:solidFill>
                </a:rPr>
                <a:t>SN 1572 @ 2.3 kpc</a:t>
              </a:r>
              <a:endParaRPr lang="nl-NL" sz="1400">
                <a:solidFill>
                  <a:srgbClr val="FAFAFC"/>
                </a:solidFill>
              </a:endParaRPr>
            </a:p>
          </p:txBody>
        </p:sp>
      </p:gr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a:stretch>
            <a:fillRect/>
          </a:stretch>
        </p:blipFill>
        <p:spPr bwMode="auto">
          <a:xfrm>
            <a:off x="0" y="857250"/>
            <a:ext cx="8135938" cy="4703763"/>
          </a:xfrm>
          <a:prstGeom prst="rect">
            <a:avLst/>
          </a:prstGeom>
          <a:noFill/>
          <a:ln w="12700">
            <a:noFill/>
            <a:miter lim="800000"/>
            <a:headEnd/>
            <a:tailEnd/>
          </a:ln>
        </p:spPr>
      </p:pic>
      <p:sp>
        <p:nvSpPr>
          <p:cNvPr id="86019" name="Text Box 2"/>
          <p:cNvSpPr txBox="1">
            <a:spLocks noChangeArrowheads="1"/>
          </p:cNvSpPr>
          <p:nvPr/>
        </p:nvSpPr>
        <p:spPr bwMode="auto">
          <a:xfrm>
            <a:off x="995363" y="334963"/>
            <a:ext cx="7624762" cy="523875"/>
          </a:xfrm>
          <a:prstGeom prst="rect">
            <a:avLst/>
          </a:prstGeom>
          <a:noFill/>
          <a:ln w="9525">
            <a:noFill/>
            <a:miter lim="800000"/>
            <a:headEnd/>
            <a:tailEnd/>
          </a:ln>
        </p:spPr>
        <p:txBody>
          <a:bodyPr>
            <a:spAutoFit/>
          </a:bodyPr>
          <a:lstStyle/>
          <a:p>
            <a:pPr eaLnBrk="1" hangingPunct="1"/>
            <a:r>
              <a:rPr lang="en-US" altLang="ja-JP" sz="2800" b="0">
                <a:solidFill>
                  <a:srgbClr val="00397E"/>
                </a:solidFill>
                <a:latin typeface="Biondi" pitchFamily="2" charset="0"/>
                <a:ea typeface="ＭＳ Ｐゴシック" pitchFamily="34" charset="-128"/>
                <a:cs typeface="Arabic Typesetting" pitchFamily="66" charset="-78"/>
              </a:rPr>
              <a:t>Expected sensitivities – rates </a:t>
            </a:r>
          </a:p>
        </p:txBody>
      </p:sp>
      <p:cxnSp>
        <p:nvCxnSpPr>
          <p:cNvPr id="86020" name="Straight Connector 9"/>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grpSp>
        <p:nvGrpSpPr>
          <p:cNvPr id="2" name="Group 14"/>
          <p:cNvGrpSpPr>
            <a:grpSpLocks/>
          </p:cNvGrpSpPr>
          <p:nvPr/>
        </p:nvGrpSpPr>
        <p:grpSpPr bwMode="auto">
          <a:xfrm>
            <a:off x="925513" y="2019300"/>
            <a:ext cx="4333875" cy="4514850"/>
            <a:chOff x="925886" y="2018740"/>
            <a:chExt cx="4333875" cy="4514850"/>
          </a:xfrm>
        </p:grpSpPr>
        <p:pic>
          <p:nvPicPr>
            <p:cNvPr id="86024" name="Picture 3"/>
            <p:cNvPicPr>
              <a:picLocks noChangeAspect="1" noChangeArrowheads="1"/>
            </p:cNvPicPr>
            <p:nvPr/>
          </p:nvPicPr>
          <p:blipFill>
            <a:blip r:embed="rId4" cstate="print"/>
            <a:srcRect/>
            <a:stretch>
              <a:fillRect/>
            </a:stretch>
          </p:blipFill>
          <p:spPr bwMode="auto">
            <a:xfrm>
              <a:off x="925886" y="2018740"/>
              <a:ext cx="4333875" cy="4514850"/>
            </a:xfrm>
            <a:prstGeom prst="rect">
              <a:avLst/>
            </a:prstGeom>
            <a:noFill/>
            <a:ln w="12700">
              <a:noFill/>
              <a:miter lim="800000"/>
              <a:headEnd/>
              <a:tailEnd/>
            </a:ln>
          </p:spPr>
        </p:pic>
        <p:sp>
          <p:nvSpPr>
            <p:cNvPr id="86025" name="TextBox 13"/>
            <p:cNvSpPr txBox="1">
              <a:spLocks noChangeArrowheads="1"/>
            </p:cNvSpPr>
            <p:nvPr/>
          </p:nvSpPr>
          <p:spPr bwMode="auto">
            <a:xfrm>
              <a:off x="1075765" y="2151530"/>
              <a:ext cx="2273379" cy="461665"/>
            </a:xfrm>
            <a:prstGeom prst="rect">
              <a:avLst/>
            </a:prstGeom>
            <a:solidFill>
              <a:srgbClr val="FFFF99"/>
            </a:solidFill>
            <a:ln w="9525">
              <a:noFill/>
              <a:miter lim="800000"/>
              <a:headEnd/>
              <a:tailEnd/>
            </a:ln>
          </p:spPr>
          <p:txBody>
            <a:bodyPr wrap="none">
              <a:spAutoFit/>
            </a:bodyPr>
            <a:lstStyle/>
            <a:p>
              <a:r>
                <a:rPr lang="en-US" b="0"/>
                <a:t>Binary mergers</a:t>
              </a:r>
            </a:p>
          </p:txBody>
        </p:sp>
      </p:grpSp>
      <p:pic>
        <p:nvPicPr>
          <p:cNvPr id="13" name="Picture 2"/>
          <p:cNvPicPr>
            <a:picLocks noChangeAspect="1" noChangeArrowheads="1"/>
          </p:cNvPicPr>
          <p:nvPr/>
        </p:nvPicPr>
        <p:blipFill>
          <a:blip r:embed="rId5" cstate="print"/>
          <a:srcRect/>
          <a:stretch>
            <a:fillRect/>
          </a:stretch>
        </p:blipFill>
        <p:spPr bwMode="auto">
          <a:xfrm>
            <a:off x="4792663" y="5016500"/>
            <a:ext cx="4351337" cy="1841500"/>
          </a:xfrm>
          <a:prstGeom prst="rect">
            <a:avLst/>
          </a:prstGeom>
          <a:noFill/>
          <a:ln w="12700">
            <a:noFill/>
            <a:miter lim="800000"/>
            <a:headEnd/>
            <a:tailEnd/>
          </a:ln>
        </p:spPr>
      </p:pic>
      <p:sp>
        <p:nvSpPr>
          <p:cNvPr id="16" name="TextBox 15"/>
          <p:cNvSpPr txBox="1">
            <a:spLocks noChangeArrowheads="1"/>
          </p:cNvSpPr>
          <p:nvPr/>
        </p:nvSpPr>
        <p:spPr bwMode="auto">
          <a:xfrm>
            <a:off x="134938" y="5970588"/>
            <a:ext cx="4895850" cy="830262"/>
          </a:xfrm>
          <a:prstGeom prst="rect">
            <a:avLst/>
          </a:prstGeom>
          <a:solidFill>
            <a:srgbClr val="FFFF99"/>
          </a:solidFill>
          <a:ln w="9525">
            <a:noFill/>
            <a:miter lim="800000"/>
            <a:headEnd/>
            <a:tailEnd/>
          </a:ln>
        </p:spPr>
        <p:txBody>
          <a:bodyPr wrap="none">
            <a:spAutoFit/>
          </a:bodyPr>
          <a:lstStyle/>
          <a:p>
            <a:r>
              <a:rPr lang="en-US" b="0"/>
              <a:t>Einstein Telescope: ~1000 per day</a:t>
            </a:r>
          </a:p>
          <a:p>
            <a:r>
              <a:rPr lang="en-US" b="0"/>
              <a:t>GW observatory</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ChangeArrowheads="1"/>
          </p:cNvSpPr>
          <p:nvPr/>
        </p:nvSpPr>
        <p:spPr bwMode="auto">
          <a:xfrm>
            <a:off x="0" y="5715000"/>
            <a:ext cx="9144000" cy="1143000"/>
          </a:xfrm>
          <a:prstGeom prst="rect">
            <a:avLst/>
          </a:prstGeom>
          <a:solidFill>
            <a:srgbClr val="FFFFFF"/>
          </a:solidFill>
          <a:ln w="9525" algn="ctr">
            <a:noFill/>
            <a:round/>
            <a:headEnd/>
            <a:tailEnd/>
          </a:ln>
        </p:spPr>
        <p:txBody>
          <a:bodyPr/>
          <a:lstStyle/>
          <a:p>
            <a:pPr eaLnBrk="0" hangingPunct="0"/>
            <a:endParaRPr lang="nl-NL"/>
          </a:p>
        </p:txBody>
      </p:sp>
      <p:pic>
        <p:nvPicPr>
          <p:cNvPr id="34819" name="Picture 1" descr="gcenter_xray_labeled.tif"/>
          <p:cNvPicPr>
            <a:picLocks noChangeAspect="1"/>
          </p:cNvPicPr>
          <p:nvPr/>
        </p:nvPicPr>
        <p:blipFill>
          <a:blip r:embed="rId3" cstate="print"/>
          <a:srcRect/>
          <a:stretch>
            <a:fillRect/>
          </a:stretch>
        </p:blipFill>
        <p:spPr bwMode="auto">
          <a:xfrm>
            <a:off x="0" y="0"/>
            <a:ext cx="9144000" cy="3544888"/>
          </a:xfrm>
          <a:prstGeom prst="rect">
            <a:avLst/>
          </a:prstGeom>
          <a:noFill/>
          <a:ln w="9525">
            <a:noFill/>
            <a:miter lim="800000"/>
            <a:headEnd/>
            <a:tailEnd/>
          </a:ln>
        </p:spPr>
      </p:pic>
      <p:pic>
        <p:nvPicPr>
          <p:cNvPr id="34820" name="Picture 2" descr="GC_GammaRay_glow.jpg"/>
          <p:cNvPicPr>
            <a:picLocks noChangeAspect="1"/>
          </p:cNvPicPr>
          <p:nvPr/>
        </p:nvPicPr>
        <p:blipFill>
          <a:blip r:embed="rId4" cstate="print"/>
          <a:srcRect/>
          <a:stretch>
            <a:fillRect/>
          </a:stretch>
        </p:blipFill>
        <p:spPr bwMode="auto">
          <a:xfrm>
            <a:off x="428625" y="4786313"/>
            <a:ext cx="8334375" cy="1362075"/>
          </a:xfrm>
          <a:prstGeom prst="rect">
            <a:avLst/>
          </a:prstGeom>
          <a:noFill/>
          <a:ln w="9525">
            <a:noFill/>
            <a:miter lim="800000"/>
            <a:headEnd/>
            <a:tailEnd/>
          </a:ln>
        </p:spPr>
      </p:pic>
      <p:cxnSp>
        <p:nvCxnSpPr>
          <p:cNvPr id="5" name="Straight Connector 4"/>
          <p:cNvCxnSpPr/>
          <p:nvPr/>
        </p:nvCxnSpPr>
        <p:spPr>
          <a:xfrm rot="5400000">
            <a:off x="821532" y="3178969"/>
            <a:ext cx="2928937" cy="1000125"/>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4500563" y="2286000"/>
            <a:ext cx="3143250" cy="2428875"/>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74758" name="TextBox 8"/>
          <p:cNvSpPr txBox="1">
            <a:spLocks noChangeArrowheads="1"/>
          </p:cNvSpPr>
          <p:nvPr/>
        </p:nvSpPr>
        <p:spPr bwMode="auto">
          <a:xfrm>
            <a:off x="3286125" y="3643313"/>
            <a:ext cx="2815194" cy="461665"/>
          </a:xfrm>
          <a:prstGeom prst="rect">
            <a:avLst/>
          </a:prstGeom>
          <a:noFill/>
          <a:ln w="9525">
            <a:noFill/>
            <a:miter lim="800000"/>
            <a:headEnd/>
            <a:tailEnd/>
          </a:ln>
        </p:spPr>
        <p:txBody>
          <a:bodyPr wrap="none">
            <a:spAutoFit/>
          </a:bodyPr>
          <a:lstStyle/>
          <a:p>
            <a:pPr eaLnBrk="0" hangingPunct="0">
              <a:defRPr/>
            </a:pPr>
            <a:r>
              <a:rPr lang="en-GB" sz="2400" err="1" smtClean="0">
                <a:latin typeface="+mn-lt"/>
                <a:cs typeface="+mn-cs"/>
              </a:rPr>
              <a:t>Röntgen</a:t>
            </a:r>
            <a:r>
              <a:rPr lang="en-GB" sz="2400" smtClean="0">
                <a:latin typeface="+mn-lt"/>
                <a:cs typeface="+mn-cs"/>
              </a:rPr>
              <a:t> radiation</a:t>
            </a:r>
            <a:endParaRPr lang="en-US" sz="2400">
              <a:latin typeface="+mn-lt"/>
              <a:cs typeface="+mn-cs"/>
            </a:endParaRPr>
          </a:p>
        </p:txBody>
      </p:sp>
      <p:sp>
        <p:nvSpPr>
          <p:cNvPr id="74759" name="TextBox 9"/>
          <p:cNvSpPr txBox="1">
            <a:spLocks noChangeArrowheads="1"/>
          </p:cNvSpPr>
          <p:nvPr/>
        </p:nvSpPr>
        <p:spPr bwMode="auto">
          <a:xfrm>
            <a:off x="3143250" y="6215063"/>
            <a:ext cx="2698175" cy="461665"/>
          </a:xfrm>
          <a:prstGeom prst="rect">
            <a:avLst/>
          </a:prstGeom>
          <a:noFill/>
          <a:ln w="9525">
            <a:noFill/>
            <a:miter lim="800000"/>
            <a:headEnd/>
            <a:tailEnd/>
          </a:ln>
        </p:spPr>
        <p:txBody>
          <a:bodyPr wrap="none">
            <a:spAutoFit/>
          </a:bodyPr>
          <a:lstStyle/>
          <a:p>
            <a:pPr eaLnBrk="0" hangingPunct="0">
              <a:defRPr/>
            </a:pPr>
            <a:r>
              <a:rPr lang="en-GB" sz="2400" smtClean="0">
                <a:latin typeface="+mn-lt"/>
                <a:cs typeface="+mn-cs"/>
              </a:rPr>
              <a:t>Gamma radiation</a:t>
            </a:r>
            <a:endParaRPr lang="en-US" sz="2400">
              <a:latin typeface="+mn-lt"/>
              <a:cs typeface="+mn-cs"/>
            </a:endParaRPr>
          </a:p>
        </p:txBody>
      </p:sp>
    </p:spTree>
  </p:cSld>
  <p:clrMapOvr>
    <a:masterClrMapping/>
  </p:clrMapOvr>
  <p:transition spd="med">
    <p:wipe di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gc_1meter_big.jpg"/>
          <p:cNvPicPr>
            <a:picLocks noChangeAspect="1"/>
          </p:cNvPicPr>
          <p:nvPr/>
        </p:nvPicPr>
        <p:blipFill>
          <a:blip r:embed="rId3" cstate="print"/>
          <a:srcRect/>
          <a:stretch>
            <a:fillRect/>
          </a:stretch>
        </p:blipFill>
        <p:spPr bwMode="auto">
          <a:xfrm>
            <a:off x="0" y="0"/>
            <a:ext cx="5473700" cy="6858000"/>
          </a:xfrm>
          <a:prstGeom prst="rect">
            <a:avLst/>
          </a:prstGeom>
          <a:noFill/>
          <a:ln w="9525">
            <a:noFill/>
            <a:miter lim="800000"/>
            <a:headEnd/>
            <a:tailEnd/>
          </a:ln>
        </p:spPr>
      </p:pic>
      <p:sp>
        <p:nvSpPr>
          <p:cNvPr id="3" name="TextBox 9"/>
          <p:cNvSpPr txBox="1">
            <a:spLocks noChangeArrowheads="1"/>
          </p:cNvSpPr>
          <p:nvPr/>
        </p:nvSpPr>
        <p:spPr bwMode="auto">
          <a:xfrm>
            <a:off x="6138698" y="4480856"/>
            <a:ext cx="2013693" cy="461665"/>
          </a:xfrm>
          <a:prstGeom prst="rect">
            <a:avLst/>
          </a:prstGeom>
          <a:noFill/>
          <a:ln w="9525">
            <a:noFill/>
            <a:miter lim="800000"/>
            <a:headEnd/>
            <a:tailEnd/>
          </a:ln>
        </p:spPr>
        <p:txBody>
          <a:bodyPr wrap="none">
            <a:spAutoFit/>
          </a:bodyPr>
          <a:lstStyle/>
          <a:p>
            <a:pPr eaLnBrk="0" hangingPunct="0">
              <a:defRPr/>
            </a:pPr>
            <a:r>
              <a:rPr lang="en-GB" sz="2400" smtClean="0">
                <a:latin typeface="+mn-lt"/>
                <a:cs typeface="+mn-cs"/>
              </a:rPr>
              <a:t>Radio image</a:t>
            </a:r>
            <a:endParaRPr lang="en-US" sz="2400">
              <a:latin typeface="+mn-lt"/>
              <a:cs typeface="+mn-cs"/>
            </a:endParaRPr>
          </a:p>
        </p:txBody>
      </p:sp>
    </p:spTree>
  </p:cSld>
  <p:clrMapOvr>
    <a:masterClrMapping/>
  </p:clrMapOvr>
  <p:transition spd="med">
    <p:wipe dir="d"/>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5715000"/>
            <a:ext cx="9144000" cy="1143000"/>
          </a:xfrm>
          <a:prstGeom prst="rect">
            <a:avLst/>
          </a:prstGeom>
          <a:solidFill>
            <a:srgbClr val="FFFFFF"/>
          </a:solidFill>
          <a:ln w="9525" algn="ctr">
            <a:solidFill>
              <a:schemeClr val="bg1"/>
            </a:solidFill>
            <a:round/>
            <a:headEnd/>
            <a:tailEnd/>
          </a:ln>
        </p:spPr>
        <p:txBody>
          <a:bodyPr/>
          <a:lstStyle/>
          <a:p>
            <a:pPr eaLnBrk="0" hangingPunct="0"/>
            <a:endParaRPr lang="nl-NL"/>
          </a:p>
        </p:txBody>
      </p:sp>
      <p:pic>
        <p:nvPicPr>
          <p:cNvPr id="39939" name="Picture 2" descr="mwcentre_eso_big"/>
          <p:cNvPicPr>
            <a:picLocks noChangeAspect="1" noChangeArrowheads="1"/>
          </p:cNvPicPr>
          <p:nvPr/>
        </p:nvPicPr>
        <p:blipFill>
          <a:blip r:embed="rId3" cstate="print"/>
          <a:srcRect/>
          <a:stretch>
            <a:fillRect/>
          </a:stretch>
        </p:blipFill>
        <p:spPr bwMode="auto">
          <a:xfrm>
            <a:off x="1295400" y="0"/>
            <a:ext cx="6430963" cy="6858000"/>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ChangeArrowheads="1"/>
          </p:cNvSpPr>
          <p:nvPr/>
        </p:nvSpPr>
        <p:spPr bwMode="auto">
          <a:xfrm>
            <a:off x="0" y="5715000"/>
            <a:ext cx="9144000" cy="1143000"/>
          </a:xfrm>
          <a:prstGeom prst="rect">
            <a:avLst/>
          </a:prstGeom>
          <a:solidFill>
            <a:srgbClr val="FFFFFF"/>
          </a:solidFill>
          <a:ln w="9525" algn="ctr">
            <a:noFill/>
            <a:round/>
            <a:headEnd/>
            <a:tailEnd/>
          </a:ln>
        </p:spPr>
        <p:txBody>
          <a:bodyPr/>
          <a:lstStyle/>
          <a:p>
            <a:pPr eaLnBrk="0" hangingPunct="0"/>
            <a:endParaRPr lang="nl-NL"/>
          </a:p>
        </p:txBody>
      </p:sp>
      <p:pic>
        <p:nvPicPr>
          <p:cNvPr id="40963" name="Picture 2" descr="GC_Near_IR"/>
          <p:cNvPicPr>
            <a:picLocks noChangeAspect="1" noChangeArrowheads="1"/>
          </p:cNvPicPr>
          <p:nvPr/>
        </p:nvPicPr>
        <p:blipFill>
          <a:blip r:embed="rId3" cstate="print"/>
          <a:srcRect/>
          <a:stretch>
            <a:fillRect/>
          </a:stretch>
        </p:blipFill>
        <p:spPr bwMode="auto">
          <a:xfrm>
            <a:off x="0" y="0"/>
            <a:ext cx="3886200" cy="3659188"/>
          </a:xfrm>
          <a:prstGeom prst="rect">
            <a:avLst/>
          </a:prstGeom>
          <a:noFill/>
          <a:ln w="9525">
            <a:noFill/>
            <a:miter lim="800000"/>
            <a:headEnd/>
            <a:tailEnd/>
          </a:ln>
        </p:spPr>
      </p:pic>
      <p:pic>
        <p:nvPicPr>
          <p:cNvPr id="80899" name="Picture 3" descr="GC_Orbits"/>
          <p:cNvPicPr>
            <a:picLocks noChangeAspect="1" noChangeArrowheads="1"/>
          </p:cNvPicPr>
          <p:nvPr/>
        </p:nvPicPr>
        <p:blipFill>
          <a:blip r:embed="rId4" cstate="print"/>
          <a:srcRect/>
          <a:stretch>
            <a:fillRect/>
          </a:stretch>
        </p:blipFill>
        <p:spPr bwMode="auto">
          <a:xfrm>
            <a:off x="4048125" y="1676400"/>
            <a:ext cx="5095875" cy="5181600"/>
          </a:xfrm>
          <a:prstGeom prst="rect">
            <a:avLst/>
          </a:prstGeom>
          <a:noFill/>
          <a:ln w="9525">
            <a:noFill/>
            <a:miter lim="800000"/>
            <a:headEnd/>
            <a:tailEnd/>
          </a:ln>
        </p:spPr>
      </p:pic>
      <p:sp>
        <p:nvSpPr>
          <p:cNvPr id="40965" name="Rectangle 4"/>
          <p:cNvSpPr>
            <a:spLocks noChangeArrowheads="1"/>
          </p:cNvSpPr>
          <p:nvPr/>
        </p:nvSpPr>
        <p:spPr bwMode="auto">
          <a:xfrm>
            <a:off x="2286000" y="1447800"/>
            <a:ext cx="1143000" cy="1143000"/>
          </a:xfrm>
          <a:prstGeom prst="rect">
            <a:avLst/>
          </a:prstGeom>
          <a:noFill/>
          <a:ln w="38100">
            <a:solidFill>
              <a:schemeClr val="tx1"/>
            </a:solidFill>
            <a:miter lim="800000"/>
            <a:headEnd/>
            <a:tailEnd/>
          </a:ln>
        </p:spPr>
        <p:txBody>
          <a:bodyPr wrap="none" anchor="ctr"/>
          <a:lstStyle/>
          <a:p>
            <a:pPr eaLnBrk="0" hangingPunct="0"/>
            <a:endParaRPr lang="nl-NL"/>
          </a:p>
        </p:txBody>
      </p:sp>
      <p:sp>
        <p:nvSpPr>
          <p:cNvPr id="80901" name="Line 5"/>
          <p:cNvSpPr>
            <a:spLocks noChangeShapeType="1"/>
          </p:cNvSpPr>
          <p:nvPr/>
        </p:nvSpPr>
        <p:spPr bwMode="auto">
          <a:xfrm>
            <a:off x="3429000" y="1447800"/>
            <a:ext cx="762000" cy="381000"/>
          </a:xfrm>
          <a:prstGeom prst="line">
            <a:avLst/>
          </a:prstGeom>
          <a:noFill/>
          <a:ln w="38100">
            <a:solidFill>
              <a:schemeClr val="tx1"/>
            </a:solidFill>
            <a:round/>
            <a:headEnd/>
            <a:tailEnd/>
          </a:ln>
        </p:spPr>
        <p:txBody>
          <a:bodyPr/>
          <a:lstStyle/>
          <a:p>
            <a:endParaRPr lang="nl-NL"/>
          </a:p>
        </p:txBody>
      </p:sp>
      <p:sp>
        <p:nvSpPr>
          <p:cNvPr id="80902" name="Line 6"/>
          <p:cNvSpPr>
            <a:spLocks noChangeShapeType="1"/>
          </p:cNvSpPr>
          <p:nvPr/>
        </p:nvSpPr>
        <p:spPr bwMode="auto">
          <a:xfrm>
            <a:off x="3429000" y="2590800"/>
            <a:ext cx="609600" cy="4267200"/>
          </a:xfrm>
          <a:prstGeom prst="line">
            <a:avLst/>
          </a:prstGeom>
          <a:noFill/>
          <a:ln w="38100">
            <a:solidFill>
              <a:schemeClr val="tx1"/>
            </a:solidFill>
            <a:round/>
            <a:headEnd/>
            <a:tailEnd/>
          </a:ln>
        </p:spPr>
        <p:txBody>
          <a:bodyPr/>
          <a:lstStyle/>
          <a:p>
            <a:endParaRPr lang="nl-NL"/>
          </a:p>
        </p:txBody>
      </p:sp>
      <p:sp>
        <p:nvSpPr>
          <p:cNvPr id="80903" name="Text Box 7"/>
          <p:cNvSpPr txBox="1">
            <a:spLocks noChangeArrowheads="1"/>
          </p:cNvSpPr>
          <p:nvPr/>
        </p:nvSpPr>
        <p:spPr bwMode="auto">
          <a:xfrm>
            <a:off x="0" y="5757357"/>
            <a:ext cx="4143518" cy="830997"/>
          </a:xfrm>
          <a:prstGeom prst="rect">
            <a:avLst/>
          </a:prstGeom>
          <a:noFill/>
          <a:ln w="9525">
            <a:noFill/>
            <a:miter lim="800000"/>
            <a:headEnd/>
            <a:tailEnd/>
          </a:ln>
        </p:spPr>
        <p:txBody>
          <a:bodyPr wrap="square">
            <a:spAutoFit/>
          </a:bodyPr>
          <a:lstStyle/>
          <a:p>
            <a:pPr algn="ctr" eaLnBrk="0" hangingPunct="0">
              <a:defRPr/>
            </a:pPr>
            <a:r>
              <a:rPr lang="nl-NL" sz="2400" b="0" err="1" smtClean="0">
                <a:latin typeface="+mn-lt"/>
                <a:cs typeface="+mn-cs"/>
              </a:rPr>
              <a:t>Stellar</a:t>
            </a:r>
            <a:r>
              <a:rPr lang="nl-NL" sz="2400" b="0" smtClean="0">
                <a:latin typeface="+mn-lt"/>
                <a:cs typeface="+mn-cs"/>
              </a:rPr>
              <a:t> </a:t>
            </a:r>
            <a:r>
              <a:rPr lang="nl-NL" sz="2400" b="0" err="1" smtClean="0">
                <a:latin typeface="+mn-lt"/>
                <a:cs typeface="+mn-cs"/>
              </a:rPr>
              <a:t>orbits</a:t>
            </a:r>
            <a:r>
              <a:rPr lang="nl-NL" sz="2400" b="0" smtClean="0">
                <a:latin typeface="+mn-lt"/>
                <a:cs typeface="+mn-cs"/>
              </a:rPr>
              <a:t> in the direct </a:t>
            </a:r>
            <a:r>
              <a:rPr lang="nl-NL" sz="2400" b="0" err="1" smtClean="0">
                <a:latin typeface="+mn-lt"/>
                <a:cs typeface="+mn-cs"/>
              </a:rPr>
              <a:t>vicinit</a:t>
            </a:r>
            <a:r>
              <a:rPr lang="nl-NL" b="0" err="1" smtClean="0">
                <a:latin typeface="+mn-lt"/>
              </a:rPr>
              <a:t>y</a:t>
            </a:r>
            <a:r>
              <a:rPr lang="nl-NL" b="0" smtClean="0">
                <a:latin typeface="+mn-lt"/>
              </a:rPr>
              <a:t> of </a:t>
            </a:r>
            <a:r>
              <a:rPr lang="nl-NL" sz="2400" b="0" err="1" smtClean="0">
                <a:latin typeface="+mn-lt"/>
                <a:cs typeface="+mn-cs"/>
              </a:rPr>
              <a:t>Sagittarius</a:t>
            </a:r>
            <a:r>
              <a:rPr lang="nl-NL" sz="2400" b="0" smtClean="0">
                <a:latin typeface="+mn-lt"/>
                <a:cs typeface="+mn-cs"/>
              </a:rPr>
              <a:t> </a:t>
            </a:r>
            <a:r>
              <a:rPr lang="nl-NL" sz="2400" b="0">
                <a:latin typeface="+mn-lt"/>
                <a:cs typeface="+mn-cs"/>
              </a:rPr>
              <a:t>A</a:t>
            </a:r>
            <a:r>
              <a:rPr lang="nl-NL" sz="2400" b="0" baseline="30000">
                <a:latin typeface="+mn-lt"/>
                <a:cs typeface="+mn-cs"/>
              </a:rPr>
              <a:t>*</a:t>
            </a:r>
            <a:endParaRPr lang="nl-NL" sz="2400" b="0">
              <a:latin typeface="+mn-lt"/>
              <a:cs typeface="+mn-cs"/>
            </a:endParaRPr>
          </a:p>
        </p:txBody>
      </p:sp>
      <p:pic>
        <p:nvPicPr>
          <p:cNvPr id="9" name="Picture 3" descr="Menace"/>
          <p:cNvPicPr>
            <a:picLocks noChangeAspect="1" noChangeArrowheads="1"/>
          </p:cNvPicPr>
          <p:nvPr/>
        </p:nvPicPr>
        <p:blipFill>
          <a:blip r:embed="rId5" cstate="print"/>
          <a:srcRect/>
          <a:stretch>
            <a:fillRect/>
          </a:stretch>
        </p:blipFill>
        <p:spPr bwMode="auto">
          <a:xfrm>
            <a:off x="528145" y="3713297"/>
            <a:ext cx="1484586" cy="1922274"/>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1"/>
                                        </p:tgtEl>
                                        <p:attrNameLst>
                                          <p:attrName>style.visibility</p:attrName>
                                        </p:attrNameLst>
                                      </p:cBhvr>
                                      <p:to>
                                        <p:strVal val="visible"/>
                                      </p:to>
                                    </p:set>
                                    <p:animEffect transition="in" filter="checkerboard(across)">
                                      <p:cBhvr>
                                        <p:cTn id="7" dur="500"/>
                                        <p:tgtEl>
                                          <p:spTgt spid="8090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0902"/>
                                        </p:tgtEl>
                                        <p:attrNameLst>
                                          <p:attrName>style.visibility</p:attrName>
                                        </p:attrNameLst>
                                      </p:cBhvr>
                                      <p:to>
                                        <p:strVal val="visible"/>
                                      </p:to>
                                    </p:set>
                                    <p:animEffect transition="in" filter="checkerboard(across)">
                                      <p:cBhvr>
                                        <p:cTn id="10" dur="500"/>
                                        <p:tgtEl>
                                          <p:spTgt spid="80902"/>
                                        </p:tgtEl>
                                      </p:cBhvr>
                                    </p:animEffect>
                                  </p:childTnLst>
                                </p:cTn>
                              </p:par>
                              <p:par>
                                <p:cTn id="11" presetID="5" presetClass="entr" presetSubtype="10" fill="hold" nodeType="withEffect">
                                  <p:stCondLst>
                                    <p:cond delay="0"/>
                                  </p:stCondLst>
                                  <p:childTnLst>
                                    <p:set>
                                      <p:cBhvr>
                                        <p:cTn id="12" dur="1" fill="hold">
                                          <p:stCondLst>
                                            <p:cond delay="0"/>
                                          </p:stCondLst>
                                        </p:cTn>
                                        <p:tgtEl>
                                          <p:spTgt spid="80899"/>
                                        </p:tgtEl>
                                        <p:attrNameLst>
                                          <p:attrName>style.visibility</p:attrName>
                                        </p:attrNameLst>
                                      </p:cBhvr>
                                      <p:to>
                                        <p:strVal val="visible"/>
                                      </p:to>
                                    </p:set>
                                    <p:animEffect transition="in" filter="checkerboard(across)">
                                      <p:cBhvr>
                                        <p:cTn id="13" dur="5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p:bldP spid="8090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92" name="Picture 8" descr="sgr_a"/>
          <p:cNvPicPr>
            <a:picLocks noChangeAspect="1" noChangeArrowheads="1"/>
          </p:cNvPicPr>
          <p:nvPr/>
        </p:nvPicPr>
        <p:blipFill>
          <a:blip r:embed="rId3" cstate="print"/>
          <a:srcRect/>
          <a:stretch>
            <a:fillRect/>
          </a:stretch>
        </p:blipFill>
        <p:spPr bwMode="auto">
          <a:xfrm>
            <a:off x="4819668" y="1464496"/>
            <a:ext cx="3824835" cy="3824835"/>
          </a:xfrm>
          <a:prstGeom prst="rect">
            <a:avLst/>
          </a:prstGeom>
          <a:noFill/>
          <a:ln w="9525">
            <a:noFill/>
            <a:miter lim="800000"/>
            <a:headEnd/>
            <a:tailEnd/>
          </a:ln>
        </p:spPr>
      </p:pic>
      <p:sp>
        <p:nvSpPr>
          <p:cNvPr id="94210" name="Rectangle 2"/>
          <p:cNvSpPr>
            <a:spLocks noGrp="1" noChangeArrowheads="1"/>
          </p:cNvSpPr>
          <p:nvPr>
            <p:ph type="title"/>
          </p:nvPr>
        </p:nvSpPr>
        <p:spPr/>
        <p:txBody>
          <a:bodyPr/>
          <a:lstStyle/>
          <a:p>
            <a:r>
              <a:rPr lang="en-US" altLang="ja-JP" kern="1200" smtClean="0">
                <a:solidFill>
                  <a:srgbClr val="00397E"/>
                </a:solidFill>
                <a:latin typeface="Biondi" pitchFamily="2" charset="0"/>
                <a:ea typeface="ＭＳ Ｐゴシック" pitchFamily="34" charset="-128"/>
                <a:cs typeface="Arabic Typesetting" pitchFamily="66" charset="-78"/>
              </a:rPr>
              <a:t>Massive black hole mergers</a:t>
            </a:r>
          </a:p>
        </p:txBody>
      </p:sp>
      <p:pic>
        <p:nvPicPr>
          <p:cNvPr id="94211" name="Picture 3"/>
          <p:cNvPicPr>
            <a:picLocks noChangeAspect="1" noChangeArrowheads="1"/>
          </p:cNvPicPr>
          <p:nvPr/>
        </p:nvPicPr>
        <p:blipFill>
          <a:blip r:embed="rId4" cstate="print"/>
          <a:srcRect/>
          <a:stretch>
            <a:fillRect/>
          </a:stretch>
        </p:blipFill>
        <p:spPr bwMode="auto">
          <a:xfrm>
            <a:off x="3282092" y="1130738"/>
            <a:ext cx="5649913" cy="5410200"/>
          </a:xfrm>
          <a:prstGeom prst="rect">
            <a:avLst/>
          </a:prstGeom>
          <a:noFill/>
          <a:ln w="12700">
            <a:noFill/>
            <a:miter lim="800000"/>
            <a:headEnd/>
            <a:tailEnd/>
          </a:ln>
        </p:spPr>
      </p:pic>
      <p:sp>
        <p:nvSpPr>
          <p:cNvPr id="94212" name="Rectangle 4"/>
          <p:cNvSpPr>
            <a:spLocks noChangeArrowheads="1"/>
          </p:cNvSpPr>
          <p:nvPr/>
        </p:nvSpPr>
        <p:spPr bwMode="auto">
          <a:xfrm>
            <a:off x="5042630" y="3407213"/>
            <a:ext cx="1454150" cy="274638"/>
          </a:xfrm>
          <a:prstGeom prst="rect">
            <a:avLst/>
          </a:prstGeom>
          <a:noFill/>
          <a:ln w="12700">
            <a:noFill/>
            <a:miter lim="800000"/>
            <a:headEnd/>
            <a:tailEnd/>
          </a:ln>
        </p:spPr>
        <p:txBody>
          <a:bodyPr wrap="none">
            <a:spAutoFit/>
          </a:bodyPr>
          <a:lstStyle/>
          <a:p>
            <a:r>
              <a:rPr lang="en-US" sz="1200" b="0">
                <a:solidFill>
                  <a:schemeClr val="tx2"/>
                </a:solidFill>
              </a:rPr>
              <a:t>MBH = 0.005M</a:t>
            </a:r>
            <a:r>
              <a:rPr lang="en-US" sz="1200" b="0" baseline="-25000">
                <a:solidFill>
                  <a:schemeClr val="tx2"/>
                </a:solidFill>
              </a:rPr>
              <a:t>bulge</a:t>
            </a:r>
          </a:p>
        </p:txBody>
      </p:sp>
      <p:sp>
        <p:nvSpPr>
          <p:cNvPr id="94213" name="Line 5"/>
          <p:cNvSpPr>
            <a:spLocks noChangeShapeType="1"/>
          </p:cNvSpPr>
          <p:nvPr/>
        </p:nvSpPr>
        <p:spPr bwMode="auto">
          <a:xfrm>
            <a:off x="5922105" y="3640576"/>
            <a:ext cx="449262" cy="717550"/>
          </a:xfrm>
          <a:prstGeom prst="line">
            <a:avLst/>
          </a:prstGeom>
          <a:noFill/>
          <a:ln w="12700">
            <a:solidFill>
              <a:schemeClr val="tx1"/>
            </a:solidFill>
            <a:round/>
            <a:headEnd/>
            <a:tailEnd/>
          </a:ln>
        </p:spPr>
        <p:txBody>
          <a:bodyPr/>
          <a:lstStyle/>
          <a:p>
            <a:endParaRPr lang="nl-NL"/>
          </a:p>
        </p:txBody>
      </p:sp>
      <p:sp>
        <p:nvSpPr>
          <p:cNvPr id="94214" name="Rectangle 6"/>
          <p:cNvSpPr>
            <a:spLocks noChangeArrowheads="1"/>
          </p:cNvSpPr>
          <p:nvPr/>
        </p:nvSpPr>
        <p:spPr bwMode="auto">
          <a:xfrm>
            <a:off x="6621463" y="6526213"/>
            <a:ext cx="2360612" cy="244475"/>
          </a:xfrm>
          <a:prstGeom prst="rect">
            <a:avLst/>
          </a:prstGeom>
          <a:noFill/>
          <a:ln w="12700">
            <a:noFill/>
            <a:miter lim="800000"/>
            <a:headEnd/>
            <a:tailEnd/>
          </a:ln>
        </p:spPr>
        <p:txBody>
          <a:bodyPr wrap="none">
            <a:spAutoFit/>
          </a:bodyPr>
          <a:lstStyle/>
          <a:p>
            <a:r>
              <a:rPr lang="en-US" sz="1000" b="0">
                <a:solidFill>
                  <a:schemeClr val="tx1"/>
                </a:solidFill>
                <a:latin typeface="Times New Roman" pitchFamily="18" charset="0"/>
              </a:rPr>
              <a:t>D. Richstone et al., Nature </a:t>
            </a:r>
            <a:r>
              <a:rPr lang="en-US" sz="1000">
                <a:solidFill>
                  <a:schemeClr val="tx1"/>
                </a:solidFill>
                <a:latin typeface="Times New Roman" pitchFamily="18" charset="0"/>
              </a:rPr>
              <a:t>395</a:t>
            </a:r>
            <a:r>
              <a:rPr lang="en-US" sz="1000" b="0">
                <a:solidFill>
                  <a:schemeClr val="tx1"/>
                </a:solidFill>
                <a:latin typeface="Times New Roman" pitchFamily="18" charset="0"/>
              </a:rPr>
              <a:t>, A14, 1998</a:t>
            </a:r>
          </a:p>
        </p:txBody>
      </p:sp>
      <p:sp>
        <p:nvSpPr>
          <p:cNvPr id="1065991" name="Text Box 7"/>
          <p:cNvSpPr txBox="1">
            <a:spLocks noChangeArrowheads="1"/>
          </p:cNvSpPr>
          <p:nvPr/>
        </p:nvSpPr>
        <p:spPr bwMode="auto">
          <a:xfrm>
            <a:off x="1871663" y="6459538"/>
            <a:ext cx="2397125" cy="396875"/>
          </a:xfrm>
          <a:prstGeom prst="rect">
            <a:avLst/>
          </a:prstGeom>
          <a:solidFill>
            <a:srgbClr val="FFFF99"/>
          </a:solidFill>
          <a:ln w="12700">
            <a:noFill/>
            <a:miter lim="800000"/>
            <a:headEnd/>
            <a:tailEnd/>
          </a:ln>
        </p:spPr>
        <p:txBody>
          <a:bodyPr wrap="none">
            <a:spAutoFit/>
          </a:bodyPr>
          <a:lstStyle/>
          <a:p>
            <a:r>
              <a:rPr lang="en-US" sz="2000" b="0"/>
              <a:t>But do they merge?</a:t>
            </a:r>
            <a:endParaRPr lang="en-US" b="0"/>
          </a:p>
        </p:txBody>
      </p:sp>
      <p:sp>
        <p:nvSpPr>
          <p:cNvPr id="94217" name="Oval 9"/>
          <p:cNvSpPr>
            <a:spLocks noChangeArrowheads="1"/>
          </p:cNvSpPr>
          <p:nvPr/>
        </p:nvSpPr>
        <p:spPr bwMode="auto">
          <a:xfrm>
            <a:off x="7131780" y="3723126"/>
            <a:ext cx="523875" cy="523875"/>
          </a:xfrm>
          <a:prstGeom prst="ellipse">
            <a:avLst/>
          </a:prstGeom>
          <a:noFill/>
          <a:ln w="38100">
            <a:solidFill>
              <a:srgbClr val="FF0000"/>
            </a:solidFill>
            <a:round/>
            <a:headEnd/>
            <a:tailEnd/>
          </a:ln>
        </p:spPr>
        <p:txBody>
          <a:bodyPr wrap="none" anchor="ctr"/>
          <a:lstStyle/>
          <a:p>
            <a:endParaRPr lang="nl-NL"/>
          </a:p>
        </p:txBody>
      </p:sp>
      <p:cxnSp>
        <p:nvCxnSpPr>
          <p:cNvPr id="10"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11" name="Afbeelding 10" descr="movie2003.gif"/>
          <p:cNvPicPr>
            <a:picLocks noChangeAspect="1"/>
          </p:cNvPicPr>
          <p:nvPr/>
        </p:nvPicPr>
        <p:blipFill>
          <a:blip r:embed="rId5" cstate="print"/>
          <a:stretch>
            <a:fillRect/>
          </a:stretch>
        </p:blipFill>
        <p:spPr>
          <a:xfrm>
            <a:off x="381000" y="1587062"/>
            <a:ext cx="2438400" cy="2438400"/>
          </a:xfrm>
          <a:prstGeom prst="rect">
            <a:avLst/>
          </a:prstGeom>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65992"/>
                                        </p:tgtEl>
                                        <p:attrNameLst>
                                          <p:attrName>style.visibility</p:attrName>
                                        </p:attrNameLst>
                                      </p:cBhvr>
                                      <p:to>
                                        <p:strVal val="visible"/>
                                      </p:to>
                                    </p:set>
                                    <p:animEffect transition="in" filter="checkerboard(across)">
                                      <p:cBhvr>
                                        <p:cTn id="7" dur="500"/>
                                        <p:tgtEl>
                                          <p:spTgt spid="106599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65991"/>
                                        </p:tgtEl>
                                        <p:attrNameLst>
                                          <p:attrName>style.visibility</p:attrName>
                                        </p:attrNameLst>
                                      </p:cBhvr>
                                      <p:to>
                                        <p:strVal val="visible"/>
                                      </p:to>
                                    </p:set>
                                    <p:animEffect transition="in" filter="checkerboard(across)">
                                      <p:cBhvr>
                                        <p:cTn id="12" dur="500"/>
                                        <p:tgtEl>
                                          <p:spTgt spid="1065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991"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064172" y="0"/>
            <a:ext cx="7546428" cy="955675"/>
          </a:xfrm>
        </p:spPr>
        <p:txBody>
          <a:bodyPr/>
          <a:lstStyle/>
          <a:p>
            <a:r>
              <a:rPr lang="en-US" altLang="ja-JP" kern="1200" smtClean="0">
                <a:solidFill>
                  <a:srgbClr val="00397E"/>
                </a:solidFill>
                <a:latin typeface="Biondi" pitchFamily="2" charset="0"/>
                <a:ea typeface="ＭＳ Ｐゴシック" pitchFamily="34" charset="-128"/>
                <a:cs typeface="Arabic Typesetting" pitchFamily="66" charset="-78"/>
              </a:rPr>
              <a:t>Massive black hole mergers</a:t>
            </a:r>
          </a:p>
        </p:txBody>
      </p:sp>
      <p:pic>
        <p:nvPicPr>
          <p:cNvPr id="95235" name="Picture 3" descr="GalaxyNGC326-copy.jpg                                          00034A9FMach Mac                       BB26FCCA:"/>
          <p:cNvPicPr>
            <a:picLocks noChangeAspect="1" noChangeArrowheads="1"/>
          </p:cNvPicPr>
          <p:nvPr/>
        </p:nvPicPr>
        <p:blipFill>
          <a:blip r:embed="rId3" cstate="print"/>
          <a:srcRect/>
          <a:stretch>
            <a:fillRect/>
          </a:stretch>
        </p:blipFill>
        <p:spPr bwMode="auto">
          <a:xfrm>
            <a:off x="4840288" y="1044575"/>
            <a:ext cx="4108450" cy="4086225"/>
          </a:xfrm>
          <a:prstGeom prst="rect">
            <a:avLst/>
          </a:prstGeom>
          <a:noFill/>
          <a:ln w="9525">
            <a:noFill/>
            <a:miter lim="800000"/>
            <a:headEnd/>
            <a:tailEnd/>
          </a:ln>
        </p:spPr>
      </p:pic>
      <p:sp>
        <p:nvSpPr>
          <p:cNvPr id="95236" name="Text Box 4"/>
          <p:cNvSpPr txBox="1">
            <a:spLocks noChangeArrowheads="1"/>
          </p:cNvSpPr>
          <p:nvPr/>
        </p:nvSpPr>
        <p:spPr bwMode="auto">
          <a:xfrm>
            <a:off x="5934075" y="5327650"/>
            <a:ext cx="2124075" cy="304800"/>
          </a:xfrm>
          <a:prstGeom prst="rect">
            <a:avLst/>
          </a:prstGeom>
          <a:noFill/>
          <a:ln w="12700">
            <a:noFill/>
            <a:miter lim="800000"/>
            <a:headEnd/>
            <a:tailEnd/>
          </a:ln>
        </p:spPr>
        <p:txBody>
          <a:bodyPr wrap="none">
            <a:spAutoFit/>
          </a:bodyPr>
          <a:lstStyle/>
          <a:p>
            <a:r>
              <a:rPr lang="en-US" sz="1400" b="0"/>
              <a:t>[Merritt and Ekers, 2002]</a:t>
            </a:r>
            <a:endParaRPr lang="en-US" sz="1400"/>
          </a:p>
        </p:txBody>
      </p:sp>
      <p:sp>
        <p:nvSpPr>
          <p:cNvPr id="95237" name="Rectangle 5"/>
          <p:cNvSpPr>
            <a:spLocks noChangeArrowheads="1"/>
          </p:cNvSpPr>
          <p:nvPr/>
        </p:nvSpPr>
        <p:spPr bwMode="auto">
          <a:xfrm>
            <a:off x="879475" y="971550"/>
            <a:ext cx="3848100" cy="5203825"/>
          </a:xfrm>
          <a:prstGeom prst="rect">
            <a:avLst/>
          </a:prstGeom>
          <a:noFill/>
          <a:ln w="12700">
            <a:noFill/>
            <a:miter lim="800000"/>
            <a:headEnd/>
            <a:tailEnd/>
          </a:ln>
        </p:spPr>
        <p:txBody>
          <a:bodyPr/>
          <a:lstStyle/>
          <a:p>
            <a:pPr marL="400050" indent="-400050">
              <a:lnSpc>
                <a:spcPct val="90000"/>
              </a:lnSpc>
              <a:spcAft>
                <a:spcPct val="40000"/>
              </a:spcAft>
              <a:buClr>
                <a:srgbClr val="666699"/>
              </a:buClr>
              <a:buSzPct val="85000"/>
              <a:buFont typeface="Wingdings" pitchFamily="2" charset="2"/>
              <a:buChar char="§"/>
            </a:pPr>
            <a:r>
              <a:rPr lang="en-US" sz="1900" b="0">
                <a:solidFill>
                  <a:srgbClr val="6C18B0"/>
                </a:solidFill>
              </a:rPr>
              <a:t>Several observed phenomena may be attributed to MBH binaries or mergers</a:t>
            </a:r>
          </a:p>
          <a:p>
            <a:pPr marL="688975" lvl="1" indent="-342900">
              <a:lnSpc>
                <a:spcPct val="90000"/>
              </a:lnSpc>
              <a:spcAft>
                <a:spcPct val="40000"/>
              </a:spcAft>
              <a:buClr>
                <a:schemeClr val="bg1"/>
              </a:buClr>
              <a:buSzPct val="75000"/>
              <a:buFontTx/>
              <a:buChar char="–"/>
            </a:pPr>
            <a:r>
              <a:rPr lang="en-US" sz="1800" b="0"/>
              <a:t>X-shaped radio galaxies (see figure)</a:t>
            </a:r>
          </a:p>
          <a:p>
            <a:pPr marL="688975" lvl="1" indent="-342900">
              <a:lnSpc>
                <a:spcPct val="90000"/>
              </a:lnSpc>
              <a:spcAft>
                <a:spcPct val="40000"/>
              </a:spcAft>
              <a:buClr>
                <a:schemeClr val="bg1"/>
              </a:buClr>
              <a:buSzPct val="75000"/>
              <a:buFontTx/>
              <a:buChar char="–"/>
            </a:pPr>
            <a:r>
              <a:rPr lang="en-US" sz="1800" b="0"/>
              <a:t>Periodicities in blazar light curves (e.g. OJ 287)</a:t>
            </a:r>
          </a:p>
          <a:p>
            <a:pPr marL="688975" lvl="1" indent="-342900">
              <a:lnSpc>
                <a:spcPct val="90000"/>
              </a:lnSpc>
              <a:spcAft>
                <a:spcPct val="40000"/>
              </a:spcAft>
              <a:buClr>
                <a:schemeClr val="bg1"/>
              </a:buClr>
              <a:buSzPct val="75000"/>
              <a:buFontTx/>
              <a:buChar char="–"/>
            </a:pPr>
            <a:r>
              <a:rPr lang="en-US" sz="1800" b="0"/>
              <a:t>X-ray binary MBH:           NGC 6240</a:t>
            </a:r>
          </a:p>
          <a:p>
            <a:pPr marL="400050" indent="-400050">
              <a:lnSpc>
                <a:spcPct val="90000"/>
              </a:lnSpc>
              <a:spcAft>
                <a:spcPct val="40000"/>
              </a:spcAft>
              <a:buClr>
                <a:srgbClr val="666699"/>
              </a:buClr>
              <a:buSzPct val="85000"/>
              <a:buFont typeface="Wingdings" pitchFamily="2" charset="2"/>
              <a:buChar char="§"/>
            </a:pPr>
            <a:r>
              <a:rPr lang="en-US" sz="1900" b="0">
                <a:solidFill>
                  <a:srgbClr val="6C18B0"/>
                </a:solidFill>
              </a:rPr>
              <a:t>See review by Komossa [astro-ph/0306439</a:t>
            </a:r>
            <a:r>
              <a:rPr lang="en-US" sz="1900" b="0">
                <a:solidFill>
                  <a:srgbClr val="6C18B0"/>
                </a:solidFill>
                <a:latin typeface="Courier New" pitchFamily="49" charset="0"/>
              </a:rPr>
              <a:t>]</a:t>
            </a:r>
          </a:p>
          <a:p>
            <a:pPr marL="400050" indent="-400050">
              <a:lnSpc>
                <a:spcPct val="90000"/>
              </a:lnSpc>
              <a:spcAft>
                <a:spcPct val="40000"/>
              </a:spcAft>
              <a:buClr>
                <a:srgbClr val="666699"/>
              </a:buClr>
              <a:buSzPct val="85000"/>
              <a:buFont typeface="Wingdings" pitchFamily="2" charset="2"/>
              <a:buNone/>
            </a:pPr>
            <a:endParaRPr lang="en-US" sz="1900" b="0">
              <a:solidFill>
                <a:srgbClr val="6C18B0"/>
              </a:solidFill>
              <a:latin typeface="Courier New" pitchFamily="49" charset="0"/>
            </a:endParaRPr>
          </a:p>
          <a:p>
            <a:pPr marL="688975" lvl="1" indent="-342900">
              <a:lnSpc>
                <a:spcPct val="90000"/>
              </a:lnSpc>
              <a:spcAft>
                <a:spcPct val="40000"/>
              </a:spcAft>
              <a:buClr>
                <a:schemeClr val="bg1"/>
              </a:buClr>
              <a:buSzPct val="75000"/>
              <a:buFontTx/>
              <a:buChar char="–"/>
            </a:pPr>
            <a:endParaRPr lang="en-US" sz="1600" b="0">
              <a:latin typeface="Courier New" pitchFamily="49" charset="0"/>
            </a:endParaRPr>
          </a:p>
        </p:txBody>
      </p:sp>
      <p:pic>
        <p:nvPicPr>
          <p:cNvPr id="1068038" name="Picture 6" descr="MBH_merger_detection"/>
          <p:cNvPicPr>
            <a:picLocks noChangeAspect="1" noChangeArrowheads="1"/>
          </p:cNvPicPr>
          <p:nvPr/>
        </p:nvPicPr>
        <p:blipFill>
          <a:blip r:embed="rId4" cstate="print"/>
          <a:srcRect/>
          <a:stretch>
            <a:fillRect/>
          </a:stretch>
        </p:blipFill>
        <p:spPr bwMode="auto">
          <a:xfrm>
            <a:off x="0" y="3144838"/>
            <a:ext cx="5395913" cy="3713162"/>
          </a:xfrm>
          <a:prstGeom prst="rect">
            <a:avLst/>
          </a:prstGeom>
          <a:noFill/>
          <a:ln w="9525">
            <a:noFill/>
            <a:miter lim="800000"/>
            <a:headEnd/>
            <a:tailEnd/>
          </a:ln>
        </p:spPr>
      </p:pic>
      <p:cxnSp>
        <p:nvCxnSpPr>
          <p:cNvPr id="7"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68038"/>
                                        </p:tgtEl>
                                        <p:attrNameLst>
                                          <p:attrName>style.visibility</p:attrName>
                                        </p:attrNameLst>
                                      </p:cBhvr>
                                      <p:to>
                                        <p:strVal val="visible"/>
                                      </p:to>
                                    </p:set>
                                    <p:animEffect transition="in" filter="checkerboard(across)">
                                      <p:cBhvr>
                                        <p:cTn id="7" dur="500"/>
                                        <p:tgtEl>
                                          <p:spTgt spid="1068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descr="Central Image4"/>
          <p:cNvPicPr>
            <a:picLocks noChangeAspect="1" noChangeArrowheads="1"/>
          </p:cNvPicPr>
          <p:nvPr/>
        </p:nvPicPr>
        <p:blipFill>
          <a:blip r:embed="rId3" cstate="print"/>
          <a:srcRect/>
          <a:stretch>
            <a:fillRect/>
          </a:stretch>
        </p:blipFill>
        <p:spPr bwMode="auto">
          <a:xfrm>
            <a:off x="0" y="-923925"/>
            <a:ext cx="6345238" cy="4759325"/>
          </a:xfrm>
          <a:prstGeom prst="rect">
            <a:avLst/>
          </a:prstGeom>
          <a:noFill/>
          <a:ln w="9525">
            <a:noFill/>
            <a:miter lim="800000"/>
            <a:headEnd/>
            <a:tailEnd/>
          </a:ln>
        </p:spPr>
      </p:pic>
      <p:sp>
        <p:nvSpPr>
          <p:cNvPr id="91139" name="Rectangle 3"/>
          <p:cNvSpPr>
            <a:spLocks noChangeArrowheads="1"/>
          </p:cNvSpPr>
          <p:nvPr/>
        </p:nvSpPr>
        <p:spPr bwMode="auto">
          <a:xfrm>
            <a:off x="0" y="1765300"/>
            <a:ext cx="9144000" cy="5092700"/>
          </a:xfrm>
          <a:prstGeom prst="rect">
            <a:avLst/>
          </a:prstGeom>
          <a:solidFill>
            <a:srgbClr val="FFFFFF"/>
          </a:solidFill>
          <a:ln w="9525">
            <a:noFill/>
            <a:miter lim="800000"/>
            <a:headEnd/>
            <a:tailEnd/>
          </a:ln>
        </p:spPr>
        <p:txBody>
          <a:bodyPr wrap="none" anchor="ctr"/>
          <a:lstStyle/>
          <a:p>
            <a:pPr algn="ctr"/>
            <a:endParaRPr lang="nl-NL">
              <a:latin typeface="Times New Roman" pitchFamily="18" charset="0"/>
            </a:endParaRPr>
          </a:p>
        </p:txBody>
      </p:sp>
      <p:pic>
        <p:nvPicPr>
          <p:cNvPr id="91140" name="Picture 4" descr="Updated BE_Flowchart6-small"/>
          <p:cNvPicPr>
            <a:picLocks noChangeAspect="1" noChangeArrowheads="1"/>
          </p:cNvPicPr>
          <p:nvPr/>
        </p:nvPicPr>
        <p:blipFill>
          <a:blip r:embed="rId4" cstate="print"/>
          <a:srcRect/>
          <a:stretch>
            <a:fillRect/>
          </a:stretch>
        </p:blipFill>
        <p:spPr bwMode="auto">
          <a:xfrm>
            <a:off x="2362200" y="1771650"/>
            <a:ext cx="6781800" cy="5086350"/>
          </a:xfrm>
          <a:prstGeom prst="rect">
            <a:avLst/>
          </a:prstGeom>
          <a:noFill/>
          <a:ln w="9525">
            <a:noFill/>
            <a:miter lim="800000"/>
            <a:headEnd/>
            <a:tailEnd/>
          </a:ln>
        </p:spPr>
      </p:pic>
      <p:sp>
        <p:nvSpPr>
          <p:cNvPr id="169989" name="Oval 5"/>
          <p:cNvSpPr>
            <a:spLocks noChangeArrowheads="1"/>
          </p:cNvSpPr>
          <p:nvPr/>
        </p:nvSpPr>
        <p:spPr bwMode="auto">
          <a:xfrm>
            <a:off x="2895600" y="1905000"/>
            <a:ext cx="2514600" cy="2209800"/>
          </a:xfrm>
          <a:prstGeom prst="ellipse">
            <a:avLst/>
          </a:prstGeom>
          <a:noFill/>
          <a:ln w="63500">
            <a:solidFill>
              <a:srgbClr val="FFFF00"/>
            </a:solidFill>
            <a:round/>
            <a:headEnd/>
            <a:tailEnd/>
          </a:ln>
        </p:spPr>
        <p:txBody>
          <a:bodyPr wrap="none" anchor="ctr"/>
          <a:lstStyle/>
          <a:p>
            <a:endParaRPr lang="nl-NL"/>
          </a:p>
        </p:txBody>
      </p:sp>
      <p:sp>
        <p:nvSpPr>
          <p:cNvPr id="91142" name="Text Box 11"/>
          <p:cNvSpPr txBox="1">
            <a:spLocks noChangeArrowheads="1"/>
          </p:cNvSpPr>
          <p:nvPr/>
        </p:nvSpPr>
        <p:spPr bwMode="auto">
          <a:xfrm>
            <a:off x="6553200" y="685800"/>
            <a:ext cx="2425700" cy="700088"/>
          </a:xfrm>
          <a:prstGeom prst="rect">
            <a:avLst/>
          </a:prstGeom>
          <a:noFill/>
          <a:ln w="9525">
            <a:noFill/>
            <a:miter lim="800000"/>
            <a:headEnd/>
            <a:tailEnd/>
          </a:ln>
        </p:spPr>
        <p:txBody>
          <a:bodyPr wrap="none">
            <a:spAutoFit/>
          </a:bodyPr>
          <a:lstStyle/>
          <a:p>
            <a:r>
              <a:rPr lang="en-US" sz="1400" u="sng">
                <a:solidFill>
                  <a:srgbClr val="993366"/>
                </a:solidFill>
              </a:rPr>
              <a:t>LOI to ESA – LISA analysis</a:t>
            </a:r>
          </a:p>
          <a:p>
            <a:r>
              <a:rPr lang="en-US" sz="1400">
                <a:solidFill>
                  <a:srgbClr val="993366"/>
                </a:solidFill>
              </a:rPr>
              <a:t>Nikhef, VU, RUN and SRON</a:t>
            </a:r>
          </a:p>
          <a:p>
            <a:r>
              <a:rPr lang="en-US" sz="1200" i="1">
                <a:solidFill>
                  <a:srgbClr val="993366"/>
                </a:solidFill>
              </a:rPr>
              <a:t>Netherlands: Bulten/Nelemans</a:t>
            </a:r>
            <a:endParaRPr lang="nl-NL" sz="1200" i="1">
              <a:solidFill>
                <a:srgbClr val="993366"/>
              </a:solidFill>
            </a:endParaRP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106"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
        <p:nvSpPr>
          <p:cNvPr id="47107" name="Rectangle 6"/>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pic>
        <p:nvPicPr>
          <p:cNvPr id="47108" name="Picture 2" descr="thermique"/>
          <p:cNvPicPr>
            <a:picLocks noChangeAspect="1" noChangeArrowheads="1"/>
          </p:cNvPicPr>
          <p:nvPr/>
        </p:nvPicPr>
        <p:blipFill>
          <a:blip r:embed="rId3" cstate="print"/>
          <a:srcRect l="72047" t="33289" r="3230" b="18498"/>
          <a:stretch>
            <a:fillRect/>
          </a:stretch>
        </p:blipFill>
        <p:spPr bwMode="auto">
          <a:xfrm>
            <a:off x="6732588" y="1268413"/>
            <a:ext cx="1871662" cy="2736850"/>
          </a:xfrm>
          <a:prstGeom prst="rect">
            <a:avLst/>
          </a:prstGeom>
          <a:noFill/>
          <a:ln w="9525">
            <a:noFill/>
            <a:miter lim="800000"/>
            <a:headEnd/>
            <a:tailEnd/>
          </a:ln>
        </p:spPr>
      </p:pic>
      <p:sp>
        <p:nvSpPr>
          <p:cNvPr id="27651" name="Rectangle 3"/>
          <p:cNvSpPr>
            <a:spLocks noGrp="1" noChangeArrowheads="1"/>
          </p:cNvSpPr>
          <p:nvPr>
            <p:ph type="title"/>
          </p:nvPr>
        </p:nvSpPr>
        <p:spPr/>
        <p:txBody>
          <a:bodyPr/>
          <a:lstStyle/>
          <a:p>
            <a:pPr defTabSz="987425">
              <a:defRPr/>
            </a:pPr>
            <a:r>
              <a:rPr lang="en-US" altLang="ja-JP" sz="2800" kern="1200" dirty="0" smtClean="0">
                <a:solidFill>
                  <a:srgbClr val="00397E"/>
                </a:solidFill>
                <a:latin typeface="Biondi" pitchFamily="2" charset="0"/>
                <a:ea typeface="ＭＳ Ｐゴシック" pitchFamily="34" charset="-128"/>
                <a:cs typeface="Arabic Typesetting" pitchFamily="66" charset="-78"/>
              </a:rPr>
              <a:t>Thermal noise</a:t>
            </a:r>
            <a:endParaRPr lang="fr-FR" altLang="ja-JP" sz="2800" kern="1200" dirty="0" smtClean="0">
              <a:solidFill>
                <a:srgbClr val="00397E"/>
              </a:solidFill>
              <a:latin typeface="Biondi" pitchFamily="2" charset="0"/>
              <a:ea typeface="ＭＳ Ｐゴシック" pitchFamily="34" charset="-128"/>
              <a:cs typeface="Arabic Typesetting" pitchFamily="66" charset="-78"/>
            </a:endParaRPr>
          </a:p>
        </p:txBody>
      </p:sp>
      <p:sp>
        <p:nvSpPr>
          <p:cNvPr id="47110" name="Rectangle 4"/>
          <p:cNvSpPr>
            <a:spLocks noGrp="1" noChangeArrowheads="1"/>
          </p:cNvSpPr>
          <p:nvPr>
            <p:ph type="body" idx="1"/>
          </p:nvPr>
        </p:nvSpPr>
        <p:spPr>
          <a:xfrm>
            <a:off x="801688" y="1765300"/>
            <a:ext cx="6789737" cy="4256088"/>
          </a:xfrm>
        </p:spPr>
        <p:txBody>
          <a:bodyPr/>
          <a:lstStyle/>
          <a:p>
            <a:pPr>
              <a:lnSpc>
                <a:spcPct val="90000"/>
              </a:lnSpc>
            </a:pPr>
            <a:r>
              <a:rPr lang="en-US" sz="1900" smtClean="0"/>
              <a:t>Mechanical modes are in thermal equilibrium</a:t>
            </a:r>
          </a:p>
          <a:p>
            <a:pPr lvl="1">
              <a:lnSpc>
                <a:spcPct val="90000"/>
              </a:lnSpc>
            </a:pPr>
            <a:r>
              <a:rPr lang="en-US" sz="1600" smtClean="0"/>
              <a:t>Modes:</a:t>
            </a:r>
            <a:endParaRPr lang="en-US" sz="1600" smtClean="0">
              <a:solidFill>
                <a:schemeClr val="tx1"/>
              </a:solidFill>
              <a:latin typeface="Times New Roman" pitchFamily="18" charset="0"/>
            </a:endParaRPr>
          </a:p>
          <a:p>
            <a:pPr lvl="2">
              <a:lnSpc>
                <a:spcPct val="90000"/>
              </a:lnSpc>
            </a:pPr>
            <a:r>
              <a:rPr lang="en-US" sz="1400" smtClean="0">
                <a:solidFill>
                  <a:schemeClr val="tx1"/>
                </a:solidFill>
              </a:rPr>
              <a:t>Pendulum mode</a:t>
            </a:r>
          </a:p>
          <a:p>
            <a:pPr lvl="2">
              <a:lnSpc>
                <a:spcPct val="90000"/>
              </a:lnSpc>
            </a:pPr>
            <a:r>
              <a:rPr lang="en-US" sz="1400" smtClean="0">
                <a:solidFill>
                  <a:schemeClr val="tx1"/>
                </a:solidFill>
              </a:rPr>
              <a:t>Wire vibration</a:t>
            </a:r>
          </a:p>
          <a:p>
            <a:pPr lvl="2">
              <a:lnSpc>
                <a:spcPct val="90000"/>
              </a:lnSpc>
            </a:pPr>
            <a:r>
              <a:rPr lang="en-US" sz="1400" smtClean="0">
                <a:solidFill>
                  <a:schemeClr val="tx1"/>
                </a:solidFill>
              </a:rPr>
              <a:t>Mirror internal modes</a:t>
            </a:r>
          </a:p>
          <a:p>
            <a:pPr lvl="2">
              <a:lnSpc>
                <a:spcPct val="90000"/>
              </a:lnSpc>
            </a:pPr>
            <a:r>
              <a:rPr lang="en-US" sz="1400" smtClean="0">
                <a:solidFill>
                  <a:schemeClr val="tx1"/>
                </a:solidFill>
              </a:rPr>
              <a:t>Coating surface</a:t>
            </a:r>
          </a:p>
          <a:p>
            <a:pPr lvl="1">
              <a:lnSpc>
                <a:spcPct val="90000"/>
              </a:lnSpc>
            </a:pPr>
            <a:r>
              <a:rPr lang="en-US" sz="1600" smtClean="0"/>
              <a:t>Energy associate: k</a:t>
            </a:r>
            <a:r>
              <a:rPr lang="en-US" sz="1600" baseline="-25000" smtClean="0"/>
              <a:t>B</a:t>
            </a:r>
            <a:r>
              <a:rPr lang="en-US" sz="1600" smtClean="0"/>
              <a:t>T</a:t>
            </a:r>
            <a:endParaRPr lang="en-US" sz="1600" smtClean="0">
              <a:solidFill>
                <a:schemeClr val="tx1"/>
              </a:solidFill>
            </a:endParaRPr>
          </a:p>
          <a:p>
            <a:pPr>
              <a:lnSpc>
                <a:spcPct val="90000"/>
              </a:lnSpc>
            </a:pPr>
            <a:r>
              <a:rPr lang="en-US" sz="1900" smtClean="0"/>
              <a:t>Thermal motion spectrum:</a:t>
            </a:r>
          </a:p>
          <a:p>
            <a:pPr>
              <a:lnSpc>
                <a:spcPct val="90000"/>
              </a:lnSpc>
              <a:buFont typeface="Wingdings" pitchFamily="2" charset="2"/>
              <a:buNone/>
            </a:pPr>
            <a:endParaRPr lang="en-US" sz="1900" smtClean="0"/>
          </a:p>
          <a:p>
            <a:pPr>
              <a:lnSpc>
                <a:spcPct val="90000"/>
              </a:lnSpc>
              <a:buFont typeface="Wingdings" pitchFamily="2" charset="2"/>
              <a:buNone/>
            </a:pPr>
            <a:endParaRPr lang="en-US" sz="1900" smtClean="0"/>
          </a:p>
          <a:p>
            <a:pPr>
              <a:lnSpc>
                <a:spcPct val="90000"/>
              </a:lnSpc>
            </a:pPr>
            <a:r>
              <a:rPr lang="en-US" sz="1900" smtClean="0"/>
              <a:t>Strategy: </a:t>
            </a:r>
          </a:p>
          <a:p>
            <a:pPr lvl="1">
              <a:lnSpc>
                <a:spcPct val="90000"/>
              </a:lnSpc>
            </a:pPr>
            <a:r>
              <a:rPr lang="en-US" sz="1600" smtClean="0"/>
              <a:t>use low dissipative materials:</a:t>
            </a:r>
          </a:p>
          <a:p>
            <a:pPr lvl="1">
              <a:lnSpc>
                <a:spcPct val="90000"/>
              </a:lnSpc>
              <a:buFontTx/>
              <a:buNone/>
            </a:pPr>
            <a:r>
              <a:rPr lang="en-US" sz="1600" smtClean="0"/>
              <a:t>   → concentrate the motion at the resonance frequency</a:t>
            </a:r>
            <a:endParaRPr lang="fr-FR" sz="1600" smtClean="0">
              <a:solidFill>
                <a:schemeClr val="tx1"/>
              </a:solidFill>
            </a:endParaRPr>
          </a:p>
        </p:txBody>
      </p:sp>
      <p:pic>
        <p:nvPicPr>
          <p:cNvPr id="47111" name="Picture 6" descr="thermique"/>
          <p:cNvPicPr>
            <a:picLocks noChangeAspect="1" noChangeArrowheads="1"/>
          </p:cNvPicPr>
          <p:nvPr/>
        </p:nvPicPr>
        <p:blipFill>
          <a:blip r:embed="rId3" cstate="print"/>
          <a:srcRect l="44705" t="42935" r="32353" b="22914"/>
          <a:stretch>
            <a:fillRect/>
          </a:stretch>
        </p:blipFill>
        <p:spPr bwMode="auto">
          <a:xfrm>
            <a:off x="4511675" y="3429000"/>
            <a:ext cx="2028825" cy="2286000"/>
          </a:xfrm>
          <a:prstGeom prst="rect">
            <a:avLst/>
          </a:prstGeom>
          <a:noFill/>
          <a:ln w="9525">
            <a:noFill/>
            <a:miter lim="800000"/>
            <a:headEnd/>
            <a:tailEnd/>
          </a:ln>
        </p:spPr>
      </p:pic>
      <p:pic>
        <p:nvPicPr>
          <p:cNvPr id="27657" name="Picture 3" descr="C:\Eigene Dateien\tmp\Bilder\June_01\cut&amp;weld\h111-1145_IMG.JPG"/>
          <p:cNvPicPr>
            <a:picLocks noChangeAspect="1" noChangeArrowheads="1"/>
          </p:cNvPicPr>
          <p:nvPr/>
        </p:nvPicPr>
        <p:blipFill>
          <a:blip r:embed="rId4" cstate="print"/>
          <a:srcRect/>
          <a:stretch>
            <a:fillRect/>
          </a:stretch>
        </p:blipFill>
        <p:spPr bwMode="auto">
          <a:xfrm>
            <a:off x="4125913" y="0"/>
            <a:ext cx="5018087"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657"/>
                                        </p:tgtEl>
                                        <p:attrNameLst>
                                          <p:attrName>style.visibility</p:attrName>
                                        </p:attrNameLst>
                                      </p:cBhvr>
                                      <p:to>
                                        <p:strVal val="visible"/>
                                      </p:to>
                                    </p:set>
                                    <p:animEffect transition="in" filter="checkerboard(across)">
                                      <p:cBhvr>
                                        <p:cTn id="7" dur="500"/>
                                        <p:tgtEl>
                                          <p:spTgt spid="2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6"/>
          <p:cNvSpPr>
            <a:spLocks noChangeArrowheads="1"/>
          </p:cNvSpPr>
          <p:nvPr/>
        </p:nvSpPr>
        <p:spPr bwMode="auto">
          <a:xfrm>
            <a:off x="0" y="0"/>
            <a:ext cx="1069975" cy="6858000"/>
          </a:xfrm>
          <a:prstGeom prst="rect">
            <a:avLst/>
          </a:prstGeom>
          <a:ln w="12700">
            <a:noFill/>
            <a:miter lim="800000"/>
            <a:headEnd/>
            <a:tailEnd/>
          </a:ln>
        </p:spPr>
        <p:txBody>
          <a:bodyPr wrap="none" anchor="ctr"/>
          <a:lstStyle/>
          <a:p>
            <a:pPr algn="ctr"/>
            <a:endParaRPr lang="nl-NL"/>
          </a:p>
        </p:txBody>
      </p:sp>
      <p:grpSp>
        <p:nvGrpSpPr>
          <p:cNvPr id="2" name="Group 53"/>
          <p:cNvGrpSpPr>
            <a:grpSpLocks/>
          </p:cNvGrpSpPr>
          <p:nvPr/>
        </p:nvGrpSpPr>
        <p:grpSpPr bwMode="auto">
          <a:xfrm>
            <a:off x="0" y="1104900"/>
            <a:ext cx="9144000" cy="5753100"/>
            <a:chOff x="0" y="696"/>
            <a:chExt cx="5760" cy="3624"/>
          </a:xfrm>
        </p:grpSpPr>
        <p:sp>
          <p:nvSpPr>
            <p:cNvPr id="93189" name="Rectangle 54"/>
            <p:cNvSpPr>
              <a:spLocks noChangeArrowheads="1"/>
            </p:cNvSpPr>
            <p:nvPr/>
          </p:nvSpPr>
          <p:spPr bwMode="auto">
            <a:xfrm>
              <a:off x="0" y="1760"/>
              <a:ext cx="5760" cy="2560"/>
            </a:xfrm>
            <a:prstGeom prst="rect">
              <a:avLst/>
            </a:prstGeom>
            <a:solidFill>
              <a:srgbClr val="FFFFFF"/>
            </a:solidFill>
            <a:ln w="9525">
              <a:noFill/>
              <a:miter lim="800000"/>
              <a:headEnd/>
              <a:tailEnd/>
            </a:ln>
          </p:spPr>
          <p:txBody>
            <a:bodyPr wrap="none" anchor="ctr"/>
            <a:lstStyle/>
            <a:p>
              <a:endParaRPr lang="nl-NL"/>
            </a:p>
          </p:txBody>
        </p:sp>
        <p:pic>
          <p:nvPicPr>
            <p:cNvPr id="93190" name="Picture 55" descr="bigbang-icon2"/>
            <p:cNvPicPr>
              <a:picLocks noChangeAspect="1" noChangeArrowheads="1"/>
            </p:cNvPicPr>
            <p:nvPr/>
          </p:nvPicPr>
          <p:blipFill>
            <a:blip r:embed="rId3" cstate="print"/>
            <a:srcRect/>
            <a:stretch>
              <a:fillRect/>
            </a:stretch>
          </p:blipFill>
          <p:spPr bwMode="auto">
            <a:xfrm>
              <a:off x="176" y="763"/>
              <a:ext cx="270" cy="270"/>
            </a:xfrm>
            <a:prstGeom prst="rect">
              <a:avLst/>
            </a:prstGeom>
            <a:noFill/>
            <a:ln w="9525">
              <a:noFill/>
              <a:miter lim="800000"/>
              <a:headEnd/>
              <a:tailEnd/>
            </a:ln>
          </p:spPr>
        </p:pic>
        <p:grpSp>
          <p:nvGrpSpPr>
            <p:cNvPr id="3" name="Group 56"/>
            <p:cNvGrpSpPr>
              <a:grpSpLocks/>
            </p:cNvGrpSpPr>
            <p:nvPr/>
          </p:nvGrpSpPr>
          <p:grpSpPr bwMode="auto">
            <a:xfrm>
              <a:off x="0" y="696"/>
              <a:ext cx="5760" cy="3528"/>
              <a:chOff x="576" y="1984"/>
              <a:chExt cx="5760" cy="3528"/>
            </a:xfrm>
          </p:grpSpPr>
          <p:grpSp>
            <p:nvGrpSpPr>
              <p:cNvPr id="4" name="Group 57"/>
              <p:cNvGrpSpPr>
                <a:grpSpLocks/>
              </p:cNvGrpSpPr>
              <p:nvPr/>
            </p:nvGrpSpPr>
            <p:grpSpPr bwMode="auto">
              <a:xfrm>
                <a:off x="576" y="1984"/>
                <a:ext cx="5760" cy="3528"/>
                <a:chOff x="0" y="640"/>
                <a:chExt cx="5760" cy="3528"/>
              </a:xfrm>
            </p:grpSpPr>
            <p:sp>
              <p:nvSpPr>
                <p:cNvPr id="93196" name="Rectangle 58"/>
                <p:cNvSpPr>
                  <a:spLocks noChangeArrowheads="1"/>
                </p:cNvSpPr>
                <p:nvPr/>
              </p:nvSpPr>
              <p:spPr bwMode="auto">
                <a:xfrm>
                  <a:off x="0" y="640"/>
                  <a:ext cx="5760" cy="3528"/>
                </a:xfrm>
                <a:prstGeom prst="rect">
                  <a:avLst/>
                </a:prstGeom>
                <a:solidFill>
                  <a:srgbClr val="FFFFFF"/>
                </a:solidFill>
                <a:ln w="9525">
                  <a:noFill/>
                  <a:miter lim="800000"/>
                  <a:headEnd/>
                  <a:tailEnd/>
                </a:ln>
              </p:spPr>
              <p:txBody>
                <a:bodyPr wrap="none" anchor="ctr"/>
                <a:lstStyle/>
                <a:p>
                  <a:endParaRPr lang="nl-NL"/>
                </a:p>
              </p:txBody>
            </p:sp>
            <p:grpSp>
              <p:nvGrpSpPr>
                <p:cNvPr id="5" name="Group 59"/>
                <p:cNvGrpSpPr>
                  <a:grpSpLocks/>
                </p:cNvGrpSpPr>
                <p:nvPr/>
              </p:nvGrpSpPr>
              <p:grpSpPr bwMode="auto">
                <a:xfrm>
                  <a:off x="270" y="699"/>
                  <a:ext cx="5117" cy="3421"/>
                  <a:chOff x="270" y="699"/>
                  <a:chExt cx="5117" cy="3421"/>
                </a:xfrm>
              </p:grpSpPr>
              <p:sp>
                <p:nvSpPr>
                  <p:cNvPr id="93198" name="Rectangle 60"/>
                  <p:cNvSpPr>
                    <a:spLocks noChangeArrowheads="1"/>
                  </p:cNvSpPr>
                  <p:nvPr/>
                </p:nvSpPr>
                <p:spPr bwMode="auto">
                  <a:xfrm>
                    <a:off x="392" y="699"/>
                    <a:ext cx="4752" cy="432"/>
                  </a:xfrm>
                  <a:prstGeom prst="rect">
                    <a:avLst/>
                  </a:prstGeom>
                  <a:noFill/>
                  <a:ln w="9525">
                    <a:noFill/>
                    <a:miter lim="800000"/>
                    <a:headEnd/>
                    <a:tailEnd/>
                  </a:ln>
                </p:spPr>
                <p:txBody>
                  <a:bodyPr anchor="ctr"/>
                  <a:lstStyle/>
                  <a:p>
                    <a:pPr algn="ctr"/>
                    <a:endParaRPr lang="nl-NL" sz="2800">
                      <a:solidFill>
                        <a:srgbClr val="000066"/>
                      </a:solidFill>
                    </a:endParaRPr>
                  </a:p>
                </p:txBody>
              </p:sp>
              <p:pic>
                <p:nvPicPr>
                  <p:cNvPr id="93199" name="Picture 61" descr="C:\Documents and Settings\Jo\Desktop\bootes.jpg"/>
                  <p:cNvPicPr>
                    <a:picLocks noChangeAspect="1" noChangeArrowheads="1"/>
                  </p:cNvPicPr>
                  <p:nvPr/>
                </p:nvPicPr>
                <p:blipFill>
                  <a:blip r:embed="rId4" cstate="print"/>
                  <a:srcRect/>
                  <a:stretch>
                    <a:fillRect/>
                  </a:stretch>
                </p:blipFill>
                <p:spPr bwMode="auto">
                  <a:xfrm>
                    <a:off x="273" y="1282"/>
                    <a:ext cx="2206" cy="2838"/>
                  </a:xfrm>
                  <a:prstGeom prst="rect">
                    <a:avLst/>
                  </a:prstGeom>
                  <a:noFill/>
                  <a:ln w="9525">
                    <a:noFill/>
                    <a:miter lim="800000"/>
                    <a:headEnd/>
                    <a:tailEnd/>
                  </a:ln>
                </p:spPr>
              </p:pic>
              <p:pic>
                <p:nvPicPr>
                  <p:cNvPr id="93200" name="Picture 62" descr="blackholebinary3"/>
                  <p:cNvPicPr>
                    <a:picLocks noChangeAspect="1" noChangeArrowheads="1"/>
                  </p:cNvPicPr>
                  <p:nvPr/>
                </p:nvPicPr>
                <p:blipFill>
                  <a:blip r:embed="rId5" cstate="print"/>
                  <a:srcRect/>
                  <a:stretch>
                    <a:fillRect/>
                  </a:stretch>
                </p:blipFill>
                <p:spPr bwMode="auto">
                  <a:xfrm>
                    <a:off x="2924" y="1304"/>
                    <a:ext cx="2463" cy="1674"/>
                  </a:xfrm>
                  <a:prstGeom prst="rect">
                    <a:avLst/>
                  </a:prstGeom>
                  <a:noFill/>
                  <a:ln w="9525">
                    <a:noFill/>
                    <a:miter lim="800000"/>
                    <a:headEnd/>
                    <a:tailEnd/>
                  </a:ln>
                </p:spPr>
              </p:pic>
              <p:sp>
                <p:nvSpPr>
                  <p:cNvPr id="93201" name="Text Box 63"/>
                  <p:cNvSpPr txBox="1">
                    <a:spLocks noChangeArrowheads="1"/>
                  </p:cNvSpPr>
                  <p:nvPr/>
                </p:nvSpPr>
                <p:spPr bwMode="auto">
                  <a:xfrm>
                    <a:off x="2964" y="3176"/>
                    <a:ext cx="2400" cy="864"/>
                  </a:xfrm>
                  <a:prstGeom prst="rect">
                    <a:avLst/>
                  </a:prstGeom>
                  <a:noFill/>
                  <a:ln w="9525">
                    <a:noFill/>
                    <a:miter lim="800000"/>
                    <a:headEnd/>
                    <a:tailEnd/>
                  </a:ln>
                </p:spPr>
                <p:txBody>
                  <a:bodyPr>
                    <a:spAutoFit/>
                  </a:bodyPr>
                  <a:lstStyle/>
                  <a:p>
                    <a:pPr>
                      <a:spcBef>
                        <a:spcPct val="50000"/>
                      </a:spcBef>
                    </a:pPr>
                    <a:r>
                      <a:rPr lang="en-US" sz="2000"/>
                      <a:t>Is Einstein’s theory still right in these conditions of extreme gravity?  Or is new physics awaiting us?</a:t>
                    </a:r>
                    <a:r>
                      <a:rPr lang="en-US"/>
                      <a:t> </a:t>
                    </a:r>
                  </a:p>
                </p:txBody>
              </p:sp>
              <p:pic>
                <p:nvPicPr>
                  <p:cNvPr id="93202" name="Picture 64"/>
                  <p:cNvPicPr>
                    <a:picLocks noChangeAspect="1" noChangeArrowheads="1"/>
                  </p:cNvPicPr>
                  <p:nvPr/>
                </p:nvPicPr>
                <p:blipFill>
                  <a:blip r:embed="rId6" cstate="print"/>
                  <a:srcRect/>
                  <a:stretch>
                    <a:fillRect/>
                  </a:stretch>
                </p:blipFill>
                <p:spPr bwMode="auto">
                  <a:xfrm>
                    <a:off x="270" y="3152"/>
                    <a:ext cx="1336" cy="963"/>
                  </a:xfrm>
                  <a:prstGeom prst="rect">
                    <a:avLst/>
                  </a:prstGeom>
                  <a:noFill/>
                  <a:ln w="9525">
                    <a:noFill/>
                    <a:miter lim="800000"/>
                    <a:headEnd/>
                    <a:tailEnd/>
                  </a:ln>
                </p:spPr>
              </p:pic>
            </p:grpSp>
          </p:grpSp>
          <p:sp>
            <p:nvSpPr>
              <p:cNvPr id="93195" name="Text Box 65"/>
              <p:cNvSpPr txBox="1">
                <a:spLocks noChangeArrowheads="1"/>
              </p:cNvSpPr>
              <p:nvPr/>
            </p:nvSpPr>
            <p:spPr bwMode="auto">
              <a:xfrm>
                <a:off x="886" y="2711"/>
                <a:ext cx="2144" cy="465"/>
              </a:xfrm>
              <a:prstGeom prst="rect">
                <a:avLst/>
              </a:prstGeom>
              <a:noFill/>
              <a:ln w="9525">
                <a:noFill/>
                <a:miter lim="800000"/>
                <a:headEnd/>
                <a:tailEnd/>
              </a:ln>
            </p:spPr>
            <p:txBody>
              <a:bodyPr wrap="none">
                <a:spAutoFit/>
              </a:bodyPr>
              <a:lstStyle/>
              <a:p>
                <a:r>
                  <a:rPr lang="en-US" sz="1800">
                    <a:solidFill>
                      <a:srgbClr val="FFFF00"/>
                    </a:solidFill>
                  </a:rPr>
                  <a:t>Chandra - Each point of x-ray</a:t>
                </a:r>
              </a:p>
              <a:p>
                <a:r>
                  <a:rPr lang="en-US" sz="1800">
                    <a:solidFill>
                      <a:srgbClr val="FFFF00"/>
                    </a:solidFill>
                  </a:rPr>
                  <a:t>light is a Black Hole</a:t>
                </a:r>
                <a:r>
                  <a:rPr lang="en-US">
                    <a:solidFill>
                      <a:srgbClr val="FFFF00"/>
                    </a:solidFill>
                  </a:rPr>
                  <a:t>!</a:t>
                </a:r>
                <a:endParaRPr lang="nl-NL">
                  <a:solidFill>
                    <a:srgbClr val="FFFF00"/>
                  </a:solidFill>
                </a:endParaRPr>
              </a:p>
            </p:txBody>
          </p:sp>
        </p:grpSp>
        <p:pic>
          <p:nvPicPr>
            <p:cNvPr id="93192" name="Picture 66" descr="blackhole-icon2"/>
            <p:cNvPicPr>
              <a:picLocks noChangeAspect="1" noChangeArrowheads="1"/>
            </p:cNvPicPr>
            <p:nvPr/>
          </p:nvPicPr>
          <p:blipFill>
            <a:blip r:embed="rId7" cstate="print"/>
            <a:srcRect/>
            <a:stretch>
              <a:fillRect/>
            </a:stretch>
          </p:blipFill>
          <p:spPr bwMode="auto">
            <a:xfrm>
              <a:off x="172" y="758"/>
              <a:ext cx="270" cy="270"/>
            </a:xfrm>
            <a:prstGeom prst="rect">
              <a:avLst/>
            </a:prstGeom>
            <a:noFill/>
            <a:ln w="9525">
              <a:noFill/>
              <a:miter lim="800000"/>
              <a:headEnd/>
              <a:tailEnd/>
            </a:ln>
          </p:spPr>
        </p:pic>
        <p:sp>
          <p:nvSpPr>
            <p:cNvPr id="93193" name="Rectangle 67"/>
            <p:cNvSpPr>
              <a:spLocks noChangeArrowheads="1"/>
            </p:cNvSpPr>
            <p:nvPr/>
          </p:nvSpPr>
          <p:spPr bwMode="auto">
            <a:xfrm>
              <a:off x="0" y="768"/>
              <a:ext cx="4825" cy="252"/>
            </a:xfrm>
            <a:prstGeom prst="rect">
              <a:avLst/>
            </a:prstGeom>
            <a:noFill/>
            <a:ln w="9525">
              <a:noFill/>
              <a:miter lim="800000"/>
              <a:headEnd/>
              <a:tailEnd/>
            </a:ln>
          </p:spPr>
          <p:txBody>
            <a:bodyPr wrap="none">
              <a:spAutoFit/>
            </a:bodyPr>
            <a:lstStyle/>
            <a:p>
              <a:pPr lvl="2">
                <a:buClr>
                  <a:schemeClr val="bg1"/>
                </a:buClr>
              </a:pPr>
              <a:r>
                <a:rPr lang="en-US" sz="2000">
                  <a:solidFill>
                    <a:srgbClr val="000099"/>
                  </a:solidFill>
                  <a:latin typeface="Biondi" pitchFamily="2" charset="0"/>
                </a:rPr>
                <a:t>What happens at the edge of a Black Hole?</a:t>
              </a:r>
            </a:p>
          </p:txBody>
        </p:sp>
      </p:grpSp>
      <p:sp>
        <p:nvSpPr>
          <p:cNvPr id="93187" name="Text Box 2"/>
          <p:cNvSpPr txBox="1">
            <a:spLocks noChangeArrowheads="1"/>
          </p:cNvSpPr>
          <p:nvPr/>
        </p:nvSpPr>
        <p:spPr bwMode="auto">
          <a:xfrm>
            <a:off x="0" y="200025"/>
            <a:ext cx="9144000" cy="523875"/>
          </a:xfrm>
          <a:prstGeom prst="rect">
            <a:avLst/>
          </a:prstGeom>
          <a:noFill/>
          <a:ln w="9525">
            <a:noFill/>
            <a:miter lim="800000"/>
            <a:headEnd/>
            <a:tailEnd/>
          </a:ln>
        </p:spPr>
        <p:txBody>
          <a:bodyPr>
            <a:spAutoFit/>
          </a:bodyPr>
          <a:lstStyle/>
          <a:p>
            <a:pPr marL="234950" indent="-234950" algn="ctr"/>
            <a:r>
              <a:rPr lang="en-US" altLang="ja-JP" sz="2800" b="0">
                <a:solidFill>
                  <a:srgbClr val="00397E"/>
                </a:solidFill>
                <a:latin typeface="Biondi" pitchFamily="2" charset="0"/>
                <a:ea typeface="ＭＳ Ｐゴシック" pitchFamily="34" charset="-128"/>
                <a:cs typeface="Arabic Typesetting" pitchFamily="66" charset="-78"/>
              </a:rPr>
              <a:t>Science goals</a:t>
            </a:r>
          </a:p>
        </p:txBody>
      </p:sp>
      <p:cxnSp>
        <p:nvCxnSpPr>
          <p:cNvPr id="93188" name="Straight Connector 1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900113" y="227013"/>
            <a:ext cx="7848600" cy="382587"/>
          </a:xfrm>
        </p:spPr>
        <p:txBody>
          <a:bodyPr/>
          <a:lstStyle/>
          <a:p>
            <a:pPr algn="ctr"/>
            <a:r>
              <a:rPr lang="en-US" altLang="ja-JP" sz="2800" kern="1200" smtClean="0">
                <a:solidFill>
                  <a:srgbClr val="00397E"/>
                </a:solidFill>
                <a:latin typeface="Biondi" pitchFamily="2" charset="0"/>
                <a:ea typeface="ＭＳ Ｐゴシック" pitchFamily="34" charset="-128"/>
                <a:cs typeface="Arabic Typesetting" pitchFamily="66" charset="-78"/>
              </a:rPr>
              <a:t>EMRI - capture orbits</a:t>
            </a:r>
          </a:p>
        </p:txBody>
      </p:sp>
      <p:sp>
        <p:nvSpPr>
          <p:cNvPr id="1070083" name="Rectangle 3"/>
          <p:cNvSpPr>
            <a:spLocks noGrp="1" noChangeArrowheads="1"/>
          </p:cNvSpPr>
          <p:nvPr>
            <p:ph type="body" sz="half" idx="2"/>
          </p:nvPr>
        </p:nvSpPr>
        <p:spPr>
          <a:xfrm>
            <a:off x="971550" y="4609998"/>
            <a:ext cx="4191000" cy="2205038"/>
          </a:xfrm>
        </p:spPr>
        <p:txBody>
          <a:bodyPr/>
          <a:lstStyle/>
          <a:p>
            <a:pPr marL="342900" indent="-342900">
              <a:lnSpc>
                <a:spcPct val="90000"/>
              </a:lnSpc>
            </a:pPr>
            <a:r>
              <a:rPr lang="en-US" sz="1700" smtClean="0"/>
              <a:t>Stellar-type black holes (10 M</a:t>
            </a:r>
            <a:r>
              <a:rPr lang="en-US" sz="1700" baseline="-25000" smtClean="0">
                <a:sym typeface="Wingdings" pitchFamily="2" charset="2"/>
              </a:rPr>
              <a:t></a:t>
            </a:r>
            <a:r>
              <a:rPr lang="en-US" sz="1700" smtClean="0">
                <a:sym typeface="Wingdings" pitchFamily="2" charset="2"/>
              </a:rPr>
              <a:t>) sometimes fall into </a:t>
            </a:r>
            <a:r>
              <a:rPr lang="en-US" sz="1700" err="1" smtClean="0">
                <a:sym typeface="Wingdings" pitchFamily="2" charset="2"/>
              </a:rPr>
              <a:t>supermassive</a:t>
            </a:r>
            <a:r>
              <a:rPr lang="en-US" sz="1700" smtClean="0">
                <a:sym typeface="Wingdings" pitchFamily="2" charset="2"/>
              </a:rPr>
              <a:t> holes.</a:t>
            </a:r>
          </a:p>
          <a:p>
            <a:pPr marL="342900" indent="-342900">
              <a:lnSpc>
                <a:spcPct val="90000"/>
              </a:lnSpc>
            </a:pPr>
            <a:r>
              <a:rPr lang="en-US" sz="1700" smtClean="0">
                <a:sym typeface="Wingdings" pitchFamily="2" charset="2"/>
              </a:rPr>
              <a:t>Orbits complicated, can have 10</a:t>
            </a:r>
            <a:r>
              <a:rPr lang="en-US" sz="1700" baseline="30000" smtClean="0">
                <a:sym typeface="Wingdings" pitchFamily="2" charset="2"/>
              </a:rPr>
              <a:t>4</a:t>
            </a:r>
            <a:r>
              <a:rPr lang="en-US" sz="1700" smtClean="0">
                <a:sym typeface="Wingdings" pitchFamily="2" charset="2"/>
              </a:rPr>
              <a:t> or more cycles, provide detailed examination of black-hole geometry.</a:t>
            </a:r>
          </a:p>
          <a:p>
            <a:pPr marL="342900" indent="-342900">
              <a:lnSpc>
                <a:spcPct val="90000"/>
              </a:lnSpc>
            </a:pPr>
            <a:r>
              <a:rPr lang="en-US" sz="1700" smtClean="0">
                <a:sym typeface="Wingdings" pitchFamily="2" charset="2"/>
              </a:rPr>
              <a:t>Tests of black-hole no-hair theorems, strong-field gravity.</a:t>
            </a:r>
            <a:endParaRPr lang="en-US" sz="1700" smtClean="0"/>
          </a:p>
        </p:txBody>
      </p:sp>
      <p:pic>
        <p:nvPicPr>
          <p:cNvPr id="96260" name="Picture 4" descr="2HORIZ4"/>
          <p:cNvPicPr>
            <a:picLocks noChangeAspect="1" noChangeArrowheads="1"/>
          </p:cNvPicPr>
          <p:nvPr/>
        </p:nvPicPr>
        <p:blipFill>
          <a:blip r:embed="rId3" cstate="print"/>
          <a:srcRect/>
          <a:stretch>
            <a:fillRect/>
          </a:stretch>
        </p:blipFill>
        <p:spPr bwMode="auto">
          <a:xfrm>
            <a:off x="835025" y="1174648"/>
            <a:ext cx="4332288" cy="3322638"/>
          </a:xfrm>
          <a:prstGeom prst="rect">
            <a:avLst/>
          </a:prstGeom>
          <a:noFill/>
          <a:ln w="9525">
            <a:noFill/>
            <a:miter lim="800000"/>
            <a:headEnd/>
            <a:tailEnd/>
          </a:ln>
        </p:spPr>
      </p:pic>
      <p:sp>
        <p:nvSpPr>
          <p:cNvPr id="1070085" name="Rectangle 5"/>
          <p:cNvSpPr>
            <a:spLocks noChangeArrowheads="1"/>
          </p:cNvSpPr>
          <p:nvPr/>
        </p:nvSpPr>
        <p:spPr bwMode="auto">
          <a:xfrm>
            <a:off x="5338763" y="1121164"/>
            <a:ext cx="3657600" cy="2681287"/>
          </a:xfrm>
          <a:prstGeom prst="rect">
            <a:avLst/>
          </a:prstGeom>
          <a:noFill/>
          <a:ln w="9525">
            <a:noFill/>
            <a:miter lim="800000"/>
            <a:headEnd/>
            <a:tailEnd/>
          </a:ln>
        </p:spPr>
        <p:txBody>
          <a:bodyPr lIns="0" tIns="0" rIns="0" bIns="0"/>
          <a:lstStyle/>
          <a:p>
            <a:pPr marL="342900" indent="-342900">
              <a:spcAft>
                <a:spcPct val="40000"/>
              </a:spcAft>
              <a:buClr>
                <a:srgbClr val="666699"/>
              </a:buClr>
              <a:buSzPct val="85000"/>
              <a:buFont typeface="Wingdings" pitchFamily="2" charset="2"/>
              <a:buChar char="§"/>
            </a:pPr>
            <a:r>
              <a:rPr lang="en-US" sz="1900" b="0">
                <a:solidFill>
                  <a:srgbClr val="6C18B0"/>
                </a:solidFill>
              </a:rPr>
              <a:t>Filtering the data to find these orbits in a huge parameter space</a:t>
            </a:r>
          </a:p>
          <a:p>
            <a:pPr marL="342900" indent="-342900">
              <a:spcAft>
                <a:spcPct val="40000"/>
              </a:spcAft>
              <a:buClr>
                <a:srgbClr val="666699"/>
              </a:buClr>
              <a:buSzPct val="85000"/>
              <a:buFont typeface="Wingdings" pitchFamily="2" charset="2"/>
              <a:buChar char="§"/>
            </a:pPr>
            <a:r>
              <a:rPr lang="en-US" sz="1900" b="0">
                <a:solidFill>
                  <a:srgbClr val="6C18B0"/>
                </a:solidFill>
              </a:rPr>
              <a:t>Dealing with source confusion</a:t>
            </a:r>
          </a:p>
          <a:p>
            <a:pPr marL="342900" indent="-342900">
              <a:spcAft>
                <a:spcPct val="40000"/>
              </a:spcAft>
              <a:buClr>
                <a:srgbClr val="666699"/>
              </a:buClr>
              <a:buSzPct val="85000"/>
              <a:buFont typeface="Wingdings" pitchFamily="2" charset="2"/>
              <a:buChar char="§"/>
            </a:pPr>
            <a:r>
              <a:rPr lang="en-US" sz="1900" b="0">
                <a:solidFill>
                  <a:srgbClr val="6C18B0"/>
                </a:solidFill>
              </a:rPr>
              <a:t>Challenges: </a:t>
            </a:r>
          </a:p>
          <a:p>
            <a:pPr marL="742950" lvl="1" indent="-285750">
              <a:spcAft>
                <a:spcPct val="40000"/>
              </a:spcAft>
              <a:buClr>
                <a:schemeClr val="bg1"/>
              </a:buClr>
              <a:buSzPct val="75000"/>
              <a:buFontTx/>
              <a:buChar char="–"/>
            </a:pPr>
            <a:r>
              <a:rPr lang="en-US" sz="1600" b="0"/>
              <a:t>Computing the orbits</a:t>
            </a:r>
          </a:p>
        </p:txBody>
      </p:sp>
      <p:pic>
        <p:nvPicPr>
          <p:cNvPr id="1070086" name="Picture 6" descr="C:\Documents and Settings\admin\My Documents\wf-3.jpg"/>
          <p:cNvPicPr>
            <a:picLocks noChangeAspect="1" noChangeArrowheads="1"/>
          </p:cNvPicPr>
          <p:nvPr/>
        </p:nvPicPr>
        <p:blipFill>
          <a:blip r:embed="rId4" cstate="print"/>
          <a:srcRect/>
          <a:stretch>
            <a:fillRect/>
          </a:stretch>
        </p:blipFill>
        <p:spPr bwMode="auto">
          <a:xfrm>
            <a:off x="5245100" y="3740150"/>
            <a:ext cx="3898900" cy="2919413"/>
          </a:xfrm>
          <a:prstGeom prst="rect">
            <a:avLst/>
          </a:prstGeom>
          <a:noFill/>
          <a:ln w="9525">
            <a:noFill/>
            <a:miter lim="800000"/>
            <a:headEnd/>
            <a:tailEnd/>
          </a:ln>
        </p:spPr>
      </p:pic>
      <p:grpSp>
        <p:nvGrpSpPr>
          <p:cNvPr id="2" name="Group 7"/>
          <p:cNvGrpSpPr>
            <a:grpSpLocks/>
          </p:cNvGrpSpPr>
          <p:nvPr/>
        </p:nvGrpSpPr>
        <p:grpSpPr bwMode="auto">
          <a:xfrm>
            <a:off x="5178425" y="3286125"/>
            <a:ext cx="4060825" cy="3571875"/>
            <a:chOff x="3337" y="690"/>
            <a:chExt cx="2183" cy="2114"/>
          </a:xfrm>
        </p:grpSpPr>
        <p:sp useBgFill="1">
          <p:nvSpPr>
            <p:cNvPr id="96264" name="Rectangle 8"/>
            <p:cNvSpPr>
              <a:spLocks noChangeArrowheads="1"/>
            </p:cNvSpPr>
            <p:nvPr/>
          </p:nvSpPr>
          <p:spPr bwMode="auto">
            <a:xfrm>
              <a:off x="3353" y="690"/>
              <a:ext cx="2114" cy="2114"/>
            </a:xfrm>
            <a:prstGeom prst="rect">
              <a:avLst/>
            </a:prstGeom>
            <a:ln w="12700">
              <a:solidFill>
                <a:schemeClr val="tx1"/>
              </a:solidFill>
              <a:miter lim="800000"/>
              <a:headEnd/>
              <a:tailEnd/>
            </a:ln>
          </p:spPr>
          <p:txBody>
            <a:bodyPr wrap="none" anchor="ctr"/>
            <a:lstStyle/>
            <a:p>
              <a:endParaRPr lang="nl-NL"/>
            </a:p>
          </p:txBody>
        </p:sp>
        <p:pic>
          <p:nvPicPr>
            <p:cNvPr id="96265" name="Picture 9" descr="ORBHOLE7.jpg                                                   00052D1F TaP's Mac                      B7A2AEF9:"/>
            <p:cNvPicPr>
              <a:picLocks noChangeAspect="1" noChangeArrowheads="1"/>
            </p:cNvPicPr>
            <p:nvPr/>
          </p:nvPicPr>
          <p:blipFill>
            <a:blip r:embed="rId5" cstate="print"/>
            <a:srcRect/>
            <a:stretch>
              <a:fillRect/>
            </a:stretch>
          </p:blipFill>
          <p:spPr bwMode="auto">
            <a:xfrm>
              <a:off x="3375" y="717"/>
              <a:ext cx="2072" cy="1555"/>
            </a:xfrm>
            <a:prstGeom prst="rect">
              <a:avLst/>
            </a:prstGeom>
            <a:noFill/>
            <a:ln w="9525">
              <a:noFill/>
              <a:miter lim="800000"/>
              <a:headEnd/>
              <a:tailEnd/>
            </a:ln>
          </p:spPr>
        </p:pic>
        <p:sp>
          <p:nvSpPr>
            <p:cNvPr id="96266" name="Text Box 10"/>
            <p:cNvSpPr txBox="1">
              <a:spLocks noChangeArrowheads="1"/>
            </p:cNvSpPr>
            <p:nvPr/>
          </p:nvSpPr>
          <p:spPr bwMode="auto">
            <a:xfrm>
              <a:off x="3337" y="2391"/>
              <a:ext cx="2183" cy="379"/>
            </a:xfrm>
            <a:prstGeom prst="rect">
              <a:avLst/>
            </a:prstGeom>
            <a:noFill/>
            <a:ln w="12700">
              <a:noFill/>
              <a:miter lim="800000"/>
              <a:headEnd/>
              <a:tailEnd/>
            </a:ln>
          </p:spPr>
          <p:txBody>
            <a:bodyPr>
              <a:spAutoFit/>
            </a:bodyPr>
            <a:lstStyle/>
            <a:p>
              <a:pPr algn="ctr"/>
              <a:r>
                <a:rPr lang="en-US" sz="1800" b="0"/>
                <a:t>Typical EMRI event: 10 </a:t>
              </a:r>
              <a:r>
                <a:rPr lang="en-US" sz="1800" b="0">
                  <a:solidFill>
                    <a:schemeClr val="tx1"/>
                  </a:solidFill>
                </a:rPr>
                <a:t>M</a:t>
              </a:r>
              <a:r>
                <a:rPr lang="en-US" sz="1800" b="0" baseline="-25000">
                  <a:solidFill>
                    <a:schemeClr val="tx1"/>
                  </a:solidFill>
                  <a:sym typeface="Wingdings" pitchFamily="2" charset="2"/>
                </a:rPr>
                <a:t></a:t>
              </a:r>
              <a:r>
                <a:rPr lang="en-US" sz="1600" b="0" baseline="-25000">
                  <a:solidFill>
                    <a:schemeClr val="accent1"/>
                  </a:solidFill>
                  <a:sym typeface="Wingdings" pitchFamily="2" charset="2"/>
                </a:rPr>
                <a:t> </a:t>
              </a:r>
              <a:r>
                <a:rPr lang="en-US" sz="1800" b="0"/>
                <a:t>BH captured by 10</a:t>
              </a:r>
              <a:r>
                <a:rPr lang="en-US" sz="1800" b="0" baseline="30000"/>
                <a:t>6 </a:t>
              </a:r>
              <a:r>
                <a:rPr lang="en-US" sz="1800" b="0">
                  <a:solidFill>
                    <a:schemeClr val="tx1"/>
                  </a:solidFill>
                </a:rPr>
                <a:t>M</a:t>
              </a:r>
              <a:r>
                <a:rPr lang="en-US" sz="1800" b="0" baseline="-25000">
                  <a:solidFill>
                    <a:schemeClr val="tx1"/>
                  </a:solidFill>
                  <a:sym typeface="Wingdings" pitchFamily="2" charset="2"/>
                </a:rPr>
                <a:t> </a:t>
              </a:r>
              <a:r>
                <a:rPr lang="en-US" sz="1800" b="0">
                  <a:solidFill>
                    <a:schemeClr val="tx1"/>
                  </a:solidFill>
                  <a:sym typeface="Wingdings" pitchFamily="2" charset="2"/>
                </a:rPr>
                <a:t>BH</a:t>
              </a:r>
              <a:endParaRPr lang="en-US" sz="1600" b="0" baseline="-25000">
                <a:solidFill>
                  <a:schemeClr val="accent1"/>
                </a:solidFill>
                <a:sym typeface="Wingdings" pitchFamily="2" charset="2"/>
              </a:endParaRPr>
            </a:p>
          </p:txBody>
        </p:sp>
      </p:grpSp>
      <p:cxnSp>
        <p:nvCxnSpPr>
          <p:cNvPr id="11" name="Straight Connector 1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p:zo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6"/>
          <p:cNvSpPr>
            <a:spLocks noChangeArrowheads="1"/>
          </p:cNvSpPr>
          <p:nvPr/>
        </p:nvSpPr>
        <p:spPr bwMode="auto">
          <a:xfrm>
            <a:off x="0" y="0"/>
            <a:ext cx="1069975" cy="6858000"/>
          </a:xfrm>
          <a:prstGeom prst="rect">
            <a:avLst/>
          </a:prstGeom>
          <a:ln w="12700">
            <a:noFill/>
            <a:miter lim="800000"/>
            <a:headEnd/>
            <a:tailEnd/>
          </a:ln>
        </p:spPr>
        <p:txBody>
          <a:bodyPr wrap="none" anchor="ctr"/>
          <a:lstStyle/>
          <a:p>
            <a:pPr algn="ctr"/>
            <a:endParaRPr lang="nl-NL"/>
          </a:p>
        </p:txBody>
      </p:sp>
      <p:sp>
        <p:nvSpPr>
          <p:cNvPr id="97282" name="Rectangle 69"/>
          <p:cNvSpPr>
            <a:spLocks noChangeArrowheads="1"/>
          </p:cNvSpPr>
          <p:nvPr/>
        </p:nvSpPr>
        <p:spPr bwMode="auto">
          <a:xfrm>
            <a:off x="0" y="2794000"/>
            <a:ext cx="9144000" cy="4064000"/>
          </a:xfrm>
          <a:prstGeom prst="rect">
            <a:avLst/>
          </a:prstGeom>
          <a:solidFill>
            <a:srgbClr val="FFFFFF"/>
          </a:solidFill>
          <a:ln w="9525">
            <a:noFill/>
            <a:miter lim="800000"/>
            <a:headEnd/>
            <a:tailEnd/>
          </a:ln>
        </p:spPr>
        <p:txBody>
          <a:bodyPr wrap="none" anchor="ctr"/>
          <a:lstStyle/>
          <a:p>
            <a:endParaRPr lang="nl-NL"/>
          </a:p>
        </p:txBody>
      </p:sp>
      <p:pic>
        <p:nvPicPr>
          <p:cNvPr id="97283" name="Picture 70" descr="bigbang-icon2"/>
          <p:cNvPicPr>
            <a:picLocks noChangeAspect="1" noChangeArrowheads="1"/>
          </p:cNvPicPr>
          <p:nvPr/>
        </p:nvPicPr>
        <p:blipFill>
          <a:blip r:embed="rId3" cstate="print"/>
          <a:srcRect/>
          <a:stretch>
            <a:fillRect/>
          </a:stretch>
        </p:blipFill>
        <p:spPr bwMode="auto">
          <a:xfrm>
            <a:off x="279400" y="1211263"/>
            <a:ext cx="428625" cy="428625"/>
          </a:xfrm>
          <a:prstGeom prst="rect">
            <a:avLst/>
          </a:prstGeom>
          <a:noFill/>
          <a:ln w="9525">
            <a:noFill/>
            <a:miter lim="800000"/>
            <a:headEnd/>
            <a:tailEnd/>
          </a:ln>
        </p:spPr>
      </p:pic>
      <p:sp>
        <p:nvSpPr>
          <p:cNvPr id="97284" name="Rectangle 72"/>
          <p:cNvSpPr>
            <a:spLocks noChangeArrowheads="1"/>
          </p:cNvSpPr>
          <p:nvPr/>
        </p:nvSpPr>
        <p:spPr bwMode="auto">
          <a:xfrm>
            <a:off x="0" y="1295400"/>
            <a:ext cx="9144000" cy="5562600"/>
          </a:xfrm>
          <a:prstGeom prst="rect">
            <a:avLst/>
          </a:prstGeom>
          <a:solidFill>
            <a:srgbClr val="FFFFFF"/>
          </a:solidFill>
          <a:ln w="9525">
            <a:noFill/>
            <a:miter lim="800000"/>
            <a:headEnd/>
            <a:tailEnd/>
          </a:ln>
        </p:spPr>
        <p:txBody>
          <a:bodyPr wrap="none" anchor="ctr"/>
          <a:lstStyle/>
          <a:p>
            <a:endParaRPr lang="nl-NL"/>
          </a:p>
        </p:txBody>
      </p:sp>
      <p:pic>
        <p:nvPicPr>
          <p:cNvPr id="97285" name="Picture 74" descr="BE_CosmosPie-no-bg"/>
          <p:cNvPicPr>
            <a:picLocks noChangeAspect="1" noChangeArrowheads="1"/>
          </p:cNvPicPr>
          <p:nvPr/>
        </p:nvPicPr>
        <p:blipFill>
          <a:blip r:embed="rId4" cstate="print"/>
          <a:srcRect/>
          <a:stretch>
            <a:fillRect/>
          </a:stretch>
        </p:blipFill>
        <p:spPr bwMode="auto">
          <a:xfrm>
            <a:off x="457200" y="1600200"/>
            <a:ext cx="6096000" cy="4467225"/>
          </a:xfrm>
          <a:prstGeom prst="rect">
            <a:avLst/>
          </a:prstGeom>
          <a:noFill/>
          <a:ln w="9525">
            <a:noFill/>
            <a:miter lim="800000"/>
            <a:headEnd/>
            <a:tailEnd/>
          </a:ln>
        </p:spPr>
      </p:pic>
      <p:sp>
        <p:nvSpPr>
          <p:cNvPr id="97286" name="Rectangle 75"/>
          <p:cNvSpPr>
            <a:spLocks noChangeArrowheads="1"/>
          </p:cNvSpPr>
          <p:nvPr/>
        </p:nvSpPr>
        <p:spPr bwMode="auto">
          <a:xfrm>
            <a:off x="0" y="6086475"/>
            <a:ext cx="9144000" cy="365125"/>
          </a:xfrm>
          <a:prstGeom prst="rect">
            <a:avLst/>
          </a:prstGeom>
          <a:noFill/>
          <a:ln w="12700">
            <a:noFill/>
            <a:miter lim="800000"/>
            <a:headEnd/>
            <a:tailEnd type="none" w="sm" len="lg"/>
          </a:ln>
        </p:spPr>
        <p:txBody>
          <a:bodyPr lIns="86493" tIns="43247" rIns="86493" bIns="43247">
            <a:spAutoFit/>
          </a:bodyPr>
          <a:lstStyle/>
          <a:p>
            <a:pPr algn="ctr" defTabSz="865188"/>
            <a:r>
              <a:rPr lang="en-US" altLang="ja-JP" sz="1800" b="0">
                <a:solidFill>
                  <a:srgbClr val="00397E"/>
                </a:solidFill>
                <a:latin typeface="Biondi" pitchFamily="2" charset="0"/>
                <a:ea typeface="ＭＳ Ｐゴシック" pitchFamily="34" charset="-128"/>
                <a:cs typeface="Arabic Typesetting" pitchFamily="66" charset="-78"/>
              </a:rPr>
              <a:t>Dark energy and matter interact through gravity</a:t>
            </a:r>
          </a:p>
        </p:txBody>
      </p:sp>
      <p:sp>
        <p:nvSpPr>
          <p:cNvPr id="97287" name="Text Box 77"/>
          <p:cNvSpPr txBox="1">
            <a:spLocks noChangeArrowheads="1"/>
          </p:cNvSpPr>
          <p:nvPr/>
        </p:nvSpPr>
        <p:spPr bwMode="auto">
          <a:xfrm>
            <a:off x="5254625" y="1436688"/>
            <a:ext cx="184150" cy="519112"/>
          </a:xfrm>
          <a:prstGeom prst="rect">
            <a:avLst/>
          </a:prstGeom>
          <a:noFill/>
          <a:ln w="9525">
            <a:noFill/>
            <a:miter lim="800000"/>
            <a:headEnd/>
            <a:tailEnd/>
          </a:ln>
        </p:spPr>
        <p:txBody>
          <a:bodyPr wrap="none">
            <a:spAutoFit/>
          </a:bodyPr>
          <a:lstStyle/>
          <a:p>
            <a:endParaRPr lang="nl-NL" sz="2800">
              <a:solidFill>
                <a:srgbClr val="000066"/>
              </a:solidFill>
            </a:endParaRPr>
          </a:p>
        </p:txBody>
      </p:sp>
      <p:sp>
        <p:nvSpPr>
          <p:cNvPr id="97288" name="Text Box 76"/>
          <p:cNvSpPr txBox="1">
            <a:spLocks noChangeArrowheads="1"/>
          </p:cNvSpPr>
          <p:nvPr/>
        </p:nvSpPr>
        <p:spPr bwMode="auto">
          <a:xfrm>
            <a:off x="6107113" y="4767263"/>
            <a:ext cx="2820987" cy="919162"/>
          </a:xfrm>
          <a:prstGeom prst="rect">
            <a:avLst/>
          </a:prstGeom>
          <a:solidFill>
            <a:srgbClr val="FFFF99"/>
          </a:solidFill>
          <a:ln w="9525">
            <a:noFill/>
            <a:miter lim="800000"/>
            <a:headEnd/>
            <a:tailEnd/>
          </a:ln>
        </p:spPr>
        <p:txBody>
          <a:bodyPr lIns="86486" tIns="43243" rIns="86486" bIns="43243">
            <a:spAutoFit/>
          </a:bodyPr>
          <a:lstStyle/>
          <a:p>
            <a:pPr algn="ctr" defTabSz="865188"/>
            <a:r>
              <a:rPr lang="en-US" sz="1800">
                <a:latin typeface="Biondi" pitchFamily="2" charset="0"/>
              </a:rPr>
              <a:t>We do not know what 95% of the universe is made of!</a:t>
            </a:r>
            <a:endParaRPr lang="en-US" sz="1800" i="1" u="sng">
              <a:latin typeface="Biondi" pitchFamily="2" charset="0"/>
            </a:endParaRPr>
          </a:p>
        </p:txBody>
      </p:sp>
      <p:sp>
        <p:nvSpPr>
          <p:cNvPr id="97289" name="Text Box 78"/>
          <p:cNvSpPr txBox="1">
            <a:spLocks noChangeArrowheads="1"/>
          </p:cNvSpPr>
          <p:nvPr/>
        </p:nvSpPr>
        <p:spPr bwMode="auto">
          <a:xfrm>
            <a:off x="0" y="1222375"/>
            <a:ext cx="9144000" cy="338138"/>
          </a:xfrm>
          <a:prstGeom prst="rect">
            <a:avLst/>
          </a:prstGeom>
          <a:noFill/>
          <a:ln w="9525">
            <a:noFill/>
            <a:miter lim="800000"/>
            <a:headEnd/>
            <a:tailEnd/>
          </a:ln>
        </p:spPr>
        <p:txBody>
          <a:bodyPr>
            <a:spAutoFit/>
          </a:bodyPr>
          <a:lstStyle/>
          <a:p>
            <a:pPr lvl="2">
              <a:buClr>
                <a:schemeClr val="bg1"/>
              </a:buClr>
            </a:pPr>
            <a:r>
              <a:rPr lang="en-US" sz="1600">
                <a:solidFill>
                  <a:srgbClr val="000099"/>
                </a:solidFill>
                <a:latin typeface="Biondi" pitchFamily="2" charset="0"/>
              </a:rPr>
              <a:t>What is the mysterious Dark Energy pulling the Universe apart?</a:t>
            </a:r>
            <a:endParaRPr lang="nl-NL" sz="1600">
              <a:solidFill>
                <a:srgbClr val="000099"/>
              </a:solidFill>
              <a:latin typeface="Biondi" pitchFamily="2" charset="0"/>
            </a:endParaRPr>
          </a:p>
        </p:txBody>
      </p:sp>
      <p:pic>
        <p:nvPicPr>
          <p:cNvPr id="97290" name="Picture 79" descr="darkenergy-icon2"/>
          <p:cNvPicPr>
            <a:picLocks noChangeAspect="1" noChangeArrowheads="1"/>
          </p:cNvPicPr>
          <p:nvPr/>
        </p:nvPicPr>
        <p:blipFill>
          <a:blip r:embed="rId5" cstate="print"/>
          <a:srcRect/>
          <a:stretch>
            <a:fillRect/>
          </a:stretch>
        </p:blipFill>
        <p:spPr bwMode="auto">
          <a:xfrm>
            <a:off x="279400" y="1211263"/>
            <a:ext cx="428625" cy="428625"/>
          </a:xfrm>
          <a:prstGeom prst="rect">
            <a:avLst/>
          </a:prstGeom>
          <a:noFill/>
          <a:ln w="9525">
            <a:noFill/>
            <a:miter lim="800000"/>
            <a:headEnd/>
            <a:tailEnd/>
          </a:ln>
        </p:spPr>
      </p:pic>
      <p:sp>
        <p:nvSpPr>
          <p:cNvPr id="97291" name="Text Box 2"/>
          <p:cNvSpPr txBox="1">
            <a:spLocks noChangeArrowheads="1"/>
          </p:cNvSpPr>
          <p:nvPr/>
        </p:nvSpPr>
        <p:spPr bwMode="auto">
          <a:xfrm>
            <a:off x="0" y="200025"/>
            <a:ext cx="9144000" cy="523875"/>
          </a:xfrm>
          <a:prstGeom prst="rect">
            <a:avLst/>
          </a:prstGeom>
          <a:noFill/>
          <a:ln w="9525">
            <a:noFill/>
            <a:miter lim="800000"/>
            <a:headEnd/>
            <a:tailEnd/>
          </a:ln>
        </p:spPr>
        <p:txBody>
          <a:bodyPr>
            <a:spAutoFit/>
          </a:bodyPr>
          <a:lstStyle/>
          <a:p>
            <a:pPr marL="234950" indent="-234950" algn="ctr"/>
            <a:r>
              <a:rPr lang="en-US" altLang="ja-JP" sz="2800" b="0">
                <a:solidFill>
                  <a:srgbClr val="00397E"/>
                </a:solidFill>
                <a:latin typeface="Biondi" pitchFamily="2" charset="0"/>
                <a:ea typeface="ＭＳ Ｐゴシック" pitchFamily="34" charset="-128"/>
                <a:cs typeface="Arabic Typesetting" pitchFamily="66" charset="-78"/>
              </a:rPr>
              <a:t>Science goals</a:t>
            </a:r>
          </a:p>
        </p:txBody>
      </p:sp>
      <p:cxnSp>
        <p:nvCxnSpPr>
          <p:cNvPr id="97292" name="Straight Connector 16"/>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6"/>
          <p:cNvSpPr>
            <a:spLocks noChangeArrowheads="1"/>
          </p:cNvSpPr>
          <p:nvPr/>
        </p:nvSpPr>
        <p:spPr bwMode="auto">
          <a:xfrm>
            <a:off x="0" y="0"/>
            <a:ext cx="1069975" cy="6858000"/>
          </a:xfrm>
          <a:prstGeom prst="rect">
            <a:avLst/>
          </a:prstGeom>
          <a:ln w="12700">
            <a:noFill/>
            <a:miter lim="800000"/>
            <a:headEnd/>
            <a:tailEnd/>
          </a:ln>
        </p:spPr>
        <p:txBody>
          <a:bodyPr wrap="none" anchor="ctr"/>
          <a:lstStyle/>
          <a:p>
            <a:pPr algn="ctr"/>
            <a:endParaRPr lang="nl-NL"/>
          </a:p>
        </p:txBody>
      </p:sp>
      <p:grpSp>
        <p:nvGrpSpPr>
          <p:cNvPr id="2" name="Group 37"/>
          <p:cNvGrpSpPr>
            <a:grpSpLocks/>
          </p:cNvGrpSpPr>
          <p:nvPr/>
        </p:nvGrpSpPr>
        <p:grpSpPr bwMode="auto">
          <a:xfrm>
            <a:off x="0" y="1211263"/>
            <a:ext cx="9144000" cy="5675312"/>
            <a:chOff x="0" y="763"/>
            <a:chExt cx="5760" cy="3575"/>
          </a:xfrm>
        </p:grpSpPr>
        <p:sp>
          <p:nvSpPr>
            <p:cNvPr id="98309" name="Rectangle 2"/>
            <p:cNvSpPr>
              <a:spLocks noChangeArrowheads="1"/>
            </p:cNvSpPr>
            <p:nvPr/>
          </p:nvSpPr>
          <p:spPr bwMode="auto">
            <a:xfrm>
              <a:off x="0" y="1760"/>
              <a:ext cx="5760" cy="2560"/>
            </a:xfrm>
            <a:prstGeom prst="rect">
              <a:avLst/>
            </a:prstGeom>
            <a:solidFill>
              <a:srgbClr val="FFFFFF"/>
            </a:solidFill>
            <a:ln w="9525">
              <a:noFill/>
              <a:miter lim="800000"/>
              <a:headEnd/>
              <a:tailEnd/>
            </a:ln>
          </p:spPr>
          <p:txBody>
            <a:bodyPr wrap="none" anchor="ctr"/>
            <a:lstStyle/>
            <a:p>
              <a:endParaRPr lang="nl-NL"/>
            </a:p>
          </p:txBody>
        </p:sp>
        <p:grpSp>
          <p:nvGrpSpPr>
            <p:cNvPr id="3" name="Group 8"/>
            <p:cNvGrpSpPr>
              <a:grpSpLocks/>
            </p:cNvGrpSpPr>
            <p:nvPr/>
          </p:nvGrpSpPr>
          <p:grpSpPr bwMode="auto">
            <a:xfrm>
              <a:off x="1392" y="1056"/>
              <a:ext cx="4368" cy="3282"/>
              <a:chOff x="672" y="756"/>
              <a:chExt cx="4368" cy="3294"/>
            </a:xfrm>
          </p:grpSpPr>
          <p:pic>
            <p:nvPicPr>
              <p:cNvPr id="98314" name="Picture 9" descr="bigbang2now1"/>
              <p:cNvPicPr>
                <a:picLocks noChangeAspect="1" noChangeArrowheads="1"/>
              </p:cNvPicPr>
              <p:nvPr/>
            </p:nvPicPr>
            <p:blipFill>
              <a:blip r:embed="rId3" cstate="print"/>
              <a:srcRect/>
              <a:stretch>
                <a:fillRect/>
              </a:stretch>
            </p:blipFill>
            <p:spPr bwMode="auto">
              <a:xfrm>
                <a:off x="672" y="756"/>
                <a:ext cx="4368" cy="3276"/>
              </a:xfrm>
              <a:prstGeom prst="rect">
                <a:avLst/>
              </a:prstGeom>
              <a:noFill/>
              <a:ln w="9525">
                <a:noFill/>
                <a:miter lim="800000"/>
                <a:headEnd/>
                <a:tailEnd/>
              </a:ln>
            </p:spPr>
          </p:pic>
          <p:sp>
            <p:nvSpPr>
              <p:cNvPr id="98315" name="Rectangle 10"/>
              <p:cNvSpPr>
                <a:spLocks noChangeArrowheads="1"/>
              </p:cNvSpPr>
              <p:nvPr/>
            </p:nvSpPr>
            <p:spPr bwMode="auto">
              <a:xfrm>
                <a:off x="1680" y="804"/>
                <a:ext cx="3312" cy="370"/>
              </a:xfrm>
              <a:prstGeom prst="rect">
                <a:avLst/>
              </a:prstGeom>
              <a:noFill/>
              <a:ln w="9525">
                <a:noFill/>
                <a:miter lim="800000"/>
                <a:headEnd/>
                <a:tailEnd/>
              </a:ln>
            </p:spPr>
            <p:txBody>
              <a:bodyPr>
                <a:spAutoFit/>
              </a:bodyPr>
              <a:lstStyle/>
              <a:p>
                <a:pPr algn="ctr"/>
                <a:r>
                  <a:rPr lang="en-US" sz="1600">
                    <a:solidFill>
                      <a:srgbClr val="FFFF00"/>
                    </a:solidFill>
                    <a:latin typeface="Biondi" pitchFamily="2" charset="0"/>
                  </a:rPr>
                  <a:t>Gravitational Waves Can Escape from Earliest Moments of the Big Bang</a:t>
                </a:r>
              </a:p>
            </p:txBody>
          </p:sp>
          <p:sp>
            <p:nvSpPr>
              <p:cNvPr id="98316" name="Rectangle 11"/>
              <p:cNvSpPr>
                <a:spLocks noChangeArrowheads="1"/>
              </p:cNvSpPr>
              <p:nvPr/>
            </p:nvSpPr>
            <p:spPr bwMode="auto">
              <a:xfrm>
                <a:off x="864" y="2148"/>
                <a:ext cx="1056" cy="462"/>
              </a:xfrm>
              <a:prstGeom prst="rect">
                <a:avLst/>
              </a:prstGeom>
              <a:noFill/>
              <a:ln w="9525">
                <a:noFill/>
                <a:miter lim="800000"/>
                <a:headEnd/>
                <a:tailEnd/>
              </a:ln>
            </p:spPr>
            <p:txBody>
              <a:bodyPr>
                <a:spAutoFit/>
              </a:bodyPr>
              <a:lstStyle/>
              <a:p>
                <a:r>
                  <a:rPr lang="en-US" sz="1400">
                    <a:solidFill>
                      <a:srgbClr val="FFFF66"/>
                    </a:solidFill>
                  </a:rPr>
                  <a:t>Inflation</a:t>
                </a:r>
              </a:p>
              <a:p>
                <a:r>
                  <a:rPr lang="en-US" sz="1400">
                    <a:solidFill>
                      <a:srgbClr val="FFFF66"/>
                    </a:solidFill>
                  </a:rPr>
                  <a:t>(Big Bang plus </a:t>
                </a:r>
              </a:p>
              <a:p>
                <a:r>
                  <a:rPr lang="en-US" sz="1400">
                    <a:solidFill>
                      <a:srgbClr val="FFFF66"/>
                    </a:solidFill>
                  </a:rPr>
                  <a:t>10</a:t>
                </a:r>
                <a:r>
                  <a:rPr lang="en-US" sz="1400" baseline="30000">
                    <a:solidFill>
                      <a:srgbClr val="FFFF66"/>
                    </a:solidFill>
                  </a:rPr>
                  <a:t>-34</a:t>
                </a:r>
                <a:r>
                  <a:rPr lang="en-US" sz="1400">
                    <a:solidFill>
                      <a:srgbClr val="FFFF66"/>
                    </a:solidFill>
                  </a:rPr>
                  <a:t> Seconds)</a:t>
                </a:r>
              </a:p>
            </p:txBody>
          </p:sp>
          <p:sp>
            <p:nvSpPr>
              <p:cNvPr id="98317" name="Rectangle 12"/>
              <p:cNvSpPr>
                <a:spLocks noChangeArrowheads="1"/>
              </p:cNvSpPr>
              <p:nvPr/>
            </p:nvSpPr>
            <p:spPr bwMode="auto">
              <a:xfrm>
                <a:off x="1728" y="2820"/>
                <a:ext cx="1008" cy="347"/>
              </a:xfrm>
              <a:prstGeom prst="rect">
                <a:avLst/>
              </a:prstGeom>
              <a:noFill/>
              <a:ln w="9525">
                <a:noFill/>
                <a:miter lim="800000"/>
                <a:headEnd/>
                <a:tailEnd/>
              </a:ln>
            </p:spPr>
            <p:txBody>
              <a:bodyPr>
                <a:spAutoFit/>
              </a:bodyPr>
              <a:lstStyle/>
              <a:p>
                <a:r>
                  <a:rPr lang="en-US" sz="1500">
                    <a:solidFill>
                      <a:srgbClr val="FFFF66"/>
                    </a:solidFill>
                  </a:rPr>
                  <a:t>Big Bang plus 380,000 Years</a:t>
                </a:r>
              </a:p>
            </p:txBody>
          </p:sp>
          <p:sp>
            <p:nvSpPr>
              <p:cNvPr id="98318" name="Rectangle 13"/>
              <p:cNvSpPr>
                <a:spLocks noChangeArrowheads="1"/>
              </p:cNvSpPr>
              <p:nvPr/>
            </p:nvSpPr>
            <p:spPr bwMode="auto">
              <a:xfrm>
                <a:off x="2208" y="3204"/>
                <a:ext cx="1152" cy="203"/>
              </a:xfrm>
              <a:prstGeom prst="rect">
                <a:avLst/>
              </a:prstGeom>
              <a:noFill/>
              <a:ln w="9525">
                <a:noFill/>
                <a:miter lim="800000"/>
                <a:headEnd/>
                <a:tailEnd/>
              </a:ln>
            </p:spPr>
            <p:txBody>
              <a:bodyPr>
                <a:spAutoFit/>
              </a:bodyPr>
              <a:lstStyle/>
              <a:p>
                <a:r>
                  <a:rPr lang="en-US" sz="1500">
                    <a:solidFill>
                      <a:srgbClr val="68A8F6"/>
                    </a:solidFill>
                  </a:rPr>
                  <a:t>gravitational waves</a:t>
                </a:r>
              </a:p>
            </p:txBody>
          </p:sp>
          <p:sp>
            <p:nvSpPr>
              <p:cNvPr id="98319" name="Rectangle 14"/>
              <p:cNvSpPr>
                <a:spLocks noChangeArrowheads="1"/>
              </p:cNvSpPr>
              <p:nvPr/>
            </p:nvSpPr>
            <p:spPr bwMode="auto">
              <a:xfrm>
                <a:off x="2928" y="3588"/>
                <a:ext cx="912" cy="462"/>
              </a:xfrm>
              <a:prstGeom prst="rect">
                <a:avLst/>
              </a:prstGeom>
              <a:noFill/>
              <a:ln w="9525">
                <a:noFill/>
                <a:miter lim="800000"/>
                <a:headEnd/>
                <a:tailEnd/>
              </a:ln>
            </p:spPr>
            <p:txBody>
              <a:bodyPr>
                <a:spAutoFit/>
              </a:bodyPr>
              <a:lstStyle/>
              <a:p>
                <a:r>
                  <a:rPr lang="en-US" sz="1400">
                    <a:solidFill>
                      <a:srgbClr val="FFFF66"/>
                    </a:solidFill>
                  </a:rPr>
                  <a:t>Big Bang plus </a:t>
                </a:r>
              </a:p>
              <a:p>
                <a:r>
                  <a:rPr lang="en-US" sz="1400">
                    <a:solidFill>
                      <a:srgbClr val="FFFF66"/>
                    </a:solidFill>
                  </a:rPr>
                  <a:t>14 Billion Years</a:t>
                </a:r>
              </a:p>
            </p:txBody>
          </p:sp>
          <p:sp>
            <p:nvSpPr>
              <p:cNvPr id="98320" name="Rectangle 15"/>
              <p:cNvSpPr>
                <a:spLocks noChangeArrowheads="1"/>
              </p:cNvSpPr>
              <p:nvPr/>
            </p:nvSpPr>
            <p:spPr bwMode="auto">
              <a:xfrm>
                <a:off x="4015" y="2692"/>
                <a:ext cx="321" cy="193"/>
              </a:xfrm>
              <a:prstGeom prst="rect">
                <a:avLst/>
              </a:prstGeom>
              <a:noFill/>
              <a:ln w="9525">
                <a:noFill/>
                <a:miter lim="800000"/>
                <a:headEnd/>
                <a:tailEnd/>
              </a:ln>
            </p:spPr>
            <p:txBody>
              <a:bodyPr wrap="none">
                <a:spAutoFit/>
              </a:bodyPr>
              <a:lstStyle/>
              <a:p>
                <a:r>
                  <a:rPr lang="en-US" sz="1400">
                    <a:solidFill>
                      <a:srgbClr val="FFFF66"/>
                    </a:solidFill>
                  </a:rPr>
                  <a:t>light</a:t>
                </a:r>
              </a:p>
            </p:txBody>
          </p:sp>
          <p:sp>
            <p:nvSpPr>
              <p:cNvPr id="98321" name="Rectangle 16"/>
              <p:cNvSpPr>
                <a:spLocks noChangeArrowheads="1"/>
              </p:cNvSpPr>
              <p:nvPr/>
            </p:nvSpPr>
            <p:spPr bwMode="auto">
              <a:xfrm>
                <a:off x="4343" y="3465"/>
                <a:ext cx="521" cy="289"/>
              </a:xfrm>
              <a:prstGeom prst="rect">
                <a:avLst/>
              </a:prstGeom>
              <a:noFill/>
              <a:ln w="9525">
                <a:noFill/>
                <a:miter lim="800000"/>
                <a:headEnd/>
                <a:tailEnd/>
              </a:ln>
            </p:spPr>
            <p:txBody>
              <a:bodyPr wrap="none">
                <a:spAutoFit/>
              </a:bodyPr>
              <a:lstStyle/>
              <a:p>
                <a:r>
                  <a:rPr lang="en-US">
                    <a:solidFill>
                      <a:srgbClr val="FFFF66"/>
                    </a:solidFill>
                  </a:rPr>
                  <a:t>Now</a:t>
                </a:r>
              </a:p>
            </p:txBody>
          </p:sp>
        </p:grpSp>
        <p:grpSp>
          <p:nvGrpSpPr>
            <p:cNvPr id="4" name="Group 36"/>
            <p:cNvGrpSpPr>
              <a:grpSpLocks/>
            </p:cNvGrpSpPr>
            <p:nvPr/>
          </p:nvGrpSpPr>
          <p:grpSpPr bwMode="auto">
            <a:xfrm>
              <a:off x="0" y="763"/>
              <a:ext cx="4498" cy="270"/>
              <a:chOff x="0" y="763"/>
              <a:chExt cx="4498" cy="270"/>
            </a:xfrm>
          </p:grpSpPr>
          <p:pic>
            <p:nvPicPr>
              <p:cNvPr id="98312" name="Picture 5" descr="bigbang-icon2"/>
              <p:cNvPicPr>
                <a:picLocks noChangeAspect="1" noChangeArrowheads="1"/>
              </p:cNvPicPr>
              <p:nvPr/>
            </p:nvPicPr>
            <p:blipFill>
              <a:blip r:embed="rId4" cstate="print"/>
              <a:srcRect/>
              <a:stretch>
                <a:fillRect/>
              </a:stretch>
            </p:blipFill>
            <p:spPr bwMode="auto">
              <a:xfrm>
                <a:off x="176" y="763"/>
                <a:ext cx="270" cy="270"/>
              </a:xfrm>
              <a:prstGeom prst="rect">
                <a:avLst/>
              </a:prstGeom>
              <a:noFill/>
              <a:ln w="9525">
                <a:noFill/>
                <a:miter lim="800000"/>
                <a:headEnd/>
                <a:tailEnd/>
              </a:ln>
            </p:spPr>
          </p:pic>
          <p:sp>
            <p:nvSpPr>
              <p:cNvPr id="98313" name="Text Box 35"/>
              <p:cNvSpPr txBox="1">
                <a:spLocks noChangeArrowheads="1"/>
              </p:cNvSpPr>
              <p:nvPr/>
            </p:nvSpPr>
            <p:spPr bwMode="auto">
              <a:xfrm>
                <a:off x="0" y="768"/>
                <a:ext cx="4498" cy="252"/>
              </a:xfrm>
              <a:prstGeom prst="rect">
                <a:avLst/>
              </a:prstGeom>
              <a:noFill/>
              <a:ln w="9525">
                <a:noFill/>
                <a:miter lim="800000"/>
                <a:headEnd/>
                <a:tailEnd/>
              </a:ln>
            </p:spPr>
            <p:txBody>
              <a:bodyPr>
                <a:spAutoFit/>
              </a:bodyPr>
              <a:lstStyle/>
              <a:p>
                <a:pPr lvl="2">
                  <a:buClr>
                    <a:schemeClr val="bg1"/>
                  </a:buClr>
                </a:pPr>
                <a:r>
                  <a:rPr lang="en-US" sz="2000">
                    <a:solidFill>
                      <a:srgbClr val="000099"/>
                    </a:solidFill>
                    <a:latin typeface="Biondi" pitchFamily="2" charset="0"/>
                  </a:rPr>
                  <a:t>What powered the Big Bang?</a:t>
                </a:r>
                <a:endParaRPr lang="nl-NL">
                  <a:latin typeface="Biondi" pitchFamily="2" charset="0"/>
                </a:endParaRPr>
              </a:p>
            </p:txBody>
          </p:sp>
        </p:grpSp>
      </p:grpSp>
      <p:sp>
        <p:nvSpPr>
          <p:cNvPr id="98307" name="Text Box 2"/>
          <p:cNvSpPr txBox="1">
            <a:spLocks noChangeArrowheads="1"/>
          </p:cNvSpPr>
          <p:nvPr/>
        </p:nvSpPr>
        <p:spPr bwMode="auto">
          <a:xfrm>
            <a:off x="0" y="200025"/>
            <a:ext cx="9144000" cy="523875"/>
          </a:xfrm>
          <a:prstGeom prst="rect">
            <a:avLst/>
          </a:prstGeom>
          <a:noFill/>
          <a:ln w="9525">
            <a:noFill/>
            <a:miter lim="800000"/>
            <a:headEnd/>
            <a:tailEnd/>
          </a:ln>
        </p:spPr>
        <p:txBody>
          <a:bodyPr>
            <a:spAutoFit/>
          </a:bodyPr>
          <a:lstStyle/>
          <a:p>
            <a:pPr marL="234950" indent="-234950" algn="ctr"/>
            <a:r>
              <a:rPr lang="en-US" altLang="ja-JP" sz="2800" b="0">
                <a:solidFill>
                  <a:srgbClr val="00397E"/>
                </a:solidFill>
                <a:latin typeface="Biondi" pitchFamily="2" charset="0"/>
                <a:ea typeface="ＭＳ Ｐゴシック" pitchFamily="34" charset="-128"/>
                <a:cs typeface="Arabic Typesetting" pitchFamily="66" charset="-78"/>
              </a:rPr>
              <a:t>Science goals</a:t>
            </a:r>
          </a:p>
        </p:txBody>
      </p:sp>
      <p:cxnSp>
        <p:nvCxnSpPr>
          <p:cNvPr id="98308" name="Straight Connector 17"/>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9330" name="Rectangle 6"/>
          <p:cNvSpPr>
            <a:spLocks noChangeArrowheads="1"/>
          </p:cNvSpPr>
          <p:nvPr/>
        </p:nvSpPr>
        <p:spPr bwMode="auto">
          <a:xfrm>
            <a:off x="0" y="0"/>
            <a:ext cx="1069975" cy="6858000"/>
          </a:xfrm>
          <a:prstGeom prst="rect">
            <a:avLst/>
          </a:prstGeom>
          <a:ln w="12700">
            <a:noFill/>
            <a:miter lim="800000"/>
            <a:headEnd/>
            <a:tailEnd/>
          </a:ln>
        </p:spPr>
        <p:txBody>
          <a:bodyPr wrap="none" anchor="ctr"/>
          <a:lstStyle/>
          <a:p>
            <a:pPr algn="ctr"/>
            <a:endParaRPr lang="nl-NL"/>
          </a:p>
        </p:txBody>
      </p:sp>
      <p:sp>
        <p:nvSpPr>
          <p:cNvPr id="1239045" name="Rectangle 5"/>
          <p:cNvSpPr>
            <a:spLocks noChangeArrowheads="1"/>
          </p:cNvSpPr>
          <p:nvPr/>
        </p:nvSpPr>
        <p:spPr bwMode="auto">
          <a:xfrm>
            <a:off x="153988" y="1014413"/>
            <a:ext cx="5430837" cy="2208212"/>
          </a:xfrm>
          <a:prstGeom prst="rect">
            <a:avLst/>
          </a:prstGeom>
          <a:noFill/>
          <a:ln w="9525">
            <a:noFill/>
            <a:miter lim="800000"/>
            <a:headEnd/>
            <a:tailEnd/>
          </a:ln>
          <a:effectLst/>
        </p:spPr>
        <p:txBody>
          <a:bodyPr lIns="92075" tIns="46038" rIns="92075" bIns="46038"/>
          <a:lstStyle/>
          <a:p>
            <a:pPr marL="231775" indent="-231775">
              <a:spcAft>
                <a:spcPct val="40000"/>
              </a:spcAft>
              <a:buClr>
                <a:srgbClr val="666699"/>
              </a:buClr>
              <a:buSzPct val="85000"/>
              <a:buFont typeface="Wingdings" pitchFamily="2" charset="2"/>
              <a:buChar char="§"/>
              <a:defRPr/>
            </a:pPr>
            <a:r>
              <a:rPr lang="en-US" sz="1900" b="0">
                <a:solidFill>
                  <a:srgbClr val="6C18B0"/>
                </a:solidFill>
              </a:rPr>
              <a:t>Theoretical (</a:t>
            </a:r>
            <a:r>
              <a:rPr lang="en-US" sz="1900" b="0" err="1">
                <a:solidFill>
                  <a:srgbClr val="6C18B0"/>
                </a:solidFill>
              </a:rPr>
              <a:t>astro</a:t>
            </a:r>
            <a:r>
              <a:rPr lang="en-US" sz="1900" b="0">
                <a:solidFill>
                  <a:srgbClr val="6C18B0"/>
                </a:solidFill>
              </a:rPr>
              <a:t>)particle physics community</a:t>
            </a:r>
          </a:p>
          <a:p>
            <a:pPr marL="571500" lvl="1" indent="-225425">
              <a:spcAft>
                <a:spcPct val="40000"/>
              </a:spcAft>
              <a:buClr>
                <a:schemeClr val="bg1"/>
              </a:buClr>
              <a:buSzPct val="75000"/>
              <a:buFontTx/>
              <a:buChar char="–"/>
              <a:defRPr/>
            </a:pPr>
            <a:r>
              <a:rPr lang="en-US" sz="1600" b="0"/>
              <a:t>GW, inflation, string theory, cosmic defects</a:t>
            </a:r>
          </a:p>
          <a:p>
            <a:pPr marL="571500" lvl="1" indent="-225425">
              <a:spcAft>
                <a:spcPct val="40000"/>
              </a:spcAft>
              <a:buClr>
                <a:schemeClr val="bg1"/>
              </a:buClr>
              <a:buSzPct val="75000"/>
              <a:buFontTx/>
              <a:buChar char="–"/>
              <a:defRPr/>
            </a:pPr>
            <a:r>
              <a:rPr lang="en-US" sz="1600" b="0"/>
              <a:t>Jan Willem van </a:t>
            </a:r>
            <a:r>
              <a:rPr lang="en-US" sz="1600" b="0" err="1"/>
              <a:t>Holten</a:t>
            </a:r>
            <a:r>
              <a:rPr lang="en-US" sz="1600" b="0"/>
              <a:t> </a:t>
            </a:r>
            <a:r>
              <a:rPr lang="en-US" sz="1600" b="0" i="1"/>
              <a:t>et al. </a:t>
            </a:r>
            <a:r>
              <a:rPr lang="en-US" sz="1600" b="0"/>
              <a:t>(</a:t>
            </a:r>
            <a:r>
              <a:rPr lang="en-US" sz="1600" b="0" err="1"/>
              <a:t>Nikhef</a:t>
            </a:r>
            <a:r>
              <a:rPr lang="en-US" sz="1600" b="0"/>
              <a:t>, Leiden)</a:t>
            </a:r>
            <a:endParaRPr lang="en-US" sz="1900" b="0">
              <a:solidFill>
                <a:srgbClr val="6C18B0"/>
              </a:solidFill>
            </a:endParaRPr>
          </a:p>
          <a:p>
            <a:pPr marL="114300" indent="-225425">
              <a:spcAft>
                <a:spcPct val="40000"/>
              </a:spcAft>
              <a:buClr>
                <a:srgbClr val="666699"/>
              </a:buClr>
              <a:buSzPct val="75000"/>
              <a:buFont typeface="Wingdings" pitchFamily="2" charset="2"/>
              <a:buChar char="§"/>
              <a:defRPr/>
            </a:pPr>
            <a:r>
              <a:rPr lang="en-US" sz="1900" b="0">
                <a:solidFill>
                  <a:srgbClr val="6C18B0"/>
                </a:solidFill>
              </a:rPr>
              <a:t>Provide templates, spectra, etc.</a:t>
            </a:r>
          </a:p>
          <a:p>
            <a:pPr marL="571500" lvl="1" indent="-225425">
              <a:spcAft>
                <a:spcPct val="40000"/>
              </a:spcAft>
              <a:buClr>
                <a:schemeClr val="bg1"/>
              </a:buClr>
              <a:buSzPct val="75000"/>
              <a:buFontTx/>
              <a:buChar char="–"/>
              <a:defRPr/>
            </a:pPr>
            <a:r>
              <a:rPr lang="en-US" sz="1600" b="0"/>
              <a:t>Participate in Virgo – LIGO analysis</a:t>
            </a:r>
          </a:p>
        </p:txBody>
      </p:sp>
      <p:pic>
        <p:nvPicPr>
          <p:cNvPr id="99332" name="Picture 2"/>
          <p:cNvPicPr>
            <a:picLocks noChangeAspect="1" noChangeArrowheads="1"/>
          </p:cNvPicPr>
          <p:nvPr/>
        </p:nvPicPr>
        <p:blipFill>
          <a:blip r:embed="rId3" cstate="print"/>
          <a:srcRect/>
          <a:stretch>
            <a:fillRect/>
          </a:stretch>
        </p:blipFill>
        <p:spPr bwMode="auto">
          <a:xfrm>
            <a:off x="4960938" y="2784475"/>
            <a:ext cx="4179887" cy="4060825"/>
          </a:xfrm>
          <a:prstGeom prst="rect">
            <a:avLst/>
          </a:prstGeom>
          <a:noFill/>
          <a:ln w="12700">
            <a:noFill/>
            <a:miter lim="800000"/>
            <a:headEnd/>
            <a:tailEnd/>
          </a:ln>
        </p:spPr>
      </p:pic>
      <p:sp>
        <p:nvSpPr>
          <p:cNvPr id="99333" name="TextBox 9"/>
          <p:cNvSpPr txBox="1">
            <a:spLocks noChangeArrowheads="1"/>
          </p:cNvSpPr>
          <p:nvPr/>
        </p:nvSpPr>
        <p:spPr bwMode="auto">
          <a:xfrm>
            <a:off x="6148824" y="2570163"/>
            <a:ext cx="3008965" cy="276999"/>
          </a:xfrm>
          <a:prstGeom prst="rect">
            <a:avLst/>
          </a:prstGeom>
          <a:noFill/>
          <a:ln w="9525">
            <a:noFill/>
            <a:miter lim="800000"/>
            <a:headEnd/>
            <a:tailEnd/>
          </a:ln>
        </p:spPr>
        <p:txBody>
          <a:bodyPr wrap="none">
            <a:spAutoFit/>
          </a:bodyPr>
          <a:lstStyle/>
          <a:p>
            <a:pPr marL="0" lvl="2"/>
            <a:r>
              <a:rPr lang="en-GB" sz="1200" b="0" err="1">
                <a:solidFill>
                  <a:srgbClr val="666699"/>
                </a:solidFill>
              </a:rPr>
              <a:t>Galluccio</a:t>
            </a:r>
            <a:r>
              <a:rPr lang="en-GB" sz="1200" b="0">
                <a:solidFill>
                  <a:srgbClr val="666699"/>
                </a:solidFill>
              </a:rPr>
              <a:t> et al; Phys. Rev. </a:t>
            </a:r>
            <a:r>
              <a:rPr lang="en-GB" sz="1200" b="0" err="1">
                <a:solidFill>
                  <a:srgbClr val="666699"/>
                </a:solidFill>
              </a:rPr>
              <a:t>Lett</a:t>
            </a:r>
            <a:r>
              <a:rPr lang="en-GB" sz="1200" b="0">
                <a:solidFill>
                  <a:srgbClr val="666699"/>
                </a:solidFill>
              </a:rPr>
              <a:t>. 79 </a:t>
            </a:r>
            <a:r>
              <a:rPr lang="en-GB" sz="1200" b="0" smtClean="0">
                <a:solidFill>
                  <a:srgbClr val="666699"/>
                </a:solidFill>
              </a:rPr>
              <a:t>(1997)</a:t>
            </a:r>
            <a:endParaRPr lang="en-US"/>
          </a:p>
        </p:txBody>
      </p:sp>
      <p:pic>
        <p:nvPicPr>
          <p:cNvPr id="99334" name="Picture 2"/>
          <p:cNvPicPr>
            <a:picLocks noChangeAspect="1" noChangeArrowheads="1"/>
          </p:cNvPicPr>
          <p:nvPr/>
        </p:nvPicPr>
        <p:blipFill>
          <a:blip r:embed="rId4" cstate="print"/>
          <a:srcRect/>
          <a:stretch>
            <a:fillRect/>
          </a:stretch>
        </p:blipFill>
        <p:spPr bwMode="auto">
          <a:xfrm>
            <a:off x="141288" y="3363913"/>
            <a:ext cx="4405312" cy="3303587"/>
          </a:xfrm>
          <a:prstGeom prst="rect">
            <a:avLst/>
          </a:prstGeom>
          <a:noFill/>
          <a:ln w="9525">
            <a:noFill/>
            <a:miter lim="800000"/>
            <a:headEnd/>
            <a:tailEnd/>
          </a:ln>
        </p:spPr>
      </p:pic>
      <p:sp>
        <p:nvSpPr>
          <p:cNvPr id="99335" name="Text Box 2"/>
          <p:cNvSpPr txBox="1">
            <a:spLocks noChangeArrowheads="1"/>
          </p:cNvSpPr>
          <p:nvPr/>
        </p:nvSpPr>
        <p:spPr bwMode="auto">
          <a:xfrm>
            <a:off x="0" y="200025"/>
            <a:ext cx="9144000" cy="400050"/>
          </a:xfrm>
          <a:prstGeom prst="rect">
            <a:avLst/>
          </a:prstGeom>
          <a:noFill/>
          <a:ln w="9525">
            <a:noFill/>
            <a:miter lim="800000"/>
            <a:headEnd/>
            <a:tailEnd/>
          </a:ln>
        </p:spPr>
        <p:txBody>
          <a:bodyPr>
            <a:spAutoFit/>
          </a:bodyPr>
          <a:lstStyle/>
          <a:p>
            <a:pPr marL="234950" indent="-234950" algn="ctr"/>
            <a:r>
              <a:rPr lang="en-US" altLang="ja-JP" sz="2000" b="0">
                <a:solidFill>
                  <a:srgbClr val="00397E"/>
                </a:solidFill>
                <a:latin typeface="Biondi" pitchFamily="2" charset="0"/>
                <a:ea typeface="ＭＳ Ｐゴシック" pitchFamily="34" charset="-128"/>
                <a:cs typeface="Arabic Typesetting" pitchFamily="66" charset="-78"/>
              </a:rPr>
              <a:t>Signals from inflation and phase transitions</a:t>
            </a:r>
          </a:p>
        </p:txBody>
      </p:sp>
      <p:cxnSp>
        <p:nvCxnSpPr>
          <p:cNvPr id="99336" name="Straight Connector 9"/>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pic>
        <p:nvPicPr>
          <p:cNvPr id="99337" name="Picture 37"/>
          <p:cNvPicPr>
            <a:picLocks noChangeAspect="1" noChangeArrowheads="1"/>
          </p:cNvPicPr>
          <p:nvPr/>
        </p:nvPicPr>
        <p:blipFill>
          <a:blip r:embed="rId5" cstate="print"/>
          <a:srcRect/>
          <a:stretch>
            <a:fillRect/>
          </a:stretch>
        </p:blipFill>
        <p:spPr bwMode="auto">
          <a:xfrm>
            <a:off x="6530975" y="830263"/>
            <a:ext cx="2449513" cy="1685925"/>
          </a:xfrm>
          <a:prstGeom prst="rect">
            <a:avLst/>
          </a:prstGeom>
          <a:noFill/>
          <a:ln w="9525">
            <a:noFill/>
            <a:miter lim="800000"/>
            <a:headEnd/>
            <a:tailEnd/>
          </a:ln>
        </p:spPr>
      </p:pic>
      <p:sp>
        <p:nvSpPr>
          <p:cNvPr id="99338" name="TextBox 9"/>
          <p:cNvSpPr txBox="1">
            <a:spLocks noChangeArrowheads="1"/>
          </p:cNvSpPr>
          <p:nvPr/>
        </p:nvSpPr>
        <p:spPr bwMode="auto">
          <a:xfrm>
            <a:off x="7931150" y="1976438"/>
            <a:ext cx="989013" cy="277812"/>
          </a:xfrm>
          <a:prstGeom prst="rect">
            <a:avLst/>
          </a:prstGeom>
          <a:noFill/>
          <a:ln w="9525">
            <a:noFill/>
            <a:miter lim="800000"/>
            <a:headEnd/>
            <a:tailEnd/>
          </a:ln>
        </p:spPr>
        <p:txBody>
          <a:bodyPr wrap="none">
            <a:spAutoFit/>
          </a:bodyPr>
          <a:lstStyle/>
          <a:p>
            <a:pPr marL="0" lvl="2"/>
            <a:r>
              <a:rPr lang="en-GB" sz="1200" b="0">
                <a:solidFill>
                  <a:srgbClr val="666699"/>
                </a:solidFill>
              </a:rPr>
              <a:t>G. Koekoek</a:t>
            </a:r>
            <a:endParaRPr lang="en-US"/>
          </a:p>
        </p:txBody>
      </p:sp>
    </p:spTree>
  </p:cSld>
  <p:clrMapOvr>
    <a:masterClrMapping/>
  </p:clrMapOvr>
  <p:transition spd="med">
    <p:wipe dir="d"/>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43" name="Rectangle 2050"/>
          <p:cNvSpPr>
            <a:spLocks noChangeArrowheads="1"/>
          </p:cNvSpPr>
          <p:nvPr/>
        </p:nvSpPr>
        <p:spPr bwMode="auto">
          <a:xfrm>
            <a:off x="0" y="0"/>
            <a:ext cx="9144000" cy="6858000"/>
          </a:xfrm>
          <a:prstGeom prst="rect">
            <a:avLst/>
          </a:prstGeom>
          <a:ln w="12700">
            <a:noFill/>
            <a:miter lim="800000"/>
            <a:headEnd/>
            <a:tailEnd/>
          </a:ln>
        </p:spPr>
        <p:txBody>
          <a:bodyPr wrap="none" anchor="ctr"/>
          <a:lstStyle/>
          <a:p>
            <a:endParaRPr lang="nl-NL"/>
          </a:p>
        </p:txBody>
      </p:sp>
      <p:sp>
        <p:nvSpPr>
          <p:cNvPr id="10244" name="Rectangle 2051"/>
          <p:cNvSpPr>
            <a:spLocks noChangeArrowheads="1"/>
          </p:cNvSpPr>
          <p:nvPr/>
        </p:nvSpPr>
        <p:spPr bwMode="auto">
          <a:xfrm>
            <a:off x="0" y="1341438"/>
            <a:ext cx="6372225" cy="4752975"/>
          </a:xfrm>
          <a:prstGeom prst="rect">
            <a:avLst/>
          </a:prstGeom>
          <a:noFill/>
          <a:ln w="9525">
            <a:noFill/>
            <a:miter lim="800000"/>
            <a:headEnd/>
            <a:tailEnd/>
          </a:ln>
        </p:spPr>
        <p:txBody>
          <a:bodyPr lIns="92075" tIns="46038" rIns="92075" bIns="46038"/>
          <a:lstStyle/>
          <a:p>
            <a:pPr marL="231775" indent="-231775">
              <a:spcAft>
                <a:spcPct val="40000"/>
              </a:spcAft>
              <a:buClr>
                <a:srgbClr val="666699"/>
              </a:buClr>
              <a:buSzPct val="85000"/>
              <a:buFont typeface="Wingdings" pitchFamily="2" charset="2"/>
              <a:buChar char="§"/>
            </a:pPr>
            <a:r>
              <a:rPr lang="en-US" sz="1900" b="0">
                <a:solidFill>
                  <a:srgbClr val="6C18B0"/>
                </a:solidFill>
              </a:rPr>
              <a:t>Rotating asymmetric neutron star</a:t>
            </a:r>
          </a:p>
          <a:p>
            <a:pPr marL="231775" indent="-231775">
              <a:spcAft>
                <a:spcPct val="40000"/>
              </a:spcAft>
              <a:buClr>
                <a:srgbClr val="666699"/>
              </a:buClr>
              <a:buSzPct val="85000"/>
              <a:buFont typeface="Wingdings" pitchFamily="2" charset="2"/>
              <a:buChar char="§"/>
            </a:pPr>
            <a:r>
              <a:rPr lang="en-US" sz="1900" b="0">
                <a:solidFill>
                  <a:srgbClr val="6C18B0"/>
                </a:solidFill>
              </a:rPr>
              <a:t>GW Amplitude function of the unknown asymmetry</a:t>
            </a:r>
          </a:p>
          <a:p>
            <a:pPr marL="231775" indent="-231775">
              <a:spcAft>
                <a:spcPct val="40000"/>
              </a:spcAft>
              <a:buClr>
                <a:srgbClr val="666699"/>
              </a:buClr>
              <a:buSzPct val="85000"/>
              <a:buFont typeface="Wingdings" pitchFamily="2" charset="2"/>
              <a:buChar char="§"/>
            </a:pPr>
            <a:endParaRPr lang="en-US" sz="1900" b="0">
              <a:solidFill>
                <a:srgbClr val="6C18B0"/>
              </a:solidFill>
            </a:endParaRPr>
          </a:p>
          <a:p>
            <a:pPr marL="231775" indent="-231775">
              <a:spcAft>
                <a:spcPct val="40000"/>
              </a:spcAft>
              <a:buClr>
                <a:srgbClr val="666699"/>
              </a:buClr>
              <a:buSzPct val="85000"/>
              <a:buFont typeface="Wingdings" pitchFamily="2" charset="2"/>
              <a:buChar char="§"/>
            </a:pPr>
            <a:endParaRPr lang="en-US" sz="1900" b="0">
              <a:solidFill>
                <a:srgbClr val="6C18B0"/>
              </a:solidFill>
            </a:endParaRPr>
          </a:p>
          <a:p>
            <a:pPr marL="231775" indent="-231775">
              <a:spcAft>
                <a:spcPct val="40000"/>
              </a:spcAft>
              <a:buClr>
                <a:srgbClr val="666699"/>
              </a:buClr>
              <a:buSzPct val="85000"/>
              <a:buFont typeface="Wingdings" pitchFamily="2" charset="2"/>
              <a:buChar char="§"/>
            </a:pPr>
            <a:endParaRPr lang="en-US" sz="1900" b="0">
              <a:solidFill>
                <a:srgbClr val="6C18B0"/>
              </a:solidFill>
            </a:endParaRPr>
          </a:p>
          <a:p>
            <a:pPr marL="231775" indent="-231775">
              <a:spcAft>
                <a:spcPct val="40000"/>
              </a:spcAft>
              <a:buClr>
                <a:srgbClr val="666699"/>
              </a:buClr>
              <a:buSzPct val="85000"/>
              <a:buFont typeface="Wingdings" pitchFamily="2" charset="2"/>
              <a:buChar char="§"/>
            </a:pPr>
            <a:endParaRPr lang="en-US" sz="1900" b="0">
              <a:solidFill>
                <a:srgbClr val="6C18B0"/>
              </a:solidFill>
            </a:endParaRPr>
          </a:p>
          <a:p>
            <a:pPr marL="571500" lvl="1" indent="-225425">
              <a:spcAft>
                <a:spcPct val="40000"/>
              </a:spcAft>
              <a:buClr>
                <a:schemeClr val="bg1"/>
              </a:buClr>
              <a:buSzPct val="75000"/>
              <a:buFontTx/>
              <a:buChar char="–"/>
            </a:pPr>
            <a:r>
              <a:rPr lang="el-GR" sz="1600" b="0"/>
              <a:t>ε</a:t>
            </a:r>
            <a:r>
              <a:rPr lang="en-US" sz="1600" b="0"/>
              <a:t> = star asymmetry = ??</a:t>
            </a:r>
          </a:p>
          <a:p>
            <a:pPr marL="571500" lvl="1" indent="-225425">
              <a:spcAft>
                <a:spcPct val="40000"/>
              </a:spcAft>
              <a:buClr>
                <a:schemeClr val="bg1"/>
              </a:buClr>
              <a:buSzPct val="75000"/>
              <a:buFontTx/>
              <a:buChar char="–"/>
            </a:pPr>
            <a:r>
              <a:rPr lang="en-US" sz="1600" b="0"/>
              <a:t>Upper limit set by the pulsar spin down</a:t>
            </a:r>
          </a:p>
          <a:p>
            <a:pPr marL="571500" lvl="1" indent="-225425">
              <a:spcAft>
                <a:spcPct val="40000"/>
              </a:spcAft>
              <a:buClr>
                <a:schemeClr val="bg1"/>
              </a:buClr>
              <a:buSzPct val="75000"/>
              <a:buFontTx/>
              <a:buChar char="–"/>
            </a:pPr>
            <a:endParaRPr lang="en-US" sz="1600" b="0"/>
          </a:p>
          <a:p>
            <a:pPr marL="231775" indent="-231775">
              <a:spcAft>
                <a:spcPct val="40000"/>
              </a:spcAft>
              <a:buClr>
                <a:srgbClr val="666699"/>
              </a:buClr>
              <a:buSzPct val="85000"/>
              <a:buFont typeface="Wingdings" pitchFamily="2" charset="2"/>
              <a:buChar char="§"/>
            </a:pPr>
            <a:r>
              <a:rPr lang="en-US" sz="1900" b="0">
                <a:solidFill>
                  <a:srgbClr val="6C18B0"/>
                </a:solidFill>
              </a:rPr>
              <a:t>A few pulsars around a few 100 Hz</a:t>
            </a:r>
          </a:p>
          <a:p>
            <a:pPr marL="571500" lvl="1" indent="-225425">
              <a:spcAft>
                <a:spcPct val="40000"/>
              </a:spcAft>
              <a:buClr>
                <a:schemeClr val="bg1"/>
              </a:buClr>
              <a:buSzPct val="75000"/>
              <a:buFontTx/>
              <a:buChar char="–"/>
            </a:pPr>
            <a:r>
              <a:rPr lang="en-US" sz="1600" b="0"/>
              <a:t>Only 800 pulsars plotted out of 10</a:t>
            </a:r>
            <a:r>
              <a:rPr lang="en-US" sz="1600" b="0" baseline="30000"/>
              <a:t>9</a:t>
            </a:r>
            <a:r>
              <a:rPr lang="en-US" sz="1600" b="0"/>
              <a:t> in the galaxy</a:t>
            </a:r>
          </a:p>
          <a:p>
            <a:pPr marL="231775" indent="-231775">
              <a:spcAft>
                <a:spcPct val="40000"/>
              </a:spcAft>
              <a:buClr>
                <a:srgbClr val="666699"/>
              </a:buClr>
              <a:buSzPct val="85000"/>
              <a:buFont typeface="Wingdings" pitchFamily="2" charset="2"/>
              <a:buChar char="§"/>
            </a:pPr>
            <a:r>
              <a:rPr lang="en-US" sz="1900" b="0">
                <a:solidFill>
                  <a:srgbClr val="6C18B0"/>
                </a:solidFill>
              </a:rPr>
              <a:t>Weak signal but could be integrated for months</a:t>
            </a:r>
          </a:p>
          <a:p>
            <a:pPr marL="571500" lvl="1" indent="-225425">
              <a:spcAft>
                <a:spcPct val="40000"/>
              </a:spcAft>
              <a:buClr>
                <a:schemeClr val="bg1"/>
              </a:buClr>
              <a:buSzPct val="75000"/>
              <a:buFontTx/>
              <a:buChar char="–"/>
            </a:pPr>
            <a:r>
              <a:rPr lang="en-US" sz="1600" b="0"/>
              <a:t>But a complex problem due to the Doppler effect</a:t>
            </a:r>
          </a:p>
          <a:p>
            <a:pPr marL="571500" lvl="1" indent="-225425">
              <a:spcAft>
                <a:spcPct val="40000"/>
              </a:spcAft>
              <a:buClr>
                <a:schemeClr val="bg1"/>
              </a:buClr>
              <a:buSzPct val="75000"/>
              <a:buFontTx/>
              <a:buChar char="–"/>
            </a:pPr>
            <a:r>
              <a:rPr lang="en-US" sz="1600" b="0"/>
              <a:t>CPU issues</a:t>
            </a:r>
          </a:p>
          <a:p>
            <a:pPr marL="231775" indent="-231775">
              <a:spcAft>
                <a:spcPct val="40000"/>
              </a:spcAft>
              <a:buClr>
                <a:srgbClr val="666699"/>
              </a:buClr>
              <a:buSzPct val="85000"/>
              <a:buFont typeface="Wingdings" pitchFamily="2" charset="2"/>
              <a:buChar char="§"/>
            </a:pPr>
            <a:endParaRPr lang="en-US" sz="1900" b="0">
              <a:solidFill>
                <a:srgbClr val="6C18B0"/>
              </a:solidFill>
            </a:endParaRPr>
          </a:p>
        </p:txBody>
      </p:sp>
      <p:sp>
        <p:nvSpPr>
          <p:cNvPr id="10245" name="Rectangle 2052"/>
          <p:cNvSpPr>
            <a:spLocks noGrp="1" noChangeArrowheads="1"/>
          </p:cNvSpPr>
          <p:nvPr>
            <p:ph type="title"/>
          </p:nvPr>
        </p:nvSpPr>
        <p:spPr>
          <a:xfrm>
            <a:off x="368300" y="219075"/>
            <a:ext cx="7010400" cy="609600"/>
          </a:xfrm>
        </p:spPr>
        <p:txBody>
          <a:bodyPr/>
          <a:lstStyle/>
          <a:p>
            <a:r>
              <a:rPr lang="en-US" altLang="ja-JP" sz="2800" kern="1200" smtClean="0">
                <a:solidFill>
                  <a:srgbClr val="00397E"/>
                </a:solidFill>
                <a:latin typeface="Biondi" pitchFamily="2" charset="0"/>
                <a:ea typeface="ＭＳ Ｐゴシック" pitchFamily="34" charset="-128"/>
                <a:cs typeface="Arabic Typesetting" pitchFamily="66" charset="-78"/>
              </a:rPr>
              <a:t>GW sources: pulsars</a:t>
            </a:r>
            <a:endParaRPr lang="fr-FR" altLang="ja-JP" sz="2800" kern="1200" smtClean="0">
              <a:solidFill>
                <a:srgbClr val="00397E"/>
              </a:solidFill>
              <a:latin typeface="Biondi" pitchFamily="2" charset="0"/>
              <a:ea typeface="ＭＳ Ｐゴシック" pitchFamily="34" charset="-128"/>
              <a:cs typeface="Arabic Typesetting" pitchFamily="66" charset="-78"/>
            </a:endParaRPr>
          </a:p>
        </p:txBody>
      </p:sp>
      <p:graphicFrame>
        <p:nvGraphicFramePr>
          <p:cNvPr id="10242" name="Object 2053"/>
          <p:cNvGraphicFramePr>
            <a:graphicFrameLocks noChangeAspect="1"/>
          </p:cNvGraphicFramePr>
          <p:nvPr/>
        </p:nvGraphicFramePr>
        <p:xfrm>
          <a:off x="179388" y="2276475"/>
          <a:ext cx="6084887" cy="1060450"/>
        </p:xfrm>
        <a:graphic>
          <a:graphicData uri="http://schemas.openxmlformats.org/presentationml/2006/ole">
            <p:oleObj spid="_x0000_s492546" name="Équation" r:id="rId4" imgW="3136680" imgH="507960" progId="Equation.3">
              <p:embed/>
            </p:oleObj>
          </a:graphicData>
        </a:graphic>
      </p:graphicFrame>
      <p:pic>
        <p:nvPicPr>
          <p:cNvPr id="10246" name="Picture 2054" descr="CPlot1ATNF_c2p"/>
          <p:cNvPicPr>
            <a:picLocks noChangeAspect="1" noChangeArrowheads="1"/>
          </p:cNvPicPr>
          <p:nvPr/>
        </p:nvPicPr>
        <p:blipFill>
          <a:blip r:embed="rId5" cstate="print"/>
          <a:srcRect l="49181" b="7378"/>
          <a:stretch>
            <a:fillRect/>
          </a:stretch>
        </p:blipFill>
        <p:spPr bwMode="auto">
          <a:xfrm>
            <a:off x="5795963" y="3716338"/>
            <a:ext cx="3348037" cy="2749550"/>
          </a:xfrm>
          <a:prstGeom prst="rect">
            <a:avLst/>
          </a:prstGeom>
          <a:noFill/>
          <a:ln w="9525">
            <a:noFill/>
            <a:miter lim="800000"/>
            <a:headEnd/>
            <a:tailEnd/>
          </a:ln>
        </p:spPr>
      </p:pic>
      <p:sp>
        <p:nvSpPr>
          <p:cNvPr id="10247" name="Text Box 2055"/>
          <p:cNvSpPr txBox="1">
            <a:spLocks noChangeArrowheads="1"/>
          </p:cNvSpPr>
          <p:nvPr/>
        </p:nvSpPr>
        <p:spPr bwMode="auto">
          <a:xfrm>
            <a:off x="8027988" y="6165850"/>
            <a:ext cx="676275" cy="336550"/>
          </a:xfrm>
          <a:prstGeom prst="rect">
            <a:avLst/>
          </a:prstGeom>
          <a:noFill/>
          <a:ln w="9525">
            <a:noFill/>
            <a:miter lim="800000"/>
            <a:headEnd/>
            <a:tailEnd/>
          </a:ln>
        </p:spPr>
        <p:txBody>
          <a:bodyPr wrap="none">
            <a:spAutoFit/>
          </a:bodyPr>
          <a:lstStyle/>
          <a:p>
            <a:pPr eaLnBrk="1" hangingPunct="1"/>
            <a:r>
              <a:rPr lang="en-US" sz="1600" b="0">
                <a:solidFill>
                  <a:schemeClr val="tx2"/>
                </a:solidFill>
                <a:latin typeface="Times New Roman" pitchFamily="18" charset="0"/>
              </a:rPr>
              <a:t>f (Hz)</a:t>
            </a:r>
            <a:endParaRPr lang="fr-FR" sz="1600" b="0">
              <a:solidFill>
                <a:schemeClr val="tx2"/>
              </a:solidFill>
              <a:latin typeface="Times New Roman" pitchFamily="18" charset="0"/>
            </a:endParaRPr>
          </a:p>
        </p:txBody>
      </p:sp>
      <p:sp>
        <p:nvSpPr>
          <p:cNvPr id="10248" name="Text Box 2056"/>
          <p:cNvSpPr txBox="1">
            <a:spLocks noChangeArrowheads="1"/>
          </p:cNvSpPr>
          <p:nvPr/>
        </p:nvSpPr>
        <p:spPr bwMode="auto">
          <a:xfrm>
            <a:off x="5867400" y="4221163"/>
            <a:ext cx="381000" cy="336550"/>
          </a:xfrm>
          <a:prstGeom prst="rect">
            <a:avLst/>
          </a:prstGeom>
          <a:noFill/>
          <a:ln w="9525">
            <a:noFill/>
            <a:miter lim="800000"/>
            <a:headEnd/>
            <a:tailEnd/>
          </a:ln>
        </p:spPr>
        <p:txBody>
          <a:bodyPr wrap="none">
            <a:spAutoFit/>
          </a:bodyPr>
          <a:lstStyle/>
          <a:p>
            <a:pPr eaLnBrk="1" hangingPunct="1"/>
            <a:r>
              <a:rPr lang="en-US" sz="1600" b="0">
                <a:solidFill>
                  <a:schemeClr val="tx2"/>
                </a:solidFill>
                <a:latin typeface="Times New Roman" pitchFamily="18" charset="0"/>
              </a:rPr>
              <a:t>N </a:t>
            </a:r>
            <a:endParaRPr lang="fr-FR" sz="1600" b="0">
              <a:solidFill>
                <a:schemeClr val="tx2"/>
              </a:solidFill>
              <a:latin typeface="Times New Roman" pitchFamily="18" charset="0"/>
            </a:endParaRPr>
          </a:p>
        </p:txBody>
      </p:sp>
      <p:pic>
        <p:nvPicPr>
          <p:cNvPr id="10249" name="Picture 2057" descr="magnetic"/>
          <p:cNvPicPr>
            <a:picLocks noGrp="1" noChangeAspect="1" noChangeArrowheads="1"/>
          </p:cNvPicPr>
          <p:nvPr>
            <p:ph type="body" idx="1"/>
          </p:nvPr>
        </p:nvPicPr>
        <p:blipFill>
          <a:blip r:embed="rId6" cstate="print"/>
          <a:srcRect/>
          <a:stretch>
            <a:fillRect/>
          </a:stretch>
        </p:blipFill>
        <p:spPr>
          <a:xfrm>
            <a:off x="6496050" y="838200"/>
            <a:ext cx="2571750" cy="2895600"/>
          </a:xfrm>
          <a:noFill/>
        </p:spPr>
      </p:pic>
      <p:grpSp>
        <p:nvGrpSpPr>
          <p:cNvPr id="2" name="Group 2058"/>
          <p:cNvGrpSpPr>
            <a:grpSpLocks/>
          </p:cNvGrpSpPr>
          <p:nvPr/>
        </p:nvGrpSpPr>
        <p:grpSpPr bwMode="auto">
          <a:xfrm>
            <a:off x="3641725" y="2825750"/>
            <a:ext cx="3935413" cy="3935413"/>
            <a:chOff x="2294" y="1780"/>
            <a:chExt cx="2479" cy="2479"/>
          </a:xfrm>
        </p:grpSpPr>
        <p:grpSp>
          <p:nvGrpSpPr>
            <p:cNvPr id="3" name="Group 2059"/>
            <p:cNvGrpSpPr>
              <a:grpSpLocks/>
            </p:cNvGrpSpPr>
            <p:nvPr/>
          </p:nvGrpSpPr>
          <p:grpSpPr bwMode="auto">
            <a:xfrm>
              <a:off x="2294" y="1780"/>
              <a:ext cx="2479" cy="2479"/>
              <a:chOff x="2281" y="1606"/>
              <a:chExt cx="2479" cy="2479"/>
            </a:xfrm>
          </p:grpSpPr>
          <p:pic>
            <p:nvPicPr>
              <p:cNvPr id="10253" name="Picture 2060" descr="C:\Documents and Settings\Jo\Desktop\600px-Chandra-crab.jpg"/>
              <p:cNvPicPr>
                <a:picLocks noChangeAspect="1" noChangeArrowheads="1"/>
              </p:cNvPicPr>
              <p:nvPr/>
            </p:nvPicPr>
            <p:blipFill>
              <a:blip r:embed="rId7" cstate="print"/>
              <a:srcRect/>
              <a:stretch>
                <a:fillRect/>
              </a:stretch>
            </p:blipFill>
            <p:spPr bwMode="auto">
              <a:xfrm>
                <a:off x="2281" y="1606"/>
                <a:ext cx="2479" cy="2479"/>
              </a:xfrm>
              <a:prstGeom prst="rect">
                <a:avLst/>
              </a:prstGeom>
              <a:noFill/>
              <a:ln w="9525">
                <a:noFill/>
                <a:miter lim="800000"/>
                <a:headEnd/>
                <a:tailEnd/>
              </a:ln>
            </p:spPr>
          </p:pic>
          <p:sp>
            <p:nvSpPr>
              <p:cNvPr id="10254" name="Text Box 2061"/>
              <p:cNvSpPr txBox="1">
                <a:spLocks noChangeArrowheads="1"/>
              </p:cNvSpPr>
              <p:nvPr/>
            </p:nvSpPr>
            <p:spPr bwMode="auto">
              <a:xfrm>
                <a:off x="2308" y="3819"/>
                <a:ext cx="2072" cy="231"/>
              </a:xfrm>
              <a:prstGeom prst="rect">
                <a:avLst/>
              </a:prstGeom>
              <a:noFill/>
              <a:ln w="12700">
                <a:noFill/>
                <a:miter lim="800000"/>
                <a:headEnd/>
                <a:tailEnd/>
              </a:ln>
            </p:spPr>
            <p:txBody>
              <a:bodyPr wrap="none">
                <a:spAutoFit/>
              </a:bodyPr>
              <a:lstStyle/>
              <a:p>
                <a:r>
                  <a:rPr lang="en-US" sz="1800">
                    <a:solidFill>
                      <a:srgbClr val="FAFAFC"/>
                    </a:solidFill>
                  </a:rPr>
                  <a:t>LIGO: </a:t>
                </a:r>
                <a:r>
                  <a:rPr lang="en-US" sz="1800" smtClean="0">
                    <a:solidFill>
                      <a:srgbClr val="FAFAFC"/>
                    </a:solidFill>
                  </a:rPr>
                  <a:t>&lt; 4% </a:t>
                </a:r>
                <a:r>
                  <a:rPr lang="en-US" sz="1800">
                    <a:solidFill>
                      <a:srgbClr val="FAFAFC"/>
                    </a:solidFill>
                  </a:rPr>
                  <a:t>of energy in GW</a:t>
                </a:r>
                <a:endParaRPr lang="nl-NL" sz="1800">
                  <a:solidFill>
                    <a:srgbClr val="FAFAFC"/>
                  </a:solidFill>
                </a:endParaRPr>
              </a:p>
            </p:txBody>
          </p:sp>
        </p:grpSp>
        <p:sp>
          <p:nvSpPr>
            <p:cNvPr id="10252" name="Text Box 2062"/>
            <p:cNvSpPr txBox="1">
              <a:spLocks noChangeArrowheads="1"/>
            </p:cNvSpPr>
            <p:nvPr/>
          </p:nvSpPr>
          <p:spPr bwMode="auto">
            <a:xfrm>
              <a:off x="2353" y="1805"/>
              <a:ext cx="916" cy="231"/>
            </a:xfrm>
            <a:prstGeom prst="rect">
              <a:avLst/>
            </a:prstGeom>
            <a:noFill/>
            <a:ln w="12700">
              <a:noFill/>
              <a:miter lim="800000"/>
              <a:headEnd/>
              <a:tailEnd/>
            </a:ln>
          </p:spPr>
          <p:txBody>
            <a:bodyPr wrap="none">
              <a:spAutoFit/>
            </a:bodyPr>
            <a:lstStyle/>
            <a:p>
              <a:r>
                <a:rPr lang="en-US" sz="1800">
                  <a:solidFill>
                    <a:srgbClr val="FAFAFC"/>
                  </a:solidFill>
                </a:rPr>
                <a:t>Crab pulsar</a:t>
              </a:r>
              <a:endParaRPr lang="nl-NL" sz="1800">
                <a:solidFill>
                  <a:srgbClr val="FAFAFC"/>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31746" name="Rectangle 2"/>
          <p:cNvSpPr>
            <a:spLocks noGrp="1" noChangeArrowheads="1"/>
          </p:cNvSpPr>
          <p:nvPr>
            <p:ph type="title"/>
          </p:nvPr>
        </p:nvSpPr>
        <p:spPr/>
        <p:txBody>
          <a:bodyPr/>
          <a:lstStyle/>
          <a:p>
            <a:pPr defTabSz="987425">
              <a:defRPr/>
            </a:pPr>
            <a:r>
              <a:rPr lang="en-US" altLang="ja-JP" sz="2800" kern="1200" smtClean="0">
                <a:solidFill>
                  <a:srgbClr val="00397E"/>
                </a:solidFill>
                <a:latin typeface="Biondi" pitchFamily="2" charset="0"/>
                <a:ea typeface="ＭＳ Ｐゴシック" pitchFamily="34" charset="-128"/>
                <a:cs typeface="Arabic Typesetting" pitchFamily="66" charset="-78"/>
              </a:rPr>
              <a:t>Detection system</a:t>
            </a:r>
          </a:p>
        </p:txBody>
      </p:sp>
      <p:sp>
        <p:nvSpPr>
          <p:cNvPr id="50180" name="Rectangle 3"/>
          <p:cNvSpPr>
            <a:spLocks noGrp="1" noChangeArrowheads="1"/>
          </p:cNvSpPr>
          <p:nvPr>
            <p:ph type="body" idx="1"/>
          </p:nvPr>
        </p:nvSpPr>
        <p:spPr>
          <a:xfrm>
            <a:off x="696913" y="911225"/>
            <a:ext cx="4897437" cy="2305050"/>
          </a:xfrm>
        </p:spPr>
        <p:txBody>
          <a:bodyPr/>
          <a:lstStyle/>
          <a:p>
            <a:pPr marL="342900" indent="-342900">
              <a:lnSpc>
                <a:spcPct val="90000"/>
              </a:lnSpc>
            </a:pPr>
            <a:r>
              <a:rPr lang="en-US" sz="1900" smtClean="0"/>
              <a:t>Theory: </a:t>
            </a:r>
          </a:p>
          <a:p>
            <a:pPr marL="742950" lvl="1" indent="-285750">
              <a:lnSpc>
                <a:spcPct val="90000"/>
              </a:lnSpc>
            </a:pPr>
            <a:r>
              <a:rPr lang="en-US" sz="1600" smtClean="0"/>
              <a:t>One photodiode</a:t>
            </a:r>
          </a:p>
          <a:p>
            <a:pPr marL="342900" indent="-342900">
              <a:lnSpc>
                <a:spcPct val="90000"/>
              </a:lnSpc>
            </a:pPr>
            <a:r>
              <a:rPr lang="en-US" sz="1900" smtClean="0"/>
              <a:t>Reality</a:t>
            </a:r>
          </a:p>
          <a:p>
            <a:pPr marL="742950" lvl="1" indent="-285750">
              <a:lnSpc>
                <a:spcPct val="90000"/>
              </a:lnSpc>
            </a:pPr>
            <a:r>
              <a:rPr lang="en-US" sz="1600" smtClean="0"/>
              <a:t>Multiple beams, multiple photodiodes, mod/demodulation electronics, camera, DAQ,…</a:t>
            </a:r>
          </a:p>
          <a:p>
            <a:pPr marL="742950" lvl="1" indent="-285750">
              <a:lnSpc>
                <a:spcPct val="90000"/>
              </a:lnSpc>
            </a:pPr>
            <a:r>
              <a:rPr lang="en-US" sz="1600" smtClean="0"/>
              <a:t>&gt; 1400 « ADC channels »</a:t>
            </a:r>
          </a:p>
          <a:p>
            <a:pPr marL="742950" lvl="1" indent="-285750">
              <a:lnSpc>
                <a:spcPct val="90000"/>
              </a:lnSpc>
            </a:pPr>
            <a:r>
              <a:rPr lang="en-US" sz="1600" smtClean="0"/>
              <a:t>18 Mbytes/s of raw data</a:t>
            </a:r>
          </a:p>
        </p:txBody>
      </p:sp>
      <p:pic>
        <p:nvPicPr>
          <p:cNvPr id="50181" name="Picture 4" descr="DSCN3353"/>
          <p:cNvPicPr>
            <a:picLocks noChangeAspect="1" noChangeArrowheads="1"/>
          </p:cNvPicPr>
          <p:nvPr/>
        </p:nvPicPr>
        <p:blipFill>
          <a:blip r:embed="rId3" cstate="print"/>
          <a:srcRect/>
          <a:stretch>
            <a:fillRect/>
          </a:stretch>
        </p:blipFill>
        <p:spPr bwMode="auto">
          <a:xfrm>
            <a:off x="0" y="3379788"/>
            <a:ext cx="4867275" cy="3651250"/>
          </a:xfrm>
          <a:prstGeom prst="rect">
            <a:avLst/>
          </a:prstGeom>
          <a:noFill/>
          <a:ln w="9525">
            <a:noFill/>
            <a:miter lim="800000"/>
            <a:headEnd/>
            <a:tailEnd/>
          </a:ln>
        </p:spPr>
      </p:pic>
      <p:pic>
        <p:nvPicPr>
          <p:cNvPr id="50182" name="Picture 5" descr="DSCN1591"/>
          <p:cNvPicPr>
            <a:picLocks noChangeAspect="1" noChangeArrowheads="1"/>
          </p:cNvPicPr>
          <p:nvPr/>
        </p:nvPicPr>
        <p:blipFill>
          <a:blip r:embed="rId4" cstate="print"/>
          <a:srcRect/>
          <a:stretch>
            <a:fillRect/>
          </a:stretch>
        </p:blipFill>
        <p:spPr bwMode="auto">
          <a:xfrm>
            <a:off x="5219700" y="1268413"/>
            <a:ext cx="3771900" cy="5029200"/>
          </a:xfrm>
          <a:prstGeom prst="rect">
            <a:avLst/>
          </a:prstGeom>
          <a:noFill/>
          <a:ln w="9525">
            <a:noFill/>
            <a:miter lim="800000"/>
            <a:headEnd/>
            <a:tailEnd/>
          </a:ln>
        </p:spPr>
      </p:pic>
      <p:cxnSp>
        <p:nvCxnSpPr>
          <p:cNvPr id="50183" name="Straight Connector 8"/>
          <p:cNvCxnSpPr>
            <a:cxnSpLocks noChangeShapeType="1"/>
          </p:cNvCxnSpPr>
          <p:nvPr/>
        </p:nvCxnSpPr>
        <p:spPr bwMode="auto">
          <a:xfrm>
            <a:off x="1082675" y="696913"/>
            <a:ext cx="6946900" cy="1587"/>
          </a:xfrm>
          <a:prstGeom prst="line">
            <a:avLst/>
          </a:prstGeom>
          <a:noFill/>
          <a:ln w="12700" algn="ctr">
            <a:solidFill>
              <a:srgbClr val="666699"/>
            </a:solidFill>
            <a:round/>
            <a:headEnd/>
            <a:tailEnd/>
          </a:ln>
        </p:spPr>
      </p:cxn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7"/>
          <p:cNvSpPr>
            <a:spLocks noChangeArrowheads="1"/>
          </p:cNvSpPr>
          <p:nvPr/>
        </p:nvSpPr>
        <p:spPr bwMode="auto">
          <a:xfrm>
            <a:off x="0" y="0"/>
            <a:ext cx="954088" cy="6858000"/>
          </a:xfrm>
          <a:prstGeom prst="rect">
            <a:avLst/>
          </a:prstGeom>
          <a:solidFill>
            <a:srgbClr val="FFFFFF"/>
          </a:solidFill>
          <a:ln w="12700" algn="ctr">
            <a:noFill/>
            <a:round/>
            <a:headEnd/>
            <a:tailEnd/>
          </a:ln>
        </p:spPr>
        <p:txBody>
          <a:bodyPr/>
          <a:lstStyle/>
          <a:p>
            <a:endParaRPr lang="nl-NL"/>
          </a:p>
        </p:txBody>
      </p:sp>
      <p:sp>
        <p:nvSpPr>
          <p:cNvPr id="211970" name="Rectangle 2"/>
          <p:cNvSpPr>
            <a:spLocks noGrp="1" noChangeArrowheads="1"/>
          </p:cNvSpPr>
          <p:nvPr>
            <p:ph type="title" idx="4294967295"/>
          </p:nvPr>
        </p:nvSpPr>
        <p:spPr>
          <a:xfrm>
            <a:off x="557213" y="74613"/>
            <a:ext cx="7848600" cy="822325"/>
          </a:xfrm>
        </p:spPr>
        <p:txBody>
          <a:bodyPr/>
          <a:lstStyle/>
          <a:p>
            <a:pPr defTabSz="98742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ja-JP" sz="2800" kern="1200" smtClean="0">
                <a:solidFill>
                  <a:srgbClr val="00397E"/>
                </a:solidFill>
                <a:latin typeface="Biondi" pitchFamily="2" charset="0"/>
                <a:ea typeface="ＭＳ Ｐゴシック" pitchFamily="34" charset="-128"/>
                <a:cs typeface="Arabic Typesetting" pitchFamily="66" charset="-78"/>
              </a:rPr>
              <a:t>Radiation from rotating neutron stars</a:t>
            </a:r>
          </a:p>
        </p:txBody>
      </p:sp>
      <p:grpSp>
        <p:nvGrpSpPr>
          <p:cNvPr id="2" name="Group 3"/>
          <p:cNvGrpSpPr>
            <a:grpSpLocks noChangeAspect="1"/>
          </p:cNvGrpSpPr>
          <p:nvPr/>
        </p:nvGrpSpPr>
        <p:grpSpPr bwMode="auto">
          <a:xfrm>
            <a:off x="5584825" y="1544638"/>
            <a:ext cx="2303463" cy="2252662"/>
            <a:chOff x="-354" y="734"/>
            <a:chExt cx="2653" cy="2468"/>
          </a:xfrm>
        </p:grpSpPr>
        <p:pic>
          <p:nvPicPr>
            <p:cNvPr id="67602" name="Picture 4" descr="wobbling"/>
            <p:cNvPicPr>
              <a:picLocks noChangeAspect="1" noChangeArrowheads="1"/>
            </p:cNvPicPr>
            <p:nvPr/>
          </p:nvPicPr>
          <p:blipFill>
            <a:blip r:embed="rId3" cstate="print"/>
            <a:srcRect l="22737" b="3302"/>
            <a:stretch>
              <a:fillRect/>
            </a:stretch>
          </p:blipFill>
          <p:spPr bwMode="auto">
            <a:xfrm>
              <a:off x="0" y="734"/>
              <a:ext cx="2299" cy="2201"/>
            </a:xfrm>
            <a:prstGeom prst="rect">
              <a:avLst/>
            </a:prstGeom>
            <a:noFill/>
            <a:ln w="9525">
              <a:noFill/>
              <a:miter lim="800000"/>
              <a:headEnd/>
              <a:tailEnd/>
            </a:ln>
          </p:spPr>
        </p:pic>
        <p:sp>
          <p:nvSpPr>
            <p:cNvPr id="67603" name="Text Box 5"/>
            <p:cNvSpPr txBox="1">
              <a:spLocks noChangeAspect="1" noChangeArrowheads="1"/>
            </p:cNvSpPr>
            <p:nvPr/>
          </p:nvSpPr>
          <p:spPr bwMode="auto">
            <a:xfrm>
              <a:off x="-354" y="2833"/>
              <a:ext cx="2509" cy="369"/>
            </a:xfrm>
            <a:prstGeom prst="rect">
              <a:avLst/>
            </a:prstGeom>
            <a:noFill/>
            <a:ln w="9525">
              <a:noFill/>
              <a:miter lim="800000"/>
              <a:headEnd/>
              <a:tailEnd/>
            </a:ln>
          </p:spPr>
          <p:txBody>
            <a:bodyPr wrap="none" anchor="ctr">
              <a:spAutoFit/>
            </a:bodyPr>
            <a:lstStyle/>
            <a:p>
              <a:pPr algn="ctr"/>
              <a:r>
                <a:rPr lang="en-US" sz="1600" b="0">
                  <a:solidFill>
                    <a:srgbClr val="CC0000"/>
                  </a:solidFill>
                  <a:latin typeface="Helvetica" pitchFamily="34" charset="0"/>
                </a:rPr>
                <a:t>Wobbling neutron star</a:t>
              </a:r>
            </a:p>
          </p:txBody>
        </p:sp>
      </p:grpSp>
      <p:grpSp>
        <p:nvGrpSpPr>
          <p:cNvPr id="3" name="Group 6"/>
          <p:cNvGrpSpPr>
            <a:grpSpLocks/>
          </p:cNvGrpSpPr>
          <p:nvPr/>
        </p:nvGrpSpPr>
        <p:grpSpPr bwMode="auto">
          <a:xfrm>
            <a:off x="5765800" y="4233863"/>
            <a:ext cx="2232025" cy="2001837"/>
            <a:chOff x="4560" y="3078"/>
            <a:chExt cx="1081" cy="1031"/>
          </a:xfrm>
        </p:grpSpPr>
        <p:pic>
          <p:nvPicPr>
            <p:cNvPr id="67600" name="Picture 7" descr="RMODE"/>
            <p:cNvPicPr>
              <a:picLocks noChangeAspect="1" noChangeArrowheads="1"/>
            </p:cNvPicPr>
            <p:nvPr/>
          </p:nvPicPr>
          <p:blipFill>
            <a:blip r:embed="rId4" cstate="print"/>
            <a:srcRect/>
            <a:stretch>
              <a:fillRect/>
            </a:stretch>
          </p:blipFill>
          <p:spPr bwMode="auto">
            <a:xfrm>
              <a:off x="4560" y="3078"/>
              <a:ext cx="1081" cy="906"/>
            </a:xfrm>
            <a:prstGeom prst="rect">
              <a:avLst/>
            </a:prstGeom>
            <a:noFill/>
            <a:ln w="9525">
              <a:noFill/>
              <a:miter lim="800000"/>
              <a:headEnd/>
              <a:tailEnd/>
            </a:ln>
          </p:spPr>
        </p:pic>
        <p:sp>
          <p:nvSpPr>
            <p:cNvPr id="67601" name="Text Box 8"/>
            <p:cNvSpPr txBox="1">
              <a:spLocks noChangeAspect="1" noChangeArrowheads="1"/>
            </p:cNvSpPr>
            <p:nvPr/>
          </p:nvSpPr>
          <p:spPr bwMode="auto">
            <a:xfrm>
              <a:off x="4814" y="3935"/>
              <a:ext cx="488" cy="174"/>
            </a:xfrm>
            <a:prstGeom prst="rect">
              <a:avLst/>
            </a:prstGeom>
            <a:noFill/>
            <a:ln w="9525">
              <a:noFill/>
              <a:miter lim="800000"/>
              <a:headEnd/>
              <a:tailEnd/>
            </a:ln>
          </p:spPr>
          <p:txBody>
            <a:bodyPr wrap="none" anchor="ctr">
              <a:spAutoFit/>
            </a:bodyPr>
            <a:lstStyle/>
            <a:p>
              <a:pPr algn="ctr"/>
              <a:r>
                <a:rPr lang="en-US" sz="1600" b="0">
                  <a:solidFill>
                    <a:srgbClr val="CC0000"/>
                  </a:solidFill>
                  <a:latin typeface="Helvetica" pitchFamily="34" charset="0"/>
                </a:rPr>
                <a:t>R-modes</a:t>
              </a:r>
            </a:p>
          </p:txBody>
        </p:sp>
      </p:grpSp>
      <p:grpSp>
        <p:nvGrpSpPr>
          <p:cNvPr id="4" name="Group 9"/>
          <p:cNvGrpSpPr>
            <a:grpSpLocks noChangeAspect="1"/>
          </p:cNvGrpSpPr>
          <p:nvPr/>
        </p:nvGrpSpPr>
        <p:grpSpPr bwMode="auto">
          <a:xfrm>
            <a:off x="1647825" y="1760538"/>
            <a:ext cx="2581275" cy="2136775"/>
            <a:chOff x="1739" y="2087"/>
            <a:chExt cx="2302" cy="1789"/>
          </a:xfrm>
        </p:grpSpPr>
        <p:pic>
          <p:nvPicPr>
            <p:cNvPr id="67596" name="Picture 10"/>
            <p:cNvPicPr>
              <a:picLocks noChangeAspect="1" noChangeArrowheads="1"/>
            </p:cNvPicPr>
            <p:nvPr/>
          </p:nvPicPr>
          <p:blipFill>
            <a:blip r:embed="rId5" cstate="print"/>
            <a:srcRect/>
            <a:stretch>
              <a:fillRect/>
            </a:stretch>
          </p:blipFill>
          <p:spPr bwMode="auto">
            <a:xfrm>
              <a:off x="2127" y="2286"/>
              <a:ext cx="1590" cy="1590"/>
            </a:xfrm>
            <a:prstGeom prst="rect">
              <a:avLst/>
            </a:prstGeom>
            <a:noFill/>
            <a:ln w="9525">
              <a:noFill/>
              <a:miter lim="800000"/>
              <a:headEnd/>
              <a:tailEnd/>
            </a:ln>
          </p:spPr>
        </p:pic>
        <p:sp>
          <p:nvSpPr>
            <p:cNvPr id="67597" name="Line 11"/>
            <p:cNvSpPr>
              <a:spLocks noChangeAspect="1" noChangeShapeType="1"/>
            </p:cNvSpPr>
            <p:nvPr/>
          </p:nvSpPr>
          <p:spPr bwMode="auto">
            <a:xfrm flipV="1">
              <a:off x="2902" y="2166"/>
              <a:ext cx="0" cy="630"/>
            </a:xfrm>
            <a:prstGeom prst="line">
              <a:avLst/>
            </a:prstGeom>
            <a:noFill/>
            <a:ln w="38100">
              <a:solidFill>
                <a:schemeClr val="tx1"/>
              </a:solidFill>
              <a:round/>
              <a:headEnd/>
              <a:tailEnd type="triangle" w="med" len="med"/>
            </a:ln>
          </p:spPr>
          <p:txBody>
            <a:bodyPr anchor="ctr">
              <a:spAutoFit/>
            </a:bodyPr>
            <a:lstStyle/>
            <a:p>
              <a:endParaRPr lang="nl-NL"/>
            </a:p>
          </p:txBody>
        </p:sp>
        <p:sp>
          <p:nvSpPr>
            <p:cNvPr id="67598" name="AutoShape 12"/>
            <p:cNvSpPr>
              <a:spLocks noChangeAspect="1" noChangeArrowheads="1"/>
            </p:cNvSpPr>
            <p:nvPr/>
          </p:nvSpPr>
          <p:spPr bwMode="auto">
            <a:xfrm>
              <a:off x="2677" y="2087"/>
              <a:ext cx="397" cy="322"/>
            </a:xfrm>
            <a:prstGeom prst="curvedRightArrow">
              <a:avLst>
                <a:gd name="adj1" fmla="val 21856"/>
                <a:gd name="adj2" fmla="val 35032"/>
                <a:gd name="adj3" fmla="val 41234"/>
              </a:avLst>
            </a:prstGeom>
            <a:solidFill>
              <a:schemeClr val="accent1"/>
            </a:solidFill>
            <a:ln w="9525">
              <a:noFill/>
              <a:miter lim="800000"/>
              <a:headEnd/>
              <a:tailEnd/>
            </a:ln>
          </p:spPr>
          <p:txBody>
            <a:bodyPr anchor="ctr">
              <a:spAutoFit/>
            </a:bodyPr>
            <a:lstStyle/>
            <a:p>
              <a:endParaRPr lang="nl-NL"/>
            </a:p>
          </p:txBody>
        </p:sp>
        <p:sp>
          <p:nvSpPr>
            <p:cNvPr id="67599" name="Text Box 13"/>
            <p:cNvSpPr txBox="1">
              <a:spLocks noChangeAspect="1" noChangeArrowheads="1"/>
            </p:cNvSpPr>
            <p:nvPr/>
          </p:nvSpPr>
          <p:spPr bwMode="auto">
            <a:xfrm>
              <a:off x="1739" y="3560"/>
              <a:ext cx="2302" cy="281"/>
            </a:xfrm>
            <a:prstGeom prst="rect">
              <a:avLst/>
            </a:prstGeom>
            <a:noFill/>
            <a:ln w="9525">
              <a:noFill/>
              <a:miter lim="800000"/>
              <a:headEnd/>
              <a:tailEnd/>
            </a:ln>
          </p:spPr>
          <p:txBody>
            <a:bodyPr wrap="none" anchor="ctr">
              <a:spAutoFit/>
            </a:bodyPr>
            <a:lstStyle/>
            <a:p>
              <a:pPr algn="ctr"/>
              <a:r>
                <a:rPr lang="en-US" sz="1600" b="0">
                  <a:solidFill>
                    <a:srgbClr val="CC0000"/>
                  </a:solidFill>
                  <a:latin typeface="Helvetica" pitchFamily="34" charset="0"/>
                </a:rPr>
                <a:t>“Mountain” on neutron star</a:t>
              </a:r>
            </a:p>
          </p:txBody>
        </p:sp>
      </p:grpSp>
      <p:grpSp>
        <p:nvGrpSpPr>
          <p:cNvPr id="5" name="Group 14"/>
          <p:cNvGrpSpPr>
            <a:grpSpLocks/>
          </p:cNvGrpSpPr>
          <p:nvPr/>
        </p:nvGrpSpPr>
        <p:grpSpPr bwMode="auto">
          <a:xfrm>
            <a:off x="1619250" y="4246563"/>
            <a:ext cx="2381250" cy="2062162"/>
            <a:chOff x="3135" y="2579"/>
            <a:chExt cx="1032" cy="912"/>
          </a:xfrm>
        </p:grpSpPr>
        <p:pic>
          <p:nvPicPr>
            <p:cNvPr id="67594" name="Picture 15"/>
            <p:cNvPicPr>
              <a:picLocks noChangeAspect="1" noChangeArrowheads="1"/>
            </p:cNvPicPr>
            <p:nvPr/>
          </p:nvPicPr>
          <p:blipFill>
            <a:blip r:embed="rId6" cstate="print"/>
            <a:srcRect/>
            <a:stretch>
              <a:fillRect/>
            </a:stretch>
          </p:blipFill>
          <p:spPr bwMode="auto">
            <a:xfrm>
              <a:off x="3135" y="2579"/>
              <a:ext cx="1032" cy="819"/>
            </a:xfrm>
            <a:prstGeom prst="rect">
              <a:avLst/>
            </a:prstGeom>
            <a:noFill/>
            <a:ln w="9525">
              <a:noFill/>
              <a:miter lim="800000"/>
              <a:headEnd/>
              <a:tailEnd/>
            </a:ln>
          </p:spPr>
        </p:pic>
        <p:sp>
          <p:nvSpPr>
            <p:cNvPr id="67595" name="Text Box 16"/>
            <p:cNvSpPr txBox="1">
              <a:spLocks noChangeAspect="1" noChangeArrowheads="1"/>
            </p:cNvSpPr>
            <p:nvPr/>
          </p:nvSpPr>
          <p:spPr bwMode="auto">
            <a:xfrm>
              <a:off x="3205" y="3343"/>
              <a:ext cx="942" cy="148"/>
            </a:xfrm>
            <a:prstGeom prst="rect">
              <a:avLst/>
            </a:prstGeom>
            <a:noFill/>
            <a:ln w="9525">
              <a:noFill/>
              <a:miter lim="800000"/>
              <a:headEnd/>
              <a:tailEnd/>
            </a:ln>
          </p:spPr>
          <p:txBody>
            <a:bodyPr wrap="none" anchor="ctr">
              <a:spAutoFit/>
            </a:bodyPr>
            <a:lstStyle/>
            <a:p>
              <a:pPr algn="ctr"/>
              <a:r>
                <a:rPr lang="en-US" sz="1600" b="0">
                  <a:solidFill>
                    <a:srgbClr val="CC0000"/>
                  </a:solidFill>
                  <a:latin typeface="Helvetica" pitchFamily="34" charset="0"/>
                </a:rPr>
                <a:t>Accreting neutron star</a:t>
              </a:r>
            </a:p>
          </p:txBody>
        </p:sp>
      </p:grpSp>
      <p:sp>
        <p:nvSpPr>
          <p:cNvPr id="67592" name="Rectangle 17"/>
          <p:cNvSpPr>
            <a:spLocks noChangeArrowheads="1"/>
          </p:cNvSpPr>
          <p:nvPr/>
        </p:nvSpPr>
        <p:spPr bwMode="auto">
          <a:xfrm>
            <a:off x="941388" y="1412875"/>
            <a:ext cx="7993062" cy="4968875"/>
          </a:xfrm>
          <a:prstGeom prst="rect">
            <a:avLst/>
          </a:prstGeom>
          <a:noFill/>
          <a:ln w="38100">
            <a:solidFill>
              <a:schemeClr val="tx1"/>
            </a:solidFill>
            <a:miter lim="800000"/>
            <a:headEnd/>
            <a:tailEnd/>
          </a:ln>
        </p:spPr>
        <p:txBody>
          <a:bodyPr wrap="none" anchor="ctr"/>
          <a:lstStyle/>
          <a:p>
            <a:endParaRPr lang="nl-NL"/>
          </a:p>
        </p:txBody>
      </p:sp>
      <p:cxnSp>
        <p:nvCxnSpPr>
          <p:cNvPr id="67593"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5778" name="Rectangle 11"/>
          <p:cNvSpPr>
            <a:spLocks noChangeArrowheads="1"/>
          </p:cNvSpPr>
          <p:nvPr/>
        </p:nvSpPr>
        <p:spPr bwMode="auto">
          <a:xfrm>
            <a:off x="0" y="0"/>
            <a:ext cx="989013" cy="6858000"/>
          </a:xfrm>
          <a:prstGeom prst="rect">
            <a:avLst/>
          </a:prstGeom>
          <a:ln w="12700">
            <a:noFill/>
            <a:miter lim="800000"/>
            <a:headEnd/>
            <a:tailEnd/>
          </a:ln>
        </p:spPr>
        <p:txBody>
          <a:bodyPr wrap="none" anchor="ctr"/>
          <a:lstStyle/>
          <a:p>
            <a:endParaRPr lang="nl-NL"/>
          </a:p>
        </p:txBody>
      </p:sp>
      <p:pic>
        <p:nvPicPr>
          <p:cNvPr id="75779" name="Picture 2" descr="h1_v3"/>
          <p:cNvPicPr>
            <a:picLocks noGrp="1" noChangeAspect="1" noChangeArrowheads="1"/>
          </p:cNvPicPr>
          <p:nvPr>
            <p:ph type="clipArt" sz="half" idx="4294967295"/>
          </p:nvPr>
        </p:nvPicPr>
        <p:blipFill>
          <a:blip r:embed="rId3" cstate="print"/>
          <a:srcRect/>
          <a:stretch>
            <a:fillRect/>
          </a:stretch>
        </p:blipFill>
        <p:spPr>
          <a:xfrm>
            <a:off x="179388" y="1277938"/>
            <a:ext cx="4679950" cy="4679950"/>
          </a:xfrm>
          <a:noFill/>
        </p:spPr>
      </p:pic>
      <p:sp>
        <p:nvSpPr>
          <p:cNvPr id="75780" name="Line 3"/>
          <p:cNvSpPr>
            <a:spLocks noChangeShapeType="1"/>
          </p:cNvSpPr>
          <p:nvPr/>
        </p:nvSpPr>
        <p:spPr bwMode="auto">
          <a:xfrm flipH="1" flipV="1">
            <a:off x="1978025" y="4076700"/>
            <a:ext cx="596900" cy="1622425"/>
          </a:xfrm>
          <a:prstGeom prst="line">
            <a:avLst/>
          </a:prstGeom>
          <a:noFill/>
          <a:ln w="38100">
            <a:solidFill>
              <a:srgbClr val="0000FF"/>
            </a:solidFill>
            <a:round/>
            <a:headEnd type="none" w="sm" len="sm"/>
            <a:tailEnd type="stealth" w="lg" len="med"/>
          </a:ln>
        </p:spPr>
        <p:txBody>
          <a:bodyPr wrap="none" anchor="ctr"/>
          <a:lstStyle/>
          <a:p>
            <a:endParaRPr lang="nl-NL"/>
          </a:p>
        </p:txBody>
      </p:sp>
      <p:pic>
        <p:nvPicPr>
          <p:cNvPr id="75781" name="Picture 4" descr="2viewcrab"/>
          <p:cNvPicPr>
            <a:picLocks noChangeAspect="1" noChangeArrowheads="1"/>
          </p:cNvPicPr>
          <p:nvPr/>
        </p:nvPicPr>
        <p:blipFill>
          <a:blip r:embed="rId4" cstate="print"/>
          <a:srcRect/>
          <a:stretch>
            <a:fillRect/>
          </a:stretch>
        </p:blipFill>
        <p:spPr bwMode="auto">
          <a:xfrm>
            <a:off x="2365375" y="5734050"/>
            <a:ext cx="1477963" cy="904875"/>
          </a:xfrm>
          <a:prstGeom prst="rect">
            <a:avLst/>
          </a:prstGeom>
          <a:noFill/>
          <a:ln w="9525">
            <a:noFill/>
            <a:miter lim="800000"/>
            <a:headEnd/>
            <a:tailEnd/>
          </a:ln>
        </p:spPr>
      </p:pic>
      <p:sp>
        <p:nvSpPr>
          <p:cNvPr id="75782" name="Line 5"/>
          <p:cNvSpPr>
            <a:spLocks noChangeShapeType="1"/>
          </p:cNvSpPr>
          <p:nvPr/>
        </p:nvSpPr>
        <p:spPr bwMode="auto">
          <a:xfrm flipH="1">
            <a:off x="3708400" y="3789363"/>
            <a:ext cx="1223963" cy="935037"/>
          </a:xfrm>
          <a:prstGeom prst="line">
            <a:avLst/>
          </a:prstGeom>
          <a:noFill/>
          <a:ln w="31750">
            <a:solidFill>
              <a:srgbClr val="FF0000"/>
            </a:solidFill>
            <a:round/>
            <a:headEnd/>
            <a:tailEnd type="stealth" w="lg" len="lg"/>
          </a:ln>
        </p:spPr>
        <p:txBody>
          <a:bodyPr/>
          <a:lstStyle/>
          <a:p>
            <a:endParaRPr lang="nl-NL"/>
          </a:p>
        </p:txBody>
      </p:sp>
      <p:sp>
        <p:nvSpPr>
          <p:cNvPr id="75783" name="Rectangle 6"/>
          <p:cNvSpPr>
            <a:spLocks noGrp="1" noChangeArrowheads="1"/>
          </p:cNvSpPr>
          <p:nvPr>
            <p:ph type="body" sz="half" idx="4294967295"/>
          </p:nvPr>
        </p:nvSpPr>
        <p:spPr>
          <a:xfrm>
            <a:off x="4643438" y="1484313"/>
            <a:ext cx="4170362" cy="4752975"/>
          </a:xfrm>
          <a:noFill/>
        </p:spPr>
        <p:txBody>
          <a:bodyPr/>
          <a:lstStyle/>
          <a:p>
            <a:r>
              <a:rPr lang="en-GB" sz="1700" smtClean="0"/>
              <a:t>Targeted search of GWs from known isolated radio pulsars</a:t>
            </a:r>
          </a:p>
          <a:p>
            <a:r>
              <a:rPr lang="en-GB" sz="1700" smtClean="0">
                <a:solidFill>
                  <a:srgbClr val="FF0000"/>
                </a:solidFill>
              </a:rPr>
              <a:t>S1analysis: upper-limit (95% confidence) on PSR J1939+2134: </a:t>
            </a:r>
          </a:p>
          <a:p>
            <a:pPr lvl="1">
              <a:buFontTx/>
              <a:buNone/>
            </a:pPr>
            <a:r>
              <a:rPr lang="en-GB" sz="1400" smtClean="0">
                <a:solidFill>
                  <a:srgbClr val="FF0000"/>
                </a:solidFill>
              </a:rPr>
              <a:t>h</a:t>
            </a:r>
            <a:r>
              <a:rPr lang="en-GB" sz="1400" baseline="-25000" smtClean="0">
                <a:solidFill>
                  <a:srgbClr val="FF0000"/>
                </a:solidFill>
              </a:rPr>
              <a:t>0</a:t>
            </a:r>
            <a:r>
              <a:rPr lang="en-GB" sz="1400" smtClean="0">
                <a:solidFill>
                  <a:srgbClr val="FF0000"/>
                </a:solidFill>
              </a:rPr>
              <a:t> &lt; 1.4 x 10</a:t>
            </a:r>
            <a:r>
              <a:rPr lang="en-GB" sz="1400" baseline="30000" smtClean="0">
                <a:solidFill>
                  <a:srgbClr val="FF0000"/>
                </a:solidFill>
              </a:rPr>
              <a:t>-22 </a:t>
            </a:r>
            <a:r>
              <a:rPr lang="en-GB" sz="1400" smtClean="0">
                <a:solidFill>
                  <a:srgbClr val="FF0000"/>
                </a:solidFill>
              </a:rPr>
              <a:t>(e &lt; 2.9 x 10</a:t>
            </a:r>
            <a:r>
              <a:rPr lang="en-GB" sz="1400" baseline="30000" smtClean="0">
                <a:solidFill>
                  <a:srgbClr val="FF0000"/>
                </a:solidFill>
              </a:rPr>
              <a:t>-4</a:t>
            </a:r>
            <a:r>
              <a:rPr lang="en-GB" sz="1400" smtClean="0">
                <a:solidFill>
                  <a:srgbClr val="FF0000"/>
                </a:solidFill>
              </a:rPr>
              <a:t>) </a:t>
            </a:r>
            <a:r>
              <a:rPr lang="en-GB" sz="1400" baseline="30000" smtClean="0">
                <a:solidFill>
                  <a:srgbClr val="FF0000"/>
                </a:solidFill>
              </a:rPr>
              <a:t>                  </a:t>
            </a:r>
            <a:r>
              <a:rPr lang="en-US" sz="1200" smtClean="0"/>
              <a:t>Phys Rev D 69, 082004 (2004)</a:t>
            </a:r>
          </a:p>
          <a:p>
            <a:r>
              <a:rPr lang="en-GB" sz="1700" smtClean="0">
                <a:solidFill>
                  <a:srgbClr val="0000CC"/>
                </a:solidFill>
              </a:rPr>
              <a:t>S2 analysis: 28 pulsars (all the ones above 50 Hz for which search parameters are “exactly” known)</a:t>
            </a:r>
          </a:p>
        </p:txBody>
      </p:sp>
      <p:sp>
        <p:nvSpPr>
          <p:cNvPr id="214023" name="Rectangle 7"/>
          <p:cNvSpPr>
            <a:spLocks noGrp="1" noChangeArrowheads="1"/>
          </p:cNvSpPr>
          <p:nvPr>
            <p:ph type="title" idx="4294967295"/>
          </p:nvPr>
        </p:nvSpPr>
        <p:spPr>
          <a:xfrm>
            <a:off x="1042988" y="117475"/>
            <a:ext cx="7345362" cy="887413"/>
          </a:xfrm>
        </p:spPr>
        <p:txBody>
          <a:bodyPr/>
          <a:lstStyle/>
          <a:p>
            <a:pPr defTabSz="98742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ja-JP" sz="2800" kern="1200" smtClean="0">
                <a:solidFill>
                  <a:srgbClr val="00397E"/>
                </a:solidFill>
                <a:latin typeface="Biondi" pitchFamily="2" charset="0"/>
                <a:ea typeface="ＭＳ Ｐゴシック" pitchFamily="34" charset="-128"/>
                <a:cs typeface="Arabic Typesetting" pitchFamily="66" charset="-78"/>
              </a:rPr>
              <a:t>Pointing at known neutron stars</a:t>
            </a:r>
          </a:p>
        </p:txBody>
      </p:sp>
      <p:cxnSp>
        <p:nvCxnSpPr>
          <p:cNvPr id="75785" name="Straight Connector 8"/>
          <p:cNvCxnSpPr>
            <a:cxnSpLocks noChangeShapeType="1"/>
          </p:cNvCxnSpPr>
          <p:nvPr/>
        </p:nvCxnSpPr>
        <p:spPr bwMode="auto">
          <a:xfrm>
            <a:off x="1082675" y="777875"/>
            <a:ext cx="6946900" cy="1588"/>
          </a:xfrm>
          <a:prstGeom prst="line">
            <a:avLst/>
          </a:prstGeom>
          <a:noFill/>
          <a:ln w="12700" algn="ctr">
            <a:solidFill>
              <a:srgbClr val="666699"/>
            </a:solidFill>
            <a:round/>
            <a:headEnd/>
            <a:tailEnd/>
          </a:ln>
        </p:spPr>
      </p:cxnSp>
    </p:spTree>
  </p:cSld>
  <p:clrMapOvr>
    <a:masterClrMapping/>
  </p:clrMapOvr>
  <p:transition spd="med">
    <p:wipe dir="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6802" name="Rectangle 2"/>
          <p:cNvSpPr>
            <a:spLocks noChangeArrowheads="1"/>
          </p:cNvSpPr>
          <p:nvPr/>
        </p:nvSpPr>
        <p:spPr bwMode="auto">
          <a:xfrm>
            <a:off x="0" y="0"/>
            <a:ext cx="1069975" cy="6858000"/>
          </a:xfrm>
          <a:prstGeom prst="rect">
            <a:avLst/>
          </a:prstGeom>
          <a:ln w="12700">
            <a:noFill/>
            <a:miter lim="800000"/>
            <a:headEnd/>
            <a:tailEnd/>
          </a:ln>
        </p:spPr>
        <p:txBody>
          <a:bodyPr wrap="none" anchor="ctr"/>
          <a:lstStyle/>
          <a:p>
            <a:pPr algn="ctr"/>
            <a:endParaRPr lang="nl-NL"/>
          </a:p>
        </p:txBody>
      </p:sp>
      <p:sp>
        <p:nvSpPr>
          <p:cNvPr id="55299" name="Rectangle 3"/>
          <p:cNvSpPr>
            <a:spLocks noGrp="1" noChangeArrowheads="1"/>
          </p:cNvSpPr>
          <p:nvPr>
            <p:ph type="title"/>
          </p:nvPr>
        </p:nvSpPr>
        <p:spPr>
          <a:xfrm>
            <a:off x="762000" y="120650"/>
            <a:ext cx="8382000" cy="685800"/>
          </a:xfrm>
        </p:spPr>
        <p:txBody>
          <a:bodyPr/>
          <a:lstStyle/>
          <a:p>
            <a:pPr algn="ctr" defTabSz="987425">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800" kern="1200" smtClean="0">
                <a:solidFill>
                  <a:srgbClr val="00397E"/>
                </a:solidFill>
                <a:latin typeface="Biondi" pitchFamily="2" charset="0"/>
                <a:ea typeface="ＭＳ Ｐゴシック" pitchFamily="34" charset="-128"/>
                <a:cs typeface="Arabic Typesetting" pitchFamily="66" charset="-78"/>
              </a:rPr>
              <a:t>All sky search – </a:t>
            </a:r>
            <a:r>
              <a:rPr lang="en-US" altLang="ja-JP" sz="2800" kern="1200" err="1" smtClean="0">
                <a:solidFill>
                  <a:srgbClr val="00397E"/>
                </a:solidFill>
                <a:latin typeface="Biondi" pitchFamily="2" charset="0"/>
                <a:ea typeface="ＭＳ Ｐゴシック" pitchFamily="34" charset="-128"/>
                <a:cs typeface="Arabic Typesetting" pitchFamily="66" charset="-78"/>
              </a:rPr>
              <a:t>Nikhef</a:t>
            </a:r>
            <a:endParaRPr lang="en-US" altLang="ja-JP" sz="2800" kern="1200" smtClean="0">
              <a:solidFill>
                <a:srgbClr val="00397E"/>
              </a:solidFill>
              <a:latin typeface="Biondi" pitchFamily="2" charset="0"/>
              <a:ea typeface="ＭＳ Ｐゴシック" pitchFamily="34" charset="-128"/>
              <a:cs typeface="Arabic Typesetting" pitchFamily="66" charset="-78"/>
            </a:endParaRPr>
          </a:p>
        </p:txBody>
      </p:sp>
      <p:pic>
        <p:nvPicPr>
          <p:cNvPr id="1058820" name="Picture 4" descr="doppl"/>
          <p:cNvPicPr>
            <a:picLocks noChangeAspect="1" noChangeArrowheads="1"/>
          </p:cNvPicPr>
          <p:nvPr/>
        </p:nvPicPr>
        <p:blipFill>
          <a:blip r:embed="rId3" cstate="print"/>
          <a:srcRect/>
          <a:stretch>
            <a:fillRect/>
          </a:stretch>
        </p:blipFill>
        <p:spPr bwMode="auto">
          <a:xfrm>
            <a:off x="0" y="2520950"/>
            <a:ext cx="4967288" cy="4337050"/>
          </a:xfrm>
          <a:prstGeom prst="rect">
            <a:avLst/>
          </a:prstGeom>
          <a:noFill/>
          <a:ln w="9525">
            <a:noFill/>
            <a:miter lim="800000"/>
            <a:headEnd/>
            <a:tailEnd/>
          </a:ln>
        </p:spPr>
      </p:pic>
      <p:pic>
        <p:nvPicPr>
          <p:cNvPr id="1058821" name="Picture 5" descr="dopplzoom"/>
          <p:cNvPicPr>
            <a:picLocks noChangeAspect="1" noChangeArrowheads="1"/>
          </p:cNvPicPr>
          <p:nvPr/>
        </p:nvPicPr>
        <p:blipFill>
          <a:blip r:embed="rId4" cstate="print"/>
          <a:srcRect/>
          <a:stretch>
            <a:fillRect/>
          </a:stretch>
        </p:blipFill>
        <p:spPr bwMode="auto">
          <a:xfrm>
            <a:off x="0" y="2536825"/>
            <a:ext cx="5170488" cy="4321175"/>
          </a:xfrm>
          <a:prstGeom prst="rect">
            <a:avLst/>
          </a:prstGeom>
          <a:noFill/>
          <a:ln w="9525">
            <a:noFill/>
            <a:miter lim="800000"/>
            <a:headEnd/>
            <a:tailEnd/>
          </a:ln>
        </p:spPr>
      </p:pic>
      <p:sp>
        <p:nvSpPr>
          <p:cNvPr id="76806" name="Rectangle 6"/>
          <p:cNvSpPr>
            <a:spLocks noGrp="1" noChangeArrowheads="1"/>
          </p:cNvSpPr>
          <p:nvPr>
            <p:ph type="body" idx="1"/>
          </p:nvPr>
        </p:nvSpPr>
        <p:spPr>
          <a:xfrm>
            <a:off x="844550" y="914400"/>
            <a:ext cx="7764463" cy="1504950"/>
          </a:xfrm>
          <a:noFill/>
        </p:spPr>
        <p:txBody>
          <a:bodyPr/>
          <a:lstStyle/>
          <a:p>
            <a:pPr marL="381000" indent="-381000">
              <a:buClr>
                <a:schemeClr val="bg1"/>
              </a:buClr>
              <a:buFontTx/>
              <a:buChar char="•"/>
            </a:pPr>
            <a:r>
              <a:rPr lang="en-US" sz="2500" smtClean="0"/>
              <a:t>Doppler shifts</a:t>
            </a:r>
          </a:p>
          <a:p>
            <a:pPr marL="762000" lvl="1" indent="-304800">
              <a:buSzPct val="85000"/>
              <a:buFontTx/>
              <a:buChar char="•"/>
            </a:pPr>
            <a:r>
              <a:rPr lang="en-US" sz="1900" smtClean="0">
                <a:solidFill>
                  <a:srgbClr val="6C18B0"/>
                </a:solidFill>
              </a:rPr>
              <a:t>Frequency modulation: due to Earth’s motion</a:t>
            </a:r>
          </a:p>
          <a:p>
            <a:pPr marL="762000" lvl="1" indent="-304800">
              <a:buSzPct val="85000"/>
              <a:buFontTx/>
              <a:buChar char="•"/>
            </a:pPr>
            <a:r>
              <a:rPr lang="en-US" sz="1900" smtClean="0">
                <a:solidFill>
                  <a:srgbClr val="6C18B0"/>
                </a:solidFill>
              </a:rPr>
              <a:t>Amplitude modulation: due to the detector’s antenna pattern.</a:t>
            </a:r>
          </a:p>
        </p:txBody>
      </p:sp>
      <p:sp>
        <p:nvSpPr>
          <p:cNvPr id="1058823" name="Rectangle 7"/>
          <p:cNvSpPr>
            <a:spLocks noChangeArrowheads="1"/>
          </p:cNvSpPr>
          <p:nvPr/>
        </p:nvSpPr>
        <p:spPr bwMode="auto">
          <a:xfrm>
            <a:off x="5310188" y="2459038"/>
            <a:ext cx="3589337" cy="4398962"/>
          </a:xfrm>
          <a:prstGeom prst="rect">
            <a:avLst/>
          </a:prstGeom>
          <a:noFill/>
          <a:ln w="12700">
            <a:noFill/>
            <a:miter lim="800000"/>
            <a:headEnd/>
            <a:tailEnd/>
          </a:ln>
        </p:spPr>
        <p:txBody>
          <a:bodyPr/>
          <a:lstStyle/>
          <a:p>
            <a:pPr marL="381000" indent="-381000">
              <a:lnSpc>
                <a:spcPct val="90000"/>
              </a:lnSpc>
              <a:spcAft>
                <a:spcPct val="40000"/>
              </a:spcAft>
              <a:buClr>
                <a:schemeClr val="bg1"/>
              </a:buClr>
              <a:buSzPct val="85000"/>
              <a:buFontTx/>
              <a:buChar char="•"/>
            </a:pPr>
            <a:r>
              <a:rPr lang="en-US" sz="1900" b="0">
                <a:solidFill>
                  <a:srgbClr val="6C18B0"/>
                </a:solidFill>
              </a:rPr>
              <a:t>Assume</a:t>
            </a:r>
            <a:r>
              <a:rPr lang="en-US" sz="2500" b="0">
                <a:solidFill>
                  <a:srgbClr val="000099"/>
                </a:solidFill>
                <a:latin typeface="Garamond" pitchFamily="18" charset="0"/>
              </a:rPr>
              <a:t> </a:t>
            </a:r>
            <a:r>
              <a:rPr lang="en-US" sz="1900" b="0">
                <a:solidFill>
                  <a:srgbClr val="6C18B0"/>
                </a:solidFill>
              </a:rPr>
              <a:t>original frequency is 100 Hz and the maximum variation fraction is of the order of 0.0001</a:t>
            </a:r>
          </a:p>
          <a:p>
            <a:pPr marL="381000" indent="-381000">
              <a:lnSpc>
                <a:spcPct val="90000"/>
              </a:lnSpc>
              <a:spcAft>
                <a:spcPct val="40000"/>
              </a:spcAft>
              <a:buClr>
                <a:schemeClr val="bg1"/>
              </a:buClr>
              <a:buSzPct val="85000"/>
              <a:buFontTx/>
              <a:buChar char="•"/>
            </a:pPr>
            <a:r>
              <a:rPr lang="en-US" sz="1900" b="0">
                <a:solidFill>
                  <a:srgbClr val="6C18B0"/>
                </a:solidFill>
              </a:rPr>
              <a:t>Note the daily variations</a:t>
            </a:r>
          </a:p>
          <a:p>
            <a:pPr marL="381000" indent="-381000">
              <a:lnSpc>
                <a:spcPct val="90000"/>
              </a:lnSpc>
              <a:spcAft>
                <a:spcPct val="40000"/>
              </a:spcAft>
              <a:buClr>
                <a:schemeClr val="bg1"/>
              </a:buClr>
              <a:buSzPct val="85000"/>
              <a:buFontTx/>
              <a:buChar char="•"/>
            </a:pPr>
            <a:r>
              <a:rPr lang="en-US" sz="1900" b="0">
                <a:solidFill>
                  <a:srgbClr val="6C18B0"/>
                </a:solidFill>
              </a:rPr>
              <a:t>After FFT: energy not in a single bin, so the SNR is highly reduced</a:t>
            </a:r>
          </a:p>
          <a:p>
            <a:pPr marL="381000" indent="-381000">
              <a:lnSpc>
                <a:spcPct val="90000"/>
              </a:lnSpc>
              <a:spcAft>
                <a:spcPct val="40000"/>
              </a:spcAft>
              <a:buClr>
                <a:schemeClr val="bg1"/>
              </a:buClr>
              <a:buSzPct val="85000"/>
              <a:buFontTx/>
              <a:buChar char="•"/>
            </a:pPr>
            <a:r>
              <a:rPr lang="en-US" sz="1900" b="0">
                <a:solidFill>
                  <a:srgbClr val="6C18B0"/>
                </a:solidFill>
              </a:rPr>
              <a:t>Bin in galactic coordinates</a:t>
            </a:r>
          </a:p>
          <a:p>
            <a:pPr marL="381000" indent="-381000">
              <a:lnSpc>
                <a:spcPct val="90000"/>
              </a:lnSpc>
              <a:spcAft>
                <a:spcPct val="40000"/>
              </a:spcAft>
              <a:buClr>
                <a:schemeClr val="bg1"/>
              </a:buClr>
              <a:buSzPct val="85000"/>
              <a:buFontTx/>
              <a:buChar char="•"/>
            </a:pPr>
            <a:r>
              <a:rPr lang="en-US" sz="1900" b="0">
                <a:solidFill>
                  <a:srgbClr val="6C18B0"/>
                </a:solidFill>
              </a:rPr>
              <a:t>Re-sampling</a:t>
            </a:r>
          </a:p>
          <a:p>
            <a:pPr marL="381000" indent="-381000">
              <a:lnSpc>
                <a:spcPct val="90000"/>
              </a:lnSpc>
              <a:spcAft>
                <a:spcPct val="40000"/>
              </a:spcAft>
              <a:buClr>
                <a:schemeClr val="bg1"/>
              </a:buClr>
              <a:buSzPct val="85000"/>
              <a:buFontTx/>
              <a:buChar char="•"/>
            </a:pPr>
            <a:r>
              <a:rPr lang="en-US" sz="1900" b="0">
                <a:solidFill>
                  <a:srgbClr val="6C18B0"/>
                </a:solidFill>
              </a:rPr>
              <a:t>Short FFTs</a:t>
            </a:r>
          </a:p>
          <a:p>
            <a:pPr marL="381000" indent="-381000">
              <a:lnSpc>
                <a:spcPct val="90000"/>
              </a:lnSpc>
              <a:spcAft>
                <a:spcPct val="40000"/>
              </a:spcAft>
              <a:buClr>
                <a:schemeClr val="bg1"/>
              </a:buClr>
              <a:buSzPct val="85000"/>
              <a:buFontTx/>
              <a:buChar char="•"/>
            </a:pPr>
            <a:r>
              <a:rPr lang="en-US" sz="1900" b="0">
                <a:solidFill>
                  <a:srgbClr val="6C18B0"/>
                </a:solidFill>
              </a:rPr>
              <a:t>Hough maps</a:t>
            </a:r>
          </a:p>
          <a:p>
            <a:pPr marL="381000" indent="-381000">
              <a:lnSpc>
                <a:spcPct val="90000"/>
              </a:lnSpc>
              <a:spcAft>
                <a:spcPct val="40000"/>
              </a:spcAft>
              <a:buClr>
                <a:schemeClr val="bg1"/>
              </a:buClr>
              <a:buSzPct val="85000"/>
              <a:buFontTx/>
              <a:buChar char="•"/>
            </a:pPr>
            <a:r>
              <a:rPr lang="en-US" sz="1900" b="0">
                <a:solidFill>
                  <a:srgbClr val="6C18B0"/>
                </a:solidFill>
              </a:rPr>
              <a:t>Include binary systems</a:t>
            </a:r>
          </a:p>
        </p:txBody>
      </p:sp>
      <p:sp>
        <p:nvSpPr>
          <p:cNvPr id="1058824" name="Text Box 8"/>
          <p:cNvSpPr txBox="1">
            <a:spLocks noChangeArrowheads="1"/>
          </p:cNvSpPr>
          <p:nvPr/>
        </p:nvSpPr>
        <p:spPr bwMode="auto">
          <a:xfrm>
            <a:off x="993775" y="3305175"/>
            <a:ext cx="6705600" cy="1508125"/>
          </a:xfrm>
          <a:prstGeom prst="rect">
            <a:avLst/>
          </a:prstGeom>
          <a:solidFill>
            <a:srgbClr val="FF0000"/>
          </a:solidFill>
          <a:ln w="38100">
            <a:noFill/>
            <a:miter lim="800000"/>
            <a:headEnd type="none" w="sm" len="sm"/>
            <a:tailEnd type="none" w="sm" len="sm"/>
          </a:ln>
        </p:spPr>
        <p:txBody>
          <a:bodyPr bIns="0">
            <a:spAutoFit/>
          </a:bodyPr>
          <a:lstStyle/>
          <a:p>
            <a:endParaRPr lang="en-US" sz="2000" b="0">
              <a:latin typeface="Arial Black" pitchFamily="34" charset="0"/>
            </a:endParaRPr>
          </a:p>
          <a:p>
            <a:pPr algn="ctr"/>
            <a:r>
              <a:rPr lang="en-US" sz="2800" b="0">
                <a:latin typeface="Arial Black" pitchFamily="34" charset="0"/>
              </a:rPr>
              <a:t>ALL SKY SEARCH</a:t>
            </a:r>
            <a:r>
              <a:rPr lang="en-US" b="0">
                <a:latin typeface="Arial Black" pitchFamily="34" charset="0"/>
              </a:rPr>
              <a:t> </a:t>
            </a:r>
          </a:p>
          <a:p>
            <a:pPr algn="ctr"/>
            <a:r>
              <a:rPr lang="en-US" b="0">
                <a:latin typeface="Arial Black" pitchFamily="34" charset="0"/>
              </a:rPr>
              <a:t>enormous computing challenge</a:t>
            </a:r>
          </a:p>
          <a:p>
            <a:pPr algn="ctr"/>
            <a:r>
              <a:rPr lang="en-US" sz="1200" b="0"/>
              <a:t>(Sipho van der Putten, Henk Jan Bulten, Sander Klous)</a:t>
            </a:r>
          </a:p>
          <a:p>
            <a:endParaRPr lang="en-US" sz="1200" b="0">
              <a:latin typeface="Arial Black" pitchFamily="34" charset="0"/>
            </a:endParaRPr>
          </a:p>
        </p:txBody>
      </p:sp>
      <p:pic>
        <p:nvPicPr>
          <p:cNvPr id="55307" name="Picture 11" descr="template"/>
          <p:cNvPicPr>
            <a:picLocks noChangeAspect="1" noChangeArrowheads="1"/>
          </p:cNvPicPr>
          <p:nvPr/>
        </p:nvPicPr>
        <p:blipFill>
          <a:blip r:embed="rId5" cstate="print"/>
          <a:srcRect/>
          <a:stretch>
            <a:fillRect/>
          </a:stretch>
        </p:blipFill>
        <p:spPr bwMode="auto">
          <a:xfrm>
            <a:off x="2994025" y="1779588"/>
            <a:ext cx="5792788" cy="4422775"/>
          </a:xfrm>
          <a:prstGeom prst="rect">
            <a:avLst/>
          </a:prstGeom>
          <a:noFill/>
          <a:ln w="9525">
            <a:noFill/>
            <a:miter lim="800000"/>
            <a:headEnd/>
            <a:tailEnd/>
          </a:ln>
        </p:spPr>
      </p:pic>
      <p:cxnSp>
        <p:nvCxnSpPr>
          <p:cNvPr id="76810" name="Straight Connector 8"/>
          <p:cNvCxnSpPr>
            <a:cxnSpLocks noChangeShapeType="1"/>
          </p:cNvCxnSpPr>
          <p:nvPr/>
        </p:nvCxnSpPr>
        <p:spPr bwMode="auto">
          <a:xfrm>
            <a:off x="1082675" y="615950"/>
            <a:ext cx="6946900" cy="1588"/>
          </a:xfrm>
          <a:prstGeom prst="line">
            <a:avLst/>
          </a:prstGeom>
          <a:noFill/>
          <a:ln w="12700" algn="ctr">
            <a:solidFill>
              <a:srgbClr val="666699"/>
            </a:solidFill>
            <a:round/>
            <a:headEnd/>
            <a:tailEn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58823"/>
                                        </p:tgtEl>
                                        <p:attrNameLst>
                                          <p:attrName>style.visibility</p:attrName>
                                        </p:attrNameLst>
                                      </p:cBhvr>
                                      <p:to>
                                        <p:strVal val="visible"/>
                                      </p:to>
                                    </p:set>
                                    <p:animEffect transition="in" filter="checkerboard(across)">
                                      <p:cBhvr>
                                        <p:cTn id="7" dur="500"/>
                                        <p:tgtEl>
                                          <p:spTgt spid="10588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58820"/>
                                        </p:tgtEl>
                                        <p:attrNameLst>
                                          <p:attrName>style.visibility</p:attrName>
                                        </p:attrNameLst>
                                      </p:cBhvr>
                                      <p:to>
                                        <p:strVal val="visible"/>
                                      </p:to>
                                    </p:set>
                                    <p:animEffect transition="in" filter="checkerboard(across)">
                                      <p:cBhvr>
                                        <p:cTn id="12" dur="500"/>
                                        <p:tgtEl>
                                          <p:spTgt spid="105882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58821"/>
                                        </p:tgtEl>
                                        <p:attrNameLst>
                                          <p:attrName>style.visibility</p:attrName>
                                        </p:attrNameLst>
                                      </p:cBhvr>
                                      <p:to>
                                        <p:strVal val="visible"/>
                                      </p:to>
                                    </p:set>
                                    <p:animEffect transition="in" filter="checkerboard(across)">
                                      <p:cBhvr>
                                        <p:cTn id="17" dur="500"/>
                                        <p:tgtEl>
                                          <p:spTgt spid="105882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58824"/>
                                        </p:tgtEl>
                                        <p:attrNameLst>
                                          <p:attrName>style.visibility</p:attrName>
                                        </p:attrNameLst>
                                      </p:cBhvr>
                                      <p:to>
                                        <p:strVal val="visible"/>
                                      </p:to>
                                    </p:set>
                                    <p:animEffect transition="in" filter="checkerboard(across)">
                                      <p:cBhvr>
                                        <p:cTn id="22" dur="500"/>
                                        <p:tgtEl>
                                          <p:spTgt spid="105882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5307"/>
                                        </p:tgtEl>
                                        <p:attrNameLst>
                                          <p:attrName>style.visibility</p:attrName>
                                        </p:attrNameLst>
                                      </p:cBhvr>
                                      <p:to>
                                        <p:strVal val="visible"/>
                                      </p:to>
                                    </p:set>
                                    <p:animEffect transition="in" filter="checkerboard(across)">
                                      <p:cBhvr>
                                        <p:cTn id="27" dur="500"/>
                                        <p:tgtEl>
                                          <p:spTgt spid="55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23" grpId="0" autoUpdateAnimBg="0"/>
      <p:bldP spid="1058824" grpId="0" animBg="1" autoUpdateAnimBg="0"/>
    </p:bldLst>
  </p:timing>
</p:sld>
</file>

<file path=ppt/theme/theme1.xml><?xml version="1.0" encoding="utf-8"?>
<a:theme xmlns:a="http://schemas.openxmlformats.org/drawingml/2006/main" name="Microsoft PowerPoint 4">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Microsoft PowerPoint 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Arial" charset="0"/>
          </a:defRPr>
        </a:defPPr>
      </a:lstStyle>
    </a:lnDef>
  </a:objectDefaults>
  <a:extraClrSchemeLst>
    <a:extraClrScheme>
      <a:clrScheme name="Microsoft PowerPoint 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PowerPoint 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PowerPoint 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PowerPoint 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PowerPoint 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PowerPoint 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 Geni 2:Programs:Microsoft Office:Microsoft PowerPoint 4:</Template>
  <TotalTime>19847</TotalTime>
  <Pages>3</Pages>
  <Words>5311</Words>
  <Application>Microsoft Office PowerPoint</Application>
  <PresentationFormat>Brief (216 x 279 mm)</PresentationFormat>
  <Paragraphs>784</Paragraphs>
  <Slides>100</Slides>
  <Notes>92</Notes>
  <HiddenSlides>0</HiddenSlides>
  <MMClips>5</MMClips>
  <ScaleCrop>false</ScaleCrop>
  <HeadingPairs>
    <vt:vector size="6" baseType="variant">
      <vt:variant>
        <vt:lpstr>Thema</vt:lpstr>
      </vt:variant>
      <vt:variant>
        <vt:i4>1</vt:i4>
      </vt:variant>
      <vt:variant>
        <vt:lpstr>Ingesloten OLE-bronprogramma's</vt:lpstr>
      </vt:variant>
      <vt:variant>
        <vt:i4>4</vt:i4>
      </vt:variant>
      <vt:variant>
        <vt:lpstr>Diatitels</vt:lpstr>
      </vt:variant>
      <vt:variant>
        <vt:i4>100</vt:i4>
      </vt:variant>
    </vt:vector>
  </HeadingPairs>
  <TitlesOfParts>
    <vt:vector size="105" baseType="lpstr">
      <vt:lpstr>Microsoft PowerPoint 4</vt:lpstr>
      <vt:lpstr>Equation</vt:lpstr>
      <vt:lpstr>Équation</vt:lpstr>
      <vt:lpstr>MathType 6.0 Equation</vt:lpstr>
      <vt:lpstr>Bitmap</vt:lpstr>
      <vt:lpstr>Dia 1</vt:lpstr>
      <vt:lpstr>Tidal gravitational forces of FW</vt:lpstr>
      <vt:lpstr>Interferometer approach</vt:lpstr>
      <vt:lpstr>Dia 4</vt:lpstr>
      <vt:lpstr>Interferometer as GW detector</vt:lpstr>
      <vt:lpstr>VIRGO Optical Scheme</vt:lpstr>
      <vt:lpstr>Vacuum system </vt:lpstr>
      <vt:lpstr>Mirrors</vt:lpstr>
      <vt:lpstr>Thermal noise</vt:lpstr>
      <vt:lpstr>Superattenuators</vt:lpstr>
      <vt:lpstr>Virgo Status  &amp; Commissioning</vt:lpstr>
      <vt:lpstr>Evolution of sensitivity</vt:lpstr>
      <vt:lpstr>Dia 13</vt:lpstr>
      <vt:lpstr>Dia 14</vt:lpstr>
      <vt:lpstr>Virgo joint analyses</vt:lpstr>
      <vt:lpstr>LIGO and VIRGO: scientific evolution</vt:lpstr>
      <vt:lpstr>Dia 17</vt:lpstr>
      <vt:lpstr>Advanced Virgo (AdV)</vt:lpstr>
      <vt:lpstr>Other GW projects</vt:lpstr>
      <vt:lpstr>Bar detectors: IGEC collaboration</vt:lpstr>
      <vt:lpstr>Mini-GRAIL: a spherical `bar’ in Leiden</vt:lpstr>
      <vt:lpstr>Underground detector in Kamioka</vt:lpstr>
      <vt:lpstr>Experience: Japan</vt:lpstr>
      <vt:lpstr>Dia 24</vt:lpstr>
      <vt:lpstr>Expected future sensitivities</vt:lpstr>
      <vt:lpstr>Expected future sensitivities</vt:lpstr>
      <vt:lpstr>Dia 27</vt:lpstr>
      <vt:lpstr>ET infrastructure</vt:lpstr>
      <vt:lpstr>ET infrastructure</vt:lpstr>
      <vt:lpstr>ET infrastructure</vt:lpstr>
      <vt:lpstr>ET infrastructure</vt:lpstr>
      <vt:lpstr>Expected future sensitivities</vt:lpstr>
      <vt:lpstr>Pulsar timing arrays</vt:lpstr>
      <vt:lpstr>Pulsar timing arrays – SKA</vt:lpstr>
      <vt:lpstr>GW sources</vt:lpstr>
      <vt:lpstr>Burst Sources</vt:lpstr>
      <vt:lpstr>Continuous Wave Sources</vt:lpstr>
      <vt:lpstr>Compact Binary Mergers</vt:lpstr>
      <vt:lpstr>Merging neutron star binaries</vt:lpstr>
      <vt:lpstr>Stellar mass black holes</vt:lpstr>
      <vt:lpstr>Intermediate mass black holes</vt:lpstr>
      <vt:lpstr>Supermassive binary black holes</vt:lpstr>
      <vt:lpstr>Numerical relativity</vt:lpstr>
      <vt:lpstr>Simulation – merging of BBH</vt:lpstr>
      <vt:lpstr>Waveforms for inspiraling binaries</vt:lpstr>
      <vt:lpstr>Waveforms BBH and NS-BH binary</vt:lpstr>
      <vt:lpstr>Astrophysics</vt:lpstr>
      <vt:lpstr>Astrophysics</vt:lpstr>
      <vt:lpstr>Expected coalescense rates</vt:lpstr>
      <vt:lpstr>GRB progenitors</vt:lpstr>
      <vt:lpstr>Dia 51</vt:lpstr>
      <vt:lpstr>Dia 52</vt:lpstr>
      <vt:lpstr>Dia 53</vt:lpstr>
      <vt:lpstr>Dia 54</vt:lpstr>
      <vt:lpstr>Dia 55</vt:lpstr>
      <vt:lpstr>Dia 56</vt:lpstr>
      <vt:lpstr>Dia 57</vt:lpstr>
      <vt:lpstr>Dia 58</vt:lpstr>
      <vt:lpstr>Dia 59</vt:lpstr>
      <vt:lpstr>Dia 60</vt:lpstr>
      <vt:lpstr>Dia 61</vt:lpstr>
      <vt:lpstr>Dia 62</vt:lpstr>
      <vt:lpstr>Dia 63</vt:lpstr>
      <vt:lpstr>Dia 64</vt:lpstr>
      <vt:lpstr>Dia 65</vt:lpstr>
      <vt:lpstr>Dia 66</vt:lpstr>
      <vt:lpstr>Dia 67</vt:lpstr>
      <vt:lpstr>Dia 68</vt:lpstr>
      <vt:lpstr>Dia 69</vt:lpstr>
      <vt:lpstr>Dia 70</vt:lpstr>
      <vt:lpstr>Dia 71</vt:lpstr>
      <vt:lpstr>Dia 72</vt:lpstr>
      <vt:lpstr>Dia 73</vt:lpstr>
      <vt:lpstr>Dia 74</vt:lpstr>
      <vt:lpstr>Dia 75</vt:lpstr>
      <vt:lpstr>Gravitational waves</vt:lpstr>
      <vt:lpstr>Dia 77</vt:lpstr>
      <vt:lpstr>Dia 78</vt:lpstr>
      <vt:lpstr>Dia 79</vt:lpstr>
      <vt:lpstr>Evidence for gravitational waves</vt:lpstr>
      <vt:lpstr>Supernovae</vt:lpstr>
      <vt:lpstr>Dia 82</vt:lpstr>
      <vt:lpstr>Dia 83</vt:lpstr>
      <vt:lpstr>Dia 84</vt:lpstr>
      <vt:lpstr>Dia 85</vt:lpstr>
      <vt:lpstr>Dia 86</vt:lpstr>
      <vt:lpstr>Massive black hole mergers</vt:lpstr>
      <vt:lpstr>Massive black hole mergers</vt:lpstr>
      <vt:lpstr>Dia 89</vt:lpstr>
      <vt:lpstr>Dia 90</vt:lpstr>
      <vt:lpstr>EMRI - capture orbits</vt:lpstr>
      <vt:lpstr>Dia 92</vt:lpstr>
      <vt:lpstr>Dia 93</vt:lpstr>
      <vt:lpstr>Dia 94</vt:lpstr>
      <vt:lpstr>GW sources: pulsars</vt:lpstr>
      <vt:lpstr>Detection system</vt:lpstr>
      <vt:lpstr>Radiation from rotating neutron stars</vt:lpstr>
      <vt:lpstr>Pointing at known neutron stars</vt:lpstr>
      <vt:lpstr>All sky search – Nikhef</vt:lpstr>
      <vt:lpstr>Binaire pulsars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Gravitational physics program</dc:title>
  <dc:subject>NIKHEF Annual meeting 2005</dc:subject>
  <dc:creator>Jo van den Brand</dc:creator>
  <cp:lastModifiedBy>su</cp:lastModifiedBy>
  <cp:revision>1468</cp:revision>
  <cp:lastPrinted>2004-05-10T15:00:23Z</cp:lastPrinted>
  <dcterms:created xsi:type="dcterms:W3CDTF">1998-04-24T09:13:12Z</dcterms:created>
  <dcterms:modified xsi:type="dcterms:W3CDTF">2011-05-18T14:48:50Z</dcterms:modified>
</cp:coreProperties>
</file>