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10" r:id="rId2"/>
    <p:sldId id="967" r:id="rId3"/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  <p:sldId id="1090" r:id="rId12"/>
    <p:sldId id="1091" r:id="rId13"/>
    <p:sldId id="1092" r:id="rId14"/>
    <p:sldId id="1093" r:id="rId15"/>
    <p:sldId id="1094" r:id="rId16"/>
    <p:sldId id="1095" r:id="rId17"/>
    <p:sldId id="1096" r:id="rId18"/>
    <p:sldId id="1097" r:id="rId19"/>
    <p:sldId id="1098" r:id="rId20"/>
    <p:sldId id="1099" r:id="rId21"/>
    <p:sldId id="1100" r:id="rId22"/>
    <p:sldId id="1101" r:id="rId23"/>
    <p:sldId id="1102" r:id="rId24"/>
    <p:sldId id="1103" r:id="rId25"/>
    <p:sldId id="1104" r:id="rId26"/>
    <p:sldId id="1105" r:id="rId27"/>
    <p:sldId id="1106" r:id="rId28"/>
    <p:sldId id="1107" r:id="rId29"/>
    <p:sldId id="1108" r:id="rId30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600"/>
    <a:srgbClr val="FEFCAC"/>
    <a:srgbClr val="CCFF66"/>
    <a:srgbClr val="CC0000"/>
    <a:srgbClr val="003300"/>
    <a:srgbClr val="8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 autoAdjust="0"/>
  </p:normalViewPr>
  <p:slideViewPr>
    <p:cSldViewPr>
      <p:cViewPr varScale="1">
        <p:scale>
          <a:sx n="133" d="100"/>
          <a:sy n="133" d="100"/>
        </p:scale>
        <p:origin x="-9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046680F-28CB-48FE-8920-032F41C41B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B69FBCE8-488B-42CC-A9BF-472CA028CE1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DCC6F-50D6-4683-A002-B1C634B75D52}" type="slidenum">
              <a:rPr lang="en-US" smtClean="0">
                <a:latin typeface="Times"/>
              </a:rPr>
              <a:pPr>
                <a:defRPr/>
              </a:pPr>
              <a:t>1</a:t>
            </a:fld>
            <a:endParaRPr lang="en-US" smtClean="0">
              <a:latin typeface="Time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7F285B-7127-40A6-82A1-31B348616AA7}" type="slidenum">
              <a:rPr lang="en-US" smtClean="0">
                <a:latin typeface="Times"/>
              </a:rPr>
              <a:pPr>
                <a:defRPr/>
              </a:pPr>
              <a:t>2</a:t>
            </a:fld>
            <a:endParaRPr lang="en-US" smtClean="0">
              <a:latin typeface="Time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C9FC26-3AFB-4582-A85F-8A59664394F1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037A-869B-4D9F-86E5-B183D52ECAD0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30EDA-F8C2-4EA9-8E0E-CA5804E561B8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9E8A7-6AE7-4270-A79D-6BBA0BB8BCEB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3B94B-D739-48A3-849B-1A62EFC6B3B6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08B60-521F-4044-8CB8-2433A70C485D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22D70-CEFC-433C-A764-779E4D701B9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F25C-10C7-455A-A994-B541E4C3BBFD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AAD69-3F88-42AA-8037-D108AE691068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82208-B276-44D4-BF14-D62165037657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9B92-A8A1-4F9F-B754-3031C4F3180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91C28-357C-4679-8476-A766647A6E3F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60453-42AB-457D-BF37-B9AD1766E309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AEDDC-1637-4DF1-BDEF-0C99B57BAFB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AE2A988-92F3-4916-AAC9-459C3F1B2C04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p:oleObj spid="_x0000_s1026" name="Photo Editor Photo" r:id="rId18" imgW="1638529" imgH="80973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5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19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2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99.png"/><Relationship Id="rId10" Type="http://schemas.openxmlformats.org/officeDocument/2006/relationships/image" Target="../media/image108.png"/><Relationship Id="rId4" Type="http://schemas.openxmlformats.org/officeDocument/2006/relationships/image" Target="../media/image103.png"/><Relationship Id="rId9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18" Type="http://schemas.openxmlformats.org/officeDocument/2006/relationships/image" Target="../media/image141.png"/><Relationship Id="rId3" Type="http://schemas.openxmlformats.org/officeDocument/2006/relationships/image" Target="../media/image127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5" Type="http://schemas.openxmlformats.org/officeDocument/2006/relationships/image" Target="../media/image138.png"/><Relationship Id="rId10" Type="http://schemas.openxmlformats.org/officeDocument/2006/relationships/image" Target="../media/image133.png"/><Relationship Id="rId19" Type="http://schemas.openxmlformats.org/officeDocument/2006/relationships/image" Target="../media/image142.png"/><Relationship Id="rId4" Type="http://schemas.openxmlformats.org/officeDocument/2006/relationships/image" Target="../media/image125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49.png"/><Relationship Id="rId18" Type="http://schemas.openxmlformats.org/officeDocument/2006/relationships/image" Target="../media/image153.png"/><Relationship Id="rId3" Type="http://schemas.openxmlformats.org/officeDocument/2006/relationships/image" Target="../media/image143.png"/><Relationship Id="rId7" Type="http://schemas.openxmlformats.org/officeDocument/2006/relationships/image" Target="../media/image145.png"/><Relationship Id="rId12" Type="http://schemas.openxmlformats.org/officeDocument/2006/relationships/image" Target="../media/image135.png"/><Relationship Id="rId17" Type="http://schemas.openxmlformats.org/officeDocument/2006/relationships/image" Target="../media/image15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51.png"/><Relationship Id="rId20" Type="http://schemas.openxmlformats.org/officeDocument/2006/relationships/image" Target="../media/image1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4.png"/><Relationship Id="rId11" Type="http://schemas.openxmlformats.org/officeDocument/2006/relationships/image" Target="../media/image142.png"/><Relationship Id="rId5" Type="http://schemas.openxmlformats.org/officeDocument/2006/relationships/image" Target="../media/image138.png"/><Relationship Id="rId15" Type="http://schemas.openxmlformats.org/officeDocument/2006/relationships/image" Target="../media/image150.png"/><Relationship Id="rId10" Type="http://schemas.openxmlformats.org/officeDocument/2006/relationships/image" Target="../media/image148.png"/><Relationship Id="rId19" Type="http://schemas.openxmlformats.org/officeDocument/2006/relationships/image" Target="../media/image154.png"/><Relationship Id="rId4" Type="http://schemas.openxmlformats.org/officeDocument/2006/relationships/image" Target="../media/image136.png"/><Relationship Id="rId9" Type="http://schemas.openxmlformats.org/officeDocument/2006/relationships/image" Target="../media/image147.png"/><Relationship Id="rId14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18" Type="http://schemas.openxmlformats.org/officeDocument/2006/relationships/image" Target="../media/image170.png"/><Relationship Id="rId3" Type="http://schemas.openxmlformats.org/officeDocument/2006/relationships/image" Target="../media/image150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68.png"/><Relationship Id="rId20" Type="http://schemas.openxmlformats.org/officeDocument/2006/relationships/image" Target="../media/image1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5" Type="http://schemas.openxmlformats.org/officeDocument/2006/relationships/image" Target="../media/image167.png"/><Relationship Id="rId10" Type="http://schemas.openxmlformats.org/officeDocument/2006/relationships/image" Target="../media/image162.png"/><Relationship Id="rId19" Type="http://schemas.openxmlformats.org/officeDocument/2006/relationships/image" Target="../media/image171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@nikhef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nikhef.nl/~jo/ne" TargetMode="External"/><Relationship Id="rId4" Type="http://schemas.openxmlformats.org/officeDocument/2006/relationships/hyperlink" Target="http://www.nikhef.nl/~jo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188.png"/><Relationship Id="rId3" Type="http://schemas.openxmlformats.org/officeDocument/2006/relationships/image" Target="../media/image175.png"/><Relationship Id="rId7" Type="http://schemas.openxmlformats.org/officeDocument/2006/relationships/image" Target="../media/image182.png"/><Relationship Id="rId12" Type="http://schemas.openxmlformats.org/officeDocument/2006/relationships/image" Target="../media/image187.png"/><Relationship Id="rId17" Type="http://schemas.openxmlformats.org/officeDocument/2006/relationships/image" Target="../media/image192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1.png"/><Relationship Id="rId11" Type="http://schemas.openxmlformats.org/officeDocument/2006/relationships/image" Target="../media/image186.png"/><Relationship Id="rId5" Type="http://schemas.openxmlformats.org/officeDocument/2006/relationships/image" Target="../media/image180.png"/><Relationship Id="rId15" Type="http://schemas.openxmlformats.org/officeDocument/2006/relationships/image" Target="../media/image190.png"/><Relationship Id="rId10" Type="http://schemas.openxmlformats.org/officeDocument/2006/relationships/image" Target="../media/image185.png"/><Relationship Id="rId4" Type="http://schemas.openxmlformats.org/officeDocument/2006/relationships/image" Target="../media/image176.png"/><Relationship Id="rId9" Type="http://schemas.openxmlformats.org/officeDocument/2006/relationships/image" Target="../media/image184.png"/><Relationship Id="rId14" Type="http://schemas.openxmlformats.org/officeDocument/2006/relationships/image" Target="../media/image18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7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9.png"/><Relationship Id="rId5" Type="http://schemas.openxmlformats.org/officeDocument/2006/relationships/image" Target="../media/image149.png"/><Relationship Id="rId4" Type="http://schemas.openxmlformats.org/officeDocument/2006/relationships/image" Target="../media/image19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170.png"/><Relationship Id="rId7" Type="http://schemas.openxmlformats.org/officeDocument/2006/relationships/image" Target="../media/image20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18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12" Type="http://schemas.openxmlformats.org/officeDocument/2006/relationships/image" Target="../media/image2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1.png"/><Relationship Id="rId11" Type="http://schemas.openxmlformats.org/officeDocument/2006/relationships/image" Target="../media/image216.png"/><Relationship Id="rId5" Type="http://schemas.openxmlformats.org/officeDocument/2006/relationships/image" Target="../media/image210.png"/><Relationship Id="rId10" Type="http://schemas.openxmlformats.org/officeDocument/2006/relationships/image" Target="../media/image215.png"/><Relationship Id="rId4" Type="http://schemas.openxmlformats.org/officeDocument/2006/relationships/image" Target="../media/image209.png"/><Relationship Id="rId9" Type="http://schemas.openxmlformats.org/officeDocument/2006/relationships/image" Target="../media/image214.png"/><Relationship Id="rId14" Type="http://schemas.openxmlformats.org/officeDocument/2006/relationships/image" Target="../media/image2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image" Target="../media/image228.png"/><Relationship Id="rId3" Type="http://schemas.openxmlformats.org/officeDocument/2006/relationships/image" Target="../media/image208.png"/><Relationship Id="rId7" Type="http://schemas.openxmlformats.org/officeDocument/2006/relationships/image" Target="../media/image222.png"/><Relationship Id="rId12" Type="http://schemas.openxmlformats.org/officeDocument/2006/relationships/image" Target="../media/image2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1.png"/><Relationship Id="rId11" Type="http://schemas.openxmlformats.org/officeDocument/2006/relationships/image" Target="../media/image226.png"/><Relationship Id="rId5" Type="http://schemas.openxmlformats.org/officeDocument/2006/relationships/image" Target="../media/image220.png"/><Relationship Id="rId10" Type="http://schemas.openxmlformats.org/officeDocument/2006/relationships/image" Target="../media/image225.png"/><Relationship Id="rId4" Type="http://schemas.openxmlformats.org/officeDocument/2006/relationships/image" Target="../media/image214.png"/><Relationship Id="rId9" Type="http://schemas.openxmlformats.org/officeDocument/2006/relationships/image" Target="../media/image224.png"/><Relationship Id="rId14" Type="http://schemas.openxmlformats.org/officeDocument/2006/relationships/image" Target="../media/image2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39.png"/><Relationship Id="rId18" Type="http://schemas.openxmlformats.org/officeDocument/2006/relationships/image" Target="../media/image244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12" Type="http://schemas.openxmlformats.org/officeDocument/2006/relationships/image" Target="../media/image238.png"/><Relationship Id="rId17" Type="http://schemas.openxmlformats.org/officeDocument/2006/relationships/image" Target="../media/image243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2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3.png"/><Relationship Id="rId11" Type="http://schemas.openxmlformats.org/officeDocument/2006/relationships/image" Target="../media/image237.png"/><Relationship Id="rId5" Type="http://schemas.openxmlformats.org/officeDocument/2006/relationships/image" Target="../media/image232.png"/><Relationship Id="rId15" Type="http://schemas.openxmlformats.org/officeDocument/2006/relationships/image" Target="../media/image241.png"/><Relationship Id="rId10" Type="http://schemas.openxmlformats.org/officeDocument/2006/relationships/image" Target="../media/image236.png"/><Relationship Id="rId4" Type="http://schemas.openxmlformats.org/officeDocument/2006/relationships/image" Target="../media/image231.png"/><Relationship Id="rId9" Type="http://schemas.openxmlformats.org/officeDocument/2006/relationships/image" Target="../media/image235.png"/><Relationship Id="rId14" Type="http://schemas.openxmlformats.org/officeDocument/2006/relationships/image" Target="../media/image2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Jo van den Brand</a:t>
            </a:r>
          </a:p>
          <a:p>
            <a:r>
              <a:rPr lang="en-US" sz="1800" b="0" i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www.nikhef.nl/~jo/ne</a:t>
            </a: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April 27, 2011</a:t>
            </a: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Arial Rounded MT Bold" pitchFamily="34" charset="0"/>
              </a:rPr>
              <a:t>Nuclear energy</a:t>
            </a:r>
            <a:endParaRPr lang="en-US" sz="4400" b="1" i="1" dirty="0">
              <a:solidFill>
                <a:srgbClr val="000099"/>
              </a:solidFill>
              <a:latin typeface="Arial Rounded MT Bold" pitchFamily="34" charset="0"/>
            </a:endParaRPr>
          </a:p>
          <a:p>
            <a:pPr algn="ctr" eaLnBrk="0" hangingPunct="0"/>
            <a:r>
              <a:rPr lang="en-US" sz="3200" b="1" i="1" dirty="0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FEW </a:t>
            </a:r>
            <a:r>
              <a:rPr lang="en-US" sz="3200" b="1" i="1" dirty="0" smtClean="0">
                <a:solidFill>
                  <a:schemeClr val="hlink"/>
                </a:solidFill>
                <a:latin typeface="Arial" pitchFamily="34" charset="0"/>
                <a:cs typeface="Times New Roman" pitchFamily="18" charset="0"/>
              </a:rPr>
              <a:t>course</a:t>
            </a:r>
            <a:endParaRPr lang="en-US" sz="3200" b="1" i="1" dirty="0">
              <a:solidFill>
                <a:schemeClr val="hlink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3076" name="Picture 9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7266627" y="6550223"/>
            <a:ext cx="1877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+mn-lt"/>
              </a:rPr>
              <a:t>Week 5, </a:t>
            </a:r>
            <a:r>
              <a:rPr lang="nl-NL" sz="1400" dirty="0" err="1" smtClean="0">
                <a:latin typeface="+mn-lt"/>
              </a:rPr>
              <a:t>jo</a:t>
            </a:r>
            <a:r>
              <a:rPr lang="nl-NL" sz="1400" dirty="0" smtClean="0">
                <a:latin typeface="+mn-lt"/>
              </a:rPr>
              <a:t>@</a:t>
            </a:r>
            <a:r>
              <a:rPr lang="nl-NL" sz="1400" dirty="0" err="1" smtClean="0">
                <a:latin typeface="+mn-lt"/>
              </a:rPr>
              <a:t>nikhef.nl</a:t>
            </a:r>
            <a:endParaRPr lang="nl-NL" sz="1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4100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2" y="4536280"/>
            <a:ext cx="1814512" cy="52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Sferische</a:t>
            </a:r>
            <a:r>
              <a:rPr lang="en-GB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GB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geometrie</a:t>
            </a:r>
            <a:endParaRPr lang="en-US" i="1" kern="1200" dirty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Met Laplace operator in 1D </a:t>
            </a:r>
            <a:r>
              <a:rPr lang="en-US" dirty="0" err="1" smtClean="0">
                <a:latin typeface="+mn-lt"/>
              </a:rPr>
              <a:t>sferische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coördinaten</a:t>
            </a:r>
            <a:endParaRPr lang="en-US" dirty="0" smtClean="0">
              <a:latin typeface="+mn-lt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533400" y="16002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 err="1" smtClean="0">
                <a:latin typeface="+mn-lt"/>
              </a:rPr>
              <a:t>Voorbeeld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puntbron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S</a:t>
            </a:r>
            <a:r>
              <a:rPr lang="en-US" baseline="-25000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 op </a:t>
            </a:r>
            <a:r>
              <a:rPr lang="en-US" i="1" dirty="0" smtClean="0">
                <a:latin typeface="+mn-lt"/>
              </a:rPr>
              <a:t>r = 0</a:t>
            </a:r>
          </a:p>
        </p:txBody>
      </p:sp>
      <p:sp>
        <p:nvSpPr>
          <p:cNvPr id="30" name="TextBox 17"/>
          <p:cNvSpPr txBox="1"/>
          <p:nvPr/>
        </p:nvSpPr>
        <p:spPr>
          <a:xfrm>
            <a:off x="533400" y="25908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Definieer</a:t>
            </a:r>
            <a:endParaRPr lang="en-US" sz="1600" dirty="0" smtClean="0">
              <a:latin typeface="+mn-lt"/>
            </a:endParaRPr>
          </a:p>
        </p:txBody>
      </p:sp>
      <p:sp>
        <p:nvSpPr>
          <p:cNvPr id="45" name="TextBox 17"/>
          <p:cNvSpPr txBox="1"/>
          <p:nvPr/>
        </p:nvSpPr>
        <p:spPr>
          <a:xfrm>
            <a:off x="533400" y="30480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Probeer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weer</a:t>
            </a:r>
            <a:endParaRPr lang="en-US" baseline="-25000" dirty="0" smtClean="0">
              <a:latin typeface="+mn-lt"/>
            </a:endParaRPr>
          </a:p>
        </p:txBody>
      </p:sp>
      <p:sp>
        <p:nvSpPr>
          <p:cNvPr id="46" name="PIJL-RECHTS 45"/>
          <p:cNvSpPr/>
          <p:nvPr/>
        </p:nvSpPr>
        <p:spPr bwMode="auto">
          <a:xfrm>
            <a:off x="5098256" y="346472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51" name="TextBox 17"/>
          <p:cNvSpPr txBox="1"/>
          <p:nvPr/>
        </p:nvSpPr>
        <p:spPr>
          <a:xfrm>
            <a:off x="533400" y="34406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levert</a:t>
            </a:r>
            <a:endParaRPr lang="en-US" dirty="0" smtClean="0">
              <a:latin typeface="+mn-lt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205264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r &gt; 0 </a:t>
            </a:r>
            <a:r>
              <a:rPr lang="en-US" dirty="0" err="1" smtClean="0">
                <a:latin typeface="+mn-lt"/>
              </a:rPr>
              <a:t>geldt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endParaRPr lang="en-US" dirty="0" smtClean="0">
              <a:latin typeface="+mn-lt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39624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Randvoorwaarde</a:t>
            </a:r>
            <a:r>
              <a:rPr lang="en-US" dirty="0" smtClean="0">
                <a:latin typeface="+mn-lt"/>
              </a:rPr>
              <a:t>                   </a:t>
            </a:r>
            <a:r>
              <a:rPr lang="en-US" dirty="0" err="1" smtClean="0">
                <a:latin typeface="+mn-lt"/>
              </a:rPr>
              <a:t>dus</a:t>
            </a:r>
            <a:endParaRPr lang="en-US" dirty="0" smtClean="0">
              <a:latin typeface="+mn-lt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4343400"/>
            <a:ext cx="815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Randvoorwaarde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oorsprong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subtieler</a:t>
            </a:r>
            <a:endParaRPr lang="en-US" dirty="0" smtClean="0">
              <a:latin typeface="+mn-lt"/>
            </a:endParaRPr>
          </a:p>
          <a:p>
            <a:pPr>
              <a:defRPr/>
            </a:pP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          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                                 met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143000"/>
            <a:ext cx="3143250" cy="52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981200"/>
            <a:ext cx="2362200" cy="51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1" y="2542994"/>
            <a:ext cx="1143000" cy="48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hteraccolade 33"/>
          <p:cNvSpPr/>
          <p:nvPr/>
        </p:nvSpPr>
        <p:spPr bwMode="auto">
          <a:xfrm>
            <a:off x="5486400" y="2209800"/>
            <a:ext cx="228600" cy="685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409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257424"/>
            <a:ext cx="2005012" cy="55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89" y="3104452"/>
            <a:ext cx="1676400" cy="30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7824" y="3470092"/>
            <a:ext cx="3352800" cy="31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0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2637" y="3393280"/>
            <a:ext cx="3281363" cy="52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0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4038600"/>
            <a:ext cx="885825" cy="23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0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8600" y="4067176"/>
            <a:ext cx="576262" cy="21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03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31081" y="4706376"/>
            <a:ext cx="569120" cy="21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04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55032" y="4676776"/>
            <a:ext cx="1833562" cy="38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17"/>
          <p:cNvSpPr txBox="1"/>
          <p:nvPr/>
        </p:nvSpPr>
        <p:spPr>
          <a:xfrm>
            <a:off x="533400" y="5361565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Hiermee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vinden</a:t>
            </a:r>
            <a:r>
              <a:rPr lang="en-US" dirty="0" smtClean="0">
                <a:latin typeface="+mn-lt"/>
              </a:rPr>
              <a:t> we</a:t>
            </a:r>
          </a:p>
        </p:txBody>
      </p:sp>
      <p:grpSp>
        <p:nvGrpSpPr>
          <p:cNvPr id="56" name="Groep 55"/>
          <p:cNvGrpSpPr/>
          <p:nvPr/>
        </p:nvGrpSpPr>
        <p:grpSpPr>
          <a:xfrm>
            <a:off x="2819400" y="5257800"/>
            <a:ext cx="2590800" cy="609600"/>
            <a:chOff x="2667000" y="5257800"/>
            <a:chExt cx="2590800" cy="609600"/>
          </a:xfrm>
        </p:grpSpPr>
        <p:sp>
          <p:nvSpPr>
            <p:cNvPr id="54" name="Rounded Rectangle 27"/>
            <p:cNvSpPr/>
            <p:nvPr/>
          </p:nvSpPr>
          <p:spPr bwMode="auto">
            <a:xfrm>
              <a:off x="2667000" y="5257800"/>
              <a:ext cx="2590800" cy="609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341006" name="Picture 1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707480" y="5286376"/>
              <a:ext cx="2490787" cy="535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" name="TextBox 17"/>
          <p:cNvSpPr txBox="1"/>
          <p:nvPr/>
        </p:nvSpPr>
        <p:spPr>
          <a:xfrm>
            <a:off x="533400" y="61838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dirty="0" smtClean="0">
              <a:latin typeface="+mn-lt"/>
            </a:endParaRPr>
          </a:p>
        </p:txBody>
      </p:sp>
      <p:pic>
        <p:nvPicPr>
          <p:cNvPr id="341007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00200" y="6124649"/>
            <a:ext cx="2057400" cy="55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3" grpId="0"/>
      <p:bldP spid="30" grpId="0"/>
      <p:bldP spid="45" grpId="0"/>
      <p:bldP spid="46" grpId="0" animBg="1"/>
      <p:bldP spid="51" grpId="0"/>
      <p:bldP spid="32" grpId="0"/>
      <p:bldP spid="37" grpId="0"/>
      <p:bldP spid="42" grpId="0"/>
      <p:bldP spid="34" grpId="0" animBg="1"/>
      <p:bldP spid="43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420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727796"/>
            <a:ext cx="4648200" cy="213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Diffusielengte</a:t>
            </a:r>
            <a:r>
              <a:rPr lang="en-GB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endParaRPr lang="en-US" i="1" kern="1200" dirty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Afstand</a:t>
            </a:r>
            <a:r>
              <a:rPr lang="en-US" dirty="0" smtClean="0">
                <a:latin typeface="+mn-lt"/>
              </a:rPr>
              <a:t> die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neutron </a:t>
            </a:r>
            <a:r>
              <a:rPr lang="en-US" dirty="0" err="1" smtClean="0">
                <a:latin typeface="+mn-lt"/>
              </a:rPr>
              <a:t>aflegt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geboorte</a:t>
            </a:r>
            <a:r>
              <a:rPr lang="en-US" dirty="0" smtClean="0">
                <a:latin typeface="+mn-lt"/>
              </a:rPr>
              <a:t> op </a:t>
            </a:r>
            <a:r>
              <a:rPr lang="en-US" i="1" dirty="0" smtClean="0">
                <a:latin typeface="+mn-lt"/>
              </a:rPr>
              <a:t>r = 0 </a:t>
            </a:r>
            <a:r>
              <a:rPr lang="en-US" dirty="0" smtClean="0">
                <a:latin typeface="+mn-lt"/>
              </a:rPr>
              <a:t>tot </a:t>
            </a:r>
            <a:r>
              <a:rPr lang="en-US" dirty="0" err="1" smtClean="0">
                <a:latin typeface="+mn-lt"/>
              </a:rPr>
              <a:t>absorptie</a:t>
            </a:r>
            <a:endParaRPr lang="en-US" dirty="0" smtClean="0">
              <a:latin typeface="+mn-lt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533400" y="1840468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i="1" dirty="0" smtClean="0">
              <a:latin typeface="+mn-lt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25908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Met</a:t>
            </a:r>
            <a:endParaRPr lang="en-US" sz="1600" dirty="0" smtClean="0">
              <a:latin typeface="+mn-lt"/>
            </a:endParaRPr>
          </a:p>
        </p:txBody>
      </p:sp>
      <p:sp>
        <p:nvSpPr>
          <p:cNvPr id="45" name="TextBox 17"/>
          <p:cNvSpPr txBox="1"/>
          <p:nvPr/>
        </p:nvSpPr>
        <p:spPr>
          <a:xfrm>
            <a:off x="533400" y="3383516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Uitrekenen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levert</a:t>
            </a:r>
            <a:endParaRPr lang="en-US" baseline="-25000" dirty="0" smtClean="0">
              <a:latin typeface="+mn-lt"/>
            </a:endParaRPr>
          </a:p>
        </p:txBody>
      </p:sp>
      <p:sp>
        <p:nvSpPr>
          <p:cNvPr id="46" name="PIJL-RECHTS 45"/>
          <p:cNvSpPr/>
          <p:nvPr/>
        </p:nvSpPr>
        <p:spPr bwMode="auto">
          <a:xfrm>
            <a:off x="3581400" y="3371848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4078069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Diffusielengte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evenredig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rms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diffusieafstand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geboorte</a:t>
            </a:r>
            <a:r>
              <a:rPr lang="en-US" dirty="0" smtClean="0">
                <a:latin typeface="+mn-lt"/>
              </a:rPr>
              <a:t> tot </a:t>
            </a:r>
            <a:r>
              <a:rPr lang="en-US" dirty="0" err="1" smtClean="0">
                <a:latin typeface="+mn-lt"/>
              </a:rPr>
              <a:t>absorptie</a:t>
            </a:r>
            <a:endParaRPr lang="en-US" dirty="0" smtClean="0">
              <a:latin typeface="+mn-lt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4459069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Vrije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weglengte</a:t>
            </a:r>
            <a:endParaRPr lang="en-US" dirty="0" smtClean="0">
              <a:latin typeface="+mn-lt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533400" y="48006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Isotrope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verstrooiing</a:t>
            </a:r>
            <a:endParaRPr lang="en-US" dirty="0" smtClean="0">
              <a:latin typeface="+mn-lt"/>
            </a:endParaRPr>
          </a:p>
        </p:txBody>
      </p:sp>
      <p:pic>
        <p:nvPicPr>
          <p:cNvPr id="34100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1" y="2535086"/>
            <a:ext cx="2362200" cy="50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600200"/>
            <a:ext cx="1624012" cy="91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hteraccolade 32"/>
          <p:cNvSpPr/>
          <p:nvPr/>
        </p:nvSpPr>
        <p:spPr bwMode="auto">
          <a:xfrm>
            <a:off x="3810000" y="1828800"/>
            <a:ext cx="228600" cy="1066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420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0519" y="1895472"/>
            <a:ext cx="482502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78880" y="3378991"/>
            <a:ext cx="874986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oep 37"/>
          <p:cNvGrpSpPr/>
          <p:nvPr/>
        </p:nvGrpSpPr>
        <p:grpSpPr>
          <a:xfrm>
            <a:off x="4572000" y="3217072"/>
            <a:ext cx="2590800" cy="669128"/>
            <a:chOff x="4383880" y="2974184"/>
            <a:chExt cx="2590800" cy="669128"/>
          </a:xfrm>
        </p:grpSpPr>
        <p:sp>
          <p:nvSpPr>
            <p:cNvPr id="54" name="Rounded Rectangle 27"/>
            <p:cNvSpPr/>
            <p:nvPr/>
          </p:nvSpPr>
          <p:spPr bwMode="auto">
            <a:xfrm>
              <a:off x="4383880" y="2974184"/>
              <a:ext cx="2590800" cy="66912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342021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81512" y="3012280"/>
              <a:ext cx="2371725" cy="565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202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512" y="4536280"/>
            <a:ext cx="838200" cy="23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50345" y="4900180"/>
            <a:ext cx="1676399" cy="22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17"/>
          <p:cNvSpPr txBox="1"/>
          <p:nvPr/>
        </p:nvSpPr>
        <p:spPr>
          <a:xfrm>
            <a:off x="533400" y="51170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Met                  en</a:t>
            </a:r>
          </a:p>
        </p:txBody>
      </p:sp>
      <p:pic>
        <p:nvPicPr>
          <p:cNvPr id="342025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5181600"/>
            <a:ext cx="914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6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4600" y="5181600"/>
            <a:ext cx="1371600" cy="2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PIJL-RECHTS 43"/>
          <p:cNvSpPr/>
          <p:nvPr/>
        </p:nvSpPr>
        <p:spPr bwMode="auto">
          <a:xfrm>
            <a:off x="685800" y="55626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42027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0" y="56388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17"/>
          <p:cNvSpPr txBox="1"/>
          <p:nvPr/>
        </p:nvSpPr>
        <p:spPr>
          <a:xfrm>
            <a:off x="533400" y="6081476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Dus</a:t>
            </a:r>
            <a:endParaRPr lang="en-US" dirty="0" smtClean="0">
              <a:latin typeface="+mn-lt"/>
            </a:endParaRPr>
          </a:p>
        </p:txBody>
      </p:sp>
      <p:grpSp>
        <p:nvGrpSpPr>
          <p:cNvPr id="52" name="Groep 51"/>
          <p:cNvGrpSpPr/>
          <p:nvPr/>
        </p:nvGrpSpPr>
        <p:grpSpPr>
          <a:xfrm>
            <a:off x="1309688" y="6053136"/>
            <a:ext cx="1981200" cy="457200"/>
            <a:chOff x="1309688" y="6053136"/>
            <a:chExt cx="1981200" cy="457200"/>
          </a:xfrm>
        </p:grpSpPr>
        <p:sp>
          <p:nvSpPr>
            <p:cNvPr id="49" name="Rounded Rectangle 27"/>
            <p:cNvSpPr/>
            <p:nvPr/>
          </p:nvSpPr>
          <p:spPr bwMode="auto">
            <a:xfrm>
              <a:off x="1309688" y="6053136"/>
              <a:ext cx="19812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342028" name="Picture 1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71600" y="6105528"/>
              <a:ext cx="1824037" cy="349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" name="Tekstvak 54"/>
          <p:cNvSpPr txBox="1"/>
          <p:nvPr/>
        </p:nvSpPr>
        <p:spPr>
          <a:xfrm>
            <a:off x="3581400" y="6488668"/>
            <a:ext cx="2016771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+mn-lt"/>
              </a:rPr>
              <a:t>Voorwaarde: </a:t>
            </a:r>
            <a:r>
              <a:rPr lang="nl-NL" sz="1600" i="1" dirty="0" smtClean="0">
                <a:latin typeface="+mn-lt"/>
              </a:rPr>
              <a:t>c &gt; 0.7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3" grpId="0"/>
      <p:bldP spid="30" grpId="0"/>
      <p:bldP spid="45" grpId="0"/>
      <p:bldP spid="46" grpId="0" animBg="1"/>
      <p:bldP spid="37" grpId="0"/>
      <p:bldP spid="42" grpId="0"/>
      <p:bldP spid="43" grpId="0"/>
      <p:bldP spid="33" grpId="0" animBg="1"/>
      <p:bldP spid="41" grpId="0"/>
      <p:bldP spid="44" grpId="0" animBg="1"/>
      <p:bldP spid="47" grpId="0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ea typeface="+mn-ea"/>
                <a:cs typeface="+mn-cs"/>
              </a:rPr>
              <a:t>Multiplying systems</a:t>
            </a:r>
            <a:endParaRPr lang="en-US" i="1" kern="1200" dirty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beschouwen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uniform </a:t>
            </a:r>
            <a:r>
              <a:rPr lang="en-US" i="1" dirty="0" err="1" smtClean="0">
                <a:latin typeface="+mn-lt"/>
              </a:rPr>
              <a:t>sferische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systeem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splijtbaar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materiaal</a:t>
            </a:r>
            <a:endParaRPr lang="en-US" dirty="0" smtClean="0">
              <a:latin typeface="+mn-lt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2754868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Deel</a:t>
            </a:r>
            <a:r>
              <a:rPr lang="en-US" dirty="0" smtClean="0">
                <a:latin typeface="+mn-lt"/>
              </a:rPr>
              <a:t> door </a:t>
            </a:r>
            <a:r>
              <a:rPr lang="en-US" i="1" dirty="0" smtClean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gebruik</a:t>
            </a:r>
            <a:r>
              <a:rPr lang="en-US" dirty="0" smtClean="0">
                <a:latin typeface="+mn-lt"/>
              </a:rPr>
              <a:t>                        en                    </a:t>
            </a:r>
            <a:r>
              <a:rPr lang="en-US" dirty="0" err="1" smtClean="0">
                <a:latin typeface="+mn-lt"/>
              </a:rPr>
              <a:t>levert</a:t>
            </a:r>
            <a:r>
              <a:rPr lang="en-US" dirty="0" smtClean="0">
                <a:latin typeface="+mn-lt"/>
              </a:rPr>
              <a:t> in 1D</a:t>
            </a:r>
            <a:endParaRPr lang="en-US" sz="1600" dirty="0" smtClean="0">
              <a:latin typeface="+mn-lt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38100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oplossing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weer</a:t>
            </a:r>
            <a:r>
              <a:rPr lang="en-US" dirty="0" smtClean="0">
                <a:latin typeface="+mn-lt"/>
              </a:rPr>
              <a:t>                                     met</a:t>
            </a:r>
          </a:p>
        </p:txBody>
      </p:sp>
      <p:sp>
        <p:nvSpPr>
          <p:cNvPr id="42" name="TextBox 17"/>
          <p:cNvSpPr txBox="1"/>
          <p:nvPr/>
        </p:nvSpPr>
        <p:spPr>
          <a:xfrm>
            <a:off x="533400" y="42672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Ook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dirty="0" smtClean="0">
              <a:latin typeface="+mn-lt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533400" y="48006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Gebruik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weer</a:t>
            </a:r>
            <a:endParaRPr lang="en-US" dirty="0" smtClean="0">
              <a:latin typeface="+mn-lt"/>
            </a:endParaRPr>
          </a:p>
        </p:txBody>
      </p:sp>
      <p:sp>
        <p:nvSpPr>
          <p:cNvPr id="47" name="TextBox 17"/>
          <p:cNvSpPr txBox="1"/>
          <p:nvPr/>
        </p:nvSpPr>
        <p:spPr>
          <a:xfrm>
            <a:off x="533400" y="618149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vinden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de flux</a:t>
            </a:r>
          </a:p>
        </p:txBody>
      </p:sp>
      <p:sp>
        <p:nvSpPr>
          <p:cNvPr id="34" name="TextBox 17"/>
          <p:cNvSpPr txBox="1"/>
          <p:nvPr/>
        </p:nvSpPr>
        <p:spPr>
          <a:xfrm>
            <a:off x="533400" y="16002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Neutron </a:t>
            </a:r>
            <a:r>
              <a:rPr lang="en-US" dirty="0" err="1" smtClean="0">
                <a:latin typeface="+mn-lt"/>
              </a:rPr>
              <a:t>diffusievergelijking</a:t>
            </a:r>
            <a:endParaRPr lang="en-US" dirty="0" smtClean="0">
              <a:latin typeface="+mn-lt"/>
            </a:endParaRPr>
          </a:p>
        </p:txBody>
      </p:sp>
      <p:grpSp>
        <p:nvGrpSpPr>
          <p:cNvPr id="35" name="Groep 34"/>
          <p:cNvGrpSpPr/>
          <p:nvPr/>
        </p:nvGrpSpPr>
        <p:grpSpPr>
          <a:xfrm>
            <a:off x="914400" y="2133600"/>
            <a:ext cx="5486400" cy="457200"/>
            <a:chOff x="1040608" y="4807744"/>
            <a:chExt cx="5486400" cy="457200"/>
          </a:xfrm>
        </p:grpSpPr>
        <p:sp>
          <p:nvSpPr>
            <p:cNvPr id="36" name="Rounded Rectangle 27"/>
            <p:cNvSpPr/>
            <p:nvPr/>
          </p:nvSpPr>
          <p:spPr bwMode="auto">
            <a:xfrm>
              <a:off x="1040608" y="4807744"/>
              <a:ext cx="54864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3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4807744"/>
              <a:ext cx="5305425" cy="402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800352"/>
            <a:ext cx="1323975" cy="30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8224" y="2790824"/>
            <a:ext cx="1119187" cy="30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3200400"/>
            <a:ext cx="4014787" cy="5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4265" y="3833816"/>
            <a:ext cx="2057400" cy="3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3726656"/>
            <a:ext cx="1724025" cy="57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7832" y="4205288"/>
            <a:ext cx="36195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0256" y="4702968"/>
            <a:ext cx="1328737" cy="55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hteraccolade 47"/>
          <p:cNvSpPr/>
          <p:nvPr/>
        </p:nvSpPr>
        <p:spPr bwMode="auto">
          <a:xfrm>
            <a:off x="5410200" y="4343400"/>
            <a:ext cx="228600" cy="7620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4304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4467224"/>
            <a:ext cx="2814638" cy="55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17"/>
          <p:cNvSpPr txBox="1"/>
          <p:nvPr/>
        </p:nvSpPr>
        <p:spPr>
          <a:xfrm>
            <a:off x="533400" y="5229224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Probeer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weer</a:t>
            </a:r>
            <a:endParaRPr lang="en-US" dirty="0" smtClean="0">
              <a:latin typeface="+mn-lt"/>
            </a:endParaRPr>
          </a:p>
        </p:txBody>
      </p:sp>
      <p:pic>
        <p:nvPicPr>
          <p:cNvPr id="343050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43113" y="5281226"/>
            <a:ext cx="1828800" cy="29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PIJL-RECHTS 50"/>
          <p:cNvSpPr/>
          <p:nvPr/>
        </p:nvSpPr>
        <p:spPr bwMode="auto">
          <a:xfrm>
            <a:off x="4038600" y="52578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43051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76800" y="5181600"/>
            <a:ext cx="1581150" cy="46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52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5660233"/>
            <a:ext cx="4267200" cy="25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53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24200" y="6096000"/>
            <a:ext cx="584046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4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4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4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4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7" grpId="0"/>
      <p:bldP spid="42" grpId="0"/>
      <p:bldP spid="43" grpId="0"/>
      <p:bldP spid="47" grpId="0"/>
      <p:bldP spid="34" grpId="0"/>
      <p:bldP spid="48" grpId="0" animBg="1"/>
      <p:bldP spid="50" grpId="0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ea typeface="+mn-ea"/>
                <a:cs typeface="+mn-cs"/>
              </a:rPr>
              <a:t>Multiplying systems</a:t>
            </a:r>
            <a:endParaRPr lang="en-US" i="1" kern="1200" dirty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hadden</a:t>
            </a:r>
            <a:endParaRPr lang="en-US" dirty="0" smtClean="0">
              <a:latin typeface="+mn-lt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2069068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Met </a:t>
            </a:r>
            <a:r>
              <a:rPr lang="en-US" dirty="0" err="1" smtClean="0">
                <a:latin typeface="+mn-lt"/>
              </a:rPr>
              <a:t>definitie</a:t>
            </a:r>
            <a:endParaRPr lang="en-US" sz="1600" dirty="0" smtClean="0">
              <a:latin typeface="+mn-lt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25146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Flux</a:t>
            </a:r>
          </a:p>
        </p:txBody>
      </p:sp>
      <p:sp>
        <p:nvSpPr>
          <p:cNvPr id="42" name="TextBox 17"/>
          <p:cNvSpPr txBox="1"/>
          <p:nvPr/>
        </p:nvSpPr>
        <p:spPr>
          <a:xfrm>
            <a:off x="533400" y="29718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Gebruik</a:t>
            </a:r>
            <a:r>
              <a:rPr lang="en-US" dirty="0" smtClean="0">
                <a:latin typeface="+mn-lt"/>
              </a:rPr>
              <a:t>    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ge-extrapoleerde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bolstraal</a:t>
            </a:r>
            <a:r>
              <a:rPr lang="en-US" dirty="0" smtClean="0">
                <a:latin typeface="+mn-lt"/>
              </a:rPr>
              <a:t>, met </a:t>
            </a:r>
            <a:r>
              <a:rPr lang="en-US" dirty="0" err="1" smtClean="0">
                <a:latin typeface="+mn-lt"/>
              </a:rPr>
              <a:t>conditie</a:t>
            </a:r>
            <a:endParaRPr lang="en-US" dirty="0" smtClean="0">
              <a:latin typeface="+mn-lt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533400" y="3390904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levert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relatie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C</a:t>
            </a:r>
            <a:r>
              <a:rPr lang="en-US" baseline="-25000" dirty="0" smtClean="0">
                <a:latin typeface="+mn-lt"/>
              </a:rPr>
              <a:t>1</a:t>
            </a:r>
          </a:p>
        </p:txBody>
      </p:sp>
      <p:sp>
        <p:nvSpPr>
          <p:cNvPr id="34" name="TextBox 17"/>
          <p:cNvSpPr txBox="1"/>
          <p:nvPr/>
        </p:nvSpPr>
        <p:spPr>
          <a:xfrm>
            <a:off x="533400" y="16002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Randvoorwaarden</a:t>
            </a:r>
            <a:r>
              <a:rPr lang="en-US" dirty="0" smtClean="0">
                <a:latin typeface="+mn-lt"/>
              </a:rPr>
              <a:t>:          </a:t>
            </a:r>
            <a:r>
              <a:rPr lang="en-US" dirty="0" err="1" smtClean="0">
                <a:latin typeface="+mn-lt"/>
              </a:rPr>
              <a:t>eindig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enkel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endParaRPr lang="en-US" dirty="0" smtClean="0">
              <a:latin typeface="+mn-lt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533400" y="411218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Aldus</a:t>
            </a:r>
          </a:p>
        </p:txBody>
      </p:sp>
      <p:pic>
        <p:nvPicPr>
          <p:cNvPr id="34305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128712"/>
            <a:ext cx="584046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7464" y="1709739"/>
            <a:ext cx="464634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3009" y="1719264"/>
            <a:ext cx="851442" cy="21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3112" y="2140744"/>
            <a:ext cx="103471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2105024"/>
            <a:ext cx="108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31104" y="2424112"/>
            <a:ext cx="4076700" cy="5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59704" y="3000376"/>
            <a:ext cx="201324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ep 39"/>
          <p:cNvGrpSpPr/>
          <p:nvPr/>
        </p:nvGrpSpPr>
        <p:grpSpPr>
          <a:xfrm>
            <a:off x="6629400" y="2971800"/>
            <a:ext cx="838200" cy="317813"/>
            <a:chOff x="6629400" y="2971800"/>
            <a:chExt cx="838200" cy="317813"/>
          </a:xfrm>
        </p:grpSpPr>
        <p:pic>
          <p:nvPicPr>
            <p:cNvPr id="344072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29400" y="3018083"/>
              <a:ext cx="838200" cy="27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hthoek 38"/>
            <p:cNvSpPr/>
            <p:nvPr/>
          </p:nvSpPr>
          <p:spPr bwMode="auto">
            <a:xfrm>
              <a:off x="7239000" y="2971800"/>
              <a:ext cx="2286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pic>
        <p:nvPicPr>
          <p:cNvPr id="34407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3296248"/>
            <a:ext cx="4214812" cy="58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1600" y="3936248"/>
            <a:ext cx="4557712" cy="71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17"/>
          <p:cNvSpPr txBox="1"/>
          <p:nvPr/>
        </p:nvSpPr>
        <p:spPr>
          <a:xfrm>
            <a:off x="533400" y="48337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             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                                                      en </a:t>
            </a:r>
          </a:p>
        </p:txBody>
      </p:sp>
      <p:pic>
        <p:nvPicPr>
          <p:cNvPr id="34407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31995" y="4876800"/>
            <a:ext cx="727749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38400" y="4724400"/>
            <a:ext cx="310793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7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38400" y="5334000"/>
            <a:ext cx="2971800" cy="29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8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95400" y="5730017"/>
            <a:ext cx="4648200" cy="82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17"/>
          <p:cNvSpPr txBox="1"/>
          <p:nvPr/>
        </p:nvSpPr>
        <p:spPr>
          <a:xfrm>
            <a:off x="533400" y="55626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levert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7" grpId="0"/>
      <p:bldP spid="42" grpId="0"/>
      <p:bldP spid="43" grpId="0"/>
      <p:bldP spid="34" grpId="0"/>
      <p:bldP spid="50" grpId="0"/>
      <p:bldP spid="41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Kritische</a:t>
            </a:r>
            <a:r>
              <a:rPr lang="en-GB" i="1" kern="1200" dirty="0" smtClean="0">
                <a:solidFill>
                  <a:srgbClr val="000099"/>
                </a:solidFill>
                <a:ea typeface="+mn-ea"/>
                <a:cs typeface="+mn-cs"/>
              </a:rPr>
              <a:t> reactor</a:t>
            </a:r>
            <a:endParaRPr lang="en-US" i="1" kern="1200" dirty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Flux </a:t>
            </a:r>
            <a:r>
              <a:rPr lang="en-US" dirty="0" err="1" smtClean="0">
                <a:latin typeface="+mn-lt"/>
              </a:rPr>
              <a:t>neemt</a:t>
            </a:r>
            <a:r>
              <a:rPr lang="en-US" dirty="0" smtClean="0">
                <a:latin typeface="+mn-lt"/>
              </a:rPr>
              <a:t> toe met </a:t>
            </a:r>
            <a:r>
              <a:rPr lang="en-US" dirty="0" err="1" smtClean="0">
                <a:latin typeface="+mn-lt"/>
              </a:rPr>
              <a:t>toenemende</a:t>
            </a:r>
            <a:endParaRPr lang="en-US" dirty="0" smtClean="0">
              <a:latin typeface="+mn-lt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25146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verwachten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uitdrukking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de flux </a:t>
            </a:r>
            <a:r>
              <a:rPr lang="en-US" dirty="0" err="1" smtClean="0">
                <a:latin typeface="+mn-lt"/>
              </a:rPr>
              <a:t>singulier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endParaRPr lang="en-US" dirty="0" smtClean="0">
              <a:latin typeface="+mn-lt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29718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Criticality condition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eindige</a:t>
            </a:r>
            <a:r>
              <a:rPr lang="en-US" dirty="0" smtClean="0">
                <a:latin typeface="+mn-lt"/>
              </a:rPr>
              <a:t> reactor</a:t>
            </a:r>
          </a:p>
        </p:txBody>
      </p:sp>
      <p:sp>
        <p:nvSpPr>
          <p:cNvPr id="43" name="TextBox 17"/>
          <p:cNvSpPr txBox="1"/>
          <p:nvPr/>
        </p:nvSpPr>
        <p:spPr>
          <a:xfrm>
            <a:off x="533400" y="3390904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sferische</a:t>
            </a:r>
            <a:r>
              <a:rPr lang="en-US" dirty="0" smtClean="0">
                <a:latin typeface="+mn-lt"/>
              </a:rPr>
              <a:t> reactor </a:t>
            </a:r>
            <a:r>
              <a:rPr lang="en-US" dirty="0" err="1" smtClean="0">
                <a:latin typeface="+mn-lt"/>
              </a:rPr>
              <a:t>geldt</a:t>
            </a:r>
            <a:endParaRPr lang="en-US" baseline="-25000" dirty="0" smtClean="0">
              <a:latin typeface="+mn-lt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533400" y="16002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komt</a:t>
            </a:r>
            <a:r>
              <a:rPr lang="en-US" dirty="0" smtClean="0">
                <a:latin typeface="+mn-lt"/>
              </a:rPr>
              <a:t> door de </a:t>
            </a:r>
            <a:r>
              <a:rPr lang="en-US" dirty="0" err="1" smtClean="0">
                <a:latin typeface="+mn-lt"/>
              </a:rPr>
              <a:t>noemer</a:t>
            </a:r>
            <a:r>
              <a:rPr lang="en-US" dirty="0" smtClean="0">
                <a:latin typeface="+mn-lt"/>
              </a:rPr>
              <a:t> in</a:t>
            </a:r>
          </a:p>
        </p:txBody>
      </p:sp>
      <p:sp>
        <p:nvSpPr>
          <p:cNvPr id="50" name="TextBox 17"/>
          <p:cNvSpPr txBox="1"/>
          <p:nvPr/>
        </p:nvSpPr>
        <p:spPr>
          <a:xfrm>
            <a:off x="533400" y="43550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</a:t>
            </a:r>
            <a:r>
              <a:rPr lang="en-US" dirty="0" err="1" smtClean="0">
                <a:latin typeface="+mn-lt"/>
              </a:rPr>
              <a:t>nonleakage</a:t>
            </a:r>
            <a:r>
              <a:rPr lang="en-US" dirty="0" smtClean="0">
                <a:latin typeface="+mn-lt"/>
              </a:rPr>
              <a:t> probability is </a:t>
            </a:r>
            <a:r>
              <a:rPr lang="en-US" dirty="0" err="1" smtClean="0">
                <a:latin typeface="+mn-lt"/>
              </a:rPr>
              <a:t>dus</a:t>
            </a:r>
            <a:endParaRPr lang="en-US" dirty="0" smtClean="0">
              <a:latin typeface="+mn-lt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48337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Merk</a:t>
            </a:r>
            <a:r>
              <a:rPr lang="en-US" dirty="0" smtClean="0">
                <a:latin typeface="+mn-lt"/>
              </a:rPr>
              <a:t> op: </a:t>
            </a:r>
            <a:r>
              <a:rPr lang="en-US" dirty="0" err="1" smtClean="0">
                <a:latin typeface="+mn-lt"/>
              </a:rPr>
              <a:t>dus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dirty="0" smtClean="0">
              <a:latin typeface="+mn-lt"/>
            </a:endParaRPr>
          </a:p>
        </p:txBody>
      </p:sp>
      <p:pic>
        <p:nvPicPr>
          <p:cNvPr id="34407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93032"/>
            <a:ext cx="4648200" cy="82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17"/>
          <p:cNvSpPr txBox="1"/>
          <p:nvPr/>
        </p:nvSpPr>
        <p:spPr>
          <a:xfrm>
            <a:off x="533400" y="5181600"/>
            <a:ext cx="594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Zoals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verwacht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neemt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nonleakage</a:t>
            </a:r>
            <a:r>
              <a:rPr lang="en-US" dirty="0" smtClean="0">
                <a:latin typeface="+mn-lt"/>
              </a:rPr>
              <a:t> toe met          de </a:t>
            </a:r>
            <a:r>
              <a:rPr lang="en-US" dirty="0" err="1" smtClean="0">
                <a:latin typeface="+mn-lt"/>
              </a:rPr>
              <a:t>ge-extrapoleerde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reactorstraal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gemeten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diffusielengten</a:t>
            </a:r>
            <a:endParaRPr lang="en-US" dirty="0" smtClean="0">
              <a:latin typeface="+mn-lt"/>
            </a:endParaRPr>
          </a:p>
        </p:txBody>
      </p:sp>
      <p:pic>
        <p:nvPicPr>
          <p:cNvPr id="34407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3320" y="3995267"/>
            <a:ext cx="2404480" cy="286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kstvak 48"/>
          <p:cNvSpPr txBox="1"/>
          <p:nvPr/>
        </p:nvSpPr>
        <p:spPr>
          <a:xfrm>
            <a:off x="7093744" y="2542401"/>
            <a:ext cx="1367682" cy="276999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200" dirty="0" smtClean="0"/>
              <a:t>p</a:t>
            </a:r>
            <a:r>
              <a:rPr lang="nl-NL" sz="1200" dirty="0" smtClean="0">
                <a:latin typeface="+mn-lt"/>
              </a:rPr>
              <a:t> </a:t>
            </a:r>
            <a:r>
              <a:rPr lang="nl-NL" sz="1200" dirty="0" smtClean="0">
                <a:latin typeface="+mn-lt"/>
                <a:sym typeface="Symbol"/>
              </a:rPr>
              <a:t> </a:t>
            </a:r>
            <a:r>
              <a:rPr lang="nl-NL" sz="1200" dirty="0" smtClean="0">
                <a:latin typeface="+mn-lt"/>
              </a:rPr>
              <a:t>flux oneindig</a:t>
            </a:r>
          </a:p>
        </p:txBody>
      </p:sp>
      <p:sp>
        <p:nvSpPr>
          <p:cNvPr id="46" name="Rechteraccolade 45"/>
          <p:cNvSpPr/>
          <p:nvPr/>
        </p:nvSpPr>
        <p:spPr bwMode="auto">
          <a:xfrm rot="5400000">
            <a:off x="7620000" y="1616143"/>
            <a:ext cx="304800" cy="13716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pSp>
        <p:nvGrpSpPr>
          <p:cNvPr id="33" name="Groep 32"/>
          <p:cNvGrpSpPr/>
          <p:nvPr/>
        </p:nvGrpSpPr>
        <p:grpSpPr>
          <a:xfrm>
            <a:off x="4002880" y="1219200"/>
            <a:ext cx="873920" cy="381000"/>
            <a:chOff x="4002880" y="1219200"/>
            <a:chExt cx="873920" cy="381000"/>
          </a:xfrm>
        </p:grpSpPr>
        <p:pic>
          <p:nvPicPr>
            <p:cNvPr id="344075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02880" y="1262064"/>
              <a:ext cx="727749" cy="30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hthoek 31"/>
            <p:cNvSpPr/>
            <p:nvPr/>
          </p:nvSpPr>
          <p:spPr bwMode="auto">
            <a:xfrm>
              <a:off x="4343400" y="1219200"/>
              <a:ext cx="533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sp>
        <p:nvSpPr>
          <p:cNvPr id="30" name="TextBox 17"/>
          <p:cNvSpPr txBox="1"/>
          <p:nvPr/>
        </p:nvSpPr>
        <p:spPr>
          <a:xfrm>
            <a:off x="533400" y="2069068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de flux </a:t>
            </a:r>
            <a:r>
              <a:rPr lang="en-US" dirty="0" err="1" smtClean="0">
                <a:latin typeface="+mn-lt"/>
              </a:rPr>
              <a:t>oneindig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is de </a:t>
            </a:r>
            <a:r>
              <a:rPr lang="en-US" dirty="0" err="1" smtClean="0">
                <a:latin typeface="+mn-lt"/>
              </a:rPr>
              <a:t>bol</a:t>
            </a:r>
            <a:r>
              <a:rPr lang="en-US" dirty="0" smtClean="0">
                <a:latin typeface="+mn-lt"/>
              </a:rPr>
              <a:t> critical</a:t>
            </a:r>
            <a:endParaRPr lang="en-US" sz="1600" dirty="0" smtClean="0">
              <a:latin typeface="+mn-lt"/>
            </a:endParaRP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1" y="3020050"/>
            <a:ext cx="1600200" cy="2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3380906"/>
            <a:ext cx="1833562" cy="41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PIJL-RECHTS 35"/>
          <p:cNvSpPr/>
          <p:nvPr/>
        </p:nvSpPr>
        <p:spPr bwMode="auto">
          <a:xfrm>
            <a:off x="1219200" y="3864768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3788568"/>
            <a:ext cx="1543050" cy="6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4336256"/>
            <a:ext cx="1676400" cy="57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4789486"/>
            <a:ext cx="13096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ep 44"/>
          <p:cNvGrpSpPr/>
          <p:nvPr/>
        </p:nvGrpSpPr>
        <p:grpSpPr>
          <a:xfrm>
            <a:off x="5000624" y="5191128"/>
            <a:ext cx="389238" cy="273840"/>
            <a:chOff x="4979192" y="5191128"/>
            <a:chExt cx="389238" cy="273840"/>
          </a:xfrm>
        </p:grpSpPr>
        <p:pic>
          <p:nvPicPr>
            <p:cNvPr id="340999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79192" y="5236368"/>
              <a:ext cx="3892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Rechthoek 43"/>
            <p:cNvSpPr/>
            <p:nvPr/>
          </p:nvSpPr>
          <p:spPr bwMode="auto">
            <a:xfrm>
              <a:off x="5181600" y="5191128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sp>
        <p:nvSpPr>
          <p:cNvPr id="48" name="TextBox 17"/>
          <p:cNvSpPr txBox="1"/>
          <p:nvPr/>
        </p:nvSpPr>
        <p:spPr>
          <a:xfrm>
            <a:off x="533400" y="58674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Material buckling term</a:t>
            </a:r>
          </a:p>
        </p:txBody>
      </p:sp>
      <p:pic>
        <p:nvPicPr>
          <p:cNvPr id="341000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71800" y="5889924"/>
            <a:ext cx="1662112" cy="30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17"/>
          <p:cNvSpPr txBox="1"/>
          <p:nvPr/>
        </p:nvSpPr>
        <p:spPr>
          <a:xfrm>
            <a:off x="533400" y="6198156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Geometric buckling term</a:t>
            </a:r>
          </a:p>
        </p:txBody>
      </p:sp>
      <p:grpSp>
        <p:nvGrpSpPr>
          <p:cNvPr id="54" name="Groep 53"/>
          <p:cNvGrpSpPr/>
          <p:nvPr/>
        </p:nvGrpSpPr>
        <p:grpSpPr>
          <a:xfrm>
            <a:off x="3193256" y="6207920"/>
            <a:ext cx="921544" cy="322334"/>
            <a:chOff x="3193256" y="6207920"/>
            <a:chExt cx="921544" cy="322334"/>
          </a:xfrm>
        </p:grpSpPr>
        <p:pic>
          <p:nvPicPr>
            <p:cNvPr id="341001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28975" y="6248400"/>
              <a:ext cx="885825" cy="281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Rechthoek 51"/>
            <p:cNvSpPr/>
            <p:nvPr/>
          </p:nvSpPr>
          <p:spPr bwMode="auto">
            <a:xfrm>
              <a:off x="3193256" y="6207920"/>
              <a:ext cx="2286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53" name="Rechthoek 52"/>
            <p:cNvSpPr/>
            <p:nvPr/>
          </p:nvSpPr>
          <p:spPr bwMode="auto">
            <a:xfrm>
              <a:off x="3762376" y="6219824"/>
              <a:ext cx="2286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sp>
        <p:nvSpPr>
          <p:cNvPr id="55" name="Tekstvak 54"/>
          <p:cNvSpPr txBox="1"/>
          <p:nvPr/>
        </p:nvSpPr>
        <p:spPr>
          <a:xfrm>
            <a:off x="4495800" y="6474023"/>
            <a:ext cx="1572866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err="1" smtClean="0">
                <a:latin typeface="+mn-lt"/>
              </a:rPr>
              <a:t>Criticality</a:t>
            </a:r>
            <a:r>
              <a:rPr lang="nl-NL" sz="1400" dirty="0" smtClean="0">
                <a:latin typeface="+mn-lt"/>
              </a:rPr>
              <a:t> </a:t>
            </a:r>
            <a:r>
              <a:rPr lang="nl-NL" sz="1400" i="1" dirty="0" err="1" smtClean="0">
                <a:latin typeface="+mn-lt"/>
              </a:rPr>
              <a:t>B</a:t>
            </a:r>
            <a:r>
              <a:rPr lang="nl-NL" sz="1400" baseline="-25000" dirty="0" err="1" smtClean="0">
                <a:latin typeface="+mn-lt"/>
              </a:rPr>
              <a:t>g</a:t>
            </a:r>
            <a:r>
              <a:rPr lang="nl-NL" sz="1400" dirty="0" smtClean="0">
                <a:latin typeface="+mn-lt"/>
              </a:rPr>
              <a:t> </a:t>
            </a:r>
            <a:r>
              <a:rPr lang="nl-NL" sz="1400" i="1" dirty="0" smtClean="0">
                <a:latin typeface="+mn-lt"/>
              </a:rPr>
              <a:t>= </a:t>
            </a:r>
            <a:r>
              <a:rPr lang="nl-NL" sz="1400" i="1" dirty="0" err="1" smtClean="0">
                <a:latin typeface="+mn-lt"/>
              </a:rPr>
              <a:t>B</a:t>
            </a:r>
            <a:r>
              <a:rPr lang="nl-NL" sz="1400" baseline="-25000" dirty="0" err="1" smtClean="0">
                <a:latin typeface="+mn-lt"/>
              </a:rPr>
              <a:t>m</a:t>
            </a:r>
            <a:endParaRPr lang="nl-NL" sz="1400" baseline="-2500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2" grpId="0"/>
      <p:bldP spid="43" grpId="0"/>
      <p:bldP spid="34" grpId="0"/>
      <p:bldP spid="50" grpId="0"/>
      <p:bldP spid="41" grpId="0"/>
      <p:bldP spid="47" grpId="0"/>
      <p:bldP spid="49" grpId="0" animBg="1"/>
      <p:bldP spid="46" grpId="0" animBg="1"/>
      <p:bldP spid="30" grpId="0"/>
      <p:bldP spid="36" grpId="0" animBg="1"/>
      <p:bldP spid="48" grpId="0"/>
      <p:bldP spid="51" grpId="0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ea typeface="+mn-ea"/>
                <a:cs typeface="+mn-cs"/>
              </a:rPr>
              <a:t>Neutron </a:t>
            </a:r>
            <a:r>
              <a:rPr lang="en-GB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distributies</a:t>
            </a:r>
            <a:endParaRPr lang="en-US" i="1" kern="1200" dirty="0">
              <a:solidFill>
                <a:srgbClr val="000099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4100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788736"/>
            <a:ext cx="1295400" cy="53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0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2536" y="5192662"/>
            <a:ext cx="1981200" cy="57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</a:rPr>
              <a:t>Neutron </a:t>
            </a:r>
            <a:r>
              <a:rPr lang="en-GB" i="1" kern="1200" dirty="0" err="1" smtClean="0">
                <a:solidFill>
                  <a:srgbClr val="000099"/>
                </a:solidFill>
              </a:rPr>
              <a:t>distributies</a:t>
            </a:r>
            <a:endParaRPr lang="en-US" i="1" kern="1200" dirty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Diffusievergelijking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cilindrische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coordinaten</a:t>
            </a:r>
            <a:endParaRPr lang="en-US" dirty="0" smtClean="0">
              <a:latin typeface="+mn-lt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2362200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Neem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je het </a:t>
            </a: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per </a:t>
            </a:r>
            <a:r>
              <a:rPr lang="en-US" dirty="0" err="1" smtClean="0">
                <a:latin typeface="+mn-lt"/>
              </a:rPr>
              <a:t>splijting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kunt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varieren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dan</a:t>
            </a:r>
            <a:endParaRPr lang="en-US" dirty="0" smtClean="0">
              <a:latin typeface="+mn-lt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533400" y="30480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Neem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met      de reactor </a:t>
            </a:r>
            <a:r>
              <a:rPr lang="en-US" dirty="0" err="1" smtClean="0">
                <a:latin typeface="+mn-lt"/>
              </a:rPr>
              <a:t>kritisch</a:t>
            </a:r>
            <a:r>
              <a:rPr lang="en-US" dirty="0" smtClean="0">
                <a:latin typeface="+mn-lt"/>
              </a:rPr>
              <a:t> is (</a:t>
            </a:r>
            <a:r>
              <a:rPr lang="en-US" i="1" dirty="0" smtClean="0">
                <a:latin typeface="+mn-lt"/>
              </a:rPr>
              <a:t>k = 1</a:t>
            </a:r>
            <a:r>
              <a:rPr lang="en-US" dirty="0" smtClean="0">
                <a:latin typeface="+mn-lt"/>
              </a:rPr>
              <a:t>), met </a:t>
            </a:r>
            <a:r>
              <a:rPr lang="en-US" dirty="0" err="1" smtClean="0">
                <a:latin typeface="+mn-lt"/>
              </a:rPr>
              <a:t>echt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aantal</a:t>
            </a:r>
            <a:endParaRPr lang="en-US" baseline="-25000" dirty="0" smtClean="0">
              <a:latin typeface="+mn-lt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533400" y="16002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Tijdonafhankelijk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zonder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bron</a:t>
            </a:r>
            <a:r>
              <a:rPr lang="en-US" dirty="0" smtClean="0">
                <a:latin typeface="+mn-lt"/>
              </a:rPr>
              <a:t>)</a:t>
            </a:r>
          </a:p>
        </p:txBody>
      </p:sp>
      <p:sp>
        <p:nvSpPr>
          <p:cNvPr id="50" name="TextBox 17"/>
          <p:cNvSpPr txBox="1"/>
          <p:nvPr/>
        </p:nvSpPr>
        <p:spPr>
          <a:xfrm>
            <a:off x="533400" y="43550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is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eigenwaardenvergelijking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eigenwaarde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eigenfunctie</a:t>
            </a:r>
            <a:endParaRPr lang="en-US" i="1" dirty="0" smtClean="0"/>
          </a:p>
        </p:txBody>
      </p:sp>
      <p:sp>
        <p:nvSpPr>
          <p:cNvPr id="41" name="TextBox 17"/>
          <p:cNvSpPr txBox="1"/>
          <p:nvPr/>
        </p:nvSpPr>
        <p:spPr>
          <a:xfrm>
            <a:off x="533400" y="48337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D = constant</a:t>
            </a:r>
            <a:r>
              <a:rPr lang="en-US" dirty="0" smtClean="0">
                <a:latin typeface="+mn-lt"/>
              </a:rPr>
              <a:t>, en                      </a:t>
            </a:r>
            <a:r>
              <a:rPr lang="en-US" dirty="0" err="1" smtClean="0">
                <a:latin typeface="+mn-lt"/>
              </a:rPr>
              <a:t>en</a:t>
            </a:r>
            <a:endParaRPr lang="en-US" dirty="0" smtClean="0">
              <a:latin typeface="+mn-lt"/>
            </a:endParaRPr>
          </a:p>
        </p:txBody>
      </p:sp>
      <p:sp>
        <p:nvSpPr>
          <p:cNvPr id="47" name="TextBox 17"/>
          <p:cNvSpPr txBox="1"/>
          <p:nvPr/>
        </p:nvSpPr>
        <p:spPr>
          <a:xfrm>
            <a:off x="533400" y="526232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Dan </a:t>
            </a:r>
            <a:r>
              <a:rPr lang="en-US" dirty="0" err="1" smtClean="0">
                <a:latin typeface="+mn-lt"/>
              </a:rPr>
              <a:t>geldt</a:t>
            </a:r>
            <a:endParaRPr lang="en-US" dirty="0" smtClean="0">
              <a:latin typeface="+mn-lt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1992868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Enkel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oplossing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kritische</a:t>
            </a:r>
            <a:r>
              <a:rPr lang="en-US" dirty="0" smtClean="0">
                <a:latin typeface="+mn-lt"/>
              </a:rPr>
              <a:t> reactor (</a:t>
            </a:r>
            <a:r>
              <a:rPr lang="en-US" dirty="0" err="1" smtClean="0">
                <a:latin typeface="+mn-lt"/>
              </a:rPr>
              <a:t>anders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tijdafhankelijke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oplossingen</a:t>
            </a:r>
            <a:r>
              <a:rPr lang="en-US" dirty="0" smtClean="0">
                <a:latin typeface="+mn-lt"/>
              </a:rPr>
              <a:t>)</a:t>
            </a:r>
            <a:endParaRPr lang="en-US" sz="1600" dirty="0" smtClean="0">
              <a:latin typeface="+mn-lt"/>
            </a:endParaRPr>
          </a:p>
        </p:txBody>
      </p:sp>
      <p:sp>
        <p:nvSpPr>
          <p:cNvPr id="48" name="TextBox 17"/>
          <p:cNvSpPr txBox="1"/>
          <p:nvPr/>
        </p:nvSpPr>
        <p:spPr>
          <a:xfrm>
            <a:off x="533400" y="58674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moet</a:t>
            </a:r>
            <a:r>
              <a:rPr lang="en-US" dirty="0" smtClean="0">
                <a:latin typeface="+mn-lt"/>
              </a:rPr>
              <a:t> nu </a:t>
            </a:r>
            <a:r>
              <a:rPr lang="en-US" dirty="0" err="1" smtClean="0">
                <a:latin typeface="+mn-lt"/>
              </a:rPr>
              <a:t>gelden</a:t>
            </a:r>
            <a:endParaRPr lang="en-US" dirty="0" smtClean="0">
              <a:latin typeface="+mn-lt"/>
            </a:endParaRPr>
          </a:p>
        </p:txBody>
      </p:sp>
      <p:sp>
        <p:nvSpPr>
          <p:cNvPr id="51" name="TextBox 17"/>
          <p:cNvSpPr txBox="1"/>
          <p:nvPr/>
        </p:nvSpPr>
        <p:spPr>
          <a:xfrm>
            <a:off x="533400" y="637913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Buckling </a:t>
            </a:r>
            <a:r>
              <a:rPr lang="en-US" i="1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volgt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</a:t>
            </a:r>
            <a:r>
              <a:rPr lang="en-US" dirty="0" smtClean="0">
                <a:latin typeface="+mn-lt"/>
              </a:rPr>
              <a:t> Helmholtz </a:t>
            </a:r>
            <a:r>
              <a:rPr lang="en-US" dirty="0" err="1" smtClean="0">
                <a:latin typeface="+mn-lt"/>
              </a:rPr>
              <a:t>vergelijking</a:t>
            </a:r>
            <a:endParaRPr lang="en-US" dirty="0" smtClean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614980"/>
            <a:ext cx="2667000" cy="33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667000"/>
            <a:ext cx="3209925" cy="35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4128" y="3131344"/>
            <a:ext cx="26963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4256" y="3166798"/>
            <a:ext cx="1524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17"/>
          <p:cNvSpPr txBox="1"/>
          <p:nvPr/>
        </p:nvSpPr>
        <p:spPr>
          <a:xfrm>
            <a:off x="533400" y="33644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Dan </a:t>
            </a:r>
            <a:r>
              <a:rPr lang="en-US" dirty="0" err="1" smtClean="0">
                <a:latin typeface="+mn-lt"/>
              </a:rPr>
              <a:t>geldt</a:t>
            </a:r>
            <a:r>
              <a:rPr lang="en-US" dirty="0" smtClean="0">
                <a:latin typeface="+mn-lt"/>
              </a:rPr>
              <a:t>                   en </a:t>
            </a:r>
            <a:r>
              <a:rPr lang="en-US" dirty="0" err="1" smtClean="0">
                <a:latin typeface="+mn-lt"/>
              </a:rPr>
              <a:t>dus</a:t>
            </a:r>
            <a:endParaRPr lang="en-US" baseline="-25000" dirty="0" smtClean="0">
              <a:latin typeface="+mn-lt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7824" y="3436144"/>
            <a:ext cx="1076325" cy="25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Groep 57"/>
          <p:cNvGrpSpPr/>
          <p:nvPr/>
        </p:nvGrpSpPr>
        <p:grpSpPr>
          <a:xfrm>
            <a:off x="3726656" y="3548064"/>
            <a:ext cx="3131344" cy="609600"/>
            <a:chOff x="3726656" y="3548064"/>
            <a:chExt cx="3131344" cy="609600"/>
          </a:xfrm>
        </p:grpSpPr>
        <p:sp>
          <p:nvSpPr>
            <p:cNvPr id="56" name="Rounded Rectangle 27"/>
            <p:cNvSpPr/>
            <p:nvPr/>
          </p:nvSpPr>
          <p:spPr bwMode="auto">
            <a:xfrm>
              <a:off x="3726656" y="3548064"/>
              <a:ext cx="3131344" cy="609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10000" y="3581400"/>
              <a:ext cx="2895600" cy="54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9000" y="4419600"/>
            <a:ext cx="1674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0400" y="4905376"/>
            <a:ext cx="1262062" cy="27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02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76800" y="4883944"/>
            <a:ext cx="1128712" cy="29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03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52600" y="5181600"/>
            <a:ext cx="2319337" cy="52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PIJL-RECHTS 58"/>
          <p:cNvSpPr/>
          <p:nvPr/>
        </p:nvSpPr>
        <p:spPr bwMode="auto">
          <a:xfrm>
            <a:off x="4267200" y="5269704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41005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83656" y="5927740"/>
            <a:ext cx="1447800" cy="29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PIJL-RECHTS 59"/>
          <p:cNvSpPr/>
          <p:nvPr/>
        </p:nvSpPr>
        <p:spPr bwMode="auto">
          <a:xfrm>
            <a:off x="4267200" y="58674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pSp>
        <p:nvGrpSpPr>
          <p:cNvPr id="63" name="Groep 62"/>
          <p:cNvGrpSpPr/>
          <p:nvPr/>
        </p:nvGrpSpPr>
        <p:grpSpPr>
          <a:xfrm>
            <a:off x="5033960" y="6400800"/>
            <a:ext cx="1671640" cy="336091"/>
            <a:chOff x="5033960" y="6400800"/>
            <a:chExt cx="1671640" cy="336091"/>
          </a:xfrm>
        </p:grpSpPr>
        <p:sp>
          <p:nvSpPr>
            <p:cNvPr id="62" name="Rounded Rectangle 27"/>
            <p:cNvSpPr/>
            <p:nvPr/>
          </p:nvSpPr>
          <p:spPr bwMode="auto">
            <a:xfrm>
              <a:off x="5033960" y="6400800"/>
              <a:ext cx="1671640" cy="33337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341007" name="Picture 1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105400" y="6400800"/>
              <a:ext cx="1524000" cy="336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100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91400" y="5805488"/>
            <a:ext cx="1551162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PIJL-RECHTS 60"/>
          <p:cNvSpPr/>
          <p:nvPr/>
        </p:nvSpPr>
        <p:spPr bwMode="auto">
          <a:xfrm>
            <a:off x="6553200" y="58674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3" grpId="0"/>
      <p:bldP spid="34" grpId="0"/>
      <p:bldP spid="50" grpId="0"/>
      <p:bldP spid="41" grpId="0"/>
      <p:bldP spid="47" grpId="0"/>
      <p:bldP spid="30" grpId="0"/>
      <p:bldP spid="48" grpId="0"/>
      <p:bldP spid="51" grpId="0"/>
      <p:bldP spid="45" grpId="0"/>
      <p:bldP spid="59" grpId="0" animBg="1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7" name="Groep 66"/>
          <p:cNvGrpSpPr/>
          <p:nvPr/>
        </p:nvGrpSpPr>
        <p:grpSpPr>
          <a:xfrm>
            <a:off x="6110289" y="5955671"/>
            <a:ext cx="1662111" cy="292729"/>
            <a:chOff x="6781800" y="4719640"/>
            <a:chExt cx="1662111" cy="292729"/>
          </a:xfrm>
        </p:grpSpPr>
        <p:pic>
          <p:nvPicPr>
            <p:cNvPr id="342031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4724400"/>
              <a:ext cx="1647825" cy="287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Rechthoek 64"/>
            <p:cNvSpPr/>
            <p:nvPr/>
          </p:nvSpPr>
          <p:spPr bwMode="auto">
            <a:xfrm>
              <a:off x="8315924" y="4719640"/>
              <a:ext cx="127987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</a:rPr>
              <a:t>Eindige</a:t>
            </a:r>
            <a:r>
              <a:rPr lang="en-GB" i="1" kern="1200" dirty="0" smtClean="0">
                <a:solidFill>
                  <a:srgbClr val="000099"/>
                </a:solidFill>
              </a:rPr>
              <a:t> </a:t>
            </a:r>
            <a:r>
              <a:rPr lang="en-GB" i="1" kern="1200" dirty="0" err="1" smtClean="0">
                <a:solidFill>
                  <a:srgbClr val="000099"/>
                </a:solidFill>
              </a:rPr>
              <a:t>cilindrische</a:t>
            </a:r>
            <a:r>
              <a:rPr lang="en-GB" i="1" kern="1200" dirty="0" smtClean="0">
                <a:solidFill>
                  <a:srgbClr val="000099"/>
                </a:solidFill>
              </a:rPr>
              <a:t> core</a:t>
            </a:r>
            <a:endParaRPr lang="en-US" i="1" kern="1200" dirty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Cilindrische</a:t>
            </a:r>
            <a:r>
              <a:rPr lang="en-US" dirty="0" smtClean="0">
                <a:latin typeface="+mn-lt"/>
              </a:rPr>
              <a:t> reactor (extrapolated </a:t>
            </a:r>
            <a:r>
              <a:rPr lang="en-US" dirty="0" err="1" smtClean="0">
                <a:latin typeface="+mn-lt"/>
              </a:rPr>
              <a:t>straal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hoogte</a:t>
            </a:r>
            <a:r>
              <a:rPr lang="en-US" dirty="0" smtClean="0">
                <a:latin typeface="+mn-lt"/>
              </a:rPr>
              <a:t>)</a:t>
            </a:r>
          </a:p>
        </p:txBody>
      </p:sp>
      <p:sp>
        <p:nvSpPr>
          <p:cNvPr id="37" name="TextBox 17"/>
          <p:cNvSpPr txBox="1"/>
          <p:nvPr/>
        </p:nvSpPr>
        <p:spPr>
          <a:xfrm>
            <a:off x="533400" y="2602468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Separabele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oplossing</a:t>
            </a:r>
            <a:endParaRPr lang="en-US" dirty="0" smtClean="0">
              <a:latin typeface="+mn-lt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533400" y="3126584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Invullen</a:t>
            </a:r>
            <a:endParaRPr lang="en-US" baseline="-25000" dirty="0" smtClean="0">
              <a:latin typeface="+mn-lt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533400" y="1700216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Dan </a:t>
            </a:r>
            <a:r>
              <a:rPr lang="en-US" dirty="0" err="1" smtClean="0">
                <a:latin typeface="+mn-lt"/>
              </a:rPr>
              <a:t>geldt</a:t>
            </a:r>
            <a:endParaRPr lang="en-US" dirty="0" smtClean="0">
              <a:latin typeface="+mn-lt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533400" y="43550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vinden</a:t>
            </a:r>
            <a:endParaRPr lang="en-US" i="1" dirty="0" smtClean="0"/>
          </a:p>
        </p:txBody>
      </p:sp>
      <p:sp>
        <p:nvSpPr>
          <p:cNvPr id="30" name="TextBox 17"/>
          <p:cNvSpPr txBox="1"/>
          <p:nvPr/>
        </p:nvSpPr>
        <p:spPr>
          <a:xfrm>
            <a:off x="533400" y="2221468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met</a:t>
            </a:r>
            <a:endParaRPr lang="en-US" sz="1600" dirty="0" smtClean="0">
              <a:latin typeface="+mn-lt"/>
            </a:endParaRPr>
          </a:p>
        </p:txBody>
      </p:sp>
      <p:sp>
        <p:nvSpPr>
          <p:cNvPr id="51" name="TextBox 17"/>
          <p:cNvSpPr txBox="1"/>
          <p:nvPr/>
        </p:nvSpPr>
        <p:spPr>
          <a:xfrm>
            <a:off x="533400" y="56504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Probeer</a:t>
            </a:r>
            <a:r>
              <a:rPr lang="en-US" dirty="0" smtClean="0">
                <a:latin typeface="+mn-lt"/>
              </a:rPr>
              <a:t> </a:t>
            </a:r>
          </a:p>
        </p:txBody>
      </p:sp>
      <p:pic>
        <p:nvPicPr>
          <p:cNvPr id="34100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700216"/>
            <a:ext cx="1524000" cy="33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PIJL-RECHTS 60"/>
          <p:cNvSpPr/>
          <p:nvPr/>
        </p:nvSpPr>
        <p:spPr bwMode="auto">
          <a:xfrm>
            <a:off x="3490912" y="1693072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3525" y="914400"/>
            <a:ext cx="2170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600200"/>
            <a:ext cx="2707454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2290524"/>
            <a:ext cx="4071929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62264" y="2619376"/>
            <a:ext cx="1838325" cy="34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250" y="3048000"/>
            <a:ext cx="3028950" cy="57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hteraccolade 43"/>
          <p:cNvSpPr/>
          <p:nvPr/>
        </p:nvSpPr>
        <p:spPr bwMode="auto">
          <a:xfrm rot="5400000">
            <a:off x="1981200" y="3276600"/>
            <a:ext cx="304800" cy="1066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4202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9800" y="3962400"/>
            <a:ext cx="3571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hteraccolade 45"/>
          <p:cNvSpPr/>
          <p:nvPr/>
        </p:nvSpPr>
        <p:spPr bwMode="auto">
          <a:xfrm rot="5400000">
            <a:off x="3162299" y="3467101"/>
            <a:ext cx="304801" cy="685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4202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3962400"/>
            <a:ext cx="3381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3940386"/>
            <a:ext cx="1156958" cy="29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Rechte verbindingslijn met pijl 51"/>
          <p:cNvCxnSpPr/>
          <p:nvPr/>
        </p:nvCxnSpPr>
        <p:spPr bwMode="auto">
          <a:xfrm>
            <a:off x="4267200" y="4086224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2026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52600" y="4267200"/>
            <a:ext cx="3276600" cy="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7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52600" y="4953000"/>
            <a:ext cx="3495675" cy="51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8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00200" y="5686424"/>
            <a:ext cx="5486400" cy="30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17"/>
          <p:cNvSpPr txBox="1"/>
          <p:nvPr/>
        </p:nvSpPr>
        <p:spPr>
          <a:xfrm>
            <a:off x="533400" y="59552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Randvoorwaarden</a:t>
            </a:r>
            <a:endParaRPr lang="en-US" dirty="0" smtClean="0">
              <a:latin typeface="+mn-lt"/>
            </a:endParaRPr>
          </a:p>
        </p:txBody>
      </p:sp>
      <p:grpSp>
        <p:nvGrpSpPr>
          <p:cNvPr id="57" name="Groep 56"/>
          <p:cNvGrpSpPr/>
          <p:nvPr/>
        </p:nvGrpSpPr>
        <p:grpSpPr>
          <a:xfrm>
            <a:off x="2590800" y="5943600"/>
            <a:ext cx="1295400" cy="311095"/>
            <a:chOff x="2590800" y="5943600"/>
            <a:chExt cx="1295400" cy="311095"/>
          </a:xfrm>
        </p:grpSpPr>
        <p:pic>
          <p:nvPicPr>
            <p:cNvPr id="342029" name="Picture 1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590800" y="5991224"/>
              <a:ext cx="1295400" cy="26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hthoek 54"/>
            <p:cNvSpPr/>
            <p:nvPr/>
          </p:nvSpPr>
          <p:spPr bwMode="auto">
            <a:xfrm>
              <a:off x="2590800" y="5943600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cxnSp>
        <p:nvCxnSpPr>
          <p:cNvPr id="58" name="Rechte verbindingslijn met pijl 57"/>
          <p:cNvCxnSpPr/>
          <p:nvPr/>
        </p:nvCxnSpPr>
        <p:spPr bwMode="auto">
          <a:xfrm>
            <a:off x="3962400" y="6138864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2030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69632" y="6044556"/>
            <a:ext cx="533400" cy="18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Rechte verbindingslijn 62"/>
          <p:cNvCxnSpPr/>
          <p:nvPr/>
        </p:nvCxnSpPr>
        <p:spPr bwMode="auto">
          <a:xfrm>
            <a:off x="2307432" y="5841208"/>
            <a:ext cx="1219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Rechte verbindingslijn met pijl 63"/>
          <p:cNvCxnSpPr/>
          <p:nvPr/>
        </p:nvCxnSpPr>
        <p:spPr bwMode="auto">
          <a:xfrm>
            <a:off x="5334000" y="613648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Rechte verbindingslijn met pijl 67"/>
          <p:cNvCxnSpPr/>
          <p:nvPr/>
        </p:nvCxnSpPr>
        <p:spPr bwMode="auto">
          <a:xfrm>
            <a:off x="838200" y="6612736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3" name="Groep 72"/>
          <p:cNvGrpSpPr/>
          <p:nvPr/>
        </p:nvGrpSpPr>
        <p:grpSpPr>
          <a:xfrm>
            <a:off x="1600200" y="6424616"/>
            <a:ext cx="2971800" cy="310670"/>
            <a:chOff x="5181600" y="4688680"/>
            <a:chExt cx="2971800" cy="310670"/>
          </a:xfrm>
        </p:grpSpPr>
        <p:pic>
          <p:nvPicPr>
            <p:cNvPr id="342032" name="Picture 1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181600" y="4724400"/>
              <a:ext cx="2971800" cy="27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Rechthoek 68"/>
            <p:cNvSpPr/>
            <p:nvPr/>
          </p:nvSpPr>
          <p:spPr bwMode="auto">
            <a:xfrm>
              <a:off x="7010400" y="4688680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70" name="Rechthoek 69"/>
            <p:cNvSpPr/>
            <p:nvPr/>
          </p:nvSpPr>
          <p:spPr bwMode="auto">
            <a:xfrm>
              <a:off x="7648576" y="4688680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71" name="Rechthoek 70"/>
            <p:cNvSpPr/>
            <p:nvPr/>
          </p:nvSpPr>
          <p:spPr bwMode="auto">
            <a:xfrm>
              <a:off x="7910512" y="4691064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72" name="Rechthoek 71"/>
            <p:cNvSpPr/>
            <p:nvPr/>
          </p:nvSpPr>
          <p:spPr bwMode="auto">
            <a:xfrm>
              <a:off x="5369720" y="4691064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cxnSp>
        <p:nvCxnSpPr>
          <p:cNvPr id="74" name="Rechte verbindingslijn met pijl 73"/>
          <p:cNvCxnSpPr/>
          <p:nvPr/>
        </p:nvCxnSpPr>
        <p:spPr bwMode="auto">
          <a:xfrm>
            <a:off x="4698200" y="6612736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8" name="Groep 77"/>
          <p:cNvGrpSpPr/>
          <p:nvPr/>
        </p:nvGrpSpPr>
        <p:grpSpPr>
          <a:xfrm>
            <a:off x="5414960" y="6424616"/>
            <a:ext cx="1366840" cy="333376"/>
            <a:chOff x="5414960" y="6424616"/>
            <a:chExt cx="1366840" cy="333376"/>
          </a:xfrm>
        </p:grpSpPr>
        <p:sp>
          <p:nvSpPr>
            <p:cNvPr id="76" name="Rounded Rectangle 27"/>
            <p:cNvSpPr/>
            <p:nvPr/>
          </p:nvSpPr>
          <p:spPr bwMode="auto">
            <a:xfrm>
              <a:off x="5414960" y="6424616"/>
              <a:ext cx="1366840" cy="33337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342033" name="Picture 17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62600" y="6438904"/>
              <a:ext cx="1066800" cy="314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" name="Tekstvak 74"/>
          <p:cNvSpPr txBox="1"/>
          <p:nvPr/>
        </p:nvSpPr>
        <p:spPr>
          <a:xfrm>
            <a:off x="7445755" y="6500816"/>
            <a:ext cx="1241045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+mn-lt"/>
              </a:rPr>
              <a:t>Positieve flux</a:t>
            </a:r>
            <a:endParaRPr lang="nl-NL" sz="1400" baseline="-25000" dirty="0" smtClean="0">
              <a:latin typeface="+mn-lt"/>
            </a:endParaRPr>
          </a:p>
        </p:txBody>
      </p:sp>
      <p:sp>
        <p:nvSpPr>
          <p:cNvPr id="77" name="Afgeronde rechthoek 76"/>
          <p:cNvSpPr/>
          <p:nvPr/>
        </p:nvSpPr>
        <p:spPr bwMode="auto">
          <a:xfrm>
            <a:off x="1702592" y="4919664"/>
            <a:ext cx="3657600" cy="609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3" grpId="0"/>
      <p:bldP spid="34" grpId="0"/>
      <p:bldP spid="50" grpId="0"/>
      <p:bldP spid="30" grpId="0"/>
      <p:bldP spid="51" grpId="0"/>
      <p:bldP spid="61" grpId="0" animBg="1"/>
      <p:bldP spid="44" grpId="0" animBg="1"/>
      <p:bldP spid="46" grpId="0" animBg="1"/>
      <p:bldP spid="54" grpId="0"/>
      <p:bldP spid="75" grpId="0" animBg="1"/>
      <p:bldP spid="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34000"/>
            <a:ext cx="3962400" cy="30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45307"/>
            <a:ext cx="3962400" cy="30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</a:rPr>
              <a:t>Radiële</a:t>
            </a:r>
            <a:r>
              <a:rPr lang="en-GB" i="1" kern="1200" dirty="0" smtClean="0">
                <a:solidFill>
                  <a:srgbClr val="000099"/>
                </a:solidFill>
              </a:rPr>
              <a:t> </a:t>
            </a:r>
            <a:r>
              <a:rPr lang="en-GB" i="1" kern="1200" dirty="0" err="1" smtClean="0">
                <a:solidFill>
                  <a:srgbClr val="000099"/>
                </a:solidFill>
              </a:rPr>
              <a:t>oplossing</a:t>
            </a:r>
            <a:endParaRPr lang="en-US" i="1" kern="1200" dirty="0">
              <a:solidFill>
                <a:srgbClr val="000099"/>
              </a:solidFill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hadden</a:t>
            </a:r>
            <a:endParaRPr lang="en-US" dirty="0" smtClean="0">
              <a:latin typeface="+mn-lt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2602468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Merk</a:t>
            </a:r>
            <a:r>
              <a:rPr lang="en-US" dirty="0" smtClean="0">
                <a:latin typeface="+mn-lt"/>
              </a:rPr>
              <a:t> op</a:t>
            </a:r>
          </a:p>
        </p:txBody>
      </p:sp>
      <p:sp>
        <p:nvSpPr>
          <p:cNvPr id="43" name="TextBox 17"/>
          <p:cNvSpPr txBox="1"/>
          <p:nvPr/>
        </p:nvSpPr>
        <p:spPr>
          <a:xfrm>
            <a:off x="533400" y="3126584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Verder</a:t>
            </a:r>
            <a:endParaRPr lang="en-US" baseline="-25000" dirty="0" smtClean="0">
              <a:latin typeface="+mn-lt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533400" y="1735936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Bessel </a:t>
            </a:r>
            <a:r>
              <a:rPr lang="en-US" dirty="0" err="1" smtClean="0">
                <a:latin typeface="+mn-lt"/>
              </a:rPr>
              <a:t>functies</a:t>
            </a:r>
            <a:endParaRPr lang="en-US" dirty="0" smtClean="0">
              <a:latin typeface="+mn-lt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533400" y="35814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Buckling</a:t>
            </a:r>
            <a:endParaRPr lang="en-US" i="1" dirty="0" smtClean="0"/>
          </a:p>
        </p:txBody>
      </p:sp>
      <p:cxnSp>
        <p:nvCxnSpPr>
          <p:cNvPr id="52" name="Rechte verbindingslijn met pijl 51"/>
          <p:cNvCxnSpPr/>
          <p:nvPr/>
        </p:nvCxnSpPr>
        <p:spPr bwMode="auto">
          <a:xfrm>
            <a:off x="2971800" y="2840832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20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143000"/>
            <a:ext cx="3276600" cy="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029200"/>
            <a:ext cx="5486400" cy="30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Rechte verbindingslijn 62"/>
          <p:cNvCxnSpPr/>
          <p:nvPr/>
        </p:nvCxnSpPr>
        <p:spPr bwMode="auto">
          <a:xfrm>
            <a:off x="3124200" y="2314576"/>
            <a:ext cx="1219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30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219200"/>
            <a:ext cx="2933700" cy="269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8763" y="2709864"/>
            <a:ext cx="1214437" cy="25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9032" y="2717961"/>
            <a:ext cx="685800" cy="28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" name="Groep 56"/>
          <p:cNvGrpSpPr/>
          <p:nvPr/>
        </p:nvGrpSpPr>
        <p:grpSpPr>
          <a:xfrm>
            <a:off x="1364456" y="3124200"/>
            <a:ext cx="1252537" cy="330449"/>
            <a:chOff x="1364456" y="3124200"/>
            <a:chExt cx="1252537" cy="330449"/>
          </a:xfrm>
        </p:grpSpPr>
        <p:pic>
          <p:nvPicPr>
            <p:cNvPr id="343046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64456" y="3157536"/>
              <a:ext cx="1252537" cy="29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Rechthoek 55"/>
            <p:cNvSpPr/>
            <p:nvPr/>
          </p:nvSpPr>
          <p:spPr bwMode="auto">
            <a:xfrm>
              <a:off x="1981200" y="3124200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cxnSp>
        <p:nvCxnSpPr>
          <p:cNvPr id="59" name="Rechte verbindingslijn met pijl 58"/>
          <p:cNvCxnSpPr/>
          <p:nvPr/>
        </p:nvCxnSpPr>
        <p:spPr bwMode="auto">
          <a:xfrm>
            <a:off x="2819400" y="3315492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304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0921" y="3164153"/>
            <a:ext cx="133588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2600" y="3654904"/>
            <a:ext cx="914400" cy="26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74032" y="3955256"/>
            <a:ext cx="1156958" cy="29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2600" y="4267200"/>
            <a:ext cx="1219200" cy="27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hteraccolade 66"/>
          <p:cNvSpPr/>
          <p:nvPr/>
        </p:nvSpPr>
        <p:spPr bwMode="auto">
          <a:xfrm>
            <a:off x="3048000" y="3733800"/>
            <a:ext cx="304800" cy="7620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43048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1400" y="3962400"/>
            <a:ext cx="2576512" cy="35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17"/>
          <p:cNvSpPr txBox="1"/>
          <p:nvPr/>
        </p:nvSpPr>
        <p:spPr>
          <a:xfrm>
            <a:off x="533400" y="46482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Fluxverdeling</a:t>
            </a:r>
            <a:endParaRPr lang="en-US" i="1" dirty="0" smtClean="0"/>
          </a:p>
        </p:txBody>
      </p:sp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0" y="5638800"/>
            <a:ext cx="1838325" cy="34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0" name="Rechte verbindingslijn 79"/>
          <p:cNvCxnSpPr/>
          <p:nvPr/>
        </p:nvCxnSpPr>
        <p:spPr bwMode="auto">
          <a:xfrm>
            <a:off x="2209800" y="5181600"/>
            <a:ext cx="1219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Rechte verbindingslijn 80"/>
          <p:cNvCxnSpPr/>
          <p:nvPr/>
        </p:nvCxnSpPr>
        <p:spPr bwMode="auto">
          <a:xfrm>
            <a:off x="3200400" y="5486400"/>
            <a:ext cx="1219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PIJL-RECHTS 81"/>
          <p:cNvSpPr/>
          <p:nvPr/>
        </p:nvSpPr>
        <p:spPr bwMode="auto">
          <a:xfrm>
            <a:off x="3886200" y="57912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pSp>
        <p:nvGrpSpPr>
          <p:cNvPr id="87" name="Groep 86"/>
          <p:cNvGrpSpPr/>
          <p:nvPr/>
        </p:nvGrpSpPr>
        <p:grpSpPr>
          <a:xfrm>
            <a:off x="4802984" y="5750720"/>
            <a:ext cx="3657600" cy="457200"/>
            <a:chOff x="4802984" y="5750720"/>
            <a:chExt cx="3657600" cy="457200"/>
          </a:xfrm>
        </p:grpSpPr>
        <p:sp>
          <p:nvSpPr>
            <p:cNvPr id="76" name="Rounded Rectangle 27"/>
            <p:cNvSpPr/>
            <p:nvPr/>
          </p:nvSpPr>
          <p:spPr bwMode="auto">
            <a:xfrm>
              <a:off x="4802984" y="5750720"/>
              <a:ext cx="36576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343049" name="Picture 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876800" y="5812632"/>
              <a:ext cx="3509962" cy="343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3050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19800" y="6593695"/>
            <a:ext cx="995362" cy="26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Rechte verbindingslijn met pijl 82"/>
          <p:cNvCxnSpPr/>
          <p:nvPr/>
        </p:nvCxnSpPr>
        <p:spPr bwMode="auto">
          <a:xfrm rot="5400000" flipH="1" flipV="1">
            <a:off x="5718968" y="6513512"/>
            <a:ext cx="37941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6" name="Groep 85"/>
          <p:cNvGrpSpPr/>
          <p:nvPr/>
        </p:nvGrpSpPr>
        <p:grpSpPr>
          <a:xfrm>
            <a:off x="7086600" y="3962400"/>
            <a:ext cx="1905000" cy="1219200"/>
            <a:chOff x="7217568" y="3912392"/>
            <a:chExt cx="1905000" cy="1219200"/>
          </a:xfrm>
        </p:grpSpPr>
        <p:sp>
          <p:nvSpPr>
            <p:cNvPr id="85" name="Afgeronde rechthoek 84"/>
            <p:cNvSpPr/>
            <p:nvPr/>
          </p:nvSpPr>
          <p:spPr bwMode="auto">
            <a:xfrm>
              <a:off x="7217568" y="3912392"/>
              <a:ext cx="1905000" cy="1219200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343051" name="Picture 11" descr="\\vmware-host\Shared Folders\Desktop\1b23400208b273377e8cdec7d82f0242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4267200"/>
              <a:ext cx="1752600" cy="286789"/>
            </a:xfrm>
            <a:prstGeom prst="rect">
              <a:avLst/>
            </a:prstGeom>
            <a:noFill/>
          </p:spPr>
        </p:pic>
        <p:pic>
          <p:nvPicPr>
            <p:cNvPr id="343052" name="Picture 12" descr="\\vmware-host\Shared Folders\Desktop\afe9f86ae39cdf0260aad124aac4a3e9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077200" y="4587080"/>
              <a:ext cx="916112" cy="192088"/>
            </a:xfrm>
            <a:prstGeom prst="rect">
              <a:avLst/>
            </a:prstGeom>
            <a:noFill/>
          </p:spPr>
        </p:pic>
        <p:pic>
          <p:nvPicPr>
            <p:cNvPr id="343053" name="Picture 13" descr="\\vmware-host\Shared Folders\Desktop\b880485ae35fd9fba32f0498d139308f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315200" y="4800600"/>
              <a:ext cx="1333502" cy="228600"/>
            </a:xfrm>
            <a:prstGeom prst="rect">
              <a:avLst/>
            </a:prstGeom>
            <a:noFill/>
          </p:spPr>
        </p:pic>
        <p:pic>
          <p:nvPicPr>
            <p:cNvPr id="343054" name="Picture 14" descr="\\vmware-host\Shared Folders\Desktop\532a80bb3f175224ba6753e6426a3c9b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315201" y="3992953"/>
              <a:ext cx="1447800" cy="2385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4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3" grpId="0"/>
      <p:bldP spid="34" grpId="0"/>
      <p:bldP spid="50" grpId="0"/>
      <p:bldP spid="67" grpId="0" animBg="1"/>
      <p:bldP spid="73" grpId="0"/>
      <p:bldP spid="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</a:rPr>
              <a:t>Reactor </a:t>
            </a:r>
            <a:r>
              <a:rPr lang="en-GB" i="1" kern="1200" dirty="0" err="1" smtClean="0">
                <a:solidFill>
                  <a:srgbClr val="000099"/>
                </a:solidFill>
              </a:rPr>
              <a:t>vermogen</a:t>
            </a:r>
            <a:endParaRPr lang="en-US" i="1" kern="1200" dirty="0">
              <a:solidFill>
                <a:srgbClr val="000099"/>
              </a:solidFill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Energie</a:t>
            </a:r>
            <a:r>
              <a:rPr lang="en-US" dirty="0" smtClean="0">
                <a:latin typeface="+mn-lt"/>
              </a:rPr>
              <a:t> per </a:t>
            </a:r>
            <a:r>
              <a:rPr lang="en-US" dirty="0" err="1" smtClean="0">
                <a:latin typeface="+mn-lt"/>
              </a:rPr>
              <a:t>kernsplijting</a:t>
            </a:r>
            <a:r>
              <a:rPr lang="en-US" dirty="0" smtClean="0">
                <a:latin typeface="+mn-lt"/>
              </a:rPr>
              <a:t>                                               #</a:t>
            </a:r>
            <a:r>
              <a:rPr lang="en-US" dirty="0" err="1" smtClean="0">
                <a:latin typeface="+mn-lt"/>
              </a:rPr>
              <a:t>splijtingen</a:t>
            </a:r>
            <a:r>
              <a:rPr lang="en-US" dirty="0" smtClean="0">
                <a:latin typeface="+mn-lt"/>
              </a:rPr>
              <a:t> / cm</a:t>
            </a:r>
            <a:r>
              <a:rPr lang="en-US" baseline="30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 / s</a:t>
            </a:r>
          </a:p>
          <a:p>
            <a:pPr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2180988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Flux </a:t>
            </a:r>
            <a:r>
              <a:rPr lang="en-US" dirty="0" err="1" smtClean="0">
                <a:latin typeface="+mn-lt"/>
              </a:rPr>
              <a:t>invullen</a:t>
            </a:r>
            <a:endParaRPr lang="en-US" dirty="0" smtClean="0">
              <a:latin typeface="+mn-lt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533400" y="315992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Herschrijven</a:t>
            </a:r>
            <a:r>
              <a:rPr lang="en-US" dirty="0" smtClean="0">
                <a:latin typeface="+mn-lt"/>
              </a:rPr>
              <a:t> met</a:t>
            </a:r>
            <a:endParaRPr lang="en-US" i="1" dirty="0" smtClean="0"/>
          </a:p>
        </p:txBody>
      </p:sp>
      <p:cxnSp>
        <p:nvCxnSpPr>
          <p:cNvPr id="52" name="Rechte verbindingslijn met pijl 51"/>
          <p:cNvCxnSpPr/>
          <p:nvPr/>
        </p:nvCxnSpPr>
        <p:spPr bwMode="auto">
          <a:xfrm>
            <a:off x="4572000" y="186452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TextBox 17"/>
          <p:cNvSpPr txBox="1"/>
          <p:nvPr/>
        </p:nvSpPr>
        <p:spPr>
          <a:xfrm>
            <a:off x="533400" y="415052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Verander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variabele</a:t>
            </a:r>
            <a:r>
              <a:rPr lang="en-US" dirty="0" smtClean="0">
                <a:latin typeface="+mn-lt"/>
              </a:rPr>
              <a:t>                        en </a:t>
            </a:r>
            <a:r>
              <a:rPr lang="en-US" dirty="0" err="1" smtClean="0">
                <a:latin typeface="+mn-lt"/>
              </a:rPr>
              <a:t>gebruik</a:t>
            </a:r>
            <a:r>
              <a:rPr lang="en-US" dirty="0" smtClean="0">
                <a:latin typeface="+mn-lt"/>
              </a:rPr>
              <a:t> Bessel </a:t>
            </a:r>
            <a:r>
              <a:rPr lang="en-US" dirty="0" err="1" smtClean="0">
                <a:latin typeface="+mn-lt"/>
              </a:rPr>
              <a:t>functie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relatie</a:t>
            </a:r>
            <a:endParaRPr lang="en-US" i="1" dirty="0" smtClean="0"/>
          </a:p>
        </p:txBody>
      </p:sp>
      <p:sp>
        <p:nvSpPr>
          <p:cNvPr id="82" name="PIJL-RECHTS 81"/>
          <p:cNvSpPr/>
          <p:nvPr/>
        </p:nvSpPr>
        <p:spPr bwMode="auto">
          <a:xfrm>
            <a:off x="1219200" y="27432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430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97896"/>
            <a:ext cx="3509962" cy="34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285328"/>
            <a:ext cx="2438400" cy="2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3900" y="1295400"/>
            <a:ext cx="4191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17"/>
          <p:cNvSpPr txBox="1"/>
          <p:nvPr/>
        </p:nvSpPr>
        <p:spPr>
          <a:xfrm>
            <a:off x="533400" y="1647588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Reactor </a:t>
            </a:r>
            <a:r>
              <a:rPr lang="en-US" dirty="0" err="1" smtClean="0">
                <a:latin typeface="+mn-lt"/>
              </a:rPr>
              <a:t>vermogen</a:t>
            </a:r>
            <a:endParaRPr lang="en-US" dirty="0" smtClean="0">
              <a:latin typeface="+mn-lt"/>
            </a:endParaRPr>
          </a:p>
        </p:txBody>
      </p:sp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552576"/>
            <a:ext cx="1600200" cy="59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1524000"/>
            <a:ext cx="2595562" cy="66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2586040"/>
            <a:ext cx="4814887" cy="63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6968" y="3236120"/>
            <a:ext cx="990600" cy="24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3519488"/>
            <a:ext cx="5767388" cy="66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0801" y="4198145"/>
            <a:ext cx="1371600" cy="28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4607720"/>
            <a:ext cx="5562600" cy="54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Rechte verbindingslijn met pijl 47"/>
          <p:cNvCxnSpPr/>
          <p:nvPr/>
        </p:nvCxnSpPr>
        <p:spPr bwMode="auto">
          <a:xfrm>
            <a:off x="1524000" y="4891088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17"/>
          <p:cNvSpPr txBox="1"/>
          <p:nvPr/>
        </p:nvSpPr>
        <p:spPr>
          <a:xfrm>
            <a:off x="533400" y="520994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Evenzo</a:t>
            </a:r>
            <a:r>
              <a:rPr lang="en-US" dirty="0" smtClean="0">
                <a:latin typeface="+mn-lt"/>
              </a:rPr>
              <a:t>, met</a:t>
            </a:r>
            <a:endParaRPr lang="en-US" i="1" dirty="0" smtClean="0"/>
          </a:p>
        </p:txBody>
      </p:sp>
      <p:pic>
        <p:nvPicPr>
          <p:cNvPr id="34407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5274472"/>
            <a:ext cx="990600" cy="25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Rechte verbindingslijn met pijl 50"/>
          <p:cNvCxnSpPr/>
          <p:nvPr/>
        </p:nvCxnSpPr>
        <p:spPr bwMode="auto">
          <a:xfrm>
            <a:off x="3200400" y="5425284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407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2401" y="5141121"/>
            <a:ext cx="362712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hteraccolade 52"/>
          <p:cNvSpPr/>
          <p:nvPr/>
        </p:nvSpPr>
        <p:spPr bwMode="auto">
          <a:xfrm>
            <a:off x="7962896" y="4800600"/>
            <a:ext cx="304800" cy="7620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54" name="Ovaal 53"/>
          <p:cNvSpPr/>
          <p:nvPr/>
        </p:nvSpPr>
        <p:spPr bwMode="auto">
          <a:xfrm>
            <a:off x="6988968" y="4648200"/>
            <a:ext cx="9144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44077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4531520"/>
            <a:ext cx="1136649" cy="1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8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9600" y="5638800"/>
            <a:ext cx="3538537" cy="47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9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95512" y="6103144"/>
            <a:ext cx="1357312" cy="52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Rechte verbindingslijn met pijl 60"/>
          <p:cNvCxnSpPr/>
          <p:nvPr/>
        </p:nvCxnSpPr>
        <p:spPr bwMode="auto">
          <a:xfrm>
            <a:off x="1524000" y="6357936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PIJL-RECHTS 64"/>
          <p:cNvSpPr/>
          <p:nvPr/>
        </p:nvSpPr>
        <p:spPr bwMode="auto">
          <a:xfrm>
            <a:off x="3733800" y="6193632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pSp>
        <p:nvGrpSpPr>
          <p:cNvPr id="69" name="Groep 68"/>
          <p:cNvGrpSpPr/>
          <p:nvPr/>
        </p:nvGrpSpPr>
        <p:grpSpPr>
          <a:xfrm>
            <a:off x="4650584" y="6019800"/>
            <a:ext cx="4341016" cy="650080"/>
            <a:chOff x="4650584" y="6019800"/>
            <a:chExt cx="4341016" cy="650080"/>
          </a:xfrm>
        </p:grpSpPr>
        <p:sp>
          <p:nvSpPr>
            <p:cNvPr id="68" name="Rounded Rectangle 27"/>
            <p:cNvSpPr/>
            <p:nvPr/>
          </p:nvSpPr>
          <p:spPr bwMode="auto">
            <a:xfrm>
              <a:off x="4650584" y="6019800"/>
              <a:ext cx="4341016" cy="65008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344080" name="Picture 1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691064" y="6056331"/>
              <a:ext cx="4248150" cy="584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4081" name="Picture 17" descr="\\vmware-host\Shared Folders\Desktop\NoBessel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50315" y="2405745"/>
            <a:ext cx="1798826" cy="943952"/>
          </a:xfrm>
          <a:prstGeom prst="rect">
            <a:avLst/>
          </a:prstGeom>
          <a:noFill/>
        </p:spPr>
      </p:pic>
      <p:pic>
        <p:nvPicPr>
          <p:cNvPr id="344082" name="Picture 18" descr="\\vmware-host\Shared Folders\Desktop\c740f5308a26ede948beb2bbc0e1d10b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95344" y="2329545"/>
            <a:ext cx="990600" cy="2330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4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50" grpId="0"/>
      <p:bldP spid="73" grpId="0"/>
      <p:bldP spid="82" grpId="0" animBg="1"/>
      <p:bldP spid="39" grpId="0"/>
      <p:bldP spid="49" grpId="0"/>
      <p:bldP spid="53" grpId="0" animBg="1"/>
      <p:bldP spid="54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3810000" y="228600"/>
            <a:ext cx="1535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0099"/>
                </a:solidFill>
                <a:latin typeface="Arial Rounded MT Bold" pitchFamily="34" charset="0"/>
              </a:rPr>
              <a:t>Inhoud</a:t>
            </a:r>
            <a:endParaRPr lang="en-US" sz="2400" b="1" i="1" dirty="0">
              <a:solidFill>
                <a:srgbClr val="CC0000"/>
              </a:solidFill>
              <a:latin typeface="Arial Rounded MT Bold" pitchFamily="34" charset="0"/>
            </a:endParaRP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latin typeface="Arial" charset="0"/>
              </a:rPr>
              <a:t>Jo van den Brand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Email: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  <a:hlinkClick r:id="rId3"/>
              </a:rPr>
              <a:t>jo@nikhef.nl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 URL: 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  <a:hlinkClick r:id="rId4"/>
              </a:rPr>
              <a:t>www.nikhef.nl/~jo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0620 539 484 / 020 598 7900, 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Kamer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T2.69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latin typeface="Arial" charset="0"/>
              </a:rPr>
              <a:t>Book</a:t>
            </a:r>
            <a:endParaRPr lang="en-US" sz="2000" b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Elmer E. Lewis, Fundamentals of Nuclear Reactor Physics</a:t>
            </a:r>
            <a:endParaRPr lang="en-US" b="1" dirty="0">
              <a:solidFill>
                <a:srgbClr val="006600"/>
              </a:solidFill>
              <a:latin typeface="Arial" charset="0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1 Nuclear reactions, neutron interactions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2 Neutron distributions in energy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3 Reactor core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4 Reactor kinetics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5 Neutron diffusion, distribution in reactors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6 Energy transport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200" dirty="0" smtClean="0">
                <a:latin typeface="Arial" charset="0"/>
              </a:rPr>
              <a:t>Week 7 Reactivity feedback, long-term core behavior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Website: 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  <a:hlinkClick r:id="rId5"/>
              </a:rPr>
              <a:t>www.nikhef.nl/~jo/ne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 smtClean="0">
                <a:latin typeface="Arial" charset="0"/>
              </a:rPr>
              <a:t>Werkcollege</a:t>
            </a:r>
            <a:endParaRPr lang="en-US" sz="2000" b="1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Woensdag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, Mark 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Beker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(mbeker@nikhef.nl)</a:t>
            </a: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 smtClean="0">
                <a:latin typeface="Arial" charset="0"/>
              </a:rPr>
              <a:t>Tentamen</a:t>
            </a:r>
            <a:r>
              <a:rPr lang="en-US" sz="2000" b="1" dirty="0" smtClean="0">
                <a:latin typeface="Arial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23 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mei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2011, 8:45 – 10:45 in HG-10A05, 2 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uur</a:t>
            </a:r>
            <a:endParaRPr lang="en-US" b="1" dirty="0" smtClean="0">
              <a:solidFill>
                <a:srgbClr val="006600"/>
              </a:solidFill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Herkansing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: 22 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augustus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2011, 8:45 – 10:45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Beoordeling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: 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huiswerk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20%, 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tentamen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80% (</a:t>
            </a:r>
            <a:r>
              <a:rPr lang="en-US" b="1" dirty="0" err="1" smtClean="0">
                <a:solidFill>
                  <a:srgbClr val="006600"/>
                </a:solidFill>
                <a:latin typeface="Arial" charset="0"/>
              </a:rPr>
              <a:t>alles</a:t>
            </a:r>
            <a:r>
              <a:rPr lang="en-US" b="1" dirty="0" smtClean="0">
                <a:solidFill>
                  <a:srgbClr val="006600"/>
                </a:solidFill>
                <a:latin typeface="Arial" charset="0"/>
              </a:rPr>
              <a:t> &gt; 5)</a:t>
            </a:r>
            <a:endParaRPr lang="en-US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8" name="Afgeronde rechthoek 7"/>
          <p:cNvSpPr/>
          <p:nvPr/>
        </p:nvSpPr>
        <p:spPr bwMode="auto">
          <a:xfrm>
            <a:off x="914400" y="3782290"/>
            <a:ext cx="3810000" cy="40871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</a:rPr>
              <a:t>Neutron leakage</a:t>
            </a:r>
            <a:endParaRPr lang="en-US" i="1" kern="1200" dirty="0">
              <a:solidFill>
                <a:srgbClr val="000099"/>
              </a:solidFill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4800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Two group approximation: </a:t>
            </a:r>
            <a:r>
              <a:rPr lang="en-US" dirty="0" err="1" smtClean="0">
                <a:latin typeface="+mn-lt"/>
              </a:rPr>
              <a:t>neutronenmigratie</a:t>
            </a:r>
            <a:r>
              <a:rPr lang="en-US" dirty="0" smtClean="0">
                <a:latin typeface="+mn-lt"/>
              </a:rPr>
              <a:t> in slowdown en </a:t>
            </a:r>
            <a:r>
              <a:rPr lang="en-US" dirty="0" err="1" smtClean="0">
                <a:latin typeface="+mn-lt"/>
              </a:rPr>
              <a:t>thermisch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gebied</a:t>
            </a:r>
            <a:endParaRPr lang="en-US" dirty="0" smtClean="0">
              <a:latin typeface="+mn-lt"/>
            </a:endParaRPr>
          </a:p>
          <a:p>
            <a:pPr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1905000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Definieer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snelle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thermische</a:t>
            </a:r>
            <a:r>
              <a:rPr lang="en-US" dirty="0" smtClean="0">
                <a:latin typeface="+mn-lt"/>
              </a:rPr>
              <a:t> flux</a:t>
            </a:r>
          </a:p>
        </p:txBody>
      </p:sp>
      <p:sp>
        <p:nvSpPr>
          <p:cNvPr id="50" name="TextBox 17"/>
          <p:cNvSpPr txBox="1"/>
          <p:nvPr/>
        </p:nvSpPr>
        <p:spPr>
          <a:xfrm>
            <a:off x="533400" y="2590800"/>
            <a:ext cx="3124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Diffusievergelijking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snelle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endParaRPr lang="en-US" i="1" dirty="0" smtClean="0"/>
          </a:p>
        </p:txBody>
      </p:sp>
      <p:sp>
        <p:nvSpPr>
          <p:cNvPr id="53" name="Rechteraccolade 52"/>
          <p:cNvSpPr/>
          <p:nvPr/>
        </p:nvSpPr>
        <p:spPr bwMode="auto">
          <a:xfrm rot="5400000">
            <a:off x="4005264" y="3426023"/>
            <a:ext cx="304800" cy="1066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90600"/>
            <a:ext cx="3539637" cy="170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Afgeronde rechthoek 39"/>
          <p:cNvSpPr/>
          <p:nvPr/>
        </p:nvSpPr>
        <p:spPr bwMode="auto">
          <a:xfrm>
            <a:off x="8077200" y="914400"/>
            <a:ext cx="990600" cy="1828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959768"/>
            <a:ext cx="111052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349823"/>
            <a:ext cx="3225524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kstvak 41"/>
          <p:cNvSpPr txBox="1"/>
          <p:nvPr/>
        </p:nvSpPr>
        <p:spPr>
          <a:xfrm>
            <a:off x="4267200" y="4111823"/>
            <a:ext cx="3502882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+mn-lt"/>
              </a:rPr>
              <a:t># snelle neutronen geproduceerd / cm</a:t>
            </a:r>
            <a:r>
              <a:rPr lang="nl-NL" sz="1400" baseline="30000" dirty="0" smtClean="0">
                <a:latin typeface="+mn-lt"/>
              </a:rPr>
              <a:t>3</a:t>
            </a:r>
            <a:r>
              <a:rPr lang="nl-NL" sz="1400" dirty="0" smtClean="0">
                <a:latin typeface="+mn-lt"/>
              </a:rPr>
              <a:t> / s</a:t>
            </a:r>
          </a:p>
        </p:txBody>
      </p:sp>
      <p:cxnSp>
        <p:nvCxnSpPr>
          <p:cNvPr id="44" name="Rechte verbindingslijn met pijl 43"/>
          <p:cNvCxnSpPr/>
          <p:nvPr/>
        </p:nvCxnSpPr>
        <p:spPr bwMode="auto">
          <a:xfrm rot="5400000">
            <a:off x="4093368" y="330279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kstvak 44"/>
          <p:cNvSpPr txBox="1"/>
          <p:nvPr/>
        </p:nvSpPr>
        <p:spPr>
          <a:xfrm>
            <a:off x="4204821" y="2971800"/>
            <a:ext cx="3058851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err="1" smtClean="0">
                <a:latin typeface="+mn-lt"/>
              </a:rPr>
              <a:t>Thermal</a:t>
            </a:r>
            <a:r>
              <a:rPr lang="nl-NL" sz="1400" dirty="0" smtClean="0">
                <a:latin typeface="+mn-lt"/>
              </a:rPr>
              <a:t> </a:t>
            </a:r>
            <a:r>
              <a:rPr lang="nl-NL" sz="1400" dirty="0" err="1" smtClean="0">
                <a:latin typeface="+mn-lt"/>
              </a:rPr>
              <a:t>utilization</a:t>
            </a:r>
            <a:r>
              <a:rPr lang="nl-NL" sz="1400" dirty="0" smtClean="0">
                <a:latin typeface="+mn-lt"/>
              </a:rPr>
              <a:t>: </a:t>
            </a:r>
            <a:r>
              <a:rPr lang="nl-NL" sz="1400" dirty="0" err="1" smtClean="0">
                <a:latin typeface="+mn-lt"/>
              </a:rPr>
              <a:t>absorbed</a:t>
            </a:r>
            <a:r>
              <a:rPr lang="nl-NL" sz="1400" dirty="0" smtClean="0">
                <a:latin typeface="+mn-lt"/>
              </a:rPr>
              <a:t> in </a:t>
            </a:r>
            <a:r>
              <a:rPr lang="nl-NL" sz="1400" dirty="0" err="1" smtClean="0">
                <a:latin typeface="+mn-lt"/>
              </a:rPr>
              <a:t>fuel</a:t>
            </a:r>
            <a:endParaRPr lang="nl-NL" sz="1400" dirty="0" smtClean="0">
              <a:latin typeface="+mn-lt"/>
            </a:endParaRPr>
          </a:p>
        </p:txBody>
      </p:sp>
      <p:cxnSp>
        <p:nvCxnSpPr>
          <p:cNvPr id="57" name="Rechte verbindingslijn met pijl 56"/>
          <p:cNvCxnSpPr/>
          <p:nvPr/>
        </p:nvCxnSpPr>
        <p:spPr bwMode="auto">
          <a:xfrm rot="10800000" flipV="1">
            <a:off x="3900488" y="2751832"/>
            <a:ext cx="1588" cy="6843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kstvak 46"/>
          <p:cNvSpPr txBox="1"/>
          <p:nvPr/>
        </p:nvSpPr>
        <p:spPr>
          <a:xfrm>
            <a:off x="3864768" y="2590800"/>
            <a:ext cx="1090363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err="1" smtClean="0">
                <a:latin typeface="+mn-lt"/>
              </a:rPr>
              <a:t>Fast</a:t>
            </a:r>
            <a:r>
              <a:rPr lang="nl-NL" sz="1400" dirty="0" smtClean="0">
                <a:latin typeface="+mn-lt"/>
              </a:rPr>
              <a:t> </a:t>
            </a:r>
            <a:r>
              <a:rPr lang="nl-NL" sz="1400" dirty="0" err="1" smtClean="0">
                <a:latin typeface="+mn-lt"/>
              </a:rPr>
              <a:t>fission</a:t>
            </a:r>
            <a:endParaRPr lang="nl-NL" sz="1400" dirty="0" smtClean="0">
              <a:latin typeface="+mn-lt"/>
            </a:endParaRPr>
          </a:p>
        </p:txBody>
      </p:sp>
      <p:sp>
        <p:nvSpPr>
          <p:cNvPr id="58" name="Rechteraccolade 57"/>
          <p:cNvSpPr/>
          <p:nvPr/>
        </p:nvSpPr>
        <p:spPr bwMode="auto">
          <a:xfrm rot="5400000">
            <a:off x="1905000" y="3429000"/>
            <a:ext cx="304800" cy="1066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685800" y="4114800"/>
            <a:ext cx="1208985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err="1" smtClean="0">
                <a:latin typeface="+mn-lt"/>
              </a:rPr>
              <a:t>Fast</a:t>
            </a:r>
            <a:r>
              <a:rPr lang="nl-NL" sz="1400" dirty="0" smtClean="0">
                <a:latin typeface="+mn-lt"/>
              </a:rPr>
              <a:t> </a:t>
            </a:r>
            <a:r>
              <a:rPr lang="nl-NL" sz="1400" dirty="0" err="1" smtClean="0">
                <a:latin typeface="+mn-lt"/>
              </a:rPr>
              <a:t>leakage</a:t>
            </a:r>
            <a:endParaRPr lang="nl-NL" sz="1400" dirty="0" smtClean="0">
              <a:latin typeface="+mn-lt"/>
            </a:endParaRPr>
          </a:p>
        </p:txBody>
      </p:sp>
      <p:cxnSp>
        <p:nvCxnSpPr>
          <p:cNvPr id="48" name="Rechte verbindingslijn met pijl 47"/>
          <p:cNvCxnSpPr/>
          <p:nvPr/>
        </p:nvCxnSpPr>
        <p:spPr bwMode="auto">
          <a:xfrm rot="5400000" flipH="1" flipV="1">
            <a:off x="2897188" y="4037012"/>
            <a:ext cx="45561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kstvak 61"/>
          <p:cNvSpPr txBox="1"/>
          <p:nvPr/>
        </p:nvSpPr>
        <p:spPr>
          <a:xfrm>
            <a:off x="1981200" y="4267200"/>
            <a:ext cx="2255489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+mn-lt"/>
              </a:rPr>
              <a:t>Verlies door </a:t>
            </a:r>
            <a:r>
              <a:rPr lang="nl-NL" sz="1400" dirty="0" err="1" smtClean="0">
                <a:latin typeface="+mn-lt"/>
              </a:rPr>
              <a:t>slowing</a:t>
            </a:r>
            <a:r>
              <a:rPr lang="nl-NL" sz="1400" dirty="0" smtClean="0">
                <a:latin typeface="+mn-lt"/>
              </a:rPr>
              <a:t> down</a:t>
            </a:r>
          </a:p>
        </p:txBody>
      </p:sp>
      <p:sp>
        <p:nvSpPr>
          <p:cNvPr id="63" name="TextBox 17"/>
          <p:cNvSpPr txBox="1"/>
          <p:nvPr/>
        </p:nvSpPr>
        <p:spPr>
          <a:xfrm>
            <a:off x="533400" y="4611469"/>
            <a:ext cx="3124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Diffusievergelijking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thermische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endParaRPr lang="en-US" i="1" dirty="0" smtClean="0"/>
          </a:p>
        </p:txBody>
      </p:sp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3744" y="4905376"/>
            <a:ext cx="2810503" cy="3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hteraccolade 63"/>
          <p:cNvSpPr/>
          <p:nvPr/>
        </p:nvSpPr>
        <p:spPr bwMode="auto">
          <a:xfrm rot="5400000">
            <a:off x="3745704" y="4852391"/>
            <a:ext cx="304800" cy="1066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66" name="Tekstvak 65"/>
          <p:cNvSpPr txBox="1"/>
          <p:nvPr/>
        </p:nvSpPr>
        <p:spPr>
          <a:xfrm>
            <a:off x="2014316" y="5538191"/>
            <a:ext cx="1795684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+mn-lt"/>
              </a:rPr>
              <a:t>Thermische </a:t>
            </a:r>
            <a:r>
              <a:rPr lang="nl-NL" sz="1400" dirty="0" err="1" smtClean="0">
                <a:latin typeface="+mn-lt"/>
              </a:rPr>
              <a:t>leakage</a:t>
            </a:r>
            <a:endParaRPr lang="nl-NL" sz="1400" dirty="0" smtClean="0">
              <a:latin typeface="+mn-lt"/>
            </a:endParaRPr>
          </a:p>
        </p:txBody>
      </p:sp>
      <p:sp>
        <p:nvSpPr>
          <p:cNvPr id="67" name="Rechteraccolade 66"/>
          <p:cNvSpPr/>
          <p:nvPr/>
        </p:nvSpPr>
        <p:spPr bwMode="auto">
          <a:xfrm rot="5400000">
            <a:off x="5621207" y="5139598"/>
            <a:ext cx="280391" cy="516794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69" name="Tekstvak 68"/>
          <p:cNvSpPr txBox="1"/>
          <p:nvPr/>
        </p:nvSpPr>
        <p:spPr>
          <a:xfrm>
            <a:off x="5861129" y="5538191"/>
            <a:ext cx="2749471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+mn-lt"/>
              </a:rPr>
              <a:t>Bronterm thermische neutronen </a:t>
            </a:r>
          </a:p>
        </p:txBody>
      </p:sp>
      <p:sp>
        <p:nvSpPr>
          <p:cNvPr id="70" name="TextBox 17"/>
          <p:cNvSpPr txBox="1"/>
          <p:nvPr/>
        </p:nvSpPr>
        <p:spPr>
          <a:xfrm>
            <a:off x="533400" y="5983069"/>
            <a:ext cx="708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Bereken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diffusieco</a:t>
            </a:r>
            <a:r>
              <a:rPr lang="en-US" dirty="0" err="1" smtClean="0">
                <a:latin typeface="Arial"/>
                <a:cs typeface="Arial"/>
              </a:rPr>
              <a:t>ëfficiënten</a:t>
            </a:r>
            <a:r>
              <a:rPr lang="en-US" dirty="0" smtClean="0">
                <a:latin typeface="Arial"/>
                <a:cs typeface="Arial"/>
              </a:rPr>
              <a:t> en removal </a:t>
            </a:r>
            <a:r>
              <a:rPr lang="en-US" dirty="0" err="1" smtClean="0">
                <a:latin typeface="Arial"/>
                <a:cs typeface="Arial"/>
              </a:rPr>
              <a:t>werkzame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doorsnede</a:t>
            </a:r>
            <a:endParaRPr lang="en-US" i="1" dirty="0" smtClean="0"/>
          </a:p>
        </p:txBody>
      </p:sp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3945" y="6070146"/>
            <a:ext cx="25781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483768"/>
            <a:ext cx="1219200" cy="25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988720"/>
            <a:ext cx="1219200" cy="23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50" grpId="0"/>
      <p:bldP spid="53" grpId="0" animBg="1"/>
      <p:bldP spid="40" grpId="0" animBg="1"/>
      <p:bldP spid="42" grpId="0" animBg="1"/>
      <p:bldP spid="45" grpId="0" animBg="1"/>
      <p:bldP spid="47" grpId="0" animBg="1"/>
      <p:bldP spid="58" grpId="0" animBg="1"/>
      <p:bldP spid="59" grpId="0" animBg="1"/>
      <p:bldP spid="62" grpId="0" animBg="1"/>
      <p:bldP spid="63" grpId="0"/>
      <p:bldP spid="64" grpId="0" animBg="1"/>
      <p:bldP spid="66" grpId="0" animBg="1"/>
      <p:bldP spid="67" grpId="0" animBg="1"/>
      <p:bldP spid="69" grpId="0" animBg="1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</a:rPr>
              <a:t>Two group approximation</a:t>
            </a:r>
            <a:endParaRPr lang="en-US" i="1" kern="1200" dirty="0">
              <a:solidFill>
                <a:srgbClr val="000099"/>
              </a:solidFill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Deel</a:t>
            </a:r>
            <a:r>
              <a:rPr lang="en-US" dirty="0" smtClean="0">
                <a:latin typeface="+mn-lt"/>
              </a:rPr>
              <a:t> door      en       </a:t>
            </a:r>
            <a:r>
              <a:rPr lang="en-US" dirty="0" err="1" smtClean="0">
                <a:latin typeface="+mn-lt"/>
              </a:rPr>
              <a:t>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definieer</a:t>
            </a:r>
            <a:r>
              <a:rPr lang="en-US" dirty="0" smtClean="0">
                <a:latin typeface="+mn-lt"/>
              </a:rPr>
              <a:t>                       en</a:t>
            </a:r>
          </a:p>
          <a:p>
            <a:pPr>
              <a:defRPr/>
            </a:pPr>
            <a:endParaRPr lang="en-US" dirty="0" smtClean="0">
              <a:latin typeface="+mn-lt"/>
            </a:endParaRPr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83464"/>
            <a:ext cx="3225524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17"/>
          <p:cNvSpPr txBox="1"/>
          <p:nvPr/>
        </p:nvSpPr>
        <p:spPr>
          <a:xfrm>
            <a:off x="533400" y="2971800"/>
            <a:ext cx="655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Beschouw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uniforme</a:t>
            </a:r>
            <a:r>
              <a:rPr lang="en-US" dirty="0" smtClean="0">
                <a:latin typeface="+mn-lt"/>
              </a:rPr>
              <a:t> reactor met zero flux </a:t>
            </a:r>
            <a:r>
              <a:rPr lang="en-US" dirty="0" err="1" smtClean="0">
                <a:latin typeface="+mn-lt"/>
              </a:rPr>
              <a:t>randvoorwaarden</a:t>
            </a:r>
            <a:r>
              <a:rPr lang="en-US" dirty="0" smtClean="0">
                <a:latin typeface="+mn-lt"/>
              </a:rPr>
              <a:t>. Dan </a:t>
            </a:r>
            <a:r>
              <a:rPr lang="en-US" dirty="0" err="1" smtClean="0">
                <a:latin typeface="+mn-lt"/>
              </a:rPr>
              <a:t>weer</a:t>
            </a:r>
            <a:endParaRPr lang="en-US" i="1" dirty="0" smtClean="0"/>
          </a:p>
        </p:txBody>
      </p:sp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69252"/>
            <a:ext cx="2810503" cy="3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hteraccolade 63"/>
          <p:cNvSpPr/>
          <p:nvPr/>
        </p:nvSpPr>
        <p:spPr bwMode="auto">
          <a:xfrm>
            <a:off x="3962400" y="1835852"/>
            <a:ext cx="304800" cy="9144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70" name="TextBox 17"/>
          <p:cNvSpPr txBox="1"/>
          <p:nvPr/>
        </p:nvSpPr>
        <p:spPr>
          <a:xfrm>
            <a:off x="533400" y="4953000"/>
            <a:ext cx="708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Combineren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levert</a:t>
            </a:r>
            <a:endParaRPr lang="en-US" i="1" dirty="0" smtClean="0"/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0209" y="1288256"/>
            <a:ext cx="26913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6886" y="1295400"/>
            <a:ext cx="265338" cy="24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1273968"/>
            <a:ext cx="1319212" cy="27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64992" y="1281112"/>
            <a:ext cx="1219200" cy="27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1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1745364"/>
            <a:ext cx="2762250" cy="5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1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2314484"/>
            <a:ext cx="2305050" cy="50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20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3393280"/>
            <a:ext cx="1914525" cy="35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kstvak 37"/>
          <p:cNvSpPr txBox="1"/>
          <p:nvPr/>
        </p:nvSpPr>
        <p:spPr>
          <a:xfrm>
            <a:off x="3852856" y="33763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n-lt"/>
              </a:rPr>
              <a:t>en</a:t>
            </a:r>
          </a:p>
        </p:txBody>
      </p:sp>
      <p:pic>
        <p:nvPicPr>
          <p:cNvPr id="346121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95789" y="3393280"/>
            <a:ext cx="1852611" cy="32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17"/>
          <p:cNvSpPr txBox="1"/>
          <p:nvPr/>
        </p:nvSpPr>
        <p:spPr>
          <a:xfrm>
            <a:off x="533400" y="3810000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Gebruik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om</a:t>
            </a:r>
            <a:r>
              <a:rPr lang="en-US" dirty="0" smtClean="0">
                <a:latin typeface="+mn-lt"/>
              </a:rPr>
              <a:t> de Laplace </a:t>
            </a:r>
            <a:r>
              <a:rPr lang="en-US" dirty="0" err="1" smtClean="0">
                <a:latin typeface="+mn-lt"/>
              </a:rPr>
              <a:t>operatoren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elimineren</a:t>
            </a:r>
            <a:endParaRPr lang="en-US" i="1" dirty="0" smtClean="0"/>
          </a:p>
        </p:txBody>
      </p:sp>
      <p:sp>
        <p:nvSpPr>
          <p:cNvPr id="43" name="PIJL-RECHTS 42"/>
          <p:cNvSpPr/>
          <p:nvPr/>
        </p:nvSpPr>
        <p:spPr bwMode="auto">
          <a:xfrm>
            <a:off x="762000" y="43434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46122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76400" y="4267200"/>
            <a:ext cx="2466975" cy="55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kstvak 45"/>
          <p:cNvSpPr txBox="1"/>
          <p:nvPr/>
        </p:nvSpPr>
        <p:spPr>
          <a:xfrm>
            <a:off x="4207054" y="43550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n-lt"/>
              </a:rPr>
              <a:t>en</a:t>
            </a:r>
          </a:p>
        </p:txBody>
      </p:sp>
      <p:pic>
        <p:nvPicPr>
          <p:cNvPr id="346123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24400" y="4274902"/>
            <a:ext cx="2133600" cy="59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24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07464" y="4921886"/>
            <a:ext cx="2590800" cy="58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kstvak 48"/>
          <p:cNvSpPr txBox="1"/>
          <p:nvPr/>
        </p:nvSpPr>
        <p:spPr>
          <a:xfrm>
            <a:off x="5350054" y="4964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n-lt"/>
              </a:rPr>
              <a:t>met</a:t>
            </a:r>
          </a:p>
        </p:txBody>
      </p:sp>
      <p:pic>
        <p:nvPicPr>
          <p:cNvPr id="346125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19800" y="5038621"/>
            <a:ext cx="1219200" cy="26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17"/>
          <p:cNvSpPr txBox="1"/>
          <p:nvPr/>
        </p:nvSpPr>
        <p:spPr>
          <a:xfrm>
            <a:off x="533400" y="5588556"/>
            <a:ext cx="708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vinden</a:t>
            </a:r>
            <a:endParaRPr lang="en-US" i="1" dirty="0" smtClean="0"/>
          </a:p>
        </p:txBody>
      </p:sp>
      <p:pic>
        <p:nvPicPr>
          <p:cNvPr id="346126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5562600"/>
            <a:ext cx="2395537" cy="54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17"/>
          <p:cNvSpPr txBox="1"/>
          <p:nvPr/>
        </p:nvSpPr>
        <p:spPr>
          <a:xfrm>
            <a:off x="533400" y="62600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Bepaal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diffusielengten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</a:t>
            </a:r>
            <a:r>
              <a:rPr lang="en-US" dirty="0" smtClean="0">
                <a:latin typeface="+mn-lt"/>
              </a:rPr>
              <a:t> transport, </a:t>
            </a:r>
            <a:r>
              <a:rPr lang="en-US" dirty="0" err="1" smtClean="0">
                <a:latin typeface="+mn-lt"/>
              </a:rPr>
              <a:t>resonantie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absorptie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doorsneden</a:t>
            </a:r>
            <a:endParaRPr lang="en-US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3" grpId="0"/>
      <p:bldP spid="64" grpId="0" animBg="1"/>
      <p:bldP spid="70" grpId="0"/>
      <p:bldP spid="38" grpId="0"/>
      <p:bldP spid="41" grpId="0"/>
      <p:bldP spid="43" grpId="0" animBg="1"/>
      <p:bldP spid="46" grpId="0"/>
      <p:bldP spid="49" grpId="0"/>
      <p:bldP spid="51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</a:rPr>
              <a:t>Migratielengte</a:t>
            </a:r>
            <a:endParaRPr lang="en-US" i="1" kern="1200" dirty="0">
              <a:solidFill>
                <a:srgbClr val="000099"/>
              </a:solidFill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dirty="0" smtClean="0">
              <a:latin typeface="+mn-lt"/>
            </a:endParaRPr>
          </a:p>
        </p:txBody>
      </p:sp>
      <p:sp>
        <p:nvSpPr>
          <p:cNvPr id="63" name="TextBox 17"/>
          <p:cNvSpPr txBox="1"/>
          <p:nvPr/>
        </p:nvSpPr>
        <p:spPr>
          <a:xfrm>
            <a:off x="533400" y="1828800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grote</a:t>
            </a:r>
            <a:r>
              <a:rPr lang="en-US" dirty="0" smtClean="0">
                <a:latin typeface="+mn-lt"/>
              </a:rPr>
              <a:t> reactor is </a:t>
            </a:r>
            <a:r>
              <a:rPr lang="en-US" i="1" dirty="0" smtClean="0">
                <a:latin typeface="+mn-lt"/>
              </a:rPr>
              <a:t>B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klein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kan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B</a:t>
            </a:r>
            <a:r>
              <a:rPr lang="en-US" baseline="30000" dirty="0" smtClean="0">
                <a:latin typeface="+mn-lt"/>
              </a:rPr>
              <a:t>4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verwaarloosd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worden</a:t>
            </a:r>
            <a:endParaRPr lang="en-US" i="1" dirty="0" smtClean="0"/>
          </a:p>
        </p:txBody>
      </p:sp>
      <p:sp>
        <p:nvSpPr>
          <p:cNvPr id="41" name="TextBox 17"/>
          <p:cNvSpPr txBox="1"/>
          <p:nvPr/>
        </p:nvSpPr>
        <p:spPr>
          <a:xfrm>
            <a:off x="533400" y="2286000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vinden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endParaRPr lang="en-US" i="1" dirty="0" smtClean="0"/>
          </a:p>
        </p:txBody>
      </p:sp>
      <p:pic>
        <p:nvPicPr>
          <p:cNvPr id="3461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83480"/>
            <a:ext cx="2395537" cy="54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17"/>
          <p:cNvSpPr txBox="1"/>
          <p:nvPr/>
        </p:nvSpPr>
        <p:spPr>
          <a:xfrm>
            <a:off x="533400" y="3581400"/>
            <a:ext cx="449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Grootste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correctie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thermische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diffusielengte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geval</a:t>
            </a:r>
            <a:r>
              <a:rPr lang="en-US" dirty="0" smtClean="0">
                <a:latin typeface="+mn-lt"/>
              </a:rPr>
              <a:t> van H</a:t>
            </a:r>
            <a:r>
              <a:rPr lang="en-US" baseline="-25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O </a:t>
            </a:r>
            <a:r>
              <a:rPr lang="en-US" dirty="0" err="1" smtClean="0">
                <a:latin typeface="+mn-lt"/>
              </a:rPr>
              <a:t>gemodereerde</a:t>
            </a:r>
            <a:r>
              <a:rPr lang="en-US" dirty="0" smtClean="0">
                <a:latin typeface="+mn-lt"/>
              </a:rPr>
              <a:t> power </a:t>
            </a:r>
            <a:r>
              <a:rPr lang="en-US" dirty="0" err="1" smtClean="0">
                <a:latin typeface="+mn-lt"/>
              </a:rPr>
              <a:t>reactoren</a:t>
            </a:r>
            <a:endParaRPr lang="en-US" i="1" dirty="0" smtClean="0"/>
          </a:p>
        </p:txBody>
      </p:sp>
      <p:cxnSp>
        <p:nvCxnSpPr>
          <p:cNvPr id="30" name="Rechte verbindingslijn met pijl 29"/>
          <p:cNvCxnSpPr/>
          <p:nvPr/>
        </p:nvCxnSpPr>
        <p:spPr bwMode="auto">
          <a:xfrm>
            <a:off x="4038600" y="1446212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1" y="1176573"/>
            <a:ext cx="3124200" cy="57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Rechte verbindingslijn 32"/>
          <p:cNvCxnSpPr/>
          <p:nvPr/>
        </p:nvCxnSpPr>
        <p:spPr bwMode="auto">
          <a:xfrm>
            <a:off x="7162800" y="1600200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71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8856" y="2224088"/>
            <a:ext cx="1776412" cy="53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Rechte verbindingslijn met pijl 35"/>
          <p:cNvCxnSpPr/>
          <p:nvPr/>
        </p:nvCxnSpPr>
        <p:spPr bwMode="auto">
          <a:xfrm rot="5400000" flipH="1" flipV="1">
            <a:off x="3390900" y="3086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kstvak 36"/>
          <p:cNvSpPr txBox="1"/>
          <p:nvPr/>
        </p:nvSpPr>
        <p:spPr>
          <a:xfrm>
            <a:off x="3429000" y="3124200"/>
            <a:ext cx="1308371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+mn-lt"/>
              </a:rPr>
              <a:t>migratielengte</a:t>
            </a:r>
          </a:p>
        </p:txBody>
      </p:sp>
      <p:pic>
        <p:nvPicPr>
          <p:cNvPr id="3471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083720"/>
            <a:ext cx="1481137" cy="43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1362" y="4267200"/>
            <a:ext cx="4122638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17"/>
          <p:cNvSpPr txBox="1"/>
          <p:nvPr/>
        </p:nvSpPr>
        <p:spPr>
          <a:xfrm>
            <a:off x="533400" y="4563070"/>
            <a:ext cx="449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komt</a:t>
            </a:r>
            <a:r>
              <a:rPr lang="en-US" dirty="0" smtClean="0">
                <a:latin typeface="+mn-lt"/>
              </a:rPr>
              <a:t> door de </a:t>
            </a:r>
            <a:r>
              <a:rPr lang="en-US" dirty="0" err="1" smtClean="0">
                <a:latin typeface="+mn-lt"/>
              </a:rPr>
              <a:t>grote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absorptie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werkzame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doorsnede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waterstof</a:t>
            </a:r>
            <a:endParaRPr lang="en-US" i="1" dirty="0" smtClean="0"/>
          </a:p>
        </p:txBody>
      </p:sp>
      <p:sp>
        <p:nvSpPr>
          <p:cNvPr id="42" name="TextBox 17"/>
          <p:cNvSpPr txBox="1"/>
          <p:nvPr/>
        </p:nvSpPr>
        <p:spPr>
          <a:xfrm>
            <a:off x="533400" y="5297269"/>
            <a:ext cx="4495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Snelle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reactoren</a:t>
            </a:r>
            <a:r>
              <a:rPr lang="en-US" dirty="0" smtClean="0">
                <a:latin typeface="+mn-lt"/>
              </a:rPr>
              <a:t> (</a:t>
            </a:r>
            <a:r>
              <a:rPr lang="en-US" dirty="0" err="1" smtClean="0">
                <a:latin typeface="+mn-lt"/>
              </a:rPr>
              <a:t>diffusie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migratielengte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zijn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hetzelfde</a:t>
            </a:r>
            <a:r>
              <a:rPr lang="en-US" dirty="0" smtClean="0">
                <a:latin typeface="+mn-lt"/>
              </a:rPr>
              <a:t>):</a:t>
            </a:r>
          </a:p>
          <a:p>
            <a:pPr lvl="1">
              <a:defRPr/>
            </a:pPr>
            <a:r>
              <a:rPr lang="en-US" sz="1600" dirty="0" smtClean="0">
                <a:latin typeface="+mn-lt"/>
              </a:rPr>
              <a:t>SFR: </a:t>
            </a:r>
            <a:r>
              <a:rPr lang="en-US" sz="1600" i="1" dirty="0" smtClean="0">
                <a:latin typeface="+mn-lt"/>
              </a:rPr>
              <a:t>M = 19.2 </a:t>
            </a:r>
            <a:r>
              <a:rPr lang="en-US" sz="1600" dirty="0" smtClean="0">
                <a:latin typeface="+mn-lt"/>
              </a:rPr>
              <a:t>cm</a:t>
            </a:r>
          </a:p>
          <a:p>
            <a:pPr lvl="1">
              <a:defRPr/>
            </a:pPr>
            <a:r>
              <a:rPr lang="en-US" sz="1600" dirty="0" smtClean="0">
                <a:latin typeface="+mn-lt"/>
              </a:rPr>
              <a:t>GCFR:</a:t>
            </a:r>
            <a:r>
              <a:rPr lang="en-US" sz="1600" i="1" dirty="0" smtClean="0">
                <a:latin typeface="+mn-lt"/>
              </a:rPr>
              <a:t> M = 25.5 </a:t>
            </a:r>
            <a:r>
              <a:rPr lang="en-US" sz="1600" dirty="0" smtClean="0">
                <a:latin typeface="+mn-lt"/>
              </a:rPr>
              <a:t>cm</a:t>
            </a:r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3" grpId="0"/>
      <p:bldP spid="41" grpId="0"/>
      <p:bldP spid="52" grpId="0"/>
      <p:bldP spid="37" grpId="0" animBg="1"/>
      <p:bldP spid="40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</a:rPr>
              <a:t>Leakage en design</a:t>
            </a:r>
            <a:endParaRPr lang="en-US" i="1" kern="1200" dirty="0">
              <a:solidFill>
                <a:srgbClr val="000099"/>
              </a:solidFill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dirty="0" smtClean="0">
              <a:latin typeface="+mn-lt"/>
            </a:endParaRPr>
          </a:p>
        </p:txBody>
      </p:sp>
      <p:sp>
        <p:nvSpPr>
          <p:cNvPr id="63" name="TextBox 17"/>
          <p:cNvSpPr txBox="1"/>
          <p:nvPr/>
        </p:nvSpPr>
        <p:spPr>
          <a:xfrm>
            <a:off x="533400" y="1676400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Stel</a:t>
            </a:r>
            <a:r>
              <a:rPr lang="en-US" dirty="0" smtClean="0">
                <a:latin typeface="+mn-lt"/>
              </a:rPr>
              <a:t> we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cilindrische</a:t>
            </a:r>
            <a:r>
              <a:rPr lang="en-US" dirty="0" smtClean="0">
                <a:latin typeface="+mn-lt"/>
              </a:rPr>
              <a:t> reactor met</a:t>
            </a:r>
            <a:endParaRPr lang="en-US" i="1" dirty="0" smtClean="0"/>
          </a:p>
        </p:txBody>
      </p:sp>
      <p:sp>
        <p:nvSpPr>
          <p:cNvPr id="41" name="TextBox 17"/>
          <p:cNvSpPr txBox="1"/>
          <p:nvPr/>
        </p:nvSpPr>
        <p:spPr>
          <a:xfrm>
            <a:off x="533400" y="2057400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De buckling </a:t>
            </a:r>
            <a:r>
              <a:rPr lang="en-US" dirty="0" err="1" smtClean="0">
                <a:latin typeface="+mn-lt"/>
              </a:rPr>
              <a:t>volgt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</a:t>
            </a:r>
            <a:endParaRPr lang="en-US" i="1" dirty="0" smtClean="0"/>
          </a:p>
        </p:txBody>
      </p:sp>
      <p:sp>
        <p:nvSpPr>
          <p:cNvPr id="52" name="TextBox 17"/>
          <p:cNvSpPr txBox="1"/>
          <p:nvPr/>
        </p:nvSpPr>
        <p:spPr>
          <a:xfrm>
            <a:off x="533400" y="3124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Leakage van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primair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bepaald</a:t>
            </a:r>
            <a:r>
              <a:rPr lang="en-US" dirty="0" smtClean="0">
                <a:latin typeface="+mn-lt"/>
              </a:rPr>
              <a:t> door</a:t>
            </a:r>
            <a:endParaRPr lang="en-US" i="1" dirty="0" smtClean="0"/>
          </a:p>
        </p:txBody>
      </p:sp>
      <p:sp>
        <p:nvSpPr>
          <p:cNvPr id="40" name="TextBox 17"/>
          <p:cNvSpPr txBox="1"/>
          <p:nvPr/>
        </p:nvSpPr>
        <p:spPr>
          <a:xfrm>
            <a:off x="533400" y="3448048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Karakteristieke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dimensie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eenheden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migratielengten</a:t>
            </a:r>
            <a:endParaRPr lang="en-US" i="1" dirty="0" smtClean="0"/>
          </a:p>
        </p:txBody>
      </p:sp>
      <p:sp>
        <p:nvSpPr>
          <p:cNvPr id="42" name="TextBox 17"/>
          <p:cNvSpPr txBox="1"/>
          <p:nvPr/>
        </p:nvSpPr>
        <p:spPr>
          <a:xfrm>
            <a:off x="533400" y="3814227"/>
            <a:ext cx="7315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Ontwerp</a:t>
            </a:r>
            <a:r>
              <a:rPr lang="en-US" dirty="0" smtClean="0">
                <a:latin typeface="+mn-lt"/>
              </a:rPr>
              <a:t> van reactor core:</a:t>
            </a:r>
            <a:endParaRPr lang="en-US" sz="1600" dirty="0" smtClean="0"/>
          </a:p>
          <a:p>
            <a:pPr lvl="1">
              <a:defRPr/>
            </a:pPr>
            <a:r>
              <a:rPr lang="en-US" sz="1400" dirty="0" err="1" smtClean="0">
                <a:latin typeface="+mn-lt"/>
              </a:rPr>
              <a:t>Kies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vermogen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P</a:t>
            </a:r>
          </a:p>
          <a:p>
            <a:pPr lvl="1">
              <a:defRPr/>
            </a:pPr>
            <a:r>
              <a:rPr lang="en-US" sz="1400" dirty="0" err="1" smtClean="0">
                <a:latin typeface="+mn-lt"/>
              </a:rPr>
              <a:t>Bepaal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structuur</a:t>
            </a:r>
            <a:r>
              <a:rPr lang="en-US" sz="1400" dirty="0" smtClean="0">
                <a:latin typeface="+mn-lt"/>
              </a:rPr>
              <a:t> van de core lattice</a:t>
            </a:r>
          </a:p>
          <a:p>
            <a:pPr lvl="1">
              <a:defRPr/>
            </a:pPr>
            <a:r>
              <a:rPr lang="en-US" sz="1400" dirty="0" err="1" smtClean="0">
                <a:latin typeface="+mn-lt"/>
              </a:rPr>
              <a:t>Kies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brandstof</a:t>
            </a:r>
            <a:r>
              <a:rPr lang="en-US" sz="1400" dirty="0" smtClean="0">
                <a:latin typeface="+mn-lt"/>
              </a:rPr>
              <a:t>, moderator, </a:t>
            </a:r>
            <a:r>
              <a:rPr lang="en-US" sz="1400" dirty="0" err="1" smtClean="0">
                <a:latin typeface="+mn-lt"/>
              </a:rPr>
              <a:t>koelmiddel</a:t>
            </a:r>
            <a:r>
              <a:rPr lang="en-US" sz="1400" dirty="0" smtClean="0">
                <a:latin typeface="+mn-lt"/>
              </a:rPr>
              <a:t> en </a:t>
            </a:r>
            <a:r>
              <a:rPr lang="en-US" sz="1400" dirty="0" err="1" smtClean="0">
                <a:latin typeface="+mn-lt"/>
              </a:rPr>
              <a:t>andere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materialen</a:t>
            </a:r>
            <a:endParaRPr lang="en-US" sz="1400" dirty="0" smtClean="0">
              <a:latin typeface="+mn-lt"/>
            </a:endParaRPr>
          </a:p>
          <a:p>
            <a:pPr lvl="1">
              <a:defRPr/>
            </a:pPr>
            <a:r>
              <a:rPr lang="en-US" sz="1400" dirty="0" err="1" smtClean="0">
                <a:latin typeface="+mn-lt"/>
              </a:rPr>
              <a:t>Bepaal</a:t>
            </a:r>
            <a:r>
              <a:rPr lang="en-US" sz="1400" dirty="0" smtClean="0">
                <a:latin typeface="+mn-lt"/>
              </a:rPr>
              <a:t> volume ratio’s en </a:t>
            </a:r>
            <a:r>
              <a:rPr lang="en-US" sz="1400" dirty="0" err="1" smtClean="0">
                <a:latin typeface="+mn-lt"/>
              </a:rPr>
              <a:t>geometrische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configuraties</a:t>
            </a:r>
            <a:r>
              <a:rPr lang="en-US" sz="1400" dirty="0" smtClean="0">
                <a:latin typeface="+mn-lt"/>
              </a:rPr>
              <a:t> (</a:t>
            </a:r>
            <a:r>
              <a:rPr lang="en-US" sz="1400" dirty="0" err="1" smtClean="0">
                <a:latin typeface="+mn-lt"/>
              </a:rPr>
              <a:t>straal</a:t>
            </a:r>
            <a:r>
              <a:rPr lang="en-US" sz="1400" dirty="0" smtClean="0">
                <a:latin typeface="+mn-lt"/>
              </a:rPr>
              <a:t> fuel rods, </a:t>
            </a:r>
            <a:r>
              <a:rPr lang="en-US" sz="1400" i="1" dirty="0" smtClean="0">
                <a:latin typeface="+mn-lt"/>
              </a:rPr>
              <a:t>etc</a:t>
            </a:r>
            <a:r>
              <a:rPr lang="en-US" sz="1400" dirty="0" smtClean="0">
                <a:latin typeface="+mn-lt"/>
              </a:rPr>
              <a:t>.)</a:t>
            </a:r>
          </a:p>
          <a:p>
            <a:pPr lvl="1">
              <a:defRPr/>
            </a:pPr>
            <a:r>
              <a:rPr lang="en-US" sz="1400" dirty="0" err="1" smtClean="0">
                <a:latin typeface="+mn-lt"/>
              </a:rPr>
              <a:t>Kies</a:t>
            </a:r>
            <a:r>
              <a:rPr lang="en-US" sz="1400" dirty="0" smtClean="0">
                <a:latin typeface="+mn-lt"/>
              </a:rPr>
              <a:t> lattice parameters, </a:t>
            </a:r>
            <a:r>
              <a:rPr lang="en-US" sz="1400" dirty="0" err="1" smtClean="0">
                <a:latin typeface="+mn-lt"/>
              </a:rPr>
              <a:t>zodat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voor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gegeven</a:t>
            </a:r>
            <a:r>
              <a:rPr lang="en-US" sz="1400" dirty="0" smtClean="0">
                <a:latin typeface="+mn-lt"/>
              </a:rPr>
              <a:t> enrichment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baseline="-25000" dirty="0" smtClean="0">
                <a:latin typeface="+mn-lt"/>
                <a:sym typeface="Symbol"/>
              </a:rPr>
              <a:t></a:t>
            </a:r>
            <a:r>
              <a:rPr lang="en-US" sz="1400" baseline="-250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bijna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optimaal</a:t>
            </a:r>
            <a:r>
              <a:rPr lang="en-US" sz="1400" dirty="0" smtClean="0">
                <a:latin typeface="+mn-lt"/>
              </a:rPr>
              <a:t> is en de </a:t>
            </a:r>
            <a:r>
              <a:rPr lang="en-US" sz="1400" dirty="0" err="1" smtClean="0">
                <a:latin typeface="+mn-lt"/>
              </a:rPr>
              <a:t>powerdichtheid</a:t>
            </a:r>
            <a:r>
              <a:rPr lang="en-US" sz="1400" dirty="0" smtClean="0">
                <a:latin typeface="+mn-lt"/>
              </a:rPr>
              <a:t> van fuel </a:t>
            </a:r>
            <a:r>
              <a:rPr lang="en-US" sz="1400" dirty="0" err="1" smtClean="0">
                <a:latin typeface="+mn-lt"/>
              </a:rPr>
              <a:t>naar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koelmiddel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maximaal</a:t>
            </a:r>
            <a:endParaRPr lang="en-US" sz="1400" dirty="0" smtClean="0">
              <a:latin typeface="+mn-lt"/>
            </a:endParaRPr>
          </a:p>
          <a:p>
            <a:pPr lvl="1">
              <a:defRPr/>
            </a:pPr>
            <a:endParaRPr lang="en-US" sz="1400" dirty="0" smtClean="0">
              <a:latin typeface="+mn-lt"/>
            </a:endParaRPr>
          </a:p>
          <a:p>
            <a:pPr lvl="1">
              <a:defRPr/>
            </a:pPr>
            <a:r>
              <a:rPr lang="en-US" sz="1400" dirty="0" smtClean="0">
                <a:latin typeface="+mn-lt"/>
              </a:rPr>
              <a:t>Nu </a:t>
            </a:r>
            <a:r>
              <a:rPr lang="en-US" sz="1400" dirty="0" err="1" smtClean="0">
                <a:latin typeface="+mn-lt"/>
              </a:rPr>
              <a:t>ligt</a:t>
            </a:r>
            <a:r>
              <a:rPr lang="en-US" sz="1400" dirty="0" smtClean="0">
                <a:latin typeface="+mn-lt"/>
              </a:rPr>
              <a:t> de </a:t>
            </a:r>
            <a:r>
              <a:rPr lang="en-US" sz="1400" dirty="0" err="1" smtClean="0">
                <a:latin typeface="+mn-lt"/>
              </a:rPr>
              <a:t>migratielengte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i="1" dirty="0" smtClean="0">
                <a:latin typeface="+mn-lt"/>
              </a:rPr>
              <a:t>M</a:t>
            </a:r>
            <a:r>
              <a:rPr lang="en-US" sz="1400" dirty="0" smtClean="0">
                <a:latin typeface="+mn-lt"/>
              </a:rPr>
              <a:t> vast</a:t>
            </a:r>
          </a:p>
          <a:p>
            <a:pPr lvl="1">
              <a:defRPr/>
            </a:pPr>
            <a:r>
              <a:rPr lang="en-US" sz="1400" dirty="0" smtClean="0">
                <a:latin typeface="+mn-lt"/>
              </a:rPr>
              <a:t>Lattice design en maximum/</a:t>
            </a:r>
            <a:r>
              <a:rPr lang="en-US" sz="1400" dirty="0" err="1" smtClean="0">
                <a:latin typeface="+mn-lt"/>
              </a:rPr>
              <a:t>gemiddelde</a:t>
            </a:r>
            <a:r>
              <a:rPr lang="en-US" sz="1400" dirty="0" smtClean="0">
                <a:latin typeface="+mn-lt"/>
              </a:rPr>
              <a:t> flux </a:t>
            </a:r>
            <a:r>
              <a:rPr lang="en-US" sz="1400" dirty="0" err="1" smtClean="0">
                <a:latin typeface="+mn-lt"/>
              </a:rPr>
              <a:t>bepaalt</a:t>
            </a:r>
            <a:r>
              <a:rPr lang="en-US" sz="1400" dirty="0" smtClean="0">
                <a:latin typeface="+mn-lt"/>
              </a:rPr>
              <a:t> power density</a:t>
            </a:r>
          </a:p>
          <a:p>
            <a:pPr lvl="1">
              <a:defRPr/>
            </a:pPr>
            <a:r>
              <a:rPr lang="en-US" sz="1400" dirty="0" err="1" smtClean="0">
                <a:latin typeface="+mn-lt"/>
              </a:rPr>
              <a:t>Vermogen</a:t>
            </a:r>
            <a:r>
              <a:rPr lang="en-US" sz="1400" dirty="0" smtClean="0">
                <a:latin typeface="+mn-lt"/>
              </a:rPr>
              <a:t> en power density </a:t>
            </a:r>
            <a:r>
              <a:rPr lang="en-US" sz="1400" dirty="0" err="1" smtClean="0">
                <a:latin typeface="+mn-lt"/>
              </a:rPr>
              <a:t>bepalen</a:t>
            </a:r>
            <a:r>
              <a:rPr lang="en-US" sz="1400" dirty="0" smtClean="0">
                <a:latin typeface="+mn-lt"/>
              </a:rPr>
              <a:t> core volume</a:t>
            </a:r>
          </a:p>
          <a:p>
            <a:pPr lvl="1">
              <a:defRPr/>
            </a:pPr>
            <a:r>
              <a:rPr lang="en-US" sz="1400" dirty="0" smtClean="0">
                <a:latin typeface="+mn-lt"/>
              </a:rPr>
              <a:t>Fuel enrichment </a:t>
            </a:r>
            <a:r>
              <a:rPr lang="en-US" sz="1400" dirty="0" err="1" smtClean="0">
                <a:latin typeface="+mn-lt"/>
              </a:rPr>
              <a:t>wordt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aangepast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om</a:t>
            </a:r>
            <a:r>
              <a:rPr lang="en-US" sz="1400" dirty="0" smtClean="0">
                <a:latin typeface="+mn-lt"/>
              </a:rPr>
              <a:t> de </a:t>
            </a:r>
            <a:r>
              <a:rPr lang="en-US" sz="1400" dirty="0" err="1" smtClean="0">
                <a:latin typeface="+mn-lt"/>
              </a:rPr>
              <a:t>juiste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k</a:t>
            </a:r>
            <a:r>
              <a:rPr lang="en-US" sz="1600" baseline="-25000" dirty="0" smtClean="0">
                <a:latin typeface="+mn-lt"/>
                <a:sym typeface="Symbol"/>
              </a:rPr>
              <a:t></a:t>
            </a:r>
            <a:r>
              <a:rPr lang="en-US" sz="1600" baseline="-250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te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krijgen</a:t>
            </a:r>
            <a:r>
              <a:rPr lang="en-US" sz="1400" dirty="0" smtClean="0">
                <a:latin typeface="+mn-lt"/>
              </a:rPr>
              <a:t> </a:t>
            </a:r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1690687" cy="54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0168" y="1738312"/>
            <a:ext cx="691095" cy="22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7968" y="2078832"/>
            <a:ext cx="2576512" cy="35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Rechte verbindingslijn met pijl 22"/>
          <p:cNvCxnSpPr/>
          <p:nvPr/>
        </p:nvCxnSpPr>
        <p:spPr bwMode="auto">
          <a:xfrm>
            <a:off x="5486400" y="2270124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114347"/>
            <a:ext cx="1295400" cy="2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7"/>
          <p:cNvSpPr txBox="1"/>
          <p:nvPr/>
        </p:nvSpPr>
        <p:spPr>
          <a:xfrm>
            <a:off x="533400" y="2528648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Aldus</a:t>
            </a:r>
            <a:endParaRPr lang="en-US" i="1" dirty="0" smtClean="0"/>
          </a:p>
        </p:txBody>
      </p:sp>
      <p:pic>
        <p:nvPicPr>
          <p:cNvPr id="3481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2462212"/>
            <a:ext cx="229935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6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1680" y="3164680"/>
            <a:ext cx="533400" cy="28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3" grpId="0"/>
      <p:bldP spid="41" grpId="0"/>
      <p:bldP spid="52" grpId="0"/>
      <p:bldP spid="40" grpId="0"/>
      <p:bldP spid="42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Energie</a:t>
            </a:r>
            <a:r>
              <a:rPr lang="en-GB" i="1" kern="1200" dirty="0" smtClean="0">
                <a:solidFill>
                  <a:srgbClr val="000099"/>
                </a:solidFill>
                <a:ea typeface="+mn-ea"/>
                <a:cs typeface="+mn-cs"/>
              </a:rPr>
              <a:t> transport</a:t>
            </a:r>
            <a:endParaRPr lang="en-US" i="1" kern="1200" dirty="0">
              <a:solidFill>
                <a:srgbClr val="000099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</a:rPr>
              <a:t>Energie</a:t>
            </a:r>
            <a:r>
              <a:rPr lang="en-GB" i="1" kern="1200" dirty="0" smtClean="0">
                <a:solidFill>
                  <a:srgbClr val="000099"/>
                </a:solidFill>
              </a:rPr>
              <a:t> transport</a:t>
            </a:r>
            <a:endParaRPr lang="en-US" i="1" kern="1200" dirty="0">
              <a:solidFill>
                <a:srgbClr val="000099"/>
              </a:solidFill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In het </a:t>
            </a:r>
            <a:r>
              <a:rPr lang="en-US" dirty="0" err="1" smtClean="0">
                <a:latin typeface="+mn-lt"/>
              </a:rPr>
              <a:t>voorgaande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we </a:t>
            </a:r>
            <a:r>
              <a:rPr lang="en-US" dirty="0" err="1" smtClean="0">
                <a:latin typeface="+mn-lt"/>
              </a:rPr>
              <a:t>tijd</a:t>
            </a:r>
            <a:r>
              <a:rPr lang="en-US" dirty="0" smtClean="0">
                <a:latin typeface="+mn-lt"/>
              </a:rPr>
              <a:t>- en </a:t>
            </a:r>
            <a:r>
              <a:rPr lang="en-US" dirty="0" err="1" smtClean="0">
                <a:latin typeface="+mn-lt"/>
              </a:rPr>
              <a:t>ruimteverdelingen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reactor </a:t>
            </a:r>
            <a:r>
              <a:rPr lang="en-US" dirty="0" err="1" smtClean="0">
                <a:latin typeface="+mn-lt"/>
              </a:rPr>
              <a:t>besproken</a:t>
            </a:r>
            <a:endParaRPr lang="en-US" dirty="0" smtClean="0">
              <a:latin typeface="+mn-lt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1840468"/>
            <a:ext cx="419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kritische</a:t>
            </a:r>
            <a:r>
              <a:rPr lang="en-US" dirty="0" smtClean="0">
                <a:latin typeface="+mn-lt"/>
              </a:rPr>
              <a:t> reactor is flux </a:t>
            </a:r>
            <a:r>
              <a:rPr lang="en-US" dirty="0" err="1" smtClean="0">
                <a:latin typeface="+mn-lt"/>
              </a:rPr>
              <a:t>evenredig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vermogen</a:t>
            </a:r>
            <a:endParaRPr lang="en-US" i="1" dirty="0" smtClean="0"/>
          </a:p>
        </p:txBody>
      </p:sp>
      <p:sp>
        <p:nvSpPr>
          <p:cNvPr id="40" name="TextBox 17"/>
          <p:cNvSpPr txBox="1"/>
          <p:nvPr/>
        </p:nvSpPr>
        <p:spPr>
          <a:xfrm>
            <a:off x="533400" y="3448048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Core averaged power density</a:t>
            </a:r>
            <a:endParaRPr lang="en-US" i="1" dirty="0" smtClean="0"/>
          </a:p>
        </p:txBody>
      </p:sp>
      <p:sp>
        <p:nvSpPr>
          <p:cNvPr id="42" name="TextBox 17"/>
          <p:cNvSpPr txBox="1"/>
          <p:nvPr/>
        </p:nvSpPr>
        <p:spPr>
          <a:xfrm>
            <a:off x="533400" y="3814227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Power peaking factor</a:t>
            </a:r>
            <a:endParaRPr lang="en-US" sz="1600" dirty="0" smtClean="0"/>
          </a:p>
        </p:txBody>
      </p:sp>
      <p:sp>
        <p:nvSpPr>
          <p:cNvPr id="24" name="TextBox 17"/>
          <p:cNvSpPr txBox="1"/>
          <p:nvPr/>
        </p:nvSpPr>
        <p:spPr>
          <a:xfrm>
            <a:off x="533400" y="2528648"/>
            <a:ext cx="7239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Bij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hoog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vermogen</a:t>
            </a:r>
            <a:endParaRPr lang="en-US" dirty="0" smtClean="0">
              <a:latin typeface="+mn-lt"/>
            </a:endParaRP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Thermische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limiet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bepaalt</a:t>
            </a:r>
            <a:r>
              <a:rPr lang="en-US" sz="1600" dirty="0" smtClean="0">
                <a:latin typeface="+mn-lt"/>
              </a:rPr>
              <a:t> maximum </a:t>
            </a:r>
            <a:r>
              <a:rPr lang="en-US" sz="1600" dirty="0" err="1" smtClean="0">
                <a:latin typeface="+mn-lt"/>
              </a:rPr>
              <a:t>vermogen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oververhitting</a:t>
            </a:r>
            <a:r>
              <a:rPr lang="en-US" sz="1600" dirty="0" smtClean="0">
                <a:latin typeface="+mn-lt"/>
              </a:rPr>
              <a:t> fuel)</a:t>
            </a: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Dichtheden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veranderen</a:t>
            </a:r>
            <a:r>
              <a:rPr lang="en-US" sz="1600" dirty="0" smtClean="0">
                <a:latin typeface="+mn-lt"/>
              </a:rPr>
              <a:t> (reactivity feedback </a:t>
            </a:r>
            <a:r>
              <a:rPr lang="en-US" sz="1600" dirty="0" err="1" smtClean="0">
                <a:latin typeface="+mn-lt"/>
              </a:rPr>
              <a:t>effecten</a:t>
            </a:r>
            <a:r>
              <a:rPr lang="en-US" sz="1600" dirty="0" smtClean="0">
                <a:latin typeface="+mn-lt"/>
              </a:rPr>
              <a:t>)</a:t>
            </a:r>
            <a:endParaRPr lang="en-US" sz="1600" dirty="0" smtClean="0"/>
          </a:p>
        </p:txBody>
      </p:sp>
      <p:grpSp>
        <p:nvGrpSpPr>
          <p:cNvPr id="18" name="Groep 17"/>
          <p:cNvGrpSpPr/>
          <p:nvPr/>
        </p:nvGrpSpPr>
        <p:grpSpPr>
          <a:xfrm>
            <a:off x="4267200" y="1905000"/>
            <a:ext cx="4341016" cy="650080"/>
            <a:chOff x="4650584" y="6019800"/>
            <a:chExt cx="4341016" cy="650080"/>
          </a:xfrm>
        </p:grpSpPr>
        <p:sp>
          <p:nvSpPr>
            <p:cNvPr id="19" name="Rounded Rectangle 27"/>
            <p:cNvSpPr/>
            <p:nvPr/>
          </p:nvSpPr>
          <p:spPr bwMode="auto">
            <a:xfrm>
              <a:off x="4650584" y="6019800"/>
              <a:ext cx="4341016" cy="65008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20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1064" y="6056331"/>
              <a:ext cx="4248150" cy="584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512344"/>
            <a:ext cx="1047750" cy="2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886200"/>
            <a:ext cx="1343025" cy="27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hteraccolade 24"/>
          <p:cNvSpPr/>
          <p:nvPr/>
        </p:nvSpPr>
        <p:spPr bwMode="auto">
          <a:xfrm>
            <a:off x="4800600" y="3505200"/>
            <a:ext cx="304800" cy="685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624264"/>
            <a:ext cx="995362" cy="51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17"/>
          <p:cNvSpPr txBox="1"/>
          <p:nvPr/>
        </p:nvSpPr>
        <p:spPr>
          <a:xfrm>
            <a:off x="533400" y="4267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Constructie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kosten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nemen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sterk</a:t>
            </a:r>
            <a:r>
              <a:rPr lang="en-US" dirty="0" smtClean="0">
                <a:latin typeface="+mn-lt"/>
              </a:rPr>
              <a:t> toe met volume </a:t>
            </a:r>
            <a:r>
              <a:rPr lang="en-US" i="1" dirty="0" smtClean="0">
                <a:latin typeface="+mn-lt"/>
              </a:rPr>
              <a:t>V              </a:t>
            </a:r>
            <a:r>
              <a:rPr lang="en-US" dirty="0" err="1" smtClean="0">
                <a:latin typeface="+mn-lt"/>
              </a:rPr>
              <a:t>optimaliseer</a:t>
            </a:r>
            <a:endParaRPr lang="en-US" sz="1600" dirty="0" smtClean="0"/>
          </a:p>
        </p:txBody>
      </p:sp>
      <p:cxnSp>
        <p:nvCxnSpPr>
          <p:cNvPr id="28" name="Rechte verbindingslijn met pijl 27"/>
          <p:cNvCxnSpPr/>
          <p:nvPr/>
        </p:nvCxnSpPr>
        <p:spPr bwMode="auto">
          <a:xfrm>
            <a:off x="5831680" y="4465636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91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1464" y="4324352"/>
            <a:ext cx="838200" cy="28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7"/>
          <p:cNvSpPr txBox="1"/>
          <p:nvPr/>
        </p:nvSpPr>
        <p:spPr>
          <a:xfrm>
            <a:off x="533400" y="45836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Maximale</a:t>
            </a:r>
            <a:r>
              <a:rPr lang="en-US" dirty="0" smtClean="0">
                <a:latin typeface="+mn-lt"/>
              </a:rPr>
              <a:t>         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bepaald</a:t>
            </a:r>
            <a:r>
              <a:rPr lang="en-US" dirty="0" smtClean="0">
                <a:latin typeface="+mn-lt"/>
              </a:rPr>
              <a:t> door </a:t>
            </a:r>
            <a:r>
              <a:rPr lang="en-US" dirty="0" err="1" smtClean="0">
                <a:latin typeface="+mn-lt"/>
              </a:rPr>
              <a:t>materiaaleigenschappen</a:t>
            </a:r>
            <a:endParaRPr lang="en-US" sz="1600" dirty="0" smtClean="0"/>
          </a:p>
        </p:txBody>
      </p:sp>
      <p:pic>
        <p:nvPicPr>
          <p:cNvPr id="34919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4683920"/>
            <a:ext cx="457199" cy="23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17"/>
          <p:cNvSpPr txBox="1"/>
          <p:nvPr/>
        </p:nvSpPr>
        <p:spPr>
          <a:xfrm>
            <a:off x="533400" y="4964668"/>
            <a:ext cx="7620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Minimale</a:t>
            </a:r>
            <a:r>
              <a:rPr lang="en-US" dirty="0" smtClean="0">
                <a:latin typeface="+mn-lt"/>
              </a:rPr>
              <a:t> peaking factor </a:t>
            </a:r>
            <a:r>
              <a:rPr lang="en-US" dirty="0" err="1" smtClean="0">
                <a:latin typeface="+mn-lt"/>
              </a:rPr>
              <a:t>wordt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bepaald</a:t>
            </a:r>
            <a:r>
              <a:rPr lang="en-US" dirty="0" smtClean="0">
                <a:latin typeface="+mn-lt"/>
              </a:rPr>
              <a:t> door reactor </a:t>
            </a:r>
            <a:r>
              <a:rPr lang="en-US" dirty="0" err="1" smtClean="0">
                <a:latin typeface="+mn-lt"/>
              </a:rPr>
              <a:t>fysica</a:t>
            </a:r>
            <a:endParaRPr lang="en-US" dirty="0" smtClean="0">
              <a:latin typeface="+mn-lt"/>
            </a:endParaRPr>
          </a:p>
          <a:p>
            <a:pPr lvl="1">
              <a:defRPr/>
            </a:pPr>
            <a:r>
              <a:rPr lang="en-US" sz="1400" dirty="0" err="1" smtClean="0">
                <a:latin typeface="+mn-lt"/>
              </a:rPr>
              <a:t>Niet-uniforme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verdelingen</a:t>
            </a:r>
            <a:r>
              <a:rPr lang="en-US" sz="1400" dirty="0" smtClean="0">
                <a:latin typeface="+mn-lt"/>
              </a:rPr>
              <a:t> van fuel enrichment</a:t>
            </a:r>
          </a:p>
          <a:p>
            <a:pPr lvl="1">
              <a:defRPr/>
            </a:pPr>
            <a:r>
              <a:rPr lang="en-US" sz="1400" dirty="0" err="1" smtClean="0">
                <a:latin typeface="+mn-lt"/>
              </a:rPr>
              <a:t>Plaatsing</a:t>
            </a:r>
            <a:r>
              <a:rPr lang="en-US" sz="1400" dirty="0" smtClean="0">
                <a:latin typeface="+mn-lt"/>
              </a:rPr>
              <a:t> van control rods and </a:t>
            </a:r>
            <a:r>
              <a:rPr lang="en-US" sz="1400" dirty="0" err="1" smtClean="0">
                <a:latin typeface="+mn-lt"/>
              </a:rPr>
              <a:t>andere</a:t>
            </a:r>
            <a:r>
              <a:rPr lang="en-US" sz="1400" dirty="0" smtClean="0">
                <a:latin typeface="+mn-lt"/>
              </a:rPr>
              <a:t> neutron poisons</a:t>
            </a:r>
            <a:endParaRPr lang="en-US" sz="1400" dirty="0" smtClean="0"/>
          </a:p>
        </p:txBody>
      </p:sp>
      <p:sp>
        <p:nvSpPr>
          <p:cNvPr id="32" name="TextBox 17"/>
          <p:cNvSpPr txBox="1"/>
          <p:nvPr/>
        </p:nvSpPr>
        <p:spPr>
          <a:xfrm>
            <a:off x="533400" y="5829181"/>
            <a:ext cx="7620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Gekozen</a:t>
            </a:r>
            <a:r>
              <a:rPr lang="en-US" dirty="0" smtClean="0">
                <a:latin typeface="+mn-lt"/>
              </a:rPr>
              <a:t> core volume </a:t>
            </a:r>
            <a:r>
              <a:rPr lang="en-US" dirty="0" err="1" smtClean="0">
                <a:latin typeface="+mn-lt"/>
              </a:rPr>
              <a:t>bepaalt</a:t>
            </a:r>
            <a:endParaRPr lang="en-US" dirty="0" smtClean="0">
              <a:latin typeface="+mn-lt"/>
            </a:endParaRPr>
          </a:p>
          <a:p>
            <a:pPr lvl="1">
              <a:defRPr/>
            </a:pPr>
            <a:r>
              <a:rPr lang="en-US" sz="1400" dirty="0" smtClean="0">
                <a:latin typeface="+mn-lt"/>
              </a:rPr>
              <a:t>Core-averaged fuel enrichment</a:t>
            </a:r>
          </a:p>
          <a:p>
            <a:pPr lvl="1">
              <a:defRPr/>
            </a:pPr>
            <a:r>
              <a:rPr lang="en-US" sz="1400" dirty="0" smtClean="0">
                <a:latin typeface="+mn-lt"/>
              </a:rPr>
              <a:t>Non-leakage probabilities</a:t>
            </a:r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/>
      <p:bldP spid="40" grpId="0"/>
      <p:bldP spid="42" grpId="0"/>
      <p:bldP spid="24" grpId="0"/>
      <p:bldP spid="25" grpId="0" animBg="1"/>
      <p:bldP spid="27" grpId="0"/>
      <p:bldP spid="30" grpId="0"/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ea typeface="+mn-ea"/>
                <a:cs typeface="+mn-cs"/>
              </a:rPr>
              <a:t>Core properties</a:t>
            </a:r>
            <a:endParaRPr lang="en-US" i="1" kern="1200" dirty="0">
              <a:solidFill>
                <a:srgbClr val="000099"/>
              </a:solidFill>
              <a:ea typeface="+mn-ea"/>
              <a:cs typeface="+mn-cs"/>
            </a:endParaRPr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55" y="2209800"/>
            <a:ext cx="906224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576" y="4024312"/>
            <a:ext cx="1790700" cy="58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</a:rPr>
              <a:t>Finite cylindrical core</a:t>
            </a:r>
            <a:endParaRPr lang="en-US" i="1" kern="1200" dirty="0">
              <a:solidFill>
                <a:srgbClr val="000099"/>
              </a:solidFill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Vermogensdichtheid</a:t>
            </a:r>
            <a:r>
              <a:rPr lang="en-US" dirty="0" smtClean="0">
                <a:latin typeface="+mn-lt"/>
              </a:rPr>
              <a:t> [ W / cm3 ]</a:t>
            </a:r>
          </a:p>
        </p:txBody>
      </p:sp>
      <p:sp>
        <p:nvSpPr>
          <p:cNvPr id="41" name="TextBox 17"/>
          <p:cNvSpPr txBox="1"/>
          <p:nvPr/>
        </p:nvSpPr>
        <p:spPr>
          <a:xfrm>
            <a:off x="533400" y="1600200"/>
            <a:ext cx="419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In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kritische</a:t>
            </a:r>
            <a:r>
              <a:rPr lang="en-US" dirty="0" smtClean="0">
                <a:latin typeface="+mn-lt"/>
              </a:rPr>
              <a:t> reactor is flux </a:t>
            </a:r>
            <a:r>
              <a:rPr lang="en-US" dirty="0" err="1" smtClean="0">
                <a:latin typeface="+mn-lt"/>
              </a:rPr>
              <a:t>evenredig</a:t>
            </a:r>
            <a:r>
              <a:rPr lang="en-US" dirty="0" smtClean="0">
                <a:latin typeface="+mn-lt"/>
              </a:rPr>
              <a:t> met </a:t>
            </a:r>
            <a:r>
              <a:rPr lang="en-US" dirty="0" err="1" smtClean="0">
                <a:latin typeface="+mn-lt"/>
              </a:rPr>
              <a:t>vermogen</a:t>
            </a:r>
            <a:endParaRPr lang="en-US" i="1" dirty="0" smtClean="0"/>
          </a:p>
        </p:txBody>
      </p:sp>
      <p:sp>
        <p:nvSpPr>
          <p:cNvPr id="40" name="TextBox 17"/>
          <p:cNvSpPr txBox="1"/>
          <p:nvPr/>
        </p:nvSpPr>
        <p:spPr>
          <a:xfrm>
            <a:off x="533400" y="2983468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Core averaged power density</a:t>
            </a:r>
            <a:endParaRPr lang="en-US" i="1" dirty="0" smtClean="0"/>
          </a:p>
        </p:txBody>
      </p:sp>
      <p:sp>
        <p:nvSpPr>
          <p:cNvPr id="42" name="TextBox 17"/>
          <p:cNvSpPr txBox="1"/>
          <p:nvPr/>
        </p:nvSpPr>
        <p:spPr>
          <a:xfrm>
            <a:off x="533400" y="3545444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Cilindrische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geometrie</a:t>
            </a:r>
            <a:endParaRPr lang="en-US" sz="1600" dirty="0" smtClean="0"/>
          </a:p>
        </p:txBody>
      </p:sp>
      <p:sp>
        <p:nvSpPr>
          <p:cNvPr id="24" name="TextBox 17"/>
          <p:cNvSpPr txBox="1"/>
          <p:nvPr/>
        </p:nvSpPr>
        <p:spPr>
          <a:xfrm>
            <a:off x="533400" y="2528648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cilindrische</a:t>
            </a:r>
            <a:r>
              <a:rPr lang="en-US" dirty="0" smtClean="0">
                <a:latin typeface="+mn-lt"/>
              </a:rPr>
              <a:t> reactor</a:t>
            </a:r>
            <a:endParaRPr lang="en-US" sz="1600" dirty="0" smtClean="0"/>
          </a:p>
        </p:txBody>
      </p:sp>
      <p:sp>
        <p:nvSpPr>
          <p:cNvPr id="25" name="Rechteraccolade 24"/>
          <p:cNvSpPr/>
          <p:nvPr/>
        </p:nvSpPr>
        <p:spPr bwMode="auto">
          <a:xfrm rot="5400000">
            <a:off x="5562600" y="1219200"/>
            <a:ext cx="228600" cy="9906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41148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Normering</a:t>
            </a:r>
            <a:r>
              <a:rPr lang="en-US" dirty="0" smtClean="0">
                <a:latin typeface="+mn-lt"/>
              </a:rPr>
              <a:t>                                  en</a:t>
            </a:r>
            <a:endParaRPr lang="en-US" sz="1600" dirty="0" smtClean="0"/>
          </a:p>
        </p:txBody>
      </p:sp>
      <p:sp>
        <p:nvSpPr>
          <p:cNvPr id="30" name="TextBox 17"/>
          <p:cNvSpPr txBox="1"/>
          <p:nvPr/>
        </p:nvSpPr>
        <p:spPr>
          <a:xfrm>
            <a:off x="533400" y="45836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Power peaking factor                   met </a:t>
            </a:r>
            <a:r>
              <a:rPr lang="en-US" dirty="0" err="1" smtClean="0">
                <a:latin typeface="+mn-lt"/>
              </a:rPr>
              <a:t>radiale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axiale</a:t>
            </a:r>
            <a:r>
              <a:rPr lang="en-US" dirty="0" smtClean="0">
                <a:latin typeface="+mn-lt"/>
              </a:rPr>
              <a:t> peaking</a:t>
            </a:r>
            <a:endParaRPr lang="en-US" sz="1600" dirty="0" smtClean="0"/>
          </a:p>
        </p:txBody>
      </p:sp>
      <p:sp>
        <p:nvSpPr>
          <p:cNvPr id="31" name="TextBox 17"/>
          <p:cNvSpPr txBox="1"/>
          <p:nvPr/>
        </p:nvSpPr>
        <p:spPr>
          <a:xfrm>
            <a:off x="533400" y="4964668"/>
            <a:ext cx="7620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Local peaking factor </a:t>
            </a:r>
            <a:r>
              <a:rPr lang="en-US" i="1" dirty="0" smtClean="0">
                <a:latin typeface="+mn-lt"/>
              </a:rPr>
              <a:t>F</a:t>
            </a:r>
            <a:r>
              <a:rPr lang="en-US" baseline="-25000" dirty="0" smtClean="0">
                <a:latin typeface="+mn-lt"/>
              </a:rPr>
              <a:t>l</a:t>
            </a:r>
          </a:p>
          <a:p>
            <a:pPr lvl="1">
              <a:defRPr/>
            </a:pPr>
            <a:r>
              <a:rPr lang="en-US" sz="1400" dirty="0" smtClean="0">
                <a:latin typeface="+mn-lt"/>
              </a:rPr>
              <a:t>Fuel element manufacturing tolerances</a:t>
            </a:r>
          </a:p>
          <a:p>
            <a:pPr lvl="1">
              <a:defRPr/>
            </a:pPr>
            <a:r>
              <a:rPr lang="en-US" sz="1400" dirty="0" smtClean="0">
                <a:latin typeface="+mn-lt"/>
              </a:rPr>
              <a:t>Local control and instrumentation perturbations</a:t>
            </a:r>
            <a:endParaRPr lang="en-US" sz="1400" dirty="0" smtClean="0"/>
          </a:p>
        </p:txBody>
      </p:sp>
      <p:sp>
        <p:nvSpPr>
          <p:cNvPr id="32" name="TextBox 17"/>
          <p:cNvSpPr txBox="1"/>
          <p:nvPr/>
        </p:nvSpPr>
        <p:spPr>
          <a:xfrm>
            <a:off x="533400" y="5829181"/>
            <a:ext cx="7620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Flatten power distribution (</a:t>
            </a:r>
            <a:r>
              <a:rPr lang="en-US" dirty="0" err="1" smtClean="0">
                <a:latin typeface="+mn-lt"/>
              </a:rPr>
              <a:t>reduceer</a:t>
            </a:r>
            <a:r>
              <a:rPr lang="en-US" dirty="0" smtClean="0">
                <a:latin typeface="+mn-lt"/>
              </a:rPr>
              <a:t> peaking)</a:t>
            </a:r>
          </a:p>
          <a:p>
            <a:pPr lvl="1">
              <a:defRPr/>
            </a:pPr>
            <a:r>
              <a:rPr lang="en-US" sz="1400" dirty="0" err="1" smtClean="0">
                <a:latin typeface="+mn-lt"/>
              </a:rPr>
              <a:t>Meerdere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radi</a:t>
            </a:r>
            <a:r>
              <a:rPr lang="en-US" sz="1400" dirty="0" err="1" smtClean="0">
                <a:latin typeface="Arial"/>
                <a:cs typeface="Arial"/>
              </a:rPr>
              <a:t>ële</a:t>
            </a:r>
            <a:r>
              <a:rPr lang="en-US" sz="1400" dirty="0" smtClean="0">
                <a:latin typeface="Arial"/>
                <a:cs typeface="Arial"/>
              </a:rPr>
              <a:t> zone’s met </a:t>
            </a:r>
            <a:r>
              <a:rPr lang="en-US" sz="1400" dirty="0" err="1" smtClean="0">
                <a:latin typeface="Arial"/>
                <a:cs typeface="Arial"/>
              </a:rPr>
              <a:t>verschillende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+mn-lt"/>
              </a:rPr>
              <a:t>fuel enrichment</a:t>
            </a:r>
          </a:p>
          <a:p>
            <a:pPr lvl="1">
              <a:defRPr/>
            </a:pPr>
            <a:r>
              <a:rPr lang="en-US" sz="1400" dirty="0" smtClean="0">
                <a:latin typeface="+mn-lt"/>
              </a:rPr>
              <a:t>Partially inserted control-rod banks</a:t>
            </a:r>
            <a:endParaRPr lang="en-US" sz="1400" dirty="0" smtClean="0"/>
          </a:p>
        </p:txBody>
      </p:sp>
      <p:pic>
        <p:nvPicPr>
          <p:cNvPr id="3512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614" y="1269208"/>
            <a:ext cx="215358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kstvak 28"/>
          <p:cNvSpPr txBox="1"/>
          <p:nvPr/>
        </p:nvSpPr>
        <p:spPr>
          <a:xfrm>
            <a:off x="5790538" y="1828800"/>
            <a:ext cx="1677062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+mn-lt"/>
              </a:rPr>
              <a:t># </a:t>
            </a:r>
            <a:r>
              <a:rPr lang="nl-NL" sz="1600" dirty="0" err="1" smtClean="0">
                <a:latin typeface="+mn-lt"/>
              </a:rPr>
              <a:t>fission</a:t>
            </a:r>
            <a:r>
              <a:rPr lang="nl-NL" sz="1600" dirty="0" smtClean="0">
                <a:latin typeface="+mn-lt"/>
              </a:rPr>
              <a:t> / cm</a:t>
            </a:r>
            <a:r>
              <a:rPr lang="nl-NL" sz="1600" baseline="30000" dirty="0" smtClean="0">
                <a:latin typeface="+mn-lt"/>
              </a:rPr>
              <a:t>3</a:t>
            </a:r>
            <a:r>
              <a:rPr lang="nl-NL" sz="1600" dirty="0" smtClean="0">
                <a:latin typeface="+mn-lt"/>
              </a:rPr>
              <a:t> /s</a:t>
            </a:r>
          </a:p>
        </p:txBody>
      </p:sp>
      <p:cxnSp>
        <p:nvCxnSpPr>
          <p:cNvPr id="34" name="Rechte verbindingslijn met pijl 33"/>
          <p:cNvCxnSpPr/>
          <p:nvPr/>
        </p:nvCxnSpPr>
        <p:spPr bwMode="auto">
          <a:xfrm rot="5400000" flipH="1" flipV="1">
            <a:off x="4702968" y="19812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kstvak 34"/>
          <p:cNvSpPr txBox="1"/>
          <p:nvPr/>
        </p:nvSpPr>
        <p:spPr>
          <a:xfrm>
            <a:off x="5029200" y="2252246"/>
            <a:ext cx="1406154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+mn-lt"/>
              </a:rPr>
              <a:t># </a:t>
            </a:r>
            <a:r>
              <a:rPr lang="nl-NL" sz="1600" dirty="0" err="1" smtClean="0">
                <a:latin typeface="+mn-lt"/>
              </a:rPr>
              <a:t>Ws</a:t>
            </a:r>
            <a:r>
              <a:rPr lang="nl-NL" sz="1600" dirty="0" smtClean="0">
                <a:latin typeface="+mn-lt"/>
              </a:rPr>
              <a:t> / </a:t>
            </a:r>
            <a:r>
              <a:rPr lang="nl-NL" sz="1600" dirty="0" err="1" smtClean="0">
                <a:latin typeface="+mn-lt"/>
              </a:rPr>
              <a:t>fission</a:t>
            </a:r>
            <a:endParaRPr lang="nl-NL" sz="1600" dirty="0" smtClean="0">
              <a:latin typeface="+mn-lt"/>
            </a:endParaRPr>
          </a:p>
        </p:txBody>
      </p:sp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1" y="2589447"/>
            <a:ext cx="2286000" cy="28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5224" y="2950368"/>
            <a:ext cx="1781175" cy="51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6564" y="3510073"/>
            <a:ext cx="1409700" cy="49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hteraccolade 35"/>
          <p:cNvSpPr/>
          <p:nvPr/>
        </p:nvSpPr>
        <p:spPr bwMode="auto">
          <a:xfrm>
            <a:off x="5486400" y="3048000"/>
            <a:ext cx="228600" cy="9906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5123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1680" y="3276601"/>
            <a:ext cx="3276600" cy="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6425" y="4017168"/>
            <a:ext cx="1781175" cy="56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7976" y="4648200"/>
            <a:ext cx="990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48500" y="4241008"/>
            <a:ext cx="1409700" cy="33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6601" y="4650584"/>
            <a:ext cx="1371600" cy="28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4944305"/>
            <a:ext cx="2476500" cy="183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5181600"/>
            <a:ext cx="1209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5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/>
      <p:bldP spid="40" grpId="0"/>
      <p:bldP spid="42" grpId="0"/>
      <p:bldP spid="24" grpId="0"/>
      <p:bldP spid="25" grpId="0" animBg="1"/>
      <p:bldP spid="27" grpId="0"/>
      <p:bldP spid="30" grpId="0"/>
      <p:bldP spid="31" grpId="0"/>
      <p:bldP spid="32" grpId="0"/>
      <p:bldP spid="29" grpId="0" animBg="1"/>
      <p:bldP spid="35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900" y="2662239"/>
            <a:ext cx="1790700" cy="58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</a:rPr>
              <a:t>Voorbeeld</a:t>
            </a:r>
            <a:r>
              <a:rPr lang="en-GB" i="1" kern="1200" dirty="0" smtClean="0">
                <a:solidFill>
                  <a:srgbClr val="000099"/>
                </a:solidFill>
              </a:rPr>
              <a:t>: uniform cylindrical core</a:t>
            </a:r>
            <a:endParaRPr lang="en-US" i="1" kern="1200" dirty="0">
              <a:solidFill>
                <a:srgbClr val="000099"/>
              </a:solidFill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Flux in </a:t>
            </a:r>
            <a:r>
              <a:rPr lang="en-US" dirty="0" err="1" smtClean="0">
                <a:latin typeface="+mn-lt"/>
              </a:rPr>
              <a:t>uniforme</a:t>
            </a:r>
            <a:r>
              <a:rPr lang="en-US" dirty="0" smtClean="0">
                <a:latin typeface="+mn-lt"/>
              </a:rPr>
              <a:t> core</a:t>
            </a:r>
          </a:p>
        </p:txBody>
      </p:sp>
      <p:sp>
        <p:nvSpPr>
          <p:cNvPr id="41" name="TextBox 17"/>
          <p:cNvSpPr txBox="1"/>
          <p:nvPr/>
        </p:nvSpPr>
        <p:spPr>
          <a:xfrm>
            <a:off x="533400" y="1600200"/>
            <a:ext cx="647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Power density distributions                                         en      </a:t>
            </a:r>
            <a:endParaRPr lang="en-US" i="1" dirty="0" smtClean="0"/>
          </a:p>
        </p:txBody>
      </p:sp>
      <p:sp>
        <p:nvSpPr>
          <p:cNvPr id="24" name="TextBox 17"/>
          <p:cNvSpPr txBox="1"/>
          <p:nvPr/>
        </p:nvSpPr>
        <p:spPr>
          <a:xfrm>
            <a:off x="533400" y="2350295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Normalisatie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coefficienten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volgen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</a:t>
            </a:r>
            <a:endParaRPr lang="en-US" sz="1600" dirty="0" smtClean="0"/>
          </a:p>
        </p:txBody>
      </p:sp>
      <p:sp>
        <p:nvSpPr>
          <p:cNvPr id="27" name="TextBox 17"/>
          <p:cNvSpPr txBox="1"/>
          <p:nvPr/>
        </p:nvSpPr>
        <p:spPr>
          <a:xfrm>
            <a:off x="533400" y="2752727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                                                  en</a:t>
            </a:r>
            <a:endParaRPr lang="en-US" sz="1600" dirty="0" smtClean="0"/>
          </a:p>
        </p:txBody>
      </p:sp>
      <p:sp>
        <p:nvSpPr>
          <p:cNvPr id="30" name="TextBox 17"/>
          <p:cNvSpPr txBox="1"/>
          <p:nvPr/>
        </p:nvSpPr>
        <p:spPr>
          <a:xfrm>
            <a:off x="533400" y="4190763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Deze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integralen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we al </a:t>
            </a:r>
            <a:r>
              <a:rPr lang="en-US" dirty="0" err="1" smtClean="0">
                <a:latin typeface="+mn-lt"/>
              </a:rPr>
              <a:t>eens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uitgerekend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sz="1600" dirty="0" smtClean="0"/>
          </a:p>
        </p:txBody>
      </p:sp>
      <p:sp>
        <p:nvSpPr>
          <p:cNvPr id="31" name="TextBox 17"/>
          <p:cNvSpPr txBox="1"/>
          <p:nvPr/>
        </p:nvSpPr>
        <p:spPr>
          <a:xfrm>
            <a:off x="533400" y="4979076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Zowel</a:t>
            </a:r>
            <a:r>
              <a:rPr lang="en-US" dirty="0" smtClean="0">
                <a:latin typeface="+mn-lt"/>
              </a:rPr>
              <a:t> Bessel </a:t>
            </a:r>
            <a:r>
              <a:rPr lang="en-US" dirty="0" err="1" smtClean="0">
                <a:latin typeface="+mn-lt"/>
              </a:rPr>
              <a:t>functie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als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cosinus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maximum </a:t>
            </a:r>
            <a:r>
              <a:rPr lang="en-US" dirty="0" err="1" smtClean="0">
                <a:latin typeface="+mn-lt"/>
              </a:rPr>
              <a:t>waarde</a:t>
            </a:r>
            <a:r>
              <a:rPr lang="en-US" dirty="0" smtClean="0">
                <a:latin typeface="+mn-lt"/>
              </a:rPr>
              <a:t> 1</a:t>
            </a:r>
            <a:endParaRPr lang="en-US" sz="1400" dirty="0" smtClean="0"/>
          </a:p>
        </p:txBody>
      </p:sp>
      <p:sp>
        <p:nvSpPr>
          <p:cNvPr id="32" name="TextBox 17"/>
          <p:cNvSpPr txBox="1"/>
          <p:nvPr/>
        </p:nvSpPr>
        <p:spPr>
          <a:xfrm>
            <a:off x="533400" y="5398295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Peaking </a:t>
            </a:r>
            <a:r>
              <a:rPr lang="en-US" dirty="0" err="1" smtClean="0">
                <a:latin typeface="+mn-lt"/>
              </a:rPr>
              <a:t>factoren</a:t>
            </a:r>
            <a:r>
              <a:rPr lang="en-US" dirty="0" smtClean="0">
                <a:latin typeface="+mn-lt"/>
              </a:rPr>
              <a:t>:</a:t>
            </a:r>
            <a:endParaRPr lang="en-US" sz="1400" dirty="0" smtClean="0"/>
          </a:p>
        </p:txBody>
      </p:sp>
      <p:pic>
        <p:nvPicPr>
          <p:cNvPr id="3512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6425" y="2655095"/>
            <a:ext cx="1781175" cy="56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281112"/>
            <a:ext cx="2457450" cy="2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655842"/>
            <a:ext cx="2286000" cy="28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662112"/>
            <a:ext cx="2109787" cy="27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Rechte verbindingslijn met pijl 32"/>
          <p:cNvCxnSpPr/>
          <p:nvPr/>
        </p:nvCxnSpPr>
        <p:spPr bwMode="auto">
          <a:xfrm>
            <a:off x="838200" y="3574255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5226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83544" y="3324223"/>
            <a:ext cx="2733675" cy="5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3297496"/>
            <a:ext cx="2743200" cy="60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0200" y="4560095"/>
            <a:ext cx="2514600" cy="30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4574383"/>
            <a:ext cx="24431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31256" y="5483240"/>
            <a:ext cx="990600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6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2586" y="5791200"/>
            <a:ext cx="99212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hteraccolade 42"/>
          <p:cNvSpPr/>
          <p:nvPr/>
        </p:nvSpPr>
        <p:spPr bwMode="auto">
          <a:xfrm>
            <a:off x="3581400" y="5474495"/>
            <a:ext cx="228600" cy="5334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52267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38600" y="5626895"/>
            <a:ext cx="1219200" cy="29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/>
      <p:bldP spid="24" grpId="0"/>
      <p:bldP spid="27" grpId="0"/>
      <p:bldP spid="30" grpId="0"/>
      <p:bldP spid="31" grpId="0"/>
      <p:bldP spid="32" grpId="0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</a:rPr>
              <a:t>Heat transport</a:t>
            </a:r>
            <a:endParaRPr lang="en-US" i="1" kern="1200" dirty="0">
              <a:solidFill>
                <a:srgbClr val="000099"/>
              </a:solidFill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Fuel – coolant model: </a:t>
            </a:r>
            <a:r>
              <a:rPr lang="en-US" dirty="0" err="1" smtClean="0">
                <a:latin typeface="+mn-lt"/>
              </a:rPr>
              <a:t>goed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thermische</a:t>
            </a:r>
            <a:r>
              <a:rPr lang="en-US" dirty="0" smtClean="0">
                <a:latin typeface="+mn-lt"/>
              </a:rPr>
              <a:t> en fast reactors</a:t>
            </a:r>
          </a:p>
        </p:txBody>
      </p:sp>
      <p:sp>
        <p:nvSpPr>
          <p:cNvPr id="41" name="TextBox 17"/>
          <p:cNvSpPr txBox="1"/>
          <p:nvPr/>
        </p:nvSpPr>
        <p:spPr>
          <a:xfrm>
            <a:off x="533400" y="1571624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Thermal power per unit length van fuel element              (linear heat rate in W/cm)</a:t>
            </a:r>
            <a:endParaRPr lang="en-US" i="1" dirty="0" smtClean="0"/>
          </a:p>
        </p:txBody>
      </p:sp>
      <p:sp>
        <p:nvSpPr>
          <p:cNvPr id="24" name="TextBox 17"/>
          <p:cNvSpPr txBox="1"/>
          <p:nvPr/>
        </p:nvSpPr>
        <p:spPr>
          <a:xfrm>
            <a:off x="533400" y="2133600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cilindrisch</a:t>
            </a:r>
            <a:r>
              <a:rPr lang="en-US" dirty="0" smtClean="0">
                <a:latin typeface="+mn-lt"/>
              </a:rPr>
              <a:t> element met </a:t>
            </a:r>
            <a:r>
              <a:rPr lang="en-US" dirty="0" err="1" smtClean="0">
                <a:latin typeface="+mn-lt"/>
              </a:rPr>
              <a:t>straal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a </a:t>
            </a:r>
            <a:r>
              <a:rPr lang="en-US" dirty="0" err="1" smtClean="0">
                <a:latin typeface="+mn-lt"/>
              </a:rPr>
              <a:t>geldt</a:t>
            </a:r>
            <a:endParaRPr lang="en-US" sz="1600" dirty="0" smtClean="0"/>
          </a:p>
        </p:txBody>
      </p:sp>
      <p:sp>
        <p:nvSpPr>
          <p:cNvPr id="27" name="TextBox 17"/>
          <p:cNvSpPr txBox="1"/>
          <p:nvPr/>
        </p:nvSpPr>
        <p:spPr>
          <a:xfrm>
            <a:off x="533400" y="25908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Oppervlak</a:t>
            </a:r>
            <a:r>
              <a:rPr lang="en-US" dirty="0" smtClean="0">
                <a:latin typeface="+mn-lt"/>
              </a:rPr>
              <a:t> van lattice cell met 1 fuel rod</a:t>
            </a:r>
            <a:endParaRPr lang="en-US" sz="1600" dirty="0" smtClean="0"/>
          </a:p>
        </p:txBody>
      </p:sp>
      <p:sp>
        <p:nvSpPr>
          <p:cNvPr id="30" name="TextBox 17"/>
          <p:cNvSpPr txBox="1"/>
          <p:nvPr/>
        </p:nvSpPr>
        <p:spPr>
          <a:xfrm>
            <a:off x="533400" y="3505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Combineren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geeft</a:t>
            </a:r>
            <a:endParaRPr lang="en-US" sz="1600" dirty="0" smtClean="0"/>
          </a:p>
        </p:txBody>
      </p:sp>
      <p:sp>
        <p:nvSpPr>
          <p:cNvPr id="31" name="TextBox 17"/>
          <p:cNvSpPr txBox="1"/>
          <p:nvPr/>
        </p:nvSpPr>
        <p:spPr>
          <a:xfrm>
            <a:off x="533400" y="3886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Aanname</a:t>
            </a:r>
            <a:r>
              <a:rPr lang="en-US" dirty="0" smtClean="0">
                <a:latin typeface="+mn-lt"/>
              </a:rPr>
              <a:t>: reactor met 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identieke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cellen</a:t>
            </a:r>
            <a:endParaRPr lang="en-US" sz="1400" dirty="0" smtClean="0"/>
          </a:p>
        </p:txBody>
      </p:sp>
      <p:sp>
        <p:nvSpPr>
          <p:cNvPr id="32" name="TextBox 17"/>
          <p:cNvSpPr txBox="1"/>
          <p:nvPr/>
        </p:nvSpPr>
        <p:spPr>
          <a:xfrm>
            <a:off x="533400" y="5029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Temperatuurverschil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tussen</a:t>
            </a:r>
            <a:r>
              <a:rPr lang="en-US" dirty="0" smtClean="0">
                <a:latin typeface="+mn-lt"/>
              </a:rPr>
              <a:t> fuel en coolant</a:t>
            </a:r>
            <a:endParaRPr lang="en-US" sz="1400" dirty="0" smtClean="0"/>
          </a:p>
        </p:txBody>
      </p:sp>
      <p:cxnSp>
        <p:nvCxnSpPr>
          <p:cNvPr id="33" name="Rechte verbindingslijn met pijl 32"/>
          <p:cNvCxnSpPr/>
          <p:nvPr/>
        </p:nvCxnSpPr>
        <p:spPr bwMode="auto">
          <a:xfrm>
            <a:off x="5181600" y="373380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53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54968"/>
            <a:ext cx="647700" cy="23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17"/>
          <p:cNvSpPr txBox="1"/>
          <p:nvPr/>
        </p:nvSpPr>
        <p:spPr>
          <a:xfrm>
            <a:off x="533400" y="18404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Surface heat flux              in W/cm</a:t>
            </a:r>
            <a:r>
              <a:rPr lang="en-US" baseline="30000" dirty="0" smtClean="0">
                <a:latin typeface="+mn-lt"/>
              </a:rPr>
              <a:t>2</a:t>
            </a:r>
            <a:endParaRPr lang="en-US" i="1" baseline="30000" dirty="0" smtClean="0"/>
          </a:p>
        </p:txBody>
      </p:sp>
      <p:pic>
        <p:nvPicPr>
          <p:cNvPr id="3532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926432"/>
            <a:ext cx="62965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5392" y="2097880"/>
            <a:ext cx="1914525" cy="46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667000"/>
            <a:ext cx="4953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17"/>
          <p:cNvSpPr txBox="1"/>
          <p:nvPr/>
        </p:nvSpPr>
        <p:spPr>
          <a:xfrm>
            <a:off x="533400" y="29072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Thermische</a:t>
            </a:r>
            <a:r>
              <a:rPr lang="en-US" dirty="0" smtClean="0">
                <a:latin typeface="+mn-lt"/>
              </a:rPr>
              <a:t> power </a:t>
            </a:r>
            <a:r>
              <a:rPr lang="en-US" dirty="0" err="1" smtClean="0">
                <a:latin typeface="+mn-lt"/>
              </a:rPr>
              <a:t>geproduceerd</a:t>
            </a:r>
            <a:r>
              <a:rPr lang="en-US" dirty="0" smtClean="0">
                <a:latin typeface="+mn-lt"/>
              </a:rPr>
              <a:t> per unit core volume is</a:t>
            </a:r>
            <a:endParaRPr lang="en-US" sz="1600" dirty="0" smtClean="0"/>
          </a:p>
        </p:txBody>
      </p:sp>
      <p:pic>
        <p:nvPicPr>
          <p:cNvPr id="3532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2971800"/>
            <a:ext cx="2271712" cy="26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17"/>
          <p:cNvSpPr txBox="1"/>
          <p:nvPr/>
        </p:nvSpPr>
        <p:spPr>
          <a:xfrm>
            <a:off x="533400" y="3200400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cilindrische</a:t>
            </a:r>
            <a:r>
              <a:rPr lang="en-US" dirty="0" smtClean="0">
                <a:latin typeface="+mn-lt"/>
              </a:rPr>
              <a:t> reactor</a:t>
            </a:r>
            <a:endParaRPr lang="en-US" sz="1600" dirty="0" smtClean="0"/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1" y="3261199"/>
            <a:ext cx="2286000" cy="28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8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3581400"/>
            <a:ext cx="2552700" cy="26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8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1" y="3482274"/>
            <a:ext cx="2514600" cy="48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8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2032" y="3948112"/>
            <a:ext cx="2195512" cy="27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17"/>
          <p:cNvSpPr txBox="1"/>
          <p:nvPr/>
        </p:nvSpPr>
        <p:spPr>
          <a:xfrm>
            <a:off x="533400" y="4288396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Dan </a:t>
            </a:r>
            <a:r>
              <a:rPr lang="en-US" dirty="0" err="1" smtClean="0">
                <a:latin typeface="+mn-lt"/>
              </a:rPr>
              <a:t>geldt</a:t>
            </a:r>
            <a:endParaRPr lang="en-US" sz="1400" dirty="0" smtClean="0"/>
          </a:p>
        </p:txBody>
      </p:sp>
      <p:pic>
        <p:nvPicPr>
          <p:cNvPr id="353290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4191000"/>
            <a:ext cx="2543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al 39"/>
          <p:cNvSpPr/>
          <p:nvPr/>
        </p:nvSpPr>
        <p:spPr bwMode="auto">
          <a:xfrm>
            <a:off x="2774168" y="4481512"/>
            <a:ext cx="6096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3399496" y="4724400"/>
            <a:ext cx="1934504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+mn-lt"/>
              </a:rPr>
              <a:t>Totale lengte </a:t>
            </a:r>
            <a:r>
              <a:rPr lang="nl-NL" sz="1400" dirty="0" err="1" smtClean="0">
                <a:latin typeface="+mn-lt"/>
              </a:rPr>
              <a:t>fuel</a:t>
            </a:r>
            <a:r>
              <a:rPr lang="nl-NL" sz="1400" dirty="0" smtClean="0">
                <a:latin typeface="+mn-lt"/>
              </a:rPr>
              <a:t> </a:t>
            </a:r>
            <a:r>
              <a:rPr lang="nl-NL" sz="1400" dirty="0" err="1" smtClean="0">
                <a:latin typeface="+mn-lt"/>
              </a:rPr>
              <a:t>rods</a:t>
            </a:r>
            <a:endParaRPr lang="nl-NL" sz="1400" dirty="0" smtClean="0">
              <a:latin typeface="+mn-lt"/>
            </a:endParaRPr>
          </a:p>
        </p:txBody>
      </p:sp>
      <p:pic>
        <p:nvPicPr>
          <p:cNvPr id="353291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29200" y="5093172"/>
            <a:ext cx="3048000" cy="31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hteraccolade 43"/>
          <p:cNvSpPr/>
          <p:nvPr/>
        </p:nvSpPr>
        <p:spPr bwMode="auto">
          <a:xfrm rot="5400000">
            <a:off x="5295900" y="5067300"/>
            <a:ext cx="228600" cy="7620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2590800" y="5559623"/>
            <a:ext cx="2746265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+mn-lt"/>
              </a:rPr>
              <a:t>Gemiddeld over </a:t>
            </a:r>
            <a:r>
              <a:rPr lang="nl-NL" sz="1400" dirty="0" smtClean="0"/>
              <a:t>p</a:t>
            </a:r>
            <a:r>
              <a:rPr lang="nl-NL" sz="1400" dirty="0" smtClean="0">
                <a:latin typeface="+mn-lt"/>
              </a:rPr>
              <a:t>a</a:t>
            </a:r>
            <a:r>
              <a:rPr lang="nl-NL" sz="1400" baseline="30000" dirty="0" smtClean="0">
                <a:latin typeface="+mn-lt"/>
              </a:rPr>
              <a:t>2</a:t>
            </a:r>
            <a:r>
              <a:rPr lang="nl-NL" sz="1400" dirty="0" smtClean="0">
                <a:latin typeface="+mn-lt"/>
              </a:rPr>
              <a:t> van </a:t>
            </a:r>
            <a:r>
              <a:rPr lang="nl-NL" sz="1400" dirty="0" err="1" smtClean="0">
                <a:latin typeface="+mn-lt"/>
              </a:rPr>
              <a:t>fuel</a:t>
            </a:r>
            <a:r>
              <a:rPr lang="nl-NL" sz="1400" dirty="0" smtClean="0">
                <a:latin typeface="+mn-lt"/>
              </a:rPr>
              <a:t> </a:t>
            </a:r>
            <a:r>
              <a:rPr lang="nl-NL" sz="1400" dirty="0" err="1" smtClean="0">
                <a:latin typeface="+mn-lt"/>
              </a:rPr>
              <a:t>rod</a:t>
            </a:r>
            <a:endParaRPr lang="nl-NL" sz="1400" dirty="0" smtClean="0">
              <a:latin typeface="+mn-lt"/>
            </a:endParaRPr>
          </a:p>
        </p:txBody>
      </p:sp>
      <p:sp>
        <p:nvSpPr>
          <p:cNvPr id="46" name="Rechteraccolade 45"/>
          <p:cNvSpPr/>
          <p:nvPr/>
        </p:nvSpPr>
        <p:spPr bwMode="auto">
          <a:xfrm rot="5400000">
            <a:off x="6362700" y="5067300"/>
            <a:ext cx="228600" cy="7620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6561871" y="5562600"/>
            <a:ext cx="2353529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+mn-lt"/>
              </a:rPr>
              <a:t>Gemiddeld over koelkanaal</a:t>
            </a:r>
          </a:p>
        </p:txBody>
      </p:sp>
      <p:cxnSp>
        <p:nvCxnSpPr>
          <p:cNvPr id="48" name="Rechte verbindingslijn met pijl 47"/>
          <p:cNvCxnSpPr/>
          <p:nvPr/>
        </p:nvCxnSpPr>
        <p:spPr bwMode="auto">
          <a:xfrm rot="5400000">
            <a:off x="7085806" y="4910932"/>
            <a:ext cx="3063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kstvak 49"/>
          <p:cNvSpPr txBox="1"/>
          <p:nvPr/>
        </p:nvSpPr>
        <p:spPr>
          <a:xfrm>
            <a:off x="6934200" y="4267200"/>
            <a:ext cx="1994457" cy="52322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+mn-lt"/>
              </a:rPr>
              <a:t>Thermische weerstand</a:t>
            </a:r>
          </a:p>
          <a:p>
            <a:r>
              <a:rPr lang="nl-NL" sz="1400" dirty="0" smtClean="0">
                <a:latin typeface="+mn-lt"/>
              </a:rPr>
              <a:t>(1/warmte geleiding)</a:t>
            </a:r>
          </a:p>
        </p:txBody>
      </p:sp>
      <p:sp>
        <p:nvSpPr>
          <p:cNvPr id="51" name="TextBox 17"/>
          <p:cNvSpPr txBox="1"/>
          <p:nvPr/>
        </p:nvSpPr>
        <p:spPr>
          <a:xfrm>
            <a:off x="533400" y="58790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sz="1400" dirty="0" smtClean="0"/>
          </a:p>
        </p:txBody>
      </p:sp>
      <p:pic>
        <p:nvPicPr>
          <p:cNvPr id="353292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0" y="5935272"/>
            <a:ext cx="3581400" cy="31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93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38229" y="6386512"/>
            <a:ext cx="1147971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kstvak 54"/>
          <p:cNvSpPr txBox="1"/>
          <p:nvPr/>
        </p:nvSpPr>
        <p:spPr>
          <a:xfrm>
            <a:off x="533400" y="6324600"/>
            <a:ext cx="21336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+mn-lt"/>
              </a:rPr>
              <a:t>Thermische weerstand reactor core</a:t>
            </a:r>
          </a:p>
        </p:txBody>
      </p:sp>
      <p:cxnSp>
        <p:nvCxnSpPr>
          <p:cNvPr id="52" name="Rechte verbindingslijn met pijl 51"/>
          <p:cNvCxnSpPr/>
          <p:nvPr/>
        </p:nvCxnSpPr>
        <p:spPr bwMode="auto">
          <a:xfrm rot="5400000" flipH="1" flipV="1">
            <a:off x="3735388" y="6399212"/>
            <a:ext cx="30321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Rechte verbindingslijn met pijl 55"/>
          <p:cNvCxnSpPr/>
          <p:nvPr/>
        </p:nvCxnSpPr>
        <p:spPr bwMode="auto">
          <a:xfrm>
            <a:off x="4876800" y="640080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53294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38800" y="6248400"/>
            <a:ext cx="1371600" cy="3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10512" y="6458989"/>
            <a:ext cx="1219200" cy="39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41455" y="6065665"/>
            <a:ext cx="1295401" cy="41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kstvak 59"/>
          <p:cNvSpPr txBox="1"/>
          <p:nvPr/>
        </p:nvSpPr>
        <p:spPr>
          <a:xfrm>
            <a:off x="5593017" y="6553200"/>
            <a:ext cx="2074607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+mn-lt"/>
              </a:rPr>
              <a:t>Gemiddeld over volume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3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3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3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/>
      <p:bldP spid="24" grpId="0"/>
      <p:bldP spid="27" grpId="0"/>
      <p:bldP spid="30" grpId="0"/>
      <p:bldP spid="31" grpId="0"/>
      <p:bldP spid="32" grpId="0"/>
      <p:bldP spid="28" grpId="0"/>
      <p:bldP spid="34" grpId="0"/>
      <p:bldP spid="36" grpId="0"/>
      <p:bldP spid="38" grpId="0"/>
      <p:bldP spid="40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1" grpId="0"/>
      <p:bldP spid="55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Diffusie</a:t>
            </a:r>
            <a:r>
              <a:rPr lang="en-GB" i="1" kern="1200" dirty="0" smtClean="0">
                <a:solidFill>
                  <a:srgbClr val="000099"/>
                </a:solidFill>
                <a:ea typeface="+mn-ea"/>
                <a:cs typeface="+mn-cs"/>
              </a:rPr>
              <a:t> van </a:t>
            </a:r>
            <a:r>
              <a:rPr lang="en-GB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neutronen</a:t>
            </a:r>
            <a:endParaRPr lang="en-US" i="1" kern="1200" dirty="0">
              <a:solidFill>
                <a:srgbClr val="000099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48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5663" y="4586288"/>
            <a:ext cx="3518337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Diffusie</a:t>
            </a:r>
            <a:r>
              <a:rPr lang="en-GB" i="1" kern="1200" dirty="0" smtClean="0">
                <a:solidFill>
                  <a:srgbClr val="000099"/>
                </a:solidFill>
                <a:ea typeface="+mn-ea"/>
                <a:cs typeface="+mn-cs"/>
              </a:rPr>
              <a:t> van </a:t>
            </a:r>
            <a:r>
              <a:rPr lang="en-GB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neutronen</a:t>
            </a:r>
            <a:endParaRPr lang="en-US" i="1" kern="1200" dirty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Tot nu toe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we </a:t>
            </a:r>
            <a:r>
              <a:rPr lang="en-US" dirty="0" err="1" smtClean="0">
                <a:latin typeface="+mn-lt"/>
              </a:rPr>
              <a:t>globale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neutronendiffusie</a:t>
            </a:r>
            <a:r>
              <a:rPr lang="en-US" dirty="0" smtClean="0">
                <a:latin typeface="+mn-lt"/>
              </a:rPr>
              <a:t> met </a:t>
            </a:r>
            <a:r>
              <a:rPr lang="en-US" i="1" dirty="0" smtClean="0">
                <a:latin typeface="+mn-lt"/>
              </a:rPr>
              <a:t>P</a:t>
            </a:r>
            <a:r>
              <a:rPr lang="en-US" baseline="-25000" dirty="0" smtClean="0">
                <a:latin typeface="+mn-lt"/>
              </a:rPr>
              <a:t>NL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gekarakteriseerd</a:t>
            </a:r>
            <a:endParaRPr lang="en-US" dirty="0" smtClean="0">
              <a:latin typeface="+mn-lt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1600200"/>
            <a:ext cx="5638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Diffusievergelijking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nodig</a:t>
            </a:r>
            <a:endParaRPr lang="en-US" dirty="0" smtClean="0">
              <a:latin typeface="+mn-lt"/>
            </a:endParaRP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Verband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tussen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reactorafmetingen</a:t>
            </a:r>
            <a:r>
              <a:rPr lang="en-US" sz="1600" dirty="0" smtClean="0">
                <a:latin typeface="+mn-lt"/>
              </a:rPr>
              <a:t>, </a:t>
            </a:r>
            <a:r>
              <a:rPr lang="en-US" sz="1600" dirty="0" err="1" smtClean="0">
                <a:latin typeface="+mn-lt"/>
              </a:rPr>
              <a:t>vorm</a:t>
            </a:r>
            <a:r>
              <a:rPr lang="en-US" sz="1600" dirty="0" smtClean="0">
                <a:latin typeface="+mn-lt"/>
              </a:rPr>
              <a:t> en criticality</a:t>
            </a: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Ruimtelijke</a:t>
            </a:r>
            <a:r>
              <a:rPr lang="en-US" sz="1600" dirty="0" smtClean="0">
                <a:latin typeface="+mn-lt"/>
              </a:rPr>
              <a:t> flux </a:t>
            </a:r>
            <a:r>
              <a:rPr lang="en-US" sz="1600" dirty="0" err="1" smtClean="0">
                <a:latin typeface="+mn-lt"/>
              </a:rPr>
              <a:t>distributies</a:t>
            </a:r>
            <a:r>
              <a:rPr lang="en-US" sz="1600" dirty="0" smtClean="0">
                <a:latin typeface="+mn-lt"/>
              </a:rPr>
              <a:t> in power </a:t>
            </a:r>
            <a:r>
              <a:rPr lang="en-US" sz="1600" dirty="0" err="1" smtClean="0">
                <a:latin typeface="+mn-lt"/>
              </a:rPr>
              <a:t>reactoren</a:t>
            </a:r>
            <a:endParaRPr lang="en-US" sz="1600" dirty="0" smtClean="0">
              <a:latin typeface="+mn-lt"/>
            </a:endParaRPr>
          </a:p>
        </p:txBody>
      </p:sp>
      <p:sp>
        <p:nvSpPr>
          <p:cNvPr id="48" name="TextBox 17"/>
          <p:cNvSpPr txBox="1"/>
          <p:nvPr/>
        </p:nvSpPr>
        <p:spPr>
          <a:xfrm>
            <a:off x="533400" y="3276600"/>
            <a:ext cx="5562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Diffusievergelijking</a:t>
            </a:r>
            <a:r>
              <a:rPr lang="en-US" dirty="0" smtClean="0">
                <a:latin typeface="+mn-lt"/>
              </a:rPr>
              <a:t> en </a:t>
            </a:r>
            <a:r>
              <a:rPr lang="en-US" dirty="0" err="1" smtClean="0">
                <a:latin typeface="+mn-lt"/>
              </a:rPr>
              <a:t>randvoorwaarden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opstellen</a:t>
            </a:r>
            <a:endParaRPr lang="en-US" dirty="0" smtClean="0">
              <a:latin typeface="+mn-lt"/>
            </a:endParaRP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Eenvoudige</a:t>
            </a:r>
            <a:r>
              <a:rPr lang="en-US" sz="1600" dirty="0" smtClean="0">
                <a:latin typeface="+mn-lt"/>
              </a:rPr>
              <a:t> 1D </a:t>
            </a:r>
            <a:r>
              <a:rPr lang="en-US" sz="1600" dirty="0" err="1" smtClean="0">
                <a:latin typeface="+mn-lt"/>
              </a:rPr>
              <a:t>gevallen</a:t>
            </a:r>
            <a:endParaRPr lang="en-US" sz="1600" dirty="0" smtClean="0">
              <a:latin typeface="+mn-lt"/>
            </a:endParaRP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Eindige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cilindersymmetrische</a:t>
            </a:r>
            <a:r>
              <a:rPr lang="en-US" sz="1600" dirty="0" smtClean="0">
                <a:latin typeface="+mn-lt"/>
              </a:rPr>
              <a:t> reactor core</a:t>
            </a:r>
          </a:p>
        </p:txBody>
      </p:sp>
      <p:sp>
        <p:nvSpPr>
          <p:cNvPr id="49" name="TextBox 17"/>
          <p:cNvSpPr txBox="1"/>
          <p:nvPr/>
        </p:nvSpPr>
        <p:spPr>
          <a:xfrm>
            <a:off x="533400" y="4154269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Ruimtelijke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neutronenbalans</a:t>
            </a:r>
            <a:r>
              <a:rPr lang="en-US" dirty="0" smtClean="0">
                <a:latin typeface="+mn-lt"/>
              </a:rPr>
              <a:t> (steady state </a:t>
            </a:r>
            <a:r>
              <a:rPr lang="en-US" dirty="0" err="1" smtClean="0">
                <a:latin typeface="+mn-lt"/>
              </a:rPr>
              <a:t>conditie</a:t>
            </a:r>
            <a:r>
              <a:rPr lang="en-US" dirty="0" smtClean="0">
                <a:latin typeface="+mn-lt"/>
              </a:rPr>
              <a:t>)</a:t>
            </a:r>
          </a:p>
        </p:txBody>
      </p:sp>
      <p:sp>
        <p:nvSpPr>
          <p:cNvPr id="53" name="TextBox 17"/>
          <p:cNvSpPr txBox="1"/>
          <p:nvPr/>
        </p:nvSpPr>
        <p:spPr>
          <a:xfrm>
            <a:off x="533400" y="4876800"/>
            <a:ext cx="419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dirty="0" smtClean="0">
              <a:latin typeface="+mn-lt"/>
            </a:endParaRPr>
          </a:p>
        </p:txBody>
      </p:sp>
      <p:sp>
        <p:nvSpPr>
          <p:cNvPr id="58" name="TextBox 17"/>
          <p:cNvSpPr txBox="1"/>
          <p:nvPr/>
        </p:nvSpPr>
        <p:spPr>
          <a:xfrm>
            <a:off x="533400" y="5764213"/>
            <a:ext cx="5257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Neutronenstroom</a:t>
            </a:r>
            <a:r>
              <a:rPr lang="en-US" dirty="0" smtClean="0">
                <a:latin typeface="+mn-lt"/>
              </a:rPr>
              <a:t>                   is het </a:t>
            </a:r>
            <a:r>
              <a:rPr lang="en-US" dirty="0" err="1" smtClean="0">
                <a:latin typeface="+mn-lt"/>
              </a:rPr>
              <a:t>netto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/cm</a:t>
            </a: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/s door het </a:t>
            </a:r>
            <a:r>
              <a:rPr lang="en-US" i="1" dirty="0" smtClean="0">
                <a:latin typeface="+mn-lt"/>
              </a:rPr>
              <a:t>y-z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vlak</a:t>
            </a:r>
            <a:r>
              <a:rPr lang="en-US" dirty="0" smtClean="0">
                <a:latin typeface="+mn-lt"/>
              </a:rPr>
              <a:t> in de </a:t>
            </a:r>
            <a:r>
              <a:rPr lang="en-US" dirty="0" err="1" smtClean="0">
                <a:latin typeface="+mn-lt"/>
              </a:rPr>
              <a:t>positieve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x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richting</a:t>
            </a:r>
            <a:r>
              <a:rPr lang="en-US" dirty="0" smtClean="0">
                <a:latin typeface="+mn-lt"/>
              </a:rPr>
              <a:t> op punt </a:t>
            </a:r>
            <a:r>
              <a:rPr lang="en-US" i="1" dirty="0" smtClean="0">
                <a:latin typeface="+mn-lt"/>
              </a:rPr>
              <a:t>(</a:t>
            </a:r>
            <a:r>
              <a:rPr lang="en-US" i="1" dirty="0" err="1" smtClean="0">
                <a:latin typeface="+mn-lt"/>
              </a:rPr>
              <a:t>x,y,z</a:t>
            </a:r>
            <a:r>
              <a:rPr lang="en-US" i="1" dirty="0" smtClean="0">
                <a:latin typeface="+mn-lt"/>
              </a:rPr>
              <a:t>)</a:t>
            </a:r>
          </a:p>
        </p:txBody>
      </p:sp>
      <p:sp>
        <p:nvSpPr>
          <p:cNvPr id="41" name="TextBox 17"/>
          <p:cNvSpPr txBox="1"/>
          <p:nvPr/>
        </p:nvSpPr>
        <p:spPr>
          <a:xfrm>
            <a:off x="533400" y="4507468"/>
            <a:ext cx="426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Volume element</a:t>
            </a:r>
          </a:p>
        </p:txBody>
      </p:sp>
      <p:graphicFrame>
        <p:nvGraphicFramePr>
          <p:cNvPr id="300049" name="Object 17"/>
          <p:cNvGraphicFramePr>
            <a:graphicFrameLocks noChangeAspect="1"/>
          </p:cNvGraphicFramePr>
          <p:nvPr/>
        </p:nvGraphicFramePr>
        <p:xfrm>
          <a:off x="2419350" y="4558508"/>
          <a:ext cx="3067050" cy="306388"/>
        </p:xfrm>
        <a:graphic>
          <a:graphicData uri="http://schemas.openxmlformats.org/presentationml/2006/ole">
            <p:oleObj spid="_x0000_s334858" name="Equation" r:id="rId5" imgW="2044440" imgH="203040" progId="Equation.DSMT4">
              <p:embed/>
            </p:oleObj>
          </a:graphicData>
        </a:graphic>
      </p:graphicFrame>
      <p:graphicFrame>
        <p:nvGraphicFramePr>
          <p:cNvPr id="300050" name="Object 18"/>
          <p:cNvGraphicFramePr>
            <a:graphicFrameLocks noChangeAspect="1"/>
          </p:cNvGraphicFramePr>
          <p:nvPr/>
        </p:nvGraphicFramePr>
        <p:xfrm>
          <a:off x="2438400" y="5784056"/>
          <a:ext cx="1041400" cy="371475"/>
        </p:xfrm>
        <a:graphic>
          <a:graphicData uri="http://schemas.openxmlformats.org/presentationml/2006/ole">
            <p:oleObj spid="_x0000_s334859" name="Equation" r:id="rId6" imgW="647640" imgH="228600" progId="Equation.DSMT4">
              <p:embed/>
            </p:oleObj>
          </a:graphicData>
        </a:graphic>
      </p:graphicFrame>
      <p:sp>
        <p:nvSpPr>
          <p:cNvPr id="31" name="TextBox 17"/>
          <p:cNvSpPr txBox="1"/>
          <p:nvPr/>
        </p:nvSpPr>
        <p:spPr>
          <a:xfrm>
            <a:off x="533400" y="2438400"/>
            <a:ext cx="7391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Aannamen</a:t>
            </a:r>
            <a:endParaRPr lang="en-US" dirty="0" smtClean="0">
              <a:latin typeface="+mn-lt"/>
            </a:endParaRP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Een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energie-groep</a:t>
            </a:r>
            <a:r>
              <a:rPr lang="en-US" sz="1600" dirty="0" smtClean="0">
                <a:latin typeface="+mn-lt"/>
              </a:rPr>
              <a:t> model</a:t>
            </a:r>
          </a:p>
          <a:p>
            <a:pPr lvl="1">
              <a:defRPr/>
            </a:pPr>
            <a:r>
              <a:rPr lang="en-US" sz="1600" dirty="0" smtClean="0">
                <a:latin typeface="+mn-lt"/>
              </a:rPr>
              <a:t>Neutron flux en </a:t>
            </a:r>
            <a:r>
              <a:rPr lang="en-US" sz="1600" dirty="0" err="1" smtClean="0">
                <a:latin typeface="+mn-lt"/>
              </a:rPr>
              <a:t>werkzame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doorsneden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zijn</a:t>
            </a:r>
            <a:r>
              <a:rPr lang="en-US" sz="1600" dirty="0" smtClean="0">
                <a:latin typeface="+mn-lt"/>
              </a:rPr>
              <a:t> al </a:t>
            </a:r>
            <a:r>
              <a:rPr lang="en-US" sz="1600" dirty="0" err="1" smtClean="0">
                <a:latin typeface="+mn-lt"/>
              </a:rPr>
              <a:t>gemiddeld</a:t>
            </a:r>
            <a:r>
              <a:rPr lang="en-US" sz="1600" dirty="0" smtClean="0">
                <a:latin typeface="+mn-lt"/>
              </a:rPr>
              <a:t> over </a:t>
            </a:r>
            <a:r>
              <a:rPr lang="en-US" sz="1600" dirty="0" err="1" smtClean="0">
                <a:latin typeface="+mn-lt"/>
              </a:rPr>
              <a:t>energie</a:t>
            </a:r>
            <a:endParaRPr lang="en-US" sz="1600" dirty="0" smtClean="0">
              <a:latin typeface="+mn-lt"/>
            </a:endParaRPr>
          </a:p>
        </p:txBody>
      </p:sp>
      <p:pic>
        <p:nvPicPr>
          <p:cNvPr id="33486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4876800"/>
            <a:ext cx="3924300" cy="90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8" grpId="0"/>
      <p:bldP spid="49" grpId="0"/>
      <p:bldP spid="53" grpId="0"/>
      <p:bldP spid="58" grpId="0"/>
      <p:bldP spid="41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58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3436" y="4905376"/>
            <a:ext cx="4257764" cy="185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Diffusievergelijking</a:t>
            </a:r>
            <a:endParaRPr lang="en-US" i="1" kern="1200" dirty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Aantal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door het </a:t>
            </a:r>
            <a:r>
              <a:rPr lang="en-US" dirty="0" err="1" smtClean="0">
                <a:latin typeface="+mn-lt"/>
              </a:rPr>
              <a:t>voorvlak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binnen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stroomt</a:t>
            </a:r>
            <a:endParaRPr lang="en-US" dirty="0" smtClean="0">
              <a:latin typeface="+mn-lt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1600200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En door het </a:t>
            </a:r>
            <a:r>
              <a:rPr lang="en-US" dirty="0" err="1" smtClean="0">
                <a:latin typeface="+mn-lt"/>
              </a:rPr>
              <a:t>achtervlak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naar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buiten</a:t>
            </a:r>
            <a:endParaRPr lang="en-US" sz="1600" dirty="0" smtClean="0">
              <a:latin typeface="+mn-lt"/>
            </a:endParaRPr>
          </a:p>
        </p:txBody>
      </p:sp>
      <p:sp>
        <p:nvSpPr>
          <p:cNvPr id="49" name="TextBox 17"/>
          <p:cNvSpPr txBox="1"/>
          <p:nvPr/>
        </p:nvSpPr>
        <p:spPr>
          <a:xfrm>
            <a:off x="533400" y="3733800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Gebruik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definitie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parti</a:t>
            </a:r>
            <a:r>
              <a:rPr lang="en-US" dirty="0" err="1" smtClean="0">
                <a:latin typeface="Arial"/>
                <a:cs typeface="Arial"/>
              </a:rPr>
              <a:t>ële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afgeleide</a:t>
            </a:r>
            <a:endParaRPr lang="en-US" dirty="0" smtClean="0">
              <a:latin typeface="+mn-lt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533400" y="4876800"/>
            <a:ext cx="419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Verder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endParaRPr lang="en-US" dirty="0" smtClean="0">
              <a:latin typeface="+mn-lt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4114800"/>
            <a:ext cx="426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vinden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endParaRPr lang="en-US" dirty="0" smtClean="0">
              <a:latin typeface="+mn-lt"/>
            </a:endParaRPr>
          </a:p>
        </p:txBody>
      </p:sp>
      <p:graphicFrame>
        <p:nvGraphicFramePr>
          <p:cNvPr id="300050" name="Object 18"/>
          <p:cNvGraphicFramePr>
            <a:graphicFrameLocks noChangeAspect="1"/>
          </p:cNvGraphicFramePr>
          <p:nvPr/>
        </p:nvGraphicFramePr>
        <p:xfrm>
          <a:off x="6705600" y="1112837"/>
          <a:ext cx="2165350" cy="639763"/>
        </p:xfrm>
        <a:graphic>
          <a:graphicData uri="http://schemas.openxmlformats.org/presentationml/2006/ole">
            <p:oleObj spid="_x0000_s335875" name="Equation" r:id="rId5" imgW="1346040" imgH="393480" progId="Equation.DSMT4">
              <p:embed/>
            </p:oleObj>
          </a:graphicData>
        </a:graphic>
      </p:graphicFrame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4195763" y="1493838"/>
          <a:ext cx="2308225" cy="639762"/>
        </p:xfrm>
        <a:graphic>
          <a:graphicData uri="http://schemas.openxmlformats.org/presentationml/2006/ole">
            <p:oleObj spid="_x0000_s335876" name="Equation" r:id="rId6" imgW="1434960" imgH="393480" progId="Equation.DSMT4">
              <p:embed/>
            </p:oleObj>
          </a:graphicData>
        </a:graphic>
      </p:graphicFrame>
      <p:sp>
        <p:nvSpPr>
          <p:cNvPr id="17" name="TextBox 17"/>
          <p:cNvSpPr txBox="1"/>
          <p:nvPr/>
        </p:nvSpPr>
        <p:spPr>
          <a:xfrm>
            <a:off x="533400" y="19166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Evenzo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andere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vlakken</a:t>
            </a:r>
            <a:endParaRPr lang="en-US" sz="1600" dirty="0" smtClean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22214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Netto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neutronenlek</a:t>
            </a:r>
            <a:r>
              <a:rPr lang="en-US" dirty="0" smtClean="0">
                <a:latin typeface="+mn-lt"/>
              </a:rPr>
              <a:t> per </a:t>
            </a:r>
            <a:r>
              <a:rPr lang="en-US" dirty="0" err="1" smtClean="0">
                <a:latin typeface="+mn-lt"/>
              </a:rPr>
              <a:t>seconde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kubus</a:t>
            </a:r>
            <a:endParaRPr lang="en-US" sz="1600" dirty="0" smtClean="0">
              <a:latin typeface="+mn-lt"/>
            </a:endParaRPr>
          </a:p>
        </p:txBody>
      </p:sp>
      <p:pic>
        <p:nvPicPr>
          <p:cNvPr id="3358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590800"/>
            <a:ext cx="5251481" cy="97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8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3762376"/>
            <a:ext cx="3938588" cy="33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5596" y="4876800"/>
            <a:ext cx="306840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87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78856" y="4133848"/>
            <a:ext cx="3817144" cy="8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9" grpId="0"/>
      <p:bldP spid="53" grpId="0"/>
      <p:bldP spid="41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Diffusievergelijking</a:t>
            </a:r>
            <a:endParaRPr lang="en-US" i="1" kern="1200" dirty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Invullen</a:t>
            </a:r>
            <a:r>
              <a:rPr lang="en-US" dirty="0" smtClean="0">
                <a:latin typeface="+mn-lt"/>
              </a:rPr>
              <a:t> in van </a:t>
            </a:r>
            <a:r>
              <a:rPr lang="en-US" dirty="0" err="1" smtClean="0">
                <a:latin typeface="+mn-lt"/>
              </a:rPr>
              <a:t>gevonden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uitdrukkingen</a:t>
            </a:r>
            <a:r>
              <a:rPr lang="en-US" dirty="0" smtClean="0">
                <a:latin typeface="+mn-lt"/>
              </a:rPr>
              <a:t> in</a:t>
            </a:r>
          </a:p>
        </p:txBody>
      </p:sp>
      <p:sp>
        <p:nvSpPr>
          <p:cNvPr id="49" name="TextBox 17"/>
          <p:cNvSpPr txBox="1"/>
          <p:nvPr/>
        </p:nvSpPr>
        <p:spPr>
          <a:xfrm>
            <a:off x="533400" y="2526268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Schrijf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neutronenstroom</a:t>
            </a:r>
            <a:r>
              <a:rPr lang="en-US" dirty="0" smtClean="0">
                <a:latin typeface="+mn-lt"/>
              </a:rPr>
              <a:t> in </a:t>
            </a:r>
            <a:r>
              <a:rPr lang="en-US" dirty="0" err="1" smtClean="0">
                <a:latin typeface="+mn-lt"/>
              </a:rPr>
              <a:t>vectorvorm</a:t>
            </a:r>
            <a:endParaRPr lang="en-US" dirty="0" smtClean="0">
              <a:latin typeface="+mn-lt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533400" y="38100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Diffusiebenadering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relatie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tussen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stroom</a:t>
            </a:r>
            <a:r>
              <a:rPr lang="en-US" dirty="0" smtClean="0">
                <a:latin typeface="+mn-lt"/>
              </a:rPr>
              <a:t> en flux</a:t>
            </a:r>
          </a:p>
        </p:txBody>
      </p:sp>
      <p:sp>
        <p:nvSpPr>
          <p:cNvPr id="41" name="TextBox 17"/>
          <p:cNvSpPr txBox="1"/>
          <p:nvPr/>
        </p:nvSpPr>
        <p:spPr>
          <a:xfrm>
            <a:off x="533400" y="3364468"/>
            <a:ext cx="426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vinden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r>
              <a:rPr lang="en-US" dirty="0" smtClean="0">
                <a:latin typeface="+mn-lt"/>
              </a:rPr>
              <a:t> de </a:t>
            </a:r>
            <a:r>
              <a:rPr lang="en-US" i="1" dirty="0" err="1" smtClean="0">
                <a:latin typeface="+mn-lt"/>
              </a:rPr>
              <a:t>balansvergelijking</a:t>
            </a:r>
            <a:endParaRPr lang="en-US" i="1" dirty="0" smtClean="0">
              <a:latin typeface="+mn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33400" y="19928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Levert</a:t>
            </a:r>
            <a:endParaRPr lang="en-US" sz="1600" dirty="0" smtClean="0">
              <a:latin typeface="+mn-lt"/>
            </a:endParaRPr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90600"/>
            <a:ext cx="3924300" cy="90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905000"/>
            <a:ext cx="5715000" cy="52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4857" y="2557832"/>
            <a:ext cx="2743200" cy="30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17"/>
          <p:cNvSpPr txBox="1"/>
          <p:nvPr/>
        </p:nvSpPr>
        <p:spPr>
          <a:xfrm>
            <a:off x="533400" y="2895600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Definitie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gradi</a:t>
            </a:r>
            <a:r>
              <a:rPr lang="en-US" dirty="0" err="1" smtClean="0">
                <a:latin typeface="Arial"/>
                <a:cs typeface="Arial"/>
              </a:rPr>
              <a:t>ënt</a:t>
            </a:r>
            <a:endParaRPr lang="en-US" dirty="0" smtClean="0">
              <a:latin typeface="+mn-lt"/>
            </a:endParaRPr>
          </a:p>
        </p:txBody>
      </p:sp>
      <p:pic>
        <p:nvPicPr>
          <p:cNvPr id="3369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2909888"/>
            <a:ext cx="2034302" cy="4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5813" y="3395664"/>
            <a:ext cx="4014787" cy="32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7368" y="3848025"/>
            <a:ext cx="1566862" cy="2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17"/>
          <p:cNvSpPr txBox="1"/>
          <p:nvPr/>
        </p:nvSpPr>
        <p:spPr>
          <a:xfrm>
            <a:off x="7315200" y="3824288"/>
            <a:ext cx="15240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+mn-lt"/>
              </a:rPr>
              <a:t>Wet van </a:t>
            </a:r>
            <a:r>
              <a:rPr lang="en-US" sz="1600" dirty="0" err="1" smtClean="0">
                <a:latin typeface="+mn-lt"/>
              </a:rPr>
              <a:t>Fick</a:t>
            </a:r>
            <a:endParaRPr lang="en-US" sz="1600" dirty="0" smtClean="0">
              <a:latin typeface="+mn-lt"/>
            </a:endParaRPr>
          </a:p>
        </p:txBody>
      </p:sp>
      <p:cxnSp>
        <p:nvCxnSpPr>
          <p:cNvPr id="28" name="Rechte verbindingslijn met pijl 27"/>
          <p:cNvCxnSpPr/>
          <p:nvPr/>
        </p:nvCxnSpPr>
        <p:spPr bwMode="auto">
          <a:xfrm rot="5400000" flipH="1" flipV="1">
            <a:off x="6324600" y="4343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17"/>
          <p:cNvSpPr txBox="1"/>
          <p:nvPr/>
        </p:nvSpPr>
        <p:spPr>
          <a:xfrm>
            <a:off x="6629400" y="4343400"/>
            <a:ext cx="1828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 smtClean="0">
                <a:latin typeface="+mn-lt"/>
              </a:rPr>
              <a:t>Diffusie</a:t>
            </a:r>
            <a:r>
              <a:rPr lang="en-US" sz="1600" dirty="0" smtClean="0">
                <a:latin typeface="+mn-lt"/>
              </a:rPr>
              <a:t> coefficient</a:t>
            </a:r>
          </a:p>
        </p:txBody>
      </p:sp>
      <p:sp>
        <p:nvSpPr>
          <p:cNvPr id="30" name="TextBox 17"/>
          <p:cNvSpPr txBox="1"/>
          <p:nvPr/>
        </p:nvSpPr>
        <p:spPr>
          <a:xfrm>
            <a:off x="533400" y="41910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Neutron </a:t>
            </a:r>
            <a:r>
              <a:rPr lang="en-US" dirty="0" err="1" smtClean="0">
                <a:latin typeface="+mn-lt"/>
              </a:rPr>
              <a:t>diffusievergelijking</a:t>
            </a:r>
            <a:endParaRPr lang="en-US" dirty="0" smtClean="0">
              <a:latin typeface="+mn-lt"/>
            </a:endParaRPr>
          </a:p>
        </p:txBody>
      </p:sp>
      <p:grpSp>
        <p:nvGrpSpPr>
          <p:cNvPr id="35" name="Groep 34"/>
          <p:cNvGrpSpPr/>
          <p:nvPr/>
        </p:nvGrpSpPr>
        <p:grpSpPr>
          <a:xfrm>
            <a:off x="914400" y="4724400"/>
            <a:ext cx="5486400" cy="457200"/>
            <a:chOff x="1040608" y="4807744"/>
            <a:chExt cx="5486400" cy="457200"/>
          </a:xfrm>
        </p:grpSpPr>
        <p:sp>
          <p:nvSpPr>
            <p:cNvPr id="32" name="Rounded Rectangle 27"/>
            <p:cNvSpPr/>
            <p:nvPr/>
          </p:nvSpPr>
          <p:spPr bwMode="auto">
            <a:xfrm>
              <a:off x="1040608" y="4807744"/>
              <a:ext cx="54864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336905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43000" y="4807744"/>
              <a:ext cx="5305425" cy="402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Box 17"/>
          <p:cNvSpPr txBox="1"/>
          <p:nvPr/>
        </p:nvSpPr>
        <p:spPr>
          <a:xfrm>
            <a:off x="533400" y="54102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geldt</a:t>
            </a:r>
            <a:r>
              <a:rPr lang="en-US" dirty="0" smtClean="0">
                <a:latin typeface="+mn-lt"/>
              </a:rPr>
              <a:t>                   met transport cross section</a:t>
            </a:r>
          </a:p>
        </p:txBody>
      </p:sp>
      <p:pic>
        <p:nvPicPr>
          <p:cNvPr id="33690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5486400"/>
            <a:ext cx="9906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9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5507832"/>
            <a:ext cx="1219200" cy="23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Rechte verbindingslijn met pijl 39"/>
          <p:cNvCxnSpPr/>
          <p:nvPr/>
        </p:nvCxnSpPr>
        <p:spPr bwMode="auto">
          <a:xfrm rot="5400000" flipH="1" flipV="1">
            <a:off x="6310312" y="59293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17"/>
          <p:cNvSpPr txBox="1"/>
          <p:nvPr/>
        </p:nvSpPr>
        <p:spPr>
          <a:xfrm>
            <a:off x="6400800" y="6027003"/>
            <a:ext cx="2286000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err="1" smtClean="0">
                <a:latin typeface="+mn-lt"/>
              </a:rPr>
              <a:t>Gemiddelde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verstrooiingshoek</a:t>
            </a:r>
            <a:r>
              <a:rPr lang="en-US" sz="1200" dirty="0" smtClean="0">
                <a:latin typeface="+mn-lt"/>
              </a:rPr>
              <a:t> (</a:t>
            </a:r>
            <a:r>
              <a:rPr lang="en-US" sz="1200" dirty="0" err="1" smtClean="0">
                <a:latin typeface="+mn-lt"/>
              </a:rPr>
              <a:t>isotroop</a:t>
            </a:r>
            <a:r>
              <a:rPr lang="en-US" sz="1200" dirty="0" smtClean="0">
                <a:latin typeface="+mn-lt"/>
              </a:rPr>
              <a:t>: 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9" grpId="0"/>
      <p:bldP spid="53" grpId="0"/>
      <p:bldP spid="41" grpId="0"/>
      <p:bldP spid="17" grpId="0"/>
      <p:bldP spid="21" grpId="0"/>
      <p:bldP spid="25" grpId="0" animBg="1"/>
      <p:bldP spid="29" grpId="0" animBg="1"/>
      <p:bldP spid="30" grpId="0"/>
      <p:bldP spid="36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Nonmultiplying</a:t>
            </a:r>
            <a:r>
              <a:rPr lang="en-GB" i="1" kern="1200" dirty="0" smtClean="0">
                <a:solidFill>
                  <a:srgbClr val="000099"/>
                </a:solidFill>
                <a:ea typeface="+mn-ea"/>
                <a:cs typeface="+mn-cs"/>
              </a:rPr>
              <a:t> systems</a:t>
            </a:r>
            <a:endParaRPr lang="en-US" i="1" kern="1200" dirty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Aannamen</a:t>
            </a:r>
            <a:endParaRPr lang="en-US" dirty="0" smtClean="0">
              <a:latin typeface="+mn-lt"/>
            </a:endParaRPr>
          </a:p>
          <a:p>
            <a:pPr lvl="1">
              <a:defRPr/>
            </a:pPr>
            <a:r>
              <a:rPr lang="en-US" sz="1600" dirty="0" smtClean="0">
                <a:latin typeface="+mn-lt"/>
              </a:rPr>
              <a:t>Uniform medium </a:t>
            </a:r>
            <a:r>
              <a:rPr lang="en-US" sz="1600" dirty="0" err="1" smtClean="0">
                <a:latin typeface="+mn-lt"/>
              </a:rPr>
              <a:t>zonder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splijtbaar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materiaal</a:t>
            </a:r>
            <a:r>
              <a:rPr lang="en-US" sz="1600" dirty="0" smtClean="0">
                <a:latin typeface="+mn-lt"/>
              </a:rPr>
              <a:t> en </a:t>
            </a:r>
            <a:r>
              <a:rPr lang="en-US" sz="1600" dirty="0" err="1" smtClean="0">
                <a:latin typeface="+mn-lt"/>
              </a:rPr>
              <a:t>zonder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bronterm</a:t>
            </a:r>
            <a:endParaRPr lang="en-US" sz="1600" dirty="0" smtClean="0">
              <a:latin typeface="+mn-lt"/>
            </a:endParaRPr>
          </a:p>
          <a:p>
            <a:pPr lvl="1">
              <a:defRPr/>
            </a:pPr>
            <a:r>
              <a:rPr lang="en-US" sz="1600" dirty="0" smtClean="0">
                <a:latin typeface="+mn-lt"/>
              </a:rPr>
              <a:t>Flux </a:t>
            </a:r>
            <a:r>
              <a:rPr lang="en-US" sz="1600" dirty="0" err="1" smtClean="0">
                <a:latin typeface="+mn-lt"/>
              </a:rPr>
              <a:t>verandert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nauwelijks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i="1" dirty="0" smtClean="0">
                <a:latin typeface="+mn-lt"/>
              </a:rPr>
              <a:t>y</a:t>
            </a:r>
            <a:r>
              <a:rPr lang="en-US" sz="1600" dirty="0" smtClean="0">
                <a:latin typeface="+mn-lt"/>
              </a:rPr>
              <a:t> en </a:t>
            </a:r>
            <a:r>
              <a:rPr lang="en-US" sz="1600" i="1" dirty="0" smtClean="0">
                <a:latin typeface="+mn-lt"/>
              </a:rPr>
              <a:t>z</a:t>
            </a:r>
            <a:r>
              <a:rPr lang="en-US" sz="1600" dirty="0" smtClean="0">
                <a:latin typeface="+mn-lt"/>
              </a:rPr>
              <a:t> (</a:t>
            </a:r>
            <a:r>
              <a:rPr lang="en-US" sz="1600" dirty="0" err="1" smtClean="0">
                <a:latin typeface="+mn-lt"/>
              </a:rPr>
              <a:t>afhankelijkheid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kan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verwaarloosd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worden</a:t>
            </a:r>
            <a:r>
              <a:rPr lang="en-US" sz="1600" dirty="0" smtClean="0">
                <a:latin typeface="+mn-lt"/>
              </a:rPr>
              <a:t>)</a:t>
            </a:r>
          </a:p>
        </p:txBody>
      </p:sp>
      <p:sp>
        <p:nvSpPr>
          <p:cNvPr id="53" name="TextBox 17"/>
          <p:cNvSpPr txBox="1"/>
          <p:nvPr/>
        </p:nvSpPr>
        <p:spPr>
          <a:xfrm>
            <a:off x="533400" y="3831432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vinden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endParaRPr lang="en-US" dirty="0" smtClean="0">
              <a:latin typeface="+mn-lt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3440668"/>
            <a:ext cx="426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Definieer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diffusielengte</a:t>
            </a:r>
            <a:endParaRPr lang="en-US" i="1" dirty="0" smtClean="0">
              <a:latin typeface="+mn-lt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4355068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Probeer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oplossing</a:t>
            </a:r>
            <a:r>
              <a:rPr lang="en-US" dirty="0" smtClean="0">
                <a:latin typeface="+mn-lt"/>
              </a:rPr>
              <a:t> van </a:t>
            </a:r>
            <a:r>
              <a:rPr lang="en-US" dirty="0" err="1" smtClean="0">
                <a:latin typeface="+mn-lt"/>
              </a:rPr>
              <a:t>vorm</a:t>
            </a:r>
            <a:endParaRPr lang="en-US" dirty="0" smtClean="0">
              <a:latin typeface="+mn-lt"/>
            </a:endParaRPr>
          </a:p>
        </p:txBody>
      </p:sp>
      <p:grpSp>
        <p:nvGrpSpPr>
          <p:cNvPr id="2" name="Groep 34"/>
          <p:cNvGrpSpPr/>
          <p:nvPr/>
        </p:nvGrpSpPr>
        <p:grpSpPr>
          <a:xfrm>
            <a:off x="1066800" y="2209800"/>
            <a:ext cx="5486400" cy="457200"/>
            <a:chOff x="1040608" y="4807744"/>
            <a:chExt cx="5486400" cy="457200"/>
          </a:xfrm>
        </p:grpSpPr>
        <p:sp>
          <p:nvSpPr>
            <p:cNvPr id="32" name="Rounded Rectangle 27"/>
            <p:cNvSpPr/>
            <p:nvPr/>
          </p:nvSpPr>
          <p:spPr bwMode="auto">
            <a:xfrm>
              <a:off x="1040608" y="4807744"/>
              <a:ext cx="54864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336905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4807744"/>
              <a:ext cx="5305425" cy="402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Box 17"/>
          <p:cNvSpPr txBox="1"/>
          <p:nvPr/>
        </p:nvSpPr>
        <p:spPr>
          <a:xfrm>
            <a:off x="533400" y="48006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Invullen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levert</a:t>
            </a:r>
            <a:r>
              <a:rPr lang="en-US" dirty="0" smtClean="0">
                <a:latin typeface="+mn-lt"/>
              </a:rPr>
              <a:t>                                            met</a:t>
            </a:r>
          </a:p>
        </p:txBody>
      </p:sp>
      <p:sp>
        <p:nvSpPr>
          <p:cNvPr id="42" name="TextBox 17"/>
          <p:cNvSpPr txBox="1"/>
          <p:nvPr/>
        </p:nvSpPr>
        <p:spPr>
          <a:xfrm>
            <a:off x="7543800" y="4295001"/>
            <a:ext cx="990600" cy="27699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Source free</a:t>
            </a:r>
          </a:p>
        </p:txBody>
      </p:sp>
      <p:cxnSp>
        <p:nvCxnSpPr>
          <p:cNvPr id="33" name="Rechte verbindingslijn 32"/>
          <p:cNvCxnSpPr/>
          <p:nvPr/>
        </p:nvCxnSpPr>
        <p:spPr bwMode="auto">
          <a:xfrm flipV="1">
            <a:off x="5486400" y="2209800"/>
            <a:ext cx="762000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Rechte verbindingslijn met pijl 34"/>
          <p:cNvCxnSpPr/>
          <p:nvPr/>
        </p:nvCxnSpPr>
        <p:spPr bwMode="auto">
          <a:xfrm rot="5400000" flipH="1" flipV="1">
            <a:off x="1676400" y="29718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17"/>
          <p:cNvSpPr txBox="1"/>
          <p:nvPr/>
        </p:nvSpPr>
        <p:spPr>
          <a:xfrm>
            <a:off x="1752600" y="3076158"/>
            <a:ext cx="9906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+mn-lt"/>
              </a:rPr>
              <a:t>constant</a:t>
            </a:r>
          </a:p>
        </p:txBody>
      </p:sp>
      <p:cxnSp>
        <p:nvCxnSpPr>
          <p:cNvPr id="37" name="Rechte verbindingslijn met pijl 36"/>
          <p:cNvCxnSpPr/>
          <p:nvPr/>
        </p:nvCxnSpPr>
        <p:spPr bwMode="auto">
          <a:xfrm rot="5400000" flipH="1" flipV="1">
            <a:off x="3102768" y="29710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17"/>
          <p:cNvSpPr txBox="1"/>
          <p:nvPr/>
        </p:nvSpPr>
        <p:spPr>
          <a:xfrm>
            <a:off x="3178968" y="3075364"/>
            <a:ext cx="9906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+mn-lt"/>
              </a:rPr>
              <a:t>constant</a:t>
            </a:r>
          </a:p>
        </p:txBody>
      </p:sp>
      <p:pic>
        <p:nvPicPr>
          <p:cNvPr id="3379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0856" y="3469480"/>
            <a:ext cx="1081087" cy="31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9336" y="3781424"/>
            <a:ext cx="2524125" cy="51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PIJL-RECHTS 38"/>
          <p:cNvSpPr/>
          <p:nvPr/>
        </p:nvSpPr>
        <p:spPr bwMode="auto">
          <a:xfrm>
            <a:off x="5029200" y="3864768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379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1" y="3776059"/>
            <a:ext cx="2057400" cy="52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6632" y="4396375"/>
            <a:ext cx="1676400" cy="30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4862512"/>
            <a:ext cx="2557462" cy="30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2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3992" y="4814888"/>
            <a:ext cx="90536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17"/>
          <p:cNvSpPr txBox="1"/>
          <p:nvPr/>
        </p:nvSpPr>
        <p:spPr>
          <a:xfrm>
            <a:off x="533400" y="51816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Twee </a:t>
            </a:r>
            <a:r>
              <a:rPr lang="en-US" dirty="0" err="1" smtClean="0">
                <a:latin typeface="+mn-lt"/>
              </a:rPr>
              <a:t>mogelijke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oplossingen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voor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neutronflux</a:t>
            </a:r>
            <a:endParaRPr lang="en-US" dirty="0" smtClean="0">
              <a:latin typeface="+mn-lt"/>
            </a:endParaRPr>
          </a:p>
        </p:txBody>
      </p:sp>
      <p:pic>
        <p:nvPicPr>
          <p:cNvPr id="33792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19712" y="5270772"/>
            <a:ext cx="3276600" cy="24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17"/>
          <p:cNvSpPr txBox="1"/>
          <p:nvPr/>
        </p:nvSpPr>
        <p:spPr>
          <a:xfrm>
            <a:off x="533400" y="5486400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Randvoorwaarden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nodig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coefficienten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bepalen</a:t>
            </a:r>
            <a:endParaRPr lang="en-US" dirty="0" smtClean="0">
              <a:latin typeface="+mn-lt"/>
            </a:endParaRPr>
          </a:p>
        </p:txBody>
      </p:sp>
      <p:sp>
        <p:nvSpPr>
          <p:cNvPr id="45" name="TextBox 17"/>
          <p:cNvSpPr txBox="1"/>
          <p:nvPr/>
        </p:nvSpPr>
        <p:spPr>
          <a:xfrm>
            <a:off x="533400" y="5802868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Neem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neutronen</a:t>
            </a:r>
            <a:r>
              <a:rPr lang="en-US" dirty="0" smtClean="0">
                <a:latin typeface="+mn-lt"/>
              </a:rPr>
              <a:t> van links </a:t>
            </a:r>
            <a:r>
              <a:rPr lang="en-US" dirty="0" err="1" smtClean="0">
                <a:latin typeface="+mn-lt"/>
              </a:rPr>
              <a:t>komen</a:t>
            </a:r>
            <a:endParaRPr lang="en-US" dirty="0" smtClean="0">
              <a:latin typeface="+mn-lt"/>
            </a:endParaRPr>
          </a:p>
        </p:txBody>
      </p:sp>
      <p:pic>
        <p:nvPicPr>
          <p:cNvPr id="33792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6800" y="6296024"/>
            <a:ext cx="215642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PIJL-RECHTS 45"/>
          <p:cNvSpPr/>
          <p:nvPr/>
        </p:nvSpPr>
        <p:spPr bwMode="auto">
          <a:xfrm>
            <a:off x="4038600" y="62484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3" grpId="0"/>
      <p:bldP spid="41" grpId="0"/>
      <p:bldP spid="30" grpId="0"/>
      <p:bldP spid="36" grpId="0"/>
      <p:bldP spid="42" grpId="0" animBg="1"/>
      <p:bldP spid="25" grpId="0" animBg="1"/>
      <p:bldP spid="38" grpId="0" animBg="1"/>
      <p:bldP spid="39" grpId="0" animBg="1"/>
      <p:bldP spid="43" grpId="0"/>
      <p:bldP spid="44" grpId="0"/>
      <p:bldP spid="45" grpId="0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0856" y="2714624"/>
            <a:ext cx="1943100" cy="54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Voorbeeld</a:t>
            </a:r>
            <a:r>
              <a:rPr lang="en-GB" i="1" kern="1200" dirty="0" smtClean="0">
                <a:solidFill>
                  <a:srgbClr val="000099"/>
                </a:solidFill>
                <a:ea typeface="+mn-ea"/>
                <a:cs typeface="+mn-cs"/>
              </a:rPr>
              <a:t>: </a:t>
            </a:r>
            <a:r>
              <a:rPr lang="en-GB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uniforme</a:t>
            </a:r>
            <a:r>
              <a:rPr lang="en-GB" i="1" kern="120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en-GB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bronterm</a:t>
            </a:r>
            <a:endParaRPr lang="en-US" i="1" kern="1200" dirty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Dan </a:t>
            </a:r>
            <a:r>
              <a:rPr lang="en-US" dirty="0" err="1" smtClean="0">
                <a:latin typeface="+mn-lt"/>
              </a:rPr>
              <a:t>geldt</a:t>
            </a:r>
            <a:endParaRPr lang="en-US" dirty="0" smtClean="0">
              <a:latin typeface="+mn-lt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533400" y="3969544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vinden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dan</a:t>
            </a:r>
            <a:endParaRPr lang="en-US" dirty="0" smtClean="0">
              <a:latin typeface="+mn-lt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2209800"/>
            <a:ext cx="777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Oplossing</a:t>
            </a:r>
            <a:r>
              <a:rPr lang="en-US" dirty="0" smtClean="0">
                <a:latin typeface="+mn-lt"/>
              </a:rPr>
              <a:t> van de </a:t>
            </a:r>
            <a:r>
              <a:rPr lang="en-US" dirty="0" err="1" smtClean="0">
                <a:latin typeface="+mn-lt"/>
              </a:rPr>
              <a:t>vorm</a:t>
            </a:r>
            <a:endParaRPr lang="en-US" i="1" dirty="0" smtClean="0">
              <a:latin typeface="+mn-lt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4355068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hebben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weer</a:t>
            </a:r>
            <a:r>
              <a:rPr lang="en-US" dirty="0" smtClean="0">
                <a:latin typeface="+mn-lt"/>
              </a:rPr>
              <a:t> twee </a:t>
            </a:r>
            <a:r>
              <a:rPr lang="en-US" dirty="0" err="1" smtClean="0">
                <a:latin typeface="+mn-lt"/>
              </a:rPr>
              <a:t>randvoorwaarden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nodig</a:t>
            </a:r>
            <a:endParaRPr lang="en-US" dirty="0" smtClean="0">
              <a:latin typeface="+mn-lt"/>
            </a:endParaRPr>
          </a:p>
        </p:txBody>
      </p:sp>
      <p:pic>
        <p:nvPicPr>
          <p:cNvPr id="3379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629024"/>
            <a:ext cx="3276600" cy="24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17"/>
          <p:cNvSpPr txBox="1"/>
          <p:nvPr/>
        </p:nvSpPr>
        <p:spPr>
          <a:xfrm>
            <a:off x="533400" y="47244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Neem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aan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uniforme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bron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verdeeld</a:t>
            </a:r>
            <a:r>
              <a:rPr lang="en-US" dirty="0" smtClean="0">
                <a:latin typeface="+mn-lt"/>
              </a:rPr>
              <a:t> is van                     en </a:t>
            </a:r>
            <a:r>
              <a:rPr lang="en-US" dirty="0" err="1" smtClean="0">
                <a:latin typeface="+mn-lt"/>
              </a:rPr>
              <a:t>dat</a:t>
            </a:r>
            <a:r>
              <a:rPr lang="en-US" dirty="0" smtClean="0">
                <a:latin typeface="+mn-lt"/>
              </a:rPr>
              <a:t> </a:t>
            </a:r>
          </a:p>
        </p:txBody>
      </p:sp>
      <p:sp>
        <p:nvSpPr>
          <p:cNvPr id="46" name="PIJL-RECHTS 45"/>
          <p:cNvSpPr/>
          <p:nvPr/>
        </p:nvSpPr>
        <p:spPr bwMode="auto">
          <a:xfrm>
            <a:off x="4926808" y="6215064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9737" y="1277954"/>
            <a:ext cx="1066800" cy="29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17"/>
          <p:cNvSpPr txBox="1"/>
          <p:nvPr/>
        </p:nvSpPr>
        <p:spPr>
          <a:xfrm>
            <a:off x="533400" y="1685692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vinden</a:t>
            </a:r>
            <a:endParaRPr lang="en-US" dirty="0" smtClean="0">
              <a:latin typeface="+mn-lt"/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1600201"/>
            <a:ext cx="2743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4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2266952"/>
            <a:ext cx="2079752" cy="29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Rechte verbindingslijn met pijl 39"/>
          <p:cNvCxnSpPr/>
          <p:nvPr/>
        </p:nvCxnSpPr>
        <p:spPr bwMode="auto">
          <a:xfrm rot="5400000" flipH="1" flipV="1">
            <a:off x="3544094" y="2933700"/>
            <a:ext cx="6850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17"/>
          <p:cNvSpPr txBox="1"/>
          <p:nvPr/>
        </p:nvSpPr>
        <p:spPr>
          <a:xfrm>
            <a:off x="3810000" y="3242846"/>
            <a:ext cx="35814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 smtClean="0">
                <a:latin typeface="+mn-lt"/>
              </a:rPr>
              <a:t>Oplossing</a:t>
            </a:r>
            <a:r>
              <a:rPr lang="en-US" sz="1600" dirty="0" smtClean="0">
                <a:latin typeface="+mn-lt"/>
              </a:rPr>
              <a:t> van </a:t>
            </a:r>
            <a:r>
              <a:rPr lang="en-US" sz="1600" dirty="0" err="1" smtClean="0">
                <a:latin typeface="+mn-lt"/>
              </a:rPr>
              <a:t>homogene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vergelijking</a:t>
            </a:r>
            <a:endParaRPr lang="en-US" sz="1600" dirty="0" smtClean="0">
              <a:latin typeface="+mn-lt"/>
            </a:endParaRPr>
          </a:p>
        </p:txBody>
      </p:sp>
      <p:cxnSp>
        <p:nvCxnSpPr>
          <p:cNvPr id="48" name="Rechte verbindingslijn met pijl 47"/>
          <p:cNvCxnSpPr/>
          <p:nvPr/>
        </p:nvCxnSpPr>
        <p:spPr bwMode="auto">
          <a:xfrm rot="5400000" flipH="1" flipV="1">
            <a:off x="4524376" y="27424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17"/>
          <p:cNvSpPr txBox="1"/>
          <p:nvPr/>
        </p:nvSpPr>
        <p:spPr>
          <a:xfrm>
            <a:off x="4600576" y="2846764"/>
            <a:ext cx="2181224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 smtClean="0">
                <a:latin typeface="+mn-lt"/>
              </a:rPr>
              <a:t>Particuliere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oplossing</a:t>
            </a:r>
            <a:endParaRPr lang="en-US" sz="1600" dirty="0" smtClean="0">
              <a:latin typeface="+mn-lt"/>
            </a:endParaRPr>
          </a:p>
        </p:txBody>
      </p:sp>
      <p:pic>
        <p:nvPicPr>
          <p:cNvPr id="3389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0275" y="3894649"/>
            <a:ext cx="4276725" cy="53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36" y="4836320"/>
            <a:ext cx="1123950" cy="1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0424" y="4781552"/>
            <a:ext cx="1009650" cy="27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17"/>
          <p:cNvSpPr txBox="1"/>
          <p:nvPr/>
        </p:nvSpPr>
        <p:spPr>
          <a:xfrm>
            <a:off x="533400" y="50408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Dan </a:t>
            </a:r>
            <a:r>
              <a:rPr lang="en-US" dirty="0" err="1" smtClean="0">
                <a:latin typeface="+mn-lt"/>
              </a:rPr>
              <a:t>geldt</a:t>
            </a:r>
            <a:endParaRPr lang="en-US" dirty="0" smtClean="0">
              <a:latin typeface="+mn-lt"/>
            </a:endParaRPr>
          </a:p>
        </p:txBody>
      </p:sp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2600" y="5079208"/>
            <a:ext cx="3030268" cy="40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6888" y="5533022"/>
            <a:ext cx="3048000" cy="42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62588" y="5362577"/>
            <a:ext cx="838200" cy="28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6988" y="5362576"/>
            <a:ext cx="2005012" cy="2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hteraccolade 51"/>
          <p:cNvSpPr/>
          <p:nvPr/>
        </p:nvSpPr>
        <p:spPr bwMode="auto">
          <a:xfrm>
            <a:off x="5029200" y="5105400"/>
            <a:ext cx="228600" cy="7620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38957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1200" y="6096000"/>
            <a:ext cx="2609850" cy="56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3" grpId="0"/>
      <p:bldP spid="41" grpId="0"/>
      <p:bldP spid="30" grpId="0"/>
      <p:bldP spid="45" grpId="0"/>
      <p:bldP spid="46" grpId="0" animBg="1"/>
      <p:bldP spid="34" grpId="0"/>
      <p:bldP spid="47" grpId="0" animBg="1"/>
      <p:bldP spid="49" grpId="0" animBg="1"/>
      <p:bldP spid="51" grpId="0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99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5837" y="4953000"/>
            <a:ext cx="33681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496" y="2729390"/>
            <a:ext cx="2005012" cy="46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ea typeface="+mn-ea"/>
                <a:cs typeface="+mn-cs"/>
              </a:rPr>
              <a:t>Randvoorwaarden</a:t>
            </a:r>
            <a:endParaRPr lang="en-US" i="1" kern="1200" dirty="0">
              <a:solidFill>
                <a:srgbClr val="000099"/>
              </a:solidFill>
              <a:ea typeface="+mn-ea"/>
              <a:cs typeface="+mn-cs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Parti</a:t>
            </a:r>
            <a:r>
              <a:rPr lang="en-US" dirty="0" err="1" smtClean="0">
                <a:latin typeface="Arial"/>
                <a:cs typeface="Arial"/>
              </a:rPr>
              <a:t>ële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stromen</a:t>
            </a:r>
            <a:endParaRPr lang="en-US" dirty="0" smtClean="0">
              <a:latin typeface="+mn-lt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533400" y="2772254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Diffusiebenadering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levert</a:t>
            </a:r>
            <a:endParaRPr lang="en-US" dirty="0" smtClean="0">
              <a:latin typeface="+mn-lt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3595688"/>
            <a:ext cx="5181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Vacuum boundaries</a:t>
            </a: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Hier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gaan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geen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neutronen</a:t>
            </a:r>
            <a:r>
              <a:rPr lang="en-US" sz="1600" dirty="0" smtClean="0">
                <a:latin typeface="+mn-lt"/>
              </a:rPr>
              <a:t> door</a:t>
            </a:r>
          </a:p>
          <a:p>
            <a:pPr lvl="1">
              <a:defRPr/>
            </a:pPr>
            <a:r>
              <a:rPr lang="en-US" sz="1600" dirty="0" err="1" smtClean="0">
                <a:latin typeface="+mn-lt"/>
              </a:rPr>
              <a:t>Een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oneindig</a:t>
            </a:r>
            <a:r>
              <a:rPr lang="en-US" sz="1600" dirty="0" smtClean="0">
                <a:latin typeface="+mn-lt"/>
              </a:rPr>
              <a:t> vacuum </a:t>
            </a:r>
            <a:r>
              <a:rPr lang="en-US" sz="1600" dirty="0" err="1" smtClean="0">
                <a:latin typeface="+mn-lt"/>
              </a:rPr>
              <a:t>zonder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neutronenbronnen</a:t>
            </a:r>
            <a:endParaRPr lang="en-US" sz="1600" dirty="0" smtClean="0">
              <a:latin typeface="+mn-lt"/>
            </a:endParaRPr>
          </a:p>
        </p:txBody>
      </p:sp>
      <p:sp>
        <p:nvSpPr>
          <p:cNvPr id="45" name="TextBox 17"/>
          <p:cNvSpPr txBox="1"/>
          <p:nvPr/>
        </p:nvSpPr>
        <p:spPr>
          <a:xfrm>
            <a:off x="533400" y="44958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Vacuum boundary </a:t>
            </a:r>
            <a:r>
              <a:rPr lang="en-US" dirty="0" err="1" smtClean="0">
                <a:latin typeface="+mn-lt"/>
              </a:rPr>
              <a:t>rechts</a:t>
            </a:r>
            <a:r>
              <a:rPr lang="en-US" dirty="0" smtClean="0">
                <a:latin typeface="+mn-lt"/>
              </a:rPr>
              <a:t> op </a:t>
            </a:r>
            <a:r>
              <a:rPr lang="en-US" i="1" dirty="0" err="1" smtClean="0">
                <a:latin typeface="+mn-lt"/>
              </a:rPr>
              <a:t>x</a:t>
            </a:r>
            <a:r>
              <a:rPr lang="en-US" baseline="-25000" dirty="0" err="1" smtClean="0">
                <a:latin typeface="+mn-lt"/>
              </a:rPr>
              <a:t>r</a:t>
            </a:r>
            <a:endParaRPr lang="en-US" baseline="-25000" dirty="0" smtClean="0">
              <a:latin typeface="+mn-lt"/>
            </a:endParaRPr>
          </a:p>
        </p:txBody>
      </p:sp>
      <p:sp>
        <p:nvSpPr>
          <p:cNvPr id="46" name="PIJL-RECHTS 45"/>
          <p:cNvSpPr/>
          <p:nvPr/>
        </p:nvSpPr>
        <p:spPr bwMode="auto">
          <a:xfrm>
            <a:off x="1752600" y="5855496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cxnSp>
        <p:nvCxnSpPr>
          <p:cNvPr id="40" name="Rechte verbindingslijn met pijl 39"/>
          <p:cNvCxnSpPr/>
          <p:nvPr/>
        </p:nvCxnSpPr>
        <p:spPr bwMode="auto">
          <a:xfrm rot="5400000" flipH="1" flipV="1">
            <a:off x="2934494" y="2019300"/>
            <a:ext cx="6850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17"/>
          <p:cNvSpPr txBox="1"/>
          <p:nvPr/>
        </p:nvSpPr>
        <p:spPr>
          <a:xfrm>
            <a:off x="3200400" y="2328446"/>
            <a:ext cx="28194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 smtClean="0">
                <a:latin typeface="+mn-lt"/>
              </a:rPr>
              <a:t>Stroom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positieve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x</a:t>
            </a:r>
            <a:r>
              <a:rPr lang="en-US" sz="1600" dirty="0" smtClean="0">
                <a:latin typeface="+mn-lt"/>
              </a:rPr>
              <a:t>-</a:t>
            </a:r>
            <a:r>
              <a:rPr lang="en-US" sz="1600" dirty="0" err="1" smtClean="0">
                <a:latin typeface="+mn-lt"/>
              </a:rPr>
              <a:t>richting</a:t>
            </a:r>
            <a:endParaRPr lang="en-US" sz="1600" dirty="0" smtClean="0">
              <a:latin typeface="+mn-lt"/>
            </a:endParaRPr>
          </a:p>
        </p:txBody>
      </p:sp>
      <p:cxnSp>
        <p:nvCxnSpPr>
          <p:cNvPr id="48" name="Rechte verbindingslijn met pijl 47"/>
          <p:cNvCxnSpPr/>
          <p:nvPr/>
        </p:nvCxnSpPr>
        <p:spPr bwMode="auto">
          <a:xfrm rot="5400000" flipH="1" flipV="1">
            <a:off x="3914776" y="18280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17"/>
          <p:cNvSpPr txBox="1"/>
          <p:nvPr/>
        </p:nvSpPr>
        <p:spPr>
          <a:xfrm>
            <a:off x="3990976" y="1932364"/>
            <a:ext cx="2943224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 smtClean="0">
                <a:latin typeface="+mn-lt"/>
              </a:rPr>
              <a:t>Stroom</a:t>
            </a:r>
            <a:r>
              <a:rPr lang="en-US" sz="1600" dirty="0" smtClean="0">
                <a:latin typeface="+mn-lt"/>
              </a:rPr>
              <a:t> in </a:t>
            </a:r>
            <a:r>
              <a:rPr lang="en-US" sz="1600" dirty="0" err="1" smtClean="0">
                <a:latin typeface="+mn-lt"/>
              </a:rPr>
              <a:t>negatieve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i="1" dirty="0" smtClean="0">
                <a:latin typeface="+mn-lt"/>
              </a:rPr>
              <a:t>x</a:t>
            </a:r>
            <a:r>
              <a:rPr lang="en-US" sz="1600" dirty="0" smtClean="0">
                <a:latin typeface="+mn-lt"/>
              </a:rPr>
              <a:t>-</a:t>
            </a:r>
            <a:r>
              <a:rPr lang="en-US" sz="1600" dirty="0" err="1" smtClean="0">
                <a:latin typeface="+mn-lt"/>
              </a:rPr>
              <a:t>richting</a:t>
            </a:r>
            <a:endParaRPr lang="en-US" sz="1600" dirty="0" smtClean="0">
              <a:latin typeface="+mn-lt"/>
            </a:endParaRPr>
          </a:p>
        </p:txBody>
      </p:sp>
      <p:sp>
        <p:nvSpPr>
          <p:cNvPr id="51" name="TextBox 17"/>
          <p:cNvSpPr txBox="1"/>
          <p:nvPr/>
        </p:nvSpPr>
        <p:spPr>
          <a:xfrm>
            <a:off x="533400" y="496252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Dan </a:t>
            </a:r>
            <a:r>
              <a:rPr lang="en-US" dirty="0" err="1" smtClean="0">
                <a:latin typeface="+mn-lt"/>
              </a:rPr>
              <a:t>geldt</a:t>
            </a:r>
            <a:endParaRPr lang="en-US" dirty="0" smtClean="0">
              <a:latin typeface="+mn-lt"/>
            </a:endParaRPr>
          </a:p>
        </p:txBody>
      </p:sp>
      <p:sp>
        <p:nvSpPr>
          <p:cNvPr id="52" name="Rechteraccolade 51"/>
          <p:cNvSpPr/>
          <p:nvPr/>
        </p:nvSpPr>
        <p:spPr bwMode="auto">
          <a:xfrm>
            <a:off x="5410200" y="2848454"/>
            <a:ext cx="228600" cy="685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8393" y="1279636"/>
            <a:ext cx="2057400" cy="29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17"/>
          <p:cNvSpPr txBox="1"/>
          <p:nvPr/>
        </p:nvSpPr>
        <p:spPr>
          <a:xfrm>
            <a:off x="533400" y="3207786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We </a:t>
            </a:r>
            <a:r>
              <a:rPr lang="en-US" dirty="0" err="1" smtClean="0">
                <a:latin typeface="+mn-lt"/>
              </a:rPr>
              <a:t>hadden</a:t>
            </a:r>
            <a:r>
              <a:rPr lang="en-US" dirty="0" smtClean="0">
                <a:latin typeface="+mn-lt"/>
              </a:rPr>
              <a:t> </a:t>
            </a:r>
          </a:p>
        </p:txBody>
      </p:sp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9929" y="3222310"/>
            <a:ext cx="1905000" cy="35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2924654"/>
            <a:ext cx="2566987" cy="50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4586288"/>
            <a:ext cx="914400" cy="23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4883944"/>
            <a:ext cx="2335057" cy="58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17"/>
          <p:cNvSpPr txBox="1"/>
          <p:nvPr/>
        </p:nvSpPr>
        <p:spPr>
          <a:xfrm>
            <a:off x="533400" y="54218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Isotrope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verstrooiing</a:t>
            </a:r>
            <a:r>
              <a:rPr lang="en-US" dirty="0" smtClean="0">
                <a:latin typeface="+mn-lt"/>
              </a:rPr>
              <a:t>                    en </a:t>
            </a:r>
            <a:r>
              <a:rPr lang="en-US" dirty="0" err="1" smtClean="0">
                <a:latin typeface="+mn-lt"/>
              </a:rPr>
              <a:t>weglengte</a:t>
            </a:r>
            <a:endParaRPr lang="en-US" dirty="0" smtClean="0">
              <a:latin typeface="+mn-lt"/>
            </a:endParaRPr>
          </a:p>
        </p:txBody>
      </p:sp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5486400"/>
            <a:ext cx="1100137" cy="26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7336" y="5498304"/>
            <a:ext cx="862012" cy="25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7000" y="5791200"/>
            <a:ext cx="1957387" cy="51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17"/>
          <p:cNvSpPr txBox="1"/>
          <p:nvPr/>
        </p:nvSpPr>
        <p:spPr>
          <a:xfrm>
            <a:off x="533400" y="63362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Gebruik</a:t>
            </a:r>
            <a:r>
              <a:rPr lang="en-US" dirty="0" smtClean="0">
                <a:latin typeface="+mn-lt"/>
              </a:rPr>
              <a:t>                        of</a:t>
            </a:r>
          </a:p>
        </p:txBody>
      </p:sp>
      <p:pic>
        <p:nvPicPr>
          <p:cNvPr id="339979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57328" y="6429376"/>
            <a:ext cx="1409700" cy="21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80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21832" y="6410328"/>
            <a:ext cx="914400" cy="24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3" grpId="0"/>
      <p:bldP spid="30" grpId="0"/>
      <p:bldP spid="45" grpId="0"/>
      <p:bldP spid="46" grpId="0" animBg="1"/>
      <p:bldP spid="47" grpId="0" animBg="1"/>
      <p:bldP spid="49" grpId="0" animBg="1"/>
      <p:bldP spid="51" grpId="0"/>
      <p:bldP spid="52" grpId="0" animBg="1"/>
      <p:bldP spid="32" grpId="0"/>
      <p:bldP spid="37" grpId="0"/>
      <p:bldP spid="4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  <a:txDef>
      <a:spPr>
        <a:noFill/>
      </a:spPr>
      <a:bodyPr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40312</TotalTime>
  <Words>1459</Words>
  <Application>Microsoft Office PowerPoint</Application>
  <PresentationFormat>Brief (216 x 279 mm)</PresentationFormat>
  <Paragraphs>340</Paragraphs>
  <Slides>29</Slides>
  <Notes>29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29</vt:i4>
      </vt:variant>
    </vt:vector>
  </HeadingPairs>
  <TitlesOfParts>
    <vt:vector size="32" baseType="lpstr">
      <vt:lpstr>Default Design</vt:lpstr>
      <vt:lpstr>Photo Editor Photo</vt:lpstr>
      <vt:lpstr>Equation</vt:lpstr>
      <vt:lpstr>Dia 1</vt:lpstr>
      <vt:lpstr>Dia 2</vt:lpstr>
      <vt:lpstr>Diffusie van neutronen</vt:lpstr>
      <vt:lpstr>Diffusie van neutronen</vt:lpstr>
      <vt:lpstr>Diffusievergelijking</vt:lpstr>
      <vt:lpstr>Diffusievergelijking</vt:lpstr>
      <vt:lpstr>Nonmultiplying systems</vt:lpstr>
      <vt:lpstr>Voorbeeld: uniforme bronterm</vt:lpstr>
      <vt:lpstr>Randvoorwaarden</vt:lpstr>
      <vt:lpstr>Sferische geometrie</vt:lpstr>
      <vt:lpstr>Diffusielengte </vt:lpstr>
      <vt:lpstr>Multiplying systems</vt:lpstr>
      <vt:lpstr>Multiplying systems</vt:lpstr>
      <vt:lpstr>Kritische reactor</vt:lpstr>
      <vt:lpstr>Neutron distributies</vt:lpstr>
      <vt:lpstr>Neutron distributies</vt:lpstr>
      <vt:lpstr>Eindige cilindrische core</vt:lpstr>
      <vt:lpstr>Radiële oplossing</vt:lpstr>
      <vt:lpstr>Reactor vermogen</vt:lpstr>
      <vt:lpstr>Neutron leakage</vt:lpstr>
      <vt:lpstr>Two group approximation</vt:lpstr>
      <vt:lpstr>Migratielengte</vt:lpstr>
      <vt:lpstr>Leakage en design</vt:lpstr>
      <vt:lpstr>Energie transport</vt:lpstr>
      <vt:lpstr>Energie transport</vt:lpstr>
      <vt:lpstr>Core properties</vt:lpstr>
      <vt:lpstr>Finite cylindrical core</vt:lpstr>
      <vt:lpstr>Voorbeeld: uniform cylindrical core</vt:lpstr>
      <vt:lpstr>Heat transport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su</cp:lastModifiedBy>
  <cp:revision>1710</cp:revision>
  <cp:lastPrinted>2002-09-13T18:52:55Z</cp:lastPrinted>
  <dcterms:created xsi:type="dcterms:W3CDTF">2001-01-08T10:28:24Z</dcterms:created>
  <dcterms:modified xsi:type="dcterms:W3CDTF">2011-04-29T07:36:19Z</dcterms:modified>
</cp:coreProperties>
</file>