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10" r:id="rId2"/>
    <p:sldId id="967" r:id="rId3"/>
    <p:sldId id="999" r:id="rId4"/>
    <p:sldId id="1009" r:id="rId5"/>
    <p:sldId id="1023" r:id="rId6"/>
    <p:sldId id="1024" r:id="rId7"/>
    <p:sldId id="1025" r:id="rId8"/>
    <p:sldId id="1026" r:id="rId9"/>
    <p:sldId id="1027" r:id="rId10"/>
    <p:sldId id="1028" r:id="rId11"/>
    <p:sldId id="1029" r:id="rId12"/>
    <p:sldId id="1030" r:id="rId13"/>
    <p:sldId id="1031" r:id="rId14"/>
    <p:sldId id="1034" r:id="rId15"/>
    <p:sldId id="1032" r:id="rId16"/>
    <p:sldId id="1033" r:id="rId17"/>
    <p:sldId id="1035" r:id="rId18"/>
    <p:sldId id="1082" r:id="rId19"/>
    <p:sldId id="1036" r:id="rId20"/>
    <p:sldId id="1037" r:id="rId21"/>
    <p:sldId id="1038" r:id="rId22"/>
    <p:sldId id="1040" r:id="rId23"/>
    <p:sldId id="1043" r:id="rId24"/>
    <p:sldId id="1039" r:id="rId25"/>
    <p:sldId id="1044" r:id="rId26"/>
    <p:sldId id="1045" r:id="rId27"/>
    <p:sldId id="1047" r:id="rId28"/>
    <p:sldId id="1048" r:id="rId29"/>
    <p:sldId id="1049" r:id="rId30"/>
    <p:sldId id="1052" r:id="rId31"/>
    <p:sldId id="1050" r:id="rId32"/>
    <p:sldId id="1057" r:id="rId33"/>
    <p:sldId id="915" r:id="rId34"/>
    <p:sldId id="1056" r:id="rId35"/>
    <p:sldId id="1058" r:id="rId36"/>
    <p:sldId id="1053" r:id="rId37"/>
    <p:sldId id="1054" r:id="rId38"/>
    <p:sldId id="1055" r:id="rId39"/>
    <p:sldId id="1051" r:id="rId40"/>
    <p:sldId id="1059" r:id="rId41"/>
    <p:sldId id="1060" r:id="rId42"/>
    <p:sldId id="1061" r:id="rId43"/>
    <p:sldId id="1072" r:id="rId44"/>
    <p:sldId id="1065" r:id="rId45"/>
    <p:sldId id="1066" r:id="rId46"/>
    <p:sldId id="1067" r:id="rId47"/>
    <p:sldId id="1068" r:id="rId48"/>
    <p:sldId id="1062" r:id="rId49"/>
    <p:sldId id="1069" r:id="rId50"/>
    <p:sldId id="1063" r:id="rId51"/>
    <p:sldId id="1070" r:id="rId52"/>
    <p:sldId id="1071" r:id="rId53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FEFCAC"/>
    <a:srgbClr val="CCFF66"/>
    <a:srgbClr val="CC0000"/>
    <a:srgbClr val="0033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 autoAdjust="0"/>
  </p:normalViewPr>
  <p:slideViewPr>
    <p:cSldViewPr>
      <p:cViewPr varScale="1">
        <p:scale>
          <a:sx n="133" d="100"/>
          <a:sy n="133" d="100"/>
        </p:scale>
        <p:origin x="-3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5" Type="http://schemas.openxmlformats.org/officeDocument/2006/relationships/image" Target="../media/image122.wmf"/><Relationship Id="rId4" Type="http://schemas.openxmlformats.org/officeDocument/2006/relationships/image" Target="../media/image12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7" Type="http://schemas.openxmlformats.org/officeDocument/2006/relationships/image" Target="../media/image129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6" Type="http://schemas.openxmlformats.org/officeDocument/2006/relationships/image" Target="../media/image128.wmf"/><Relationship Id="rId5" Type="http://schemas.openxmlformats.org/officeDocument/2006/relationships/image" Target="../media/image127.wmf"/><Relationship Id="rId4" Type="http://schemas.openxmlformats.org/officeDocument/2006/relationships/image" Target="../media/image12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image" Target="../media/image12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26.wmf"/><Relationship Id="rId1" Type="http://schemas.openxmlformats.org/officeDocument/2006/relationships/image" Target="../media/image139.wmf"/><Relationship Id="rId6" Type="http://schemas.openxmlformats.org/officeDocument/2006/relationships/image" Target="../media/image143.wmf"/><Relationship Id="rId5" Type="http://schemas.openxmlformats.org/officeDocument/2006/relationships/image" Target="../media/image142.wmf"/><Relationship Id="rId4" Type="http://schemas.openxmlformats.org/officeDocument/2006/relationships/image" Target="../media/image141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3" Type="http://schemas.openxmlformats.org/officeDocument/2006/relationships/image" Target="../media/image145.wmf"/><Relationship Id="rId7" Type="http://schemas.openxmlformats.org/officeDocument/2006/relationships/image" Target="../media/image149.wmf"/><Relationship Id="rId2" Type="http://schemas.openxmlformats.org/officeDocument/2006/relationships/image" Target="../media/image142.wmf"/><Relationship Id="rId1" Type="http://schemas.openxmlformats.org/officeDocument/2006/relationships/image" Target="../media/image144.wmf"/><Relationship Id="rId6" Type="http://schemas.openxmlformats.org/officeDocument/2006/relationships/image" Target="../media/image148.wmf"/><Relationship Id="rId5" Type="http://schemas.openxmlformats.org/officeDocument/2006/relationships/image" Target="../media/image147.wmf"/><Relationship Id="rId4" Type="http://schemas.openxmlformats.org/officeDocument/2006/relationships/image" Target="../media/image146.wmf"/><Relationship Id="rId9" Type="http://schemas.openxmlformats.org/officeDocument/2006/relationships/image" Target="../media/image15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image" Target="../media/image127.wmf"/><Relationship Id="rId6" Type="http://schemas.openxmlformats.org/officeDocument/2006/relationships/image" Target="../media/image159.wmf"/><Relationship Id="rId5" Type="http://schemas.openxmlformats.org/officeDocument/2006/relationships/image" Target="../media/image158.wmf"/><Relationship Id="rId4" Type="http://schemas.openxmlformats.org/officeDocument/2006/relationships/image" Target="../media/image157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image" Target="../media/image12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image" Target="../media/image171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3" Type="http://schemas.openxmlformats.org/officeDocument/2006/relationships/image" Target="../media/image176.wmf"/><Relationship Id="rId7" Type="http://schemas.openxmlformats.org/officeDocument/2006/relationships/image" Target="../media/image180.wmf"/><Relationship Id="rId2" Type="http://schemas.openxmlformats.org/officeDocument/2006/relationships/image" Target="../media/image175.wmf"/><Relationship Id="rId1" Type="http://schemas.openxmlformats.org/officeDocument/2006/relationships/image" Target="../media/image174.wmf"/><Relationship Id="rId6" Type="http://schemas.openxmlformats.org/officeDocument/2006/relationships/image" Target="../media/image179.wmf"/><Relationship Id="rId5" Type="http://schemas.openxmlformats.org/officeDocument/2006/relationships/image" Target="../media/image178.wmf"/><Relationship Id="rId4" Type="http://schemas.openxmlformats.org/officeDocument/2006/relationships/image" Target="../media/image177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10" Type="http://schemas.openxmlformats.org/officeDocument/2006/relationships/image" Target="../media/image28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10" Type="http://schemas.openxmlformats.org/officeDocument/2006/relationships/image" Target="../media/image41.wmf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2" Type="http://schemas.openxmlformats.org/officeDocument/2006/relationships/image" Target="../media/image101.wmf"/><Relationship Id="rId1" Type="http://schemas.openxmlformats.org/officeDocument/2006/relationships/image" Target="../media/image45.wmf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6" Type="http://schemas.openxmlformats.org/officeDocument/2006/relationships/image" Target="../media/image113.wmf"/><Relationship Id="rId5" Type="http://schemas.openxmlformats.org/officeDocument/2006/relationships/image" Target="../media/image112.wmf"/><Relationship Id="rId10" Type="http://schemas.openxmlformats.org/officeDocument/2006/relationships/image" Target="../media/image117.wmf"/><Relationship Id="rId4" Type="http://schemas.openxmlformats.org/officeDocument/2006/relationships/image" Target="../media/image111.wmf"/><Relationship Id="rId9" Type="http://schemas.openxmlformats.org/officeDocument/2006/relationships/image" Target="../media/image1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nikhef.nl/~jo/ne" TargetMode="External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png"/><Relationship Id="rId14" Type="http://schemas.openxmlformats.org/officeDocument/2006/relationships/oleObject" Target="../embeddings/oleObject1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3.bin"/><Relationship Id="rId12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2.bin"/><Relationship Id="rId11" Type="http://schemas.openxmlformats.org/officeDocument/2006/relationships/oleObject" Target="../embeddings/oleObject47.bin"/><Relationship Id="rId5" Type="http://schemas.openxmlformats.org/officeDocument/2006/relationships/image" Target="../media/image18.png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1.bin"/><Relationship Id="rId9" Type="http://schemas.openxmlformats.org/officeDocument/2006/relationships/oleObject" Target="../embeddings/oleObject4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oleObject" Target="../embeddings/oleObject58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2.bin"/><Relationship Id="rId12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51.bin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0.bin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49.bin"/><Relationship Id="rId9" Type="http://schemas.openxmlformats.org/officeDocument/2006/relationships/oleObject" Target="../embeddings/oleObject54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61.bin"/><Relationship Id="rId5" Type="http://schemas.openxmlformats.org/officeDocument/2006/relationships/oleObject" Target="../embeddings/oleObject60.bin"/><Relationship Id="rId4" Type="http://schemas.openxmlformats.org/officeDocument/2006/relationships/oleObject" Target="../embeddings/oleObject59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130.png"/><Relationship Id="rId5" Type="http://schemas.openxmlformats.org/officeDocument/2006/relationships/oleObject" Target="../embeddings/oleObject65.bin"/><Relationship Id="rId10" Type="http://schemas.openxmlformats.org/officeDocument/2006/relationships/oleObject" Target="../embeddings/oleObject70.bin"/><Relationship Id="rId4" Type="http://schemas.openxmlformats.org/officeDocument/2006/relationships/oleObject" Target="../embeddings/oleObject64.bin"/><Relationship Id="rId9" Type="http://schemas.openxmlformats.org/officeDocument/2006/relationships/oleObject" Target="../embeddings/oleObject6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72.bin"/><Relationship Id="rId4" Type="http://schemas.openxmlformats.org/officeDocument/2006/relationships/oleObject" Target="../embeddings/oleObject71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notesSlide" Target="../notesSlides/notesSlide46.xml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75.bin"/><Relationship Id="rId5" Type="http://schemas.openxmlformats.org/officeDocument/2006/relationships/oleObject" Target="../embeddings/oleObject74.bin"/><Relationship Id="rId4" Type="http://schemas.openxmlformats.org/officeDocument/2006/relationships/oleObject" Target="../embeddings/oleObject73.bin"/><Relationship Id="rId9" Type="http://schemas.openxmlformats.org/officeDocument/2006/relationships/oleObject" Target="../embeddings/oleObject78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oleObject" Target="../embeddings/oleObject85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81.bin"/><Relationship Id="rId12" Type="http://schemas.openxmlformats.org/officeDocument/2006/relationships/oleObject" Target="../embeddings/oleObject8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154.png"/><Relationship Id="rId5" Type="http://schemas.openxmlformats.org/officeDocument/2006/relationships/oleObject" Target="../embeddings/oleObject79.bin"/><Relationship Id="rId15" Type="http://schemas.openxmlformats.org/officeDocument/2006/relationships/oleObject" Target="../embeddings/oleObject87.bin"/><Relationship Id="rId10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oleObject" Target="../embeddings/oleObject83.bin"/><Relationship Id="rId14" Type="http://schemas.openxmlformats.org/officeDocument/2006/relationships/oleObject" Target="../embeddings/oleObject86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9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90.bin"/><Relationship Id="rId5" Type="http://schemas.openxmlformats.org/officeDocument/2006/relationships/oleObject" Target="../embeddings/oleObject89.bin"/><Relationship Id="rId4" Type="http://schemas.openxmlformats.org/officeDocument/2006/relationships/oleObject" Target="../embeddings/oleObject88.bin"/><Relationship Id="rId9" Type="http://schemas.openxmlformats.org/officeDocument/2006/relationships/oleObject" Target="../embeddings/oleObject93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5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17.bin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21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6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67.png"/><Relationship Id="rId11" Type="http://schemas.openxmlformats.org/officeDocument/2006/relationships/oleObject" Target="../embeddings/oleObject95.bin"/><Relationship Id="rId5" Type="http://schemas.openxmlformats.org/officeDocument/2006/relationships/image" Target="../media/image166.png"/><Relationship Id="rId10" Type="http://schemas.openxmlformats.org/officeDocument/2006/relationships/oleObject" Target="../embeddings/oleObject94.bin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97.bin"/><Relationship Id="rId5" Type="http://schemas.openxmlformats.org/officeDocument/2006/relationships/oleObject" Target="../embeddings/oleObject96.bin"/><Relationship Id="rId4" Type="http://schemas.openxmlformats.org/officeDocument/2006/relationships/image" Target="../media/image17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1.bin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100.bin"/><Relationship Id="rId12" Type="http://schemas.openxmlformats.org/officeDocument/2006/relationships/oleObject" Target="../embeddings/oleObject10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9.bin"/><Relationship Id="rId11" Type="http://schemas.openxmlformats.org/officeDocument/2006/relationships/oleObject" Target="../embeddings/oleObject104.bin"/><Relationship Id="rId5" Type="http://schemas.openxmlformats.org/officeDocument/2006/relationships/oleObject" Target="../embeddings/oleObject98.bin"/><Relationship Id="rId10" Type="http://schemas.openxmlformats.org/officeDocument/2006/relationships/oleObject" Target="../embeddings/oleObject103.bin"/><Relationship Id="rId4" Type="http://schemas.openxmlformats.org/officeDocument/2006/relationships/image" Target="../media/image182.png"/><Relationship Id="rId9" Type="http://schemas.openxmlformats.org/officeDocument/2006/relationships/oleObject" Target="../embeddings/oleObject10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oleObject" Target="../embeddings/oleObject35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9.bin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8.bin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27.bin"/><Relationship Id="rId15" Type="http://schemas.openxmlformats.org/officeDocument/2006/relationships/image" Target="../media/image43.png"/><Relationship Id="rId10" Type="http://schemas.openxmlformats.org/officeDocument/2006/relationships/oleObject" Target="../embeddings/oleObject32.bin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oleObject" Target="../embeddings/oleObject36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Jo van den Brand</a:t>
            </a:r>
          </a:p>
          <a:p>
            <a:r>
              <a:rPr lang="en-US" sz="1800" b="0" i="1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www.nikhef.nl/~jo/ne</a:t>
            </a: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April 11, 2011</a:t>
            </a: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000" b="1" dirty="0" smtClean="0">
                <a:solidFill>
                  <a:srgbClr val="000099"/>
                </a:solidFill>
                <a:latin typeface="Arial Rounded MT Bold" pitchFamily="34" charset="0"/>
              </a:rPr>
              <a:t>Nuclear energy</a:t>
            </a:r>
            <a:endParaRPr lang="en-US" sz="4400" b="1" i="1" dirty="0">
              <a:solidFill>
                <a:srgbClr val="000099"/>
              </a:solidFill>
              <a:latin typeface="Arial Rounded MT Bold" pitchFamily="34" charset="0"/>
            </a:endParaRPr>
          </a:p>
          <a:p>
            <a:pPr algn="ctr" eaLnBrk="0" hangingPunct="0"/>
            <a:r>
              <a:rPr lang="en-US" sz="3200" b="1" i="1" dirty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FEW </a:t>
            </a:r>
            <a:r>
              <a:rPr lang="en-US" sz="3200" b="1" i="1" dirty="0" smtClean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course</a:t>
            </a:r>
            <a:endParaRPr lang="en-US" sz="3200" b="1" i="1" dirty="0">
              <a:solidFill>
                <a:schemeClr val="hlink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+mn-lt"/>
              </a:rPr>
              <a:t>Week 3,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</a:rPr>
              <a:t>Reactor core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Samenstelling</a:t>
            </a:r>
            <a:r>
              <a:rPr lang="en-US" dirty="0" smtClean="0">
                <a:latin typeface="+mn-lt"/>
              </a:rPr>
              <a:t> van de core </a:t>
            </a:r>
            <a:r>
              <a:rPr lang="en-US" dirty="0" err="1" smtClean="0">
                <a:latin typeface="+mn-lt"/>
              </a:rPr>
              <a:t>wordt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bepaald</a:t>
            </a:r>
            <a:r>
              <a:rPr lang="en-US" dirty="0" smtClean="0">
                <a:latin typeface="+mn-lt"/>
              </a:rPr>
              <a:t> door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Behoud</a:t>
            </a:r>
            <a:r>
              <a:rPr lang="en-US" sz="1600" dirty="0" smtClean="0">
                <a:latin typeface="+mn-lt"/>
              </a:rPr>
              <a:t> van criticality </a:t>
            </a:r>
            <a:r>
              <a:rPr lang="en-US" sz="1600" dirty="0" err="1" smtClean="0">
                <a:latin typeface="+mn-lt"/>
              </a:rPr>
              <a:t>gedurende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bedrijf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Transfer van </a:t>
            </a:r>
            <a:r>
              <a:rPr lang="en-US" sz="1600" dirty="0" err="1" smtClean="0">
                <a:latin typeface="+mn-lt"/>
              </a:rPr>
              <a:t>thermische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energie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uit</a:t>
            </a:r>
            <a:r>
              <a:rPr lang="en-US" sz="1600" dirty="0" smtClean="0">
                <a:latin typeface="+mn-lt"/>
              </a:rPr>
              <a:t> de core</a:t>
            </a:r>
            <a:endParaRPr lang="en-US" sz="1600" dirty="0">
              <a:latin typeface="+mn-lt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133600"/>
            <a:ext cx="7848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Configuraties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Gesmolten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materiaal</a:t>
            </a:r>
            <a:r>
              <a:rPr lang="en-US" sz="1600" dirty="0" smtClean="0">
                <a:latin typeface="+mn-lt"/>
              </a:rPr>
              <a:t> (</a:t>
            </a:r>
            <a:r>
              <a:rPr lang="en-US" sz="1600" dirty="0" err="1" smtClean="0">
                <a:latin typeface="+mn-lt"/>
              </a:rPr>
              <a:t>vloeibare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brandstof</a:t>
            </a:r>
            <a:r>
              <a:rPr lang="en-US" sz="1600" dirty="0" smtClean="0">
                <a:latin typeface="+mn-lt"/>
              </a:rPr>
              <a:t>)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Pebble bed reactor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Meest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voorkomend</a:t>
            </a:r>
            <a:r>
              <a:rPr lang="en-US" sz="1600" dirty="0" smtClean="0">
                <a:latin typeface="+mn-lt"/>
              </a:rPr>
              <a:t>: </a:t>
            </a:r>
            <a:r>
              <a:rPr lang="en-US" sz="1600" dirty="0" err="1" smtClean="0">
                <a:latin typeface="+mn-lt"/>
              </a:rPr>
              <a:t>cylindrische</a:t>
            </a:r>
            <a:r>
              <a:rPr lang="en-US" sz="1600" dirty="0" smtClean="0">
                <a:latin typeface="+mn-lt"/>
              </a:rPr>
              <a:t> container met </a:t>
            </a:r>
            <a:r>
              <a:rPr lang="en-US" sz="1600" dirty="0" err="1" smtClean="0">
                <a:latin typeface="+mn-lt"/>
              </a:rPr>
              <a:t>axiale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koelkanalen</a:t>
            </a:r>
            <a:endParaRPr lang="en-US" sz="1600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4419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Diameter </a:t>
            </a:r>
            <a:r>
              <a:rPr lang="en-US" dirty="0" err="1" smtClean="0">
                <a:latin typeface="+mn-lt"/>
              </a:rPr>
              <a:t>brandstofstaven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Warmte</a:t>
            </a:r>
            <a:r>
              <a:rPr lang="en-US" sz="1600" dirty="0" smtClean="0">
                <a:latin typeface="+mn-lt"/>
              </a:rPr>
              <a:t> flux door </a:t>
            </a:r>
            <a:r>
              <a:rPr lang="en-US" sz="1600" dirty="0" err="1" smtClean="0">
                <a:latin typeface="+mn-lt"/>
              </a:rPr>
              <a:t>oppervlak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Temperatuur</a:t>
            </a:r>
            <a:r>
              <a:rPr lang="en-US" sz="1600" dirty="0" smtClean="0">
                <a:latin typeface="+mn-lt"/>
              </a:rPr>
              <a:t> in centerline (linear heat rate in de </a:t>
            </a:r>
            <a:r>
              <a:rPr lang="en-US" sz="1600" dirty="0" err="1" smtClean="0">
                <a:latin typeface="+mn-lt"/>
              </a:rPr>
              <a:t>orde</a:t>
            </a:r>
            <a:r>
              <a:rPr lang="en-US" sz="1600" dirty="0" smtClean="0">
                <a:latin typeface="+mn-lt"/>
              </a:rPr>
              <a:t> van </a:t>
            </a:r>
            <a:r>
              <a:rPr lang="en-US" sz="1600" dirty="0" err="1" smtClean="0">
                <a:latin typeface="+mn-lt"/>
              </a:rPr>
              <a:t>ongeveer</a:t>
            </a:r>
            <a:r>
              <a:rPr lang="en-US" sz="1600" dirty="0" smtClean="0">
                <a:latin typeface="+mn-lt"/>
              </a:rPr>
              <a:t> 10 kW/m)</a:t>
            </a:r>
            <a:endParaRPr lang="en-US" sz="1600" dirty="0">
              <a:latin typeface="+mn-lt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3288268"/>
            <a:ext cx="518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Roosterstructuur</a:t>
            </a:r>
            <a:r>
              <a:rPr lang="en-US" dirty="0" smtClean="0">
                <a:latin typeface="+mn-lt"/>
              </a:rPr>
              <a:t> van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Brandstof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Koelmiddel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Moderator</a:t>
            </a:r>
            <a:endParaRPr lang="en-US" sz="1600" dirty="0">
              <a:latin typeface="+mn-lt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6488668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moeten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verschillen</a:t>
            </a:r>
            <a:r>
              <a:rPr lang="en-US" dirty="0" smtClean="0">
                <a:latin typeface="+mn-lt"/>
              </a:rPr>
              <a:t> in flux in </a:t>
            </a:r>
            <a:r>
              <a:rPr lang="en-US" dirty="0" err="1" smtClean="0">
                <a:latin typeface="+mn-lt"/>
              </a:rPr>
              <a:t>rekening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brengen</a:t>
            </a:r>
            <a:endParaRPr lang="en-US" sz="1600" dirty="0">
              <a:latin typeface="+mn-lt"/>
            </a:endParaRPr>
          </a:p>
        </p:txBody>
      </p:sp>
      <p:grpSp>
        <p:nvGrpSpPr>
          <p:cNvPr id="15" name="Groep 14"/>
          <p:cNvGrpSpPr/>
          <p:nvPr/>
        </p:nvGrpSpPr>
        <p:grpSpPr>
          <a:xfrm>
            <a:off x="4572000" y="3600450"/>
            <a:ext cx="4491253" cy="2647950"/>
            <a:chOff x="4572000" y="3600450"/>
            <a:chExt cx="4491253" cy="2647950"/>
          </a:xfrm>
        </p:grpSpPr>
        <p:pic>
          <p:nvPicPr>
            <p:cNvPr id="26419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0" y="3600450"/>
              <a:ext cx="3440196" cy="226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4572000" y="3657600"/>
              <a:ext cx="12192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n-lt"/>
                </a:rPr>
                <a:t>H</a:t>
              </a:r>
              <a:r>
                <a:rPr lang="nl-NL" sz="1400" baseline="-25000" dirty="0" smtClean="0">
                  <a:latin typeface="+mn-lt"/>
                </a:rPr>
                <a:t>2</a:t>
              </a:r>
              <a:r>
                <a:rPr lang="nl-NL" sz="1400" dirty="0" smtClean="0">
                  <a:latin typeface="+mn-lt"/>
                </a:rPr>
                <a:t>O gekoeld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7924800" y="3654623"/>
              <a:ext cx="1138453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err="1" smtClean="0">
                  <a:latin typeface="+mn-lt"/>
                </a:rPr>
                <a:t>Fast</a:t>
              </a:r>
              <a:r>
                <a:rPr lang="nl-NL" sz="1400" dirty="0" smtClean="0">
                  <a:latin typeface="+mn-lt"/>
                </a:rPr>
                <a:t> reactor</a:t>
              </a: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5158152" y="5715000"/>
              <a:ext cx="1242648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+mn-lt"/>
                </a:rPr>
                <a:t>CANDU D</a:t>
              </a:r>
              <a:r>
                <a:rPr lang="nl-NL" sz="1400" baseline="-25000" dirty="0" smtClean="0">
                  <a:latin typeface="+mn-lt"/>
                </a:rPr>
                <a:t>2</a:t>
              </a:r>
              <a:r>
                <a:rPr lang="nl-NL" sz="1400" dirty="0" smtClean="0">
                  <a:latin typeface="+mn-lt"/>
                </a:rPr>
                <a:t>O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7467600" y="5940623"/>
              <a:ext cx="9906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n-lt"/>
                </a:rPr>
                <a:t>HTGCR</a:t>
              </a:r>
            </a:p>
          </p:txBody>
        </p:sp>
      </p:grpSp>
      <p:sp>
        <p:nvSpPr>
          <p:cNvPr id="28" name="TextBox 17"/>
          <p:cNvSpPr txBox="1"/>
          <p:nvPr/>
        </p:nvSpPr>
        <p:spPr>
          <a:xfrm>
            <a:off x="533400" y="5861447"/>
            <a:ext cx="4419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GW reactor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Duizenden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brandstofstaven</a:t>
            </a:r>
            <a:r>
              <a:rPr lang="en-US" sz="1600" dirty="0" smtClean="0">
                <a:latin typeface="+mn-lt"/>
              </a:rPr>
              <a:t> (fuel pins)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29" grpId="0"/>
      <p:bldP spid="42" grpId="0"/>
      <p:bldP spid="25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</a:rPr>
              <a:t>Fuel assemblies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5029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Plaats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brandstofstaven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elkaar</a:t>
            </a:r>
            <a:r>
              <a:rPr lang="en-US" dirty="0" smtClean="0">
                <a:latin typeface="+mn-lt"/>
              </a:rPr>
              <a:t> in assemblies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Makkelijker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dan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verwisselen</a:t>
            </a:r>
            <a:r>
              <a:rPr lang="en-US" sz="1600" dirty="0" smtClean="0">
                <a:latin typeface="+mn-lt"/>
              </a:rPr>
              <a:t> van </a:t>
            </a:r>
            <a:r>
              <a:rPr lang="en-US" sz="1600" dirty="0" err="1" smtClean="0">
                <a:latin typeface="+mn-lt"/>
              </a:rPr>
              <a:t>duizenden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individuele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staven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Geometrie</a:t>
            </a:r>
            <a:r>
              <a:rPr lang="en-US" sz="1600" dirty="0" smtClean="0">
                <a:latin typeface="+mn-lt"/>
              </a:rPr>
              <a:t>: </a:t>
            </a:r>
            <a:r>
              <a:rPr lang="en-US" sz="1600" dirty="0" err="1" smtClean="0">
                <a:latin typeface="+mn-lt"/>
              </a:rPr>
              <a:t>vierkant</a:t>
            </a:r>
            <a:r>
              <a:rPr lang="en-US" sz="1600" dirty="0" smtClean="0">
                <a:latin typeface="+mn-lt"/>
              </a:rPr>
              <a:t> of </a:t>
            </a:r>
            <a:r>
              <a:rPr lang="en-US" sz="1600" dirty="0" err="1" smtClean="0">
                <a:latin typeface="+mn-lt"/>
              </a:rPr>
              <a:t>hexagonaal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Niet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alle</a:t>
            </a:r>
            <a:r>
              <a:rPr lang="en-US" sz="1600" dirty="0" smtClean="0">
                <a:latin typeface="+mn-lt"/>
              </a:rPr>
              <a:t> assemblies </a:t>
            </a:r>
            <a:r>
              <a:rPr lang="en-US" sz="1600" dirty="0" err="1" smtClean="0">
                <a:latin typeface="+mn-lt"/>
              </a:rPr>
              <a:t>zijn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gelijk</a:t>
            </a:r>
            <a:r>
              <a:rPr lang="en-US" sz="1600" dirty="0" smtClean="0">
                <a:latin typeface="+mn-lt"/>
              </a:rPr>
              <a:t>: </a:t>
            </a:r>
            <a:r>
              <a:rPr lang="en-US" sz="1600" dirty="0" err="1" smtClean="0">
                <a:latin typeface="+mn-lt"/>
              </a:rPr>
              <a:t>verrijking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om</a:t>
            </a:r>
            <a:r>
              <a:rPr lang="en-US" sz="1600" dirty="0" smtClean="0">
                <a:latin typeface="+mn-lt"/>
              </a:rPr>
              <a:t> power in core </a:t>
            </a:r>
            <a:r>
              <a:rPr lang="en-US" sz="1600" dirty="0" err="1" smtClean="0">
                <a:latin typeface="+mn-lt"/>
              </a:rPr>
              <a:t>te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homogeniseren</a:t>
            </a:r>
            <a:endParaRPr lang="en-US" sz="1600" dirty="0">
              <a:latin typeface="+mn-lt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00400"/>
            <a:ext cx="48006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Gemiddelde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vermogensdichtheid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Linear heat rate van </a:t>
            </a:r>
            <a:r>
              <a:rPr lang="en-US" sz="1600" dirty="0" err="1" smtClean="0">
                <a:latin typeface="+mn-lt"/>
              </a:rPr>
              <a:t>brandstofstaven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Ratio volume van moderator / </a:t>
            </a:r>
            <a:r>
              <a:rPr lang="en-US" sz="1600" dirty="0" err="1" smtClean="0">
                <a:latin typeface="+mn-lt"/>
              </a:rPr>
              <a:t>brandstof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Core volume is </a:t>
            </a:r>
            <a:r>
              <a:rPr lang="en-US" sz="1600" dirty="0" err="1" smtClean="0">
                <a:latin typeface="+mn-lt"/>
              </a:rPr>
              <a:t>omgekeerd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evenredig</a:t>
            </a:r>
            <a:r>
              <a:rPr lang="en-US" sz="1600" dirty="0" smtClean="0">
                <a:latin typeface="+mn-lt"/>
              </a:rPr>
              <a:t> met de maximum </a:t>
            </a:r>
            <a:r>
              <a:rPr lang="en-US" sz="1600" dirty="0" err="1" smtClean="0">
                <a:latin typeface="+mn-lt"/>
              </a:rPr>
              <a:t>vermogensdichtheid</a:t>
            </a:r>
            <a:endParaRPr lang="en-US" sz="1600" dirty="0" smtClean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4876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Structuur</a:t>
            </a:r>
            <a:r>
              <a:rPr lang="en-US" dirty="0" smtClean="0">
                <a:latin typeface="+mn-lt"/>
              </a:rPr>
              <a:t> van core lattice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Maximaliseer</a:t>
            </a:r>
            <a:r>
              <a:rPr lang="en-US" sz="1600" dirty="0" smtClean="0">
                <a:latin typeface="+mn-lt"/>
              </a:rPr>
              <a:t> de </a:t>
            </a:r>
            <a:r>
              <a:rPr lang="en-US" sz="1600" dirty="0" err="1" smtClean="0">
                <a:latin typeface="+mn-lt"/>
              </a:rPr>
              <a:t>vermogensdichtheid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bij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gegeven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koelcapaciteit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geldt</a:t>
            </a:r>
            <a:r>
              <a:rPr lang="en-US" sz="1600" dirty="0" smtClean="0">
                <a:latin typeface="+mn-lt"/>
              </a:rPr>
              <a:t>                 </a:t>
            </a:r>
            <a:r>
              <a:rPr lang="en-US" sz="1600" dirty="0" err="1" smtClean="0">
                <a:latin typeface="+mn-lt"/>
              </a:rPr>
              <a:t>bij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groter</a:t>
            </a:r>
            <a:r>
              <a:rPr lang="en-US" sz="1600" dirty="0" smtClean="0">
                <a:latin typeface="+mn-lt"/>
              </a:rPr>
              <a:t> core volume</a:t>
            </a:r>
            <a:endParaRPr lang="en-US" sz="1600" dirty="0">
              <a:latin typeface="+mn-lt"/>
            </a:endParaRPr>
          </a:p>
        </p:txBody>
      </p:sp>
      <p:grpSp>
        <p:nvGrpSpPr>
          <p:cNvPr id="16" name="Groep 15"/>
          <p:cNvGrpSpPr/>
          <p:nvPr/>
        </p:nvGrpSpPr>
        <p:grpSpPr>
          <a:xfrm>
            <a:off x="5105400" y="1521023"/>
            <a:ext cx="4059991" cy="5187554"/>
            <a:chOff x="5105400" y="1521023"/>
            <a:chExt cx="4059991" cy="5187554"/>
          </a:xfrm>
        </p:grpSpPr>
        <p:pic>
          <p:nvPicPr>
            <p:cNvPr id="2652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1755577"/>
              <a:ext cx="4059991" cy="2671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6172200" y="1679377"/>
              <a:ext cx="6096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n-lt"/>
                </a:rPr>
                <a:t>PWR</a:t>
              </a: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6453552" y="3886200"/>
              <a:ext cx="1242648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+mn-lt"/>
                </a:rPr>
                <a:t>CANDU D</a:t>
              </a:r>
              <a:r>
                <a:rPr lang="nl-NL" sz="1400" baseline="-25000" dirty="0" smtClean="0">
                  <a:latin typeface="+mn-lt"/>
                </a:rPr>
                <a:t>2</a:t>
              </a:r>
              <a:r>
                <a:rPr lang="nl-NL" sz="1400" dirty="0" smtClean="0">
                  <a:latin typeface="+mn-lt"/>
                </a:rPr>
                <a:t>O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077200" y="1521023"/>
              <a:ext cx="9906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n-lt"/>
                </a:rPr>
                <a:t>HTGCR</a:t>
              </a:r>
            </a:p>
          </p:txBody>
        </p:sp>
        <p:pic>
          <p:nvPicPr>
            <p:cNvPr id="26521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86375" y="4572000"/>
              <a:ext cx="3857625" cy="1974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kstvak 16"/>
            <p:cNvSpPr txBox="1"/>
            <p:nvPr/>
          </p:nvSpPr>
          <p:spPr>
            <a:xfrm>
              <a:off x="6096000" y="6400800"/>
              <a:ext cx="9144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n-lt"/>
                </a:rPr>
                <a:t>vierkant</a:t>
              </a:r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7543800" y="6400800"/>
              <a:ext cx="11430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n-lt"/>
                </a:rPr>
                <a:t>hexagonaal</a:t>
              </a:r>
            </a:p>
          </p:txBody>
        </p:sp>
        <p:sp>
          <p:nvSpPr>
            <p:cNvPr id="20" name="Rechthoek 19"/>
            <p:cNvSpPr/>
            <p:nvPr/>
          </p:nvSpPr>
          <p:spPr bwMode="auto">
            <a:xfrm>
              <a:off x="5334000" y="4267200"/>
              <a:ext cx="3581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graphicFrame>
        <p:nvGraphicFramePr>
          <p:cNvPr id="265220" name="Object 4"/>
          <p:cNvGraphicFramePr>
            <a:graphicFrameLocks noChangeAspect="1"/>
          </p:cNvGraphicFramePr>
          <p:nvPr/>
        </p:nvGraphicFramePr>
        <p:xfrm>
          <a:off x="1828800" y="5410200"/>
          <a:ext cx="836612" cy="366712"/>
        </p:xfrm>
        <a:graphic>
          <a:graphicData uri="http://schemas.openxmlformats.org/presentationml/2006/ole">
            <p:oleObj spid="_x0000_s265220" name="Equation" r:id="rId6" imgW="5205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</a:rPr>
              <a:t>Reactor core </a:t>
            </a:r>
            <a:r>
              <a:rPr lang="en-US" i="1" kern="1200" dirty="0" err="1" smtClean="0">
                <a:solidFill>
                  <a:srgbClr val="000099"/>
                </a:solidFill>
              </a:rPr>
              <a:t>eigenschappen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00765"/>
            <a:ext cx="8991600" cy="400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Rechte verbindingslijn met pijl 24"/>
          <p:cNvCxnSpPr/>
          <p:nvPr/>
        </p:nvCxnSpPr>
        <p:spPr bwMode="auto">
          <a:xfrm rot="5400000">
            <a:off x="3962400" y="2209006"/>
            <a:ext cx="1371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4191000" y="1219200"/>
            <a:ext cx="2743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+mn-lt"/>
              </a:rPr>
              <a:t>Pressurized</a:t>
            </a:r>
            <a:r>
              <a:rPr lang="nl-NL" sz="1400" dirty="0" smtClean="0">
                <a:latin typeface="+mn-lt"/>
              </a:rPr>
              <a:t> heavy water reactor</a:t>
            </a:r>
          </a:p>
        </p:txBody>
      </p:sp>
      <p:cxnSp>
        <p:nvCxnSpPr>
          <p:cNvPr id="28" name="Rechte verbindingslijn met pijl 27"/>
          <p:cNvCxnSpPr/>
          <p:nvPr/>
        </p:nvCxnSpPr>
        <p:spPr bwMode="auto">
          <a:xfrm rot="5400000">
            <a:off x="5333206" y="2361406"/>
            <a:ext cx="1066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Rechte verbindingslijn met pijl 35"/>
          <p:cNvCxnSpPr/>
          <p:nvPr/>
        </p:nvCxnSpPr>
        <p:spPr bwMode="auto">
          <a:xfrm rot="5400000">
            <a:off x="6691312" y="25908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8076406" y="2666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7086600" y="2359223"/>
            <a:ext cx="2057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Gas </a:t>
            </a:r>
            <a:r>
              <a:rPr lang="nl-NL" sz="1400" dirty="0" err="1" smtClean="0">
                <a:latin typeface="+mn-lt"/>
              </a:rPr>
              <a:t>cooled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fast</a:t>
            </a:r>
            <a:r>
              <a:rPr lang="nl-NL" sz="1400" dirty="0" smtClean="0">
                <a:latin typeface="+mn-lt"/>
              </a:rPr>
              <a:t> reactor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24600" y="1978223"/>
            <a:ext cx="2362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+mn-lt"/>
              </a:rPr>
              <a:t>Sodium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cooled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fast</a:t>
            </a:r>
            <a:r>
              <a:rPr lang="nl-NL" sz="1400" dirty="0" smtClean="0">
                <a:latin typeface="+mn-lt"/>
              </a:rPr>
              <a:t> reactor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5334000" y="1597223"/>
            <a:ext cx="3200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High </a:t>
            </a:r>
            <a:r>
              <a:rPr lang="nl-NL" sz="1400" dirty="0" err="1" smtClean="0">
                <a:latin typeface="+mn-lt"/>
              </a:rPr>
              <a:t>temperature</a:t>
            </a:r>
            <a:r>
              <a:rPr lang="nl-NL" sz="1400" dirty="0" smtClean="0">
                <a:latin typeface="+mn-lt"/>
              </a:rPr>
              <a:t> gas </a:t>
            </a:r>
            <a:r>
              <a:rPr lang="nl-NL" sz="1400" dirty="0" err="1" smtClean="0">
                <a:latin typeface="+mn-lt"/>
              </a:rPr>
              <a:t>cooled</a:t>
            </a:r>
            <a:r>
              <a:rPr lang="nl-NL" sz="1400" dirty="0" smtClean="0">
                <a:latin typeface="+mn-lt"/>
              </a:rPr>
              <a:t> reactor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 animBg="1"/>
      <p:bldP spid="31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</a:rPr>
              <a:t>LWR – light water reactors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00765"/>
            <a:ext cx="8991600" cy="400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hoek 12"/>
          <p:cNvSpPr/>
          <p:nvPr/>
        </p:nvSpPr>
        <p:spPr bwMode="auto">
          <a:xfrm>
            <a:off x="4343400" y="2590800"/>
            <a:ext cx="4800600" cy="3733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105400" y="1143000"/>
            <a:ext cx="3810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Water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Koelmiddel</a:t>
            </a:r>
            <a:r>
              <a:rPr lang="en-US" sz="1600" dirty="0" smtClean="0">
                <a:latin typeface="+mn-lt"/>
              </a:rPr>
              <a:t> en moderator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Grootste</a:t>
            </a:r>
            <a:r>
              <a:rPr lang="en-US" sz="1600" dirty="0" smtClean="0">
                <a:latin typeface="+mn-lt"/>
              </a:rPr>
              <a:t> slowing down power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Kleinste</a:t>
            </a:r>
            <a:r>
              <a:rPr lang="en-US" sz="1600" dirty="0" smtClean="0">
                <a:latin typeface="+mn-lt"/>
              </a:rPr>
              <a:t> slowing down ratio</a:t>
            </a:r>
          </a:p>
          <a:p>
            <a:pPr lvl="1">
              <a:defRPr/>
            </a:pPr>
            <a:endParaRPr lang="en-US" sz="1600" dirty="0" smtClean="0">
              <a:latin typeface="+mn-lt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105400" y="2362200"/>
            <a:ext cx="3810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Lattice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Compact en </a:t>
            </a:r>
            <a:r>
              <a:rPr lang="en-US" sz="1600" dirty="0" err="1" smtClean="0">
                <a:latin typeface="+mn-lt"/>
              </a:rPr>
              <a:t>vierkant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Uranium-dioxide pellets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Enrichment: 2 – 5 %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Zirkonium</a:t>
            </a:r>
            <a:r>
              <a:rPr lang="en-US" sz="1600" dirty="0" smtClean="0">
                <a:latin typeface="+mn-lt"/>
              </a:rPr>
              <a:t> cladding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Moderator – fuel volume: 2:1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Hoge</a:t>
            </a:r>
            <a:r>
              <a:rPr lang="en-US" sz="1600" dirty="0" smtClean="0">
                <a:latin typeface="+mn-lt"/>
              </a:rPr>
              <a:t> power density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Klein core volume</a:t>
            </a:r>
          </a:p>
        </p:txBody>
      </p:sp>
      <p:sp>
        <p:nvSpPr>
          <p:cNvPr id="16" name="TextBox 17"/>
          <p:cNvSpPr txBox="1"/>
          <p:nvPr/>
        </p:nvSpPr>
        <p:spPr>
          <a:xfrm>
            <a:off x="5105400" y="4472226"/>
            <a:ext cx="3810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PWR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Druk</a:t>
            </a:r>
            <a:r>
              <a:rPr lang="en-US" sz="1600" dirty="0" smtClean="0">
                <a:latin typeface="+mn-lt"/>
              </a:rPr>
              <a:t> 150 bar, </a:t>
            </a:r>
            <a:r>
              <a:rPr lang="en-US" sz="1600" dirty="0" err="1" smtClean="0">
                <a:latin typeface="+mn-lt"/>
              </a:rPr>
              <a:t>temperatuur</a:t>
            </a:r>
            <a:r>
              <a:rPr lang="en-US" sz="1600" dirty="0" smtClean="0">
                <a:latin typeface="+mn-lt"/>
              </a:rPr>
              <a:t>: 300 </a:t>
            </a:r>
            <a:r>
              <a:rPr lang="en-US" sz="1600" baseline="30000" dirty="0" err="1" smtClean="0">
                <a:latin typeface="+mn-lt"/>
              </a:rPr>
              <a:t>o</a:t>
            </a:r>
            <a:r>
              <a:rPr lang="en-US" sz="1600" dirty="0" err="1" smtClean="0">
                <a:latin typeface="+mn-lt"/>
              </a:rPr>
              <a:t>C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Warmtewisselaar</a:t>
            </a:r>
            <a:endParaRPr lang="en-US" sz="1600" dirty="0" smtClean="0">
              <a:latin typeface="+mn-l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105400" y="5462826"/>
            <a:ext cx="3810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BWR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Druk</a:t>
            </a:r>
            <a:r>
              <a:rPr lang="en-US" sz="1600" dirty="0" smtClean="0">
                <a:latin typeface="+mn-lt"/>
              </a:rPr>
              <a:t> 70 bar, </a:t>
            </a:r>
            <a:r>
              <a:rPr lang="en-US" sz="1600" dirty="0" err="1" smtClean="0">
                <a:latin typeface="+mn-lt"/>
              </a:rPr>
              <a:t>temperatuur</a:t>
            </a:r>
            <a:r>
              <a:rPr lang="en-US" sz="1600" dirty="0" smtClean="0">
                <a:latin typeface="+mn-lt"/>
              </a:rPr>
              <a:t>: 300 </a:t>
            </a:r>
            <a:r>
              <a:rPr lang="en-US" sz="1600" baseline="30000" dirty="0" err="1" smtClean="0">
                <a:latin typeface="+mn-lt"/>
              </a:rPr>
              <a:t>o</a:t>
            </a:r>
            <a:r>
              <a:rPr lang="en-US" sz="1600" dirty="0" err="1" smtClean="0">
                <a:latin typeface="+mn-lt"/>
              </a:rPr>
              <a:t>C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Water direct in reactor, </a:t>
            </a:r>
            <a:r>
              <a:rPr lang="en-US" sz="1600" dirty="0" err="1" smtClean="0">
                <a:latin typeface="+mn-lt"/>
              </a:rPr>
              <a:t>stoom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naar</a:t>
            </a:r>
            <a:r>
              <a:rPr lang="en-US" sz="1600" dirty="0" smtClean="0">
                <a:latin typeface="+mn-lt"/>
              </a:rPr>
              <a:t> turbine (</a:t>
            </a:r>
            <a:r>
              <a:rPr lang="en-US" sz="1600" dirty="0" err="1" smtClean="0">
                <a:latin typeface="+mn-lt"/>
              </a:rPr>
              <a:t>geen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warmtewisselaar</a:t>
            </a:r>
            <a:r>
              <a:rPr lang="en-US" sz="1600" dirty="0" smtClean="0">
                <a:latin typeface="+mn-lt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Opbouw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energie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centrale</a:t>
            </a:r>
            <a:endParaRPr lang="en-US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14</a:t>
            </a:fld>
            <a:endParaRPr lang="en-US">
              <a:latin typeface="Times" pitchFamily="18" charset="0"/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426339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2595" y="1781175"/>
            <a:ext cx="398520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990600" y="4648200"/>
            <a:ext cx="2954655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Fossiele brandstof centrale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5996995" y="4648200"/>
            <a:ext cx="23622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028279" y="4648200"/>
            <a:ext cx="149271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Kerncentrale</a:t>
            </a:r>
          </a:p>
        </p:txBody>
      </p:sp>
      <p:sp useBgFill="1"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PWR – Pressurized water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15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8242" name="Picture 2" descr="C:\Users\jo\Desktop\student-pw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90601"/>
            <a:ext cx="5572126" cy="2879674"/>
          </a:xfrm>
          <a:prstGeom prst="rect">
            <a:avLst/>
          </a:prstGeom>
          <a:noFill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3962400"/>
            <a:ext cx="4953000" cy="280692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i="1" dirty="0" smtClean="0">
                <a:latin typeface="Arial" charset="0"/>
              </a:rPr>
              <a:t>PWR </a:t>
            </a:r>
            <a:r>
              <a:rPr lang="en-US" sz="1400" dirty="0" smtClean="0">
                <a:latin typeface="Arial" charset="0"/>
              </a:rPr>
              <a:t>most common reactor type (~1 GW) with thermal efficiency ~30 %.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i="1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Keep water under pressure (~15 </a:t>
            </a:r>
            <a:r>
              <a:rPr lang="en-US" sz="1400" dirty="0" err="1" smtClean="0">
                <a:latin typeface="Arial" charset="0"/>
              </a:rPr>
              <a:t>MPa</a:t>
            </a:r>
            <a:r>
              <a:rPr lang="en-US" sz="1400" dirty="0" smtClean="0">
                <a:latin typeface="Arial" charset="0"/>
              </a:rPr>
              <a:t>) so that it heats (~315 </a:t>
            </a:r>
            <a:r>
              <a:rPr lang="en-US" sz="1400" baseline="30000" dirty="0" err="1" smtClean="0">
                <a:latin typeface="Arial" charset="0"/>
              </a:rPr>
              <a:t>o</a:t>
            </a:r>
            <a:r>
              <a:rPr lang="en-US" sz="1400" dirty="0" err="1" smtClean="0">
                <a:latin typeface="Arial" charset="0"/>
              </a:rPr>
              <a:t>C</a:t>
            </a:r>
            <a:r>
              <a:rPr lang="en-US" sz="1400" dirty="0" smtClean="0">
                <a:latin typeface="Arial" charset="0"/>
              </a:rPr>
              <a:t>), but does not boil.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>
                <a:latin typeface="Arial" charset="0"/>
              </a:rPr>
              <a:t>Water from the reactor and the water in the steam generator </a:t>
            </a:r>
            <a:r>
              <a:rPr lang="en-US" sz="1400" dirty="0" smtClean="0">
                <a:latin typeface="Arial" charset="0"/>
              </a:rPr>
              <a:t>(~5 </a:t>
            </a:r>
            <a:r>
              <a:rPr lang="en-US" sz="1400" dirty="0" err="1" smtClean="0">
                <a:latin typeface="Arial" charset="0"/>
              </a:rPr>
              <a:t>MPa</a:t>
            </a:r>
            <a:r>
              <a:rPr lang="en-US" sz="1400" dirty="0" smtClean="0">
                <a:latin typeface="Arial" charset="0"/>
              </a:rPr>
              <a:t>) never mix. In </a:t>
            </a:r>
            <a:r>
              <a:rPr lang="en-US" sz="1400" dirty="0">
                <a:latin typeface="Arial" charset="0"/>
              </a:rPr>
              <a:t>this way, most of the radioactivity </a:t>
            </a:r>
            <a:r>
              <a:rPr lang="en-US" sz="1400" dirty="0" smtClean="0">
                <a:latin typeface="Arial" charset="0"/>
              </a:rPr>
              <a:t>in </a:t>
            </a:r>
            <a:r>
              <a:rPr lang="en-US" sz="1400" dirty="0">
                <a:latin typeface="Arial" charset="0"/>
              </a:rPr>
              <a:t>the reactor area</a:t>
            </a:r>
            <a:r>
              <a:rPr lang="en-US" sz="1400" dirty="0" smtClean="0">
                <a:latin typeface="Arial" charset="0"/>
              </a:rPr>
              <a:t>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Use enriched uranium as fuel.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Fuel in rods increases resonance escape probability </a:t>
            </a:r>
            <a:r>
              <a:rPr lang="en-US" sz="1400" i="1" dirty="0" smtClean="0">
                <a:latin typeface="Arial" charset="0"/>
              </a:rPr>
              <a:t>p</a:t>
            </a:r>
            <a:r>
              <a:rPr lang="en-US" sz="1400" dirty="0" smtClean="0">
                <a:latin typeface="Arial" charset="0"/>
              </a:rPr>
              <a:t> and fast fission factor </a:t>
            </a:r>
            <a:r>
              <a:rPr lang="en-US" sz="1400" dirty="0" smtClean="0"/>
              <a:t>e</a:t>
            </a:r>
            <a:r>
              <a:rPr lang="en-US" sz="1400" dirty="0" smtClean="0">
                <a:latin typeface="Arial" charset="0"/>
              </a:rPr>
              <a:t>.</a:t>
            </a:r>
            <a:endParaRPr lang="en-US" sz="1400" dirty="0">
              <a:latin typeface="Arial" charset="0"/>
            </a:endParaRPr>
          </a:p>
        </p:txBody>
      </p:sp>
      <p:pic>
        <p:nvPicPr>
          <p:cNvPr id="138243" name="Picture 3" descr="C:\Users\jo\Desktop\800px-Thermal_reactor_diagr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1879" y="4114800"/>
            <a:ext cx="3489721" cy="24907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16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42338" name="Picture 2" descr="C:\Users\jo\Desktop\pwr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14400"/>
            <a:ext cx="5724525" cy="57435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  <a:solidFill>
            <a:schemeClr val="bg1"/>
          </a:solidFill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Pressurized water reactor</a:t>
            </a:r>
            <a:endParaRPr lang="en-US" dirty="0"/>
          </a:p>
        </p:txBody>
      </p:sp>
      <p:pic>
        <p:nvPicPr>
          <p:cNvPr id="142339" name="Picture 3" descr="C:\Users\jo\Desktop\nuclear-reactor-co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47800"/>
            <a:ext cx="2388870" cy="2514600"/>
          </a:xfrm>
          <a:prstGeom prst="rect">
            <a:avLst/>
          </a:prstGeom>
          <a:noFill/>
        </p:spPr>
      </p:pic>
      <p:sp>
        <p:nvSpPr>
          <p:cNvPr id="10" name="Rechthoek 9"/>
          <p:cNvSpPr/>
          <p:nvPr/>
        </p:nvSpPr>
        <p:spPr bwMode="auto">
          <a:xfrm>
            <a:off x="5029200" y="990600"/>
            <a:ext cx="3200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Fuel assembly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17</a:t>
            </a:fld>
            <a:endParaRPr lang="en-US">
              <a:latin typeface="Times" pitchFamily="18" charset="0"/>
            </a:endParaRPr>
          </a:p>
        </p:txBody>
      </p:sp>
      <p:pic>
        <p:nvPicPr>
          <p:cNvPr id="320513" name="Picture 1" descr="\\vmware-host\Shared Folders\Desktop\390px-Nuclear-Fu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1152524"/>
            <a:ext cx="3714750" cy="5705476"/>
          </a:xfrm>
          <a:prstGeom prst="rect">
            <a:avLst/>
          </a:prstGeom>
          <a:noFill/>
        </p:spPr>
      </p:pic>
      <p:pic>
        <p:nvPicPr>
          <p:cNvPr id="320514" name="Picture 2" descr="\\vmware-host\Shared Folders\Desktop\800px-Pellet_r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8985"/>
            <a:ext cx="4267200" cy="2779015"/>
          </a:xfrm>
          <a:prstGeom prst="rect">
            <a:avLst/>
          </a:prstGeom>
          <a:noFill/>
        </p:spPr>
      </p:pic>
      <p:pic>
        <p:nvPicPr>
          <p:cNvPr id="320515" name="Picture 3" descr="\\vmware-host\Shared Folders\Desktop\800px-Fuel_Pell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143000"/>
            <a:ext cx="4108450" cy="26756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1"/>
            <a:ext cx="516424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324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Fuel assembly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18</a:t>
            </a:fld>
            <a:endParaRPr lang="en-US">
              <a:latin typeface="Times" pitchFamily="18" charset="0"/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0677" y="4267201"/>
            <a:ext cx="377332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PWR </a:t>
            </a:r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opbouw</a:t>
            </a:r>
            <a:endParaRPr lang="en-US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0675"/>
            <a:ext cx="56578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76200" y="6212680"/>
            <a:ext cx="135165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+mn-lt"/>
              </a:rPr>
              <a:t>Pressurizer</a:t>
            </a:r>
            <a:endParaRPr lang="nl-NL" dirty="0" smtClean="0">
              <a:latin typeface="+mn-l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429000" y="6412468"/>
            <a:ext cx="130035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Reactorvat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410200" y="4572000"/>
            <a:ext cx="122341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Koelpomp</a:t>
            </a:r>
          </a:p>
        </p:txBody>
      </p:sp>
      <p:cxnSp>
        <p:nvCxnSpPr>
          <p:cNvPr id="12" name="Rechte verbindingslijn met pijl 11"/>
          <p:cNvCxnSpPr/>
          <p:nvPr/>
        </p:nvCxnSpPr>
        <p:spPr bwMode="auto">
          <a:xfrm rot="10800000">
            <a:off x="5410200" y="277177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kstvak 9"/>
          <p:cNvSpPr txBox="1"/>
          <p:nvPr/>
        </p:nvSpPr>
        <p:spPr>
          <a:xfrm>
            <a:off x="5826611" y="2590800"/>
            <a:ext cx="1945789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Warmtewisselaar</a:t>
            </a:r>
          </a:p>
        </p:txBody>
      </p:sp>
      <p:cxnSp>
        <p:nvCxnSpPr>
          <p:cNvPr id="13" name="Rechte verbindingslijn met pijl 12"/>
          <p:cNvCxnSpPr>
            <a:stCxn id="9" idx="1"/>
          </p:cNvCxnSpPr>
          <p:nvPr/>
        </p:nvCxnSpPr>
        <p:spPr bwMode="auto">
          <a:xfrm rot="10800000">
            <a:off x="4648202" y="4751388"/>
            <a:ext cx="761999" cy="52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Rechte verbindingslijn met pijl 14"/>
          <p:cNvCxnSpPr/>
          <p:nvPr/>
        </p:nvCxnSpPr>
        <p:spPr bwMode="auto">
          <a:xfrm rot="10800000">
            <a:off x="2971800" y="659447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0000" y="228600"/>
            <a:ext cx="1535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99"/>
                </a:solidFill>
                <a:latin typeface="Arial Rounded MT Bold" pitchFamily="34" charset="0"/>
              </a:rPr>
              <a:t>Inhoud</a:t>
            </a:r>
            <a:endParaRPr lang="en-US" sz="2400" b="1" i="1" dirty="0">
              <a:solidFill>
                <a:srgbClr val="CC0000"/>
              </a:solidFill>
              <a:latin typeface="Arial Rounded MT Bold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smtClean="0">
                <a:latin typeface="Arial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Email:</a:t>
            </a:r>
            <a:r>
              <a:rPr lang="en-US" sz="2000" b="1" dirty="0" smtClean="0">
                <a:latin typeface="Arial" charset="0"/>
              </a:rPr>
              <a:t> 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  <a:hlinkClick r:id="rId3"/>
              </a:rPr>
              <a:t>jo@nikhef.nl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 URL: 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  <a:hlinkClick r:id="rId4"/>
              </a:rPr>
              <a:t>www.nikhef.nl/~jo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0620 539 484 / 020 598 7900,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Kamer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smtClean="0">
                <a:latin typeface="Arial" charset="0"/>
              </a:rPr>
              <a:t>Book</a:t>
            </a:r>
            <a:endParaRPr lang="en-US" sz="20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Elmer E. Lewis, Fundamentals of Nuclear Reactor Physics</a:t>
            </a:r>
            <a:endParaRPr lang="en-US" b="1" dirty="0">
              <a:solidFill>
                <a:srgbClr val="006600"/>
              </a:solidFill>
              <a:latin typeface="Arial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1 Nuclear reactions, neutron interactions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2 Neutron distributions in energy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3 Reactor core, reactor kinetics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4 Neutron diffusion, distribution in reactors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5 Energy transport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6 Reactivity feedback, long-term core behavior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7 Nuclear fusion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Website: 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  <a:hlinkClick r:id="rId5"/>
              </a:rPr>
              <a:t>www.nikhef.nl/~jo/ne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 smtClean="0">
                <a:latin typeface="Arial" charset="0"/>
              </a:rPr>
              <a:t>Werkcollege</a:t>
            </a:r>
            <a:endParaRPr lang="en-US" sz="20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Woensdag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, Mark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Beker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(mbeker@nikhef.nl)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 smtClean="0">
                <a:latin typeface="Arial" charset="0"/>
              </a:rPr>
              <a:t>Tentamen</a:t>
            </a:r>
            <a:r>
              <a:rPr lang="en-US" sz="2000" b="1" dirty="0" smtClean="0">
                <a:latin typeface="Arial" charset="0"/>
              </a:rPr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23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mei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2011, 8:45 – 11:45 in HG-10A05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Herkansing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: 22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augustus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2011, 8:45 – 11:45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Beoordeling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: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huiswerk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20%,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tentamen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80% (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alles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&gt; 5)</a:t>
            </a:r>
            <a:endParaRPr lang="en-US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8" name="Afgeronde rechthoek 7"/>
          <p:cNvSpPr/>
          <p:nvPr/>
        </p:nvSpPr>
        <p:spPr bwMode="auto">
          <a:xfrm>
            <a:off x="914400" y="3338512"/>
            <a:ext cx="3124200" cy="2286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0"/>
            <a:ext cx="3581400" cy="1143000"/>
          </a:xfrm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Reactorvat</a:t>
            </a:r>
            <a:endParaRPr lang="en-US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20</a:t>
            </a:fld>
            <a:endParaRPr lang="en-US">
              <a:latin typeface="Times" pitchFamily="18" charset="0"/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377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4440" y="2000250"/>
            <a:ext cx="319956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1330578" y="6452948"/>
            <a:ext cx="240322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Doorsnede reactorvat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972081" y="6450808"/>
            <a:ext cx="3095719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Doorsnede warmtewisselaar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21</a:t>
            </a:fld>
            <a:endParaRPr lang="en-US">
              <a:latin typeface="Times" pitchFamily="18" charset="0"/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509"/>
            <a:ext cx="4953000" cy="670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701" y="1433512"/>
            <a:ext cx="3628299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5181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Reactor </a:t>
            </a:r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componenten</a:t>
            </a:r>
            <a:endParaRPr lang="en-US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62000" y="6452948"/>
            <a:ext cx="3159839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Doorsnede reactor koelpomp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7086600" y="6629400"/>
            <a:ext cx="1143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876800" y="6452948"/>
            <a:ext cx="2518638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Doorsnede </a:t>
            </a:r>
            <a:r>
              <a:rPr lang="nl-NL" dirty="0" err="1" smtClean="0">
                <a:latin typeface="+mn-lt"/>
              </a:rPr>
              <a:t>pressurizer</a:t>
            </a:r>
            <a:endParaRPr lang="nl-NL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PWR containment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22</a:t>
            </a:fld>
            <a:endParaRPr lang="en-US">
              <a:latin typeface="Times" pitchFamily="18" charset="0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1400175"/>
            <a:ext cx="7239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hthoek 7"/>
          <p:cNvSpPr/>
          <p:nvPr/>
        </p:nvSpPr>
        <p:spPr bwMode="auto">
          <a:xfrm>
            <a:off x="3124200" y="1371600"/>
            <a:ext cx="3505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– Boiling water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23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4343400"/>
            <a:ext cx="4953000" cy="22252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>
                <a:latin typeface="Arial" charset="0"/>
              </a:rPr>
              <a:t>In BWRs, the water heated by fission actually boils and turns into steam to turn the generator</a:t>
            </a:r>
            <a:r>
              <a:rPr lang="en-US" sz="1400" dirty="0" smtClean="0">
                <a:latin typeface="Arial" charset="0"/>
              </a:rPr>
              <a:t>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Simpler design and lower operating pressure (7.5 </a:t>
            </a:r>
            <a:r>
              <a:rPr lang="en-US" sz="1400" dirty="0" err="1" smtClean="0">
                <a:latin typeface="Arial" charset="0"/>
              </a:rPr>
              <a:t>MPa</a:t>
            </a:r>
            <a:r>
              <a:rPr lang="en-US" sz="1400" dirty="0" smtClean="0">
                <a:latin typeface="Arial" charset="0"/>
              </a:rPr>
              <a:t> and 285 </a:t>
            </a:r>
            <a:r>
              <a:rPr lang="en-US" sz="1400" baseline="30000" dirty="0" err="1" smtClean="0">
                <a:latin typeface="Arial" charset="0"/>
              </a:rPr>
              <a:t>o</a:t>
            </a:r>
            <a:r>
              <a:rPr lang="en-US" sz="1400" dirty="0" err="1" smtClean="0">
                <a:latin typeface="Arial" charset="0"/>
              </a:rPr>
              <a:t>C</a:t>
            </a:r>
            <a:r>
              <a:rPr lang="en-US" sz="1400" dirty="0" smtClean="0">
                <a:latin typeface="Arial" charset="0"/>
              </a:rPr>
              <a:t> in core), thus more commercially attractive.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Natural water circulation is used.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Lower radiation load on reactor vessel.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Much larger pressure vessel than PWR at same power.</a:t>
            </a:r>
            <a:endParaRPr lang="en-US" sz="1400" dirty="0">
              <a:latin typeface="Arial" charset="0"/>
            </a:endParaRPr>
          </a:p>
        </p:txBody>
      </p:sp>
      <p:pic>
        <p:nvPicPr>
          <p:cNvPr id="141315" name="Picture 3" descr="C:\Users\jo\Desktop\rea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950" y="4429125"/>
            <a:ext cx="3106050" cy="2428875"/>
          </a:xfrm>
          <a:prstGeom prst="rect">
            <a:avLst/>
          </a:prstGeom>
          <a:noFill/>
        </p:spPr>
      </p:pic>
      <p:pic>
        <p:nvPicPr>
          <p:cNvPr id="271362" name="Picture 2" descr="\\vmware-host\Shared Folders\Desktop\BoilingWaterReacto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143000"/>
            <a:ext cx="5953125" cy="31146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 containment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28800"/>
            <a:ext cx="69342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3657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827"/>
            <a:ext cx="5334000" cy="689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3657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fuel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47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heat removal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727631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emergency core cooling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54483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buildings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4900"/>
            <a:ext cx="507682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2386" name="Picture 2" descr="\\vmware-host\Shared Folders\Desktop\581px-BWR_Mark_I_Containment_sketch_with_downcom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4964" y="4343400"/>
            <a:ext cx="2439036" cy="2514600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5257800" y="1981200"/>
            <a:ext cx="214674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Mark I </a:t>
            </a:r>
            <a:r>
              <a:rPr lang="nl-NL" dirty="0" err="1" smtClean="0">
                <a:latin typeface="+mn-lt"/>
              </a:rPr>
              <a:t>containment</a:t>
            </a:r>
            <a:endParaRPr lang="nl-NL" dirty="0" smtClean="0">
              <a:latin typeface="+mn-lt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486400" y="2438400"/>
            <a:ext cx="3451586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+mn-lt"/>
              </a:rPr>
              <a:t>DW </a:t>
            </a:r>
            <a:r>
              <a:rPr lang="nl-NL" sz="1400" dirty="0" err="1" smtClean="0">
                <a:latin typeface="+mn-lt"/>
              </a:rPr>
              <a:t>drywell</a:t>
            </a:r>
            <a:endParaRPr lang="nl-NL" sz="1400" dirty="0" smtClean="0">
              <a:latin typeface="+mn-lt"/>
            </a:endParaRPr>
          </a:p>
          <a:p>
            <a:r>
              <a:rPr lang="nl-NL" sz="1400" dirty="0" smtClean="0">
                <a:latin typeface="+mn-lt"/>
              </a:rPr>
              <a:t>WW </a:t>
            </a:r>
            <a:r>
              <a:rPr lang="nl-NL" sz="1400" dirty="0" err="1" smtClean="0">
                <a:latin typeface="+mn-lt"/>
              </a:rPr>
              <a:t>wetwell</a:t>
            </a:r>
            <a:r>
              <a:rPr lang="nl-NL" sz="1400" dirty="0" smtClean="0">
                <a:latin typeface="+mn-lt"/>
              </a:rPr>
              <a:t> torus</a:t>
            </a:r>
          </a:p>
          <a:p>
            <a:r>
              <a:rPr lang="nl-NL" sz="1400" dirty="0" smtClean="0">
                <a:latin typeface="+mn-lt"/>
              </a:rPr>
              <a:t>RPV reactor </a:t>
            </a:r>
            <a:r>
              <a:rPr lang="nl-NL" sz="1400" dirty="0" err="1" smtClean="0">
                <a:latin typeface="+mn-lt"/>
              </a:rPr>
              <a:t>pressure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vessel</a:t>
            </a:r>
            <a:endParaRPr lang="nl-NL" sz="1400" dirty="0" smtClean="0">
              <a:latin typeface="+mn-lt"/>
            </a:endParaRPr>
          </a:p>
          <a:p>
            <a:r>
              <a:rPr lang="nl-NL" sz="1400" dirty="0" smtClean="0">
                <a:latin typeface="+mn-lt"/>
              </a:rPr>
              <a:t>SFP </a:t>
            </a:r>
            <a:r>
              <a:rPr lang="nl-NL" sz="1400" dirty="0" err="1" smtClean="0">
                <a:latin typeface="+mn-lt"/>
              </a:rPr>
              <a:t>spent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fuel</a:t>
            </a:r>
            <a:r>
              <a:rPr lang="nl-NL" sz="1400" dirty="0" smtClean="0">
                <a:latin typeface="+mn-lt"/>
              </a:rPr>
              <a:t> pool</a:t>
            </a:r>
          </a:p>
          <a:p>
            <a:r>
              <a:rPr lang="nl-NL" sz="1400" dirty="0" smtClean="0">
                <a:latin typeface="+mn-lt"/>
              </a:rPr>
              <a:t>SCSW </a:t>
            </a:r>
            <a:r>
              <a:rPr lang="nl-NL" sz="1400" dirty="0" err="1" smtClean="0">
                <a:latin typeface="+mn-lt"/>
              </a:rPr>
              <a:t>secondary</a:t>
            </a:r>
            <a:r>
              <a:rPr lang="nl-NL" sz="1400" dirty="0" smtClean="0">
                <a:latin typeface="+mn-lt"/>
              </a:rPr>
              <a:t> concrete </a:t>
            </a:r>
            <a:r>
              <a:rPr lang="nl-NL" sz="1400" dirty="0" err="1" smtClean="0">
                <a:latin typeface="+mn-lt"/>
              </a:rPr>
              <a:t>shielding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wall</a:t>
            </a:r>
            <a:endParaRPr lang="nl-NL" sz="1400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</a:rPr>
              <a:t>Reacties</a:t>
            </a:r>
            <a:r>
              <a:rPr lang="en-US" i="1" kern="1200" dirty="0" smtClean="0">
                <a:solidFill>
                  <a:srgbClr val="000099"/>
                </a:solidFill>
              </a:rPr>
              <a:t> en neutron </a:t>
            </a:r>
            <a:r>
              <a:rPr lang="en-US" i="1" kern="1200" dirty="0" err="1" smtClean="0">
                <a:solidFill>
                  <a:srgbClr val="000099"/>
                </a:solidFill>
              </a:rPr>
              <a:t>energie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verschillende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reacties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Arial" charset="0"/>
              </a:rPr>
              <a:t>Totaal</a:t>
            </a:r>
            <a:r>
              <a:rPr lang="en-GB" sz="1400" dirty="0" smtClean="0">
                <a:latin typeface="Arial" charset="0"/>
              </a:rPr>
              <a:t>: </a:t>
            </a:r>
            <a:r>
              <a:rPr lang="en-GB" sz="1400" dirty="0" err="1" smtClean="0">
                <a:latin typeface="Arial" charset="0"/>
              </a:rPr>
              <a:t>verstrooiing</a:t>
            </a:r>
            <a:r>
              <a:rPr lang="en-GB" sz="1400" dirty="0" smtClean="0">
                <a:latin typeface="Arial" charset="0"/>
              </a:rPr>
              <a:t> + </a:t>
            </a:r>
            <a:r>
              <a:rPr lang="en-GB" sz="1400" dirty="0" err="1" smtClean="0">
                <a:latin typeface="Arial" charset="0"/>
              </a:rPr>
              <a:t>absorptie</a:t>
            </a:r>
            <a:r>
              <a:rPr lang="en-GB" sz="1400" dirty="0" smtClean="0">
                <a:latin typeface="Arial" charset="0"/>
              </a:rPr>
              <a:t> </a:t>
            </a:r>
            <a:endParaRPr lang="en-GB" sz="1400" dirty="0">
              <a:latin typeface="Arial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Arial" charset="0"/>
              </a:rPr>
              <a:t>Verstrooiing</a:t>
            </a:r>
            <a:r>
              <a:rPr lang="en-GB" sz="1400" dirty="0" smtClean="0">
                <a:latin typeface="Arial" charset="0"/>
              </a:rPr>
              <a:t> : </a:t>
            </a:r>
            <a:r>
              <a:rPr lang="en-GB" sz="1400" dirty="0" err="1" smtClean="0">
                <a:latin typeface="Arial" charset="0"/>
              </a:rPr>
              <a:t>elastisch</a:t>
            </a:r>
            <a:r>
              <a:rPr lang="en-GB" sz="1400" dirty="0" smtClean="0">
                <a:latin typeface="Arial" charset="0"/>
              </a:rPr>
              <a:t> + </a:t>
            </a:r>
            <a:r>
              <a:rPr lang="en-GB" sz="1400" dirty="0" err="1" smtClean="0">
                <a:latin typeface="Arial" charset="0"/>
              </a:rPr>
              <a:t>inelastisch</a:t>
            </a:r>
            <a:endParaRPr lang="en-GB" sz="1400" dirty="0">
              <a:latin typeface="Arial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p:oleObj spid="_x0000_s186370" name="Equation" r:id="rId4" imgW="774360" imgH="228600" progId="Equation.DSMT4">
              <p:embed/>
            </p:oleObj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Arial" charset="0"/>
              </a:rPr>
              <a:t>Absorptie</a:t>
            </a:r>
            <a:r>
              <a:rPr lang="en-GB" sz="1400" dirty="0" smtClean="0">
                <a:latin typeface="Arial" charset="0"/>
              </a:rPr>
              <a:t>: </a:t>
            </a:r>
            <a:r>
              <a:rPr lang="en-GB" sz="1400" dirty="0" err="1" smtClean="0">
                <a:latin typeface="Arial" charset="0"/>
              </a:rPr>
              <a:t>invangst</a:t>
            </a:r>
            <a:r>
              <a:rPr lang="en-GB" sz="1400" dirty="0" smtClean="0">
                <a:latin typeface="Arial" charset="0"/>
              </a:rPr>
              <a:t> en gamma </a:t>
            </a:r>
            <a:r>
              <a:rPr lang="en-GB" sz="1400" dirty="0" err="1" smtClean="0">
                <a:latin typeface="Arial" charset="0"/>
              </a:rPr>
              <a:t>emissie</a:t>
            </a:r>
            <a:r>
              <a:rPr lang="en-GB" sz="1400" dirty="0" smtClean="0">
                <a:latin typeface="Arial" charset="0"/>
              </a:rPr>
              <a:t> + </a:t>
            </a:r>
            <a:r>
              <a:rPr lang="en-GB" sz="1400" dirty="0" err="1" smtClean="0">
                <a:latin typeface="Arial" charset="0"/>
              </a:rPr>
              <a:t>splijting</a:t>
            </a:r>
            <a:endParaRPr lang="en-GB" sz="1400" dirty="0">
              <a:latin typeface="Arial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p:oleObj spid="_x0000_s186371" name="Equation" r:id="rId5" imgW="825480" imgH="241200" progId="Equation.DSMT4">
              <p:embed/>
            </p:oleObj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p:oleObj spid="_x0000_s186372" name="Equation" r:id="rId6" imgW="812520" imgH="228600" progId="Equation.DSMT4">
              <p:embed/>
            </p:oleObj>
          </a:graphicData>
        </a:graphic>
      </p:graphicFrame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873125" y="4108450"/>
          <a:ext cx="4994275" cy="387350"/>
        </p:xfrm>
        <a:graphic>
          <a:graphicData uri="http://schemas.openxmlformats.org/presentationml/2006/ole">
            <p:oleObj spid="_x0000_s186375" name="Equation" r:id="rId7" imgW="3111480" imgH="241200" progId="Equation.DSMT4">
              <p:embed/>
            </p:oleObj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/>
        </p:nvGraphicFramePr>
        <p:xfrm>
          <a:off x="1600200" y="4414044"/>
          <a:ext cx="1344612" cy="774700"/>
        </p:xfrm>
        <a:graphic>
          <a:graphicData uri="http://schemas.openxmlformats.org/presentationml/2006/ole">
            <p:oleObj spid="_x0000_s186376" name="Equation" r:id="rId8" imgW="838080" imgH="48240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583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33400" y="3657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Energieverdeling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reactor</a:t>
            </a:r>
            <a:endParaRPr lang="en-US" dirty="0">
              <a:latin typeface="+mn-lt"/>
            </a:endParaRPr>
          </a:p>
        </p:txBody>
      </p:sp>
      <p:grpSp>
        <p:nvGrpSpPr>
          <p:cNvPr id="29" name="Groep 2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186377" name="Equation" r:id="rId10" imgW="368280" imgH="203040" progId="Equation.DSMT4">
                <p:embed/>
              </p:oleObj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33" name="Rechthoek 32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35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186378" name="Equation" r:id="rId11" imgW="419040" imgH="203040" progId="Equation.DSMT4">
                <p:embed/>
              </p:oleObj>
            </a:graphicData>
          </a:graphic>
        </p:graphicFrame>
      </p:grpSp>
      <p:sp>
        <p:nvSpPr>
          <p:cNvPr id="36" name="Rechthoek 35"/>
          <p:cNvSpPr/>
          <p:nvPr/>
        </p:nvSpPr>
        <p:spPr bwMode="auto">
          <a:xfrm>
            <a:off x="5542249" y="47363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39" name="Groep 3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4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186379" name="Equation" r:id="rId12" imgW="368280" imgH="203040" progId="Equation.DSMT4">
                <p:embed/>
              </p:oleObj>
            </a:graphicData>
          </a:graphic>
        </p:graphicFrame>
        <p:sp>
          <p:nvSpPr>
            <p:cNvPr id="42" name="Rechthoek 4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44" name="Rechthoek 43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47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186380" name="Equation" r:id="rId13" imgW="419040" imgH="203040" progId="Equation.DSMT4">
                <p:embed/>
              </p:oleObj>
            </a:graphicData>
          </a:graphic>
        </p:graphicFrame>
      </p:grpSp>
      <p:sp>
        <p:nvSpPr>
          <p:cNvPr id="48" name="TextBox 17"/>
          <p:cNvSpPr txBox="1"/>
          <p:nvPr/>
        </p:nvSpPr>
        <p:spPr>
          <a:xfrm>
            <a:off x="533400" y="5077422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Na </a:t>
            </a:r>
            <a:r>
              <a:rPr lang="en-US" dirty="0" err="1" smtClean="0">
                <a:latin typeface="+mn-lt"/>
              </a:rPr>
              <a:t>veel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botsingen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zonder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absorptie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zouden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(Maxwell Boltzmann)</a:t>
            </a:r>
            <a:endParaRPr lang="en-US" dirty="0">
              <a:latin typeface="+mn-lt"/>
            </a:endParaRPr>
          </a:p>
        </p:txBody>
      </p:sp>
      <p:graphicFrame>
        <p:nvGraphicFramePr>
          <p:cNvPr id="52" name="Object 11"/>
          <p:cNvGraphicFramePr>
            <a:graphicFrameLocks noChangeAspect="1"/>
          </p:cNvGraphicFramePr>
          <p:nvPr/>
        </p:nvGraphicFramePr>
        <p:xfrm>
          <a:off x="587375" y="6096000"/>
          <a:ext cx="2689225" cy="754062"/>
        </p:xfrm>
        <a:graphic>
          <a:graphicData uri="http://schemas.openxmlformats.org/presentationml/2006/ole">
            <p:oleObj spid="_x0000_s186381" name="Equation" r:id="rId14" imgW="1676160" imgH="469800" progId="Equation.DSMT4">
              <p:embed/>
            </p:oleObj>
          </a:graphicData>
        </a:graphic>
      </p:graphicFrame>
      <p:graphicFrame>
        <p:nvGraphicFramePr>
          <p:cNvPr id="53" name="Object 13"/>
          <p:cNvGraphicFramePr>
            <a:graphicFrameLocks noChangeAspect="1"/>
          </p:cNvGraphicFramePr>
          <p:nvPr/>
        </p:nvGraphicFramePr>
        <p:xfrm>
          <a:off x="3679825" y="6019800"/>
          <a:ext cx="1425575" cy="774700"/>
        </p:xfrm>
        <a:graphic>
          <a:graphicData uri="http://schemas.openxmlformats.org/presentationml/2006/ole">
            <p:oleObj spid="_x0000_s186382" name="Equation" r:id="rId15" imgW="888840" imgH="4824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 animBg="1"/>
      <p:bldP spid="37" grpId="0" animBg="1"/>
      <p:bldP spid="45" grpId="0" animBg="1"/>
      <p:bldP spid="22" grpId="0"/>
      <p:bldP spid="26" grpId="0"/>
      <p:bldP spid="36" grpId="0" animBg="1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buildings</a:t>
            </a: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4925"/>
            <a:ext cx="4006956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31</a:t>
            </a:fld>
            <a:endParaRPr lang="en-US">
              <a:latin typeface="Times" pitchFamily="18" charset="0"/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349"/>
            <a:ext cx="9144000" cy="678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22098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buildings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</a:rPr>
              <a:t>Reactor core </a:t>
            </a:r>
            <a:r>
              <a:rPr lang="en-US" i="1" kern="1200" dirty="0" err="1" smtClean="0">
                <a:solidFill>
                  <a:srgbClr val="000099"/>
                </a:solidFill>
              </a:rPr>
              <a:t>eigenschappen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00765"/>
            <a:ext cx="8991600" cy="400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Rechte verbindingslijn met pijl 24"/>
          <p:cNvCxnSpPr/>
          <p:nvPr/>
        </p:nvCxnSpPr>
        <p:spPr bwMode="auto">
          <a:xfrm rot="5400000">
            <a:off x="3962400" y="2209006"/>
            <a:ext cx="1371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4191000" y="1219200"/>
            <a:ext cx="2743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+mn-lt"/>
              </a:rPr>
              <a:t>Pressurized</a:t>
            </a:r>
            <a:r>
              <a:rPr lang="nl-NL" sz="1400" dirty="0" smtClean="0">
                <a:latin typeface="+mn-lt"/>
              </a:rPr>
              <a:t> heavy water reactor</a:t>
            </a:r>
          </a:p>
        </p:txBody>
      </p:sp>
      <p:cxnSp>
        <p:nvCxnSpPr>
          <p:cNvPr id="28" name="Rechte verbindingslijn met pijl 27"/>
          <p:cNvCxnSpPr/>
          <p:nvPr/>
        </p:nvCxnSpPr>
        <p:spPr bwMode="auto">
          <a:xfrm rot="5400000">
            <a:off x="5333206" y="2361406"/>
            <a:ext cx="1066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Rechte verbindingslijn met pijl 35"/>
          <p:cNvCxnSpPr/>
          <p:nvPr/>
        </p:nvCxnSpPr>
        <p:spPr bwMode="auto">
          <a:xfrm rot="5400000">
            <a:off x="6691312" y="25908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8076406" y="2666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7086600" y="2359223"/>
            <a:ext cx="2057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Gas </a:t>
            </a:r>
            <a:r>
              <a:rPr lang="nl-NL" sz="1400" dirty="0" err="1" smtClean="0">
                <a:latin typeface="+mn-lt"/>
              </a:rPr>
              <a:t>cooled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fast</a:t>
            </a:r>
            <a:r>
              <a:rPr lang="nl-NL" sz="1400" dirty="0" smtClean="0">
                <a:latin typeface="+mn-lt"/>
              </a:rPr>
              <a:t> reactor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24600" y="1978223"/>
            <a:ext cx="2362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+mn-lt"/>
              </a:rPr>
              <a:t>Sodium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cooled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fast</a:t>
            </a:r>
            <a:r>
              <a:rPr lang="nl-NL" sz="1400" dirty="0" smtClean="0">
                <a:latin typeface="+mn-lt"/>
              </a:rPr>
              <a:t> reactor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5334000" y="1597223"/>
            <a:ext cx="3200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High </a:t>
            </a:r>
            <a:r>
              <a:rPr lang="nl-NL" sz="1400" dirty="0" err="1" smtClean="0">
                <a:latin typeface="+mn-lt"/>
              </a:rPr>
              <a:t>temperature</a:t>
            </a:r>
            <a:r>
              <a:rPr lang="nl-NL" sz="1400" dirty="0" smtClean="0">
                <a:latin typeface="+mn-lt"/>
              </a:rPr>
              <a:t> gas </a:t>
            </a:r>
            <a:r>
              <a:rPr lang="nl-NL" sz="1400" dirty="0" err="1" smtClean="0">
                <a:latin typeface="+mn-lt"/>
              </a:rPr>
              <a:t>cooled</a:t>
            </a:r>
            <a:r>
              <a:rPr lang="nl-NL" sz="1400" dirty="0" smtClean="0">
                <a:latin typeface="+mn-lt"/>
              </a:rPr>
              <a:t> reactor</a:t>
            </a:r>
          </a:p>
        </p:txBody>
      </p:sp>
      <p:sp>
        <p:nvSpPr>
          <p:cNvPr id="13" name="Afgeronde rechthoek 12"/>
          <p:cNvSpPr/>
          <p:nvPr/>
        </p:nvSpPr>
        <p:spPr bwMode="auto">
          <a:xfrm>
            <a:off x="4038600" y="914400"/>
            <a:ext cx="5029200" cy="54864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2" name="Picture 4" descr="\\vmware-host\Shared Folders\Desktop\CANDU_fuel_bund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267212"/>
            <a:ext cx="2081189" cy="1161788"/>
          </a:xfrm>
          <a:prstGeom prst="rect">
            <a:avLst/>
          </a:prstGeom>
          <a:noFill/>
        </p:spPr>
      </p:pic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PHWR – Pressurized  heavy water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CANDU reactor met D</a:t>
            </a:r>
            <a:r>
              <a:rPr lang="en-US" baseline="-25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O</a:t>
            </a:r>
            <a:r>
              <a:rPr lang="en-US" dirty="0" smtClean="0"/>
              <a:t> </a:t>
            </a:r>
            <a:r>
              <a:rPr lang="en-US" dirty="0" smtClean="0">
                <a:latin typeface="+mn-lt"/>
              </a:rPr>
              <a:t>moderator en </a:t>
            </a:r>
            <a:r>
              <a:rPr lang="en-US" dirty="0" err="1" smtClean="0">
                <a:latin typeface="+mn-lt"/>
              </a:rPr>
              <a:t>koelmiddel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Calandria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horizontale</a:t>
            </a:r>
            <a:r>
              <a:rPr lang="en-US" dirty="0" smtClean="0">
                <a:latin typeface="+mn-lt"/>
              </a:rPr>
              <a:t> cylinder) met </a:t>
            </a:r>
            <a:r>
              <a:rPr lang="en-US" dirty="0" err="1" smtClean="0">
                <a:latin typeface="+mn-lt"/>
              </a:rPr>
              <a:t>hoge-druk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buizen</a:t>
            </a: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404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Buizen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bevatten</a:t>
            </a:r>
            <a:r>
              <a:rPr lang="en-US" dirty="0" smtClean="0">
                <a:latin typeface="+mn-lt"/>
              </a:rPr>
              <a:t> fuel </a:t>
            </a:r>
            <a:r>
              <a:rPr lang="en-US" dirty="0" err="1" smtClean="0">
                <a:latin typeface="+mn-lt"/>
              </a:rPr>
              <a:t>bundels</a:t>
            </a:r>
            <a:r>
              <a:rPr lang="en-US" dirty="0" smtClean="0">
                <a:latin typeface="+mn-lt"/>
              </a:rPr>
              <a:t> met UO</a:t>
            </a:r>
            <a:r>
              <a:rPr lang="en-US" baseline="-25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 pellets 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33528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Grote moderator – fuel volume ratio</a:t>
            </a:r>
            <a:endParaRPr lang="en-US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6459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Natuurlijk</a:t>
            </a:r>
            <a:r>
              <a:rPr lang="en-US" dirty="0" smtClean="0">
                <a:latin typeface="+mn-lt"/>
              </a:rPr>
              <a:t> uranium </a:t>
            </a:r>
            <a:r>
              <a:rPr lang="en-US" dirty="0" err="1" smtClean="0">
                <a:latin typeface="+mn-lt"/>
              </a:rPr>
              <a:t>als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brandstof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mogelijk</a:t>
            </a:r>
            <a:endParaRPr lang="en-US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9507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Continue refueling (fuel burn up)</a:t>
            </a:r>
            <a:endParaRPr lang="en-US" dirty="0">
              <a:latin typeface="+mn-lt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3570" y="4904050"/>
            <a:ext cx="48963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0" name="Picture 2" descr="\\vmware-host\Shared Folders\Desktop\738px-CANDU_Reactor_Schematic_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61342"/>
            <a:ext cx="3685889" cy="2996658"/>
          </a:xfrm>
          <a:prstGeom prst="rect">
            <a:avLst/>
          </a:prstGeom>
          <a:noFill/>
        </p:spPr>
      </p:pic>
      <p:pic>
        <p:nvPicPr>
          <p:cNvPr id="273411" name="Picture 3" descr="\\vmware-host\Shared Folders\Desktop\CANDU_at_Qinsh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3663" y="1295400"/>
            <a:ext cx="2747937" cy="1828800"/>
          </a:xfrm>
          <a:prstGeom prst="rect">
            <a:avLst/>
          </a:prstGeom>
          <a:noFill/>
        </p:spPr>
      </p:pic>
      <p:pic>
        <p:nvPicPr>
          <p:cNvPr id="273413" name="Picture 5" descr="\\vmware-host\Shared Folders\Desktop\CANDU_fuel_cycl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447608"/>
            <a:ext cx="2971800" cy="2410392"/>
          </a:xfrm>
          <a:prstGeom prst="rect">
            <a:avLst/>
          </a:prstGeom>
          <a:noFill/>
        </p:spPr>
      </p:pic>
      <p:cxnSp>
        <p:nvCxnSpPr>
          <p:cNvPr id="28" name="Rechte verbindingslijn met pijl 27"/>
          <p:cNvCxnSpPr/>
          <p:nvPr/>
        </p:nvCxnSpPr>
        <p:spPr bwMode="auto">
          <a:xfrm rot="16200000" flipV="1">
            <a:off x="4610100" y="4152900"/>
            <a:ext cx="1981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kstvak 28"/>
          <p:cNvSpPr txBox="1"/>
          <p:nvPr/>
        </p:nvSpPr>
        <p:spPr>
          <a:xfrm>
            <a:off x="2133600" y="2971800"/>
            <a:ext cx="1521570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50 cm x 10 cm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7315200" y="3138488"/>
            <a:ext cx="166584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+mn-lt"/>
              </a:rPr>
              <a:t>Qinshan</a:t>
            </a:r>
            <a:r>
              <a:rPr lang="nl-NL" sz="1600" dirty="0" smtClean="0">
                <a:latin typeface="+mn-lt"/>
              </a:rPr>
              <a:t> - China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7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29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HTGR– Graphite moderated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Grafiet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lage</a:t>
            </a:r>
            <a:r>
              <a:rPr lang="en-US" dirty="0" smtClean="0">
                <a:latin typeface="+mn-lt"/>
              </a:rPr>
              <a:t> slowing down power, </a:t>
            </a:r>
            <a:r>
              <a:rPr lang="en-US" dirty="0" err="1" smtClean="0">
                <a:latin typeface="+mn-lt"/>
              </a:rPr>
              <a:t>maar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lage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absorptie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Grote moderator – fuel volume ratio</a:t>
            </a:r>
          </a:p>
          <a:p>
            <a:pPr>
              <a:defRPr/>
            </a:pPr>
            <a:r>
              <a:rPr lang="en-US" dirty="0" err="1" smtClean="0">
                <a:latin typeface="+mn-lt"/>
              </a:rPr>
              <a:t>Reactortype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grootste</a:t>
            </a:r>
            <a:r>
              <a:rPr lang="en-US" dirty="0" smtClean="0">
                <a:latin typeface="+mn-lt"/>
              </a:rPr>
              <a:t> volume</a:t>
            </a: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2098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CO</a:t>
            </a:r>
            <a:r>
              <a:rPr lang="en-US" baseline="-25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koeling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natuurlijk</a:t>
            </a:r>
            <a:r>
              <a:rPr lang="en-US" dirty="0" smtClean="0">
                <a:latin typeface="+mn-lt"/>
              </a:rPr>
              <a:t> uranium </a:t>
            </a:r>
            <a:r>
              <a:rPr lang="en-US" dirty="0" err="1" smtClean="0">
                <a:latin typeface="+mn-lt"/>
              </a:rPr>
              <a:t>mogelijk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33528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Helium </a:t>
            </a:r>
            <a:r>
              <a:rPr lang="en-US" dirty="0" err="1" smtClean="0">
                <a:latin typeface="+mn-lt"/>
              </a:rPr>
              <a:t>koeling</a:t>
            </a:r>
            <a:r>
              <a:rPr lang="en-US" dirty="0" smtClean="0">
                <a:latin typeface="+mn-lt"/>
              </a:rPr>
              <a:t>: HTGR</a:t>
            </a:r>
            <a:endParaRPr lang="en-US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6459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Uranium-carbide </a:t>
            </a:r>
            <a:r>
              <a:rPr lang="en-US" dirty="0" err="1" smtClean="0">
                <a:latin typeface="+mn-lt"/>
              </a:rPr>
              <a:t>deeltjes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grafiet</a:t>
            </a:r>
            <a:endParaRPr lang="en-US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9507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Pebble-bed reactor (Type IV)</a:t>
            </a:r>
            <a:endParaRPr lang="en-US" dirty="0">
              <a:latin typeface="+mn-lt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1222218" y="4724400"/>
            <a:ext cx="1749582" cy="58477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+mn-lt"/>
              </a:rPr>
              <a:t>Triso</a:t>
            </a:r>
            <a:r>
              <a:rPr lang="nl-NL" sz="1600" dirty="0" smtClean="0">
                <a:latin typeface="+mn-lt"/>
              </a:rPr>
              <a:t> </a:t>
            </a:r>
            <a:r>
              <a:rPr lang="nl-NL" sz="1600" dirty="0" err="1" smtClean="0">
                <a:latin typeface="+mn-lt"/>
              </a:rPr>
              <a:t>pebble</a:t>
            </a:r>
            <a:endParaRPr lang="nl-NL" sz="1600" dirty="0" smtClean="0">
              <a:latin typeface="+mn-lt"/>
            </a:endParaRPr>
          </a:p>
          <a:p>
            <a:r>
              <a:rPr lang="nl-NL" sz="1600" dirty="0" err="1" smtClean="0">
                <a:latin typeface="+mn-lt"/>
              </a:rPr>
              <a:t>Tri-layer</a:t>
            </a:r>
            <a:r>
              <a:rPr lang="nl-NL" sz="1600" dirty="0" smtClean="0">
                <a:latin typeface="+mn-lt"/>
              </a:rPr>
              <a:t> </a:t>
            </a:r>
            <a:r>
              <a:rPr lang="nl-NL" sz="1600" dirty="0" err="1" smtClean="0">
                <a:latin typeface="+mn-lt"/>
              </a:rPr>
              <a:t>isotropic</a:t>
            </a:r>
            <a:endParaRPr lang="nl-NL" sz="1600" dirty="0" smtClean="0">
              <a:latin typeface="+mn-lt"/>
            </a:endParaRPr>
          </a:p>
        </p:txBody>
      </p:sp>
      <p:pic>
        <p:nvPicPr>
          <p:cNvPr id="274434" name="Picture 2" descr="\\vmware-host\Shared Folders\Desktop\Quadris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2612" y="4652980"/>
            <a:ext cx="1677988" cy="1671620"/>
          </a:xfrm>
          <a:prstGeom prst="rect">
            <a:avLst/>
          </a:prstGeom>
          <a:noFill/>
        </p:spPr>
      </p:pic>
      <p:pic>
        <p:nvPicPr>
          <p:cNvPr id="274435" name="Picture 3" descr="\\vmware-host\Shared Folders\Desktop\TRIS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724400"/>
            <a:ext cx="1714500" cy="1628775"/>
          </a:xfrm>
          <a:prstGeom prst="rect">
            <a:avLst/>
          </a:prstGeom>
          <a:noFill/>
        </p:spPr>
      </p:pic>
      <p:sp>
        <p:nvSpPr>
          <p:cNvPr id="20" name="Tekstvak 19"/>
          <p:cNvSpPr txBox="1"/>
          <p:nvPr/>
        </p:nvSpPr>
        <p:spPr>
          <a:xfrm>
            <a:off x="5322117" y="4724400"/>
            <a:ext cx="1688283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+mn-lt"/>
              </a:rPr>
              <a:t>Quadriso</a:t>
            </a:r>
            <a:r>
              <a:rPr lang="nl-NL" sz="1600" dirty="0" smtClean="0">
                <a:latin typeface="+mn-lt"/>
              </a:rPr>
              <a:t> </a:t>
            </a:r>
            <a:r>
              <a:rPr lang="nl-NL" sz="1600" dirty="0" err="1" smtClean="0">
                <a:latin typeface="+mn-lt"/>
              </a:rPr>
              <a:t>pebble</a:t>
            </a:r>
            <a:endParaRPr lang="nl-NL" sz="1600" dirty="0" smtClean="0">
              <a:latin typeface="+mn-lt"/>
            </a:endParaRPr>
          </a:p>
        </p:txBody>
      </p:sp>
      <p:pic>
        <p:nvPicPr>
          <p:cNvPr id="274436" name="Picture 4" descr="\\vmware-host\Shared Folders\Desktop\penn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743200"/>
            <a:ext cx="1530304" cy="1387475"/>
          </a:xfrm>
          <a:prstGeom prst="rect">
            <a:avLst/>
          </a:prstGeom>
          <a:noFill/>
        </p:spPr>
      </p:pic>
      <p:pic>
        <p:nvPicPr>
          <p:cNvPr id="274437" name="Picture 5" descr="\\vmware-host\Shared Folders\Desktop\TRIS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3352800"/>
            <a:ext cx="1114218" cy="11922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7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2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RBMK– H</a:t>
            </a:r>
            <a:r>
              <a:rPr lang="en-US" i="1" kern="1200" baseline="-25000" dirty="0" smtClean="0">
                <a:solidFill>
                  <a:srgbClr val="000099"/>
                </a:solidFill>
                <a:ea typeface="+mn-ea"/>
                <a:cs typeface="+mn-cs"/>
              </a:rPr>
              <a:t>2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O cooled graphite moderated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RBMK is </a:t>
            </a:r>
            <a:r>
              <a:rPr lang="en-US" dirty="0" err="1" smtClean="0">
                <a:latin typeface="+mn-lt"/>
              </a:rPr>
              <a:t>veel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gebruikte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Russische</a:t>
            </a:r>
            <a:r>
              <a:rPr lang="en-US" dirty="0" smtClean="0">
                <a:latin typeface="+mn-lt"/>
              </a:rPr>
              <a:t> reactor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905000"/>
            <a:ext cx="5410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Grote moderator – fuel volume ratio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Volume reactors tot 1000 m</a:t>
            </a:r>
            <a:r>
              <a:rPr lang="en-US" baseline="30000" dirty="0" smtClean="0">
                <a:latin typeface="+mn-lt"/>
              </a:rPr>
              <a:t>3 </a:t>
            </a:r>
            <a:endParaRPr lang="en-US" dirty="0" smtClean="0">
              <a:latin typeface="+mn-lt"/>
            </a:endParaRPr>
          </a:p>
          <a:p>
            <a:pPr>
              <a:defRPr/>
            </a:pPr>
            <a:endParaRPr lang="en-US" dirty="0" smtClean="0">
              <a:latin typeface="+mn-lt"/>
            </a:endParaRPr>
          </a:p>
          <a:p>
            <a:pPr>
              <a:defRPr/>
            </a:pPr>
            <a:r>
              <a:rPr lang="en-US" dirty="0" err="1" smtClean="0">
                <a:latin typeface="+mn-lt"/>
              </a:rPr>
              <a:t>Dit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maakt</a:t>
            </a:r>
            <a:r>
              <a:rPr lang="en-US" dirty="0" smtClean="0">
                <a:latin typeface="+mn-lt"/>
              </a:rPr>
              <a:t> het </a:t>
            </a:r>
            <a:r>
              <a:rPr lang="en-US" dirty="0" err="1" smtClean="0">
                <a:latin typeface="+mn-lt"/>
              </a:rPr>
              <a:t>duur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meerdere</a:t>
            </a:r>
            <a:r>
              <a:rPr lang="en-US" dirty="0" smtClean="0">
                <a:latin typeface="+mn-lt"/>
              </a:rPr>
              <a:t> containment </a:t>
            </a:r>
            <a:r>
              <a:rPr lang="en-US" dirty="0" err="1" smtClean="0">
                <a:latin typeface="+mn-lt"/>
              </a:rPr>
              <a:t>gebouwen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construeren</a:t>
            </a:r>
            <a:endParaRPr lang="en-US" dirty="0" smtClean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34406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Normaal</a:t>
            </a:r>
            <a:r>
              <a:rPr lang="en-US" dirty="0" smtClean="0">
                <a:latin typeface="+mn-lt"/>
              </a:rPr>
              <a:t> water en </a:t>
            </a:r>
            <a:r>
              <a:rPr lang="en-US" dirty="0" err="1" smtClean="0">
                <a:latin typeface="+mn-lt"/>
              </a:rPr>
              <a:t>natuurlijk</a:t>
            </a:r>
            <a:r>
              <a:rPr lang="en-US" dirty="0" smtClean="0">
                <a:latin typeface="+mn-lt"/>
              </a:rPr>
              <a:t> uranium </a:t>
            </a:r>
            <a:r>
              <a:rPr lang="en-US" dirty="0" err="1" smtClean="0">
                <a:latin typeface="+mn-lt"/>
              </a:rPr>
              <a:t>mogelijk</a:t>
            </a:r>
            <a:r>
              <a:rPr lang="en-US" dirty="0" smtClean="0">
                <a:latin typeface="+mn-lt"/>
              </a:rPr>
              <a:t>!</a:t>
            </a:r>
            <a:endParaRPr lang="en-US" dirty="0">
              <a:latin typeface="+mn-lt"/>
            </a:endParaRPr>
          </a:p>
        </p:txBody>
      </p:sp>
      <p:pic>
        <p:nvPicPr>
          <p:cNvPr id="275458" name="Picture 2" descr="\\vmware-host\Shared Folders\Desktop\800px-RBMK_reactor_schematic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407664"/>
            <a:ext cx="4876800" cy="3450336"/>
          </a:xfrm>
          <a:prstGeom prst="rect">
            <a:avLst/>
          </a:prstGeom>
          <a:noFill/>
        </p:spPr>
      </p:pic>
      <p:pic>
        <p:nvPicPr>
          <p:cNvPr id="275459" name="Picture 3" descr="\\vmware-host\Shared Folders\Desktop\RBMK_reactor_from_Ignalin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143000"/>
            <a:ext cx="2697373" cy="1877974"/>
          </a:xfrm>
          <a:prstGeom prst="rect">
            <a:avLst/>
          </a:prstGeom>
          <a:noFill/>
        </p:spPr>
      </p:pic>
      <p:sp>
        <p:nvSpPr>
          <p:cNvPr id="29" name="Tekstvak 28"/>
          <p:cNvSpPr txBox="1"/>
          <p:nvPr/>
        </p:nvSpPr>
        <p:spPr>
          <a:xfrm>
            <a:off x="8280405" y="1066800"/>
            <a:ext cx="787395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+mn-lt"/>
              </a:rPr>
              <a:t>Ignalia</a:t>
            </a:r>
            <a:endParaRPr lang="nl-NL" sz="1600" dirty="0" smtClean="0">
              <a:latin typeface="+mn-lt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Nog</a:t>
            </a:r>
            <a:r>
              <a:rPr lang="en-US" dirty="0" smtClean="0">
                <a:latin typeface="+mn-lt"/>
              </a:rPr>
              <a:t> 11 in </a:t>
            </a: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Rusland</a:t>
            </a:r>
            <a:r>
              <a:rPr lang="en-US" dirty="0" smtClean="0">
                <a:latin typeface="+mn-lt"/>
              </a:rPr>
              <a:t> (type Chernobyl)</a:t>
            </a:r>
            <a:endParaRPr lang="en-US" dirty="0">
              <a:latin typeface="+mn-lt"/>
            </a:endParaRPr>
          </a:p>
        </p:txBody>
      </p:sp>
      <p:pic>
        <p:nvPicPr>
          <p:cNvPr id="275460" name="Picture 4" descr="\\vmware-host\Shared Folders\Desktop\Rbmk_fuel_rods_hold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886200"/>
            <a:ext cx="1170605" cy="2971800"/>
          </a:xfrm>
          <a:prstGeom prst="rect">
            <a:avLst/>
          </a:prstGeom>
          <a:noFill/>
        </p:spPr>
      </p:pic>
      <p:sp>
        <p:nvSpPr>
          <p:cNvPr id="19" name="Tekstvak 18"/>
          <p:cNvSpPr txBox="1"/>
          <p:nvPr/>
        </p:nvSpPr>
        <p:spPr>
          <a:xfrm>
            <a:off x="1371600" y="5867400"/>
            <a:ext cx="1620957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RBMK </a:t>
            </a:r>
            <a:r>
              <a:rPr lang="nl-NL" sz="1600" dirty="0" err="1" smtClean="0">
                <a:latin typeface="+mn-lt"/>
              </a:rPr>
              <a:t>fuel</a:t>
            </a:r>
            <a:r>
              <a:rPr lang="nl-NL" sz="1600" dirty="0" smtClean="0">
                <a:latin typeface="+mn-lt"/>
              </a:rPr>
              <a:t> </a:t>
            </a:r>
            <a:r>
              <a:rPr lang="nl-NL" sz="1600" dirty="0" err="1" smtClean="0">
                <a:latin typeface="+mn-lt"/>
              </a:rPr>
              <a:t>rods</a:t>
            </a:r>
            <a:endParaRPr lang="nl-NL" sz="1600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7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9" grpId="0" animBg="1"/>
      <p:bldP spid="16" grpId="0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Magnox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and UNGG reactors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4286476"/>
            <a:ext cx="4953000" cy="241912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Used in UK (26 units). Now obsolete type, but 2 in operation. Used for power and plutonium production. </a:t>
            </a:r>
            <a:r>
              <a:rPr lang="en-US" sz="1400" dirty="0" err="1" smtClean="0">
                <a:latin typeface="Arial" charset="0"/>
              </a:rPr>
              <a:t>Magnox</a:t>
            </a:r>
            <a:r>
              <a:rPr lang="en-US" sz="1400" dirty="0" smtClean="0">
                <a:latin typeface="Arial" charset="0"/>
              </a:rPr>
              <a:t> is now realized in N. Korea.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Pressurized, CO</a:t>
            </a:r>
            <a:r>
              <a:rPr lang="en-US" sz="1400" baseline="-25000" dirty="0" smtClean="0">
                <a:latin typeface="Arial" charset="0"/>
              </a:rPr>
              <a:t>2</a:t>
            </a:r>
            <a:r>
              <a:rPr lang="en-US" sz="1400" dirty="0" smtClean="0">
                <a:latin typeface="Arial" charset="0"/>
              </a:rPr>
              <a:t> gas cooled, graphite moderated, natural uranium as fuel. Similar to France UNGG reactor: Uranium </a:t>
            </a:r>
            <a:r>
              <a:rPr lang="en-US" sz="1400" dirty="0" err="1">
                <a:latin typeface="Arial" charset="0"/>
              </a:rPr>
              <a:t>Naturel</a:t>
            </a:r>
            <a:r>
              <a:rPr lang="en-US" sz="1400" dirty="0">
                <a:latin typeface="Arial" charset="0"/>
              </a:rPr>
              <a:t> Graphite </a:t>
            </a:r>
            <a:r>
              <a:rPr lang="en-US" sz="1400" dirty="0" err="1">
                <a:latin typeface="Arial" charset="0"/>
              </a:rPr>
              <a:t>Gaz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Coolant is a gas, so explosive pressure buildup from boiling (Chernobyl) is not possible.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Magnesium non-oxidizing. </a:t>
            </a:r>
            <a:endParaRPr lang="en-US" sz="1400" dirty="0">
              <a:latin typeface="Arial" charset="0"/>
            </a:endParaRPr>
          </a:p>
        </p:txBody>
      </p:sp>
      <p:pic>
        <p:nvPicPr>
          <p:cNvPr id="143362" name="Picture 2" descr="C:\Users\jo\Desktop\800px-Magnox_reactor_schematic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973836"/>
            <a:ext cx="5029200" cy="3369564"/>
          </a:xfrm>
          <a:prstGeom prst="rect">
            <a:avLst/>
          </a:prstGeom>
          <a:noFill/>
        </p:spPr>
      </p:pic>
      <p:pic>
        <p:nvPicPr>
          <p:cNvPr id="143363" name="Picture 3" descr="C:\Users\jo\Desktop\Sizewell_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5462" y="4860150"/>
            <a:ext cx="3538538" cy="1997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MSR – Molten salt fast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37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4953000" cy="37764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Generation IV reactor: primary coolant is a molten salt.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Nuclear fuel dissolved in the molten fluoride salt coolant (</a:t>
            </a:r>
            <a:r>
              <a:rPr lang="en-US" sz="1400" dirty="0" err="1" smtClean="0">
                <a:latin typeface="Arial" charset="0"/>
              </a:rPr>
              <a:t>LiF</a:t>
            </a:r>
            <a:r>
              <a:rPr lang="en-US" sz="1400" dirty="0" smtClean="0">
                <a:latin typeface="Arial" charset="0"/>
              </a:rPr>
              <a:t> and BeF</a:t>
            </a:r>
            <a:r>
              <a:rPr lang="en-US" sz="1400" baseline="-25000" dirty="0" smtClean="0">
                <a:latin typeface="Arial" charset="0"/>
              </a:rPr>
              <a:t>2</a:t>
            </a:r>
            <a:r>
              <a:rPr lang="en-US" sz="1400" dirty="0" smtClean="0">
                <a:latin typeface="Arial" charset="0"/>
              </a:rPr>
              <a:t>) as uranium </a:t>
            </a:r>
            <a:r>
              <a:rPr lang="en-US" sz="1400" dirty="0" err="1" smtClean="0">
                <a:latin typeface="Arial" charset="0"/>
              </a:rPr>
              <a:t>tetrafluoride</a:t>
            </a:r>
            <a:r>
              <a:rPr lang="en-US" sz="1400" dirty="0" smtClean="0">
                <a:latin typeface="Arial" charset="0"/>
              </a:rPr>
              <a:t> UF</a:t>
            </a:r>
            <a:r>
              <a:rPr lang="en-US" sz="1400" baseline="-25000" dirty="0" smtClean="0">
                <a:latin typeface="Arial" charset="0"/>
              </a:rPr>
              <a:t>4</a:t>
            </a:r>
            <a:r>
              <a:rPr lang="en-US" sz="1400" dirty="0" smtClean="0">
                <a:latin typeface="Arial" charset="0"/>
              </a:rPr>
              <a:t>. Graphite core serves as the moderator.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Low pressure: makes design simpler and safer, high temperature cooling: makes turbines more efficient.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Compact: MSRE study to power aircraft.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Inherently safe, but immature technology. Pressure explosion impossible, meltdown proof.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Molten salt </a:t>
            </a:r>
            <a:r>
              <a:rPr lang="en-US" sz="1400" dirty="0">
                <a:latin typeface="Arial" charset="0"/>
              </a:rPr>
              <a:t>t</a:t>
            </a:r>
            <a:r>
              <a:rPr lang="en-US" sz="1400" dirty="0" smtClean="0">
                <a:latin typeface="Arial" charset="0"/>
              </a:rPr>
              <a:t>horium breeders possible (thorium is abundant and cheap). Can operate decades without refueling.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Co-locate with reprocessing facility.</a:t>
            </a:r>
            <a:endParaRPr lang="en-US" sz="1400" dirty="0">
              <a:latin typeface="Arial" charset="0"/>
            </a:endParaRPr>
          </a:p>
        </p:txBody>
      </p:sp>
      <p:pic>
        <p:nvPicPr>
          <p:cNvPr id="144386" name="Picture 2" descr="C:\Users\jo\Desktop\Ms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3810000" cy="3657600"/>
          </a:xfrm>
          <a:prstGeom prst="rect">
            <a:avLst/>
          </a:prstGeom>
          <a:noFill/>
        </p:spPr>
      </p:pic>
      <p:pic>
        <p:nvPicPr>
          <p:cNvPr id="276482" name="Picture 2" descr="\\vmware-host\Shared Folders\Desktop\800PX-~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066800"/>
            <a:ext cx="3007513" cy="1981200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7772400" y="914400"/>
            <a:ext cx="1334020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+mn-lt"/>
              </a:rPr>
              <a:t>Superphenix</a:t>
            </a:r>
            <a:endParaRPr lang="nl-NL" sz="1600" dirty="0" smtClean="0">
              <a:latin typeface="+mn-lt"/>
            </a:endParaRPr>
          </a:p>
        </p:txBody>
      </p:sp>
      <p:pic>
        <p:nvPicPr>
          <p:cNvPr id="12" name="Picture 4" descr="\\vmware-host\Shared Folders\Desktop\HargravesLFTRAimHighBRC-500x3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5307012"/>
            <a:ext cx="2067984" cy="15509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Gabon natural </a:t>
            </a:r>
            <a:r>
              <a:rPr lang="en-US" i="1" smtClean="0">
                <a:solidFill>
                  <a:srgbClr val="000099"/>
                </a:solidFill>
                <a:cs typeface="Times New Roman" pitchFamily="18" charset="0"/>
              </a:rPr>
              <a:t>fission reactors</a:t>
            </a:r>
            <a:endParaRPr lang="en-US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38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5029200" cy="280692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Predicted by Paul Kuroda (Univ. of Arkansas) (1956).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Fifteen natural reactors found (in 1972) at the </a:t>
            </a:r>
            <a:r>
              <a:rPr lang="en-US" sz="1400" dirty="0" err="1" smtClean="0">
                <a:latin typeface="Arial" charset="0"/>
              </a:rPr>
              <a:t>Oklo</a:t>
            </a:r>
            <a:r>
              <a:rPr lang="en-US" sz="1400" dirty="0" smtClean="0">
                <a:latin typeface="Arial" charset="0"/>
              </a:rPr>
              <a:t> mine in Gabon.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Nuclear fission reactions took place 1.5 billion years ago, and ran for a few hundred thousand years (100 kW).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Uranium-rich </a:t>
            </a:r>
            <a:r>
              <a:rPr lang="en-US" sz="1400" dirty="0">
                <a:latin typeface="Arial" charset="0"/>
              </a:rPr>
              <a:t>mineral deposit became inundated with groundwater that acted as a neutron </a:t>
            </a:r>
            <a:r>
              <a:rPr lang="en-US" sz="1400" dirty="0" smtClean="0">
                <a:latin typeface="Arial" charset="0"/>
              </a:rPr>
              <a:t>moderator.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Extensively </a:t>
            </a:r>
            <a:r>
              <a:rPr lang="en-US" sz="1400" dirty="0">
                <a:latin typeface="Arial" charset="0"/>
              </a:rPr>
              <a:t>studied by scientists interested in geologic radioactive waste disposal.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</p:txBody>
      </p:sp>
      <p:pic>
        <p:nvPicPr>
          <p:cNvPr id="145410" name="Picture 2" descr="C:\Users\jo\Desktop\800px-LocationGabon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6" y="1219200"/>
            <a:ext cx="3657599" cy="1828800"/>
          </a:xfrm>
          <a:prstGeom prst="rect">
            <a:avLst/>
          </a:prstGeom>
          <a:noFill/>
        </p:spPr>
      </p:pic>
      <p:pic>
        <p:nvPicPr>
          <p:cNvPr id="145411" name="Picture 3" descr="C:\Users\jo\Desktop\450px-Gabon_Geology_Oklo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258733"/>
            <a:ext cx="3810000" cy="259926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81200" y="5257800"/>
            <a:ext cx="3505200" cy="1292662"/>
          </a:xfrm>
          <a:prstGeom prst="rect">
            <a:avLst/>
          </a:prstGeom>
          <a:solidFill>
            <a:srgbClr val="FEFCAC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rial" charset="0"/>
              </a:rPr>
              <a:t>Geological </a:t>
            </a:r>
            <a:r>
              <a:rPr lang="en-US" sz="1400" dirty="0" smtClean="0">
                <a:latin typeface="Arial" charset="0"/>
              </a:rPr>
              <a:t>situation </a:t>
            </a:r>
            <a:r>
              <a:rPr lang="en-US" sz="1400" dirty="0">
                <a:latin typeface="Arial" charset="0"/>
              </a:rPr>
              <a:t>in Gabon leading to natural nuclear fission reactors</a:t>
            </a:r>
            <a:br>
              <a:rPr lang="en-US" sz="1400" dirty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   </a:t>
            </a:r>
            <a:r>
              <a:rPr lang="en-US" sz="1200" dirty="0" smtClean="0">
                <a:latin typeface="Arial" charset="0"/>
              </a:rPr>
              <a:t>1</a:t>
            </a:r>
            <a:r>
              <a:rPr lang="en-US" sz="1200" dirty="0">
                <a:latin typeface="Arial" charset="0"/>
              </a:rPr>
              <a:t>. Nuclear reactor zones</a:t>
            </a:r>
            <a:br>
              <a:rPr lang="en-US" sz="1200" dirty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   2</a:t>
            </a:r>
            <a:r>
              <a:rPr lang="en-US" sz="1200" dirty="0">
                <a:latin typeface="Arial" charset="0"/>
              </a:rPr>
              <a:t>. Sandstone</a:t>
            </a:r>
            <a:br>
              <a:rPr lang="en-US" sz="1200" dirty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   3</a:t>
            </a:r>
            <a:r>
              <a:rPr lang="en-US" sz="1200" dirty="0">
                <a:latin typeface="Arial" charset="0"/>
              </a:rPr>
              <a:t>. Uranium ore layer</a:t>
            </a:r>
            <a:br>
              <a:rPr lang="en-US" sz="1200" dirty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   4</a:t>
            </a:r>
            <a:r>
              <a:rPr lang="en-US" sz="1200" dirty="0">
                <a:latin typeface="Arial" charset="0"/>
              </a:rPr>
              <a:t>. Granite</a:t>
            </a:r>
            <a:endParaRPr lang="en-US" sz="140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Rooster van </a:t>
            </a: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snelle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Vermenigvuldigingsfactor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687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Snelle</a:t>
            </a:r>
            <a:r>
              <a:rPr lang="en-US" dirty="0" smtClean="0">
                <a:latin typeface="+mn-lt"/>
              </a:rPr>
              <a:t> reactor: </a:t>
            </a:r>
            <a:r>
              <a:rPr lang="en-US" dirty="0" err="1" smtClean="0">
                <a:latin typeface="+mn-lt"/>
              </a:rPr>
              <a:t>hoge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verrijking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weinig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lage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A</a:t>
            </a: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99231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spectrum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38400"/>
            <a:ext cx="548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nemen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af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toenemende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dus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kleiner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snelle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reactoren</a:t>
            </a:r>
            <a:endParaRPr lang="en-US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35280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Brandstof</a:t>
            </a:r>
            <a:r>
              <a:rPr lang="en-US" dirty="0" smtClean="0">
                <a:latin typeface="+mn-lt"/>
              </a:rPr>
              <a:t>, moderator en </a:t>
            </a:r>
            <a:r>
              <a:rPr lang="en-US" dirty="0" err="1" smtClean="0">
                <a:latin typeface="+mn-lt"/>
              </a:rPr>
              <a:t>structuur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dezelfde</a:t>
            </a:r>
            <a:endParaRPr lang="en-US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8216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elke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reactie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x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4278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Invullen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endParaRPr lang="en-US" dirty="0">
              <a:latin typeface="+mn-lt"/>
            </a:endParaRPr>
          </a:p>
        </p:txBody>
      </p:sp>
      <p:graphicFrame>
        <p:nvGraphicFramePr>
          <p:cNvPr id="277506" name="Object 2"/>
          <p:cNvGraphicFramePr>
            <a:graphicFrameLocks noChangeAspect="1"/>
          </p:cNvGraphicFramePr>
          <p:nvPr/>
        </p:nvGraphicFramePr>
        <p:xfrm>
          <a:off x="3306763" y="1143000"/>
          <a:ext cx="4160837" cy="531813"/>
        </p:xfrm>
        <a:graphic>
          <a:graphicData uri="http://schemas.openxmlformats.org/presentationml/2006/ole">
            <p:oleObj spid="_x0000_s277506" name="Equation" r:id="rId4" imgW="2590560" imgH="330120" progId="Equation.DSMT4">
              <p:embed/>
            </p:oleObj>
          </a:graphicData>
        </a:graphic>
      </p:graphicFrame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676400"/>
            <a:ext cx="2971800" cy="198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17"/>
          <p:cNvSpPr txBox="1"/>
          <p:nvPr/>
        </p:nvSpPr>
        <p:spPr>
          <a:xfrm>
            <a:off x="533400" y="3011269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Vrije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weglengte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groter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staafdiameter</a:t>
            </a:r>
            <a:r>
              <a:rPr lang="en-US" dirty="0" smtClean="0">
                <a:latin typeface="+mn-lt"/>
              </a:rPr>
              <a:t>, </a:t>
            </a:r>
            <a:r>
              <a:rPr lang="en-US" i="1" dirty="0" smtClean="0">
                <a:latin typeface="+mn-lt"/>
              </a:rPr>
              <a:t>etc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graphicFrame>
        <p:nvGraphicFramePr>
          <p:cNvPr id="277509" name="Object 5"/>
          <p:cNvGraphicFramePr>
            <a:graphicFrameLocks noChangeAspect="1"/>
          </p:cNvGraphicFramePr>
          <p:nvPr/>
        </p:nvGraphicFramePr>
        <p:xfrm>
          <a:off x="5524500" y="3395664"/>
          <a:ext cx="571500" cy="327025"/>
        </p:xfrm>
        <a:graphic>
          <a:graphicData uri="http://schemas.openxmlformats.org/presentationml/2006/ole">
            <p:oleObj spid="_x0000_s277509" name="Equation" r:id="rId6" imgW="355320" imgH="203040" progId="Equation.DSMT4">
              <p:embed/>
            </p:oleObj>
          </a:graphicData>
        </a:graphic>
      </p:graphicFrame>
      <p:graphicFrame>
        <p:nvGraphicFramePr>
          <p:cNvPr id="277510" name="Object 6"/>
          <p:cNvGraphicFramePr>
            <a:graphicFrameLocks noChangeAspect="1"/>
          </p:cNvGraphicFramePr>
          <p:nvPr/>
        </p:nvGraphicFramePr>
        <p:xfrm>
          <a:off x="3276600" y="3803649"/>
          <a:ext cx="5527675" cy="449263"/>
        </p:xfrm>
        <a:graphic>
          <a:graphicData uri="http://schemas.openxmlformats.org/presentationml/2006/ole">
            <p:oleObj spid="_x0000_s277510" name="Equation" r:id="rId7" imgW="3441600" imgH="279360" progId="Equation.DSMT4">
              <p:embed/>
            </p:oleObj>
          </a:graphicData>
        </a:graphic>
      </p:graphicFrame>
      <p:graphicFrame>
        <p:nvGraphicFramePr>
          <p:cNvPr id="277511" name="Object 7"/>
          <p:cNvGraphicFramePr>
            <a:graphicFrameLocks noChangeAspect="1"/>
          </p:cNvGraphicFramePr>
          <p:nvPr/>
        </p:nvGraphicFramePr>
        <p:xfrm>
          <a:off x="7401720" y="4260850"/>
          <a:ext cx="1611312" cy="387350"/>
        </p:xfrm>
        <a:graphic>
          <a:graphicData uri="http://schemas.openxmlformats.org/presentationml/2006/ole">
            <p:oleObj spid="_x0000_s277511" name="Equation" r:id="rId8" imgW="1002960" imgH="241200" progId="Equation.DSMT4">
              <p:embed/>
            </p:oleObj>
          </a:graphicData>
        </a:graphic>
      </p:graphicFrame>
      <p:graphicFrame>
        <p:nvGraphicFramePr>
          <p:cNvPr id="277512" name="Object 8"/>
          <p:cNvGraphicFramePr>
            <a:graphicFrameLocks noChangeAspect="1"/>
          </p:cNvGraphicFramePr>
          <p:nvPr/>
        </p:nvGraphicFramePr>
        <p:xfrm>
          <a:off x="1076325" y="4343400"/>
          <a:ext cx="6772275" cy="1022350"/>
        </p:xfrm>
        <a:graphic>
          <a:graphicData uri="http://schemas.openxmlformats.org/presentationml/2006/ole">
            <p:oleObj spid="_x0000_s277512" name="Equation" r:id="rId9" imgW="4216320" imgH="63468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5421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Integreer</a:t>
            </a:r>
            <a:r>
              <a:rPr lang="en-US" dirty="0" smtClean="0">
                <a:latin typeface="+mn-lt"/>
              </a:rPr>
              <a:t> flux over de </a:t>
            </a:r>
            <a:r>
              <a:rPr lang="en-US" dirty="0" err="1" smtClean="0">
                <a:latin typeface="+mn-lt"/>
              </a:rPr>
              <a:t>energie</a:t>
            </a:r>
            <a:endParaRPr lang="en-US" dirty="0">
              <a:latin typeface="+mn-lt"/>
            </a:endParaRPr>
          </a:p>
        </p:txBody>
      </p:sp>
      <p:graphicFrame>
        <p:nvGraphicFramePr>
          <p:cNvPr id="277513" name="Object 9"/>
          <p:cNvGraphicFramePr>
            <a:graphicFrameLocks noChangeAspect="1"/>
          </p:cNvGraphicFramePr>
          <p:nvPr/>
        </p:nvGraphicFramePr>
        <p:xfrm>
          <a:off x="3673475" y="5334000"/>
          <a:ext cx="1508125" cy="531813"/>
        </p:xfrm>
        <a:graphic>
          <a:graphicData uri="http://schemas.openxmlformats.org/presentationml/2006/ole">
            <p:oleObj spid="_x0000_s277513" name="Equation" r:id="rId10" imgW="939600" imgH="33012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58028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Definieer</a:t>
            </a:r>
            <a:r>
              <a:rPr lang="en-US" dirty="0" smtClean="0">
                <a:latin typeface="+mn-lt"/>
              </a:rPr>
              <a:t> flux-</a:t>
            </a:r>
            <a:r>
              <a:rPr lang="en-US" dirty="0" err="1" smtClean="0">
                <a:latin typeface="+mn-lt"/>
              </a:rPr>
              <a:t>gemiddelde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doorsneden</a:t>
            </a:r>
            <a:endParaRPr lang="en-US" dirty="0">
              <a:latin typeface="+mn-lt"/>
            </a:endParaRPr>
          </a:p>
        </p:txBody>
      </p:sp>
      <p:graphicFrame>
        <p:nvGraphicFramePr>
          <p:cNvPr id="277514" name="Object 10"/>
          <p:cNvGraphicFramePr>
            <a:graphicFrameLocks noChangeAspect="1"/>
          </p:cNvGraphicFramePr>
          <p:nvPr/>
        </p:nvGraphicFramePr>
        <p:xfrm>
          <a:off x="5676900" y="5736432"/>
          <a:ext cx="3467100" cy="531812"/>
        </p:xfrm>
        <a:graphic>
          <a:graphicData uri="http://schemas.openxmlformats.org/presentationml/2006/ole">
            <p:oleObj spid="_x0000_s277514" name="Equation" r:id="rId11" imgW="2158920" imgH="33012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63362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Reactiesnelheid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reactie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x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materiaal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y</a:t>
            </a:r>
            <a:endParaRPr lang="en-US" i="1" dirty="0">
              <a:latin typeface="+mn-lt"/>
            </a:endParaRPr>
          </a:p>
        </p:txBody>
      </p:sp>
      <p:graphicFrame>
        <p:nvGraphicFramePr>
          <p:cNvPr id="277515" name="Object 11"/>
          <p:cNvGraphicFramePr>
            <a:graphicFrameLocks noChangeAspect="1"/>
          </p:cNvGraphicFramePr>
          <p:nvPr/>
        </p:nvGraphicFramePr>
        <p:xfrm>
          <a:off x="5405437" y="6262688"/>
          <a:ext cx="2366963" cy="531813"/>
        </p:xfrm>
        <a:graphic>
          <a:graphicData uri="http://schemas.openxmlformats.org/presentationml/2006/ole">
            <p:oleObj spid="_x0000_s277515" name="Equation" r:id="rId12" imgW="1473120" imgH="33012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7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12" grpId="0"/>
      <p:bldP spid="27" grpId="0"/>
      <p:bldP spid="32" grpId="0"/>
      <p:bldP spid="34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</a:rPr>
              <a:t>Cross </a:t>
            </a:r>
            <a:r>
              <a:rPr lang="en-US" i="1" kern="1200" dirty="0" err="1" smtClean="0">
                <a:solidFill>
                  <a:srgbClr val="000099"/>
                </a:solidFill>
              </a:rPr>
              <a:t>secties</a:t>
            </a:r>
            <a:r>
              <a:rPr lang="en-US" i="1" kern="1200" dirty="0" smtClean="0">
                <a:solidFill>
                  <a:srgbClr val="000099"/>
                </a:solidFill>
              </a:rPr>
              <a:t> en neutron flux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van </a:t>
            </a:r>
            <a:r>
              <a:rPr lang="en-US" i="1" dirty="0" err="1" smtClean="0">
                <a:latin typeface="+mn-lt"/>
              </a:rPr>
              <a:t>elke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veroorzaken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splijting</a:t>
            </a:r>
            <a:r>
              <a:rPr lang="en-US" dirty="0" smtClean="0">
                <a:latin typeface="+mn-lt"/>
              </a:rPr>
              <a:t> in </a:t>
            </a:r>
            <a:r>
              <a:rPr lang="en-US" i="1" dirty="0" smtClean="0">
                <a:latin typeface="+mn-lt"/>
              </a:rPr>
              <a:t>fissile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6" name="TextBox 17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Uranium-235 is het </a:t>
            </a:r>
            <a:r>
              <a:rPr lang="en-US" dirty="0" err="1" smtClean="0">
                <a:latin typeface="+mn-lt"/>
              </a:rPr>
              <a:t>enige</a:t>
            </a:r>
            <a:r>
              <a:rPr lang="en-US" dirty="0" smtClean="0">
                <a:latin typeface="+mn-lt"/>
              </a:rPr>
              <a:t> in de </a:t>
            </a:r>
            <a:r>
              <a:rPr lang="en-US" dirty="0" err="1" smtClean="0">
                <a:latin typeface="+mn-lt"/>
              </a:rPr>
              <a:t>natuur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voorkomend</a:t>
            </a:r>
            <a:r>
              <a:rPr lang="en-US" dirty="0" smtClean="0">
                <a:latin typeface="+mn-lt"/>
              </a:rPr>
              <a:t> fissile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>
              <a:latin typeface="+mn-lt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5908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Fertile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Natuurlijk</a:t>
            </a:r>
            <a:r>
              <a:rPr lang="en-US" sz="1600" dirty="0" smtClean="0">
                <a:latin typeface="+mn-lt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Kunstmatig</a:t>
            </a:r>
            <a:r>
              <a:rPr lang="en-US" sz="1600" dirty="0" smtClean="0">
                <a:latin typeface="+mn-lt"/>
              </a:rPr>
              <a:t>: plutonium-240</a:t>
            </a:r>
            <a:endParaRPr lang="en-US" sz="1600" dirty="0">
              <a:latin typeface="+mn-lt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166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Plutonium-239 en -241, en uranium-233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kunstmatig</a:t>
            </a:r>
            <a:r>
              <a:rPr lang="en-US" dirty="0" smtClean="0">
                <a:latin typeface="+mn-lt"/>
              </a:rPr>
              <a:t> fissile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>
              <a:latin typeface="+mn-lt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634026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Fission cross sections </a:t>
            </a:r>
            <a:r>
              <a:rPr lang="en-US" dirty="0" err="1" smtClean="0">
                <a:latin typeface="+mn-lt"/>
              </a:rPr>
              <a:t>lijken</a:t>
            </a:r>
            <a:r>
              <a:rPr lang="en-US" dirty="0" smtClean="0">
                <a:latin typeface="+mn-lt"/>
              </a:rPr>
              <a:t> op </a:t>
            </a:r>
            <a:r>
              <a:rPr lang="en-US" dirty="0" err="1" smtClean="0">
                <a:latin typeface="+mn-lt"/>
              </a:rPr>
              <a:t>elkaar</a:t>
            </a:r>
            <a:endParaRPr lang="en-US" sz="1600" dirty="0">
              <a:latin typeface="+mn-lt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1"/>
            <a:ext cx="3772836" cy="2743199"/>
          </a:xfrm>
          <a:prstGeom prst="rect">
            <a:avLst/>
          </a:prstGeom>
          <a:noFill/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8072" y="4095750"/>
            <a:ext cx="412972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Rechte verbindingslijn met pijl 34"/>
          <p:cNvCxnSpPr/>
          <p:nvPr/>
        </p:nvCxnSpPr>
        <p:spPr bwMode="auto">
          <a:xfrm rot="5400000">
            <a:off x="4266406" y="4343400"/>
            <a:ext cx="3353594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5220098" y="5066903"/>
            <a:ext cx="2666999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3" name="Groep 42"/>
          <p:cNvGrpSpPr/>
          <p:nvPr/>
        </p:nvGrpSpPr>
        <p:grpSpPr>
          <a:xfrm>
            <a:off x="6186488" y="3124200"/>
            <a:ext cx="1966912" cy="693738"/>
            <a:chOff x="3374232" y="3276600"/>
            <a:chExt cx="1966912" cy="693738"/>
          </a:xfrm>
        </p:grpSpPr>
        <p:sp>
          <p:nvSpPr>
            <p:cNvPr id="44" name="Rounded Rectangle 27"/>
            <p:cNvSpPr/>
            <p:nvPr/>
          </p:nvSpPr>
          <p:spPr bwMode="auto">
            <a:xfrm>
              <a:off x="3374232" y="3345656"/>
              <a:ext cx="1966912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45" name="Object 11"/>
            <p:cNvGraphicFramePr>
              <a:graphicFrameLocks noChangeAspect="1"/>
            </p:cNvGraphicFramePr>
            <p:nvPr/>
          </p:nvGraphicFramePr>
          <p:xfrm>
            <a:off x="3429000" y="3276600"/>
            <a:ext cx="1835150" cy="693738"/>
          </p:xfrm>
          <a:graphic>
            <a:graphicData uri="http://schemas.openxmlformats.org/presentationml/2006/ole">
              <p:oleObj spid="_x0000_s220164" name="Equation" r:id="rId6" imgW="1143000" imgH="431640" progId="Equation.DSMT4">
                <p:embed/>
              </p:oleObj>
            </a:graphicData>
          </a:graphic>
        </p:graphicFrame>
      </p:grpSp>
      <p:grpSp>
        <p:nvGrpSpPr>
          <p:cNvPr id="32" name="Groep 31"/>
          <p:cNvGrpSpPr/>
          <p:nvPr/>
        </p:nvGrpSpPr>
        <p:grpSpPr>
          <a:xfrm>
            <a:off x="5326856" y="2133600"/>
            <a:ext cx="2369344" cy="682625"/>
            <a:chOff x="3171824" y="3276600"/>
            <a:chExt cx="2369344" cy="682625"/>
          </a:xfrm>
        </p:grpSpPr>
        <p:sp>
          <p:nvSpPr>
            <p:cNvPr id="33" name="Rounded Rectangle 27"/>
            <p:cNvSpPr/>
            <p:nvPr/>
          </p:nvSpPr>
          <p:spPr bwMode="auto">
            <a:xfrm>
              <a:off x="3171824" y="3276600"/>
              <a:ext cx="2369344" cy="6786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34" name="Object 11"/>
            <p:cNvGraphicFramePr>
              <a:graphicFrameLocks noChangeAspect="1"/>
            </p:cNvGraphicFramePr>
            <p:nvPr/>
          </p:nvGraphicFramePr>
          <p:xfrm>
            <a:off x="3205163" y="3286125"/>
            <a:ext cx="2284412" cy="673100"/>
          </p:xfrm>
          <a:graphic>
            <a:graphicData uri="http://schemas.openxmlformats.org/presentationml/2006/ole">
              <p:oleObj spid="_x0000_s220161" name="Equation" r:id="rId7" imgW="1422360" imgH="419040" progId="Equation.DSMT4">
                <p:embed/>
              </p:oleObj>
            </a:graphicData>
          </a:graphic>
        </p:graphicFrame>
      </p:grpSp>
      <p:cxnSp>
        <p:nvCxnSpPr>
          <p:cNvPr id="52" name="Rechte verbindingslijn met pijl 51"/>
          <p:cNvCxnSpPr/>
          <p:nvPr/>
        </p:nvCxnSpPr>
        <p:spPr bwMode="auto">
          <a:xfrm rot="5400000">
            <a:off x="7658102" y="5372100"/>
            <a:ext cx="1447797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1" name="Groep 50"/>
          <p:cNvGrpSpPr/>
          <p:nvPr/>
        </p:nvGrpSpPr>
        <p:grpSpPr>
          <a:xfrm>
            <a:off x="6803232" y="4398168"/>
            <a:ext cx="2362200" cy="421480"/>
            <a:chOff x="6803232" y="4398168"/>
            <a:chExt cx="2362200" cy="421480"/>
          </a:xfrm>
        </p:grpSpPr>
        <p:sp>
          <p:nvSpPr>
            <p:cNvPr id="49" name="Rounded Rectangle 27"/>
            <p:cNvSpPr/>
            <p:nvPr/>
          </p:nvSpPr>
          <p:spPr bwMode="auto">
            <a:xfrm>
              <a:off x="6803232" y="4398168"/>
              <a:ext cx="23622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20165" name="Object 5"/>
            <p:cNvGraphicFramePr>
              <a:graphicFrameLocks noChangeAspect="1"/>
            </p:cNvGraphicFramePr>
            <p:nvPr/>
          </p:nvGraphicFramePr>
          <p:xfrm>
            <a:off x="6859587" y="4419600"/>
            <a:ext cx="2284413" cy="388938"/>
          </p:xfrm>
          <a:graphic>
            <a:graphicData uri="http://schemas.openxmlformats.org/presentationml/2006/ole">
              <p:oleObj spid="_x0000_s220165" name="Equation" r:id="rId8" imgW="1422360" imgH="24120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grpSp>
        <p:nvGrpSpPr>
          <p:cNvPr id="25" name="Groep 24"/>
          <p:cNvGrpSpPr/>
          <p:nvPr/>
        </p:nvGrpSpPr>
        <p:grpSpPr>
          <a:xfrm>
            <a:off x="2438400" y="5100640"/>
            <a:ext cx="6096000" cy="842960"/>
            <a:chOff x="2438400" y="5100640"/>
            <a:chExt cx="6096000" cy="842960"/>
          </a:xfrm>
        </p:grpSpPr>
        <p:sp>
          <p:nvSpPr>
            <p:cNvPr id="30" name="Rounded Rectangle 27"/>
            <p:cNvSpPr/>
            <p:nvPr/>
          </p:nvSpPr>
          <p:spPr bwMode="auto">
            <a:xfrm>
              <a:off x="2438400" y="5100640"/>
              <a:ext cx="6096000" cy="8310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78542" name="Object 14"/>
            <p:cNvGraphicFramePr>
              <a:graphicFrameLocks noChangeAspect="1"/>
            </p:cNvGraphicFramePr>
            <p:nvPr/>
          </p:nvGraphicFramePr>
          <p:xfrm>
            <a:off x="2500312" y="5105400"/>
            <a:ext cx="5957888" cy="838200"/>
          </p:xfrm>
          <a:graphic>
            <a:graphicData uri="http://schemas.openxmlformats.org/presentationml/2006/ole">
              <p:oleObj spid="_x0000_s278542" name="Equation" r:id="rId4" imgW="3708360" imgH="520560" progId="Equation.DSMT4">
                <p:embed/>
              </p:oleObj>
            </a:graphicData>
          </a:graphic>
        </p:graphicFrame>
      </p:grp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Rooster van </a:t>
            </a: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snelle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Reactiesnelheid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gemiddeld</a:t>
            </a:r>
            <a:r>
              <a:rPr lang="en-US" dirty="0" smtClean="0">
                <a:latin typeface="+mn-lt"/>
              </a:rPr>
              <a:t> over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cel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600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Verrijking</a:t>
            </a: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99231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Verrijkingsfactor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38400"/>
            <a:ext cx="571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In </a:t>
            </a:r>
            <a:r>
              <a:rPr lang="en-US" dirty="0" err="1" smtClean="0">
                <a:latin typeface="+mn-lt"/>
              </a:rPr>
              <a:t>termen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microscopische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doorsneden</a:t>
            </a:r>
            <a:endParaRPr lang="en-US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35280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In </a:t>
            </a:r>
            <a:r>
              <a:rPr lang="en-US" dirty="0" err="1" smtClean="0">
                <a:latin typeface="+mn-lt"/>
              </a:rPr>
              <a:t>bijdragen</a:t>
            </a:r>
            <a:r>
              <a:rPr lang="en-US" dirty="0" smtClean="0">
                <a:latin typeface="+mn-lt"/>
              </a:rPr>
              <a:t> van fissile en fertile</a:t>
            </a:r>
            <a:endParaRPr lang="en-US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8216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Dit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geeft</a:t>
            </a:r>
            <a:endParaRPr lang="en-US" dirty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4278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Invullen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endParaRPr lang="en-US" dirty="0">
              <a:latin typeface="+mn-lt"/>
            </a:endParaRPr>
          </a:p>
        </p:txBody>
      </p:sp>
      <p:graphicFrame>
        <p:nvGraphicFramePr>
          <p:cNvPr id="277506" name="Object 2"/>
          <p:cNvGraphicFramePr>
            <a:graphicFrameLocks noChangeAspect="1"/>
          </p:cNvGraphicFramePr>
          <p:nvPr/>
        </p:nvGraphicFramePr>
        <p:xfrm>
          <a:off x="4759325" y="1045368"/>
          <a:ext cx="4384675" cy="777875"/>
        </p:xfrm>
        <a:graphic>
          <a:graphicData uri="http://schemas.openxmlformats.org/presentationml/2006/ole">
            <p:oleObj spid="_x0000_s278530" name="Equation" r:id="rId5" imgW="2730240" imgH="482400" progId="Equation.DSMT4">
              <p:embed/>
            </p:oleObj>
          </a:graphicData>
        </a:graphic>
      </p:graphicFrame>
      <p:sp>
        <p:nvSpPr>
          <p:cNvPr id="27" name="TextBox 17"/>
          <p:cNvSpPr txBox="1"/>
          <p:nvPr/>
        </p:nvSpPr>
        <p:spPr>
          <a:xfrm>
            <a:off x="533400" y="2819400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Met </a:t>
            </a:r>
            <a:r>
              <a:rPr lang="en-US" dirty="0" err="1" smtClean="0">
                <a:latin typeface="+mn-lt"/>
              </a:rPr>
              <a:t>definitie</a:t>
            </a:r>
            <a:endParaRPr lang="en-US" dirty="0">
              <a:latin typeface="+mn-lt"/>
            </a:endParaRPr>
          </a:p>
        </p:txBody>
      </p:sp>
      <p:graphicFrame>
        <p:nvGraphicFramePr>
          <p:cNvPr id="277511" name="Object 7"/>
          <p:cNvGraphicFramePr>
            <a:graphicFrameLocks noChangeAspect="1"/>
          </p:cNvGraphicFramePr>
          <p:nvPr/>
        </p:nvGraphicFramePr>
        <p:xfrm>
          <a:off x="1614487" y="1637506"/>
          <a:ext cx="1509713" cy="387350"/>
        </p:xfrm>
        <a:graphic>
          <a:graphicData uri="http://schemas.openxmlformats.org/presentationml/2006/ole">
            <p:oleObj spid="_x0000_s278533" name="Equation" r:id="rId6" imgW="939600" imgH="241200" progId="Equation.DSMT4">
              <p:embed/>
            </p:oleObj>
          </a:graphicData>
        </a:graphic>
      </p:graphicFrame>
      <p:graphicFrame>
        <p:nvGraphicFramePr>
          <p:cNvPr id="277512" name="Object 8"/>
          <p:cNvGraphicFramePr>
            <a:graphicFrameLocks noChangeAspect="1"/>
          </p:cNvGraphicFramePr>
          <p:nvPr/>
        </p:nvGraphicFramePr>
        <p:xfrm>
          <a:off x="3022600" y="4060032"/>
          <a:ext cx="4978400" cy="858837"/>
        </p:xfrm>
        <a:graphic>
          <a:graphicData uri="http://schemas.openxmlformats.org/presentationml/2006/ole">
            <p:oleObj spid="_x0000_s278534" name="Equation" r:id="rId7" imgW="3098520" imgH="53316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529352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Of </a:t>
            </a:r>
            <a:r>
              <a:rPr lang="en-US" dirty="0" err="1" smtClean="0">
                <a:latin typeface="+mn-lt"/>
              </a:rPr>
              <a:t>ook</a:t>
            </a:r>
            <a:endParaRPr lang="en-US" dirty="0">
              <a:latin typeface="+mn-lt"/>
            </a:endParaRPr>
          </a:p>
        </p:txBody>
      </p:sp>
      <p:graphicFrame>
        <p:nvGraphicFramePr>
          <p:cNvPr id="277514" name="Object 10"/>
          <p:cNvGraphicFramePr>
            <a:graphicFrameLocks noChangeAspect="1"/>
          </p:cNvGraphicFramePr>
          <p:nvPr/>
        </p:nvGraphicFramePr>
        <p:xfrm>
          <a:off x="1978025" y="2736056"/>
          <a:ext cx="3508375" cy="531813"/>
        </p:xfrm>
        <a:graphic>
          <a:graphicData uri="http://schemas.openxmlformats.org/presentationml/2006/ole">
            <p:oleObj spid="_x0000_s278536" name="Equation" r:id="rId8" imgW="2184120" imgH="33012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63362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Reactiesnelheid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neemt</a:t>
            </a:r>
            <a:r>
              <a:rPr lang="en-US" dirty="0" smtClean="0">
                <a:latin typeface="+mn-lt"/>
              </a:rPr>
              <a:t> toe met </a:t>
            </a:r>
            <a:r>
              <a:rPr lang="en-US" dirty="0" err="1" smtClean="0">
                <a:latin typeface="+mn-lt"/>
              </a:rPr>
              <a:t>verrijking</a:t>
            </a:r>
            <a:r>
              <a:rPr lang="en-US" dirty="0" smtClean="0">
                <a:latin typeface="+mn-lt"/>
              </a:rPr>
              <a:t>, en met </a:t>
            </a:r>
            <a:r>
              <a:rPr lang="en-US" dirty="0" err="1" smtClean="0">
                <a:latin typeface="+mn-lt"/>
              </a:rPr>
              <a:t>relatief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meer</a:t>
            </a:r>
            <a:r>
              <a:rPr lang="en-US" dirty="0" smtClean="0">
                <a:latin typeface="+mn-lt"/>
              </a:rPr>
              <a:t> fuel (</a:t>
            </a:r>
            <a:r>
              <a:rPr lang="en-US" dirty="0" err="1" smtClean="0">
                <a:latin typeface="+mn-lt"/>
              </a:rPr>
              <a:t>zie</a:t>
            </a:r>
            <a:r>
              <a:rPr lang="en-US" dirty="0" smtClean="0">
                <a:latin typeface="+mn-lt"/>
              </a:rPr>
              <a:t>                )</a:t>
            </a:r>
            <a:endParaRPr lang="en-US" i="1" dirty="0">
              <a:latin typeface="+mn-lt"/>
            </a:endParaRPr>
          </a:p>
        </p:txBody>
      </p:sp>
      <p:graphicFrame>
        <p:nvGraphicFramePr>
          <p:cNvPr id="278538" name="Object 10"/>
          <p:cNvGraphicFramePr>
            <a:graphicFrameLocks noChangeAspect="1"/>
          </p:cNvGraphicFramePr>
          <p:nvPr/>
        </p:nvGraphicFramePr>
        <p:xfrm>
          <a:off x="2362200" y="2015330"/>
          <a:ext cx="1223963" cy="387350"/>
        </p:xfrm>
        <a:graphic>
          <a:graphicData uri="http://schemas.openxmlformats.org/presentationml/2006/ole">
            <p:oleObj spid="_x0000_s278538" name="Equation" r:id="rId9" imgW="761760" imgH="241200" progId="Equation.DSMT4">
              <p:embed/>
            </p:oleObj>
          </a:graphicData>
        </a:graphic>
      </p:graphicFrame>
      <p:graphicFrame>
        <p:nvGraphicFramePr>
          <p:cNvPr id="278539" name="Object 11"/>
          <p:cNvGraphicFramePr>
            <a:graphicFrameLocks noChangeAspect="1"/>
          </p:cNvGraphicFramePr>
          <p:nvPr/>
        </p:nvGraphicFramePr>
        <p:xfrm>
          <a:off x="6096000" y="2443163"/>
          <a:ext cx="1122363" cy="407988"/>
        </p:xfrm>
        <a:graphic>
          <a:graphicData uri="http://schemas.openxmlformats.org/presentationml/2006/ole">
            <p:oleObj spid="_x0000_s278539" name="Equation" r:id="rId10" imgW="698400" imgH="253800" progId="Equation.DSMT4">
              <p:embed/>
            </p:oleObj>
          </a:graphicData>
        </a:graphic>
      </p:graphicFrame>
      <p:graphicFrame>
        <p:nvGraphicFramePr>
          <p:cNvPr id="278540" name="Object 12"/>
          <p:cNvGraphicFramePr>
            <a:graphicFrameLocks noChangeAspect="1"/>
          </p:cNvGraphicFramePr>
          <p:nvPr/>
        </p:nvGraphicFramePr>
        <p:xfrm>
          <a:off x="3938587" y="3359148"/>
          <a:ext cx="2081213" cy="407988"/>
        </p:xfrm>
        <a:graphic>
          <a:graphicData uri="http://schemas.openxmlformats.org/presentationml/2006/ole">
            <p:oleObj spid="_x0000_s278540" name="Equation" r:id="rId11" imgW="1295280" imgH="253800" progId="Equation.DSMT4">
              <p:embed/>
            </p:oleObj>
          </a:graphicData>
        </a:graphic>
      </p:graphicFrame>
      <p:graphicFrame>
        <p:nvGraphicFramePr>
          <p:cNvPr id="278541" name="Object 13"/>
          <p:cNvGraphicFramePr>
            <a:graphicFrameLocks noChangeAspect="1"/>
          </p:cNvGraphicFramePr>
          <p:nvPr/>
        </p:nvGraphicFramePr>
        <p:xfrm>
          <a:off x="1571625" y="3819525"/>
          <a:ext cx="2162175" cy="387350"/>
        </p:xfrm>
        <a:graphic>
          <a:graphicData uri="http://schemas.openxmlformats.org/presentationml/2006/ole">
            <p:oleObj spid="_x0000_s278541" name="Equation" r:id="rId12" imgW="1346040" imgH="241200" progId="Equation.DSMT4">
              <p:embed/>
            </p:oleObj>
          </a:graphicData>
        </a:graphic>
      </p:graphicFrame>
      <p:graphicFrame>
        <p:nvGraphicFramePr>
          <p:cNvPr id="278544" name="Object 16"/>
          <p:cNvGraphicFramePr>
            <a:graphicFrameLocks noChangeAspect="1"/>
          </p:cNvGraphicFramePr>
          <p:nvPr/>
        </p:nvGraphicFramePr>
        <p:xfrm>
          <a:off x="7772400" y="6346032"/>
          <a:ext cx="977900" cy="388938"/>
        </p:xfrm>
        <a:graphic>
          <a:graphicData uri="http://schemas.openxmlformats.org/presentationml/2006/ole">
            <p:oleObj spid="_x0000_s278544" name="Equation" r:id="rId13" imgW="609480" imgH="2412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78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8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8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8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78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12" grpId="0"/>
      <p:bldP spid="27" grpId="0"/>
      <p:bldP spid="32" grpId="0"/>
      <p:bldP spid="3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graphicFrame>
        <p:nvGraphicFramePr>
          <p:cNvPr id="278542" name="Object 14"/>
          <p:cNvGraphicFramePr>
            <a:graphicFrameLocks noChangeAspect="1"/>
          </p:cNvGraphicFramePr>
          <p:nvPr/>
        </p:nvGraphicFramePr>
        <p:xfrm>
          <a:off x="1752600" y="3702050"/>
          <a:ext cx="4916488" cy="1022350"/>
        </p:xfrm>
        <a:graphic>
          <a:graphicData uri="http://schemas.openxmlformats.org/presentationml/2006/ole">
            <p:oleObj spid="_x0000_s279562" name="Equation" r:id="rId4" imgW="3060360" imgH="634680" progId="Equation.DSMT4">
              <p:embed/>
            </p:oleObj>
          </a:graphicData>
        </a:graphic>
      </p:graphicFrame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Rooster van </a:t>
            </a: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thermische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Fission </a:t>
            </a:r>
            <a:r>
              <a:rPr lang="en-US" dirty="0" err="1" smtClean="0">
                <a:latin typeface="+mn-lt"/>
              </a:rPr>
              <a:t>vindt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plaats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thermisch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gebied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T </a:t>
            </a:r>
            <a:r>
              <a:rPr lang="en-US" dirty="0" smtClean="0">
                <a:latin typeface="+mn-lt"/>
              </a:rPr>
              <a:t>en </a:t>
            </a:r>
            <a:r>
              <a:rPr lang="en-US" dirty="0" err="1" smtClean="0">
                <a:latin typeface="+mn-lt"/>
              </a:rPr>
              <a:t>gebied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F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fertile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5972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schrijven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57400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Absorptie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in moderator </a:t>
            </a:r>
            <a:r>
              <a:rPr lang="en-US" dirty="0" err="1" smtClean="0">
                <a:latin typeface="+mn-lt"/>
              </a:rPr>
              <a:t>belangrijk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thermisch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gebied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T</a:t>
            </a:r>
            <a:endParaRPr lang="en-US" i="1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971800"/>
            <a:ext cx="807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Absorptie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in fuel: resonant in </a:t>
            </a:r>
            <a:r>
              <a:rPr lang="en-US" i="1" dirty="0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maar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T</a:t>
            </a:r>
            <a:endParaRPr lang="en-US" i="1" dirty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5312332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Levert</a:t>
            </a:r>
            <a:endParaRPr lang="en-US" dirty="0">
              <a:latin typeface="+mn-lt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2389743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Derhalve</a:t>
            </a:r>
            <a:endParaRPr lang="en-US" dirty="0">
              <a:latin typeface="+mn-lt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63362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Thermische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belangrijk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drie</a:t>
            </a:r>
            <a:r>
              <a:rPr lang="en-US" dirty="0" smtClean="0">
                <a:latin typeface="+mn-lt"/>
              </a:rPr>
              <a:t> van de </a:t>
            </a:r>
            <a:r>
              <a:rPr lang="en-US" dirty="0" err="1" smtClean="0">
                <a:latin typeface="+mn-lt"/>
              </a:rPr>
              <a:t>vijf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integraties</a:t>
            </a:r>
            <a:r>
              <a:rPr lang="en-US" dirty="0" smtClean="0">
                <a:latin typeface="+mn-lt"/>
              </a:rPr>
              <a:t>!)</a:t>
            </a:r>
            <a:endParaRPr lang="en-US" i="1" dirty="0">
              <a:latin typeface="+mn-lt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33400" y="3288268"/>
            <a:ext cx="807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Dus</a:t>
            </a:r>
            <a:endParaRPr lang="en-US" dirty="0">
              <a:latin typeface="+mn-l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004230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Invullen</a:t>
            </a:r>
            <a:r>
              <a:rPr lang="en-US" dirty="0" smtClean="0">
                <a:latin typeface="+mn-lt"/>
              </a:rPr>
              <a:t> in</a:t>
            </a:r>
            <a:endParaRPr lang="en-US" i="1" dirty="0">
              <a:latin typeface="+mn-lt"/>
            </a:endParaRPr>
          </a:p>
        </p:txBody>
      </p:sp>
      <p:graphicFrame>
        <p:nvGraphicFramePr>
          <p:cNvPr id="279569" name="Object 17"/>
          <p:cNvGraphicFramePr>
            <a:graphicFrameLocks noChangeAspect="1"/>
          </p:cNvGraphicFramePr>
          <p:nvPr/>
        </p:nvGraphicFramePr>
        <p:xfrm>
          <a:off x="1958975" y="1483520"/>
          <a:ext cx="6118225" cy="531813"/>
        </p:xfrm>
        <a:graphic>
          <a:graphicData uri="http://schemas.openxmlformats.org/presentationml/2006/ole">
            <p:oleObj spid="_x0000_s279569" name="Equation" r:id="rId5" imgW="3809880" imgH="330120" progId="Equation.DSMT4">
              <p:embed/>
            </p:oleObj>
          </a:graphicData>
        </a:graphic>
      </p:graphicFrame>
      <p:graphicFrame>
        <p:nvGraphicFramePr>
          <p:cNvPr id="279570" name="Object 18"/>
          <p:cNvGraphicFramePr>
            <a:graphicFrameLocks noChangeAspect="1"/>
          </p:cNvGraphicFramePr>
          <p:nvPr/>
        </p:nvGraphicFramePr>
        <p:xfrm>
          <a:off x="1612900" y="2301875"/>
          <a:ext cx="3873500" cy="531813"/>
        </p:xfrm>
        <a:graphic>
          <a:graphicData uri="http://schemas.openxmlformats.org/presentationml/2006/ole">
            <p:oleObj spid="_x0000_s279570" name="Equation" r:id="rId6" imgW="2412720" imgH="330120" progId="Equation.DSMT4">
              <p:embed/>
            </p:oleObj>
          </a:graphicData>
        </a:graphic>
      </p:graphicFrame>
      <p:graphicFrame>
        <p:nvGraphicFramePr>
          <p:cNvPr id="279571" name="Object 19"/>
          <p:cNvGraphicFramePr>
            <a:graphicFrameLocks noChangeAspect="1"/>
          </p:cNvGraphicFramePr>
          <p:nvPr/>
        </p:nvGraphicFramePr>
        <p:xfrm>
          <a:off x="1143000" y="3208338"/>
          <a:ext cx="5789613" cy="533400"/>
        </p:xfrm>
        <a:graphic>
          <a:graphicData uri="http://schemas.openxmlformats.org/presentationml/2006/ole">
            <p:oleObj spid="_x0000_s279571" name="Equation" r:id="rId7" imgW="3606480" imgH="330120" progId="Equation.DSMT4">
              <p:embed/>
            </p:oleObj>
          </a:graphicData>
        </a:graphic>
      </p:graphicFrame>
      <p:grpSp>
        <p:nvGrpSpPr>
          <p:cNvPr id="38" name="Groep 37"/>
          <p:cNvGrpSpPr/>
          <p:nvPr/>
        </p:nvGrpSpPr>
        <p:grpSpPr>
          <a:xfrm>
            <a:off x="1543048" y="4974432"/>
            <a:ext cx="7086600" cy="1066800"/>
            <a:chOff x="1543048" y="4974432"/>
            <a:chExt cx="7086600" cy="1066800"/>
          </a:xfrm>
        </p:grpSpPr>
        <p:sp>
          <p:nvSpPr>
            <p:cNvPr id="37" name="Rounded Rectangle 27"/>
            <p:cNvSpPr/>
            <p:nvPr/>
          </p:nvSpPr>
          <p:spPr bwMode="auto">
            <a:xfrm>
              <a:off x="1543048" y="4974432"/>
              <a:ext cx="7086600" cy="1066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79572" name="Object 20"/>
            <p:cNvGraphicFramePr>
              <a:graphicFrameLocks noChangeAspect="1"/>
            </p:cNvGraphicFramePr>
            <p:nvPr/>
          </p:nvGraphicFramePr>
          <p:xfrm>
            <a:off x="1593850" y="4997450"/>
            <a:ext cx="7016750" cy="1022350"/>
          </p:xfrm>
          <a:graphic>
            <a:graphicData uri="http://schemas.openxmlformats.org/presentationml/2006/ole">
              <p:oleObj spid="_x0000_s279572" name="Equation" r:id="rId8" imgW="4368600" imgH="63468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78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9" grpId="0"/>
      <p:bldP spid="10" grpId="0"/>
      <p:bldP spid="12" grpId="0"/>
      <p:bldP spid="27" grpId="0"/>
      <p:bldP spid="36" grpId="0"/>
      <p:bldP spid="26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Four factor formula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Vermenigvuldigingsfactor</a:t>
            </a:r>
            <a:r>
              <a:rPr lang="en-US" dirty="0" smtClean="0">
                <a:latin typeface="+mn-lt"/>
              </a:rPr>
              <a:t>      </a:t>
            </a:r>
            <a:r>
              <a:rPr lang="en-US" dirty="0" err="1" smtClean="0">
                <a:latin typeface="+mn-lt"/>
              </a:rPr>
              <a:t>kan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inzichtelijk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gemaakt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endParaRPr lang="en-US" dirty="0">
              <a:latin typeface="+mn-lt"/>
            </a:endParaRPr>
          </a:p>
        </p:txBody>
      </p:sp>
      <p:graphicFrame>
        <p:nvGraphicFramePr>
          <p:cNvPr id="280578" name="Object 2"/>
          <p:cNvGraphicFramePr>
            <a:graphicFrameLocks noChangeAspect="1"/>
          </p:cNvGraphicFramePr>
          <p:nvPr/>
        </p:nvGraphicFramePr>
        <p:xfrm>
          <a:off x="3200400" y="1238248"/>
          <a:ext cx="304800" cy="368300"/>
        </p:xfrm>
        <a:graphic>
          <a:graphicData uri="http://schemas.openxmlformats.org/presentationml/2006/ole">
            <p:oleObj spid="_x0000_s280578" name="Equation" r:id="rId4" imgW="190440" imgH="228600" progId="Equation.DSMT4">
              <p:embed/>
            </p:oleObj>
          </a:graphicData>
        </a:graphic>
      </p:graphicFrame>
      <p:sp>
        <p:nvSpPr>
          <p:cNvPr id="29" name="TextBox 17"/>
          <p:cNvSpPr txBox="1"/>
          <p:nvPr/>
        </p:nvSpPr>
        <p:spPr>
          <a:xfrm>
            <a:off x="533400" y="1773796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graphicFrame>
        <p:nvGraphicFramePr>
          <p:cNvPr id="280579" name="Object 3"/>
          <p:cNvGraphicFramePr>
            <a:graphicFrameLocks noChangeAspect="1"/>
          </p:cNvGraphicFramePr>
          <p:nvPr/>
        </p:nvGraphicFramePr>
        <p:xfrm>
          <a:off x="3267075" y="1682735"/>
          <a:ext cx="4505325" cy="603265"/>
        </p:xfrm>
        <a:graphic>
          <a:graphicData uri="http://schemas.openxmlformats.org/presentationml/2006/ole">
            <p:oleObj spid="_x0000_s280579" name="Equation" r:id="rId5" imgW="3149280" imgH="419040" progId="Equation.DSMT4">
              <p:embed/>
            </p:oleObj>
          </a:graphicData>
        </a:graphic>
      </p:graphicFrame>
      <p:sp>
        <p:nvSpPr>
          <p:cNvPr id="31" name="TextBox 17"/>
          <p:cNvSpPr txBox="1"/>
          <p:nvPr/>
        </p:nvSpPr>
        <p:spPr>
          <a:xfrm>
            <a:off x="533400" y="255246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Fast fission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32" name="Object 3"/>
          <p:cNvGraphicFramePr>
            <a:graphicFrameLocks noChangeAspect="1"/>
          </p:cNvGraphicFramePr>
          <p:nvPr/>
        </p:nvGraphicFramePr>
        <p:xfrm>
          <a:off x="3379659" y="2449514"/>
          <a:ext cx="5659565" cy="598486"/>
        </p:xfrm>
        <a:graphic>
          <a:graphicData uri="http://schemas.openxmlformats.org/presentationml/2006/ole">
            <p:oleObj spid="_x0000_s280580" name="Equation" r:id="rId6" imgW="3987720" imgH="419040" progId="Equation.DSMT4">
              <p:embed/>
            </p:oleObj>
          </a:graphicData>
        </a:graphic>
      </p:graphicFrame>
      <p:sp>
        <p:nvSpPr>
          <p:cNvPr id="33" name="TextBox 17"/>
          <p:cNvSpPr txBox="1"/>
          <p:nvPr/>
        </p:nvSpPr>
        <p:spPr>
          <a:xfrm>
            <a:off x="533400" y="3269212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Resonance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escape probability</a:t>
            </a:r>
            <a:endParaRPr lang="en-US" dirty="0">
              <a:latin typeface="+mn-lt"/>
            </a:endParaRPr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/>
        </p:nvGraphicFramePr>
        <p:xfrm>
          <a:off x="3338513" y="3287713"/>
          <a:ext cx="4724399" cy="617615"/>
        </p:xfrm>
        <a:graphic>
          <a:graphicData uri="http://schemas.openxmlformats.org/presentationml/2006/ole">
            <p:oleObj spid="_x0000_s280581" name="Equation" r:id="rId7" imgW="3225600" imgH="419040" progId="Equation.DSMT4">
              <p:embed/>
            </p:oleObj>
          </a:graphicData>
        </a:graphic>
      </p:graphicFrame>
      <p:sp>
        <p:nvSpPr>
          <p:cNvPr id="35" name="TextBox 17"/>
          <p:cNvSpPr txBox="1"/>
          <p:nvPr/>
        </p:nvSpPr>
        <p:spPr>
          <a:xfrm>
            <a:off x="533400" y="4034387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Thermal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utilization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/>
        </p:nvGraphicFramePr>
        <p:xfrm>
          <a:off x="3305176" y="4038600"/>
          <a:ext cx="4602161" cy="631349"/>
        </p:xfrm>
        <a:graphic>
          <a:graphicData uri="http://schemas.openxmlformats.org/presentationml/2006/ole">
            <p:oleObj spid="_x0000_s280582" name="Equation" r:id="rId8" imgW="3073320" imgH="419040" progId="Equation.DSMT4">
              <p:embed/>
            </p:oleObj>
          </a:graphicData>
        </a:graphic>
      </p:graphicFrame>
      <p:sp>
        <p:nvSpPr>
          <p:cNvPr id="37" name="TextBox 17"/>
          <p:cNvSpPr txBox="1"/>
          <p:nvPr/>
        </p:nvSpPr>
        <p:spPr>
          <a:xfrm>
            <a:off x="533400" y="4990859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Reproduction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3241675" y="4887913"/>
          <a:ext cx="5597525" cy="630017"/>
        </p:xfrm>
        <a:graphic>
          <a:graphicData uri="http://schemas.openxmlformats.org/presentationml/2006/ole">
            <p:oleObj spid="_x0000_s280583" name="Equation" r:id="rId9" imgW="3746160" imgH="41904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6019564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Four factor formula</a:t>
            </a:r>
            <a:endParaRPr lang="en-US" dirty="0">
              <a:latin typeface="+mn-lt"/>
            </a:endParaRPr>
          </a:p>
        </p:txBody>
      </p:sp>
      <p:grpSp>
        <p:nvGrpSpPr>
          <p:cNvPr id="42" name="Groep 41"/>
          <p:cNvGrpSpPr/>
          <p:nvPr/>
        </p:nvGrpSpPr>
        <p:grpSpPr>
          <a:xfrm>
            <a:off x="3028952" y="6041232"/>
            <a:ext cx="1524000" cy="381000"/>
            <a:chOff x="3617120" y="6019800"/>
            <a:chExt cx="1524000" cy="381000"/>
          </a:xfrm>
        </p:grpSpPr>
        <p:sp>
          <p:nvSpPr>
            <p:cNvPr id="41" name="Rounded Rectangle 27"/>
            <p:cNvSpPr/>
            <p:nvPr/>
          </p:nvSpPr>
          <p:spPr bwMode="auto">
            <a:xfrm>
              <a:off x="3617120" y="6019800"/>
              <a:ext cx="1524000" cy="381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80584" name="Object 8"/>
            <p:cNvGraphicFramePr>
              <a:graphicFrameLocks noChangeAspect="1"/>
            </p:cNvGraphicFramePr>
            <p:nvPr/>
          </p:nvGraphicFramePr>
          <p:xfrm>
            <a:off x="3810000" y="6019800"/>
            <a:ext cx="1177925" cy="368300"/>
          </p:xfrm>
          <a:graphic>
            <a:graphicData uri="http://schemas.openxmlformats.org/presentationml/2006/ole">
              <p:oleObj spid="_x0000_s280584" name="Equation" r:id="rId10" imgW="736560" imgH="228600" progId="Equation.DSMT4">
                <p:embed/>
              </p:oleObj>
            </a:graphicData>
          </a:graphic>
        </p:graphicFrame>
      </p:grpSp>
      <p:pic>
        <p:nvPicPr>
          <p:cNvPr id="2805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5591174"/>
            <a:ext cx="19812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8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3" grpId="0"/>
      <p:bldP spid="35" grpId="0"/>
      <p:bldP spid="37" grpId="0"/>
      <p:bldP spid="3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Effective multiplication factor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304800" y="1095375"/>
            <a:ext cx="7277100" cy="819150"/>
            <a:chOff x="304800" y="1095375"/>
            <a:chExt cx="7277100" cy="819150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304800" y="1234069"/>
              <a:ext cx="5562600" cy="4801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US" sz="1400" dirty="0" smtClean="0">
                  <a:latin typeface="Arial" charset="0"/>
                </a:rPr>
                <a:t>Effective multiplication factor </a:t>
              </a:r>
            </a:p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endParaRPr lang="nl-NL" sz="1400" dirty="0">
                <a:latin typeface="Arial" charset="0"/>
                <a:sym typeface="Symbol" pitchFamily="18" charset="2"/>
              </a:endParaRPr>
            </a:p>
          </p:txBody>
        </p:sp>
        <p:pic>
          <p:nvPicPr>
            <p:cNvPr id="1361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9400" y="1095375"/>
              <a:ext cx="4762500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2885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8"/>
          <p:cNvGrpSpPr/>
          <p:nvPr/>
        </p:nvGrpSpPr>
        <p:grpSpPr>
          <a:xfrm>
            <a:off x="304800" y="2743200"/>
            <a:ext cx="7772400" cy="588124"/>
            <a:chOff x="304800" y="2743200"/>
            <a:chExt cx="7772400" cy="588124"/>
          </a:xfrm>
        </p:grpSpPr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304800" y="2796469"/>
              <a:ext cx="5562600" cy="4801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US" sz="1400" dirty="0" smtClean="0">
                  <a:latin typeface="Arial" charset="0"/>
                </a:rPr>
                <a:t>Fast non-leakage probability</a:t>
              </a:r>
            </a:p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endParaRPr lang="nl-NL" sz="1400" dirty="0">
                <a:latin typeface="Arial" charset="0"/>
                <a:sym typeface="Symbol" pitchFamily="18" charset="2"/>
              </a:endParaRPr>
            </a:p>
          </p:txBody>
        </p:sp>
        <p:pic>
          <p:nvPicPr>
            <p:cNvPr id="13619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3225" y="2743200"/>
              <a:ext cx="5133975" cy="588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29"/>
          <p:cNvGrpSpPr/>
          <p:nvPr/>
        </p:nvGrpSpPr>
        <p:grpSpPr>
          <a:xfrm>
            <a:off x="304800" y="3339394"/>
            <a:ext cx="7772400" cy="480131"/>
            <a:chOff x="304800" y="3339394"/>
            <a:chExt cx="7772400" cy="480131"/>
          </a:xfrm>
        </p:grpSpPr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304800" y="3339394"/>
              <a:ext cx="2743200" cy="4801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US" sz="1400" dirty="0" smtClean="0">
                  <a:latin typeface="Arial" charset="0"/>
                </a:rPr>
                <a:t>Thermal non-leakage probability</a:t>
              </a:r>
            </a:p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endParaRPr lang="nl-NL" sz="1400" dirty="0">
                <a:latin typeface="Arial" charset="0"/>
                <a:sym typeface="Symbol" pitchFamily="18" charset="2"/>
              </a:endParaRPr>
            </a:p>
          </p:txBody>
        </p:sp>
        <p:pic>
          <p:nvPicPr>
            <p:cNvPr id="13619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54622" y="3352800"/>
              <a:ext cx="502257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" name="TextBox 24"/>
          <p:cNvSpPr txBox="1"/>
          <p:nvPr/>
        </p:nvSpPr>
        <p:spPr>
          <a:xfrm>
            <a:off x="304800" y="4038600"/>
            <a:ext cx="5867400" cy="1169551"/>
          </a:xfrm>
          <a:prstGeom prst="rect">
            <a:avLst/>
          </a:prstGeom>
          <a:solidFill>
            <a:srgbClr val="FEFCAC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</a:rPr>
              <a:t>Total non-leakage probability depends on coolant </a:t>
            </a:r>
            <a:r>
              <a:rPr lang="en-US" sz="1400" dirty="0" smtClean="0">
                <a:latin typeface="Arial" charset="0"/>
              </a:rPr>
              <a:t>temperature with negative temperature coefficient. </a:t>
            </a:r>
          </a:p>
          <a:p>
            <a:endParaRPr lang="en-US" sz="1400" dirty="0">
              <a:latin typeface="Arial" charset="0"/>
            </a:endParaRPr>
          </a:p>
          <a:p>
            <a:r>
              <a:rPr lang="en-US" sz="1400" dirty="0" smtClean="0">
                <a:latin typeface="Arial" charset="0"/>
              </a:rPr>
              <a:t>As coolant temperature rises, the coolant expands. Density of the moderator is lower; there neutrons travel farther while slowing down.</a:t>
            </a:r>
            <a:endParaRPr lang="en-US" sz="1400" dirty="0">
              <a:latin typeface="Arial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04800" y="5311069"/>
            <a:ext cx="2743200" cy="4801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Six factor formula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nl-NL" sz="1400" dirty="0">
              <a:latin typeface="Arial" charset="0"/>
              <a:sym typeface="Symbol" pitchFamily="18" charset="2"/>
            </a:endParaRPr>
          </a:p>
        </p:txBody>
      </p:sp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5257800"/>
            <a:ext cx="2600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 useBgFill="1"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E3B9A-920A-4125-978D-897D40EA07B2}" type="slidenum">
              <a:rPr lang="en-US" smtClean="0"/>
              <a:pPr>
                <a:defRPr/>
              </a:pPr>
              <a:t>44</a:t>
            </a:fld>
            <a:endParaRPr lang="en-US">
              <a:latin typeface="Times" pitchFamily="18" charset="0"/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324" y="2257045"/>
            <a:ext cx="3876676" cy="460095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noFill/>
          <a:ln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i="1" dirty="0" smtClean="0">
                <a:solidFill>
                  <a:srgbClr val="000099"/>
                </a:solidFill>
                <a:latin typeface="+mj-lt"/>
                <a:cs typeface="+mn-cs"/>
              </a:rPr>
              <a:t>Neutron life cycle in a thermal reactor</a:t>
            </a:r>
            <a:endParaRPr lang="en-US" sz="3200" b="1" i="1" dirty="0">
              <a:solidFill>
                <a:srgbClr val="000099"/>
              </a:solidFill>
              <a:latin typeface="+mj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73005"/>
            <a:ext cx="2895600" cy="1384995"/>
          </a:xfrm>
          <a:prstGeom prst="rect">
            <a:avLst/>
          </a:prstGeom>
          <a:solidFill>
            <a:srgbClr val="FEFCAC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</a:rPr>
              <a:t>Life cycle in a fast breeder reactor is different. </a:t>
            </a:r>
          </a:p>
          <a:p>
            <a:endParaRPr lang="en-US" sz="1400" dirty="0">
              <a:latin typeface="Arial" charset="0"/>
            </a:endParaRPr>
          </a:p>
          <a:p>
            <a:r>
              <a:rPr lang="en-US" sz="1400" dirty="0" err="1" smtClean="0">
                <a:latin typeface="Arial" charset="0"/>
              </a:rPr>
              <a:t>Thermalization</a:t>
            </a:r>
            <a:r>
              <a:rPr lang="en-US" sz="1400" dirty="0" smtClean="0">
                <a:latin typeface="Arial" charset="0"/>
              </a:rPr>
              <a:t> is minimized and almost all fissions take place by fast neutrons.</a:t>
            </a:r>
            <a:endParaRPr lang="en-US" sz="1400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886200"/>
            <a:ext cx="2895600" cy="738664"/>
          </a:xfrm>
          <a:prstGeom prst="rect">
            <a:avLst/>
          </a:prstGeom>
          <a:solidFill>
            <a:srgbClr val="FEFCAC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</a:rPr>
              <a:t>Enrichment affects thermal utilization and reproduction factor, and resonance escape probability</a:t>
            </a:r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71600"/>
            <a:ext cx="45720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Fast fission factor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Fast fission factor</a:t>
            </a:r>
            <a:endParaRPr lang="en-US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297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graphicFrame>
        <p:nvGraphicFramePr>
          <p:cNvPr id="32" name="Object 3"/>
          <p:cNvGraphicFramePr>
            <a:graphicFrameLocks noChangeAspect="1"/>
          </p:cNvGraphicFramePr>
          <p:nvPr/>
        </p:nvGraphicFramePr>
        <p:xfrm>
          <a:off x="2590800" y="1128712"/>
          <a:ext cx="5659565" cy="598486"/>
        </p:xfrm>
        <a:graphic>
          <a:graphicData uri="http://schemas.openxmlformats.org/presentationml/2006/ole">
            <p:oleObj spid="_x0000_s282628" name="Equation" r:id="rId4" imgW="3987720" imgH="419040" progId="Equation.DSMT4">
              <p:embed/>
            </p:oleObj>
          </a:graphicData>
        </a:graphic>
      </p:graphicFrame>
      <p:graphicFrame>
        <p:nvGraphicFramePr>
          <p:cNvPr id="24" name="Object 20"/>
          <p:cNvGraphicFramePr>
            <a:graphicFrameLocks noChangeAspect="1"/>
          </p:cNvGraphicFramePr>
          <p:nvPr/>
        </p:nvGraphicFramePr>
        <p:xfrm>
          <a:off x="914400" y="2743200"/>
          <a:ext cx="6832600" cy="939800"/>
        </p:xfrm>
        <a:graphic>
          <a:graphicData uri="http://schemas.openxmlformats.org/presentationml/2006/ole">
            <p:oleObj spid="_x0000_s282634" name="Equation" r:id="rId5" imgW="4254480" imgH="583920" progId="Equation.DSMT4">
              <p:embed/>
            </p:oleObj>
          </a:graphicData>
        </a:graphic>
      </p:graphicFrame>
      <p:sp>
        <p:nvSpPr>
          <p:cNvPr id="25" name="Rechteraccolade 24"/>
          <p:cNvSpPr/>
          <p:nvPr/>
        </p:nvSpPr>
        <p:spPr bwMode="auto">
          <a:xfrm rot="5400000">
            <a:off x="6646068" y="2857500"/>
            <a:ext cx="228600" cy="18288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5925824" y="3974068"/>
            <a:ext cx="306577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Varieert tussen 0.02 en 0.30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533400" y="4572000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Afhankelijk</a:t>
            </a:r>
            <a:r>
              <a:rPr lang="en-US" dirty="0" smtClean="0">
                <a:latin typeface="+mn-lt"/>
              </a:rPr>
              <a:t> van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Moderator </a:t>
            </a:r>
            <a:r>
              <a:rPr lang="en-US" sz="1600" dirty="0" err="1" smtClean="0">
                <a:latin typeface="+mn-lt"/>
              </a:rPr>
              <a:t>materiaal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Verrijkingsgraad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25" grpId="0" animBg="1"/>
      <p:bldP spid="28" grpId="0" animBg="1"/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Resonance escape probability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33576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snelle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die downward </a:t>
            </a:r>
            <a:r>
              <a:rPr lang="en-US" dirty="0" err="1" smtClean="0">
                <a:latin typeface="+mn-lt"/>
              </a:rPr>
              <a:t>scatteren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geabsorbeerd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In I-range door </a:t>
            </a:r>
            <a:r>
              <a:rPr lang="en-US" sz="1600" dirty="0" err="1" smtClean="0">
                <a:latin typeface="+mn-lt"/>
              </a:rPr>
              <a:t>resonante</a:t>
            </a:r>
            <a:r>
              <a:rPr lang="en-US" sz="1600" dirty="0" smtClean="0">
                <a:latin typeface="+mn-lt"/>
              </a:rPr>
              <a:t> capture door fuel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In T-range door fuel en moderator</a:t>
            </a:r>
            <a:endParaRPr lang="en-US" sz="1600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hadden</a:t>
            </a:r>
            <a:endParaRPr lang="en-US" dirty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423838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Schrijf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endParaRPr lang="en-US" sz="1600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157289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graphicFrame>
        <p:nvGraphicFramePr>
          <p:cNvPr id="12" name="Object 20"/>
          <p:cNvGraphicFramePr>
            <a:graphicFrameLocks noChangeAspect="1"/>
          </p:cNvGraphicFramePr>
          <p:nvPr/>
        </p:nvGraphicFramePr>
        <p:xfrm>
          <a:off x="1785938" y="2876541"/>
          <a:ext cx="6935787" cy="981075"/>
        </p:xfrm>
        <a:graphic>
          <a:graphicData uri="http://schemas.openxmlformats.org/presentationml/2006/ole">
            <p:oleObj spid="_x0000_s283652" name="Equation" r:id="rId4" imgW="4317840" imgH="609480" progId="Equation.DSMT4">
              <p:embed/>
            </p:oleObj>
          </a:graphicData>
        </a:graphic>
      </p:graphicFrame>
      <p:graphicFrame>
        <p:nvGraphicFramePr>
          <p:cNvPr id="283653" name="Object 5"/>
          <p:cNvGraphicFramePr>
            <a:graphicFrameLocks noChangeAspect="1"/>
          </p:cNvGraphicFramePr>
          <p:nvPr/>
        </p:nvGraphicFramePr>
        <p:xfrm>
          <a:off x="2286000" y="1095376"/>
          <a:ext cx="4724400" cy="617537"/>
        </p:xfrm>
        <a:graphic>
          <a:graphicData uri="http://schemas.openxmlformats.org/presentationml/2006/ole">
            <p:oleObj spid="_x0000_s283653" name="Equation" r:id="rId5" imgW="3225600" imgH="419040" progId="Equation.DSMT4">
              <p:embed/>
            </p:oleObj>
          </a:graphicData>
        </a:graphic>
      </p:graphicFrame>
      <p:graphicFrame>
        <p:nvGraphicFramePr>
          <p:cNvPr id="283654" name="Object 6"/>
          <p:cNvGraphicFramePr>
            <a:graphicFrameLocks noChangeAspect="1"/>
          </p:cNvGraphicFramePr>
          <p:nvPr/>
        </p:nvGraphicFramePr>
        <p:xfrm>
          <a:off x="1828800" y="3971925"/>
          <a:ext cx="7221538" cy="981075"/>
        </p:xfrm>
        <a:graphic>
          <a:graphicData uri="http://schemas.openxmlformats.org/presentationml/2006/ole">
            <p:oleObj spid="_x0000_s283654" name="Equation" r:id="rId6" imgW="4495680" imgH="609480" progId="Equation.DSMT4">
              <p:embed/>
            </p:oleObj>
          </a:graphicData>
        </a:graphic>
      </p:graphicFrame>
      <p:sp>
        <p:nvSpPr>
          <p:cNvPr id="16" name="Afgeronde rechthoek 15"/>
          <p:cNvSpPr/>
          <p:nvPr/>
        </p:nvSpPr>
        <p:spPr bwMode="auto">
          <a:xfrm>
            <a:off x="2514600" y="4467224"/>
            <a:ext cx="6553200" cy="4572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116427" y="4974432"/>
            <a:ext cx="5951373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= Totale absorptie </a:t>
            </a:r>
            <a:r>
              <a:rPr lang="nl-NL" i="1" dirty="0" smtClean="0">
                <a:latin typeface="+mn-lt"/>
              </a:rPr>
              <a:t>= </a:t>
            </a:r>
            <a:r>
              <a:rPr lang="nl-NL" i="1" dirty="0" err="1" smtClean="0">
                <a:latin typeface="+mn-lt"/>
              </a:rPr>
              <a:t>Vq</a:t>
            </a:r>
            <a:r>
              <a:rPr lang="nl-NL" i="1" dirty="0" smtClean="0">
                <a:latin typeface="+mn-lt"/>
              </a:rPr>
              <a:t> </a:t>
            </a:r>
            <a:r>
              <a:rPr lang="nl-NL" dirty="0" smtClean="0">
                <a:latin typeface="+mn-lt"/>
              </a:rPr>
              <a:t>met </a:t>
            </a:r>
            <a:r>
              <a:rPr lang="nl-NL" i="1" dirty="0" smtClean="0">
                <a:latin typeface="+mn-lt"/>
              </a:rPr>
              <a:t>q</a:t>
            </a:r>
            <a:r>
              <a:rPr lang="nl-NL" dirty="0" smtClean="0">
                <a:latin typeface="+mn-lt"/>
              </a:rPr>
              <a:t> de </a:t>
            </a:r>
            <a:r>
              <a:rPr lang="nl-NL" dirty="0" err="1" smtClean="0">
                <a:latin typeface="+mn-lt"/>
              </a:rPr>
              <a:t>slowing</a:t>
            </a:r>
            <a:r>
              <a:rPr lang="nl-NL" dirty="0" smtClean="0">
                <a:latin typeface="+mn-lt"/>
              </a:rPr>
              <a:t> down dichtheid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4218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Twee volume model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3655" name="Object 7"/>
          <p:cNvGraphicFramePr>
            <a:graphicFrameLocks noChangeAspect="1"/>
          </p:cNvGraphicFramePr>
          <p:nvPr/>
        </p:nvGraphicFramePr>
        <p:xfrm>
          <a:off x="2743200" y="5257800"/>
          <a:ext cx="3122612" cy="674688"/>
        </p:xfrm>
        <a:graphic>
          <a:graphicData uri="http://schemas.openxmlformats.org/presentationml/2006/ole">
            <p:oleObj spid="_x0000_s283655" name="Equation" r:id="rId7" imgW="1942920" imgH="419040" progId="Equation.DSMT4">
              <p:embed/>
            </p:oleObj>
          </a:graphicData>
        </a:graphic>
      </p:graphicFrame>
      <p:sp>
        <p:nvSpPr>
          <p:cNvPr id="21" name="Tekstvak 20"/>
          <p:cNvSpPr txBox="1"/>
          <p:nvPr/>
        </p:nvSpPr>
        <p:spPr>
          <a:xfrm>
            <a:off x="5943600" y="5421868"/>
            <a:ext cx="3211200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Verwaarloos </a:t>
            </a:r>
            <a:r>
              <a:rPr lang="nl-NL" dirty="0" err="1" smtClean="0">
                <a:latin typeface="+mn-lt"/>
              </a:rPr>
              <a:t>slowdown</a:t>
            </a:r>
            <a:r>
              <a:rPr lang="nl-NL" dirty="0" smtClean="0">
                <a:latin typeface="+mn-lt"/>
              </a:rPr>
              <a:t> in </a:t>
            </a:r>
            <a:r>
              <a:rPr lang="nl-NL" dirty="0" err="1" smtClean="0">
                <a:latin typeface="+mn-lt"/>
              </a:rPr>
              <a:t>fuel</a:t>
            </a:r>
            <a:endParaRPr lang="nl-NL" dirty="0" smtClean="0">
              <a:latin typeface="+mn-lt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6107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3656" name="Object 8"/>
          <p:cNvGraphicFramePr>
            <a:graphicFrameLocks noChangeAspect="1"/>
          </p:cNvGraphicFramePr>
          <p:nvPr/>
        </p:nvGraphicFramePr>
        <p:xfrm>
          <a:off x="1719262" y="5927724"/>
          <a:ext cx="3081338" cy="735012"/>
        </p:xfrm>
        <a:graphic>
          <a:graphicData uri="http://schemas.openxmlformats.org/presentationml/2006/ole">
            <p:oleObj spid="_x0000_s283656" name="Equation" r:id="rId8" imgW="1917360" imgH="457200" progId="Equation.DSMT4">
              <p:embed/>
            </p:oleObj>
          </a:graphicData>
        </a:graphic>
      </p:graphicFrame>
      <p:sp>
        <p:nvSpPr>
          <p:cNvPr id="31" name="Tekstvak 30"/>
          <p:cNvSpPr txBox="1"/>
          <p:nvPr/>
        </p:nvSpPr>
        <p:spPr>
          <a:xfrm>
            <a:off x="5026824" y="6100524"/>
            <a:ext cx="365997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+mn-lt"/>
              </a:rPr>
              <a:t>Capture</a:t>
            </a:r>
            <a:r>
              <a:rPr lang="nl-NL" dirty="0" smtClean="0">
                <a:latin typeface="+mn-lt"/>
              </a:rPr>
              <a:t> </a:t>
            </a:r>
            <a:r>
              <a:rPr lang="nl-NL" dirty="0" err="1" smtClean="0">
                <a:latin typeface="+mn-lt"/>
              </a:rPr>
              <a:t>fertile</a:t>
            </a:r>
            <a:r>
              <a:rPr lang="nl-NL" dirty="0" smtClean="0">
                <a:latin typeface="+mn-lt"/>
              </a:rPr>
              <a:t> materiaal dominant</a:t>
            </a:r>
          </a:p>
        </p:txBody>
      </p:sp>
      <p:graphicFrame>
        <p:nvGraphicFramePr>
          <p:cNvPr id="283657" name="Object 9"/>
          <p:cNvGraphicFramePr>
            <a:graphicFrameLocks noChangeAspect="1"/>
          </p:cNvGraphicFramePr>
          <p:nvPr/>
        </p:nvGraphicFramePr>
        <p:xfrm>
          <a:off x="6934200" y="6400800"/>
          <a:ext cx="1693862" cy="388937"/>
        </p:xfrm>
        <a:graphic>
          <a:graphicData uri="http://schemas.openxmlformats.org/presentationml/2006/ole">
            <p:oleObj spid="_x0000_s283657" name="Equation" r:id="rId9" imgW="1054080" imgH="2412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8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8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11" grpId="0"/>
      <p:bldP spid="16" grpId="0" animBg="1"/>
      <p:bldP spid="17" grpId="0" animBg="1"/>
      <p:bldP spid="18" grpId="0"/>
      <p:bldP spid="21" grpId="0" animBg="1"/>
      <p:bldP spid="22" grpId="0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846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3153" y="2667000"/>
            <a:ext cx="237641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Resonance escape probability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33576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In I-range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moderatoren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zuivere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verstrooiiers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Er</a:t>
            </a:r>
            <a:r>
              <a:rPr lang="en-US" sz="1600" dirty="0" smtClean="0">
                <a:latin typeface="+mn-lt"/>
              </a:rPr>
              <a:t> is </a:t>
            </a:r>
            <a:r>
              <a:rPr lang="en-US" sz="1600" dirty="0" err="1" smtClean="0">
                <a:latin typeface="+mn-lt"/>
              </a:rPr>
              <a:t>dan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relatie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tussen</a:t>
            </a:r>
            <a:r>
              <a:rPr lang="en-US" sz="1600" dirty="0" smtClean="0">
                <a:latin typeface="+mn-lt"/>
              </a:rPr>
              <a:t> flux en slowing down density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Als</a:t>
            </a:r>
            <a:r>
              <a:rPr lang="en-US" sz="1600" dirty="0" smtClean="0">
                <a:latin typeface="+mn-lt"/>
              </a:rPr>
              <a:t>                             , </a:t>
            </a:r>
            <a:r>
              <a:rPr lang="en-US" sz="1600" dirty="0" err="1" smtClean="0">
                <a:latin typeface="+mn-lt"/>
              </a:rPr>
              <a:t>dan</a:t>
            </a:r>
            <a:r>
              <a:rPr lang="en-US" sz="1600" dirty="0" smtClean="0">
                <a:latin typeface="+mn-lt"/>
              </a:rPr>
              <a:t> is de flux </a:t>
            </a:r>
            <a:r>
              <a:rPr lang="en-US" sz="1600" i="1" dirty="0" smtClean="0">
                <a:latin typeface="+mn-lt"/>
              </a:rPr>
              <a:t>1/E</a:t>
            </a:r>
            <a:r>
              <a:rPr lang="en-US" sz="1600" dirty="0" smtClean="0">
                <a:latin typeface="+mn-lt"/>
              </a:rPr>
              <a:t> </a:t>
            </a:r>
            <a:endParaRPr lang="en-US" sz="1600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hadden</a:t>
            </a:r>
            <a:endParaRPr lang="en-US" dirty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39624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Herschrijf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endParaRPr lang="en-US" sz="1600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8956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45720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1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resonantie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3655" name="Object 7"/>
          <p:cNvGraphicFramePr>
            <a:graphicFrameLocks noChangeAspect="1"/>
          </p:cNvGraphicFramePr>
          <p:nvPr/>
        </p:nvGraphicFramePr>
        <p:xfrm>
          <a:off x="1447801" y="2466555"/>
          <a:ext cx="1600200" cy="338557"/>
        </p:xfrm>
        <a:graphic>
          <a:graphicData uri="http://schemas.openxmlformats.org/presentationml/2006/ole">
            <p:oleObj spid="_x0000_s284677" name="Equation" r:id="rId5" imgW="1143000" imgH="24120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5754915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3656" name="Object 8"/>
          <p:cNvGraphicFramePr>
            <a:graphicFrameLocks noChangeAspect="1"/>
          </p:cNvGraphicFramePr>
          <p:nvPr/>
        </p:nvGraphicFramePr>
        <p:xfrm>
          <a:off x="1828800" y="1043780"/>
          <a:ext cx="3081338" cy="735012"/>
        </p:xfrm>
        <a:graphic>
          <a:graphicData uri="http://schemas.openxmlformats.org/presentationml/2006/ole">
            <p:oleObj spid="_x0000_s284678" name="Equation" r:id="rId6" imgW="1917360" imgH="457200" progId="Equation.DSMT4">
              <p:embed/>
            </p:oleObj>
          </a:graphicData>
        </a:graphic>
      </p:graphicFrame>
      <p:sp>
        <p:nvSpPr>
          <p:cNvPr id="31" name="Tekstvak 30"/>
          <p:cNvSpPr txBox="1"/>
          <p:nvPr/>
        </p:nvSpPr>
        <p:spPr>
          <a:xfrm>
            <a:off x="609600" y="6412468"/>
            <a:ext cx="41910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dirty="0" err="1" smtClean="0">
                <a:latin typeface="+mn-lt"/>
              </a:rPr>
              <a:t>Self</a:t>
            </a:r>
            <a:r>
              <a:rPr lang="nl-NL" dirty="0" smtClean="0">
                <a:latin typeface="+mn-lt"/>
              </a:rPr>
              <a:t> </a:t>
            </a:r>
            <a:r>
              <a:rPr lang="nl-NL" dirty="0" err="1" smtClean="0">
                <a:latin typeface="+mn-lt"/>
              </a:rPr>
              <a:t>shielding</a:t>
            </a:r>
            <a:r>
              <a:rPr lang="nl-NL" dirty="0" smtClean="0">
                <a:latin typeface="+mn-lt"/>
              </a:rPr>
              <a:t> </a:t>
            </a:r>
            <a:r>
              <a:rPr lang="nl-NL" dirty="0" err="1" smtClean="0">
                <a:latin typeface="+mn-lt"/>
              </a:rPr>
              <a:t>depresses</a:t>
            </a:r>
            <a:endParaRPr lang="nl-NL" dirty="0" smtClean="0">
              <a:latin typeface="+mn-lt"/>
            </a:endParaRPr>
          </a:p>
        </p:txBody>
      </p:sp>
      <p:graphicFrame>
        <p:nvGraphicFramePr>
          <p:cNvPr id="283657" name="Object 9"/>
          <p:cNvGraphicFramePr>
            <a:graphicFrameLocks noChangeAspect="1"/>
          </p:cNvGraphicFramePr>
          <p:nvPr/>
        </p:nvGraphicFramePr>
        <p:xfrm>
          <a:off x="1473200" y="2887663"/>
          <a:ext cx="1879600" cy="390525"/>
        </p:xfrm>
        <a:graphic>
          <a:graphicData uri="http://schemas.openxmlformats.org/presentationml/2006/ole">
            <p:oleObj spid="_x0000_s284679" name="Equation" r:id="rId7" imgW="1168200" imgH="241200" progId="Equation.DSMT4">
              <p:embed/>
            </p:oleObj>
          </a:graphicData>
        </a:graphic>
      </p:graphicFrame>
      <p:sp>
        <p:nvSpPr>
          <p:cNvPr id="20" name="TextBox 17"/>
          <p:cNvSpPr txBox="1"/>
          <p:nvPr/>
        </p:nvSpPr>
        <p:spPr>
          <a:xfrm>
            <a:off x="533400" y="32882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endParaRPr lang="en-US" dirty="0">
              <a:latin typeface="+mn-lt"/>
            </a:endParaRPr>
          </a:p>
        </p:txBody>
      </p:sp>
      <p:graphicFrame>
        <p:nvGraphicFramePr>
          <p:cNvPr id="284680" name="Object 8"/>
          <p:cNvGraphicFramePr>
            <a:graphicFrameLocks noChangeAspect="1"/>
          </p:cNvGraphicFramePr>
          <p:nvPr/>
        </p:nvGraphicFramePr>
        <p:xfrm>
          <a:off x="2019300" y="3124200"/>
          <a:ext cx="4305300" cy="735013"/>
        </p:xfrm>
        <a:graphic>
          <a:graphicData uri="http://schemas.openxmlformats.org/presentationml/2006/ole">
            <p:oleObj spid="_x0000_s284680" name="Equation" r:id="rId8" imgW="2679480" imgH="457200" progId="Equation.DSMT4">
              <p:embed/>
            </p:oleObj>
          </a:graphicData>
        </a:graphic>
      </p:graphicFrame>
      <p:graphicFrame>
        <p:nvGraphicFramePr>
          <p:cNvPr id="284681" name="Object 9"/>
          <p:cNvGraphicFramePr>
            <a:graphicFrameLocks noChangeAspect="1"/>
          </p:cNvGraphicFramePr>
          <p:nvPr/>
        </p:nvGraphicFramePr>
        <p:xfrm>
          <a:off x="2133600" y="3779838"/>
          <a:ext cx="4591050" cy="755650"/>
        </p:xfrm>
        <a:graphic>
          <a:graphicData uri="http://schemas.openxmlformats.org/presentationml/2006/ole">
            <p:oleObj spid="_x0000_s284681" name="Equation" r:id="rId9" imgW="2857320" imgH="469800" progId="Equation.DSMT4">
              <p:embed/>
            </p:oleObj>
          </a:graphicData>
        </a:graphic>
      </p:graphicFrame>
      <p:pic>
        <p:nvPicPr>
          <p:cNvPr id="28468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1800" y="1066799"/>
            <a:ext cx="4807819" cy="162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ep 34"/>
          <p:cNvGrpSpPr/>
          <p:nvPr/>
        </p:nvGrpSpPr>
        <p:grpSpPr>
          <a:xfrm>
            <a:off x="6248400" y="4724400"/>
            <a:ext cx="2514600" cy="838200"/>
            <a:chOff x="5947230" y="4953000"/>
            <a:chExt cx="2514600" cy="838200"/>
          </a:xfrm>
        </p:grpSpPr>
        <p:sp>
          <p:nvSpPr>
            <p:cNvPr id="33" name="Rounded Rectangle 27"/>
            <p:cNvSpPr/>
            <p:nvPr/>
          </p:nvSpPr>
          <p:spPr bwMode="auto">
            <a:xfrm>
              <a:off x="5947230" y="4953000"/>
              <a:ext cx="2514600" cy="838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84684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19800" y="5029200"/>
              <a:ext cx="2362200" cy="69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84685" name="Object 13"/>
          <p:cNvGraphicFramePr>
            <a:graphicFrameLocks noChangeAspect="1"/>
          </p:cNvGraphicFramePr>
          <p:nvPr/>
        </p:nvGraphicFramePr>
        <p:xfrm>
          <a:off x="2778125" y="4383088"/>
          <a:ext cx="2346325" cy="774700"/>
        </p:xfrm>
        <a:graphic>
          <a:graphicData uri="http://schemas.openxmlformats.org/presentationml/2006/ole">
            <p:oleObj spid="_x0000_s284685" name="Equation" r:id="rId12" imgW="1460160" imgH="48240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51170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resonanties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4686" name="Object 14"/>
          <p:cNvGraphicFramePr>
            <a:graphicFrameLocks noChangeAspect="1"/>
          </p:cNvGraphicFramePr>
          <p:nvPr/>
        </p:nvGraphicFramePr>
        <p:xfrm>
          <a:off x="2819400" y="5119688"/>
          <a:ext cx="2570163" cy="366712"/>
        </p:xfrm>
        <a:graphic>
          <a:graphicData uri="http://schemas.openxmlformats.org/presentationml/2006/ole">
            <p:oleObj spid="_x0000_s284686" name="Equation" r:id="rId13" imgW="1600200" imgH="228600" progId="Equation.DSMT4">
              <p:embed/>
            </p:oleObj>
          </a:graphicData>
        </a:graphic>
      </p:graphicFrame>
      <p:graphicFrame>
        <p:nvGraphicFramePr>
          <p:cNvPr id="284687" name="Object 15"/>
          <p:cNvGraphicFramePr>
            <a:graphicFrameLocks noChangeAspect="1"/>
          </p:cNvGraphicFramePr>
          <p:nvPr/>
        </p:nvGraphicFramePr>
        <p:xfrm>
          <a:off x="1828800" y="5562600"/>
          <a:ext cx="3733800" cy="774700"/>
        </p:xfrm>
        <a:graphic>
          <a:graphicData uri="http://schemas.openxmlformats.org/presentationml/2006/ole">
            <p:oleObj spid="_x0000_s284687" name="Equation" r:id="rId14" imgW="2323800" imgH="482400" progId="Equation.DSMT4">
              <p:embed/>
            </p:oleObj>
          </a:graphicData>
        </a:graphic>
      </p:graphicFrame>
      <p:graphicFrame>
        <p:nvGraphicFramePr>
          <p:cNvPr id="284688" name="Object 16"/>
          <p:cNvGraphicFramePr>
            <a:graphicFrameLocks noChangeAspect="1"/>
          </p:cNvGraphicFramePr>
          <p:nvPr/>
        </p:nvGraphicFramePr>
        <p:xfrm>
          <a:off x="3273425" y="6437085"/>
          <a:ext cx="1450975" cy="390525"/>
        </p:xfrm>
        <a:graphic>
          <a:graphicData uri="http://schemas.openxmlformats.org/presentationml/2006/ole">
            <p:oleObj spid="_x0000_s284688" name="Equation" r:id="rId15" imgW="901440" imgH="241200" progId="Equation.DSMT4">
              <p:embed/>
            </p:oleObj>
          </a:graphicData>
        </a:graphic>
      </p:graphicFrame>
      <p:sp>
        <p:nvSpPr>
          <p:cNvPr id="36" name="Tekstvak 35"/>
          <p:cNvSpPr txBox="1"/>
          <p:nvPr/>
        </p:nvSpPr>
        <p:spPr>
          <a:xfrm>
            <a:off x="6629400" y="5738336"/>
            <a:ext cx="2438400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+mn-lt"/>
              </a:rPr>
              <a:t>Fuel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rods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i="1" dirty="0" smtClean="0">
                <a:latin typeface="+mn-lt"/>
              </a:rPr>
              <a:t>0.2 &lt; D &lt; 3.5 </a:t>
            </a:r>
            <a:r>
              <a:rPr lang="nl-NL" sz="1400" dirty="0" smtClean="0">
                <a:latin typeface="+mn-lt"/>
              </a:rPr>
              <a:t>cm</a:t>
            </a:r>
          </a:p>
          <a:p>
            <a:r>
              <a:rPr lang="nl-NL" sz="1400" dirty="0" smtClean="0">
                <a:latin typeface="+mn-lt"/>
              </a:rPr>
              <a:t>Integraal </a:t>
            </a:r>
            <a:r>
              <a:rPr lang="nl-NL" sz="1400" i="1" dirty="0" smtClean="0">
                <a:latin typeface="+mn-lt"/>
              </a:rPr>
              <a:t>I</a:t>
            </a:r>
            <a:r>
              <a:rPr lang="nl-NL" sz="1400" dirty="0" smtClean="0">
                <a:latin typeface="+mn-lt"/>
              </a:rPr>
              <a:t> (absorptie) neemt af als </a:t>
            </a:r>
            <a:r>
              <a:rPr lang="nl-NL" sz="1400" i="1" dirty="0" smtClean="0">
                <a:latin typeface="+mn-lt"/>
              </a:rPr>
              <a:t>D</a:t>
            </a:r>
            <a:r>
              <a:rPr lang="nl-NL" sz="1400" dirty="0" smtClean="0">
                <a:latin typeface="+mn-lt"/>
              </a:rPr>
              <a:t> toeneemt!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8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8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8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8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84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84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4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84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84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11" grpId="0"/>
      <p:bldP spid="18" grpId="0"/>
      <p:bldP spid="22" grpId="0"/>
      <p:bldP spid="31" grpId="0" animBg="1"/>
      <p:bldP spid="20" grpId="0"/>
      <p:bldP spid="28" grpId="0"/>
      <p:bldP spid="3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Thermal utilization factor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54931" y="2924176"/>
            <a:ext cx="3507692" cy="307777"/>
          </a:xfrm>
          <a:prstGeom prst="rect">
            <a:avLst/>
          </a:prstGeom>
          <a:solidFill>
            <a:srgbClr val="FEFCA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charset="0"/>
              </a:rPr>
              <a:t>(</a:t>
            </a:r>
            <a:r>
              <a:rPr lang="en-US" sz="1400" dirty="0" err="1" smtClean="0">
                <a:latin typeface="Arial" charset="0"/>
              </a:rPr>
              <a:t>ruimtelijk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gemiddelde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thermische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fluxen</a:t>
            </a:r>
            <a:r>
              <a:rPr lang="en-US" sz="1400" dirty="0" smtClean="0">
                <a:latin typeface="Arial" charset="0"/>
              </a:rPr>
              <a:t>)</a:t>
            </a:r>
            <a:endParaRPr lang="en-US" sz="1400" dirty="0">
              <a:latin typeface="Arial" charset="0"/>
            </a:endParaRPr>
          </a:p>
        </p:txBody>
      </p:sp>
      <p:graphicFrame>
        <p:nvGraphicFramePr>
          <p:cNvPr id="285698" name="Object 2"/>
          <p:cNvGraphicFramePr>
            <a:graphicFrameLocks noChangeAspect="1"/>
          </p:cNvGraphicFramePr>
          <p:nvPr/>
        </p:nvGraphicFramePr>
        <p:xfrm>
          <a:off x="3322637" y="1121568"/>
          <a:ext cx="4602163" cy="631825"/>
        </p:xfrm>
        <a:graphic>
          <a:graphicData uri="http://schemas.openxmlformats.org/presentationml/2006/ole">
            <p:oleObj spid="_x0000_s285698" name="Equation" r:id="rId4" imgW="3073320" imgH="419040" progId="Equation.DSMT4">
              <p:embed/>
            </p:oleObj>
          </a:graphicData>
        </a:graphic>
      </p:graphicFrame>
      <p:sp>
        <p:nvSpPr>
          <p:cNvPr id="17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Thermal utilization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285699" name="Object 3"/>
          <p:cNvGraphicFramePr>
            <a:graphicFrameLocks noChangeAspect="1"/>
          </p:cNvGraphicFramePr>
          <p:nvPr/>
        </p:nvGraphicFramePr>
        <p:xfrm>
          <a:off x="3657600" y="1905000"/>
          <a:ext cx="4752975" cy="939800"/>
        </p:xfrm>
        <a:graphic>
          <a:graphicData uri="http://schemas.openxmlformats.org/presentationml/2006/ole">
            <p:oleObj spid="_x0000_s285699" name="Equation" r:id="rId5" imgW="2958840" imgH="583920" progId="Equation.DSMT4">
              <p:embed/>
            </p:oleObj>
          </a:graphicData>
        </a:graphic>
      </p:graphicFrame>
      <p:sp>
        <p:nvSpPr>
          <p:cNvPr id="19" name="TextBox 17"/>
          <p:cNvSpPr txBox="1"/>
          <p:nvPr/>
        </p:nvSpPr>
        <p:spPr>
          <a:xfrm>
            <a:off x="533400" y="1840468"/>
            <a:ext cx="335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in fuel of moderator </a:t>
            </a:r>
            <a:r>
              <a:rPr lang="en-US" dirty="0" err="1" smtClean="0">
                <a:latin typeface="+mn-lt"/>
              </a:rPr>
              <a:t>geabsorbeerd</a:t>
            </a:r>
            <a:endParaRPr lang="en-US" dirty="0">
              <a:latin typeface="+mn-lt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2886670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Definieer</a:t>
            </a:r>
            <a:endParaRPr lang="en-US" dirty="0">
              <a:latin typeface="+mn-lt"/>
            </a:endParaRPr>
          </a:p>
        </p:txBody>
      </p:sp>
      <p:graphicFrame>
        <p:nvGraphicFramePr>
          <p:cNvPr id="285700" name="Object 4"/>
          <p:cNvGraphicFramePr>
            <a:graphicFrameLocks noChangeAspect="1"/>
          </p:cNvGraphicFramePr>
          <p:nvPr/>
        </p:nvGraphicFramePr>
        <p:xfrm>
          <a:off x="1620838" y="2866228"/>
          <a:ext cx="4017962" cy="469900"/>
        </p:xfrm>
        <a:graphic>
          <a:graphicData uri="http://schemas.openxmlformats.org/presentationml/2006/ole">
            <p:oleObj spid="_x0000_s285700" name="Equation" r:id="rId6" imgW="2501640" imgH="29196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3364468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</a:t>
            </a:r>
            <a:endParaRPr lang="en-US" dirty="0">
              <a:latin typeface="+mn-lt"/>
            </a:endParaRPr>
          </a:p>
        </p:txBody>
      </p:sp>
      <p:graphicFrame>
        <p:nvGraphicFramePr>
          <p:cNvPr id="285701" name="Object 5"/>
          <p:cNvGraphicFramePr>
            <a:graphicFrameLocks noChangeAspect="1"/>
          </p:cNvGraphicFramePr>
          <p:nvPr/>
        </p:nvGraphicFramePr>
        <p:xfrm>
          <a:off x="1198563" y="3352800"/>
          <a:ext cx="6650037" cy="469900"/>
        </p:xfrm>
        <a:graphic>
          <a:graphicData uri="http://schemas.openxmlformats.org/presentationml/2006/ole">
            <p:oleObj spid="_x0000_s285701" name="Equation" r:id="rId7" imgW="4140000" imgH="291960" progId="Equation.DSMT4">
              <p:embed/>
            </p:oleObj>
          </a:graphicData>
        </a:graphic>
      </p:graphicFrame>
      <p:sp>
        <p:nvSpPr>
          <p:cNvPr id="24" name="TextBox 17"/>
          <p:cNvSpPr txBox="1"/>
          <p:nvPr/>
        </p:nvSpPr>
        <p:spPr>
          <a:xfrm>
            <a:off x="533400" y="4174092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endParaRPr lang="en-US" dirty="0">
              <a:latin typeface="+mn-lt"/>
            </a:endParaRPr>
          </a:p>
        </p:txBody>
      </p:sp>
      <p:grpSp>
        <p:nvGrpSpPr>
          <p:cNvPr id="33" name="Groep 32"/>
          <p:cNvGrpSpPr/>
          <p:nvPr/>
        </p:nvGrpSpPr>
        <p:grpSpPr>
          <a:xfrm>
            <a:off x="2438400" y="4024312"/>
            <a:ext cx="2667000" cy="790575"/>
            <a:chOff x="2438400" y="4024312"/>
            <a:chExt cx="2667000" cy="790575"/>
          </a:xfrm>
        </p:grpSpPr>
        <p:sp>
          <p:nvSpPr>
            <p:cNvPr id="30" name="Rounded Rectangle 27"/>
            <p:cNvSpPr/>
            <p:nvPr/>
          </p:nvSpPr>
          <p:spPr bwMode="auto">
            <a:xfrm>
              <a:off x="2438400" y="4024312"/>
              <a:ext cx="2667000" cy="762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85702" name="Object 6"/>
            <p:cNvGraphicFramePr>
              <a:graphicFrameLocks noChangeAspect="1"/>
            </p:cNvGraphicFramePr>
            <p:nvPr/>
          </p:nvGraphicFramePr>
          <p:xfrm>
            <a:off x="2514600" y="4038600"/>
            <a:ext cx="2487612" cy="776287"/>
          </p:xfrm>
          <a:graphic>
            <a:graphicData uri="http://schemas.openxmlformats.org/presentationml/2006/ole">
              <p:oleObj spid="_x0000_s285702" name="Equation" r:id="rId8" imgW="1549080" imgH="482400" progId="Equation.DSMT4">
                <p:embed/>
              </p:oleObj>
            </a:graphicData>
          </a:graphic>
        </p:graphicFrame>
      </p:grpSp>
      <p:sp>
        <p:nvSpPr>
          <p:cNvPr id="27" name="TextBox 17"/>
          <p:cNvSpPr txBox="1"/>
          <p:nvPr/>
        </p:nvSpPr>
        <p:spPr>
          <a:xfrm>
            <a:off x="533400" y="49646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Met thermal disadvantage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285703" name="Object 7"/>
          <p:cNvGraphicFramePr>
            <a:graphicFrameLocks noChangeAspect="1"/>
          </p:cNvGraphicFramePr>
          <p:nvPr/>
        </p:nvGraphicFramePr>
        <p:xfrm>
          <a:off x="4048125" y="4994275"/>
          <a:ext cx="1285875" cy="388938"/>
        </p:xfrm>
        <a:graphic>
          <a:graphicData uri="http://schemas.openxmlformats.org/presentationml/2006/ole">
            <p:oleObj spid="_x0000_s285703" name="Equation" r:id="rId9" imgW="799920" imgH="24120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5562600"/>
            <a:ext cx="8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Hoe </a:t>
            </a:r>
            <a:r>
              <a:rPr lang="en-US" dirty="0" err="1" smtClean="0">
                <a:latin typeface="+mn-lt"/>
              </a:rPr>
              <a:t>meer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gecaptured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in de moderator (</a:t>
            </a:r>
            <a:r>
              <a:rPr lang="en-US" dirty="0" err="1" smtClean="0">
                <a:latin typeface="+mn-lt"/>
              </a:rPr>
              <a:t>vanwege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grotere</a:t>
            </a:r>
            <a:r>
              <a:rPr lang="en-US" dirty="0" smtClean="0">
                <a:latin typeface="+mn-lt"/>
              </a:rPr>
              <a:t> flux </a:t>
            </a:r>
            <a:r>
              <a:rPr lang="en-US" dirty="0" err="1" smtClean="0">
                <a:latin typeface="+mn-lt"/>
              </a:rPr>
              <a:t>daar</a:t>
            </a:r>
            <a:r>
              <a:rPr lang="en-US" dirty="0" smtClean="0">
                <a:latin typeface="+mn-lt"/>
              </a:rPr>
              <a:t>), hoe minder </a:t>
            </a: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splijting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kunnen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veroorzaken</a:t>
            </a:r>
            <a:r>
              <a:rPr lang="en-US" dirty="0" smtClean="0">
                <a:latin typeface="+mn-lt"/>
              </a:rPr>
              <a:t> in de fuel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5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85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8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7" grpId="0"/>
      <p:bldP spid="19" grpId="0"/>
      <p:bldP spid="20" grpId="0"/>
      <p:bldP spid="22" grpId="0"/>
      <p:bldP spid="24" grpId="0"/>
      <p:bldP spid="27" grpId="0"/>
      <p:bldP spid="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Thermal utilization factor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grpSp>
        <p:nvGrpSpPr>
          <p:cNvPr id="2" name="Group 33"/>
          <p:cNvGrpSpPr/>
          <p:nvPr/>
        </p:nvGrpSpPr>
        <p:grpSpPr>
          <a:xfrm>
            <a:off x="381000" y="1843668"/>
            <a:ext cx="7526826" cy="1295400"/>
            <a:chOff x="381000" y="1843668"/>
            <a:chExt cx="7526826" cy="1295400"/>
          </a:xfrm>
        </p:grpSpPr>
        <p:pic>
          <p:nvPicPr>
            <p:cNvPr id="134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1843668"/>
              <a:ext cx="53530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4114800" y="2681868"/>
              <a:ext cx="3793026" cy="307777"/>
            </a:xfrm>
            <a:prstGeom prst="rect">
              <a:avLst/>
            </a:prstGeom>
            <a:solidFill>
              <a:srgbClr val="FEFCAC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U, m </a:t>
              </a:r>
              <a:r>
                <a:rPr lang="en-US" sz="1400" dirty="0" smtClean="0">
                  <a:latin typeface="Arial" charset="0"/>
                </a:rPr>
                <a:t>en p </a:t>
              </a:r>
              <a:r>
                <a:rPr lang="en-US" sz="1400" dirty="0" err="1" smtClean="0">
                  <a:latin typeface="Arial" charset="0"/>
                </a:rPr>
                <a:t>voor</a:t>
              </a:r>
              <a:r>
                <a:rPr lang="en-US" sz="1400" dirty="0" smtClean="0">
                  <a:latin typeface="Arial" charset="0"/>
                </a:rPr>
                <a:t> uranium</a:t>
              </a:r>
              <a:r>
                <a:rPr lang="en-US" sz="1400" dirty="0">
                  <a:latin typeface="Arial" charset="0"/>
                </a:rPr>
                <a:t>, moderator </a:t>
              </a:r>
              <a:r>
                <a:rPr lang="en-US" sz="1400" dirty="0" smtClean="0">
                  <a:latin typeface="Arial" charset="0"/>
                </a:rPr>
                <a:t>en poison</a:t>
              </a:r>
              <a:endParaRPr lang="en-US" sz="1400" dirty="0">
                <a:latin typeface="Arial" charset="0"/>
              </a:endParaRPr>
            </a:p>
          </p:txBody>
        </p:sp>
      </p:grpSp>
      <p:grpSp>
        <p:nvGrpSpPr>
          <p:cNvPr id="3" name="Group 34"/>
          <p:cNvGrpSpPr/>
          <p:nvPr/>
        </p:nvGrpSpPr>
        <p:grpSpPr>
          <a:xfrm>
            <a:off x="533400" y="3062868"/>
            <a:ext cx="7832885" cy="628650"/>
            <a:chOff x="533400" y="3062868"/>
            <a:chExt cx="7832885" cy="628650"/>
          </a:xfrm>
        </p:grpSpPr>
        <p:pic>
          <p:nvPicPr>
            <p:cNvPr id="1341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3062868"/>
              <a:ext cx="1514475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TextBox 30"/>
            <p:cNvSpPr txBox="1"/>
            <p:nvPr/>
          </p:nvSpPr>
          <p:spPr>
            <a:xfrm>
              <a:off x="4114800" y="3212291"/>
              <a:ext cx="4251485" cy="307777"/>
            </a:xfrm>
            <a:prstGeom prst="rect">
              <a:avLst/>
            </a:prstGeom>
            <a:solidFill>
              <a:srgbClr val="FEFCAC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rial" charset="0"/>
                </a:rPr>
                <a:t>Homogene</a:t>
              </a:r>
              <a:r>
                <a:rPr lang="en-US" sz="1400" dirty="0" smtClean="0">
                  <a:latin typeface="Arial" charset="0"/>
                </a:rPr>
                <a:t> reactor (</a:t>
              </a:r>
              <a:r>
                <a:rPr lang="en-US" sz="1400" dirty="0" err="1" smtClean="0">
                  <a:latin typeface="Arial" charset="0"/>
                </a:rPr>
                <a:t>overal</a:t>
              </a:r>
              <a:r>
                <a:rPr lang="en-US" sz="1400" dirty="0" smtClean="0">
                  <a:latin typeface="Arial" charset="0"/>
                </a:rPr>
                <a:t> </a:t>
              </a:r>
              <a:r>
                <a:rPr lang="en-US" sz="1400" dirty="0" err="1" smtClean="0">
                  <a:latin typeface="Arial" charset="0"/>
                </a:rPr>
                <a:t>dezelfde</a:t>
              </a:r>
              <a:r>
                <a:rPr lang="en-US" sz="1400" dirty="0" smtClean="0">
                  <a:latin typeface="Arial" charset="0"/>
                </a:rPr>
                <a:t> flux en volume)</a:t>
              </a:r>
              <a:endParaRPr lang="en-US" sz="1400" dirty="0">
                <a:latin typeface="Arial" charset="0"/>
              </a:endParaRPr>
            </a:p>
          </p:txBody>
        </p:sp>
      </p:grp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129668"/>
            <a:ext cx="4572000" cy="211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5410200"/>
            <a:ext cx="46958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Thermal utilization factor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homogene</a:t>
            </a:r>
            <a:r>
              <a:rPr lang="en-US" dirty="0" smtClean="0">
                <a:latin typeface="+mn-lt"/>
              </a:rPr>
              <a:t> reactor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/>
          </a:p>
        </p:txBody>
      </p:sp>
      <p:grpSp>
        <p:nvGrpSpPr>
          <p:cNvPr id="31" name="Groep 30"/>
          <p:cNvGrpSpPr/>
          <p:nvPr/>
        </p:nvGrpSpPr>
        <p:grpSpPr>
          <a:xfrm>
            <a:off x="2100264" y="2278856"/>
            <a:ext cx="2471736" cy="540544"/>
            <a:chOff x="2100264" y="2202656"/>
            <a:chExt cx="2471736" cy="540544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2100264" y="2209800"/>
              <a:ext cx="2471736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41675" name="Object 11"/>
            <p:cNvGraphicFramePr>
              <a:graphicFrameLocks noChangeAspect="1"/>
            </p:cNvGraphicFramePr>
            <p:nvPr/>
          </p:nvGraphicFramePr>
          <p:xfrm>
            <a:off x="2170113" y="2202656"/>
            <a:ext cx="2325687" cy="530225"/>
          </p:xfrm>
          <a:graphic>
            <a:graphicData uri="http://schemas.openxmlformats.org/presentationml/2006/ole">
              <p:oleObj spid="_x0000_s243716" name="Equation" r:id="rId4" imgW="1447560" imgH="330120" progId="Equation.DSMT4">
                <p:embed/>
              </p:oleObj>
            </a:graphicData>
          </a:graphic>
        </p:graphicFrame>
      </p:grp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</a:rPr>
              <a:t>Energy averaged reaction rates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Bedrijven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kettingreactie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hangt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af</a:t>
            </a:r>
            <a:r>
              <a:rPr lang="en-US" dirty="0" smtClean="0">
                <a:latin typeface="+mn-lt"/>
              </a:rPr>
              <a:t> van de neutron </a:t>
            </a:r>
            <a:r>
              <a:rPr lang="en-US" dirty="0" err="1" smtClean="0">
                <a:latin typeface="+mn-lt"/>
              </a:rPr>
              <a:t>energieverdeling</a:t>
            </a:r>
            <a:endParaRPr lang="en-US" sz="1600" dirty="0">
              <a:latin typeface="+mn-lt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moeten</a:t>
            </a:r>
            <a:r>
              <a:rPr lang="en-US" dirty="0" smtClean="0">
                <a:latin typeface="+mn-lt"/>
              </a:rPr>
              <a:t> data (</a:t>
            </a: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doorsneden</a:t>
            </a:r>
            <a:r>
              <a:rPr lang="en-US" dirty="0" smtClean="0">
                <a:latin typeface="+mn-lt"/>
              </a:rPr>
              <a:t>) </a:t>
            </a:r>
            <a:r>
              <a:rPr lang="en-US" dirty="0" err="1" smtClean="0">
                <a:latin typeface="+mn-lt"/>
              </a:rPr>
              <a:t>middelen</a:t>
            </a:r>
            <a:r>
              <a:rPr lang="en-US" dirty="0" smtClean="0">
                <a:latin typeface="+mn-lt"/>
              </a:rPr>
              <a:t> over neutron </a:t>
            </a:r>
            <a:r>
              <a:rPr lang="en-US" dirty="0" err="1" smtClean="0">
                <a:latin typeface="+mn-lt"/>
              </a:rPr>
              <a:t>energie</a:t>
            </a:r>
            <a:r>
              <a:rPr lang="en-US" dirty="0" err="1" smtClean="0">
                <a:latin typeface="Arial"/>
                <a:cs typeface="Arial"/>
              </a:rPr>
              <a:t>ën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Die </a:t>
            </a:r>
            <a:r>
              <a:rPr lang="en-US" dirty="0" err="1" smtClean="0">
                <a:latin typeface="+mn-lt"/>
              </a:rPr>
              <a:t>wordt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bepaald</a:t>
            </a:r>
            <a:r>
              <a:rPr lang="en-US" dirty="0" smtClean="0">
                <a:latin typeface="+mn-lt"/>
              </a:rPr>
              <a:t> door de </a:t>
            </a:r>
            <a:r>
              <a:rPr lang="en-US" dirty="0" err="1" smtClean="0">
                <a:latin typeface="+mn-lt"/>
              </a:rPr>
              <a:t>materialen</a:t>
            </a:r>
            <a:r>
              <a:rPr lang="en-US" dirty="0" smtClean="0">
                <a:latin typeface="+mn-lt"/>
              </a:rPr>
              <a:t> die in de reactor </a:t>
            </a:r>
            <a:r>
              <a:rPr lang="en-US" dirty="0" err="1" smtClean="0">
                <a:latin typeface="+mn-lt"/>
              </a:rPr>
              <a:t>aanwezig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zijn</a:t>
            </a:r>
            <a:endParaRPr lang="en-US" sz="1600" i="1" dirty="0">
              <a:latin typeface="+mn-lt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4290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Flux (</a:t>
            </a:r>
            <a:r>
              <a:rPr lang="en-US" dirty="0" err="1" smtClean="0">
                <a:latin typeface="+mn-lt"/>
              </a:rPr>
              <a:t>geintegreerd</a:t>
            </a:r>
            <a:r>
              <a:rPr lang="en-US" dirty="0" smtClean="0">
                <a:latin typeface="+mn-lt"/>
              </a:rPr>
              <a:t> over </a:t>
            </a: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)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407806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Vanwege</a:t>
            </a:r>
            <a:r>
              <a:rPr lang="en-US" dirty="0" smtClean="0">
                <a:latin typeface="+mn-lt"/>
              </a:rPr>
              <a:t>                </a:t>
            </a:r>
            <a:r>
              <a:rPr lang="en-US" dirty="0" err="1" smtClean="0">
                <a:latin typeface="+mn-lt"/>
              </a:rPr>
              <a:t>kan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e.e.a</a:t>
            </a:r>
            <a:r>
              <a:rPr lang="en-US" dirty="0" smtClean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microscopische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doorsneden</a:t>
            </a:r>
            <a:endParaRPr lang="en-US" sz="1600" dirty="0">
              <a:latin typeface="+mn-lt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362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Reaction rate</a:t>
            </a:r>
            <a:endParaRPr lang="en-US" sz="1600" dirty="0">
              <a:latin typeface="+mn-lt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11635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En de flux </a:t>
            </a:r>
            <a:r>
              <a:rPr lang="en-US" dirty="0" err="1" smtClean="0">
                <a:latin typeface="+mn-lt"/>
              </a:rPr>
              <a:t>kan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geschreven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3" name="Object 11"/>
          <p:cNvGraphicFramePr>
            <a:graphicFrameLocks noChangeAspect="1"/>
          </p:cNvGraphicFramePr>
          <p:nvPr/>
        </p:nvGraphicFramePr>
        <p:xfrm>
          <a:off x="3200400" y="2829719"/>
          <a:ext cx="3427413" cy="530225"/>
        </p:xfrm>
        <a:graphic>
          <a:graphicData uri="http://schemas.openxmlformats.org/presentationml/2006/ole">
            <p:oleObj spid="_x0000_s243717" name="Equation" r:id="rId5" imgW="2133360" imgH="33012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2905919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43718" name="Object 6"/>
          <p:cNvGraphicFramePr>
            <a:graphicFrameLocks noChangeAspect="1"/>
          </p:cNvGraphicFramePr>
          <p:nvPr/>
        </p:nvGraphicFramePr>
        <p:xfrm>
          <a:off x="4038600" y="3355975"/>
          <a:ext cx="1509712" cy="530225"/>
        </p:xfrm>
        <a:graphic>
          <a:graphicData uri="http://schemas.openxmlformats.org/presentationml/2006/ole">
            <p:oleObj spid="_x0000_s243718" name="Equation" r:id="rId6" imgW="939600" imgH="330120" progId="Equation.DSMT4">
              <p:embed/>
            </p:oleObj>
          </a:graphicData>
        </a:graphic>
      </p:graphicFrame>
      <p:graphicFrame>
        <p:nvGraphicFramePr>
          <p:cNvPr id="243719" name="Object 7"/>
          <p:cNvGraphicFramePr>
            <a:graphicFrameLocks noChangeAspect="1"/>
          </p:cNvGraphicFramePr>
          <p:nvPr/>
        </p:nvGraphicFramePr>
        <p:xfrm>
          <a:off x="1545432" y="4100512"/>
          <a:ext cx="998537" cy="366712"/>
        </p:xfrm>
        <a:graphic>
          <a:graphicData uri="http://schemas.openxmlformats.org/presentationml/2006/ole">
            <p:oleObj spid="_x0000_s243719" name="Equation" r:id="rId7" imgW="622080" imgH="228600" progId="Equation.DSMT4">
              <p:embed/>
            </p:oleObj>
          </a:graphicData>
        </a:graphic>
      </p:graphicFrame>
      <p:graphicFrame>
        <p:nvGraphicFramePr>
          <p:cNvPr id="38" name="Object 11"/>
          <p:cNvGraphicFramePr>
            <a:graphicFrameLocks noChangeAspect="1"/>
          </p:cNvGraphicFramePr>
          <p:nvPr/>
        </p:nvGraphicFramePr>
        <p:xfrm>
          <a:off x="762000" y="4495800"/>
          <a:ext cx="2325687" cy="530225"/>
        </p:xfrm>
        <a:graphic>
          <a:graphicData uri="http://schemas.openxmlformats.org/presentationml/2006/ole">
            <p:oleObj spid="_x0000_s243720" name="Equation" r:id="rId8" imgW="1447560" imgH="330120" progId="Equation.DSMT4">
              <p:embed/>
            </p:oleObj>
          </a:graphicData>
        </a:graphic>
      </p:graphicFrame>
      <p:graphicFrame>
        <p:nvGraphicFramePr>
          <p:cNvPr id="243721" name="Object 9"/>
          <p:cNvGraphicFramePr>
            <a:graphicFrameLocks noChangeAspect="1"/>
          </p:cNvGraphicFramePr>
          <p:nvPr/>
        </p:nvGraphicFramePr>
        <p:xfrm>
          <a:off x="4095750" y="4495800"/>
          <a:ext cx="3448050" cy="530225"/>
        </p:xfrm>
        <a:graphic>
          <a:graphicData uri="http://schemas.openxmlformats.org/presentationml/2006/ole">
            <p:oleObj spid="_x0000_s243721" name="Equation" r:id="rId9" imgW="2145960" imgH="330120" progId="Equation.DSMT4">
              <p:embed/>
            </p:oleObj>
          </a:graphicData>
        </a:graphic>
      </p:graphicFrame>
      <p:graphicFrame>
        <p:nvGraphicFramePr>
          <p:cNvPr id="243722" name="Object 10"/>
          <p:cNvGraphicFramePr>
            <a:graphicFrameLocks noChangeAspect="1"/>
          </p:cNvGraphicFramePr>
          <p:nvPr/>
        </p:nvGraphicFramePr>
        <p:xfrm>
          <a:off x="4602162" y="5029200"/>
          <a:ext cx="2408238" cy="530225"/>
        </p:xfrm>
        <a:graphic>
          <a:graphicData uri="http://schemas.openxmlformats.org/presentationml/2006/ole">
            <p:oleObj spid="_x0000_s243722" name="Equation" r:id="rId10" imgW="1498320" imgH="33012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553854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Gemiddelde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snelheid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43723" name="Object 11"/>
          <p:cNvGraphicFramePr>
            <a:graphicFrameLocks noChangeAspect="1"/>
          </p:cNvGraphicFramePr>
          <p:nvPr/>
        </p:nvGraphicFramePr>
        <p:xfrm>
          <a:off x="2801938" y="5457824"/>
          <a:ext cx="3141662" cy="530225"/>
        </p:xfrm>
        <a:graphic>
          <a:graphicData uri="http://schemas.openxmlformats.org/presentationml/2006/ole">
            <p:oleObj spid="_x0000_s243723" name="Equation" r:id="rId11" imgW="1955520" imgH="330120" progId="Equation.DSMT4">
              <p:embed/>
            </p:oleObj>
          </a:graphicData>
        </a:graphic>
      </p:graphicFrame>
      <p:sp>
        <p:nvSpPr>
          <p:cNvPr id="40" name="TextBox 17"/>
          <p:cNvSpPr txBox="1"/>
          <p:nvPr/>
        </p:nvSpPr>
        <p:spPr>
          <a:xfrm>
            <a:off x="533400" y="599574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Partities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mogelijk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43724" name="Object 12"/>
          <p:cNvGraphicFramePr>
            <a:graphicFrameLocks noChangeAspect="1"/>
          </p:cNvGraphicFramePr>
          <p:nvPr/>
        </p:nvGraphicFramePr>
        <p:xfrm>
          <a:off x="3352800" y="5984080"/>
          <a:ext cx="5610225" cy="469900"/>
        </p:xfrm>
        <a:graphic>
          <a:graphicData uri="http://schemas.openxmlformats.org/presentationml/2006/ole">
            <p:oleObj spid="_x0000_s243724" name="Equation" r:id="rId12" imgW="3492360" imgH="291960" progId="Equation.DSMT4">
              <p:embed/>
            </p:oleObj>
          </a:graphicData>
        </a:graphic>
      </p:graphicFrame>
      <p:sp>
        <p:nvSpPr>
          <p:cNvPr id="41" name="PIJL-RECHTS 40"/>
          <p:cNvSpPr/>
          <p:nvPr/>
        </p:nvSpPr>
        <p:spPr bwMode="auto">
          <a:xfrm>
            <a:off x="1447800" y="647938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aphicFrame>
        <p:nvGraphicFramePr>
          <p:cNvPr id="243725" name="Object 13"/>
          <p:cNvGraphicFramePr>
            <a:graphicFrameLocks noChangeAspect="1"/>
          </p:cNvGraphicFramePr>
          <p:nvPr/>
        </p:nvGraphicFramePr>
        <p:xfrm>
          <a:off x="2209800" y="6489700"/>
          <a:ext cx="2754312" cy="368300"/>
        </p:xfrm>
        <a:graphic>
          <a:graphicData uri="http://schemas.openxmlformats.org/presentationml/2006/ole">
            <p:oleObj spid="_x0000_s243725" name="Equation" r:id="rId13" imgW="171432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4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4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4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4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4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24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8" grpId="0"/>
      <p:bldP spid="39" grpId="0"/>
      <p:bldP spid="40" grpId="0"/>
      <p:bldP spid="4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Reproduction factor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847725" y="3009900"/>
            <a:ext cx="7610475" cy="647700"/>
            <a:chOff x="533400" y="2133600"/>
            <a:chExt cx="7610475" cy="647700"/>
          </a:xfrm>
        </p:grpSpPr>
        <p:pic>
          <p:nvPicPr>
            <p:cNvPr id="1351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2133600"/>
              <a:ext cx="123825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1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57400" y="2209800"/>
              <a:ext cx="1962150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17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2247900"/>
              <a:ext cx="380047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029200"/>
            <a:ext cx="4018258" cy="1447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24"/>
          <p:cNvGrpSpPr/>
          <p:nvPr/>
        </p:nvGrpSpPr>
        <p:grpSpPr>
          <a:xfrm>
            <a:off x="0" y="3543801"/>
            <a:ext cx="4948238" cy="3314199"/>
            <a:chOff x="0" y="3543801"/>
            <a:chExt cx="4948238" cy="3314199"/>
          </a:xfrm>
        </p:grpSpPr>
        <p:pic>
          <p:nvPicPr>
            <p:cNvPr id="135175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543801"/>
              <a:ext cx="4948238" cy="3314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9" name="Straight Connector 18"/>
            <p:cNvCxnSpPr/>
            <p:nvPr/>
          </p:nvCxnSpPr>
          <p:spPr bwMode="auto">
            <a:xfrm>
              <a:off x="76200" y="3733800"/>
              <a:ext cx="533400" cy="158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23"/>
          <p:cNvGrpSpPr/>
          <p:nvPr/>
        </p:nvGrpSpPr>
        <p:grpSpPr>
          <a:xfrm>
            <a:off x="4867275" y="3733800"/>
            <a:ext cx="4276725" cy="781050"/>
            <a:chOff x="600075" y="2743200"/>
            <a:chExt cx="4276725" cy="781050"/>
          </a:xfrm>
        </p:grpSpPr>
        <p:pic>
          <p:nvPicPr>
            <p:cNvPr id="135176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0075" y="2743200"/>
              <a:ext cx="244792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3048000" y="2819400"/>
              <a:ext cx="1828800" cy="523220"/>
            </a:xfrm>
            <a:prstGeom prst="rect">
              <a:avLst/>
            </a:prstGeom>
            <a:solidFill>
              <a:srgbClr val="FEFCAC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When core </a:t>
              </a:r>
              <a:r>
                <a:rPr lang="en-US" sz="1400" dirty="0" smtClean="0">
                  <a:latin typeface="Arial" charset="0"/>
                </a:rPr>
                <a:t>contains </a:t>
              </a:r>
              <a:r>
                <a:rPr lang="en-US" sz="1400" baseline="30000" dirty="0" smtClean="0">
                  <a:latin typeface="Arial" charset="0"/>
                </a:rPr>
                <a:t>235</a:t>
              </a:r>
              <a:r>
                <a:rPr lang="en-US" sz="1400" dirty="0" smtClean="0">
                  <a:latin typeface="Arial" charset="0"/>
                </a:rPr>
                <a:t>U and </a:t>
              </a:r>
              <a:r>
                <a:rPr lang="en-US" sz="1400" baseline="30000" dirty="0" smtClean="0">
                  <a:latin typeface="Arial" charset="0"/>
                </a:rPr>
                <a:t>238</a:t>
              </a:r>
              <a:r>
                <a:rPr lang="en-US" sz="1400" dirty="0" smtClean="0">
                  <a:latin typeface="Arial" charset="0"/>
                </a:rPr>
                <a:t>U</a:t>
              </a:r>
              <a:endParaRPr lang="en-US" sz="1400" dirty="0">
                <a:latin typeface="Arial" charset="0"/>
              </a:endParaRPr>
            </a:p>
          </p:txBody>
        </p:sp>
      </p:grp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Reproduction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287747" name="Object 3"/>
          <p:cNvGraphicFramePr>
            <a:graphicFrameLocks noChangeAspect="1"/>
          </p:cNvGraphicFramePr>
          <p:nvPr/>
        </p:nvGraphicFramePr>
        <p:xfrm>
          <a:off x="3013075" y="1122363"/>
          <a:ext cx="5597525" cy="630237"/>
        </p:xfrm>
        <a:graphic>
          <a:graphicData uri="http://schemas.openxmlformats.org/presentationml/2006/ole">
            <p:oleObj spid="_x0000_s287747" name="Equation" r:id="rId10" imgW="3746160" imgH="419040" progId="Equation.DSMT4">
              <p:embed/>
            </p:oleObj>
          </a:graphicData>
        </a:graphic>
      </p:graphicFrame>
      <p:grpSp>
        <p:nvGrpSpPr>
          <p:cNvPr id="28" name="Groep 27"/>
          <p:cNvGrpSpPr/>
          <p:nvPr/>
        </p:nvGrpSpPr>
        <p:grpSpPr>
          <a:xfrm>
            <a:off x="1752600" y="1905000"/>
            <a:ext cx="3657600" cy="914400"/>
            <a:chOff x="1752600" y="1800224"/>
            <a:chExt cx="3657600" cy="914400"/>
          </a:xfrm>
        </p:grpSpPr>
        <p:sp>
          <p:nvSpPr>
            <p:cNvPr id="25" name="Rounded Rectangle 27"/>
            <p:cNvSpPr/>
            <p:nvPr/>
          </p:nvSpPr>
          <p:spPr bwMode="auto">
            <a:xfrm>
              <a:off x="1752600" y="1800224"/>
              <a:ext cx="3657600" cy="914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87748" name="Object 4"/>
            <p:cNvGraphicFramePr>
              <a:graphicFrameLocks noChangeAspect="1"/>
            </p:cNvGraphicFramePr>
            <p:nvPr/>
          </p:nvGraphicFramePr>
          <p:xfrm>
            <a:off x="1828800" y="1824040"/>
            <a:ext cx="3490913" cy="877888"/>
          </p:xfrm>
          <a:graphic>
            <a:graphicData uri="http://schemas.openxmlformats.org/presentationml/2006/ole">
              <p:oleObj spid="_x0000_s287748" name="Equation" r:id="rId11" imgW="2336760" imgH="583920" progId="Equation.DSMT4">
                <p:embed/>
              </p:oleObj>
            </a:graphicData>
          </a:graphic>
        </p:graphicFrame>
      </p:grpSp>
      <p:sp>
        <p:nvSpPr>
          <p:cNvPr id="23" name="TextBox 17"/>
          <p:cNvSpPr txBox="1"/>
          <p:nvPr/>
        </p:nvSpPr>
        <p:spPr>
          <a:xfrm>
            <a:off x="533400" y="2173844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Multiplication factor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uitdrukkingen</a:t>
            </a:r>
            <a:r>
              <a:rPr lang="en-US" dirty="0" smtClean="0">
                <a:latin typeface="+mn-lt"/>
              </a:rPr>
              <a:t> in de four factor </a:t>
            </a:r>
            <a:r>
              <a:rPr lang="en-US" dirty="0" err="1" smtClean="0">
                <a:latin typeface="+mn-lt"/>
              </a:rPr>
              <a:t>formule</a:t>
            </a:r>
            <a:endParaRPr lang="en-US" dirty="0">
              <a:latin typeface="+mn-lt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16764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pic>
        <p:nvPicPr>
          <p:cNvPr id="288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722586"/>
            <a:ext cx="6172200" cy="323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Rechte verbindingslijn 26"/>
          <p:cNvCxnSpPr/>
          <p:nvPr/>
        </p:nvCxnSpPr>
        <p:spPr bwMode="auto">
          <a:xfrm>
            <a:off x="3581400" y="42672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17"/>
          <p:cNvSpPr txBox="1"/>
          <p:nvPr/>
        </p:nvSpPr>
        <p:spPr>
          <a:xfrm>
            <a:off x="533400" y="51932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Four factor </a:t>
            </a:r>
            <a:r>
              <a:rPr lang="en-US" dirty="0" err="1" smtClean="0">
                <a:latin typeface="+mn-lt"/>
              </a:rPr>
              <a:t>formule</a:t>
            </a:r>
            <a:r>
              <a:rPr lang="en-US" dirty="0" smtClean="0">
                <a:latin typeface="+mn-lt"/>
              </a:rPr>
              <a:t>                   is consistent met </a:t>
            </a:r>
            <a:r>
              <a:rPr lang="en-US" dirty="0" err="1" smtClean="0">
                <a:latin typeface="+mn-lt"/>
              </a:rPr>
              <a:t>eerdere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uitdrukking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graphicFrame>
        <p:nvGraphicFramePr>
          <p:cNvPr id="31" name="Object 4"/>
          <p:cNvGraphicFramePr>
            <a:graphicFrameLocks noChangeAspect="1"/>
          </p:cNvGraphicFramePr>
          <p:nvPr/>
        </p:nvGraphicFramePr>
        <p:xfrm>
          <a:off x="8021638" y="5221288"/>
          <a:ext cx="284162" cy="342900"/>
        </p:xfrm>
        <a:graphic>
          <a:graphicData uri="http://schemas.openxmlformats.org/presentationml/2006/ole">
            <p:oleObj spid="_x0000_s288773" name="Equation" r:id="rId5" imgW="190440" imgH="228600" progId="Equation.DSMT4">
              <p:embed/>
            </p:oleObj>
          </a:graphicData>
        </a:graphic>
      </p:graphicFrame>
      <p:graphicFrame>
        <p:nvGraphicFramePr>
          <p:cNvPr id="288774" name="Object 6"/>
          <p:cNvGraphicFramePr>
            <a:graphicFrameLocks noChangeAspect="1"/>
          </p:cNvGraphicFramePr>
          <p:nvPr/>
        </p:nvGraphicFramePr>
        <p:xfrm>
          <a:off x="2590800" y="5224464"/>
          <a:ext cx="1101725" cy="342900"/>
        </p:xfrm>
        <a:graphic>
          <a:graphicData uri="http://schemas.openxmlformats.org/presentationml/2006/ole">
            <p:oleObj spid="_x0000_s288774" name="Equation" r:id="rId6" imgW="7365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8980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906578"/>
            <a:ext cx="2971800" cy="295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Voorbeeld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: UO</a:t>
            </a:r>
            <a:r>
              <a:rPr lang="en-GB" i="1" kern="1200" baseline="-25000" dirty="0" smtClean="0">
                <a:solidFill>
                  <a:srgbClr val="000099"/>
                </a:solidFill>
                <a:ea typeface="+mn-ea"/>
                <a:cs typeface="+mn-cs"/>
              </a:rPr>
              <a:t>2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 PWR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Druk</a:t>
            </a:r>
            <a:r>
              <a:rPr lang="en-US" dirty="0" smtClean="0">
                <a:latin typeface="+mn-lt"/>
              </a:rPr>
              <a:t> four factors </a:t>
            </a:r>
            <a:r>
              <a:rPr lang="en-US" dirty="0" err="1" smtClean="0">
                <a:latin typeface="+mn-lt"/>
              </a:rPr>
              <a:t>uit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termen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verrijking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verhouding</a:t>
            </a:r>
            <a:r>
              <a:rPr lang="en-US" dirty="0" smtClean="0">
                <a:latin typeface="+mn-lt"/>
              </a:rPr>
              <a:t> moderator / fuel</a:t>
            </a:r>
            <a:endParaRPr lang="en-US" dirty="0">
              <a:latin typeface="+mn-lt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1600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800600"/>
            <a:ext cx="5638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Invloed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toename</a:t>
            </a:r>
            <a:r>
              <a:rPr lang="en-US" dirty="0" smtClean="0">
                <a:latin typeface="+mn-lt"/>
              </a:rPr>
              <a:t> in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Toename</a:t>
            </a:r>
            <a:r>
              <a:rPr lang="en-US" sz="1600" dirty="0" smtClean="0">
                <a:latin typeface="+mn-lt"/>
              </a:rPr>
              <a:t> resonance escape probability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Afname</a:t>
            </a:r>
            <a:r>
              <a:rPr lang="en-US" sz="1600" dirty="0" smtClean="0">
                <a:latin typeface="+mn-lt"/>
              </a:rPr>
              <a:t> thermal utilization (</a:t>
            </a:r>
            <a:r>
              <a:rPr lang="en-US" sz="1600" dirty="0" err="1" smtClean="0">
                <a:latin typeface="+mn-lt"/>
              </a:rPr>
              <a:t>absorptie</a:t>
            </a:r>
            <a:r>
              <a:rPr lang="en-US" sz="1600" dirty="0" smtClean="0">
                <a:latin typeface="+mn-lt"/>
              </a:rPr>
              <a:t> in moderator)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Er</a:t>
            </a:r>
            <a:r>
              <a:rPr lang="en-US" sz="1600" dirty="0" smtClean="0">
                <a:latin typeface="+mn-lt"/>
              </a:rPr>
              <a:t> is </a:t>
            </a:r>
            <a:r>
              <a:rPr lang="en-US" sz="1600" dirty="0" err="1" smtClean="0">
                <a:latin typeface="+mn-lt"/>
              </a:rPr>
              <a:t>dus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optimale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verhouding</a:t>
            </a:r>
            <a:r>
              <a:rPr lang="en-US" sz="1600" dirty="0" smtClean="0">
                <a:latin typeface="+mn-lt"/>
              </a:rPr>
              <a:t>!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9796" name="Object 4"/>
          <p:cNvGraphicFramePr>
            <a:graphicFrameLocks noChangeAspect="1"/>
          </p:cNvGraphicFramePr>
          <p:nvPr/>
        </p:nvGraphicFramePr>
        <p:xfrm>
          <a:off x="1524000" y="1600200"/>
          <a:ext cx="2263775" cy="387350"/>
        </p:xfrm>
        <a:graphic>
          <a:graphicData uri="http://schemas.openxmlformats.org/presentationml/2006/ole">
            <p:oleObj spid="_x0000_s289796" name="Equation" r:id="rId5" imgW="1409400" imgH="241200" progId="Equation.DSMT4">
              <p:embed/>
            </p:oleObj>
          </a:graphicData>
        </a:graphic>
      </p:graphicFrame>
      <p:sp>
        <p:nvSpPr>
          <p:cNvPr id="12" name="TextBox 17"/>
          <p:cNvSpPr txBox="1"/>
          <p:nvPr/>
        </p:nvSpPr>
        <p:spPr>
          <a:xfrm>
            <a:off x="533400" y="1981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Resonance escape probability is </a:t>
            </a:r>
            <a:r>
              <a:rPr lang="en-US" dirty="0" err="1" smtClean="0">
                <a:latin typeface="+mn-lt"/>
              </a:rPr>
              <a:t>functie</a:t>
            </a:r>
            <a:r>
              <a:rPr lang="en-US" dirty="0" smtClean="0">
                <a:latin typeface="+mn-lt"/>
              </a:rPr>
              <a:t> van</a:t>
            </a:r>
            <a:endParaRPr lang="en-US" dirty="0">
              <a:latin typeface="+mn-lt"/>
            </a:endParaRPr>
          </a:p>
        </p:txBody>
      </p:sp>
      <p:graphicFrame>
        <p:nvGraphicFramePr>
          <p:cNvPr id="289797" name="Object 5"/>
          <p:cNvGraphicFramePr>
            <a:graphicFrameLocks noChangeAspect="1"/>
          </p:cNvGraphicFramePr>
          <p:nvPr/>
        </p:nvGraphicFramePr>
        <p:xfrm>
          <a:off x="4876800" y="1579562"/>
          <a:ext cx="2997200" cy="449262"/>
        </p:xfrm>
        <a:graphic>
          <a:graphicData uri="http://schemas.openxmlformats.org/presentationml/2006/ole">
            <p:oleObj spid="_x0000_s289797" name="Equation" r:id="rId6" imgW="1866600" imgH="279360" progId="Equation.DSMT4">
              <p:embed/>
            </p:oleObj>
          </a:graphicData>
        </a:graphic>
      </p:graphicFrame>
      <p:sp>
        <p:nvSpPr>
          <p:cNvPr id="14" name="PIJL-RECHTS 13"/>
          <p:cNvSpPr/>
          <p:nvPr/>
        </p:nvSpPr>
        <p:spPr bwMode="auto">
          <a:xfrm>
            <a:off x="3962400" y="16002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aphicFrame>
        <p:nvGraphicFramePr>
          <p:cNvPr id="289798" name="Object 6"/>
          <p:cNvGraphicFramePr>
            <a:graphicFrameLocks noChangeAspect="1"/>
          </p:cNvGraphicFramePr>
          <p:nvPr/>
        </p:nvGraphicFramePr>
        <p:xfrm>
          <a:off x="5119687" y="2000251"/>
          <a:ext cx="1814513" cy="388937"/>
        </p:xfrm>
        <a:graphic>
          <a:graphicData uri="http://schemas.openxmlformats.org/presentationml/2006/ole">
            <p:oleObj spid="_x0000_s289798" name="Equation" r:id="rId7" imgW="1130040" imgH="241200" progId="Equation.DSMT4">
              <p:embed/>
            </p:oleObj>
          </a:graphicData>
        </a:graphic>
      </p:graphicFrame>
      <p:sp>
        <p:nvSpPr>
          <p:cNvPr id="16" name="TextBox 17"/>
          <p:cNvSpPr txBox="1"/>
          <p:nvPr/>
        </p:nvSpPr>
        <p:spPr>
          <a:xfrm>
            <a:off x="533400" y="2574688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Omdat</a:t>
            </a:r>
            <a:endParaRPr lang="en-US" dirty="0">
              <a:latin typeface="+mn-lt"/>
            </a:endParaRPr>
          </a:p>
        </p:txBody>
      </p:sp>
      <p:graphicFrame>
        <p:nvGraphicFramePr>
          <p:cNvPr id="289799" name="Object 7"/>
          <p:cNvGraphicFramePr>
            <a:graphicFrameLocks noChangeAspect="1"/>
          </p:cNvGraphicFramePr>
          <p:nvPr/>
        </p:nvGraphicFramePr>
        <p:xfrm>
          <a:off x="1344613" y="2602706"/>
          <a:ext cx="1550987" cy="388938"/>
        </p:xfrm>
        <a:graphic>
          <a:graphicData uri="http://schemas.openxmlformats.org/presentationml/2006/ole">
            <p:oleObj spid="_x0000_s289799" name="Equation" r:id="rId8" imgW="965160" imgH="241200" progId="Equation.DSMT4">
              <p:embed/>
            </p:oleObj>
          </a:graphicData>
        </a:graphic>
      </p:graphicFrame>
      <p:graphicFrame>
        <p:nvGraphicFramePr>
          <p:cNvPr id="289800" name="Object 8"/>
          <p:cNvGraphicFramePr>
            <a:graphicFrameLocks noChangeAspect="1"/>
          </p:cNvGraphicFramePr>
          <p:nvPr/>
        </p:nvGraphicFramePr>
        <p:xfrm>
          <a:off x="4030663" y="2298700"/>
          <a:ext cx="4960937" cy="901700"/>
        </p:xfrm>
        <a:graphic>
          <a:graphicData uri="http://schemas.openxmlformats.org/presentationml/2006/ole">
            <p:oleObj spid="_x0000_s289800" name="Equation" r:id="rId9" imgW="3085920" imgH="558720" progId="Equation.DSMT4">
              <p:embed/>
            </p:oleObj>
          </a:graphicData>
        </a:graphic>
      </p:graphicFrame>
      <p:sp>
        <p:nvSpPr>
          <p:cNvPr id="19" name="PIJL-RECHTS 18"/>
          <p:cNvSpPr/>
          <p:nvPr/>
        </p:nvSpPr>
        <p:spPr bwMode="auto">
          <a:xfrm>
            <a:off x="3276600" y="258206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32882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Thermal utilization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25" name="Object 6"/>
          <p:cNvGraphicFramePr>
            <a:graphicFrameLocks noChangeAspect="1"/>
          </p:cNvGraphicFramePr>
          <p:nvPr/>
        </p:nvGraphicFramePr>
        <p:xfrm>
          <a:off x="3124200" y="3167064"/>
          <a:ext cx="3446463" cy="776288"/>
        </p:xfrm>
        <a:graphic>
          <a:graphicData uri="http://schemas.openxmlformats.org/presentationml/2006/ole">
            <p:oleObj spid="_x0000_s289801" name="Equation" r:id="rId10" imgW="2145960" imgH="482400" progId="Equation.DSMT4">
              <p:embed/>
            </p:oleObj>
          </a:graphicData>
        </a:graphic>
      </p:graphicFrame>
      <p:sp>
        <p:nvSpPr>
          <p:cNvPr id="29" name="TextBox 17"/>
          <p:cNvSpPr txBox="1"/>
          <p:nvPr/>
        </p:nvSpPr>
        <p:spPr>
          <a:xfrm>
            <a:off x="533400" y="4140756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Fast fission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289802" name="Object 10"/>
          <p:cNvGraphicFramePr>
            <a:graphicFrameLocks noChangeAspect="1"/>
          </p:cNvGraphicFramePr>
          <p:nvPr/>
        </p:nvGraphicFramePr>
        <p:xfrm>
          <a:off x="2547937" y="3955257"/>
          <a:ext cx="2100263" cy="776287"/>
        </p:xfrm>
        <a:graphic>
          <a:graphicData uri="http://schemas.openxmlformats.org/presentationml/2006/ole">
            <p:oleObj spid="_x0000_s289802" name="Equation" r:id="rId11" imgW="1307880" imgH="482400" progId="Equation.DSMT4">
              <p:embed/>
            </p:oleObj>
          </a:graphicData>
        </a:graphic>
      </p:graphicFrame>
      <p:graphicFrame>
        <p:nvGraphicFramePr>
          <p:cNvPr id="289804" name="Object 12"/>
          <p:cNvGraphicFramePr>
            <a:graphicFrameLocks noChangeAspect="1"/>
          </p:cNvGraphicFramePr>
          <p:nvPr/>
        </p:nvGraphicFramePr>
        <p:xfrm>
          <a:off x="3048000" y="4822032"/>
          <a:ext cx="1284287" cy="388938"/>
        </p:xfrm>
        <a:graphic>
          <a:graphicData uri="http://schemas.openxmlformats.org/presentationml/2006/ole">
            <p:oleObj spid="_x0000_s289804" name="Equation" r:id="rId12" imgW="799920" imgH="241200" progId="Equation.DSMT4">
              <p:embed/>
            </p:oleObj>
          </a:graphicData>
        </a:graphic>
      </p:graphicFrame>
      <p:sp>
        <p:nvSpPr>
          <p:cNvPr id="30" name="TextBox 17"/>
          <p:cNvSpPr txBox="1"/>
          <p:nvPr/>
        </p:nvSpPr>
        <p:spPr>
          <a:xfrm>
            <a:off x="533400" y="60314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Grotere</a:t>
            </a:r>
            <a:r>
              <a:rPr lang="en-US" dirty="0" smtClean="0">
                <a:latin typeface="+mn-lt"/>
              </a:rPr>
              <a:t> rod diameter </a:t>
            </a:r>
            <a:r>
              <a:rPr lang="en-US" dirty="0" err="1" smtClean="0">
                <a:latin typeface="+mn-lt"/>
              </a:rPr>
              <a:t>geeft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hogere</a:t>
            </a:r>
            <a:r>
              <a:rPr lang="en-US" dirty="0" smtClean="0">
                <a:latin typeface="+mn-lt"/>
              </a:rPr>
              <a:t> multiplication</a:t>
            </a:r>
            <a:endParaRPr lang="en-US" dirty="0">
              <a:latin typeface="+mn-lt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63362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Negatieve</a:t>
            </a:r>
            <a:r>
              <a:rPr lang="en-US" dirty="0" smtClean="0">
                <a:latin typeface="+mn-lt"/>
              </a:rPr>
              <a:t> feedback met </a:t>
            </a:r>
            <a:r>
              <a:rPr lang="en-US" dirty="0" err="1" smtClean="0">
                <a:latin typeface="+mn-lt"/>
              </a:rPr>
              <a:t>temperatuur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stabiliteit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8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8" grpId="0"/>
      <p:bldP spid="12" grpId="0"/>
      <p:bldP spid="14" grpId="0" animBg="1"/>
      <p:bldP spid="16" grpId="0"/>
      <p:bldP spid="19" grpId="0" animBg="1"/>
      <p:bldP spid="20" grpId="0"/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/>
          </a:p>
        </p:txBody>
      </p:sp>
      <p:pic>
        <p:nvPicPr>
          <p:cNvPr id="24474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739" y="3521304"/>
            <a:ext cx="7553325" cy="280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399" y="304800"/>
            <a:ext cx="7573203" cy="317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6477000"/>
            <a:ext cx="7005638" cy="14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</a:rPr>
              <a:t>Gemiddelde</a:t>
            </a:r>
            <a:r>
              <a:rPr lang="en-US" i="1" kern="1200" dirty="0" smtClean="0">
                <a:solidFill>
                  <a:srgbClr val="000099"/>
                </a:solidFill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</a:rPr>
              <a:t>werkzame</a:t>
            </a:r>
            <a:r>
              <a:rPr lang="en-US" i="1" kern="1200" dirty="0" smtClean="0">
                <a:solidFill>
                  <a:srgbClr val="000099"/>
                </a:solidFill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</a:rPr>
              <a:t>doorsneden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+mn-lt"/>
              </a:rPr>
              <a:t>Resonante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gemiddelden</a:t>
            </a:r>
            <a:endParaRPr lang="en-US" sz="1600" dirty="0">
              <a:latin typeface="+mn-lt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Neem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flux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Gemiddeld</a:t>
            </a:r>
            <a:r>
              <a:rPr lang="en-US" dirty="0" smtClean="0">
                <a:latin typeface="+mn-lt"/>
              </a:rPr>
              <a:t> over 1.0 </a:t>
            </a:r>
            <a:r>
              <a:rPr lang="en-US" dirty="0" err="1" smtClean="0">
                <a:latin typeface="+mn-lt"/>
              </a:rPr>
              <a:t>eV</a:t>
            </a:r>
            <a:r>
              <a:rPr lang="en-US" dirty="0" smtClean="0">
                <a:latin typeface="+mn-lt"/>
              </a:rPr>
              <a:t> tot 0.1 </a:t>
            </a:r>
            <a:r>
              <a:rPr lang="en-US" dirty="0" err="1" smtClean="0">
                <a:latin typeface="+mn-lt"/>
              </a:rPr>
              <a:t>MeV</a:t>
            </a:r>
            <a:endParaRPr lang="en-US" sz="1600" i="1" dirty="0">
              <a:latin typeface="+mn-lt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4290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r>
              <a:rPr lang="en-US" dirty="0" smtClean="0">
                <a:latin typeface="+mn-lt"/>
              </a:rPr>
              <a:t>                                              (self shielding zit </a:t>
            </a:r>
            <a:r>
              <a:rPr lang="en-US" dirty="0" err="1" smtClean="0">
                <a:latin typeface="+mn-lt"/>
              </a:rPr>
              <a:t>hier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nog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niet</a:t>
            </a:r>
            <a:r>
              <a:rPr lang="en-US" dirty="0" smtClean="0">
                <a:latin typeface="+mn-lt"/>
              </a:rPr>
              <a:t> in)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39624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+mn-lt"/>
              </a:rPr>
              <a:t>Thermische</a:t>
            </a:r>
            <a:r>
              <a:rPr lang="en-US" i="1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gemiddelden</a:t>
            </a:r>
            <a:endParaRPr lang="en-US" sz="1600" dirty="0">
              <a:latin typeface="+mn-lt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362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schrijven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capture en fission</a:t>
            </a:r>
            <a:endParaRPr lang="en-US" sz="1600" dirty="0">
              <a:latin typeface="+mn-lt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4837331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Neutronsnelheid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dan</a:t>
            </a:r>
            <a:endParaRPr lang="en-US" sz="1600" dirty="0">
              <a:latin typeface="+mn-l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905919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Resonantie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integraal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43722" name="Object 10"/>
          <p:cNvGraphicFramePr>
            <a:graphicFrameLocks noChangeAspect="1"/>
          </p:cNvGraphicFramePr>
          <p:nvPr/>
        </p:nvGraphicFramePr>
        <p:xfrm>
          <a:off x="3006725" y="4823043"/>
          <a:ext cx="3775075" cy="366712"/>
        </p:xfrm>
        <a:graphic>
          <a:graphicData uri="http://schemas.openxmlformats.org/presentationml/2006/ole">
            <p:oleObj spid="_x0000_s245768" name="Equation" r:id="rId4" imgW="2349360" imgH="22860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5142131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Metingen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gemaakt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</a:t>
            </a:r>
            <a:r>
              <a:rPr lang="en-US" dirty="0" smtClean="0">
                <a:latin typeface="+mn-lt"/>
              </a:rPr>
              <a:t> </a:t>
            </a:r>
            <a:endParaRPr lang="en-US" sz="1600" dirty="0">
              <a:latin typeface="+mn-lt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533400" y="5534799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 </a:t>
            </a:r>
            <a:r>
              <a:rPr lang="en-US" dirty="0" err="1" smtClean="0">
                <a:latin typeface="+mn-lt"/>
              </a:rPr>
              <a:t>waarden</a:t>
            </a:r>
            <a:r>
              <a:rPr lang="en-US" dirty="0" smtClean="0">
                <a:latin typeface="+mn-lt"/>
              </a:rPr>
              <a:t> in de </a:t>
            </a:r>
            <a:r>
              <a:rPr lang="en-US" dirty="0" err="1" smtClean="0">
                <a:latin typeface="+mn-lt"/>
              </a:rPr>
              <a:t>tabel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gemiddeld</a:t>
            </a:r>
            <a:r>
              <a:rPr lang="en-US" dirty="0" smtClean="0">
                <a:latin typeface="+mn-lt"/>
              </a:rPr>
              <a:t> over </a:t>
            </a:r>
            <a:r>
              <a:rPr lang="en-US" dirty="0" err="1" smtClean="0">
                <a:latin typeface="+mn-lt"/>
              </a:rPr>
              <a:t>energieverdeling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</a:t>
            </a:r>
            <a:r>
              <a:rPr lang="en-US" dirty="0" smtClean="0">
                <a:latin typeface="+mn-lt"/>
              </a:rPr>
              <a:t> 20</a:t>
            </a:r>
            <a:r>
              <a:rPr lang="en-US" baseline="30000" dirty="0" smtClean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 C en </a:t>
            </a:r>
            <a:r>
              <a:rPr lang="en-US" dirty="0" err="1" smtClean="0">
                <a:latin typeface="+mn-lt"/>
              </a:rPr>
              <a:t>bevatten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bindingseffecten</a:t>
            </a:r>
            <a:r>
              <a:rPr lang="en-US" dirty="0" smtClean="0">
                <a:latin typeface="+mn-lt"/>
              </a:rPr>
              <a:t> (in </a:t>
            </a:r>
            <a:r>
              <a:rPr lang="en-US" dirty="0" err="1" smtClean="0">
                <a:latin typeface="+mn-lt"/>
              </a:rPr>
              <a:t>moleculen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kristalroosters</a:t>
            </a:r>
            <a:r>
              <a:rPr lang="en-US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/>
        </p:nvGraphicFramePr>
        <p:xfrm>
          <a:off x="2209800" y="1857376"/>
          <a:ext cx="1223963" cy="327025"/>
        </p:xfrm>
        <a:graphic>
          <a:graphicData uri="http://schemas.openxmlformats.org/presentationml/2006/ole">
            <p:oleObj spid="_x0000_s245772" name="Equation" r:id="rId5" imgW="761760" imgH="203040" progId="Equation.DSMT4">
              <p:embed/>
            </p:oleObj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/>
        </p:nvGraphicFramePr>
        <p:xfrm>
          <a:off x="6003925" y="1476376"/>
          <a:ext cx="2530475" cy="631825"/>
        </p:xfrm>
        <a:graphic>
          <a:graphicData uri="http://schemas.openxmlformats.org/presentationml/2006/ole">
            <p:oleObj spid="_x0000_s245773" name="Equation" r:id="rId6" imgW="1574640" imgH="393480" progId="Equation.DSMT4">
              <p:embed/>
            </p:oleObj>
          </a:graphicData>
        </a:graphic>
      </p:graphicFrame>
      <p:sp>
        <p:nvSpPr>
          <p:cNvPr id="30" name="Rechteraccolade 29"/>
          <p:cNvSpPr/>
          <p:nvPr/>
        </p:nvSpPr>
        <p:spPr bwMode="auto">
          <a:xfrm>
            <a:off x="5486400" y="1371600"/>
            <a:ext cx="304800" cy="838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aphicFrame>
        <p:nvGraphicFramePr>
          <p:cNvPr id="245774" name="Object 14"/>
          <p:cNvGraphicFramePr>
            <a:graphicFrameLocks noChangeAspect="1"/>
          </p:cNvGraphicFramePr>
          <p:nvPr/>
        </p:nvGraphicFramePr>
        <p:xfrm>
          <a:off x="4371976" y="2245520"/>
          <a:ext cx="1530350" cy="631825"/>
        </p:xfrm>
        <a:graphic>
          <a:graphicData uri="http://schemas.openxmlformats.org/presentationml/2006/ole">
            <p:oleObj spid="_x0000_s245774" name="Equation" r:id="rId7" imgW="952200" imgH="393480" progId="Equation.DSMT4">
              <p:embed/>
            </p:oleObj>
          </a:graphicData>
        </a:graphic>
      </p:graphicFrame>
      <p:graphicFrame>
        <p:nvGraphicFramePr>
          <p:cNvPr id="245775" name="Object 15"/>
          <p:cNvGraphicFramePr>
            <a:graphicFrameLocks noChangeAspect="1"/>
          </p:cNvGraphicFramePr>
          <p:nvPr/>
        </p:nvGraphicFramePr>
        <p:xfrm>
          <a:off x="2822575" y="2790824"/>
          <a:ext cx="1673225" cy="631825"/>
        </p:xfrm>
        <a:graphic>
          <a:graphicData uri="http://schemas.openxmlformats.org/presentationml/2006/ole">
            <p:oleObj spid="_x0000_s245775" name="Equation" r:id="rId8" imgW="1041120" imgH="393480" progId="Equation.DSMT4">
              <p:embed/>
            </p:oleObj>
          </a:graphicData>
        </a:graphic>
      </p:graphicFrame>
      <p:grpSp>
        <p:nvGrpSpPr>
          <p:cNvPr id="34" name="Groep 33"/>
          <p:cNvGrpSpPr/>
          <p:nvPr/>
        </p:nvGrpSpPr>
        <p:grpSpPr>
          <a:xfrm>
            <a:off x="1905000" y="3455192"/>
            <a:ext cx="1676400" cy="381000"/>
            <a:chOff x="2209800" y="3476624"/>
            <a:chExt cx="1676400" cy="381000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2209800" y="3476624"/>
              <a:ext cx="1676400" cy="381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45776" name="Object 16"/>
            <p:cNvGraphicFramePr>
              <a:graphicFrameLocks noChangeAspect="1"/>
            </p:cNvGraphicFramePr>
            <p:nvPr/>
          </p:nvGraphicFramePr>
          <p:xfrm>
            <a:off x="2273300" y="3484563"/>
            <a:ext cx="1489075" cy="366712"/>
          </p:xfrm>
          <a:graphic>
            <a:graphicData uri="http://schemas.openxmlformats.org/presentationml/2006/ole">
              <p:oleObj spid="_x0000_s245776" name="Equation" r:id="rId9" imgW="927000" imgH="228600" progId="Equation.DSMT4">
                <p:embed/>
              </p:oleObj>
            </a:graphicData>
          </a:graphic>
        </p:graphicFrame>
      </p:grpSp>
      <p:sp>
        <p:nvSpPr>
          <p:cNvPr id="35" name="TextBox 17"/>
          <p:cNvSpPr txBox="1"/>
          <p:nvPr/>
        </p:nvSpPr>
        <p:spPr>
          <a:xfrm>
            <a:off x="533400" y="423939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Maxwell Boltzmann </a:t>
            </a:r>
            <a:r>
              <a:rPr lang="en-US" dirty="0" err="1" smtClean="0">
                <a:latin typeface="+mn-lt"/>
              </a:rPr>
              <a:t>verdeling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de flux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/>
        </p:nvGraphicFramePr>
        <p:xfrm>
          <a:off x="5766595" y="4254718"/>
          <a:ext cx="1468437" cy="368300"/>
        </p:xfrm>
        <a:graphic>
          <a:graphicData uri="http://schemas.openxmlformats.org/presentationml/2006/ole">
            <p:oleObj spid="_x0000_s245777" name="Equation" r:id="rId10" imgW="914400" imgH="22860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4518243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 maximum </a:t>
            </a:r>
            <a:r>
              <a:rPr lang="en-US" dirty="0" err="1" smtClean="0">
                <a:latin typeface="+mn-lt"/>
              </a:rPr>
              <a:t>waarde</a:t>
            </a:r>
            <a:r>
              <a:rPr lang="en-US" dirty="0" smtClean="0">
                <a:latin typeface="+mn-lt"/>
              </a:rPr>
              <a:t> van             is  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45778" name="Object 18"/>
          <p:cNvGraphicFramePr>
            <a:graphicFrameLocks noChangeAspect="1"/>
          </p:cNvGraphicFramePr>
          <p:nvPr/>
        </p:nvGraphicFramePr>
        <p:xfrm>
          <a:off x="3227388" y="4532531"/>
          <a:ext cx="735012" cy="368300"/>
        </p:xfrm>
        <a:graphic>
          <a:graphicData uri="http://schemas.openxmlformats.org/presentationml/2006/ole">
            <p:oleObj spid="_x0000_s245778" name="Equation" r:id="rId11" imgW="457200" imgH="228600" progId="Equation.DSMT4">
              <p:embed/>
            </p:oleObj>
          </a:graphicData>
        </a:graphic>
      </p:graphicFrame>
      <p:graphicFrame>
        <p:nvGraphicFramePr>
          <p:cNvPr id="245779" name="Object 19"/>
          <p:cNvGraphicFramePr>
            <a:graphicFrameLocks noChangeAspect="1"/>
          </p:cNvGraphicFramePr>
          <p:nvPr/>
        </p:nvGraphicFramePr>
        <p:xfrm>
          <a:off x="4267200" y="4517449"/>
          <a:ext cx="2530475" cy="327025"/>
        </p:xfrm>
        <a:graphic>
          <a:graphicData uri="http://schemas.openxmlformats.org/presentationml/2006/ole">
            <p:oleObj spid="_x0000_s245779" name="Equation" r:id="rId12" imgW="1574640" imgH="203040" progId="Equation.DSMT4">
              <p:embed/>
            </p:oleObj>
          </a:graphicData>
        </a:graphic>
      </p:graphicFrame>
      <p:graphicFrame>
        <p:nvGraphicFramePr>
          <p:cNvPr id="245780" name="Object 20"/>
          <p:cNvGraphicFramePr>
            <a:graphicFrameLocks noChangeAspect="1"/>
          </p:cNvGraphicFramePr>
          <p:nvPr/>
        </p:nvGraphicFramePr>
        <p:xfrm>
          <a:off x="2951163" y="5170708"/>
          <a:ext cx="4897437" cy="366712"/>
        </p:xfrm>
        <a:graphic>
          <a:graphicData uri="http://schemas.openxmlformats.org/presentationml/2006/ole">
            <p:oleObj spid="_x0000_s245780" name="Equation" r:id="rId13" imgW="3047760" imgH="228600" progId="Equation.DSMT4">
              <p:embed/>
            </p:oleObj>
          </a:graphicData>
        </a:graphic>
      </p:graphicFrame>
      <p:pic>
        <p:nvPicPr>
          <p:cNvPr id="245781" name="Picture 2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1" y="6172200"/>
            <a:ext cx="1828800" cy="28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2" name="Picture 2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6432467"/>
            <a:ext cx="3276600" cy="42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3" name="Picture 2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38800" y="6405778"/>
            <a:ext cx="3505200" cy="43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PIJL-RECHTS 42"/>
          <p:cNvSpPr/>
          <p:nvPr/>
        </p:nvSpPr>
        <p:spPr bwMode="auto">
          <a:xfrm>
            <a:off x="685800" y="645080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44" name="PIJL-RECHTS 43"/>
          <p:cNvSpPr/>
          <p:nvPr/>
        </p:nvSpPr>
        <p:spPr bwMode="auto">
          <a:xfrm>
            <a:off x="4876800" y="645556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45" name="Ovaal 44"/>
          <p:cNvSpPr/>
          <p:nvPr/>
        </p:nvSpPr>
        <p:spPr bwMode="auto">
          <a:xfrm>
            <a:off x="8291512" y="6436520"/>
            <a:ext cx="2286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4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4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4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4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4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24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24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8" grpId="0"/>
      <p:bldP spid="39" grpId="0"/>
      <p:bldP spid="40" grpId="0"/>
      <p:bldP spid="30" grpId="0" animBg="1"/>
      <p:bldP spid="35" grpId="0"/>
      <p:bldP spid="36" grpId="0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</a:rPr>
              <a:t>Vermenigvuldiging</a:t>
            </a:r>
            <a:r>
              <a:rPr lang="en-US" i="1" kern="1200" dirty="0" smtClean="0">
                <a:solidFill>
                  <a:srgbClr val="000099"/>
                </a:solidFill>
              </a:rPr>
              <a:t> in </a:t>
            </a:r>
            <a:r>
              <a:rPr lang="en-US" i="1" kern="1200" dirty="0" err="1" smtClean="0">
                <a:solidFill>
                  <a:srgbClr val="000099"/>
                </a:solidFill>
              </a:rPr>
              <a:t>oneindig</a:t>
            </a:r>
            <a:r>
              <a:rPr lang="en-US" i="1" kern="1200" dirty="0" smtClean="0">
                <a:solidFill>
                  <a:srgbClr val="000099"/>
                </a:solidFill>
              </a:rPr>
              <a:t> medium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+mn-lt"/>
              </a:rPr>
              <a:t>Vermenigvuldigingsfactor</a:t>
            </a:r>
            <a:r>
              <a:rPr lang="en-US" i="1" dirty="0" smtClean="0">
                <a:latin typeface="+mn-lt"/>
              </a:rPr>
              <a:t> </a:t>
            </a:r>
            <a:endParaRPr lang="en-US" sz="1600" dirty="0">
              <a:latin typeface="+mn-lt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#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door </a:t>
            </a:r>
            <a:r>
              <a:rPr lang="en-US" dirty="0" err="1" smtClean="0">
                <a:latin typeface="+mn-lt"/>
              </a:rPr>
              <a:t>splijting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geproduceerd</a:t>
            </a:r>
            <a:r>
              <a:rPr lang="en-US" dirty="0" smtClean="0">
                <a:latin typeface="+mn-lt"/>
              </a:rPr>
              <a:t> / #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geabsorbeerd</a:t>
            </a:r>
            <a:endParaRPr lang="en-US" sz="1600" i="1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nemen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impliciet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materialen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blootgesteld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dezelfde</a:t>
            </a:r>
            <a:r>
              <a:rPr lang="en-US" dirty="0" smtClean="0">
                <a:latin typeface="+mn-lt"/>
              </a:rPr>
              <a:t> flux</a:t>
            </a:r>
            <a:endParaRPr lang="en-US" sz="1600" dirty="0">
              <a:latin typeface="+mn-lt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678668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schrijven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dit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endParaRPr lang="en-US" sz="1600" dirty="0">
              <a:latin typeface="+mn-lt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345668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moeten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verschillen</a:t>
            </a:r>
            <a:r>
              <a:rPr lang="en-US" dirty="0" smtClean="0">
                <a:latin typeface="+mn-lt"/>
              </a:rPr>
              <a:t> in flux in </a:t>
            </a:r>
            <a:r>
              <a:rPr lang="en-US" dirty="0" err="1" smtClean="0">
                <a:latin typeface="+mn-lt"/>
              </a:rPr>
              <a:t>rekening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brengen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/>
        </p:nvGraphicFramePr>
        <p:xfrm>
          <a:off x="1630363" y="1755775"/>
          <a:ext cx="4160837" cy="531813"/>
        </p:xfrm>
        <a:graphic>
          <a:graphicData uri="http://schemas.openxmlformats.org/presentationml/2006/ole">
            <p:oleObj spid="_x0000_s246787" name="Equation" r:id="rId4" imgW="2590560" imgH="330120" progId="Equation.DSMT4">
              <p:embed/>
            </p:oleObj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/>
        </p:nvGraphicFramePr>
        <p:xfrm>
          <a:off x="3276600" y="1245392"/>
          <a:ext cx="304800" cy="366712"/>
        </p:xfrm>
        <a:graphic>
          <a:graphicData uri="http://schemas.openxmlformats.org/presentationml/2006/ole">
            <p:oleObj spid="_x0000_s246788" name="Equation" r:id="rId5" imgW="190440" imgH="228600" progId="Equation.DSMT4">
              <p:embed/>
            </p:oleObj>
          </a:graphicData>
        </a:graphic>
      </p:graphicFrame>
      <p:sp>
        <p:nvSpPr>
          <p:cNvPr id="35" name="TextBox 17"/>
          <p:cNvSpPr txBox="1"/>
          <p:nvPr/>
        </p:nvSpPr>
        <p:spPr>
          <a:xfrm>
            <a:off x="533400" y="4936867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zou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enkel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alles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gemengd</a:t>
            </a:r>
            <a:r>
              <a:rPr lang="en-US" dirty="0" smtClean="0">
                <a:latin typeface="+mn-lt"/>
              </a:rPr>
              <a:t> is, en </a:t>
            </a:r>
            <a:r>
              <a:rPr lang="en-US" dirty="0" err="1" smtClean="0">
                <a:latin typeface="+mn-lt"/>
              </a:rPr>
              <a:t>als</a:t>
            </a:r>
            <a:r>
              <a:rPr lang="en-US" dirty="0" smtClean="0">
                <a:latin typeface="+mn-lt"/>
              </a:rPr>
              <a:t> de core </a:t>
            </a:r>
            <a:r>
              <a:rPr lang="en-US" dirty="0" err="1" smtClean="0">
                <a:latin typeface="+mn-lt"/>
              </a:rPr>
              <a:t>oneindig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groot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/>
        </p:nvGraphicFramePr>
        <p:xfrm>
          <a:off x="8517732" y="4695588"/>
          <a:ext cx="571500" cy="327025"/>
        </p:xfrm>
        <a:graphic>
          <a:graphicData uri="http://schemas.openxmlformats.org/presentationml/2006/ole">
            <p:oleObj spid="_x0000_s246792" name="Equation" r:id="rId6" imgW="355320" imgH="203040" progId="Equation.DSMT4">
              <p:embed/>
            </p:oleObj>
          </a:graphicData>
        </a:graphic>
      </p:graphicFrame>
      <p:grpSp>
        <p:nvGrpSpPr>
          <p:cNvPr id="37" name="Groep 36"/>
          <p:cNvGrpSpPr/>
          <p:nvPr/>
        </p:nvGrpSpPr>
        <p:grpSpPr>
          <a:xfrm>
            <a:off x="2819400" y="2652476"/>
            <a:ext cx="1524000" cy="435768"/>
            <a:chOff x="4010024" y="2321720"/>
            <a:chExt cx="1524000" cy="435768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4010024" y="2321720"/>
              <a:ext cx="15240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46796" name="Object 12"/>
            <p:cNvGraphicFramePr>
              <a:graphicFrameLocks noChangeAspect="1"/>
            </p:cNvGraphicFramePr>
            <p:nvPr/>
          </p:nvGraphicFramePr>
          <p:xfrm>
            <a:off x="4114800" y="2347913"/>
            <a:ext cx="1325563" cy="409575"/>
          </p:xfrm>
          <a:graphic>
            <a:graphicData uri="http://schemas.openxmlformats.org/presentationml/2006/ole">
              <p:oleObj spid="_x0000_s246796" name="Equation" r:id="rId7" imgW="825480" imgH="253800" progId="Equation.DSMT4">
                <p:embed/>
              </p:oleObj>
            </a:graphicData>
          </a:graphic>
        </p:graphicFrame>
      </p:grpSp>
      <p:cxnSp>
        <p:nvCxnSpPr>
          <p:cNvPr id="41" name="Rechte verbindingslijn met pijl 40"/>
          <p:cNvCxnSpPr/>
          <p:nvPr/>
        </p:nvCxnSpPr>
        <p:spPr bwMode="auto">
          <a:xfrm rot="5400000" flipH="1" flipV="1">
            <a:off x="3429000" y="3364468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17"/>
          <p:cNvSpPr txBox="1"/>
          <p:nvPr/>
        </p:nvSpPr>
        <p:spPr>
          <a:xfrm>
            <a:off x="3124200" y="3669268"/>
            <a:ext cx="16764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+mn-lt"/>
              </a:rPr>
              <a:t>Enkel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splijtbaar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materiaal</a:t>
            </a:r>
            <a:endParaRPr lang="en-US" sz="1400" dirty="0">
              <a:latin typeface="+mn-lt"/>
            </a:endParaRPr>
          </a:p>
        </p:txBody>
      </p:sp>
      <p:cxnSp>
        <p:nvCxnSpPr>
          <p:cNvPr id="48" name="Rechte verbindingslijn met pijl 47"/>
          <p:cNvCxnSpPr/>
          <p:nvPr/>
        </p:nvCxnSpPr>
        <p:spPr bwMode="auto">
          <a:xfrm rot="5400000" flipH="1" flipV="1">
            <a:off x="3886200" y="3288268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17"/>
          <p:cNvSpPr txBox="1"/>
          <p:nvPr/>
        </p:nvSpPr>
        <p:spPr>
          <a:xfrm>
            <a:off x="4121944" y="3238260"/>
            <a:ext cx="36576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+mn-lt"/>
              </a:rPr>
              <a:t>Brandstof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koelmiddel</a:t>
            </a:r>
            <a:r>
              <a:rPr lang="en-US" sz="1600" dirty="0" smtClean="0">
                <a:latin typeface="+mn-lt"/>
              </a:rPr>
              <a:t>, moderator, </a:t>
            </a:r>
            <a:r>
              <a:rPr lang="en-US" sz="1600" i="1" dirty="0" smtClean="0">
                <a:latin typeface="+mn-lt"/>
              </a:rPr>
              <a:t>etc</a:t>
            </a:r>
            <a:r>
              <a:rPr lang="en-US" sz="1600" dirty="0" smtClean="0">
                <a:latin typeface="+mn-lt"/>
              </a:rPr>
              <a:t>.</a:t>
            </a:r>
            <a:endParaRPr lang="en-US" sz="1400" dirty="0">
              <a:latin typeface="+mn-lt"/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9" grpId="0"/>
      <p:bldP spid="42" grpId="0"/>
      <p:bldP spid="25" grpId="0"/>
      <p:bldP spid="35" grpId="0"/>
      <p:bldP spid="46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</a:rPr>
              <a:t>Reactor core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39317</TotalTime>
  <Words>2132</Words>
  <Application>Microsoft Office PowerPoint</Application>
  <PresentationFormat>Brief (216 x 279 mm)</PresentationFormat>
  <Paragraphs>476</Paragraphs>
  <Slides>52</Slides>
  <Notes>52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52</vt:i4>
      </vt:variant>
    </vt:vector>
  </HeadingPairs>
  <TitlesOfParts>
    <vt:vector size="55" baseType="lpstr">
      <vt:lpstr>Default Design</vt:lpstr>
      <vt:lpstr>Photo Editor Photo</vt:lpstr>
      <vt:lpstr>Equation</vt:lpstr>
      <vt:lpstr>Dia 1</vt:lpstr>
      <vt:lpstr>Dia 2</vt:lpstr>
      <vt:lpstr>Reacties en neutron energie</vt:lpstr>
      <vt:lpstr>Cross secties en neutron flux</vt:lpstr>
      <vt:lpstr>Energy averaged reaction rates</vt:lpstr>
      <vt:lpstr>Dia 6</vt:lpstr>
      <vt:lpstr>Gemiddelde werkzame doorsneden</vt:lpstr>
      <vt:lpstr>Vermenigvuldiging in oneindig medium</vt:lpstr>
      <vt:lpstr>Reactor core</vt:lpstr>
      <vt:lpstr>Reactor core</vt:lpstr>
      <vt:lpstr>Fuel assemblies</vt:lpstr>
      <vt:lpstr>Reactor core eigenschappen</vt:lpstr>
      <vt:lpstr>LWR – light water reactors</vt:lpstr>
      <vt:lpstr>Opbouw energie centrale</vt:lpstr>
      <vt:lpstr>PWR – Pressurized water reactor</vt:lpstr>
      <vt:lpstr>Pressurized water reactor</vt:lpstr>
      <vt:lpstr>Fuel assembly</vt:lpstr>
      <vt:lpstr>Fuel assembly</vt:lpstr>
      <vt:lpstr>PWR opbouw</vt:lpstr>
      <vt:lpstr>Reactorvat</vt:lpstr>
      <vt:lpstr>Reactor componenten</vt:lpstr>
      <vt:lpstr>PWR containment</vt:lpstr>
      <vt:lpstr>BWR – Boiling water reactor</vt:lpstr>
      <vt:lpstr>BWR  containment</vt:lpstr>
      <vt:lpstr>BWR</vt:lpstr>
      <vt:lpstr>BWR fuel</vt:lpstr>
      <vt:lpstr>BWR heat removal</vt:lpstr>
      <vt:lpstr>BWR emergency core cooling</vt:lpstr>
      <vt:lpstr>BWR buildings</vt:lpstr>
      <vt:lpstr>BWR buildings</vt:lpstr>
      <vt:lpstr>BWR buildings</vt:lpstr>
      <vt:lpstr>Reactor core eigenschappen</vt:lpstr>
      <vt:lpstr>PHWR – Pressurized  heavy water reactor</vt:lpstr>
      <vt:lpstr>HTGR– Graphite moderated reactor</vt:lpstr>
      <vt:lpstr>RBMK– H2O cooled graphite moderated</vt:lpstr>
      <vt:lpstr>Magnox and UNGG reactors</vt:lpstr>
      <vt:lpstr>MSR – Molten salt fast reactor</vt:lpstr>
      <vt:lpstr>Gabon natural fission reactors</vt:lpstr>
      <vt:lpstr>Rooster van snelle reactor</vt:lpstr>
      <vt:lpstr>Rooster van snelle reactor</vt:lpstr>
      <vt:lpstr>Rooster van thermische reactor</vt:lpstr>
      <vt:lpstr>Four factor formula</vt:lpstr>
      <vt:lpstr>Effective multiplication factor</vt:lpstr>
      <vt:lpstr>Dia 44</vt:lpstr>
      <vt:lpstr>Fast fission factor</vt:lpstr>
      <vt:lpstr>Resonance escape probability</vt:lpstr>
      <vt:lpstr>Resonance escape probability</vt:lpstr>
      <vt:lpstr>Thermal utilization factor</vt:lpstr>
      <vt:lpstr>Thermal utilization factor</vt:lpstr>
      <vt:lpstr>Reproduction factor</vt:lpstr>
      <vt:lpstr>Multiplication factor</vt:lpstr>
      <vt:lpstr>Voorbeeld: UO2 PWR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1615</cp:revision>
  <cp:lastPrinted>2002-09-13T18:52:55Z</cp:lastPrinted>
  <dcterms:created xsi:type="dcterms:W3CDTF">2001-01-08T10:28:24Z</dcterms:created>
  <dcterms:modified xsi:type="dcterms:W3CDTF">2011-04-12T08:53:31Z</dcterms:modified>
</cp:coreProperties>
</file>