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notesSlides/notesSlide29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Override PartName="/ppt/notesSlides/notesSlide18.xml" ContentType="application/vnd.openxmlformats-officedocument.presentationml.notesSlide+xml"/>
  <Override PartName="/ppt/notesSlides/notesSlide27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slideLayouts/slideLayout10.xml" ContentType="application/vnd.openxmlformats-officedocument.presentationml.slideLayout+xml"/>
  <Default Extension="vml" ContentType="application/vnd.openxmlformats-officedocument.vmlDrawing"/>
  <Default Extension="gif" ContentType="image/gif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648" r:id="rId1"/>
  </p:sldMasterIdLst>
  <p:notesMasterIdLst>
    <p:notesMasterId r:id="rId34"/>
  </p:notesMasterIdLst>
  <p:handoutMasterIdLst>
    <p:handoutMasterId r:id="rId35"/>
  </p:handoutMasterIdLst>
  <p:sldIdLst>
    <p:sldId id="310" r:id="rId2"/>
    <p:sldId id="967" r:id="rId3"/>
    <p:sldId id="911" r:id="rId4"/>
    <p:sldId id="1000" r:id="rId5"/>
    <p:sldId id="1001" r:id="rId6"/>
    <p:sldId id="1002" r:id="rId7"/>
    <p:sldId id="999" r:id="rId8"/>
    <p:sldId id="1004" r:id="rId9"/>
    <p:sldId id="1003" r:id="rId10"/>
    <p:sldId id="1005" r:id="rId11"/>
    <p:sldId id="1006" r:id="rId12"/>
    <p:sldId id="1007" r:id="rId13"/>
    <p:sldId id="1008" r:id="rId14"/>
    <p:sldId id="1009" r:id="rId15"/>
    <p:sldId id="962" r:id="rId16"/>
    <p:sldId id="1010" r:id="rId17"/>
    <p:sldId id="1011" r:id="rId18"/>
    <p:sldId id="1012" r:id="rId19"/>
    <p:sldId id="1013" r:id="rId20"/>
    <p:sldId id="1014" r:id="rId21"/>
    <p:sldId id="1015" r:id="rId22"/>
    <p:sldId id="1016" r:id="rId23"/>
    <p:sldId id="1017" r:id="rId24"/>
    <p:sldId id="1018" r:id="rId25"/>
    <p:sldId id="1019" r:id="rId26"/>
    <p:sldId id="1020" r:id="rId27"/>
    <p:sldId id="1021" r:id="rId28"/>
    <p:sldId id="1022" r:id="rId29"/>
    <p:sldId id="1023" r:id="rId30"/>
    <p:sldId id="1024" r:id="rId31"/>
    <p:sldId id="1025" r:id="rId32"/>
    <p:sldId id="1026" r:id="rId33"/>
  </p:sldIdLst>
  <p:sldSz cx="9144000" cy="6858000" type="letter"/>
  <p:notesSz cx="7035800" cy="91948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Symbol" pitchFamily="18" charset="2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Symbol" pitchFamily="18" charset="2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Symbol" pitchFamily="18" charset="2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Symbol" pitchFamily="18" charset="2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Symbol" pitchFamily="18" charset="2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Symbol" pitchFamily="18" charset="2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Symbol" pitchFamily="18" charset="2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Symbol" pitchFamily="18" charset="2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Symbol" pitchFamily="18" charset="2"/>
        <a:ea typeface="+mn-ea"/>
        <a:cs typeface="Arial" pitchFamily="34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CC"/>
    <a:srgbClr val="006600"/>
    <a:srgbClr val="FEFCAC"/>
    <a:srgbClr val="CCFF66"/>
    <a:srgbClr val="CC0000"/>
    <a:srgbClr val="003300"/>
    <a:srgbClr val="800000"/>
    <a:srgbClr val="00009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 autoAdjust="0"/>
  </p:normalViewPr>
  <p:slideViewPr>
    <p:cSldViewPr>
      <p:cViewPr varScale="1">
        <p:scale>
          <a:sx n="133" d="100"/>
          <a:sy n="133" d="100"/>
        </p:scale>
        <p:origin x="-97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handoutMaster" Target="handoutMasters/handoutMaster1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10.vml.rels><?xml version="1.0" encoding="UTF-8" standalone="yes"?>
<Relationships xmlns="http://schemas.openxmlformats.org/package/2006/relationships"><Relationship Id="rId3" Type="http://schemas.openxmlformats.org/officeDocument/2006/relationships/image" Target="../media/image76.wmf"/><Relationship Id="rId2" Type="http://schemas.openxmlformats.org/officeDocument/2006/relationships/image" Target="../media/image75.wmf"/><Relationship Id="rId1" Type="http://schemas.openxmlformats.org/officeDocument/2006/relationships/image" Target="../media/image74.wmf"/><Relationship Id="rId6" Type="http://schemas.openxmlformats.org/officeDocument/2006/relationships/image" Target="../media/image79.wmf"/><Relationship Id="rId5" Type="http://schemas.openxmlformats.org/officeDocument/2006/relationships/image" Target="../media/image78.wmf"/><Relationship Id="rId4" Type="http://schemas.openxmlformats.org/officeDocument/2006/relationships/image" Target="../media/image77.wmf"/></Relationships>
</file>

<file path=ppt/drawings/_rels/vmlDrawing11.vml.rels><?xml version="1.0" encoding="UTF-8" standalone="yes"?>
<Relationships xmlns="http://schemas.openxmlformats.org/package/2006/relationships"><Relationship Id="rId2" Type="http://schemas.openxmlformats.org/officeDocument/2006/relationships/image" Target="../media/image81.wmf"/><Relationship Id="rId1" Type="http://schemas.openxmlformats.org/officeDocument/2006/relationships/image" Target="../media/image80.wmf"/></Relationships>
</file>

<file path=ppt/drawings/_rels/vmlDrawing12.vml.rels><?xml version="1.0" encoding="UTF-8" standalone="yes"?>
<Relationships xmlns="http://schemas.openxmlformats.org/package/2006/relationships"><Relationship Id="rId2" Type="http://schemas.openxmlformats.org/officeDocument/2006/relationships/image" Target="../media/image86.wmf"/><Relationship Id="rId1" Type="http://schemas.openxmlformats.org/officeDocument/2006/relationships/image" Target="../media/image85.w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90.wmf"/></Relationships>
</file>

<file path=ppt/drawings/_rels/vmlDrawing14.vml.rels><?xml version="1.0" encoding="UTF-8" standalone="yes"?>
<Relationships xmlns="http://schemas.openxmlformats.org/package/2006/relationships"><Relationship Id="rId3" Type="http://schemas.openxmlformats.org/officeDocument/2006/relationships/image" Target="../media/image99.wmf"/><Relationship Id="rId2" Type="http://schemas.openxmlformats.org/officeDocument/2006/relationships/image" Target="../media/image81.wmf"/><Relationship Id="rId1" Type="http://schemas.openxmlformats.org/officeDocument/2006/relationships/image" Target="../media/image80.wmf"/><Relationship Id="rId4" Type="http://schemas.openxmlformats.org/officeDocument/2006/relationships/image" Target="../media/image100.wmf"/></Relationships>
</file>

<file path=ppt/drawings/_rels/vmlDrawing15.vml.rels><?xml version="1.0" encoding="UTF-8" standalone="yes"?>
<Relationships xmlns="http://schemas.openxmlformats.org/package/2006/relationships"><Relationship Id="rId3" Type="http://schemas.openxmlformats.org/officeDocument/2006/relationships/image" Target="../media/image104.wmf"/><Relationship Id="rId7" Type="http://schemas.openxmlformats.org/officeDocument/2006/relationships/image" Target="../media/image108.wmf"/><Relationship Id="rId2" Type="http://schemas.openxmlformats.org/officeDocument/2006/relationships/image" Target="../media/image103.wmf"/><Relationship Id="rId1" Type="http://schemas.openxmlformats.org/officeDocument/2006/relationships/image" Target="../media/image102.wmf"/><Relationship Id="rId6" Type="http://schemas.openxmlformats.org/officeDocument/2006/relationships/image" Target="../media/image107.wmf"/><Relationship Id="rId5" Type="http://schemas.openxmlformats.org/officeDocument/2006/relationships/image" Target="../media/image106.wmf"/><Relationship Id="rId4" Type="http://schemas.openxmlformats.org/officeDocument/2006/relationships/image" Target="../media/image105.wmf"/></Relationships>
</file>

<file path=ppt/drawings/_rels/vmlDrawing16.vml.rels><?xml version="1.0" encoding="UTF-8" standalone="yes"?>
<Relationships xmlns="http://schemas.openxmlformats.org/package/2006/relationships"><Relationship Id="rId3" Type="http://schemas.openxmlformats.org/officeDocument/2006/relationships/image" Target="../media/image110.wmf"/><Relationship Id="rId2" Type="http://schemas.openxmlformats.org/officeDocument/2006/relationships/image" Target="../media/image38.wmf"/><Relationship Id="rId1" Type="http://schemas.openxmlformats.org/officeDocument/2006/relationships/image" Target="../media/image109.wmf"/><Relationship Id="rId6" Type="http://schemas.openxmlformats.org/officeDocument/2006/relationships/image" Target="../media/image39.wmf"/><Relationship Id="rId5" Type="http://schemas.openxmlformats.org/officeDocument/2006/relationships/image" Target="../media/image112.wmf"/><Relationship Id="rId4" Type="http://schemas.openxmlformats.org/officeDocument/2006/relationships/image" Target="../media/image111.wmf"/></Relationships>
</file>

<file path=ppt/drawings/_rels/vmlDrawing17.vml.rels><?xml version="1.0" encoding="UTF-8" standalone="yes"?>
<Relationships xmlns="http://schemas.openxmlformats.org/package/2006/relationships"><Relationship Id="rId3" Type="http://schemas.openxmlformats.org/officeDocument/2006/relationships/image" Target="../media/image114.wmf"/><Relationship Id="rId7" Type="http://schemas.openxmlformats.org/officeDocument/2006/relationships/image" Target="../media/image118.wmf"/><Relationship Id="rId2" Type="http://schemas.openxmlformats.org/officeDocument/2006/relationships/image" Target="../media/image39.wmf"/><Relationship Id="rId1" Type="http://schemas.openxmlformats.org/officeDocument/2006/relationships/image" Target="../media/image113.wmf"/><Relationship Id="rId6" Type="http://schemas.openxmlformats.org/officeDocument/2006/relationships/image" Target="../media/image117.wmf"/><Relationship Id="rId5" Type="http://schemas.openxmlformats.org/officeDocument/2006/relationships/image" Target="../media/image116.wmf"/><Relationship Id="rId4" Type="http://schemas.openxmlformats.org/officeDocument/2006/relationships/image" Target="../media/image115.wmf"/></Relationships>
</file>

<file path=ppt/drawings/_rels/vmlDrawing18.vml.rels><?xml version="1.0" encoding="UTF-8" standalone="yes"?>
<Relationships xmlns="http://schemas.openxmlformats.org/package/2006/relationships"><Relationship Id="rId3" Type="http://schemas.openxmlformats.org/officeDocument/2006/relationships/image" Target="../media/image121.wmf"/><Relationship Id="rId2" Type="http://schemas.openxmlformats.org/officeDocument/2006/relationships/image" Target="../media/image120.wmf"/><Relationship Id="rId1" Type="http://schemas.openxmlformats.org/officeDocument/2006/relationships/image" Target="../media/image119.wmf"/><Relationship Id="rId6" Type="http://schemas.openxmlformats.org/officeDocument/2006/relationships/image" Target="../media/image124.wmf"/><Relationship Id="rId5" Type="http://schemas.openxmlformats.org/officeDocument/2006/relationships/image" Target="../media/image123.wmf"/><Relationship Id="rId4" Type="http://schemas.openxmlformats.org/officeDocument/2006/relationships/image" Target="../media/image122.wmf"/></Relationships>
</file>

<file path=ppt/drawings/_rels/vmlDrawing19.vml.rels><?xml version="1.0" encoding="UTF-8" standalone="yes"?>
<Relationships xmlns="http://schemas.openxmlformats.org/package/2006/relationships"><Relationship Id="rId3" Type="http://schemas.openxmlformats.org/officeDocument/2006/relationships/image" Target="../media/image128.wmf"/><Relationship Id="rId2" Type="http://schemas.openxmlformats.org/officeDocument/2006/relationships/image" Target="../media/image127.wmf"/><Relationship Id="rId1" Type="http://schemas.openxmlformats.org/officeDocument/2006/relationships/image" Target="../media/image126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image" Target="../media/image5.wmf"/><Relationship Id="rId1" Type="http://schemas.openxmlformats.org/officeDocument/2006/relationships/image" Target="../media/image4.wmf"/><Relationship Id="rId6" Type="http://schemas.openxmlformats.org/officeDocument/2006/relationships/image" Target="../media/image9.wmf"/><Relationship Id="rId5" Type="http://schemas.openxmlformats.org/officeDocument/2006/relationships/image" Target="../media/image8.wmf"/><Relationship Id="rId4" Type="http://schemas.openxmlformats.org/officeDocument/2006/relationships/image" Target="../media/image7.wmf"/></Relationships>
</file>

<file path=ppt/drawings/_rels/vmlDrawing20.vml.rels><?xml version="1.0" encoding="UTF-8" standalone="yes"?>
<Relationships xmlns="http://schemas.openxmlformats.org/package/2006/relationships"><Relationship Id="rId8" Type="http://schemas.openxmlformats.org/officeDocument/2006/relationships/image" Target="../media/image138.wmf"/><Relationship Id="rId3" Type="http://schemas.openxmlformats.org/officeDocument/2006/relationships/image" Target="../media/image133.wmf"/><Relationship Id="rId7" Type="http://schemas.openxmlformats.org/officeDocument/2006/relationships/image" Target="../media/image137.wmf"/><Relationship Id="rId2" Type="http://schemas.openxmlformats.org/officeDocument/2006/relationships/image" Target="../media/image132.wmf"/><Relationship Id="rId1" Type="http://schemas.openxmlformats.org/officeDocument/2006/relationships/image" Target="../media/image131.wmf"/><Relationship Id="rId6" Type="http://schemas.openxmlformats.org/officeDocument/2006/relationships/image" Target="../media/image136.wmf"/><Relationship Id="rId5" Type="http://schemas.openxmlformats.org/officeDocument/2006/relationships/image" Target="../media/image135.wmf"/><Relationship Id="rId10" Type="http://schemas.openxmlformats.org/officeDocument/2006/relationships/image" Target="../media/image140.wmf"/><Relationship Id="rId4" Type="http://schemas.openxmlformats.org/officeDocument/2006/relationships/image" Target="../media/image134.wmf"/><Relationship Id="rId9" Type="http://schemas.openxmlformats.org/officeDocument/2006/relationships/image" Target="../media/image139.wmf"/></Relationships>
</file>

<file path=ppt/drawings/_rels/vmlDrawing21.vml.rels><?xml version="1.0" encoding="UTF-8" standalone="yes"?>
<Relationships xmlns="http://schemas.openxmlformats.org/package/2006/relationships"><Relationship Id="rId8" Type="http://schemas.openxmlformats.org/officeDocument/2006/relationships/image" Target="../media/image151.wmf"/><Relationship Id="rId3" Type="http://schemas.openxmlformats.org/officeDocument/2006/relationships/image" Target="../media/image146.wmf"/><Relationship Id="rId7" Type="http://schemas.openxmlformats.org/officeDocument/2006/relationships/image" Target="../media/image150.wmf"/><Relationship Id="rId2" Type="http://schemas.openxmlformats.org/officeDocument/2006/relationships/image" Target="../media/image145.wmf"/><Relationship Id="rId1" Type="http://schemas.openxmlformats.org/officeDocument/2006/relationships/image" Target="../media/image144.wmf"/><Relationship Id="rId6" Type="http://schemas.openxmlformats.org/officeDocument/2006/relationships/image" Target="../media/image149.wmf"/><Relationship Id="rId5" Type="http://schemas.openxmlformats.org/officeDocument/2006/relationships/image" Target="../media/image148.wmf"/><Relationship Id="rId10" Type="http://schemas.openxmlformats.org/officeDocument/2006/relationships/image" Target="../media/image153.wmf"/><Relationship Id="rId4" Type="http://schemas.openxmlformats.org/officeDocument/2006/relationships/image" Target="../media/image147.wmf"/><Relationship Id="rId9" Type="http://schemas.openxmlformats.org/officeDocument/2006/relationships/image" Target="../media/image152.wmf"/></Relationships>
</file>

<file path=ppt/drawings/_rels/vmlDrawing2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59.wmf"/><Relationship Id="rId2" Type="http://schemas.openxmlformats.org/officeDocument/2006/relationships/image" Target="../media/image158.wmf"/><Relationship Id="rId1" Type="http://schemas.openxmlformats.org/officeDocument/2006/relationships/image" Target="../media/image157.wmf"/><Relationship Id="rId4" Type="http://schemas.openxmlformats.org/officeDocument/2006/relationships/image" Target="../media/image160.wmf"/></Relationships>
</file>

<file path=ppt/drawings/_rels/vmlDrawing3.vml.rels><?xml version="1.0" encoding="UTF-8" standalone="yes"?>
<Relationships xmlns="http://schemas.openxmlformats.org/package/2006/relationships"><Relationship Id="rId8" Type="http://schemas.openxmlformats.org/officeDocument/2006/relationships/image" Target="../media/image21.wmf"/><Relationship Id="rId3" Type="http://schemas.openxmlformats.org/officeDocument/2006/relationships/image" Target="../media/image16.wmf"/><Relationship Id="rId7" Type="http://schemas.openxmlformats.org/officeDocument/2006/relationships/image" Target="../media/image20.wmf"/><Relationship Id="rId2" Type="http://schemas.openxmlformats.org/officeDocument/2006/relationships/image" Target="../media/image6.wmf"/><Relationship Id="rId1" Type="http://schemas.openxmlformats.org/officeDocument/2006/relationships/image" Target="../media/image15.wmf"/><Relationship Id="rId6" Type="http://schemas.openxmlformats.org/officeDocument/2006/relationships/image" Target="../media/image19.wmf"/><Relationship Id="rId5" Type="http://schemas.openxmlformats.org/officeDocument/2006/relationships/image" Target="../media/image18.wmf"/><Relationship Id="rId10" Type="http://schemas.openxmlformats.org/officeDocument/2006/relationships/image" Target="../media/image23.wmf"/><Relationship Id="rId4" Type="http://schemas.openxmlformats.org/officeDocument/2006/relationships/image" Target="../media/image17.wmf"/><Relationship Id="rId9" Type="http://schemas.openxmlformats.org/officeDocument/2006/relationships/image" Target="../media/image22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25.wmf"/><Relationship Id="rId2" Type="http://schemas.openxmlformats.org/officeDocument/2006/relationships/image" Target="../media/image24.wmf"/><Relationship Id="rId1" Type="http://schemas.openxmlformats.org/officeDocument/2006/relationships/image" Target="../media/image8.wmf"/><Relationship Id="rId6" Type="http://schemas.openxmlformats.org/officeDocument/2006/relationships/image" Target="../media/image28.wmf"/><Relationship Id="rId5" Type="http://schemas.openxmlformats.org/officeDocument/2006/relationships/image" Target="../media/image27.wmf"/><Relationship Id="rId4" Type="http://schemas.openxmlformats.org/officeDocument/2006/relationships/image" Target="../media/image26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35.wmf"/><Relationship Id="rId2" Type="http://schemas.openxmlformats.org/officeDocument/2006/relationships/image" Target="../media/image34.wmf"/><Relationship Id="rId1" Type="http://schemas.openxmlformats.org/officeDocument/2006/relationships/image" Target="../media/image33.wmf"/><Relationship Id="rId5" Type="http://schemas.openxmlformats.org/officeDocument/2006/relationships/image" Target="../media/image37.wmf"/><Relationship Id="rId4" Type="http://schemas.openxmlformats.org/officeDocument/2006/relationships/image" Target="../media/image36.w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40.wmf"/><Relationship Id="rId2" Type="http://schemas.openxmlformats.org/officeDocument/2006/relationships/image" Target="../media/image39.wmf"/><Relationship Id="rId1" Type="http://schemas.openxmlformats.org/officeDocument/2006/relationships/image" Target="../media/image38.wmf"/><Relationship Id="rId6" Type="http://schemas.openxmlformats.org/officeDocument/2006/relationships/image" Target="../media/image43.wmf"/><Relationship Id="rId5" Type="http://schemas.openxmlformats.org/officeDocument/2006/relationships/image" Target="../media/image42.wmf"/><Relationship Id="rId4" Type="http://schemas.openxmlformats.org/officeDocument/2006/relationships/image" Target="../media/image41.w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47.wmf"/><Relationship Id="rId2" Type="http://schemas.openxmlformats.org/officeDocument/2006/relationships/image" Target="../media/image46.wmf"/><Relationship Id="rId1" Type="http://schemas.openxmlformats.org/officeDocument/2006/relationships/image" Target="../media/image45.wmf"/></Relationships>
</file>

<file path=ppt/drawings/_rels/vmlDrawing8.vml.rels><?xml version="1.0" encoding="UTF-8" standalone="yes"?>
<Relationships xmlns="http://schemas.openxmlformats.org/package/2006/relationships"><Relationship Id="rId2" Type="http://schemas.openxmlformats.org/officeDocument/2006/relationships/image" Target="../media/image51.wmf"/><Relationship Id="rId1" Type="http://schemas.openxmlformats.org/officeDocument/2006/relationships/image" Target="../media/image50.wmf"/></Relationships>
</file>

<file path=ppt/drawings/_rels/vmlDrawing9.vml.rels><?xml version="1.0" encoding="UTF-8" standalone="yes"?>
<Relationships xmlns="http://schemas.openxmlformats.org/package/2006/relationships"><Relationship Id="rId3" Type="http://schemas.openxmlformats.org/officeDocument/2006/relationships/image" Target="../media/image69.wmf"/><Relationship Id="rId7" Type="http://schemas.openxmlformats.org/officeDocument/2006/relationships/image" Target="../media/image73.wmf"/><Relationship Id="rId2" Type="http://schemas.openxmlformats.org/officeDocument/2006/relationships/image" Target="../media/image68.wmf"/><Relationship Id="rId1" Type="http://schemas.openxmlformats.org/officeDocument/2006/relationships/image" Target="../media/image67.wmf"/><Relationship Id="rId6" Type="http://schemas.openxmlformats.org/officeDocument/2006/relationships/image" Target="../media/image72.wmf"/><Relationship Id="rId5" Type="http://schemas.openxmlformats.org/officeDocument/2006/relationships/image" Target="../media/image71.wmf"/><Relationship Id="rId4" Type="http://schemas.openxmlformats.org/officeDocument/2006/relationships/image" Target="../media/image70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49588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738" tIns="46369" rIns="92738" bIns="46369" numCol="1" anchor="t" anchorCtr="0" compatLnSpc="1">
            <a:prstTxWarp prst="textNoShape">
              <a:avLst/>
            </a:prstTxWarp>
          </a:bodyPr>
          <a:lstStyle>
            <a:lvl1pPr defTabSz="927100" eaLnBrk="0" hangingPunct="0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872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86213" y="0"/>
            <a:ext cx="3049587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738" tIns="46369" rIns="92738" bIns="46369" numCol="1" anchor="t" anchorCtr="0" compatLnSpc="1">
            <a:prstTxWarp prst="textNoShape">
              <a:avLst/>
            </a:prstTxWarp>
          </a:bodyPr>
          <a:lstStyle>
            <a:lvl1pPr algn="r" defTabSz="927100" eaLnBrk="0" hangingPunct="0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872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734425"/>
            <a:ext cx="3049588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738" tIns="46369" rIns="92738" bIns="46369" numCol="1" anchor="b" anchorCtr="0" compatLnSpc="1">
            <a:prstTxWarp prst="textNoShape">
              <a:avLst/>
            </a:prstTxWarp>
          </a:bodyPr>
          <a:lstStyle>
            <a:lvl1pPr defTabSz="927100" eaLnBrk="0" hangingPunct="0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872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86213" y="8734425"/>
            <a:ext cx="3049587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738" tIns="46369" rIns="92738" bIns="46369" numCol="1" anchor="b" anchorCtr="0" compatLnSpc="1">
            <a:prstTxWarp prst="textNoShape">
              <a:avLst/>
            </a:prstTxWarp>
          </a:bodyPr>
          <a:lstStyle>
            <a:lvl1pPr algn="r" defTabSz="927100" eaLnBrk="0" hangingPunct="0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3046680F-28CB-48FE-8920-032F41C41B82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49588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738" tIns="46369" rIns="92738" bIns="46369" numCol="1" anchor="t" anchorCtr="0" compatLnSpc="1">
            <a:prstTxWarp prst="textNoShape">
              <a:avLst/>
            </a:prstTxWarp>
          </a:bodyPr>
          <a:lstStyle>
            <a:lvl1pPr defTabSz="927100" eaLnBrk="0" hangingPunct="0">
              <a:defRPr sz="1200">
                <a:latin typeface="Times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86213" y="0"/>
            <a:ext cx="3049587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738" tIns="46369" rIns="92738" bIns="46369" numCol="1" anchor="t" anchorCtr="0" compatLnSpc="1">
            <a:prstTxWarp prst="textNoShape">
              <a:avLst/>
            </a:prstTxWarp>
          </a:bodyPr>
          <a:lstStyle>
            <a:lvl1pPr algn="r" defTabSz="927100" eaLnBrk="0" hangingPunct="0">
              <a:defRPr sz="1200">
                <a:latin typeface="Times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41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19200" y="688975"/>
            <a:ext cx="4597400" cy="34480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6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8213" y="4367213"/>
            <a:ext cx="5159375" cy="4138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738" tIns="46369" rIns="92738" bIns="4636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946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734425"/>
            <a:ext cx="3049588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738" tIns="46369" rIns="92738" bIns="46369" numCol="1" anchor="b" anchorCtr="0" compatLnSpc="1">
            <a:prstTxWarp prst="textNoShape">
              <a:avLst/>
            </a:prstTxWarp>
          </a:bodyPr>
          <a:lstStyle>
            <a:lvl1pPr defTabSz="927100" eaLnBrk="0" hangingPunct="0">
              <a:defRPr sz="1200">
                <a:latin typeface="Times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46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86213" y="8734425"/>
            <a:ext cx="3049587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738" tIns="46369" rIns="92738" bIns="46369" numCol="1" anchor="b" anchorCtr="0" compatLnSpc="1">
            <a:prstTxWarp prst="textNoShape">
              <a:avLst/>
            </a:prstTxWarp>
          </a:bodyPr>
          <a:lstStyle>
            <a:lvl1pPr algn="r" defTabSz="927100" eaLnBrk="0" hangingPunct="0">
              <a:defRPr sz="1200">
                <a:latin typeface="Times" pitchFamily="18" charset="0"/>
                <a:cs typeface="+mn-cs"/>
              </a:defRPr>
            </a:lvl1pPr>
          </a:lstStyle>
          <a:p>
            <a:pPr>
              <a:defRPr/>
            </a:pPr>
            <a:fld id="{B69FBCE8-488B-42CC-A9BF-472CA028CE1A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E6DCC6F-50D6-4683-A002-B1C634B75D52}" type="slidenum">
              <a:rPr lang="en-US" smtClean="0">
                <a:latin typeface="Times"/>
              </a:rPr>
              <a:pPr>
                <a:defRPr/>
              </a:pPr>
              <a:t>1</a:t>
            </a:fld>
            <a:endParaRPr lang="en-US" smtClean="0">
              <a:latin typeface="Times"/>
            </a:endParaRPr>
          </a:p>
        </p:txBody>
      </p:sp>
      <p:sp>
        <p:nvSpPr>
          <p:cNvPr id="18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nl-NL" smtClean="0">
              <a:latin typeface="Times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048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nl-NL" smtClean="0">
              <a:latin typeface="Times"/>
            </a:endParaRPr>
          </a:p>
        </p:txBody>
      </p:sp>
      <p:sp>
        <p:nvSpPr>
          <p:cNvPr id="4403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E14AFBE-C2DA-4785-8CC8-575DC99ED259}" type="slidenum">
              <a:rPr lang="en-US" smtClean="0">
                <a:latin typeface="Times"/>
              </a:rPr>
              <a:pPr>
                <a:defRPr/>
              </a:pPr>
              <a:t>10</a:t>
            </a:fld>
            <a:endParaRPr lang="en-US" smtClean="0">
              <a:latin typeface="Times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048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nl-NL" smtClean="0">
              <a:latin typeface="Times"/>
            </a:endParaRPr>
          </a:p>
        </p:txBody>
      </p:sp>
      <p:sp>
        <p:nvSpPr>
          <p:cNvPr id="4403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E14AFBE-C2DA-4785-8CC8-575DC99ED259}" type="slidenum">
              <a:rPr lang="en-US" smtClean="0">
                <a:latin typeface="Times"/>
              </a:rPr>
              <a:pPr>
                <a:defRPr/>
              </a:pPr>
              <a:t>11</a:t>
            </a:fld>
            <a:endParaRPr lang="en-US" smtClean="0">
              <a:latin typeface="Times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048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nl-NL" smtClean="0">
              <a:latin typeface="Times"/>
            </a:endParaRPr>
          </a:p>
        </p:txBody>
      </p:sp>
      <p:sp>
        <p:nvSpPr>
          <p:cNvPr id="4403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E14AFBE-C2DA-4785-8CC8-575DC99ED259}" type="slidenum">
              <a:rPr lang="en-US" smtClean="0">
                <a:latin typeface="Times"/>
              </a:rPr>
              <a:pPr>
                <a:defRPr/>
              </a:pPr>
              <a:t>12</a:t>
            </a:fld>
            <a:endParaRPr lang="en-US" smtClean="0">
              <a:latin typeface="Times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048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nl-NL" smtClean="0">
              <a:latin typeface="Times"/>
            </a:endParaRPr>
          </a:p>
        </p:txBody>
      </p:sp>
      <p:sp>
        <p:nvSpPr>
          <p:cNvPr id="4403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E14AFBE-C2DA-4785-8CC8-575DC99ED259}" type="slidenum">
              <a:rPr lang="en-US" smtClean="0">
                <a:latin typeface="Times"/>
              </a:rPr>
              <a:pPr>
                <a:defRPr/>
              </a:pPr>
              <a:t>13</a:t>
            </a:fld>
            <a:endParaRPr lang="en-US" smtClean="0">
              <a:latin typeface="Times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048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nl-NL" smtClean="0">
              <a:latin typeface="Times"/>
            </a:endParaRPr>
          </a:p>
        </p:txBody>
      </p:sp>
      <p:sp>
        <p:nvSpPr>
          <p:cNvPr id="4403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E14AFBE-C2DA-4785-8CC8-575DC99ED259}" type="slidenum">
              <a:rPr lang="en-US" smtClean="0">
                <a:latin typeface="Times"/>
              </a:rPr>
              <a:pPr>
                <a:defRPr/>
              </a:pPr>
              <a:t>14</a:t>
            </a:fld>
            <a:endParaRPr lang="en-US" smtClean="0">
              <a:latin typeface="Times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88E3D45-D4B4-4142-8A02-B8B29CE19CB3}" type="slidenum">
              <a:rPr lang="en-US" smtClean="0"/>
              <a:pPr/>
              <a:t>15</a:t>
            </a:fld>
            <a:endParaRPr lang="en-US" smtClean="0"/>
          </a:p>
        </p:txBody>
      </p:sp>
      <p:sp>
        <p:nvSpPr>
          <p:cNvPr id="64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nl-NL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048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nl-NL" smtClean="0">
              <a:latin typeface="Times"/>
            </a:endParaRPr>
          </a:p>
        </p:txBody>
      </p:sp>
      <p:sp>
        <p:nvSpPr>
          <p:cNvPr id="4403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E14AFBE-C2DA-4785-8CC8-575DC99ED259}" type="slidenum">
              <a:rPr lang="en-US" smtClean="0">
                <a:latin typeface="Times"/>
              </a:rPr>
              <a:pPr>
                <a:defRPr/>
              </a:pPr>
              <a:t>16</a:t>
            </a:fld>
            <a:endParaRPr lang="en-US" smtClean="0">
              <a:latin typeface="Times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048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nl-NL" smtClean="0">
              <a:latin typeface="Times"/>
            </a:endParaRPr>
          </a:p>
        </p:txBody>
      </p:sp>
      <p:sp>
        <p:nvSpPr>
          <p:cNvPr id="4403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E14AFBE-C2DA-4785-8CC8-575DC99ED259}" type="slidenum">
              <a:rPr lang="en-US" smtClean="0">
                <a:latin typeface="Times"/>
              </a:rPr>
              <a:pPr>
                <a:defRPr/>
              </a:pPr>
              <a:t>17</a:t>
            </a:fld>
            <a:endParaRPr lang="en-US" smtClean="0">
              <a:latin typeface="Times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E8B17D-8C93-41D9-8A61-6B88A2C7BEFF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048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nl-NL" smtClean="0">
              <a:latin typeface="Times"/>
            </a:endParaRPr>
          </a:p>
        </p:txBody>
      </p:sp>
      <p:sp>
        <p:nvSpPr>
          <p:cNvPr id="4403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E14AFBE-C2DA-4785-8CC8-575DC99ED259}" type="slidenum">
              <a:rPr lang="en-US" smtClean="0">
                <a:latin typeface="Times"/>
              </a:rPr>
              <a:pPr>
                <a:defRPr/>
              </a:pPr>
              <a:t>19</a:t>
            </a:fld>
            <a:endParaRPr lang="en-US" smtClean="0">
              <a:latin typeface="Times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87F285B-7127-40A6-82A1-31B348616AA7}" type="slidenum">
              <a:rPr lang="en-US" smtClean="0">
                <a:latin typeface="Times"/>
              </a:rPr>
              <a:pPr>
                <a:defRPr/>
              </a:pPr>
              <a:t>2</a:t>
            </a:fld>
            <a:endParaRPr lang="en-US" smtClean="0">
              <a:latin typeface="Times"/>
            </a:endParaRPr>
          </a:p>
        </p:txBody>
      </p:sp>
      <p:sp>
        <p:nvSpPr>
          <p:cNvPr id="194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nl-NL" smtClean="0">
              <a:latin typeface="Times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048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nl-NL" smtClean="0">
              <a:latin typeface="Times"/>
            </a:endParaRPr>
          </a:p>
        </p:txBody>
      </p:sp>
      <p:sp>
        <p:nvSpPr>
          <p:cNvPr id="4403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E14AFBE-C2DA-4785-8CC8-575DC99ED259}" type="slidenum">
              <a:rPr lang="en-US" smtClean="0">
                <a:latin typeface="Times"/>
              </a:rPr>
              <a:pPr>
                <a:defRPr/>
              </a:pPr>
              <a:t>20</a:t>
            </a:fld>
            <a:endParaRPr lang="en-US" smtClean="0">
              <a:latin typeface="Times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048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nl-NL" smtClean="0">
              <a:latin typeface="Times"/>
            </a:endParaRPr>
          </a:p>
        </p:txBody>
      </p:sp>
      <p:sp>
        <p:nvSpPr>
          <p:cNvPr id="4403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E14AFBE-C2DA-4785-8CC8-575DC99ED259}" type="slidenum">
              <a:rPr lang="en-US" smtClean="0">
                <a:latin typeface="Times"/>
              </a:rPr>
              <a:pPr>
                <a:defRPr/>
              </a:pPr>
              <a:t>21</a:t>
            </a:fld>
            <a:endParaRPr lang="en-US" smtClean="0">
              <a:latin typeface="Times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048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nl-NL" smtClean="0">
              <a:latin typeface="Times"/>
            </a:endParaRPr>
          </a:p>
        </p:txBody>
      </p:sp>
      <p:sp>
        <p:nvSpPr>
          <p:cNvPr id="4403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E14AFBE-C2DA-4785-8CC8-575DC99ED259}" type="slidenum">
              <a:rPr lang="en-US" smtClean="0">
                <a:latin typeface="Times"/>
              </a:rPr>
              <a:pPr>
                <a:defRPr/>
              </a:pPr>
              <a:t>22</a:t>
            </a:fld>
            <a:endParaRPr lang="en-US" smtClean="0">
              <a:latin typeface="Times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048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nl-NL" smtClean="0">
              <a:latin typeface="Times"/>
            </a:endParaRPr>
          </a:p>
        </p:txBody>
      </p:sp>
      <p:sp>
        <p:nvSpPr>
          <p:cNvPr id="4403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E14AFBE-C2DA-4785-8CC8-575DC99ED259}" type="slidenum">
              <a:rPr lang="en-US" smtClean="0">
                <a:latin typeface="Times"/>
              </a:rPr>
              <a:pPr>
                <a:defRPr/>
              </a:pPr>
              <a:t>23</a:t>
            </a:fld>
            <a:endParaRPr lang="en-US" smtClean="0">
              <a:latin typeface="Times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048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nl-NL" smtClean="0">
              <a:latin typeface="Times"/>
            </a:endParaRPr>
          </a:p>
        </p:txBody>
      </p:sp>
      <p:sp>
        <p:nvSpPr>
          <p:cNvPr id="4403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E14AFBE-C2DA-4785-8CC8-575DC99ED259}" type="slidenum">
              <a:rPr lang="en-US" smtClean="0">
                <a:latin typeface="Times"/>
              </a:rPr>
              <a:pPr>
                <a:defRPr/>
              </a:pPr>
              <a:t>24</a:t>
            </a:fld>
            <a:endParaRPr lang="en-US" smtClean="0">
              <a:latin typeface="Times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048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nl-NL" smtClean="0">
              <a:latin typeface="Times"/>
            </a:endParaRPr>
          </a:p>
        </p:txBody>
      </p:sp>
      <p:sp>
        <p:nvSpPr>
          <p:cNvPr id="4403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E14AFBE-C2DA-4785-8CC8-575DC99ED259}" type="slidenum">
              <a:rPr lang="en-US" smtClean="0">
                <a:latin typeface="Times"/>
              </a:rPr>
              <a:pPr>
                <a:defRPr/>
              </a:pPr>
              <a:t>25</a:t>
            </a:fld>
            <a:endParaRPr lang="en-US" smtClean="0">
              <a:latin typeface="Times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048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nl-NL" smtClean="0">
              <a:latin typeface="Times"/>
            </a:endParaRPr>
          </a:p>
        </p:txBody>
      </p:sp>
      <p:sp>
        <p:nvSpPr>
          <p:cNvPr id="4403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E14AFBE-C2DA-4785-8CC8-575DC99ED259}" type="slidenum">
              <a:rPr lang="en-US" smtClean="0">
                <a:latin typeface="Times"/>
              </a:rPr>
              <a:pPr>
                <a:defRPr/>
              </a:pPr>
              <a:t>26</a:t>
            </a:fld>
            <a:endParaRPr lang="en-US" smtClean="0">
              <a:latin typeface="Times"/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048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nl-NL" smtClean="0">
              <a:latin typeface="Times"/>
            </a:endParaRPr>
          </a:p>
        </p:txBody>
      </p:sp>
      <p:sp>
        <p:nvSpPr>
          <p:cNvPr id="4403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E14AFBE-C2DA-4785-8CC8-575DC99ED259}" type="slidenum">
              <a:rPr lang="en-US" smtClean="0">
                <a:latin typeface="Times"/>
              </a:rPr>
              <a:pPr>
                <a:defRPr/>
              </a:pPr>
              <a:t>27</a:t>
            </a:fld>
            <a:endParaRPr lang="en-US" smtClean="0">
              <a:latin typeface="Times"/>
            </a:endParaRP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048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nl-NL" smtClean="0">
              <a:latin typeface="Times"/>
            </a:endParaRPr>
          </a:p>
        </p:txBody>
      </p:sp>
      <p:sp>
        <p:nvSpPr>
          <p:cNvPr id="4403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E14AFBE-C2DA-4785-8CC8-575DC99ED259}" type="slidenum">
              <a:rPr lang="en-US" smtClean="0">
                <a:latin typeface="Times"/>
              </a:rPr>
              <a:pPr>
                <a:defRPr/>
              </a:pPr>
              <a:t>28</a:t>
            </a:fld>
            <a:endParaRPr lang="en-US" smtClean="0">
              <a:latin typeface="Times"/>
            </a:endParaRP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048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nl-NL" smtClean="0">
              <a:latin typeface="Times"/>
            </a:endParaRPr>
          </a:p>
        </p:txBody>
      </p:sp>
      <p:sp>
        <p:nvSpPr>
          <p:cNvPr id="4403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E14AFBE-C2DA-4785-8CC8-575DC99ED259}" type="slidenum">
              <a:rPr lang="en-US" smtClean="0">
                <a:latin typeface="Times"/>
              </a:rPr>
              <a:pPr>
                <a:defRPr/>
              </a:pPr>
              <a:t>29</a:t>
            </a:fld>
            <a:endParaRPr lang="en-US" smtClean="0">
              <a:latin typeface="Times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048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nl-NL" smtClean="0">
              <a:latin typeface="Times"/>
            </a:endParaRPr>
          </a:p>
        </p:txBody>
      </p:sp>
      <p:sp>
        <p:nvSpPr>
          <p:cNvPr id="4403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E14AFBE-C2DA-4785-8CC8-575DC99ED259}" type="slidenum">
              <a:rPr lang="en-US" smtClean="0">
                <a:latin typeface="Times"/>
              </a:rPr>
              <a:pPr>
                <a:defRPr/>
              </a:pPr>
              <a:t>3</a:t>
            </a:fld>
            <a:endParaRPr lang="en-US" smtClean="0">
              <a:latin typeface="Times"/>
            </a:endParaRP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048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nl-NL" smtClean="0">
              <a:latin typeface="Times"/>
            </a:endParaRPr>
          </a:p>
        </p:txBody>
      </p:sp>
      <p:sp>
        <p:nvSpPr>
          <p:cNvPr id="4403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E14AFBE-C2DA-4785-8CC8-575DC99ED259}" type="slidenum">
              <a:rPr lang="en-US" smtClean="0">
                <a:latin typeface="Times"/>
              </a:rPr>
              <a:pPr>
                <a:defRPr/>
              </a:pPr>
              <a:t>30</a:t>
            </a:fld>
            <a:endParaRPr lang="en-US" smtClean="0">
              <a:latin typeface="Times"/>
            </a:endParaRPr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048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nl-NL" smtClean="0">
              <a:latin typeface="Times"/>
            </a:endParaRPr>
          </a:p>
        </p:txBody>
      </p:sp>
      <p:sp>
        <p:nvSpPr>
          <p:cNvPr id="4403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E14AFBE-C2DA-4785-8CC8-575DC99ED259}" type="slidenum">
              <a:rPr lang="en-US" smtClean="0">
                <a:latin typeface="Times"/>
              </a:rPr>
              <a:pPr>
                <a:defRPr/>
              </a:pPr>
              <a:t>31</a:t>
            </a:fld>
            <a:endParaRPr lang="en-US" smtClean="0">
              <a:latin typeface="Times"/>
            </a:endParaRPr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048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nl-NL" smtClean="0">
              <a:latin typeface="Times"/>
            </a:endParaRPr>
          </a:p>
        </p:txBody>
      </p:sp>
      <p:sp>
        <p:nvSpPr>
          <p:cNvPr id="4403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E14AFBE-C2DA-4785-8CC8-575DC99ED259}" type="slidenum">
              <a:rPr lang="en-US" smtClean="0">
                <a:latin typeface="Times"/>
              </a:rPr>
              <a:pPr>
                <a:defRPr/>
              </a:pPr>
              <a:t>32</a:t>
            </a:fld>
            <a:endParaRPr lang="en-US" smtClean="0">
              <a:latin typeface="Times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048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nl-NL" smtClean="0">
              <a:latin typeface="Times"/>
            </a:endParaRPr>
          </a:p>
        </p:txBody>
      </p:sp>
      <p:sp>
        <p:nvSpPr>
          <p:cNvPr id="4403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E14AFBE-C2DA-4785-8CC8-575DC99ED259}" type="slidenum">
              <a:rPr lang="en-US" smtClean="0">
                <a:latin typeface="Times"/>
              </a:rPr>
              <a:pPr>
                <a:defRPr/>
              </a:pPr>
              <a:t>4</a:t>
            </a:fld>
            <a:endParaRPr lang="en-US" smtClean="0">
              <a:latin typeface="Times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E8B17D-8C93-41D9-8A61-6B88A2C7BEFF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E8B17D-8C93-41D9-8A61-6B88A2C7BEFF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048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nl-NL" smtClean="0">
              <a:latin typeface="Times"/>
            </a:endParaRPr>
          </a:p>
        </p:txBody>
      </p:sp>
      <p:sp>
        <p:nvSpPr>
          <p:cNvPr id="4403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E14AFBE-C2DA-4785-8CC8-575DC99ED259}" type="slidenum">
              <a:rPr lang="en-US" smtClean="0">
                <a:latin typeface="Times"/>
              </a:rPr>
              <a:pPr>
                <a:defRPr/>
              </a:pPr>
              <a:t>7</a:t>
            </a:fld>
            <a:endParaRPr lang="en-US" smtClean="0">
              <a:latin typeface="Times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048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nl-NL" smtClean="0">
              <a:latin typeface="Times"/>
            </a:endParaRPr>
          </a:p>
        </p:txBody>
      </p:sp>
      <p:sp>
        <p:nvSpPr>
          <p:cNvPr id="4403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E14AFBE-C2DA-4785-8CC8-575DC99ED259}" type="slidenum">
              <a:rPr lang="en-US" smtClean="0">
                <a:latin typeface="Times"/>
              </a:rPr>
              <a:pPr>
                <a:defRPr/>
              </a:pPr>
              <a:t>8</a:t>
            </a:fld>
            <a:endParaRPr lang="en-US" smtClean="0">
              <a:latin typeface="Times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048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nl-NL" smtClean="0">
              <a:latin typeface="Times"/>
            </a:endParaRPr>
          </a:p>
        </p:txBody>
      </p:sp>
      <p:sp>
        <p:nvSpPr>
          <p:cNvPr id="4403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E14AFBE-C2DA-4785-8CC8-575DC99ED259}" type="slidenum">
              <a:rPr lang="en-US" smtClean="0">
                <a:latin typeface="Times"/>
              </a:rPr>
              <a:pPr>
                <a:defRPr/>
              </a:pPr>
              <a:t>9</a:t>
            </a:fld>
            <a:endParaRPr lang="en-US" smtClean="0">
              <a:latin typeface="Time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 sz="1400" b="0">
                <a:solidFill>
                  <a:srgbClr val="800000"/>
                </a:solidFill>
              </a:defRPr>
            </a:lvl1pPr>
          </a:lstStyle>
          <a:p>
            <a:pPr>
              <a:defRPr/>
            </a:pPr>
            <a:r>
              <a:rPr lang="en-US"/>
              <a:t>Najaar 2009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 sz="1400" b="0">
                <a:solidFill>
                  <a:srgbClr val="800000"/>
                </a:solidFill>
              </a:defRPr>
            </a:lvl1pPr>
          </a:lstStyle>
          <a:p>
            <a:pPr>
              <a:defRPr/>
            </a:pPr>
            <a:r>
              <a:rPr lang="en-US"/>
              <a:t>Jo van den Brand</a:t>
            </a:r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 sz="1400" b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64C9FC26-3AFB-4582-A85F-8A59664394F1}" type="slidenum">
              <a:rPr lang="en-US"/>
              <a:pPr>
                <a:defRPr/>
              </a:pPr>
              <a:t>‹nr.›</a:t>
            </a:fld>
            <a:endParaRPr lang="en-US">
              <a:latin typeface="Times" pitchFamily="18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Najaar 2009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Jo van den Brand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18037A-869B-4D9F-86E5-B183D52ECAD0}" type="slidenum">
              <a:rPr lang="en-US"/>
              <a:pPr>
                <a:defRPr/>
              </a:pPr>
              <a:t>‹nr.›</a:t>
            </a:fld>
            <a:endParaRPr lang="en-US">
              <a:latin typeface="Times" pitchFamily="18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72250" y="457200"/>
            <a:ext cx="1962150" cy="5638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457200"/>
            <a:ext cx="5734050" cy="5638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Najaar 2009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Jo van den Brand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130EDA-F8C2-4EA9-8E0E-CA5804E561B8}" type="slidenum">
              <a:rPr lang="en-US"/>
              <a:pPr>
                <a:defRPr/>
              </a:pPr>
              <a:t>‹nr.›</a:t>
            </a:fld>
            <a:endParaRPr lang="en-US">
              <a:latin typeface="Times" pitchFamily="18" charset="0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572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Najaar 2009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Jo van den Brand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69E8A7-6AE7-4270-A79D-6BBA0BB8BCEB}" type="slidenum">
              <a:rPr lang="en-US"/>
              <a:pPr>
                <a:defRPr/>
              </a:pPr>
              <a:t>‹nr.›</a:t>
            </a:fld>
            <a:endParaRPr lang="en-US">
              <a:latin typeface="Times" pitchFamily="18" charset="0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572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Najaar 2009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Jo van den Brand</a:t>
            </a: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D3B94B-D739-48A3-849B-1A62EFC6B3B6}" type="slidenum">
              <a:rPr lang="en-US"/>
              <a:pPr>
                <a:defRPr/>
              </a:pPr>
              <a:t>‹nr.›</a:t>
            </a:fld>
            <a:endParaRPr lang="en-US">
              <a:latin typeface="Times" pitchFamily="18" charset="0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572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Najaar 2009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Jo van den Brand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908B60-521F-4044-8CB8-2433A70C485D}" type="slidenum">
              <a:rPr lang="en-US"/>
              <a:pPr>
                <a:defRPr/>
              </a:pPr>
              <a:t>‹nr.›</a:t>
            </a:fld>
            <a:endParaRPr lang="en-US">
              <a:latin typeface="Times" pitchFamily="18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Najaar 2009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Jo van den Brand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822D70-CEFC-433C-A764-779E4D701B9C}" type="slidenum">
              <a:rPr lang="en-US"/>
              <a:pPr>
                <a:defRPr/>
              </a:pPr>
              <a:t>‹nr.›</a:t>
            </a:fld>
            <a:endParaRPr lang="en-US">
              <a:latin typeface="Times" pitchFamily="18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Najaar 2009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Jo van den Brand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A3F25C-10C7-455A-A994-B541E4C3BBFD}" type="slidenum">
              <a:rPr lang="en-US"/>
              <a:pPr>
                <a:defRPr/>
              </a:pPr>
              <a:t>‹nr.›</a:t>
            </a:fld>
            <a:endParaRPr lang="en-US">
              <a:latin typeface="Times" pitchFamily="18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Najaar 2009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Jo van den Brand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FAAD69-3F88-42AA-8037-D108AE691068}" type="slidenum">
              <a:rPr lang="en-US"/>
              <a:pPr>
                <a:defRPr/>
              </a:pPr>
              <a:t>‹nr.›</a:t>
            </a:fld>
            <a:endParaRPr lang="en-US">
              <a:latin typeface="Times" pitchFamily="18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Najaar 2009</a:t>
            </a: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Jo van den Brand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082208-B276-44D4-BF14-D62165037657}" type="slidenum">
              <a:rPr lang="en-US"/>
              <a:pPr>
                <a:defRPr/>
              </a:pPr>
              <a:t>‹nr.›</a:t>
            </a:fld>
            <a:endParaRPr lang="en-US">
              <a:latin typeface="Times" pitchFamily="18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Najaar 2009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Jo van den Brand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D99B92-A8A1-4F9F-B754-3031C4F3180C}" type="slidenum">
              <a:rPr lang="en-US"/>
              <a:pPr>
                <a:defRPr/>
              </a:pPr>
              <a:t>‹nr.›</a:t>
            </a:fld>
            <a:endParaRPr lang="en-US">
              <a:latin typeface="Times" pitchFamily="18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Najaar 2009</a:t>
            </a: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Jo van den Brand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491C28-357C-4679-8476-A766647A6E3F}" type="slidenum">
              <a:rPr lang="en-US"/>
              <a:pPr>
                <a:defRPr/>
              </a:pPr>
              <a:t>‹nr.›</a:t>
            </a:fld>
            <a:endParaRPr lang="en-US">
              <a:latin typeface="Times" pitchFamily="18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Najaar 2009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Jo van den Brand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460453-42AB-457D-BF37-B9AD1766E309}" type="slidenum">
              <a:rPr lang="en-US"/>
              <a:pPr>
                <a:defRPr/>
              </a:pPr>
              <a:t>‹nr.›</a:t>
            </a:fld>
            <a:endParaRPr lang="en-US">
              <a:latin typeface="Times" pitchFamily="18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Najaar 2009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Jo van den Brand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0AEDDC-1637-4DF1-BDEF-0C99B57BAFBC}" type="slidenum">
              <a:rPr lang="en-US"/>
              <a:pPr>
                <a:defRPr/>
              </a:pPr>
              <a:t>‹nr.›</a:t>
            </a:fld>
            <a:endParaRPr lang="en-US">
              <a:latin typeface="Times" pitchFamily="18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oleObject" Target="../embeddings/oleObject1.bin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6" Type="http://schemas.openxmlformats.org/officeDocument/2006/relationships/vmlDrawing" Target="../drawings/vmlDrawing1.v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62000" y="4572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553200"/>
            <a:ext cx="1905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000" b="1">
                <a:solidFill>
                  <a:schemeClr val="tx2"/>
                </a:solidFill>
                <a:latin typeface="+mj-lt"/>
                <a:cs typeface="+mn-cs"/>
              </a:defRPr>
            </a:lvl1pPr>
          </a:lstStyle>
          <a:p>
            <a:pPr>
              <a:defRPr/>
            </a:pPr>
            <a:r>
              <a:rPr lang="en-US"/>
              <a:t>Najaar 2009</a:t>
            </a: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048000" y="6553200"/>
            <a:ext cx="28956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1000" b="1">
                <a:solidFill>
                  <a:schemeClr val="tx2"/>
                </a:solidFill>
                <a:latin typeface="+mj-lt"/>
                <a:cs typeface="+mn-cs"/>
              </a:defRPr>
            </a:lvl1pPr>
          </a:lstStyle>
          <a:p>
            <a:pPr>
              <a:defRPr/>
            </a:pPr>
            <a:r>
              <a:rPr lang="en-US"/>
              <a:t>Jo van den Brand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553200"/>
            <a:ext cx="1905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000" b="1">
                <a:solidFill>
                  <a:schemeClr val="tx2"/>
                </a:solidFill>
                <a:latin typeface="+mj-lt"/>
                <a:cs typeface="+mn-cs"/>
              </a:defRPr>
            </a:lvl1pPr>
          </a:lstStyle>
          <a:p>
            <a:pPr>
              <a:defRPr/>
            </a:pPr>
            <a:fld id="{EAE2A988-92F3-4916-AAC9-459C3F1B2C04}" type="slidenum">
              <a:rPr lang="en-US"/>
              <a:pPr>
                <a:defRPr/>
              </a:pPr>
              <a:t>‹nr.›</a:t>
            </a:fld>
            <a:endParaRPr lang="en-US">
              <a:latin typeface="Times" pitchFamily="18" charset="0"/>
            </a:endParaRPr>
          </a:p>
        </p:txBody>
      </p:sp>
      <p:pic>
        <p:nvPicPr>
          <p:cNvPr id="1033" name="Picture 9" descr="vu_www"/>
          <p:cNvPicPr>
            <a:picLocks noChangeAspect="1" noChangeArrowheads="1"/>
          </p:cNvPicPr>
          <p:nvPr userDrawn="1"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0" y="5856288"/>
            <a:ext cx="1219200" cy="1001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026" name="Object 10"/>
          <p:cNvGraphicFramePr>
            <a:graphicFrameLocks noChangeAspect="1"/>
          </p:cNvGraphicFramePr>
          <p:nvPr/>
        </p:nvGraphicFramePr>
        <p:xfrm>
          <a:off x="7924800" y="6234113"/>
          <a:ext cx="1174750" cy="581025"/>
        </p:xfrm>
        <a:graphic>
          <a:graphicData uri="http://schemas.openxmlformats.org/presentationml/2006/ole">
            <p:oleObj spid="_x0000_s1026" name="Photo Editor Photo" r:id="rId18" imgW="1638529" imgH="809738" progId="">
              <p:embed/>
            </p:oleObj>
          </a:graphicData>
        </a:graphic>
      </p:graphicFrame>
    </p:spTree>
  </p:cSld>
  <p:clrMap bg1="lt1" tx1="dk1" bg2="lt2" tx2="dk2" accent1="accent1" accent2="accent2" accent3="accent3" accent4="accent4" accent5="accent5" accent6="accent6" hlink="hlink" folHlink="folHlink"/>
  <p:sldLayoutIdLst>
    <p:sldLayoutId id="2147484142" r:id="rId1"/>
    <p:sldLayoutId id="2147484129" r:id="rId2"/>
    <p:sldLayoutId id="2147484130" r:id="rId3"/>
    <p:sldLayoutId id="2147484131" r:id="rId4"/>
    <p:sldLayoutId id="2147484132" r:id="rId5"/>
    <p:sldLayoutId id="2147484133" r:id="rId6"/>
    <p:sldLayoutId id="2147484134" r:id="rId7"/>
    <p:sldLayoutId id="2147484135" r:id="rId8"/>
    <p:sldLayoutId id="2147484136" r:id="rId9"/>
    <p:sldLayoutId id="2147484137" r:id="rId10"/>
    <p:sldLayoutId id="2147484138" r:id="rId11"/>
    <p:sldLayoutId id="2147484139" r:id="rId12"/>
    <p:sldLayoutId id="2147484140" r:id="rId13"/>
    <p:sldLayoutId id="2147484141" r:id="rId14"/>
  </p:sldLayoutIdLst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 Rounded MT Bold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 Rounded MT Bold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 Rounded MT Bold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 Rounded MT Bold" pitchFamily="34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 Rounded MT Bold" pitchFamily="34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 Rounded MT Bold" pitchFamily="34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 Rounded MT Bold" pitchFamily="34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 Rounded MT Bold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000" b="1">
          <a:solidFill>
            <a:srgbClr val="000099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b="1">
          <a:solidFill>
            <a:srgbClr val="49B21A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1600" b="1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000" b="1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1000" b="1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1000" b="1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1000" b="1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1000" b="1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7" Type="http://schemas.openxmlformats.org/officeDocument/2006/relationships/image" Target="../media/image53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6" Type="http://schemas.openxmlformats.org/officeDocument/2006/relationships/oleObject" Target="../embeddings/oleObject41.bin"/><Relationship Id="rId5" Type="http://schemas.openxmlformats.org/officeDocument/2006/relationships/oleObject" Target="../embeddings/oleObject40.bin"/><Relationship Id="rId4" Type="http://schemas.openxmlformats.org/officeDocument/2006/relationships/image" Target="../media/image5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7" Type="http://schemas.openxmlformats.org/officeDocument/2006/relationships/image" Target="../media/image5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7.png"/><Relationship Id="rId5" Type="http://schemas.openxmlformats.org/officeDocument/2006/relationships/image" Target="../media/image56.png"/><Relationship Id="rId4" Type="http://schemas.openxmlformats.org/officeDocument/2006/relationships/image" Target="../media/image5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0.png"/><Relationship Id="rId4" Type="http://schemas.openxmlformats.org/officeDocument/2006/relationships/image" Target="../media/image5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4.png"/><Relationship Id="rId4" Type="http://schemas.openxmlformats.org/officeDocument/2006/relationships/image" Target="../media/image6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6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6.bin"/><Relationship Id="rId3" Type="http://schemas.openxmlformats.org/officeDocument/2006/relationships/notesSlide" Target="../notesSlides/notesSlide16.xml"/><Relationship Id="rId7" Type="http://schemas.openxmlformats.org/officeDocument/2006/relationships/oleObject" Target="../embeddings/oleObject4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6" Type="http://schemas.openxmlformats.org/officeDocument/2006/relationships/oleObject" Target="../embeddings/oleObject44.bin"/><Relationship Id="rId5" Type="http://schemas.openxmlformats.org/officeDocument/2006/relationships/oleObject" Target="../embeddings/oleObject43.bin"/><Relationship Id="rId10" Type="http://schemas.openxmlformats.org/officeDocument/2006/relationships/oleObject" Target="../embeddings/oleObject48.bin"/><Relationship Id="rId4" Type="http://schemas.openxmlformats.org/officeDocument/2006/relationships/oleObject" Target="../embeddings/oleObject42.bin"/><Relationship Id="rId9" Type="http://schemas.openxmlformats.org/officeDocument/2006/relationships/oleObject" Target="../embeddings/oleObject47.bin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3.bin"/><Relationship Id="rId3" Type="http://schemas.openxmlformats.org/officeDocument/2006/relationships/notesSlide" Target="../notesSlides/notesSlide17.xml"/><Relationship Id="rId7" Type="http://schemas.openxmlformats.org/officeDocument/2006/relationships/oleObject" Target="../embeddings/oleObject5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6" Type="http://schemas.openxmlformats.org/officeDocument/2006/relationships/oleObject" Target="../embeddings/oleObject51.bin"/><Relationship Id="rId5" Type="http://schemas.openxmlformats.org/officeDocument/2006/relationships/oleObject" Target="../embeddings/oleObject50.bin"/><Relationship Id="rId4" Type="http://schemas.openxmlformats.org/officeDocument/2006/relationships/oleObject" Target="../embeddings/oleObject49.bin"/><Relationship Id="rId9" Type="http://schemas.openxmlformats.org/officeDocument/2006/relationships/oleObject" Target="../embeddings/oleObject54.bin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4.gif"/><Relationship Id="rId3" Type="http://schemas.openxmlformats.org/officeDocument/2006/relationships/notesSlide" Target="../notesSlides/notesSlide18.xml"/><Relationship Id="rId7" Type="http://schemas.openxmlformats.org/officeDocument/2006/relationships/image" Target="../media/image83.jpeg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1.vml"/><Relationship Id="rId6" Type="http://schemas.openxmlformats.org/officeDocument/2006/relationships/oleObject" Target="../embeddings/oleObject56.bin"/><Relationship Id="rId5" Type="http://schemas.openxmlformats.org/officeDocument/2006/relationships/oleObject" Target="../embeddings/oleObject55.bin"/><Relationship Id="rId4" Type="http://schemas.openxmlformats.org/officeDocument/2006/relationships/image" Target="../media/image82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mailto:jo@nikhef.nl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5" Type="http://schemas.openxmlformats.org/officeDocument/2006/relationships/hyperlink" Target="http://www.nikhef.nl/~jo/ne" TargetMode="External"/><Relationship Id="rId4" Type="http://schemas.openxmlformats.org/officeDocument/2006/relationships/hyperlink" Target="http://www.nikhef.nl/~jo" TargetMode="Externa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8.bin"/><Relationship Id="rId3" Type="http://schemas.openxmlformats.org/officeDocument/2006/relationships/notesSlide" Target="../notesSlides/notesSlide20.xml"/><Relationship Id="rId7" Type="http://schemas.openxmlformats.org/officeDocument/2006/relationships/image" Target="../media/image89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2.vml"/><Relationship Id="rId6" Type="http://schemas.openxmlformats.org/officeDocument/2006/relationships/image" Target="../media/image88.png"/><Relationship Id="rId5" Type="http://schemas.openxmlformats.org/officeDocument/2006/relationships/image" Target="../media/image87.png"/><Relationship Id="rId4" Type="http://schemas.openxmlformats.org/officeDocument/2006/relationships/oleObject" Target="../embeddings/oleObject57.bin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4.png"/><Relationship Id="rId3" Type="http://schemas.openxmlformats.org/officeDocument/2006/relationships/notesSlide" Target="../notesSlides/notesSlide21.xml"/><Relationship Id="rId7" Type="http://schemas.openxmlformats.org/officeDocument/2006/relationships/oleObject" Target="../embeddings/oleObject5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3.vml"/><Relationship Id="rId6" Type="http://schemas.openxmlformats.org/officeDocument/2006/relationships/image" Target="../media/image93.png"/><Relationship Id="rId5" Type="http://schemas.openxmlformats.org/officeDocument/2006/relationships/image" Target="../media/image92.png"/><Relationship Id="rId4" Type="http://schemas.openxmlformats.org/officeDocument/2006/relationships/image" Target="../media/image91.png"/><Relationship Id="rId9" Type="http://schemas.openxmlformats.org/officeDocument/2006/relationships/image" Target="../media/image95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6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8.png"/><Relationship Id="rId4" Type="http://schemas.openxmlformats.org/officeDocument/2006/relationships/image" Target="../media/image97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1.png"/><Relationship Id="rId3" Type="http://schemas.openxmlformats.org/officeDocument/2006/relationships/notesSlide" Target="../notesSlides/notesSlide23.xml"/><Relationship Id="rId7" Type="http://schemas.openxmlformats.org/officeDocument/2006/relationships/oleObject" Target="../embeddings/oleObject6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4.vml"/><Relationship Id="rId6" Type="http://schemas.openxmlformats.org/officeDocument/2006/relationships/oleObject" Target="../embeddings/oleObject62.bin"/><Relationship Id="rId5" Type="http://schemas.openxmlformats.org/officeDocument/2006/relationships/oleObject" Target="../embeddings/oleObject61.bin"/><Relationship Id="rId4" Type="http://schemas.openxmlformats.org/officeDocument/2006/relationships/oleObject" Target="../embeddings/oleObject60.bin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8.bin"/><Relationship Id="rId3" Type="http://schemas.openxmlformats.org/officeDocument/2006/relationships/notesSlide" Target="../notesSlides/notesSlide24.xml"/><Relationship Id="rId7" Type="http://schemas.openxmlformats.org/officeDocument/2006/relationships/oleObject" Target="../embeddings/oleObject6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5.vml"/><Relationship Id="rId6" Type="http://schemas.openxmlformats.org/officeDocument/2006/relationships/oleObject" Target="../embeddings/oleObject66.bin"/><Relationship Id="rId5" Type="http://schemas.openxmlformats.org/officeDocument/2006/relationships/oleObject" Target="../embeddings/oleObject65.bin"/><Relationship Id="rId10" Type="http://schemas.openxmlformats.org/officeDocument/2006/relationships/oleObject" Target="../embeddings/oleObject70.bin"/><Relationship Id="rId4" Type="http://schemas.openxmlformats.org/officeDocument/2006/relationships/oleObject" Target="../embeddings/oleObject64.bin"/><Relationship Id="rId9" Type="http://schemas.openxmlformats.org/officeDocument/2006/relationships/oleObject" Target="../embeddings/oleObject69.bin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75.bin"/><Relationship Id="rId3" Type="http://schemas.openxmlformats.org/officeDocument/2006/relationships/notesSlide" Target="../notesSlides/notesSlide25.xml"/><Relationship Id="rId7" Type="http://schemas.openxmlformats.org/officeDocument/2006/relationships/oleObject" Target="../embeddings/oleObject7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6.vml"/><Relationship Id="rId6" Type="http://schemas.openxmlformats.org/officeDocument/2006/relationships/oleObject" Target="../embeddings/oleObject73.bin"/><Relationship Id="rId5" Type="http://schemas.openxmlformats.org/officeDocument/2006/relationships/oleObject" Target="../embeddings/oleObject72.bin"/><Relationship Id="rId4" Type="http://schemas.openxmlformats.org/officeDocument/2006/relationships/oleObject" Target="../embeddings/oleObject71.bin"/><Relationship Id="rId9" Type="http://schemas.openxmlformats.org/officeDocument/2006/relationships/oleObject" Target="../embeddings/oleObject76.bin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81.bin"/><Relationship Id="rId3" Type="http://schemas.openxmlformats.org/officeDocument/2006/relationships/notesSlide" Target="../notesSlides/notesSlide26.xml"/><Relationship Id="rId7" Type="http://schemas.openxmlformats.org/officeDocument/2006/relationships/oleObject" Target="../embeddings/oleObject8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7.vml"/><Relationship Id="rId6" Type="http://schemas.openxmlformats.org/officeDocument/2006/relationships/oleObject" Target="../embeddings/oleObject79.bin"/><Relationship Id="rId5" Type="http://schemas.openxmlformats.org/officeDocument/2006/relationships/oleObject" Target="../embeddings/oleObject78.bin"/><Relationship Id="rId10" Type="http://schemas.openxmlformats.org/officeDocument/2006/relationships/oleObject" Target="../embeddings/oleObject83.bin"/><Relationship Id="rId4" Type="http://schemas.openxmlformats.org/officeDocument/2006/relationships/oleObject" Target="../embeddings/oleObject77.bin"/><Relationship Id="rId9" Type="http://schemas.openxmlformats.org/officeDocument/2006/relationships/oleObject" Target="../embeddings/oleObject82.bin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87.bin"/><Relationship Id="rId3" Type="http://schemas.openxmlformats.org/officeDocument/2006/relationships/notesSlide" Target="../notesSlides/notesSlide27.xml"/><Relationship Id="rId7" Type="http://schemas.openxmlformats.org/officeDocument/2006/relationships/oleObject" Target="../embeddings/oleObject8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8.vml"/><Relationship Id="rId6" Type="http://schemas.openxmlformats.org/officeDocument/2006/relationships/oleObject" Target="../embeddings/oleObject85.bin"/><Relationship Id="rId5" Type="http://schemas.openxmlformats.org/officeDocument/2006/relationships/oleObject" Target="../embeddings/oleObject84.bin"/><Relationship Id="rId10" Type="http://schemas.openxmlformats.org/officeDocument/2006/relationships/oleObject" Target="../embeddings/oleObject89.bin"/><Relationship Id="rId4" Type="http://schemas.openxmlformats.org/officeDocument/2006/relationships/image" Target="../media/image125.png"/><Relationship Id="rId9" Type="http://schemas.openxmlformats.org/officeDocument/2006/relationships/oleObject" Target="../embeddings/oleObject88.bin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92.bin"/><Relationship Id="rId3" Type="http://schemas.openxmlformats.org/officeDocument/2006/relationships/notesSlide" Target="../notesSlides/notesSlide28.xml"/><Relationship Id="rId7" Type="http://schemas.openxmlformats.org/officeDocument/2006/relationships/oleObject" Target="../embeddings/oleObject9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9.vml"/><Relationship Id="rId6" Type="http://schemas.openxmlformats.org/officeDocument/2006/relationships/oleObject" Target="../embeddings/oleObject90.bin"/><Relationship Id="rId5" Type="http://schemas.openxmlformats.org/officeDocument/2006/relationships/image" Target="../media/image130.png"/><Relationship Id="rId4" Type="http://schemas.openxmlformats.org/officeDocument/2006/relationships/image" Target="../media/image129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97.bin"/><Relationship Id="rId13" Type="http://schemas.openxmlformats.org/officeDocument/2006/relationships/oleObject" Target="../embeddings/oleObject102.bin"/><Relationship Id="rId3" Type="http://schemas.openxmlformats.org/officeDocument/2006/relationships/notesSlide" Target="../notesSlides/notesSlide29.xml"/><Relationship Id="rId7" Type="http://schemas.openxmlformats.org/officeDocument/2006/relationships/oleObject" Target="../embeddings/oleObject96.bin"/><Relationship Id="rId12" Type="http://schemas.openxmlformats.org/officeDocument/2006/relationships/oleObject" Target="../embeddings/oleObject10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0.vml"/><Relationship Id="rId6" Type="http://schemas.openxmlformats.org/officeDocument/2006/relationships/oleObject" Target="../embeddings/oleObject95.bin"/><Relationship Id="rId11" Type="http://schemas.openxmlformats.org/officeDocument/2006/relationships/oleObject" Target="../embeddings/oleObject100.bin"/><Relationship Id="rId5" Type="http://schemas.openxmlformats.org/officeDocument/2006/relationships/oleObject" Target="../embeddings/oleObject94.bin"/><Relationship Id="rId10" Type="http://schemas.openxmlformats.org/officeDocument/2006/relationships/oleObject" Target="../embeddings/oleObject99.bin"/><Relationship Id="rId4" Type="http://schemas.openxmlformats.org/officeDocument/2006/relationships/oleObject" Target="../embeddings/oleObject93.bin"/><Relationship Id="rId9" Type="http://schemas.openxmlformats.org/officeDocument/2006/relationships/oleObject" Target="../embeddings/oleObject98.bin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.bin"/><Relationship Id="rId13" Type="http://schemas.openxmlformats.org/officeDocument/2006/relationships/image" Target="../media/image13.png"/><Relationship Id="rId3" Type="http://schemas.openxmlformats.org/officeDocument/2006/relationships/notesSlide" Target="../notesSlides/notesSlide3.xml"/><Relationship Id="rId7" Type="http://schemas.openxmlformats.org/officeDocument/2006/relationships/oleObject" Target="../embeddings/oleObject3.bin"/><Relationship Id="rId12" Type="http://schemas.openxmlformats.org/officeDocument/2006/relationships/image" Target="../media/image12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1.png"/><Relationship Id="rId11" Type="http://schemas.openxmlformats.org/officeDocument/2006/relationships/oleObject" Target="../embeddings/oleObject7.bin"/><Relationship Id="rId5" Type="http://schemas.openxmlformats.org/officeDocument/2006/relationships/oleObject" Target="../embeddings/oleObject2.bin"/><Relationship Id="rId10" Type="http://schemas.openxmlformats.org/officeDocument/2006/relationships/oleObject" Target="../embeddings/oleObject6.bin"/><Relationship Id="rId4" Type="http://schemas.openxmlformats.org/officeDocument/2006/relationships/image" Target="../media/image10.png"/><Relationship Id="rId9" Type="http://schemas.openxmlformats.org/officeDocument/2006/relationships/oleObject" Target="../embeddings/oleObject5.bin"/><Relationship Id="rId14" Type="http://schemas.openxmlformats.org/officeDocument/2006/relationships/image" Target="../media/image14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1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3.png"/><Relationship Id="rId4" Type="http://schemas.openxmlformats.org/officeDocument/2006/relationships/image" Target="../media/image142.pn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07.bin"/><Relationship Id="rId13" Type="http://schemas.openxmlformats.org/officeDocument/2006/relationships/oleObject" Target="../embeddings/oleObject112.bin"/><Relationship Id="rId3" Type="http://schemas.openxmlformats.org/officeDocument/2006/relationships/notesSlide" Target="../notesSlides/notesSlide31.xml"/><Relationship Id="rId7" Type="http://schemas.openxmlformats.org/officeDocument/2006/relationships/oleObject" Target="../embeddings/oleObject106.bin"/><Relationship Id="rId12" Type="http://schemas.openxmlformats.org/officeDocument/2006/relationships/oleObject" Target="../embeddings/oleObject111.bin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56.png"/><Relationship Id="rId1" Type="http://schemas.openxmlformats.org/officeDocument/2006/relationships/vmlDrawing" Target="../drawings/vmlDrawing21.vml"/><Relationship Id="rId6" Type="http://schemas.openxmlformats.org/officeDocument/2006/relationships/oleObject" Target="../embeddings/oleObject105.bin"/><Relationship Id="rId11" Type="http://schemas.openxmlformats.org/officeDocument/2006/relationships/oleObject" Target="../embeddings/oleObject110.bin"/><Relationship Id="rId5" Type="http://schemas.openxmlformats.org/officeDocument/2006/relationships/oleObject" Target="../embeddings/oleObject104.bin"/><Relationship Id="rId15" Type="http://schemas.openxmlformats.org/officeDocument/2006/relationships/image" Target="../media/image155.png"/><Relationship Id="rId10" Type="http://schemas.openxmlformats.org/officeDocument/2006/relationships/oleObject" Target="../embeddings/oleObject109.bin"/><Relationship Id="rId4" Type="http://schemas.openxmlformats.org/officeDocument/2006/relationships/oleObject" Target="../embeddings/oleObject103.bin"/><Relationship Id="rId9" Type="http://schemas.openxmlformats.org/officeDocument/2006/relationships/oleObject" Target="../embeddings/oleObject108.bin"/><Relationship Id="rId14" Type="http://schemas.openxmlformats.org/officeDocument/2006/relationships/image" Target="../media/image154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2.xml"/><Relationship Id="rId7" Type="http://schemas.openxmlformats.org/officeDocument/2006/relationships/oleObject" Target="../embeddings/oleObject11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2.vml"/><Relationship Id="rId6" Type="http://schemas.openxmlformats.org/officeDocument/2006/relationships/oleObject" Target="../embeddings/oleObject115.bin"/><Relationship Id="rId5" Type="http://schemas.openxmlformats.org/officeDocument/2006/relationships/oleObject" Target="../embeddings/oleObject114.bin"/><Relationship Id="rId4" Type="http://schemas.openxmlformats.org/officeDocument/2006/relationships/oleObject" Target="../embeddings/oleObject113.bin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2.bin"/><Relationship Id="rId13" Type="http://schemas.openxmlformats.org/officeDocument/2006/relationships/oleObject" Target="../embeddings/oleObject17.bin"/><Relationship Id="rId3" Type="http://schemas.openxmlformats.org/officeDocument/2006/relationships/notesSlide" Target="../notesSlides/notesSlide4.xml"/><Relationship Id="rId7" Type="http://schemas.openxmlformats.org/officeDocument/2006/relationships/oleObject" Target="../embeddings/oleObject11.bin"/><Relationship Id="rId12" Type="http://schemas.openxmlformats.org/officeDocument/2006/relationships/oleObject" Target="../embeddings/oleObject1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10.bin"/><Relationship Id="rId11" Type="http://schemas.openxmlformats.org/officeDocument/2006/relationships/oleObject" Target="../embeddings/oleObject15.bin"/><Relationship Id="rId5" Type="http://schemas.openxmlformats.org/officeDocument/2006/relationships/oleObject" Target="../embeddings/oleObject9.bin"/><Relationship Id="rId10" Type="http://schemas.openxmlformats.org/officeDocument/2006/relationships/oleObject" Target="../embeddings/oleObject14.bin"/><Relationship Id="rId4" Type="http://schemas.openxmlformats.org/officeDocument/2006/relationships/oleObject" Target="../embeddings/oleObject8.bin"/><Relationship Id="rId9" Type="http://schemas.openxmlformats.org/officeDocument/2006/relationships/oleObject" Target="../embeddings/oleObject13.bin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2.bin"/><Relationship Id="rId3" Type="http://schemas.openxmlformats.org/officeDocument/2006/relationships/notesSlide" Target="../notesSlides/notesSlide5.xml"/><Relationship Id="rId7" Type="http://schemas.openxmlformats.org/officeDocument/2006/relationships/oleObject" Target="../embeddings/oleObject21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20.bin"/><Relationship Id="rId5" Type="http://schemas.openxmlformats.org/officeDocument/2006/relationships/oleObject" Target="../embeddings/oleObject19.bin"/><Relationship Id="rId4" Type="http://schemas.openxmlformats.org/officeDocument/2006/relationships/oleObject" Target="../embeddings/oleObject18.bin"/><Relationship Id="rId9" Type="http://schemas.openxmlformats.org/officeDocument/2006/relationships/oleObject" Target="../embeddings/oleObject23.bin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8.bin"/><Relationship Id="rId3" Type="http://schemas.openxmlformats.org/officeDocument/2006/relationships/notesSlide" Target="../notesSlides/notesSlide7.xml"/><Relationship Id="rId7" Type="http://schemas.openxmlformats.org/officeDocument/2006/relationships/oleObject" Target="../embeddings/oleObject2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26.bin"/><Relationship Id="rId5" Type="http://schemas.openxmlformats.org/officeDocument/2006/relationships/oleObject" Target="../embeddings/oleObject25.bin"/><Relationship Id="rId4" Type="http://schemas.openxmlformats.org/officeDocument/2006/relationships/oleObject" Target="../embeddings/oleObject24.bin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2.bin"/><Relationship Id="rId3" Type="http://schemas.openxmlformats.org/officeDocument/2006/relationships/notesSlide" Target="../notesSlides/notesSlide8.xml"/><Relationship Id="rId7" Type="http://schemas.openxmlformats.org/officeDocument/2006/relationships/image" Target="../media/image44.png"/><Relationship Id="rId12" Type="http://schemas.openxmlformats.org/officeDocument/2006/relationships/oleObject" Target="../embeddings/oleObject3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31.bin"/><Relationship Id="rId11" Type="http://schemas.openxmlformats.org/officeDocument/2006/relationships/oleObject" Target="../embeddings/oleObject35.bin"/><Relationship Id="rId5" Type="http://schemas.openxmlformats.org/officeDocument/2006/relationships/oleObject" Target="../embeddings/oleObject30.bin"/><Relationship Id="rId10" Type="http://schemas.openxmlformats.org/officeDocument/2006/relationships/oleObject" Target="../embeddings/oleObject34.bin"/><Relationship Id="rId4" Type="http://schemas.openxmlformats.org/officeDocument/2006/relationships/oleObject" Target="../embeddings/oleObject29.bin"/><Relationship Id="rId9" Type="http://schemas.openxmlformats.org/officeDocument/2006/relationships/oleObject" Target="../embeddings/oleObject33.bin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9.bin"/><Relationship Id="rId3" Type="http://schemas.openxmlformats.org/officeDocument/2006/relationships/notesSlide" Target="../notesSlides/notesSlide9.xml"/><Relationship Id="rId7" Type="http://schemas.openxmlformats.org/officeDocument/2006/relationships/oleObject" Target="../embeddings/oleObject3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49.png"/><Relationship Id="rId5" Type="http://schemas.openxmlformats.org/officeDocument/2006/relationships/oleObject" Target="../embeddings/oleObject37.bin"/><Relationship Id="rId4" Type="http://schemas.openxmlformats.org/officeDocument/2006/relationships/image" Target="../media/image4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81000" y="3810000"/>
            <a:ext cx="8458200" cy="2895600"/>
          </a:xfrm>
        </p:spPr>
        <p:txBody>
          <a:bodyPr/>
          <a:lstStyle/>
          <a:p>
            <a:endParaRPr lang="en-US" sz="1800" dirty="0" smtClean="0">
              <a:solidFill>
                <a:schemeClr val="tx2"/>
              </a:solidFill>
              <a:ea typeface="Arial Unicode MS" pitchFamily="34" charset="-128"/>
              <a:cs typeface="Arial Unicode MS" pitchFamily="34" charset="-128"/>
            </a:endParaRPr>
          </a:p>
          <a:p>
            <a:r>
              <a:rPr lang="en-US" sz="1800" dirty="0" smtClean="0">
                <a:solidFill>
                  <a:schemeClr val="tx2"/>
                </a:solidFill>
                <a:ea typeface="Arial Unicode MS" pitchFamily="34" charset="-128"/>
                <a:cs typeface="Arial Unicode MS" pitchFamily="34" charset="-128"/>
              </a:rPr>
              <a:t> </a:t>
            </a:r>
          </a:p>
          <a:p>
            <a:endParaRPr lang="en-US" sz="1800" dirty="0" smtClean="0">
              <a:solidFill>
                <a:schemeClr val="tx2"/>
              </a:solidFill>
              <a:ea typeface="Arial Unicode MS" pitchFamily="34" charset="-128"/>
              <a:cs typeface="Arial Unicode MS" pitchFamily="34" charset="-128"/>
            </a:endParaRPr>
          </a:p>
          <a:p>
            <a:endParaRPr lang="en-US" sz="1800" dirty="0" smtClean="0">
              <a:solidFill>
                <a:schemeClr val="tx2"/>
              </a:solidFill>
              <a:ea typeface="Arial Unicode MS" pitchFamily="34" charset="-128"/>
              <a:cs typeface="Arial Unicode MS" pitchFamily="34" charset="-128"/>
            </a:endParaRPr>
          </a:p>
          <a:p>
            <a:r>
              <a:rPr lang="en-US" sz="1800" dirty="0" smtClean="0">
                <a:solidFill>
                  <a:schemeClr val="tx2"/>
                </a:solidFill>
                <a:ea typeface="Arial Unicode MS" pitchFamily="34" charset="-128"/>
                <a:cs typeface="Arial Unicode MS" pitchFamily="34" charset="-128"/>
              </a:rPr>
              <a:t>Jo van den Brand</a:t>
            </a:r>
          </a:p>
          <a:p>
            <a:r>
              <a:rPr lang="en-US" sz="1800" b="0" i="1" dirty="0" smtClean="0">
                <a:solidFill>
                  <a:schemeClr val="tx2"/>
                </a:solidFill>
                <a:ea typeface="Arial Unicode MS" pitchFamily="34" charset="-128"/>
                <a:cs typeface="Arial Unicode MS" pitchFamily="34" charset="-128"/>
              </a:rPr>
              <a:t>www.nikhef.nl/~jo/ne</a:t>
            </a:r>
          </a:p>
          <a:p>
            <a:r>
              <a:rPr lang="en-US" sz="1800" dirty="0" smtClean="0">
                <a:solidFill>
                  <a:schemeClr val="tx2"/>
                </a:solidFill>
                <a:ea typeface="Arial Unicode MS" pitchFamily="34" charset="-128"/>
                <a:cs typeface="Arial Unicode MS" pitchFamily="34" charset="-128"/>
              </a:rPr>
              <a:t>April 4, 2011</a:t>
            </a:r>
          </a:p>
        </p:txBody>
      </p:sp>
      <p:sp>
        <p:nvSpPr>
          <p:cNvPr id="3075" name="Rectangle 6"/>
          <p:cNvSpPr>
            <a:spLocks noChangeArrowheads="1"/>
          </p:cNvSpPr>
          <p:nvPr/>
        </p:nvSpPr>
        <p:spPr bwMode="auto">
          <a:xfrm>
            <a:off x="533400" y="914400"/>
            <a:ext cx="79248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en-US" sz="3600" b="1" dirty="0">
                <a:solidFill>
                  <a:srgbClr val="000099"/>
                </a:solidFill>
                <a:latin typeface="Arial Rounded MT Bold" pitchFamily="34" charset="0"/>
              </a:rPr>
              <a:t> </a:t>
            </a:r>
            <a:r>
              <a:rPr lang="en-US" sz="4000" b="1" dirty="0" smtClean="0">
                <a:solidFill>
                  <a:srgbClr val="000099"/>
                </a:solidFill>
                <a:latin typeface="Arial Rounded MT Bold" pitchFamily="34" charset="0"/>
              </a:rPr>
              <a:t>Nuclear energy</a:t>
            </a:r>
            <a:endParaRPr lang="en-US" sz="4400" b="1" i="1" dirty="0">
              <a:solidFill>
                <a:srgbClr val="000099"/>
              </a:solidFill>
              <a:latin typeface="Arial Rounded MT Bold" pitchFamily="34" charset="0"/>
            </a:endParaRPr>
          </a:p>
          <a:p>
            <a:pPr algn="ctr" eaLnBrk="0" hangingPunct="0"/>
            <a:r>
              <a:rPr lang="en-US" sz="3200" b="1" i="1" dirty="0">
                <a:solidFill>
                  <a:schemeClr val="hlink"/>
                </a:solidFill>
                <a:latin typeface="Arial" pitchFamily="34" charset="0"/>
                <a:cs typeface="Times New Roman" pitchFamily="18" charset="0"/>
              </a:rPr>
              <a:t>FEW </a:t>
            </a:r>
            <a:r>
              <a:rPr lang="en-US" sz="3200" b="1" i="1" dirty="0" smtClean="0">
                <a:solidFill>
                  <a:schemeClr val="hlink"/>
                </a:solidFill>
                <a:latin typeface="Arial" pitchFamily="34" charset="0"/>
                <a:cs typeface="Times New Roman" pitchFamily="18" charset="0"/>
              </a:rPr>
              <a:t>course</a:t>
            </a:r>
            <a:endParaRPr lang="en-US" sz="3200" b="1" i="1" dirty="0">
              <a:solidFill>
                <a:schemeClr val="hlink"/>
              </a:solidFill>
              <a:latin typeface="Arial" pitchFamily="34" charset="0"/>
              <a:cs typeface="Times New Roman" pitchFamily="18" charset="0"/>
            </a:endParaRPr>
          </a:p>
        </p:txBody>
      </p:sp>
      <p:pic>
        <p:nvPicPr>
          <p:cNvPr id="3076" name="Picture 9" descr="bigbang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43200" y="2438400"/>
            <a:ext cx="36576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kstvak 4"/>
          <p:cNvSpPr txBox="1"/>
          <p:nvPr/>
        </p:nvSpPr>
        <p:spPr>
          <a:xfrm>
            <a:off x="7266627" y="6550223"/>
            <a:ext cx="187737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400" dirty="0" smtClean="0">
                <a:latin typeface="+mn-lt"/>
              </a:rPr>
              <a:t>Week 2, </a:t>
            </a:r>
            <a:r>
              <a:rPr lang="nl-NL" sz="1400" dirty="0" err="1" smtClean="0">
                <a:latin typeface="+mn-lt"/>
              </a:rPr>
              <a:t>jo</a:t>
            </a:r>
            <a:r>
              <a:rPr lang="nl-NL" sz="1400" dirty="0" smtClean="0">
                <a:latin typeface="+mn-lt"/>
              </a:rPr>
              <a:t>@</a:t>
            </a:r>
            <a:r>
              <a:rPr lang="nl-NL" sz="1400" dirty="0" err="1" smtClean="0">
                <a:latin typeface="+mn-lt"/>
              </a:rPr>
              <a:t>nikhef.nl</a:t>
            </a:r>
            <a:endParaRPr lang="nl-NL" sz="1400" dirty="0">
              <a:latin typeface="+mn-lt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10"/>
          <p:cNvSpPr>
            <a:spLocks noChangeArrowheads="1"/>
          </p:cNvSpPr>
          <p:nvPr/>
        </p:nvSpPr>
        <p:spPr bwMode="auto">
          <a:xfrm>
            <a:off x="0" y="5715000"/>
            <a:ext cx="9144000" cy="1143000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nl-NL"/>
          </a:p>
        </p:txBody>
      </p:sp>
      <p:pic>
        <p:nvPicPr>
          <p:cNvPr id="189447" name="Picture 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24600" y="3490833"/>
            <a:ext cx="2667000" cy="33671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21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pPr>
              <a:defRPr/>
            </a:pPr>
            <a:r>
              <a:rPr lang="en-US" i="1" kern="1200" dirty="0" smtClean="0">
                <a:solidFill>
                  <a:srgbClr val="000099"/>
                </a:solidFill>
              </a:rPr>
              <a:t>Compound </a:t>
            </a:r>
            <a:r>
              <a:rPr lang="en-US" i="1" kern="1200" dirty="0" err="1" smtClean="0">
                <a:solidFill>
                  <a:srgbClr val="000099"/>
                </a:solidFill>
              </a:rPr>
              <a:t>kernen</a:t>
            </a:r>
            <a:endParaRPr lang="en-US" i="1" kern="1200" dirty="0" smtClean="0">
              <a:solidFill>
                <a:srgbClr val="000099"/>
              </a:solidFill>
              <a:ea typeface="+mn-ea"/>
              <a:cs typeface="+mn-cs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33400" y="1219200"/>
            <a:ext cx="81534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dirty="0" err="1" smtClean="0">
                <a:latin typeface="+mn-lt"/>
              </a:rPr>
              <a:t>Reactie</a:t>
            </a:r>
            <a:r>
              <a:rPr lang="en-US" dirty="0" smtClean="0">
                <a:latin typeface="+mn-lt"/>
              </a:rPr>
              <a:t> </a:t>
            </a:r>
            <a:r>
              <a:rPr lang="en-US" i="1" dirty="0" smtClean="0">
                <a:latin typeface="+mn-lt"/>
              </a:rPr>
              <a:t>n + A </a:t>
            </a:r>
            <a:r>
              <a:rPr lang="en-US" dirty="0" smtClean="0">
                <a:latin typeface="+mn-lt"/>
                <a:sym typeface="Symbol"/>
              </a:rPr>
              <a:t> (</a:t>
            </a:r>
            <a:r>
              <a:rPr lang="en-US" i="1" dirty="0" smtClean="0">
                <a:latin typeface="+mn-lt"/>
                <a:sym typeface="Symbol"/>
              </a:rPr>
              <a:t>A+1)*</a:t>
            </a:r>
            <a:r>
              <a:rPr lang="en-US" dirty="0" smtClean="0">
                <a:latin typeface="+mn-lt"/>
                <a:sym typeface="Symbol"/>
              </a:rPr>
              <a:t> (</a:t>
            </a:r>
            <a:r>
              <a:rPr lang="en-US" dirty="0" err="1" smtClean="0">
                <a:latin typeface="+mn-lt"/>
                <a:sym typeface="Symbol"/>
              </a:rPr>
              <a:t>een</a:t>
            </a:r>
            <a:r>
              <a:rPr lang="en-US" dirty="0" smtClean="0">
                <a:latin typeface="+mn-lt"/>
                <a:sym typeface="Symbol"/>
              </a:rPr>
              <a:t> </a:t>
            </a:r>
            <a:r>
              <a:rPr lang="en-US" dirty="0" err="1" smtClean="0">
                <a:latin typeface="+mn-lt"/>
                <a:sym typeface="Symbol"/>
              </a:rPr>
              <a:t>tussenkern</a:t>
            </a:r>
            <a:r>
              <a:rPr lang="en-US" dirty="0" smtClean="0">
                <a:latin typeface="+mn-lt"/>
                <a:sym typeface="Symbol"/>
              </a:rPr>
              <a:t> in </a:t>
            </a:r>
            <a:r>
              <a:rPr lang="en-US" dirty="0" err="1" smtClean="0">
                <a:latin typeface="+mn-lt"/>
                <a:sym typeface="Symbol"/>
              </a:rPr>
              <a:t>aangeslagen</a:t>
            </a:r>
            <a:r>
              <a:rPr lang="en-US" dirty="0" smtClean="0">
                <a:latin typeface="+mn-lt"/>
                <a:sym typeface="Symbol"/>
              </a:rPr>
              <a:t> </a:t>
            </a:r>
            <a:r>
              <a:rPr lang="en-US" dirty="0" err="1" smtClean="0">
                <a:latin typeface="+mn-lt"/>
                <a:sym typeface="Symbol"/>
              </a:rPr>
              <a:t>toestand</a:t>
            </a:r>
            <a:r>
              <a:rPr lang="en-US" dirty="0" smtClean="0">
                <a:latin typeface="+mn-lt"/>
                <a:sym typeface="Symbol"/>
              </a:rPr>
              <a:t>)</a:t>
            </a:r>
            <a:endParaRPr lang="en-US" dirty="0">
              <a:latin typeface="+mn-lt"/>
            </a:endParaRPr>
          </a:p>
        </p:txBody>
      </p:sp>
      <p:sp>
        <p:nvSpPr>
          <p:cNvPr id="6" name="TextBox 17"/>
          <p:cNvSpPr txBox="1"/>
          <p:nvPr/>
        </p:nvSpPr>
        <p:spPr>
          <a:xfrm>
            <a:off x="533400" y="2147888"/>
            <a:ext cx="52578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dirty="0" err="1" smtClean="0">
                <a:latin typeface="+mn-lt"/>
              </a:rPr>
              <a:t>Hierbij</a:t>
            </a:r>
            <a:r>
              <a:rPr lang="en-US" dirty="0" smtClean="0">
                <a:latin typeface="+mn-lt"/>
              </a:rPr>
              <a:t> </a:t>
            </a:r>
            <a:r>
              <a:rPr lang="en-US" dirty="0" err="1" smtClean="0">
                <a:latin typeface="+mn-lt"/>
              </a:rPr>
              <a:t>gaat</a:t>
            </a:r>
            <a:r>
              <a:rPr lang="en-US" dirty="0" smtClean="0">
                <a:latin typeface="+mn-lt"/>
              </a:rPr>
              <a:t> </a:t>
            </a:r>
            <a:r>
              <a:rPr lang="en-US" dirty="0" err="1" smtClean="0">
                <a:latin typeface="+mn-lt"/>
              </a:rPr>
              <a:t>kinetische</a:t>
            </a:r>
            <a:r>
              <a:rPr lang="en-US" dirty="0" smtClean="0">
                <a:latin typeface="+mn-lt"/>
              </a:rPr>
              <a:t> </a:t>
            </a:r>
            <a:r>
              <a:rPr lang="en-US" dirty="0" err="1" smtClean="0">
                <a:latin typeface="+mn-lt"/>
              </a:rPr>
              <a:t>energie</a:t>
            </a:r>
            <a:r>
              <a:rPr lang="en-US" dirty="0" smtClean="0">
                <a:latin typeface="+mn-lt"/>
              </a:rPr>
              <a:t> </a:t>
            </a:r>
            <a:r>
              <a:rPr lang="en-US" dirty="0" err="1" smtClean="0">
                <a:latin typeface="+mn-lt"/>
              </a:rPr>
              <a:t>verloren</a:t>
            </a:r>
            <a:endParaRPr lang="en-US" dirty="0">
              <a:latin typeface="+mn-lt"/>
            </a:endParaRPr>
          </a:p>
        </p:txBody>
      </p:sp>
      <p:sp>
        <p:nvSpPr>
          <p:cNvPr id="8" name="TextBox 17"/>
          <p:cNvSpPr txBox="1"/>
          <p:nvPr/>
        </p:nvSpPr>
        <p:spPr>
          <a:xfrm>
            <a:off x="533400" y="1828800"/>
            <a:ext cx="81534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dirty="0" err="1" smtClean="0">
                <a:latin typeface="+mn-lt"/>
              </a:rPr>
              <a:t>Impulsbehoud</a:t>
            </a:r>
            <a:endParaRPr lang="en-US" dirty="0">
              <a:latin typeface="+mn-lt"/>
            </a:endParaRPr>
          </a:p>
        </p:txBody>
      </p:sp>
      <p:sp>
        <p:nvSpPr>
          <p:cNvPr id="27" name="TextBox 17"/>
          <p:cNvSpPr txBox="1"/>
          <p:nvPr/>
        </p:nvSpPr>
        <p:spPr>
          <a:xfrm>
            <a:off x="533400" y="5257800"/>
            <a:ext cx="586740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dirty="0" smtClean="0">
                <a:latin typeface="+mn-lt"/>
              </a:rPr>
              <a:t>De </a:t>
            </a:r>
            <a:r>
              <a:rPr lang="en-US" dirty="0" err="1" smtClean="0">
                <a:latin typeface="+mn-lt"/>
              </a:rPr>
              <a:t>kans</a:t>
            </a:r>
            <a:r>
              <a:rPr lang="en-US" dirty="0" smtClean="0">
                <a:latin typeface="+mn-lt"/>
              </a:rPr>
              <a:t> op </a:t>
            </a:r>
            <a:r>
              <a:rPr lang="en-US" dirty="0" err="1" smtClean="0">
                <a:latin typeface="+mn-lt"/>
              </a:rPr>
              <a:t>vorming</a:t>
            </a:r>
            <a:r>
              <a:rPr lang="en-US" dirty="0" smtClean="0">
                <a:latin typeface="+mn-lt"/>
              </a:rPr>
              <a:t> van compound kern </a:t>
            </a:r>
            <a:r>
              <a:rPr lang="en-US" dirty="0" err="1" smtClean="0">
                <a:latin typeface="+mn-lt"/>
              </a:rPr>
              <a:t>neemt</a:t>
            </a:r>
            <a:r>
              <a:rPr lang="en-US" dirty="0" smtClean="0">
                <a:latin typeface="+mn-lt"/>
              </a:rPr>
              <a:t> toe </a:t>
            </a:r>
            <a:r>
              <a:rPr lang="en-US" dirty="0" err="1" smtClean="0">
                <a:latin typeface="+mn-lt"/>
              </a:rPr>
              <a:t>als</a:t>
            </a:r>
            <a:r>
              <a:rPr lang="en-US" dirty="0" smtClean="0">
                <a:latin typeface="+mn-lt"/>
              </a:rPr>
              <a:t> de </a:t>
            </a:r>
            <a:r>
              <a:rPr lang="en-US" dirty="0" err="1" smtClean="0">
                <a:latin typeface="+mn-lt"/>
              </a:rPr>
              <a:t>excitatie-energie</a:t>
            </a:r>
            <a:r>
              <a:rPr lang="en-US" dirty="0" smtClean="0">
                <a:latin typeface="+mn-lt"/>
              </a:rPr>
              <a:t> </a:t>
            </a:r>
            <a:r>
              <a:rPr lang="en-US" dirty="0" err="1" smtClean="0">
                <a:latin typeface="+mn-lt"/>
              </a:rPr>
              <a:t>geleverd</a:t>
            </a:r>
            <a:r>
              <a:rPr lang="en-US" dirty="0" smtClean="0">
                <a:latin typeface="+mn-lt"/>
              </a:rPr>
              <a:t> door het neutron </a:t>
            </a:r>
            <a:r>
              <a:rPr lang="en-US" dirty="0" err="1" smtClean="0">
                <a:latin typeface="+mn-lt"/>
              </a:rPr>
              <a:t>correspondeert</a:t>
            </a:r>
            <a:r>
              <a:rPr lang="en-US" dirty="0" smtClean="0">
                <a:latin typeface="+mn-lt"/>
              </a:rPr>
              <a:t> met </a:t>
            </a:r>
            <a:r>
              <a:rPr lang="en-US" dirty="0" err="1" smtClean="0">
                <a:latin typeface="+mn-lt"/>
              </a:rPr>
              <a:t>een</a:t>
            </a:r>
            <a:r>
              <a:rPr lang="en-US" dirty="0" smtClean="0">
                <a:latin typeface="+mn-lt"/>
              </a:rPr>
              <a:t> </a:t>
            </a:r>
            <a:r>
              <a:rPr lang="en-US" dirty="0" err="1" smtClean="0">
                <a:latin typeface="+mn-lt"/>
              </a:rPr>
              <a:t>quantumtoestand</a:t>
            </a:r>
            <a:r>
              <a:rPr lang="en-US" dirty="0" smtClean="0">
                <a:latin typeface="+mn-lt"/>
              </a:rPr>
              <a:t> in die kern</a:t>
            </a:r>
            <a:endParaRPr lang="en-US" dirty="0">
              <a:latin typeface="+mn-lt"/>
            </a:endParaRPr>
          </a:p>
        </p:txBody>
      </p:sp>
      <p:sp>
        <p:nvSpPr>
          <p:cNvPr id="36" name="TextBox 17"/>
          <p:cNvSpPr txBox="1"/>
          <p:nvPr/>
        </p:nvSpPr>
        <p:spPr>
          <a:xfrm>
            <a:off x="533400" y="3124200"/>
            <a:ext cx="82296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dirty="0" err="1" smtClean="0">
                <a:latin typeface="+mn-lt"/>
              </a:rPr>
              <a:t>Bindingsenergie</a:t>
            </a:r>
            <a:r>
              <a:rPr lang="en-US" dirty="0" smtClean="0">
                <a:latin typeface="+mn-lt"/>
              </a:rPr>
              <a:t> </a:t>
            </a:r>
            <a:r>
              <a:rPr lang="en-US" i="1" dirty="0" smtClean="0">
                <a:latin typeface="+mn-lt"/>
              </a:rPr>
              <a:t>E</a:t>
            </a:r>
            <a:r>
              <a:rPr lang="en-US" baseline="-25000" dirty="0" smtClean="0">
                <a:latin typeface="+mn-lt"/>
              </a:rPr>
              <a:t>B</a:t>
            </a:r>
            <a:r>
              <a:rPr lang="en-US" dirty="0" smtClean="0">
                <a:latin typeface="+mn-lt"/>
              </a:rPr>
              <a:t> van het neutron </a:t>
            </a:r>
            <a:r>
              <a:rPr lang="en-US" dirty="0" err="1" smtClean="0">
                <a:latin typeface="+mn-lt"/>
              </a:rPr>
              <a:t>levert</a:t>
            </a:r>
            <a:r>
              <a:rPr lang="en-US" dirty="0" smtClean="0">
                <a:latin typeface="+mn-lt"/>
              </a:rPr>
              <a:t> </a:t>
            </a:r>
            <a:r>
              <a:rPr lang="en-US" dirty="0" err="1" smtClean="0">
                <a:latin typeface="+mn-lt"/>
              </a:rPr>
              <a:t>tweede</a:t>
            </a:r>
            <a:r>
              <a:rPr lang="en-US" dirty="0" smtClean="0">
                <a:latin typeface="+mn-lt"/>
              </a:rPr>
              <a:t> </a:t>
            </a:r>
            <a:r>
              <a:rPr lang="en-US" dirty="0" err="1" smtClean="0">
                <a:latin typeface="+mn-lt"/>
              </a:rPr>
              <a:t>bijdrage</a:t>
            </a:r>
            <a:r>
              <a:rPr lang="en-US" dirty="0" smtClean="0">
                <a:latin typeface="+mn-lt"/>
              </a:rPr>
              <a:t> tot </a:t>
            </a:r>
            <a:r>
              <a:rPr lang="en-US" i="1" dirty="0" smtClean="0">
                <a:latin typeface="+mn-lt"/>
              </a:rPr>
              <a:t>E*</a:t>
            </a:r>
            <a:endParaRPr lang="en-US" i="1" dirty="0">
              <a:latin typeface="+mn-lt"/>
            </a:endParaRPr>
          </a:p>
        </p:txBody>
      </p:sp>
      <p:graphicFrame>
        <p:nvGraphicFramePr>
          <p:cNvPr id="188419" name="Object 3"/>
          <p:cNvGraphicFramePr>
            <a:graphicFrameLocks noChangeAspect="1"/>
          </p:cNvGraphicFramePr>
          <p:nvPr/>
        </p:nvGraphicFramePr>
        <p:xfrm>
          <a:off x="2193925" y="1871900"/>
          <a:ext cx="1692275" cy="327025"/>
        </p:xfrm>
        <a:graphic>
          <a:graphicData uri="http://schemas.openxmlformats.org/presentationml/2006/ole">
            <p:oleObj spid="_x0000_s189442" name="Equation" r:id="rId5" imgW="1054080" imgH="203040" progId="Equation.DSMT4">
              <p:embed/>
            </p:oleObj>
          </a:graphicData>
        </a:graphic>
      </p:graphicFrame>
      <p:sp>
        <p:nvSpPr>
          <p:cNvPr id="43" name="TextBox 17"/>
          <p:cNvSpPr txBox="1"/>
          <p:nvPr/>
        </p:nvSpPr>
        <p:spPr>
          <a:xfrm>
            <a:off x="533400" y="3505200"/>
            <a:ext cx="7924800" cy="13542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dirty="0" smtClean="0">
                <a:latin typeface="+mn-lt"/>
              </a:rPr>
              <a:t>De </a:t>
            </a:r>
            <a:r>
              <a:rPr lang="en-US" dirty="0" err="1" smtClean="0">
                <a:latin typeface="+mn-lt"/>
              </a:rPr>
              <a:t>aangeslagen</a:t>
            </a:r>
            <a:r>
              <a:rPr lang="en-US" dirty="0" smtClean="0">
                <a:latin typeface="+mn-lt"/>
              </a:rPr>
              <a:t> compound kern </a:t>
            </a:r>
            <a:r>
              <a:rPr lang="en-US" dirty="0" err="1" smtClean="0">
                <a:latin typeface="+mn-lt"/>
              </a:rPr>
              <a:t>kan</a:t>
            </a:r>
            <a:r>
              <a:rPr lang="en-US" dirty="0" smtClean="0">
                <a:latin typeface="+mn-lt"/>
              </a:rPr>
              <a:t> de-</a:t>
            </a:r>
            <a:r>
              <a:rPr lang="en-US" dirty="0" err="1" smtClean="0">
                <a:latin typeface="+mn-lt"/>
              </a:rPr>
              <a:t>exciteren</a:t>
            </a:r>
            <a:r>
              <a:rPr lang="en-US" dirty="0" smtClean="0">
                <a:latin typeface="+mn-lt"/>
              </a:rPr>
              <a:t> door</a:t>
            </a:r>
          </a:p>
          <a:p>
            <a:pPr marL="800100" lvl="1" indent="-342900">
              <a:buFont typeface="+mj-lt"/>
              <a:buAutoNum type="arabicPeriod"/>
              <a:defRPr/>
            </a:pPr>
            <a:r>
              <a:rPr lang="en-US" sz="1600" i="1" dirty="0" smtClean="0">
                <a:latin typeface="+mn-lt"/>
              </a:rPr>
              <a:t>(A+1)* </a:t>
            </a:r>
            <a:r>
              <a:rPr lang="en-US" sz="1600" i="1" dirty="0" smtClean="0">
                <a:sym typeface="Symbol"/>
              </a:rPr>
              <a:t> </a:t>
            </a:r>
            <a:r>
              <a:rPr lang="en-US" sz="1600" i="1" dirty="0" smtClean="0">
                <a:latin typeface="+mn-lt"/>
                <a:sym typeface="Symbol"/>
              </a:rPr>
              <a:t>n + A</a:t>
            </a:r>
            <a:r>
              <a:rPr lang="en-US" sz="1600" dirty="0" smtClean="0">
                <a:latin typeface="+mn-lt"/>
                <a:sym typeface="Symbol"/>
              </a:rPr>
              <a:t>, in </a:t>
            </a:r>
            <a:r>
              <a:rPr lang="en-US" sz="1600" dirty="0" err="1" smtClean="0">
                <a:latin typeface="+mn-lt"/>
                <a:sym typeface="Symbol"/>
              </a:rPr>
              <a:t>feite</a:t>
            </a:r>
            <a:r>
              <a:rPr lang="en-US" sz="1600" dirty="0" smtClean="0">
                <a:latin typeface="+mn-lt"/>
                <a:sym typeface="Symbol"/>
              </a:rPr>
              <a:t> </a:t>
            </a:r>
            <a:r>
              <a:rPr lang="en-US" sz="1600" dirty="0" err="1" smtClean="0">
                <a:latin typeface="+mn-lt"/>
                <a:sym typeface="Symbol"/>
              </a:rPr>
              <a:t>elastische</a:t>
            </a:r>
            <a:r>
              <a:rPr lang="en-US" sz="1600" dirty="0" smtClean="0">
                <a:latin typeface="+mn-lt"/>
                <a:sym typeface="Symbol"/>
              </a:rPr>
              <a:t> </a:t>
            </a:r>
            <a:r>
              <a:rPr lang="en-US" sz="1600" dirty="0" err="1" smtClean="0">
                <a:latin typeface="+mn-lt"/>
                <a:sym typeface="Symbol"/>
              </a:rPr>
              <a:t>verstrooiing</a:t>
            </a:r>
            <a:r>
              <a:rPr lang="en-US" sz="1600" dirty="0" smtClean="0">
                <a:latin typeface="+mn-lt"/>
                <a:sym typeface="Symbol"/>
              </a:rPr>
              <a:t> </a:t>
            </a:r>
          </a:p>
          <a:p>
            <a:pPr marL="800100" lvl="1" indent="-342900">
              <a:buFont typeface="+mj-lt"/>
              <a:buAutoNum type="arabicPeriod"/>
              <a:defRPr/>
            </a:pPr>
            <a:r>
              <a:rPr lang="en-US" sz="1600" i="1" dirty="0" smtClean="0">
                <a:latin typeface="+mn-lt"/>
              </a:rPr>
              <a:t>(A+1)* </a:t>
            </a:r>
            <a:r>
              <a:rPr lang="en-US" sz="1600" i="1" dirty="0" smtClean="0">
                <a:latin typeface="+mn-lt"/>
                <a:sym typeface="Symbol"/>
              </a:rPr>
              <a:t> (A+1) + </a:t>
            </a:r>
            <a:r>
              <a:rPr lang="en-US" sz="1600" dirty="0" smtClean="0">
                <a:latin typeface="+mn-lt"/>
                <a:sym typeface="Symbol"/>
              </a:rPr>
              <a:t>gamma’s, capture </a:t>
            </a:r>
            <a:r>
              <a:rPr lang="en-US" sz="1600" dirty="0" err="1" smtClean="0">
                <a:latin typeface="+mn-lt"/>
                <a:sym typeface="Symbol"/>
              </a:rPr>
              <a:t>vormt</a:t>
            </a:r>
            <a:r>
              <a:rPr lang="en-US" sz="1600" dirty="0" smtClean="0">
                <a:latin typeface="+mn-lt"/>
                <a:sym typeface="Symbol"/>
              </a:rPr>
              <a:t> </a:t>
            </a:r>
            <a:r>
              <a:rPr lang="en-US" sz="1600" dirty="0" err="1" smtClean="0">
                <a:latin typeface="+mn-lt"/>
                <a:sym typeface="Symbol"/>
              </a:rPr>
              <a:t>een</a:t>
            </a:r>
            <a:r>
              <a:rPr lang="en-US" sz="1600" dirty="0" smtClean="0">
                <a:latin typeface="+mn-lt"/>
                <a:sym typeface="Symbol"/>
              </a:rPr>
              <a:t> </a:t>
            </a:r>
            <a:r>
              <a:rPr lang="en-US" sz="1600" dirty="0" err="1" smtClean="0">
                <a:latin typeface="+mn-lt"/>
                <a:sym typeface="Symbol"/>
              </a:rPr>
              <a:t>isotoop</a:t>
            </a:r>
            <a:r>
              <a:rPr lang="en-US" sz="1600" dirty="0" smtClean="0">
                <a:latin typeface="+mn-lt"/>
                <a:sym typeface="Symbol"/>
              </a:rPr>
              <a:t> </a:t>
            </a:r>
          </a:p>
          <a:p>
            <a:pPr marL="800100" lvl="1" indent="-342900">
              <a:buFont typeface="+mj-lt"/>
              <a:buAutoNum type="arabicPeriod"/>
              <a:defRPr/>
            </a:pPr>
            <a:r>
              <a:rPr lang="en-US" sz="1600" i="1" dirty="0" smtClean="0">
                <a:latin typeface="+mn-lt"/>
                <a:sym typeface="Symbol"/>
              </a:rPr>
              <a:t>(A+1)*  n + A + </a:t>
            </a:r>
            <a:r>
              <a:rPr lang="en-US" sz="1600" dirty="0" smtClean="0">
                <a:latin typeface="+mn-lt"/>
                <a:sym typeface="Symbol"/>
              </a:rPr>
              <a:t>gamma’s, </a:t>
            </a:r>
            <a:r>
              <a:rPr lang="en-US" sz="1600" dirty="0" err="1" smtClean="0">
                <a:latin typeface="+mn-lt"/>
                <a:sym typeface="Symbol"/>
              </a:rPr>
              <a:t>inelastische</a:t>
            </a:r>
            <a:r>
              <a:rPr lang="en-US" sz="1600" dirty="0" smtClean="0">
                <a:latin typeface="+mn-lt"/>
                <a:sym typeface="Symbol"/>
              </a:rPr>
              <a:t> </a:t>
            </a:r>
            <a:r>
              <a:rPr lang="en-US" sz="1600" dirty="0" err="1" smtClean="0">
                <a:latin typeface="+mn-lt"/>
                <a:sym typeface="Symbol"/>
              </a:rPr>
              <a:t>verstrooiing</a:t>
            </a:r>
            <a:endParaRPr lang="en-US" sz="1600" dirty="0" smtClean="0">
              <a:latin typeface="+mn-lt"/>
              <a:sym typeface="Symbol"/>
            </a:endParaRPr>
          </a:p>
          <a:p>
            <a:pPr marL="800100" lvl="1" indent="-342900">
              <a:buFont typeface="+mj-lt"/>
              <a:buAutoNum type="arabicPeriod"/>
              <a:defRPr/>
            </a:pPr>
            <a:r>
              <a:rPr lang="en-US" sz="1600" i="1" dirty="0" smtClean="0">
                <a:latin typeface="+mn-lt"/>
                <a:sym typeface="Symbol"/>
              </a:rPr>
              <a:t>(A+1)*  </a:t>
            </a:r>
            <a:r>
              <a:rPr lang="en-US" sz="1600" dirty="0" err="1" smtClean="0">
                <a:latin typeface="+mn-lt"/>
                <a:sym typeface="Symbol"/>
              </a:rPr>
              <a:t>splijting</a:t>
            </a:r>
            <a:endParaRPr lang="en-US" sz="1600" dirty="0" smtClean="0">
              <a:latin typeface="+mn-lt"/>
              <a:sym typeface="Symbol"/>
            </a:endParaRPr>
          </a:p>
        </p:txBody>
      </p:sp>
      <p:graphicFrame>
        <p:nvGraphicFramePr>
          <p:cNvPr id="189445" name="Object 5"/>
          <p:cNvGraphicFramePr>
            <a:graphicFrameLocks noChangeAspect="1"/>
          </p:cNvGraphicFramePr>
          <p:nvPr/>
        </p:nvGraphicFramePr>
        <p:xfrm>
          <a:off x="3171825" y="2490787"/>
          <a:ext cx="5057775" cy="633413"/>
        </p:xfrm>
        <a:graphic>
          <a:graphicData uri="http://schemas.openxmlformats.org/presentationml/2006/ole">
            <p:oleObj spid="_x0000_s189445" name="Equation" r:id="rId6" imgW="3149280" imgH="393480" progId="Equation.DSMT4">
              <p:embed/>
            </p:oleObj>
          </a:graphicData>
        </a:graphic>
      </p:graphicFrame>
      <p:sp>
        <p:nvSpPr>
          <p:cNvPr id="28" name="TextBox 17"/>
          <p:cNvSpPr txBox="1"/>
          <p:nvPr/>
        </p:nvSpPr>
        <p:spPr>
          <a:xfrm>
            <a:off x="533400" y="1535668"/>
            <a:ext cx="81534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dirty="0" smtClean="0">
                <a:latin typeface="+mn-lt"/>
              </a:rPr>
              <a:t>De </a:t>
            </a:r>
            <a:r>
              <a:rPr lang="en-US" dirty="0" err="1" smtClean="0">
                <a:latin typeface="+mn-lt"/>
              </a:rPr>
              <a:t>excitatie-energie</a:t>
            </a:r>
            <a:r>
              <a:rPr lang="en-US" dirty="0" smtClean="0">
                <a:latin typeface="+mn-lt"/>
              </a:rPr>
              <a:t> </a:t>
            </a:r>
            <a:r>
              <a:rPr lang="en-US" i="1" dirty="0" smtClean="0">
                <a:latin typeface="+mn-lt"/>
              </a:rPr>
              <a:t>E*</a:t>
            </a:r>
            <a:r>
              <a:rPr lang="en-US" dirty="0" smtClean="0">
                <a:latin typeface="+mn-lt"/>
              </a:rPr>
              <a:t> </a:t>
            </a:r>
            <a:r>
              <a:rPr lang="en-US" dirty="0" err="1" smtClean="0">
                <a:latin typeface="+mn-lt"/>
              </a:rPr>
              <a:t>komt</a:t>
            </a:r>
            <a:r>
              <a:rPr lang="en-US" dirty="0" smtClean="0">
                <a:latin typeface="+mn-lt"/>
              </a:rPr>
              <a:t> </a:t>
            </a:r>
            <a:r>
              <a:rPr lang="en-US" dirty="0" err="1" smtClean="0">
                <a:latin typeface="+mn-lt"/>
              </a:rPr>
              <a:t>deels</a:t>
            </a:r>
            <a:r>
              <a:rPr lang="en-US" dirty="0" smtClean="0">
                <a:latin typeface="+mn-lt"/>
              </a:rPr>
              <a:t> van de </a:t>
            </a:r>
            <a:r>
              <a:rPr lang="en-US" dirty="0" err="1" smtClean="0">
                <a:latin typeface="+mn-lt"/>
              </a:rPr>
              <a:t>kinetische</a:t>
            </a:r>
            <a:r>
              <a:rPr lang="en-US" dirty="0" smtClean="0">
                <a:latin typeface="+mn-lt"/>
              </a:rPr>
              <a:t> </a:t>
            </a:r>
            <a:r>
              <a:rPr lang="en-US" dirty="0" err="1" smtClean="0">
                <a:latin typeface="+mn-lt"/>
              </a:rPr>
              <a:t>energie</a:t>
            </a:r>
            <a:r>
              <a:rPr lang="en-US" dirty="0" smtClean="0">
                <a:latin typeface="+mn-lt"/>
              </a:rPr>
              <a:t> van het neutron</a:t>
            </a:r>
            <a:endParaRPr lang="en-US" dirty="0">
              <a:latin typeface="+mn-lt"/>
            </a:endParaRPr>
          </a:p>
        </p:txBody>
      </p:sp>
      <p:sp>
        <p:nvSpPr>
          <p:cNvPr id="29" name="TextBox 17"/>
          <p:cNvSpPr txBox="1"/>
          <p:nvPr/>
        </p:nvSpPr>
        <p:spPr>
          <a:xfrm>
            <a:off x="533400" y="4888468"/>
            <a:ext cx="62484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dirty="0" err="1" smtClean="0">
                <a:latin typeface="+mn-lt"/>
              </a:rPr>
              <a:t>Nucleonen</a:t>
            </a:r>
            <a:r>
              <a:rPr lang="en-US" dirty="0" smtClean="0">
                <a:latin typeface="+mn-lt"/>
              </a:rPr>
              <a:t> in </a:t>
            </a:r>
            <a:r>
              <a:rPr lang="en-US" dirty="0" err="1" smtClean="0">
                <a:latin typeface="+mn-lt"/>
              </a:rPr>
              <a:t>een</a:t>
            </a:r>
            <a:r>
              <a:rPr lang="en-US" dirty="0" smtClean="0">
                <a:latin typeface="+mn-lt"/>
              </a:rPr>
              <a:t> kern </a:t>
            </a:r>
            <a:r>
              <a:rPr lang="en-US" dirty="0" err="1" smtClean="0">
                <a:latin typeface="+mn-lt"/>
              </a:rPr>
              <a:t>vormen</a:t>
            </a:r>
            <a:r>
              <a:rPr lang="en-US" dirty="0" smtClean="0">
                <a:latin typeface="+mn-lt"/>
              </a:rPr>
              <a:t> </a:t>
            </a:r>
            <a:r>
              <a:rPr lang="en-US" dirty="0" err="1" smtClean="0">
                <a:latin typeface="+mn-lt"/>
              </a:rPr>
              <a:t>quantumtoestanden</a:t>
            </a:r>
            <a:endParaRPr lang="en-US" dirty="0">
              <a:latin typeface="+mn-lt"/>
            </a:endParaRPr>
          </a:p>
        </p:txBody>
      </p:sp>
      <p:sp>
        <p:nvSpPr>
          <p:cNvPr id="31" name="TextBox 17"/>
          <p:cNvSpPr txBox="1"/>
          <p:nvPr/>
        </p:nvSpPr>
        <p:spPr>
          <a:xfrm>
            <a:off x="533400" y="6260068"/>
            <a:ext cx="58674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dirty="0" err="1" smtClean="0">
                <a:latin typeface="+mn-lt"/>
              </a:rPr>
              <a:t>Zware</a:t>
            </a:r>
            <a:r>
              <a:rPr lang="en-US" dirty="0" smtClean="0">
                <a:latin typeface="+mn-lt"/>
              </a:rPr>
              <a:t> </a:t>
            </a:r>
            <a:r>
              <a:rPr lang="en-US" dirty="0" err="1" smtClean="0">
                <a:latin typeface="+mn-lt"/>
              </a:rPr>
              <a:t>kernen</a:t>
            </a:r>
            <a:r>
              <a:rPr lang="en-US" dirty="0" smtClean="0">
                <a:latin typeface="+mn-lt"/>
              </a:rPr>
              <a:t> </a:t>
            </a:r>
            <a:r>
              <a:rPr lang="en-US" dirty="0" err="1" smtClean="0">
                <a:latin typeface="+mn-lt"/>
              </a:rPr>
              <a:t>hebben</a:t>
            </a:r>
            <a:r>
              <a:rPr lang="en-US" dirty="0" smtClean="0">
                <a:latin typeface="+mn-lt"/>
              </a:rPr>
              <a:t> </a:t>
            </a:r>
            <a:r>
              <a:rPr lang="en-US" dirty="0" err="1" smtClean="0">
                <a:latin typeface="+mn-lt"/>
              </a:rPr>
              <a:t>meer</a:t>
            </a:r>
            <a:r>
              <a:rPr lang="en-US" dirty="0" smtClean="0">
                <a:latin typeface="+mn-lt"/>
              </a:rPr>
              <a:t> </a:t>
            </a:r>
            <a:r>
              <a:rPr lang="en-US" dirty="0" err="1" smtClean="0">
                <a:latin typeface="+mn-lt"/>
              </a:rPr>
              <a:t>energietoestanden</a:t>
            </a:r>
            <a:endParaRPr lang="en-US" dirty="0">
              <a:latin typeface="+mn-lt"/>
            </a:endParaRPr>
          </a:p>
        </p:txBody>
      </p:sp>
      <p:pic>
        <p:nvPicPr>
          <p:cNvPr id="33" name="Picture 6" descr="\\vmware-host\Shared Folders\Desktop\I14-05-nuclearenergy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454900" y="3505201"/>
            <a:ext cx="1689100" cy="160020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1884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1894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4" dur="500"/>
                                        <p:tgtEl>
                                          <p:spTgt spid="1894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6" grpId="0"/>
      <p:bldP spid="8" grpId="0"/>
      <p:bldP spid="27" grpId="0"/>
      <p:bldP spid="36" grpId="0"/>
      <p:bldP spid="43" grpId="0"/>
      <p:bldP spid="28" grpId="0"/>
      <p:bldP spid="29" grpId="0"/>
      <p:bldP spid="3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1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pPr>
              <a:defRPr/>
            </a:pPr>
            <a:r>
              <a:rPr lang="en-US" i="1" kern="1200" dirty="0" err="1" smtClean="0">
                <a:solidFill>
                  <a:srgbClr val="000099"/>
                </a:solidFill>
              </a:rPr>
              <a:t>Resonanties</a:t>
            </a:r>
            <a:endParaRPr lang="en-US" i="1" kern="1200" dirty="0" smtClean="0">
              <a:solidFill>
                <a:srgbClr val="000099"/>
              </a:solidFill>
              <a:ea typeface="+mn-ea"/>
              <a:cs typeface="+mn-cs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33400" y="1219200"/>
            <a:ext cx="3048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dirty="0" err="1" smtClean="0">
                <a:latin typeface="+mn-lt"/>
              </a:rPr>
              <a:t>Elke</a:t>
            </a:r>
            <a:r>
              <a:rPr lang="en-US" dirty="0" smtClean="0">
                <a:latin typeface="+mn-lt"/>
              </a:rPr>
              <a:t> kern </a:t>
            </a:r>
            <a:r>
              <a:rPr lang="en-US" dirty="0" err="1" smtClean="0">
                <a:latin typeface="+mn-lt"/>
              </a:rPr>
              <a:t>heeft</a:t>
            </a:r>
            <a:r>
              <a:rPr lang="en-US" dirty="0" smtClean="0">
                <a:latin typeface="+mn-lt"/>
              </a:rPr>
              <a:t> </a:t>
            </a:r>
            <a:r>
              <a:rPr lang="en-US" dirty="0" err="1" smtClean="0">
                <a:latin typeface="+mn-lt"/>
              </a:rPr>
              <a:t>zijn</a:t>
            </a:r>
            <a:r>
              <a:rPr lang="en-US" dirty="0" smtClean="0">
                <a:latin typeface="+mn-lt"/>
              </a:rPr>
              <a:t> </a:t>
            </a:r>
            <a:r>
              <a:rPr lang="en-US" dirty="0" err="1" smtClean="0">
                <a:latin typeface="+mn-lt"/>
              </a:rPr>
              <a:t>unieke</a:t>
            </a:r>
            <a:r>
              <a:rPr lang="en-US" dirty="0" smtClean="0">
                <a:latin typeface="+mn-lt"/>
              </a:rPr>
              <a:t> </a:t>
            </a:r>
            <a:r>
              <a:rPr lang="en-US" dirty="0" err="1" smtClean="0">
                <a:latin typeface="+mn-lt"/>
              </a:rPr>
              <a:t>resonatiestructuur</a:t>
            </a:r>
            <a:endParaRPr lang="en-US" dirty="0">
              <a:latin typeface="+mn-lt"/>
            </a:endParaRPr>
          </a:p>
        </p:txBody>
      </p:sp>
      <p:sp>
        <p:nvSpPr>
          <p:cNvPr id="24" name="Rectangle 10"/>
          <p:cNvSpPr>
            <a:spLocks noChangeArrowheads="1"/>
          </p:cNvSpPr>
          <p:nvPr/>
        </p:nvSpPr>
        <p:spPr bwMode="auto">
          <a:xfrm>
            <a:off x="0" y="5715000"/>
            <a:ext cx="9144000" cy="1143000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nl-NL"/>
          </a:p>
        </p:txBody>
      </p:sp>
      <p:sp>
        <p:nvSpPr>
          <p:cNvPr id="8" name="TextBox 17"/>
          <p:cNvSpPr txBox="1"/>
          <p:nvPr/>
        </p:nvSpPr>
        <p:spPr>
          <a:xfrm>
            <a:off x="533400" y="1840469"/>
            <a:ext cx="3505200" cy="13542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dirty="0" err="1" smtClean="0">
                <a:latin typeface="+mn-lt"/>
              </a:rPr>
              <a:t>Laagste</a:t>
            </a:r>
            <a:r>
              <a:rPr lang="en-US" dirty="0" smtClean="0">
                <a:latin typeface="+mn-lt"/>
              </a:rPr>
              <a:t> </a:t>
            </a:r>
            <a:r>
              <a:rPr lang="en-US" dirty="0" err="1" smtClean="0">
                <a:latin typeface="+mn-lt"/>
              </a:rPr>
              <a:t>resonantie</a:t>
            </a:r>
            <a:r>
              <a:rPr lang="en-US" dirty="0" smtClean="0">
                <a:latin typeface="+mn-lt"/>
              </a:rPr>
              <a:t> </a:t>
            </a:r>
            <a:r>
              <a:rPr lang="en-US" dirty="0" err="1" smtClean="0">
                <a:latin typeface="+mn-lt"/>
              </a:rPr>
              <a:t>bij</a:t>
            </a:r>
            <a:endParaRPr lang="en-US" dirty="0" smtClean="0">
              <a:latin typeface="+mn-lt"/>
            </a:endParaRPr>
          </a:p>
          <a:p>
            <a:pPr lvl="1">
              <a:defRPr/>
            </a:pPr>
            <a:r>
              <a:rPr lang="en-US" sz="1600" dirty="0" smtClean="0">
                <a:latin typeface="+mn-lt"/>
              </a:rPr>
              <a:t>2 </a:t>
            </a:r>
            <a:r>
              <a:rPr lang="en-US" sz="1600" dirty="0" err="1" smtClean="0">
                <a:latin typeface="+mn-lt"/>
              </a:rPr>
              <a:t>MeV</a:t>
            </a:r>
            <a:r>
              <a:rPr lang="en-US" sz="1600" dirty="0" smtClean="0">
                <a:latin typeface="+mn-lt"/>
              </a:rPr>
              <a:t> in koolstof-12</a:t>
            </a:r>
          </a:p>
          <a:p>
            <a:pPr lvl="1">
              <a:defRPr/>
            </a:pPr>
            <a:r>
              <a:rPr lang="en-US" sz="1600" dirty="0" smtClean="0">
                <a:latin typeface="+mn-lt"/>
              </a:rPr>
              <a:t>400 </a:t>
            </a:r>
            <a:r>
              <a:rPr lang="en-US" sz="1600" dirty="0" err="1" smtClean="0">
                <a:latin typeface="+mn-lt"/>
              </a:rPr>
              <a:t>keV</a:t>
            </a:r>
            <a:r>
              <a:rPr lang="en-US" sz="1600" dirty="0" smtClean="0">
                <a:latin typeface="+mn-lt"/>
              </a:rPr>
              <a:t> in zuurstof-16</a:t>
            </a:r>
          </a:p>
          <a:p>
            <a:pPr lvl="1">
              <a:defRPr/>
            </a:pPr>
            <a:r>
              <a:rPr lang="en-US" sz="1600" dirty="0" smtClean="0">
                <a:latin typeface="+mn-lt"/>
              </a:rPr>
              <a:t>3 </a:t>
            </a:r>
            <a:r>
              <a:rPr lang="en-US" sz="1600" dirty="0" err="1" smtClean="0">
                <a:latin typeface="+mn-lt"/>
              </a:rPr>
              <a:t>keV</a:t>
            </a:r>
            <a:r>
              <a:rPr lang="en-US" sz="1600" dirty="0" smtClean="0">
                <a:latin typeface="+mn-lt"/>
              </a:rPr>
              <a:t> in natrium-23</a:t>
            </a:r>
          </a:p>
          <a:p>
            <a:pPr lvl="1">
              <a:defRPr/>
            </a:pPr>
            <a:r>
              <a:rPr lang="en-US" sz="1600" dirty="0" smtClean="0">
                <a:latin typeface="+mn-lt"/>
              </a:rPr>
              <a:t>6.6 </a:t>
            </a:r>
            <a:r>
              <a:rPr lang="en-US" sz="1600" dirty="0" err="1" smtClean="0">
                <a:latin typeface="+mn-lt"/>
              </a:rPr>
              <a:t>eV</a:t>
            </a:r>
            <a:r>
              <a:rPr lang="en-US" sz="1600" dirty="0" smtClean="0">
                <a:latin typeface="+mn-lt"/>
              </a:rPr>
              <a:t> in uranium-238</a:t>
            </a:r>
            <a:endParaRPr lang="en-US" dirty="0">
              <a:latin typeface="+mn-lt"/>
            </a:endParaRPr>
          </a:p>
        </p:txBody>
      </p:sp>
      <p:grpSp>
        <p:nvGrpSpPr>
          <p:cNvPr id="28" name="Groep 27"/>
          <p:cNvGrpSpPr/>
          <p:nvPr/>
        </p:nvGrpSpPr>
        <p:grpSpPr>
          <a:xfrm>
            <a:off x="3505200" y="3399449"/>
            <a:ext cx="5638800" cy="1810462"/>
            <a:chOff x="3505200" y="3399449"/>
            <a:chExt cx="5638800" cy="1810462"/>
          </a:xfrm>
        </p:grpSpPr>
        <p:pic>
          <p:nvPicPr>
            <p:cNvPr id="190469" name="Picture 5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505200" y="3399449"/>
              <a:ext cx="5638800" cy="18104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0" name="Tekstvak 19"/>
            <p:cNvSpPr txBox="1"/>
            <p:nvPr/>
          </p:nvSpPr>
          <p:spPr>
            <a:xfrm>
              <a:off x="3922485" y="4521134"/>
              <a:ext cx="881973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l-NL" sz="1400" dirty="0" smtClean="0">
                  <a:latin typeface="+mn-lt"/>
                </a:rPr>
                <a:t>elastisch</a:t>
              </a:r>
            </a:p>
          </p:txBody>
        </p:sp>
        <p:sp>
          <p:nvSpPr>
            <p:cNvPr id="22" name="Tekstvak 21"/>
            <p:cNvSpPr txBox="1"/>
            <p:nvPr/>
          </p:nvSpPr>
          <p:spPr>
            <a:xfrm>
              <a:off x="6781800" y="4524111"/>
              <a:ext cx="920445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l-NL" sz="1400" dirty="0" smtClean="0">
                  <a:latin typeface="+mn-lt"/>
                </a:rPr>
                <a:t>absorptie</a:t>
              </a:r>
            </a:p>
          </p:txBody>
        </p:sp>
        <p:sp>
          <p:nvSpPr>
            <p:cNvPr id="25" name="Tekstvak 24"/>
            <p:cNvSpPr txBox="1"/>
            <p:nvPr/>
          </p:nvSpPr>
          <p:spPr>
            <a:xfrm>
              <a:off x="3962400" y="3457311"/>
              <a:ext cx="60625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l-NL" baseline="30000" dirty="0" smtClean="0">
                  <a:latin typeface="+mn-lt"/>
                </a:rPr>
                <a:t>238</a:t>
              </a:r>
              <a:r>
                <a:rPr lang="nl-NL" dirty="0" smtClean="0">
                  <a:latin typeface="+mn-lt"/>
                </a:rPr>
                <a:t>U</a:t>
              </a:r>
            </a:p>
          </p:txBody>
        </p:sp>
        <p:sp>
          <p:nvSpPr>
            <p:cNvPr id="26" name="Tekstvak 25"/>
            <p:cNvSpPr txBox="1"/>
            <p:nvPr/>
          </p:nvSpPr>
          <p:spPr>
            <a:xfrm>
              <a:off x="6781800" y="3457311"/>
              <a:ext cx="60625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l-NL" baseline="30000" dirty="0" smtClean="0">
                  <a:latin typeface="+mn-lt"/>
                </a:rPr>
                <a:t>238</a:t>
              </a:r>
              <a:r>
                <a:rPr lang="nl-NL" dirty="0" smtClean="0">
                  <a:latin typeface="+mn-lt"/>
                </a:rPr>
                <a:t>U</a:t>
              </a:r>
            </a:p>
          </p:txBody>
        </p:sp>
      </p:grpSp>
      <p:grpSp>
        <p:nvGrpSpPr>
          <p:cNvPr id="27" name="Groep 26"/>
          <p:cNvGrpSpPr/>
          <p:nvPr/>
        </p:nvGrpSpPr>
        <p:grpSpPr>
          <a:xfrm>
            <a:off x="3505200" y="1295400"/>
            <a:ext cx="5638800" cy="1857111"/>
            <a:chOff x="3505200" y="1295400"/>
            <a:chExt cx="5638800" cy="1857111"/>
          </a:xfrm>
        </p:grpSpPr>
        <p:pic>
          <p:nvPicPr>
            <p:cNvPr id="190468" name="Picture 4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505200" y="1295400"/>
              <a:ext cx="5638800" cy="18571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9" name="Tekstvak 18"/>
            <p:cNvSpPr txBox="1"/>
            <p:nvPr/>
          </p:nvSpPr>
          <p:spPr>
            <a:xfrm>
              <a:off x="3918627" y="2463734"/>
              <a:ext cx="881973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l-NL" sz="1400" dirty="0" smtClean="0">
                  <a:latin typeface="+mn-lt"/>
                </a:rPr>
                <a:t>elastisch</a:t>
              </a:r>
            </a:p>
          </p:txBody>
        </p:sp>
        <p:sp>
          <p:nvSpPr>
            <p:cNvPr id="21" name="Tekstvak 20"/>
            <p:cNvSpPr txBox="1"/>
            <p:nvPr/>
          </p:nvSpPr>
          <p:spPr>
            <a:xfrm>
              <a:off x="6814227" y="2466711"/>
              <a:ext cx="920445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l-NL" sz="1400" dirty="0" smtClean="0">
                  <a:latin typeface="+mn-lt"/>
                </a:rPr>
                <a:t>absorptie</a:t>
              </a:r>
            </a:p>
          </p:txBody>
        </p:sp>
        <p:sp>
          <p:nvSpPr>
            <p:cNvPr id="23" name="Tekstvak 22"/>
            <p:cNvSpPr txBox="1"/>
            <p:nvPr/>
          </p:nvSpPr>
          <p:spPr>
            <a:xfrm>
              <a:off x="3962400" y="1399911"/>
              <a:ext cx="64953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l-NL" baseline="30000" dirty="0" smtClean="0">
                  <a:latin typeface="+mn-lt"/>
                </a:rPr>
                <a:t>23</a:t>
              </a:r>
              <a:r>
                <a:rPr lang="nl-NL" dirty="0" smtClean="0">
                  <a:latin typeface="+mn-lt"/>
                </a:rPr>
                <a:t>Na</a:t>
              </a:r>
            </a:p>
          </p:txBody>
        </p:sp>
        <p:sp>
          <p:nvSpPr>
            <p:cNvPr id="30" name="Tekstvak 29"/>
            <p:cNvSpPr txBox="1"/>
            <p:nvPr/>
          </p:nvSpPr>
          <p:spPr>
            <a:xfrm>
              <a:off x="6818063" y="1399911"/>
              <a:ext cx="64953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l-NL" baseline="30000" dirty="0" smtClean="0">
                  <a:latin typeface="+mn-lt"/>
                </a:rPr>
                <a:t>23</a:t>
              </a:r>
              <a:r>
                <a:rPr lang="nl-NL" dirty="0" smtClean="0">
                  <a:latin typeface="+mn-lt"/>
                </a:rPr>
                <a:t>Na</a:t>
              </a:r>
            </a:p>
          </p:txBody>
        </p:sp>
      </p:grpSp>
      <p:sp>
        <p:nvSpPr>
          <p:cNvPr id="33" name="TextBox 17"/>
          <p:cNvSpPr txBox="1"/>
          <p:nvPr/>
        </p:nvSpPr>
        <p:spPr>
          <a:xfrm>
            <a:off x="533400" y="3200400"/>
            <a:ext cx="281940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dirty="0" smtClean="0">
                <a:latin typeface="+mn-lt"/>
              </a:rPr>
              <a:t>Spacing </a:t>
            </a:r>
            <a:r>
              <a:rPr lang="en-US" dirty="0" err="1" smtClean="0">
                <a:latin typeface="+mn-lt"/>
              </a:rPr>
              <a:t>groter</a:t>
            </a:r>
            <a:r>
              <a:rPr lang="en-US" dirty="0" smtClean="0">
                <a:latin typeface="+mn-lt"/>
              </a:rPr>
              <a:t> </a:t>
            </a:r>
            <a:r>
              <a:rPr lang="en-US" dirty="0" err="1" smtClean="0">
                <a:latin typeface="+mn-lt"/>
              </a:rPr>
              <a:t>bij</a:t>
            </a:r>
            <a:r>
              <a:rPr lang="en-US" dirty="0" smtClean="0">
                <a:latin typeface="+mn-lt"/>
              </a:rPr>
              <a:t> </a:t>
            </a:r>
            <a:r>
              <a:rPr lang="en-US" dirty="0" err="1" smtClean="0">
                <a:latin typeface="+mn-lt"/>
              </a:rPr>
              <a:t>lichte</a:t>
            </a:r>
            <a:r>
              <a:rPr lang="en-US" dirty="0" smtClean="0">
                <a:latin typeface="+mn-lt"/>
              </a:rPr>
              <a:t> </a:t>
            </a:r>
            <a:r>
              <a:rPr lang="en-US" dirty="0" err="1" smtClean="0">
                <a:latin typeface="+mn-lt"/>
              </a:rPr>
              <a:t>kernen</a:t>
            </a:r>
            <a:r>
              <a:rPr lang="en-US" dirty="0" smtClean="0">
                <a:latin typeface="+mn-lt"/>
              </a:rPr>
              <a:t> en ratio capture tot </a:t>
            </a:r>
            <a:r>
              <a:rPr lang="en-US" dirty="0" err="1" smtClean="0">
                <a:latin typeface="+mn-lt"/>
              </a:rPr>
              <a:t>verstrooiing</a:t>
            </a:r>
            <a:r>
              <a:rPr lang="en-US" dirty="0" smtClean="0">
                <a:latin typeface="+mn-lt"/>
              </a:rPr>
              <a:t> is </a:t>
            </a:r>
            <a:r>
              <a:rPr lang="en-US" dirty="0" err="1" smtClean="0">
                <a:latin typeface="+mn-lt"/>
              </a:rPr>
              <a:t>kleiner</a:t>
            </a:r>
            <a:endParaRPr lang="en-US" dirty="0">
              <a:latin typeface="+mn-lt"/>
            </a:endParaRPr>
          </a:p>
        </p:txBody>
      </p:sp>
      <p:sp>
        <p:nvSpPr>
          <p:cNvPr id="34" name="TextBox 17"/>
          <p:cNvSpPr txBox="1"/>
          <p:nvPr/>
        </p:nvSpPr>
        <p:spPr>
          <a:xfrm>
            <a:off x="533400" y="4114800"/>
            <a:ext cx="281940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dirty="0" err="1" smtClean="0">
                <a:latin typeface="+mn-lt"/>
              </a:rPr>
              <a:t>Resonanties</a:t>
            </a:r>
            <a:r>
              <a:rPr lang="en-US" dirty="0" smtClean="0">
                <a:latin typeface="+mn-lt"/>
              </a:rPr>
              <a:t> in uranium </a:t>
            </a:r>
            <a:r>
              <a:rPr lang="en-US" dirty="0" err="1" smtClean="0">
                <a:latin typeface="+mn-lt"/>
              </a:rPr>
              <a:t>kunnen</a:t>
            </a:r>
            <a:r>
              <a:rPr lang="en-US" dirty="0" smtClean="0">
                <a:latin typeface="+mn-lt"/>
              </a:rPr>
              <a:t> </a:t>
            </a:r>
            <a:r>
              <a:rPr lang="en-US" dirty="0" err="1" smtClean="0">
                <a:latin typeface="+mn-lt"/>
              </a:rPr>
              <a:t>niet</a:t>
            </a:r>
            <a:r>
              <a:rPr lang="en-US" dirty="0" smtClean="0">
                <a:latin typeface="+mn-lt"/>
              </a:rPr>
              <a:t> </a:t>
            </a:r>
            <a:r>
              <a:rPr lang="en-US" dirty="0" err="1" smtClean="0">
                <a:latin typeface="+mn-lt"/>
              </a:rPr>
              <a:t>meer</a:t>
            </a:r>
            <a:r>
              <a:rPr lang="en-US" dirty="0" smtClean="0">
                <a:latin typeface="+mn-lt"/>
              </a:rPr>
              <a:t> </a:t>
            </a:r>
            <a:r>
              <a:rPr lang="en-US" dirty="0" err="1" smtClean="0">
                <a:latin typeface="+mn-lt"/>
              </a:rPr>
              <a:t>onderscheiden</a:t>
            </a:r>
            <a:r>
              <a:rPr lang="en-US" dirty="0" smtClean="0">
                <a:latin typeface="+mn-lt"/>
              </a:rPr>
              <a:t> </a:t>
            </a:r>
            <a:r>
              <a:rPr lang="en-US" dirty="0" err="1" smtClean="0">
                <a:latin typeface="+mn-lt"/>
              </a:rPr>
              <a:t>worden</a:t>
            </a:r>
            <a:r>
              <a:rPr lang="en-US" dirty="0" smtClean="0">
                <a:latin typeface="+mn-lt"/>
              </a:rPr>
              <a:t> </a:t>
            </a:r>
            <a:r>
              <a:rPr lang="en-US" dirty="0" err="1" smtClean="0">
                <a:latin typeface="+mn-lt"/>
              </a:rPr>
              <a:t>voor</a:t>
            </a:r>
            <a:r>
              <a:rPr lang="en-US" dirty="0" smtClean="0">
                <a:latin typeface="+mn-lt"/>
              </a:rPr>
              <a:t> </a:t>
            </a:r>
            <a:r>
              <a:rPr lang="en-US" i="1" dirty="0" smtClean="0">
                <a:latin typeface="+mn-lt"/>
              </a:rPr>
              <a:t>E &gt; 10 </a:t>
            </a:r>
            <a:r>
              <a:rPr lang="en-US" dirty="0" err="1" smtClean="0">
                <a:latin typeface="+mn-lt"/>
              </a:rPr>
              <a:t>keV</a:t>
            </a:r>
            <a:endParaRPr lang="en-US" dirty="0">
              <a:latin typeface="+mn-lt"/>
            </a:endParaRPr>
          </a:p>
        </p:txBody>
      </p:sp>
      <p:sp>
        <p:nvSpPr>
          <p:cNvPr id="35" name="TextBox 17"/>
          <p:cNvSpPr txBox="1"/>
          <p:nvPr/>
        </p:nvSpPr>
        <p:spPr>
          <a:xfrm>
            <a:off x="533400" y="5334000"/>
            <a:ext cx="28194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dirty="0" err="1" smtClean="0">
                <a:latin typeface="+mn-lt"/>
              </a:rPr>
              <a:t>Breit</a:t>
            </a:r>
            <a:r>
              <a:rPr lang="en-US" dirty="0" smtClean="0">
                <a:latin typeface="+mn-lt"/>
              </a:rPr>
              <a:t>-Wigner </a:t>
            </a:r>
            <a:r>
              <a:rPr lang="en-US" dirty="0" err="1" smtClean="0">
                <a:latin typeface="+mn-lt"/>
              </a:rPr>
              <a:t>formule</a:t>
            </a:r>
            <a:r>
              <a:rPr lang="en-US" dirty="0" smtClean="0">
                <a:latin typeface="+mn-lt"/>
              </a:rPr>
              <a:t> </a:t>
            </a:r>
            <a:r>
              <a:rPr lang="en-US" dirty="0" err="1" smtClean="0">
                <a:latin typeface="+mn-lt"/>
              </a:rPr>
              <a:t>voor</a:t>
            </a:r>
            <a:r>
              <a:rPr lang="en-US" dirty="0" smtClean="0">
                <a:latin typeface="+mn-lt"/>
              </a:rPr>
              <a:t> capture</a:t>
            </a:r>
            <a:endParaRPr lang="en-US" dirty="0">
              <a:latin typeface="+mn-lt"/>
            </a:endParaRPr>
          </a:p>
        </p:txBody>
      </p:sp>
      <p:pic>
        <p:nvPicPr>
          <p:cNvPr id="190470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505200" y="5486400"/>
            <a:ext cx="3205162" cy="53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7" name="TextBox 17"/>
          <p:cNvSpPr txBox="1"/>
          <p:nvPr/>
        </p:nvSpPr>
        <p:spPr>
          <a:xfrm>
            <a:off x="533400" y="6059269"/>
            <a:ext cx="28194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dirty="0" err="1" smtClean="0">
                <a:latin typeface="+mn-lt"/>
              </a:rPr>
              <a:t>Elastische</a:t>
            </a:r>
            <a:r>
              <a:rPr lang="en-US" dirty="0" smtClean="0">
                <a:latin typeface="+mn-lt"/>
              </a:rPr>
              <a:t> </a:t>
            </a:r>
            <a:r>
              <a:rPr lang="en-US" dirty="0" err="1" smtClean="0">
                <a:latin typeface="+mn-lt"/>
              </a:rPr>
              <a:t>verstrooiing</a:t>
            </a:r>
            <a:endParaRPr lang="en-US" dirty="0">
              <a:latin typeface="+mn-lt"/>
            </a:endParaRPr>
          </a:p>
        </p:txBody>
      </p:sp>
      <p:pic>
        <p:nvPicPr>
          <p:cNvPr id="190471" name="Picture 7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479799" y="6253446"/>
            <a:ext cx="5443538" cy="5283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8" name="TextBox 17"/>
          <p:cNvSpPr txBox="1"/>
          <p:nvPr/>
        </p:nvSpPr>
        <p:spPr>
          <a:xfrm>
            <a:off x="533400" y="6412468"/>
            <a:ext cx="28194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dirty="0" err="1" smtClean="0">
                <a:latin typeface="+mn-lt"/>
              </a:rPr>
              <a:t>Verder</a:t>
            </a:r>
            <a:endParaRPr lang="en-US" dirty="0">
              <a:latin typeface="+mn-lt"/>
            </a:endParaRPr>
          </a:p>
        </p:txBody>
      </p:sp>
      <p:pic>
        <p:nvPicPr>
          <p:cNvPr id="190472" name="Picture 8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404258" y="6527627"/>
            <a:ext cx="1034142" cy="2251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6" dur="500"/>
                                        <p:tgtEl>
                                          <p:spTgt spid="1904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4" dur="500"/>
                                        <p:tgtEl>
                                          <p:spTgt spid="1904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4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2" dur="500"/>
                                        <p:tgtEl>
                                          <p:spTgt spid="1904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8" grpId="0"/>
      <p:bldP spid="33" grpId="0"/>
      <p:bldP spid="34" grpId="0"/>
      <p:bldP spid="35" grpId="0"/>
      <p:bldP spid="37" grpId="0"/>
      <p:bldP spid="3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1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pPr>
              <a:defRPr/>
            </a:pPr>
            <a:r>
              <a:rPr lang="en-US" i="1" kern="1200" dirty="0" err="1" smtClean="0">
                <a:solidFill>
                  <a:srgbClr val="000099"/>
                </a:solidFill>
              </a:rPr>
              <a:t>Dopplerverbreding</a:t>
            </a:r>
            <a:endParaRPr lang="en-US" i="1" kern="1200" dirty="0" smtClean="0">
              <a:solidFill>
                <a:srgbClr val="000099"/>
              </a:solidFill>
              <a:ea typeface="+mn-ea"/>
              <a:cs typeface="+mn-cs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33400" y="1219200"/>
            <a:ext cx="304800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dirty="0" smtClean="0">
                <a:latin typeface="+mn-lt"/>
              </a:rPr>
              <a:t>De </a:t>
            </a:r>
            <a:r>
              <a:rPr lang="en-US" dirty="0" err="1" smtClean="0">
                <a:latin typeface="+mn-lt"/>
              </a:rPr>
              <a:t>werkzame</a:t>
            </a:r>
            <a:r>
              <a:rPr lang="en-US" dirty="0" smtClean="0">
                <a:latin typeface="+mn-lt"/>
              </a:rPr>
              <a:t> </a:t>
            </a:r>
            <a:r>
              <a:rPr lang="en-US" dirty="0" err="1" smtClean="0">
                <a:latin typeface="+mn-lt"/>
              </a:rPr>
              <a:t>doorsneden</a:t>
            </a:r>
            <a:r>
              <a:rPr lang="en-US" dirty="0" smtClean="0">
                <a:latin typeface="+mn-lt"/>
              </a:rPr>
              <a:t> </a:t>
            </a:r>
            <a:r>
              <a:rPr lang="en-US" dirty="0" err="1" smtClean="0">
                <a:latin typeface="+mn-lt"/>
              </a:rPr>
              <a:t>verwaarlozen</a:t>
            </a:r>
            <a:r>
              <a:rPr lang="en-US" dirty="0" smtClean="0">
                <a:latin typeface="+mn-lt"/>
              </a:rPr>
              <a:t> de </a:t>
            </a:r>
            <a:r>
              <a:rPr lang="en-US" dirty="0" err="1" smtClean="0">
                <a:latin typeface="+mn-lt"/>
              </a:rPr>
              <a:t>beweging</a:t>
            </a:r>
            <a:r>
              <a:rPr lang="en-US" dirty="0" smtClean="0">
                <a:latin typeface="+mn-lt"/>
              </a:rPr>
              <a:t> van de </a:t>
            </a:r>
            <a:r>
              <a:rPr lang="en-US" dirty="0" err="1" smtClean="0">
                <a:latin typeface="+mn-lt"/>
              </a:rPr>
              <a:t>kernen</a:t>
            </a:r>
            <a:r>
              <a:rPr lang="en-US" dirty="0" smtClean="0">
                <a:latin typeface="+mn-lt"/>
              </a:rPr>
              <a:t> (</a:t>
            </a:r>
            <a:r>
              <a:rPr lang="en-US" dirty="0" err="1" smtClean="0">
                <a:latin typeface="+mn-lt"/>
              </a:rPr>
              <a:t>thermisch</a:t>
            </a:r>
            <a:r>
              <a:rPr lang="en-US" dirty="0" smtClean="0">
                <a:latin typeface="+mn-lt"/>
              </a:rPr>
              <a:t>)</a:t>
            </a:r>
            <a:endParaRPr lang="en-US" dirty="0">
              <a:latin typeface="+mn-lt"/>
            </a:endParaRPr>
          </a:p>
        </p:txBody>
      </p:sp>
      <p:sp>
        <p:nvSpPr>
          <p:cNvPr id="24" name="Rectangle 10"/>
          <p:cNvSpPr>
            <a:spLocks noChangeArrowheads="1"/>
          </p:cNvSpPr>
          <p:nvPr/>
        </p:nvSpPr>
        <p:spPr bwMode="auto">
          <a:xfrm>
            <a:off x="0" y="5715000"/>
            <a:ext cx="9144000" cy="1143000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nl-NL"/>
          </a:p>
        </p:txBody>
      </p:sp>
      <p:grpSp>
        <p:nvGrpSpPr>
          <p:cNvPr id="16" name="Groep 15"/>
          <p:cNvGrpSpPr/>
          <p:nvPr/>
        </p:nvGrpSpPr>
        <p:grpSpPr>
          <a:xfrm>
            <a:off x="3505200" y="1313738"/>
            <a:ext cx="5638800" cy="1810462"/>
            <a:chOff x="3505200" y="1313738"/>
            <a:chExt cx="5638800" cy="1810462"/>
          </a:xfrm>
        </p:grpSpPr>
        <p:pic>
          <p:nvPicPr>
            <p:cNvPr id="190469" name="Picture 5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505200" y="1313738"/>
              <a:ext cx="5638800" cy="18104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0" name="Tekstvak 19"/>
            <p:cNvSpPr txBox="1"/>
            <p:nvPr/>
          </p:nvSpPr>
          <p:spPr>
            <a:xfrm>
              <a:off x="3922485" y="2435423"/>
              <a:ext cx="881973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l-NL" sz="1400" dirty="0" smtClean="0">
                  <a:latin typeface="+mn-lt"/>
                </a:rPr>
                <a:t>elastisch</a:t>
              </a:r>
            </a:p>
          </p:txBody>
        </p:sp>
        <p:sp>
          <p:nvSpPr>
            <p:cNvPr id="22" name="Tekstvak 21"/>
            <p:cNvSpPr txBox="1"/>
            <p:nvPr/>
          </p:nvSpPr>
          <p:spPr>
            <a:xfrm>
              <a:off x="6781800" y="2438400"/>
              <a:ext cx="920445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l-NL" sz="1400" dirty="0" smtClean="0">
                  <a:latin typeface="+mn-lt"/>
                </a:rPr>
                <a:t>absorptie</a:t>
              </a:r>
            </a:p>
          </p:txBody>
        </p:sp>
        <p:sp>
          <p:nvSpPr>
            <p:cNvPr id="25" name="Tekstvak 24"/>
            <p:cNvSpPr txBox="1"/>
            <p:nvPr/>
          </p:nvSpPr>
          <p:spPr>
            <a:xfrm>
              <a:off x="3962400" y="1371600"/>
              <a:ext cx="60625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l-NL" baseline="30000" dirty="0" smtClean="0">
                  <a:latin typeface="+mn-lt"/>
                </a:rPr>
                <a:t>238</a:t>
              </a:r>
              <a:r>
                <a:rPr lang="nl-NL" dirty="0" smtClean="0">
                  <a:latin typeface="+mn-lt"/>
                </a:rPr>
                <a:t>U</a:t>
              </a:r>
            </a:p>
          </p:txBody>
        </p:sp>
        <p:sp>
          <p:nvSpPr>
            <p:cNvPr id="26" name="Tekstvak 25"/>
            <p:cNvSpPr txBox="1"/>
            <p:nvPr/>
          </p:nvSpPr>
          <p:spPr>
            <a:xfrm>
              <a:off x="6781800" y="1371600"/>
              <a:ext cx="60625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l-NL" baseline="30000" dirty="0" smtClean="0">
                  <a:latin typeface="+mn-lt"/>
                </a:rPr>
                <a:t>238</a:t>
              </a:r>
              <a:r>
                <a:rPr lang="nl-NL" dirty="0" smtClean="0">
                  <a:latin typeface="+mn-lt"/>
                </a:rPr>
                <a:t>U</a:t>
              </a:r>
            </a:p>
          </p:txBody>
        </p:sp>
      </p:grpSp>
      <p:sp>
        <p:nvSpPr>
          <p:cNvPr id="33" name="TextBox 17"/>
          <p:cNvSpPr txBox="1"/>
          <p:nvPr/>
        </p:nvSpPr>
        <p:spPr>
          <a:xfrm>
            <a:off x="533400" y="2286000"/>
            <a:ext cx="281940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dirty="0" smtClean="0">
                <a:latin typeface="+mn-lt"/>
              </a:rPr>
              <a:t>We </a:t>
            </a:r>
            <a:r>
              <a:rPr lang="en-US" dirty="0" err="1" smtClean="0">
                <a:latin typeface="+mn-lt"/>
              </a:rPr>
              <a:t>moeten</a:t>
            </a:r>
            <a:r>
              <a:rPr lang="en-US" dirty="0" smtClean="0">
                <a:latin typeface="+mn-lt"/>
              </a:rPr>
              <a:t> </a:t>
            </a:r>
            <a:r>
              <a:rPr lang="en-US" dirty="0" err="1" smtClean="0">
                <a:latin typeface="+mn-lt"/>
              </a:rPr>
              <a:t>middelen</a:t>
            </a:r>
            <a:r>
              <a:rPr lang="en-US" dirty="0" smtClean="0">
                <a:latin typeface="+mn-lt"/>
              </a:rPr>
              <a:t> over de Maxwell-Boltzmann </a:t>
            </a:r>
            <a:r>
              <a:rPr lang="en-US" dirty="0" err="1" smtClean="0">
                <a:latin typeface="+mn-lt"/>
              </a:rPr>
              <a:t>verdeling</a:t>
            </a:r>
            <a:r>
              <a:rPr lang="en-US" dirty="0" smtClean="0">
                <a:latin typeface="+mn-lt"/>
              </a:rPr>
              <a:t> van </a:t>
            </a:r>
            <a:r>
              <a:rPr lang="en-US" dirty="0" err="1" smtClean="0">
                <a:latin typeface="+mn-lt"/>
              </a:rPr>
              <a:t>snelheden</a:t>
            </a:r>
            <a:r>
              <a:rPr lang="en-US" dirty="0" smtClean="0">
                <a:latin typeface="+mn-lt"/>
              </a:rPr>
              <a:t> van de </a:t>
            </a:r>
            <a:r>
              <a:rPr lang="en-US" dirty="0" err="1" smtClean="0">
                <a:latin typeface="+mn-lt"/>
              </a:rPr>
              <a:t>kernen</a:t>
            </a:r>
            <a:endParaRPr lang="en-US" dirty="0">
              <a:latin typeface="+mn-lt"/>
            </a:endParaRPr>
          </a:p>
        </p:txBody>
      </p:sp>
      <p:sp>
        <p:nvSpPr>
          <p:cNvPr id="34" name="TextBox 17"/>
          <p:cNvSpPr txBox="1"/>
          <p:nvPr/>
        </p:nvSpPr>
        <p:spPr>
          <a:xfrm>
            <a:off x="533400" y="3505200"/>
            <a:ext cx="46482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dirty="0" err="1" smtClean="0">
                <a:latin typeface="+mn-lt"/>
              </a:rPr>
              <a:t>Hierdoor</a:t>
            </a:r>
            <a:r>
              <a:rPr lang="en-US" dirty="0" smtClean="0">
                <a:latin typeface="+mn-lt"/>
              </a:rPr>
              <a:t> </a:t>
            </a:r>
            <a:r>
              <a:rPr lang="en-US" dirty="0" err="1" smtClean="0">
                <a:latin typeface="+mn-lt"/>
              </a:rPr>
              <a:t>worden</a:t>
            </a:r>
            <a:r>
              <a:rPr lang="en-US" dirty="0" smtClean="0">
                <a:latin typeface="+mn-lt"/>
              </a:rPr>
              <a:t> de </a:t>
            </a:r>
            <a:r>
              <a:rPr lang="en-US" dirty="0" err="1" smtClean="0">
                <a:latin typeface="+mn-lt"/>
              </a:rPr>
              <a:t>pieken</a:t>
            </a:r>
            <a:r>
              <a:rPr lang="en-US" dirty="0" smtClean="0">
                <a:latin typeface="+mn-lt"/>
              </a:rPr>
              <a:t> </a:t>
            </a:r>
            <a:r>
              <a:rPr lang="en-US" dirty="0" err="1" smtClean="0">
                <a:latin typeface="+mn-lt"/>
              </a:rPr>
              <a:t>uitgesmeerd</a:t>
            </a:r>
            <a:r>
              <a:rPr lang="en-US" dirty="0" smtClean="0">
                <a:latin typeface="+mn-lt"/>
              </a:rPr>
              <a:t>: </a:t>
            </a:r>
            <a:r>
              <a:rPr lang="en-US" dirty="0" err="1" smtClean="0">
                <a:latin typeface="+mn-lt"/>
              </a:rPr>
              <a:t>pieken</a:t>
            </a:r>
            <a:r>
              <a:rPr lang="en-US" dirty="0" smtClean="0">
                <a:latin typeface="+mn-lt"/>
              </a:rPr>
              <a:t> </a:t>
            </a:r>
            <a:r>
              <a:rPr lang="en-US" dirty="0" err="1" smtClean="0">
                <a:latin typeface="+mn-lt"/>
              </a:rPr>
              <a:t>worden</a:t>
            </a:r>
            <a:r>
              <a:rPr lang="en-US" dirty="0" smtClean="0">
                <a:latin typeface="+mn-lt"/>
              </a:rPr>
              <a:t> lager en </a:t>
            </a:r>
            <a:r>
              <a:rPr lang="en-US" dirty="0" err="1" smtClean="0">
                <a:latin typeface="+mn-lt"/>
              </a:rPr>
              <a:t>breder</a:t>
            </a:r>
            <a:endParaRPr lang="en-US" dirty="0">
              <a:latin typeface="+mn-lt"/>
            </a:endParaRPr>
          </a:p>
        </p:txBody>
      </p:sp>
      <p:sp>
        <p:nvSpPr>
          <p:cNvPr id="35" name="TextBox 17"/>
          <p:cNvSpPr txBox="1"/>
          <p:nvPr/>
        </p:nvSpPr>
        <p:spPr>
          <a:xfrm>
            <a:off x="533400" y="5029200"/>
            <a:ext cx="403860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dirty="0" err="1" smtClean="0">
                <a:latin typeface="+mn-lt"/>
              </a:rPr>
              <a:t>Dopplerverbreding</a:t>
            </a:r>
            <a:r>
              <a:rPr lang="en-US" dirty="0" smtClean="0">
                <a:latin typeface="+mn-lt"/>
              </a:rPr>
              <a:t> </a:t>
            </a:r>
            <a:r>
              <a:rPr lang="en-US" dirty="0" err="1" smtClean="0">
                <a:latin typeface="+mn-lt"/>
              </a:rPr>
              <a:t>levert</a:t>
            </a:r>
            <a:r>
              <a:rPr lang="en-US" dirty="0" smtClean="0">
                <a:latin typeface="+mn-lt"/>
              </a:rPr>
              <a:t> </a:t>
            </a:r>
            <a:r>
              <a:rPr lang="en-US" dirty="0" err="1" smtClean="0">
                <a:latin typeface="+mn-lt"/>
              </a:rPr>
              <a:t>negatieve</a:t>
            </a:r>
            <a:r>
              <a:rPr lang="en-US" dirty="0" smtClean="0">
                <a:latin typeface="+mn-lt"/>
              </a:rPr>
              <a:t> </a:t>
            </a:r>
            <a:r>
              <a:rPr lang="en-US" dirty="0" err="1" smtClean="0">
                <a:latin typeface="+mn-lt"/>
              </a:rPr>
              <a:t>temperatuur</a:t>
            </a:r>
            <a:r>
              <a:rPr lang="en-US" dirty="0" smtClean="0">
                <a:latin typeface="+mn-lt"/>
              </a:rPr>
              <a:t> feedback en </a:t>
            </a:r>
            <a:r>
              <a:rPr lang="en-US" dirty="0" err="1" smtClean="0">
                <a:latin typeface="+mn-lt"/>
              </a:rPr>
              <a:t>draagt</a:t>
            </a:r>
            <a:r>
              <a:rPr lang="en-US" dirty="0" smtClean="0">
                <a:latin typeface="+mn-lt"/>
              </a:rPr>
              <a:t> </a:t>
            </a:r>
            <a:r>
              <a:rPr lang="en-US" dirty="0" err="1" smtClean="0">
                <a:latin typeface="+mn-lt"/>
              </a:rPr>
              <a:t>bij</a:t>
            </a:r>
            <a:r>
              <a:rPr lang="en-US" dirty="0" smtClean="0">
                <a:latin typeface="+mn-lt"/>
              </a:rPr>
              <a:t> tot de </a:t>
            </a:r>
            <a:r>
              <a:rPr lang="en-US" dirty="0" err="1" smtClean="0">
                <a:latin typeface="+mn-lt"/>
              </a:rPr>
              <a:t>stabiliteit</a:t>
            </a:r>
            <a:r>
              <a:rPr lang="en-US" dirty="0" smtClean="0">
                <a:latin typeface="+mn-lt"/>
              </a:rPr>
              <a:t> van </a:t>
            </a:r>
            <a:r>
              <a:rPr lang="en-US" dirty="0" err="1" smtClean="0">
                <a:latin typeface="+mn-lt"/>
              </a:rPr>
              <a:t>reactoren</a:t>
            </a:r>
            <a:endParaRPr lang="en-US" dirty="0">
              <a:latin typeface="+mn-lt"/>
            </a:endParaRPr>
          </a:p>
        </p:txBody>
      </p:sp>
      <p:sp>
        <p:nvSpPr>
          <p:cNvPr id="27" name="TextBox 17"/>
          <p:cNvSpPr txBox="1"/>
          <p:nvPr/>
        </p:nvSpPr>
        <p:spPr>
          <a:xfrm>
            <a:off x="533400" y="4154269"/>
            <a:ext cx="44958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dirty="0" smtClean="0">
                <a:latin typeface="+mn-lt"/>
              </a:rPr>
              <a:t>De </a:t>
            </a:r>
            <a:r>
              <a:rPr lang="en-US" dirty="0" err="1" smtClean="0">
                <a:latin typeface="+mn-lt"/>
              </a:rPr>
              <a:t>uitsmeren</a:t>
            </a:r>
            <a:r>
              <a:rPr lang="en-US" dirty="0" smtClean="0">
                <a:latin typeface="+mn-lt"/>
              </a:rPr>
              <a:t> </a:t>
            </a:r>
            <a:r>
              <a:rPr lang="en-US" dirty="0" err="1" smtClean="0">
                <a:latin typeface="+mn-lt"/>
              </a:rPr>
              <a:t>wordt</a:t>
            </a:r>
            <a:r>
              <a:rPr lang="en-US" dirty="0" smtClean="0">
                <a:latin typeface="+mn-lt"/>
              </a:rPr>
              <a:t> </a:t>
            </a:r>
            <a:r>
              <a:rPr lang="en-US" dirty="0" err="1" smtClean="0">
                <a:latin typeface="+mn-lt"/>
              </a:rPr>
              <a:t>belangrijker</a:t>
            </a:r>
            <a:r>
              <a:rPr lang="en-US" dirty="0" smtClean="0">
                <a:latin typeface="+mn-lt"/>
              </a:rPr>
              <a:t> </a:t>
            </a:r>
            <a:r>
              <a:rPr lang="en-US" dirty="0" err="1" smtClean="0">
                <a:latin typeface="+mn-lt"/>
              </a:rPr>
              <a:t>bij</a:t>
            </a:r>
            <a:r>
              <a:rPr lang="en-US" dirty="0" smtClean="0">
                <a:latin typeface="+mn-lt"/>
              </a:rPr>
              <a:t> </a:t>
            </a:r>
            <a:r>
              <a:rPr lang="en-US" dirty="0" err="1" smtClean="0">
                <a:latin typeface="+mn-lt"/>
              </a:rPr>
              <a:t>toenemende</a:t>
            </a:r>
            <a:r>
              <a:rPr lang="en-US" dirty="0" smtClean="0">
                <a:latin typeface="+mn-lt"/>
              </a:rPr>
              <a:t> </a:t>
            </a:r>
            <a:r>
              <a:rPr lang="en-US" dirty="0" err="1" smtClean="0">
                <a:latin typeface="+mn-lt"/>
              </a:rPr>
              <a:t>temperatuur</a:t>
            </a:r>
            <a:endParaRPr lang="en-US" dirty="0">
              <a:latin typeface="+mn-lt"/>
            </a:endParaRPr>
          </a:p>
        </p:txBody>
      </p:sp>
      <p:grpSp>
        <p:nvGrpSpPr>
          <p:cNvPr id="17" name="Groep 16"/>
          <p:cNvGrpSpPr/>
          <p:nvPr/>
        </p:nvGrpSpPr>
        <p:grpSpPr>
          <a:xfrm>
            <a:off x="5105400" y="4114800"/>
            <a:ext cx="2990850" cy="2087428"/>
            <a:chOff x="5105400" y="4114800"/>
            <a:chExt cx="2990850" cy="2087428"/>
          </a:xfrm>
        </p:grpSpPr>
        <p:pic>
          <p:nvPicPr>
            <p:cNvPr id="191490" name="Picture 2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5105400" y="4114800"/>
              <a:ext cx="2990850" cy="20874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91491" name="Picture 3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6858000" y="4191000"/>
              <a:ext cx="685800" cy="2449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33" grpId="0"/>
      <p:bldP spid="34" grpId="0"/>
      <p:bldP spid="35" grpId="0"/>
      <p:bldP spid="2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1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pPr>
              <a:defRPr/>
            </a:pPr>
            <a:r>
              <a:rPr lang="en-US" i="1" kern="1200" dirty="0" err="1" smtClean="0">
                <a:solidFill>
                  <a:srgbClr val="000099"/>
                </a:solidFill>
              </a:rPr>
              <a:t>Drempelwaarden</a:t>
            </a:r>
            <a:endParaRPr lang="en-US" i="1" kern="1200" dirty="0" smtClean="0">
              <a:solidFill>
                <a:srgbClr val="000099"/>
              </a:solidFill>
              <a:ea typeface="+mn-ea"/>
              <a:cs typeface="+mn-cs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33400" y="1219200"/>
            <a:ext cx="77724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dirty="0" err="1" smtClean="0">
                <a:latin typeface="+mn-lt"/>
              </a:rPr>
              <a:t>Inelastische</a:t>
            </a:r>
            <a:r>
              <a:rPr lang="en-US" dirty="0" smtClean="0">
                <a:latin typeface="+mn-lt"/>
              </a:rPr>
              <a:t> </a:t>
            </a:r>
            <a:r>
              <a:rPr lang="en-US" dirty="0" err="1" smtClean="0">
                <a:latin typeface="+mn-lt"/>
              </a:rPr>
              <a:t>verstrooiing</a:t>
            </a:r>
            <a:r>
              <a:rPr lang="en-US" dirty="0" smtClean="0">
                <a:latin typeface="+mn-lt"/>
              </a:rPr>
              <a:t> </a:t>
            </a:r>
            <a:r>
              <a:rPr lang="en-US" dirty="0" err="1" smtClean="0">
                <a:latin typeface="+mn-lt"/>
              </a:rPr>
              <a:t>heeft</a:t>
            </a:r>
            <a:r>
              <a:rPr lang="en-US" dirty="0" smtClean="0">
                <a:latin typeface="+mn-lt"/>
              </a:rPr>
              <a:t> </a:t>
            </a:r>
            <a:r>
              <a:rPr lang="en-US" dirty="0" err="1" smtClean="0">
                <a:latin typeface="+mn-lt"/>
              </a:rPr>
              <a:t>een</a:t>
            </a:r>
            <a:r>
              <a:rPr lang="en-US" dirty="0" smtClean="0">
                <a:latin typeface="+mn-lt"/>
              </a:rPr>
              <a:t> </a:t>
            </a:r>
            <a:r>
              <a:rPr lang="en-US" dirty="0" err="1" smtClean="0">
                <a:latin typeface="+mn-lt"/>
              </a:rPr>
              <a:t>drempelwaarde</a:t>
            </a:r>
            <a:r>
              <a:rPr lang="en-US" dirty="0" smtClean="0">
                <a:latin typeface="+mn-lt"/>
              </a:rPr>
              <a:t>: </a:t>
            </a:r>
            <a:r>
              <a:rPr lang="en-US" dirty="0" err="1" smtClean="0">
                <a:latin typeface="+mn-lt"/>
              </a:rPr>
              <a:t>energie</a:t>
            </a:r>
            <a:r>
              <a:rPr lang="en-US" dirty="0" smtClean="0">
                <a:latin typeface="+mn-lt"/>
              </a:rPr>
              <a:t> is </a:t>
            </a:r>
            <a:r>
              <a:rPr lang="en-US" dirty="0" err="1" smtClean="0">
                <a:latin typeface="+mn-lt"/>
              </a:rPr>
              <a:t>nodig</a:t>
            </a:r>
            <a:r>
              <a:rPr lang="en-US" dirty="0" smtClean="0">
                <a:latin typeface="+mn-lt"/>
              </a:rPr>
              <a:t> </a:t>
            </a:r>
            <a:r>
              <a:rPr lang="en-US" dirty="0" err="1" smtClean="0">
                <a:latin typeface="+mn-lt"/>
              </a:rPr>
              <a:t>om</a:t>
            </a:r>
            <a:r>
              <a:rPr lang="en-US" dirty="0" smtClean="0">
                <a:latin typeface="+mn-lt"/>
              </a:rPr>
              <a:t> </a:t>
            </a:r>
            <a:r>
              <a:rPr lang="en-US" dirty="0" err="1" smtClean="0">
                <a:latin typeface="+mn-lt"/>
              </a:rPr>
              <a:t>een</a:t>
            </a:r>
            <a:r>
              <a:rPr lang="en-US" dirty="0" smtClean="0">
                <a:latin typeface="+mn-lt"/>
              </a:rPr>
              <a:t> </a:t>
            </a:r>
            <a:r>
              <a:rPr lang="en-US" dirty="0" err="1" smtClean="0">
                <a:latin typeface="+mn-lt"/>
              </a:rPr>
              <a:t>quantumtoestand</a:t>
            </a:r>
            <a:r>
              <a:rPr lang="en-US" dirty="0" smtClean="0">
                <a:latin typeface="+mn-lt"/>
              </a:rPr>
              <a:t> </a:t>
            </a:r>
            <a:r>
              <a:rPr lang="en-US" dirty="0" err="1" smtClean="0">
                <a:latin typeface="+mn-lt"/>
              </a:rPr>
              <a:t>aan</a:t>
            </a:r>
            <a:r>
              <a:rPr lang="en-US" dirty="0" smtClean="0">
                <a:latin typeface="+mn-lt"/>
              </a:rPr>
              <a:t> </a:t>
            </a:r>
            <a:r>
              <a:rPr lang="en-US" dirty="0" err="1" smtClean="0">
                <a:latin typeface="+mn-lt"/>
              </a:rPr>
              <a:t>te</a:t>
            </a:r>
            <a:r>
              <a:rPr lang="en-US" dirty="0" smtClean="0">
                <a:latin typeface="+mn-lt"/>
              </a:rPr>
              <a:t> </a:t>
            </a:r>
            <a:r>
              <a:rPr lang="en-US" dirty="0" err="1" smtClean="0">
                <a:latin typeface="+mn-lt"/>
              </a:rPr>
              <a:t>slaan</a:t>
            </a:r>
            <a:r>
              <a:rPr lang="en-US" dirty="0" smtClean="0">
                <a:latin typeface="+mn-lt"/>
              </a:rPr>
              <a:t> en </a:t>
            </a:r>
            <a:r>
              <a:rPr lang="en-US" dirty="0" err="1" smtClean="0">
                <a:latin typeface="+mn-lt"/>
              </a:rPr>
              <a:t>om</a:t>
            </a:r>
            <a:r>
              <a:rPr lang="en-US" dirty="0" smtClean="0">
                <a:latin typeface="+mn-lt"/>
              </a:rPr>
              <a:t> het neutron </a:t>
            </a:r>
            <a:r>
              <a:rPr lang="en-US" dirty="0" err="1" smtClean="0">
                <a:latin typeface="+mn-lt"/>
              </a:rPr>
              <a:t>weer</a:t>
            </a:r>
            <a:r>
              <a:rPr lang="en-US" dirty="0" smtClean="0">
                <a:latin typeface="+mn-lt"/>
              </a:rPr>
              <a:t> </a:t>
            </a:r>
            <a:r>
              <a:rPr lang="en-US" dirty="0" err="1" smtClean="0">
                <a:latin typeface="+mn-lt"/>
              </a:rPr>
              <a:t>te</a:t>
            </a:r>
            <a:r>
              <a:rPr lang="en-US" dirty="0" smtClean="0">
                <a:latin typeface="+mn-lt"/>
              </a:rPr>
              <a:t> </a:t>
            </a:r>
            <a:r>
              <a:rPr lang="en-US" dirty="0" err="1" smtClean="0">
                <a:latin typeface="+mn-lt"/>
              </a:rPr>
              <a:t>emitteren</a:t>
            </a:r>
            <a:endParaRPr lang="en-US" dirty="0">
              <a:latin typeface="+mn-lt"/>
            </a:endParaRPr>
          </a:p>
        </p:txBody>
      </p:sp>
      <p:sp>
        <p:nvSpPr>
          <p:cNvPr id="24" name="Rectangle 10"/>
          <p:cNvSpPr>
            <a:spLocks noChangeArrowheads="1"/>
          </p:cNvSpPr>
          <p:nvPr/>
        </p:nvSpPr>
        <p:spPr bwMode="auto">
          <a:xfrm>
            <a:off x="0" y="5715000"/>
            <a:ext cx="9144000" cy="1143000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nl-NL"/>
          </a:p>
        </p:txBody>
      </p:sp>
      <p:sp>
        <p:nvSpPr>
          <p:cNvPr id="16" name="TextBox 17"/>
          <p:cNvSpPr txBox="1"/>
          <p:nvPr/>
        </p:nvSpPr>
        <p:spPr>
          <a:xfrm>
            <a:off x="533400" y="1944469"/>
            <a:ext cx="77724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dirty="0" err="1" smtClean="0">
                <a:latin typeface="+mn-lt"/>
              </a:rPr>
              <a:t>Zware</a:t>
            </a:r>
            <a:r>
              <a:rPr lang="en-US" dirty="0" smtClean="0">
                <a:latin typeface="+mn-lt"/>
              </a:rPr>
              <a:t> </a:t>
            </a:r>
            <a:r>
              <a:rPr lang="en-US" dirty="0" err="1" smtClean="0">
                <a:latin typeface="+mn-lt"/>
              </a:rPr>
              <a:t>kernen</a:t>
            </a:r>
            <a:r>
              <a:rPr lang="en-US" dirty="0" smtClean="0">
                <a:latin typeface="+mn-lt"/>
              </a:rPr>
              <a:t> </a:t>
            </a:r>
            <a:r>
              <a:rPr lang="en-US" dirty="0" err="1" smtClean="0">
                <a:latin typeface="+mn-lt"/>
              </a:rPr>
              <a:t>hebben</a:t>
            </a:r>
            <a:r>
              <a:rPr lang="en-US" dirty="0" smtClean="0">
                <a:latin typeface="+mn-lt"/>
              </a:rPr>
              <a:t> </a:t>
            </a:r>
            <a:r>
              <a:rPr lang="en-US" dirty="0" err="1" smtClean="0">
                <a:latin typeface="+mn-lt"/>
              </a:rPr>
              <a:t>meer</a:t>
            </a:r>
            <a:r>
              <a:rPr lang="en-US" dirty="0" smtClean="0">
                <a:latin typeface="+mn-lt"/>
              </a:rPr>
              <a:t> </a:t>
            </a:r>
            <a:r>
              <a:rPr lang="en-US" dirty="0" err="1" smtClean="0">
                <a:latin typeface="+mn-lt"/>
              </a:rPr>
              <a:t>quantumconfiguraties</a:t>
            </a:r>
            <a:endParaRPr lang="en-US" dirty="0">
              <a:latin typeface="+mn-lt"/>
            </a:endParaRPr>
          </a:p>
        </p:txBody>
      </p:sp>
      <p:sp>
        <p:nvSpPr>
          <p:cNvPr id="17" name="TextBox 17"/>
          <p:cNvSpPr txBox="1"/>
          <p:nvPr/>
        </p:nvSpPr>
        <p:spPr>
          <a:xfrm>
            <a:off x="533400" y="2297668"/>
            <a:ext cx="77724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dirty="0" err="1" smtClean="0">
                <a:latin typeface="+mn-lt"/>
              </a:rPr>
              <a:t>Drempelwaarde</a:t>
            </a:r>
            <a:r>
              <a:rPr lang="en-US" dirty="0" smtClean="0">
                <a:latin typeface="+mn-lt"/>
              </a:rPr>
              <a:t> </a:t>
            </a:r>
            <a:r>
              <a:rPr lang="en-US" dirty="0" err="1" smtClean="0">
                <a:latin typeface="+mn-lt"/>
              </a:rPr>
              <a:t>voor</a:t>
            </a:r>
            <a:r>
              <a:rPr lang="en-US" dirty="0" smtClean="0">
                <a:latin typeface="+mn-lt"/>
              </a:rPr>
              <a:t> </a:t>
            </a:r>
            <a:r>
              <a:rPr lang="en-US" dirty="0" err="1" smtClean="0">
                <a:latin typeface="+mn-lt"/>
              </a:rPr>
              <a:t>inelastische</a:t>
            </a:r>
            <a:r>
              <a:rPr lang="en-US" dirty="0" smtClean="0">
                <a:latin typeface="+mn-lt"/>
              </a:rPr>
              <a:t> </a:t>
            </a:r>
            <a:r>
              <a:rPr lang="en-US" dirty="0" err="1" smtClean="0">
                <a:latin typeface="+mn-lt"/>
              </a:rPr>
              <a:t>verstrooiing</a:t>
            </a:r>
            <a:r>
              <a:rPr lang="en-US" dirty="0" smtClean="0">
                <a:latin typeface="+mn-lt"/>
              </a:rPr>
              <a:t> </a:t>
            </a:r>
            <a:r>
              <a:rPr lang="en-US" dirty="0" err="1" smtClean="0">
                <a:latin typeface="+mn-lt"/>
              </a:rPr>
              <a:t>neemt</a:t>
            </a:r>
            <a:r>
              <a:rPr lang="en-US" dirty="0" smtClean="0">
                <a:latin typeface="+mn-lt"/>
              </a:rPr>
              <a:t> </a:t>
            </a:r>
            <a:r>
              <a:rPr lang="en-US" dirty="0" err="1" smtClean="0">
                <a:latin typeface="+mn-lt"/>
              </a:rPr>
              <a:t>af</a:t>
            </a:r>
            <a:r>
              <a:rPr lang="en-US" dirty="0" smtClean="0">
                <a:latin typeface="+mn-lt"/>
              </a:rPr>
              <a:t> met </a:t>
            </a:r>
            <a:r>
              <a:rPr lang="en-US" dirty="0" err="1" smtClean="0">
                <a:latin typeface="+mn-lt"/>
              </a:rPr>
              <a:t>toenemende</a:t>
            </a:r>
            <a:r>
              <a:rPr lang="en-US" dirty="0" smtClean="0">
                <a:latin typeface="+mn-lt"/>
              </a:rPr>
              <a:t> </a:t>
            </a:r>
            <a:r>
              <a:rPr lang="en-US" i="1" dirty="0" smtClean="0">
                <a:latin typeface="+mn-lt"/>
              </a:rPr>
              <a:t>A</a:t>
            </a:r>
            <a:endParaRPr lang="en-US" i="1" dirty="0">
              <a:latin typeface="+mn-lt"/>
            </a:endParaRPr>
          </a:p>
        </p:txBody>
      </p:sp>
      <p:sp>
        <p:nvSpPr>
          <p:cNvPr id="19" name="TextBox 17"/>
          <p:cNvSpPr txBox="1"/>
          <p:nvPr/>
        </p:nvSpPr>
        <p:spPr>
          <a:xfrm>
            <a:off x="533400" y="2602468"/>
            <a:ext cx="7772400" cy="11387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dirty="0" err="1" smtClean="0">
                <a:latin typeface="+mn-lt"/>
              </a:rPr>
              <a:t>Drempelenergie</a:t>
            </a:r>
            <a:endParaRPr lang="en-US" dirty="0" smtClean="0">
              <a:latin typeface="+mn-lt"/>
            </a:endParaRPr>
          </a:p>
          <a:p>
            <a:pPr lvl="1">
              <a:defRPr/>
            </a:pPr>
            <a:r>
              <a:rPr lang="en-US" sz="1600" dirty="0" smtClean="0">
                <a:latin typeface="+mn-lt"/>
              </a:rPr>
              <a:t>4.8 </a:t>
            </a:r>
            <a:r>
              <a:rPr lang="en-US" sz="1600" dirty="0" err="1" smtClean="0">
                <a:latin typeface="+mn-lt"/>
              </a:rPr>
              <a:t>MeV</a:t>
            </a:r>
            <a:r>
              <a:rPr lang="en-US" sz="1600" dirty="0" smtClean="0">
                <a:latin typeface="+mn-lt"/>
              </a:rPr>
              <a:t> </a:t>
            </a:r>
            <a:r>
              <a:rPr lang="en-US" sz="1600" dirty="0" err="1" smtClean="0">
                <a:latin typeface="+mn-lt"/>
              </a:rPr>
              <a:t>voor</a:t>
            </a:r>
            <a:r>
              <a:rPr lang="en-US" sz="1600" dirty="0" smtClean="0">
                <a:latin typeface="+mn-lt"/>
              </a:rPr>
              <a:t> koolstof-12</a:t>
            </a:r>
          </a:p>
          <a:p>
            <a:pPr lvl="1">
              <a:defRPr/>
            </a:pPr>
            <a:r>
              <a:rPr lang="en-US" sz="1600" dirty="0" smtClean="0">
                <a:latin typeface="+mn-lt"/>
              </a:rPr>
              <a:t>6.4 </a:t>
            </a:r>
            <a:r>
              <a:rPr lang="en-US" sz="1600" dirty="0" err="1" smtClean="0">
                <a:latin typeface="+mn-lt"/>
              </a:rPr>
              <a:t>MeV</a:t>
            </a:r>
            <a:r>
              <a:rPr lang="en-US" sz="1600" dirty="0" smtClean="0">
                <a:latin typeface="+mn-lt"/>
              </a:rPr>
              <a:t> </a:t>
            </a:r>
            <a:r>
              <a:rPr lang="en-US" sz="1600" dirty="0" err="1" smtClean="0">
                <a:latin typeface="+mn-lt"/>
              </a:rPr>
              <a:t>voor</a:t>
            </a:r>
            <a:r>
              <a:rPr lang="en-US" sz="1600" dirty="0" smtClean="0">
                <a:latin typeface="+mn-lt"/>
              </a:rPr>
              <a:t> zuurstof-16</a:t>
            </a:r>
          </a:p>
          <a:p>
            <a:pPr lvl="1">
              <a:defRPr/>
            </a:pPr>
            <a:r>
              <a:rPr lang="en-US" sz="1600" dirty="0" smtClean="0">
                <a:latin typeface="+mn-lt"/>
              </a:rPr>
              <a:t>0.04 </a:t>
            </a:r>
            <a:r>
              <a:rPr lang="en-US" sz="1600" dirty="0" err="1" smtClean="0">
                <a:latin typeface="+mn-lt"/>
              </a:rPr>
              <a:t>MeV</a:t>
            </a:r>
            <a:r>
              <a:rPr lang="en-US" sz="1600" dirty="0" smtClean="0">
                <a:latin typeface="+mn-lt"/>
              </a:rPr>
              <a:t> </a:t>
            </a:r>
            <a:r>
              <a:rPr lang="en-US" sz="1600" dirty="0" err="1" smtClean="0">
                <a:latin typeface="+mn-lt"/>
              </a:rPr>
              <a:t>voor</a:t>
            </a:r>
            <a:r>
              <a:rPr lang="en-US" sz="1600" dirty="0" smtClean="0">
                <a:latin typeface="+mn-lt"/>
              </a:rPr>
              <a:t> uranium-238</a:t>
            </a:r>
            <a:endParaRPr lang="en-US" sz="1600" dirty="0">
              <a:latin typeface="+mn-lt"/>
            </a:endParaRPr>
          </a:p>
        </p:txBody>
      </p:sp>
      <p:pic>
        <p:nvPicPr>
          <p:cNvPr id="19251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53000" y="3581400"/>
            <a:ext cx="3819525" cy="28692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" name="Tekstvak 20"/>
          <p:cNvSpPr txBox="1"/>
          <p:nvPr/>
        </p:nvSpPr>
        <p:spPr>
          <a:xfrm>
            <a:off x="5562600" y="4278868"/>
            <a:ext cx="6062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baseline="30000" dirty="0" smtClean="0">
                <a:latin typeface="+mn-lt"/>
              </a:rPr>
              <a:t>238</a:t>
            </a:r>
            <a:r>
              <a:rPr lang="nl-NL" dirty="0" smtClean="0">
                <a:latin typeface="+mn-lt"/>
              </a:rPr>
              <a:t>U</a:t>
            </a:r>
          </a:p>
        </p:txBody>
      </p:sp>
      <p:sp>
        <p:nvSpPr>
          <p:cNvPr id="23" name="TextBox 17"/>
          <p:cNvSpPr txBox="1"/>
          <p:nvPr/>
        </p:nvSpPr>
        <p:spPr>
          <a:xfrm>
            <a:off x="533400" y="3661827"/>
            <a:ext cx="42672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dirty="0" err="1" smtClean="0">
                <a:latin typeface="+mn-lt"/>
              </a:rPr>
              <a:t>Inelastische</a:t>
            </a:r>
            <a:r>
              <a:rPr lang="en-US" dirty="0" smtClean="0">
                <a:latin typeface="+mn-lt"/>
              </a:rPr>
              <a:t> </a:t>
            </a:r>
            <a:r>
              <a:rPr lang="en-US" dirty="0" err="1" smtClean="0">
                <a:latin typeface="+mn-lt"/>
              </a:rPr>
              <a:t>verstrooiing</a:t>
            </a:r>
            <a:r>
              <a:rPr lang="en-US" dirty="0" smtClean="0">
                <a:latin typeface="+mn-lt"/>
              </a:rPr>
              <a:t> is </a:t>
            </a:r>
            <a:r>
              <a:rPr lang="en-US" dirty="0" err="1" smtClean="0">
                <a:latin typeface="+mn-lt"/>
              </a:rPr>
              <a:t>onbelangrijk</a:t>
            </a:r>
            <a:r>
              <a:rPr lang="en-US" dirty="0" smtClean="0">
                <a:latin typeface="+mn-lt"/>
              </a:rPr>
              <a:t> </a:t>
            </a:r>
            <a:r>
              <a:rPr lang="en-US" dirty="0" err="1" smtClean="0">
                <a:latin typeface="+mn-lt"/>
              </a:rPr>
              <a:t>voor</a:t>
            </a:r>
            <a:r>
              <a:rPr lang="en-US" dirty="0" smtClean="0">
                <a:latin typeface="+mn-lt"/>
              </a:rPr>
              <a:t> </a:t>
            </a:r>
            <a:r>
              <a:rPr lang="en-US" dirty="0" err="1" smtClean="0">
                <a:latin typeface="+mn-lt"/>
              </a:rPr>
              <a:t>lichte</a:t>
            </a:r>
            <a:r>
              <a:rPr lang="en-US" dirty="0" smtClean="0">
                <a:latin typeface="+mn-lt"/>
              </a:rPr>
              <a:t> </a:t>
            </a:r>
            <a:r>
              <a:rPr lang="en-US" dirty="0" err="1" smtClean="0">
                <a:latin typeface="+mn-lt"/>
              </a:rPr>
              <a:t>kernen</a:t>
            </a:r>
            <a:r>
              <a:rPr lang="en-US" dirty="0" smtClean="0">
                <a:latin typeface="+mn-lt"/>
              </a:rPr>
              <a:t> in </a:t>
            </a:r>
            <a:r>
              <a:rPr lang="en-US" dirty="0" err="1" smtClean="0">
                <a:latin typeface="+mn-lt"/>
              </a:rPr>
              <a:t>een</a:t>
            </a:r>
            <a:r>
              <a:rPr lang="en-US" dirty="0" smtClean="0">
                <a:latin typeface="+mn-lt"/>
              </a:rPr>
              <a:t> reactor</a:t>
            </a:r>
            <a:endParaRPr lang="en-US" sz="1600" dirty="0">
              <a:latin typeface="+mn-lt"/>
            </a:endParaRPr>
          </a:p>
        </p:txBody>
      </p:sp>
      <p:sp>
        <p:nvSpPr>
          <p:cNvPr id="28" name="TextBox 17"/>
          <p:cNvSpPr txBox="1"/>
          <p:nvPr/>
        </p:nvSpPr>
        <p:spPr>
          <a:xfrm>
            <a:off x="533400" y="4495800"/>
            <a:ext cx="42672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dirty="0" smtClean="0">
                <a:latin typeface="+mn-lt"/>
              </a:rPr>
              <a:t>Fertile </a:t>
            </a:r>
            <a:r>
              <a:rPr lang="en-US" dirty="0" err="1" smtClean="0">
                <a:latin typeface="+mn-lt"/>
              </a:rPr>
              <a:t>materiaal</a:t>
            </a:r>
            <a:r>
              <a:rPr lang="en-US" dirty="0" smtClean="0">
                <a:latin typeface="+mn-lt"/>
              </a:rPr>
              <a:t> </a:t>
            </a:r>
            <a:r>
              <a:rPr lang="en-US" dirty="0" err="1" smtClean="0">
                <a:latin typeface="+mn-lt"/>
              </a:rPr>
              <a:t>heeft</a:t>
            </a:r>
            <a:r>
              <a:rPr lang="en-US" dirty="0" smtClean="0">
                <a:latin typeface="+mn-lt"/>
              </a:rPr>
              <a:t> </a:t>
            </a:r>
            <a:r>
              <a:rPr lang="en-US" dirty="0" err="1" smtClean="0">
                <a:latin typeface="+mn-lt"/>
              </a:rPr>
              <a:t>ook</a:t>
            </a:r>
            <a:r>
              <a:rPr lang="en-US" dirty="0" smtClean="0">
                <a:latin typeface="+mn-lt"/>
              </a:rPr>
              <a:t> </a:t>
            </a:r>
            <a:r>
              <a:rPr lang="en-US" dirty="0" err="1" smtClean="0">
                <a:latin typeface="+mn-lt"/>
              </a:rPr>
              <a:t>een</a:t>
            </a:r>
            <a:r>
              <a:rPr lang="en-US" dirty="0" smtClean="0">
                <a:latin typeface="+mn-lt"/>
              </a:rPr>
              <a:t> </a:t>
            </a:r>
            <a:r>
              <a:rPr lang="en-US" dirty="0" err="1" smtClean="0">
                <a:latin typeface="+mn-lt"/>
              </a:rPr>
              <a:t>drempelwaarde</a:t>
            </a:r>
            <a:r>
              <a:rPr lang="en-US" dirty="0" smtClean="0">
                <a:latin typeface="+mn-lt"/>
              </a:rPr>
              <a:t> </a:t>
            </a:r>
            <a:r>
              <a:rPr lang="en-US" dirty="0" err="1" smtClean="0">
                <a:latin typeface="+mn-lt"/>
              </a:rPr>
              <a:t>voor</a:t>
            </a:r>
            <a:r>
              <a:rPr lang="en-US" dirty="0" smtClean="0">
                <a:latin typeface="+mn-lt"/>
              </a:rPr>
              <a:t> </a:t>
            </a:r>
            <a:r>
              <a:rPr lang="en-US" dirty="0" err="1" smtClean="0">
                <a:latin typeface="+mn-lt"/>
              </a:rPr>
              <a:t>splijting</a:t>
            </a:r>
            <a:endParaRPr lang="en-US" sz="1600" dirty="0">
              <a:latin typeface="+mn-lt"/>
            </a:endParaRPr>
          </a:p>
        </p:txBody>
      </p:sp>
      <p:sp>
        <p:nvSpPr>
          <p:cNvPr id="29" name="TextBox 17"/>
          <p:cNvSpPr txBox="1"/>
          <p:nvPr/>
        </p:nvSpPr>
        <p:spPr>
          <a:xfrm>
            <a:off x="533400" y="5297269"/>
            <a:ext cx="43434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dirty="0" err="1" smtClean="0">
                <a:latin typeface="+mn-lt"/>
              </a:rPr>
              <a:t>Splijting</a:t>
            </a:r>
            <a:r>
              <a:rPr lang="en-US" dirty="0" smtClean="0">
                <a:latin typeface="+mn-lt"/>
              </a:rPr>
              <a:t> </a:t>
            </a:r>
            <a:r>
              <a:rPr lang="en-US" dirty="0" err="1" smtClean="0">
                <a:latin typeface="+mn-lt"/>
              </a:rPr>
              <a:t>treedt</a:t>
            </a:r>
            <a:r>
              <a:rPr lang="en-US" dirty="0" smtClean="0">
                <a:latin typeface="+mn-lt"/>
              </a:rPr>
              <a:t> op in uranium-238 </a:t>
            </a:r>
            <a:r>
              <a:rPr lang="en-US" dirty="0" err="1" smtClean="0">
                <a:latin typeface="+mn-lt"/>
              </a:rPr>
              <a:t>voor</a:t>
            </a:r>
            <a:r>
              <a:rPr lang="en-US" dirty="0" smtClean="0">
                <a:latin typeface="+mn-lt"/>
              </a:rPr>
              <a:t> </a:t>
            </a:r>
            <a:r>
              <a:rPr lang="en-US" dirty="0" err="1" smtClean="0">
                <a:latin typeface="+mn-lt"/>
              </a:rPr>
              <a:t>neutronen</a:t>
            </a:r>
            <a:r>
              <a:rPr lang="en-US" dirty="0" smtClean="0">
                <a:latin typeface="+mn-lt"/>
              </a:rPr>
              <a:t> met </a:t>
            </a:r>
            <a:r>
              <a:rPr lang="en-US" dirty="0" err="1" smtClean="0">
                <a:latin typeface="+mn-lt"/>
              </a:rPr>
              <a:t>energie</a:t>
            </a:r>
            <a:r>
              <a:rPr lang="en-US" dirty="0" smtClean="0">
                <a:latin typeface="+mn-lt"/>
              </a:rPr>
              <a:t> </a:t>
            </a:r>
            <a:r>
              <a:rPr lang="en-US" dirty="0" err="1" smtClean="0">
                <a:latin typeface="+mn-lt"/>
              </a:rPr>
              <a:t>groter</a:t>
            </a:r>
            <a:r>
              <a:rPr lang="en-US" dirty="0" smtClean="0">
                <a:latin typeface="+mn-lt"/>
              </a:rPr>
              <a:t> </a:t>
            </a:r>
            <a:r>
              <a:rPr lang="en-US" dirty="0" err="1" smtClean="0">
                <a:latin typeface="+mn-lt"/>
              </a:rPr>
              <a:t>dan</a:t>
            </a:r>
            <a:r>
              <a:rPr lang="en-US" dirty="0" smtClean="0">
                <a:latin typeface="+mn-lt"/>
              </a:rPr>
              <a:t> 1 </a:t>
            </a:r>
            <a:r>
              <a:rPr lang="en-US" dirty="0" err="1" smtClean="0">
                <a:latin typeface="+mn-lt"/>
              </a:rPr>
              <a:t>MeV</a:t>
            </a:r>
            <a:endParaRPr lang="en-US" sz="1600" dirty="0">
              <a:latin typeface="+mn-lt"/>
            </a:endParaRPr>
          </a:p>
        </p:txBody>
      </p:sp>
      <p:sp>
        <p:nvSpPr>
          <p:cNvPr id="30" name="TextBox 17"/>
          <p:cNvSpPr txBox="1"/>
          <p:nvPr/>
        </p:nvSpPr>
        <p:spPr>
          <a:xfrm>
            <a:off x="533400" y="6135469"/>
            <a:ext cx="51816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dirty="0" err="1" smtClean="0">
                <a:latin typeface="+mn-lt"/>
              </a:rPr>
              <a:t>Drempels</a:t>
            </a:r>
            <a:r>
              <a:rPr lang="en-US" dirty="0" smtClean="0">
                <a:latin typeface="+mn-lt"/>
              </a:rPr>
              <a:t> </a:t>
            </a:r>
            <a:r>
              <a:rPr lang="en-US" dirty="0" err="1" smtClean="0">
                <a:latin typeface="+mn-lt"/>
              </a:rPr>
              <a:t>voor</a:t>
            </a:r>
            <a:r>
              <a:rPr lang="en-US" dirty="0" smtClean="0">
                <a:latin typeface="+mn-lt"/>
              </a:rPr>
              <a:t> </a:t>
            </a:r>
            <a:r>
              <a:rPr lang="en-US" dirty="0" err="1" smtClean="0">
                <a:latin typeface="+mn-lt"/>
              </a:rPr>
              <a:t>andere</a:t>
            </a:r>
            <a:r>
              <a:rPr lang="en-US" dirty="0" smtClean="0">
                <a:latin typeface="+mn-lt"/>
              </a:rPr>
              <a:t> </a:t>
            </a:r>
            <a:r>
              <a:rPr lang="en-US" dirty="0" err="1" smtClean="0">
                <a:latin typeface="+mn-lt"/>
              </a:rPr>
              <a:t>excitaties</a:t>
            </a:r>
            <a:r>
              <a:rPr lang="en-US" dirty="0" smtClean="0">
                <a:latin typeface="+mn-lt"/>
              </a:rPr>
              <a:t> </a:t>
            </a:r>
            <a:r>
              <a:rPr lang="en-US" dirty="0" err="1" smtClean="0">
                <a:latin typeface="+mn-lt"/>
              </a:rPr>
              <a:t>liggen</a:t>
            </a:r>
            <a:r>
              <a:rPr lang="en-US" dirty="0" smtClean="0">
                <a:latin typeface="+mn-lt"/>
              </a:rPr>
              <a:t> </a:t>
            </a:r>
            <a:r>
              <a:rPr lang="en-US" dirty="0" err="1" smtClean="0">
                <a:latin typeface="+mn-lt"/>
              </a:rPr>
              <a:t>voldoende</a:t>
            </a:r>
            <a:r>
              <a:rPr lang="en-US" dirty="0" smtClean="0">
                <a:latin typeface="+mn-lt"/>
              </a:rPr>
              <a:t> </a:t>
            </a:r>
            <a:r>
              <a:rPr lang="en-US" dirty="0" err="1" smtClean="0">
                <a:latin typeface="+mn-lt"/>
              </a:rPr>
              <a:t>hoog</a:t>
            </a:r>
            <a:r>
              <a:rPr lang="en-US" dirty="0" smtClean="0">
                <a:latin typeface="+mn-lt"/>
              </a:rPr>
              <a:t> en </a:t>
            </a:r>
            <a:r>
              <a:rPr lang="en-US" dirty="0" err="1" smtClean="0">
                <a:latin typeface="+mn-lt"/>
              </a:rPr>
              <a:t>kunnen</a:t>
            </a:r>
            <a:r>
              <a:rPr lang="en-US" dirty="0" smtClean="0">
                <a:latin typeface="+mn-lt"/>
              </a:rPr>
              <a:t> </a:t>
            </a:r>
            <a:r>
              <a:rPr lang="en-US" dirty="0" err="1" smtClean="0">
                <a:latin typeface="+mn-lt"/>
              </a:rPr>
              <a:t>verwaarloosd</a:t>
            </a:r>
            <a:r>
              <a:rPr lang="en-US" dirty="0" smtClean="0">
                <a:latin typeface="+mn-lt"/>
              </a:rPr>
              <a:t> </a:t>
            </a:r>
            <a:r>
              <a:rPr lang="en-US" dirty="0" err="1" smtClean="0">
                <a:latin typeface="+mn-lt"/>
              </a:rPr>
              <a:t>worden</a:t>
            </a:r>
            <a:endParaRPr lang="en-US" sz="1600" dirty="0">
              <a:latin typeface="+mn-lt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1925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6" grpId="0"/>
      <p:bldP spid="17" grpId="0"/>
      <p:bldP spid="19" grpId="0"/>
      <p:bldP spid="21" grpId="0"/>
      <p:bldP spid="23" grpId="0"/>
      <p:bldP spid="28" grpId="0"/>
      <p:bldP spid="29" grpId="0"/>
      <p:bldP spid="3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1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pPr>
              <a:defRPr/>
            </a:pPr>
            <a:r>
              <a:rPr lang="en-US" i="1" kern="1200" dirty="0" err="1" smtClean="0">
                <a:solidFill>
                  <a:srgbClr val="000099"/>
                </a:solidFill>
              </a:rPr>
              <a:t>Splijtbaar</a:t>
            </a:r>
            <a:r>
              <a:rPr lang="en-US" i="1" kern="1200" dirty="0" smtClean="0">
                <a:solidFill>
                  <a:srgbClr val="000099"/>
                </a:solidFill>
              </a:rPr>
              <a:t> </a:t>
            </a:r>
            <a:r>
              <a:rPr lang="en-US" i="1" kern="1200" dirty="0" err="1" smtClean="0">
                <a:solidFill>
                  <a:srgbClr val="000099"/>
                </a:solidFill>
              </a:rPr>
              <a:t>materiaal</a:t>
            </a:r>
            <a:endParaRPr lang="en-US" i="1" kern="1200" dirty="0" smtClean="0">
              <a:solidFill>
                <a:srgbClr val="000099"/>
              </a:solidFill>
              <a:ea typeface="+mn-ea"/>
              <a:cs typeface="+mn-cs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33400" y="1219200"/>
            <a:ext cx="77724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dirty="0" err="1" smtClean="0">
                <a:latin typeface="+mn-lt"/>
              </a:rPr>
              <a:t>Neutronen</a:t>
            </a:r>
            <a:r>
              <a:rPr lang="en-US" dirty="0" smtClean="0">
                <a:latin typeface="+mn-lt"/>
              </a:rPr>
              <a:t> van </a:t>
            </a:r>
            <a:r>
              <a:rPr lang="en-US" i="1" dirty="0" err="1" smtClean="0">
                <a:latin typeface="+mn-lt"/>
              </a:rPr>
              <a:t>elke</a:t>
            </a:r>
            <a:r>
              <a:rPr lang="en-US" dirty="0" smtClean="0">
                <a:latin typeface="+mn-lt"/>
              </a:rPr>
              <a:t> </a:t>
            </a:r>
            <a:r>
              <a:rPr lang="en-US" dirty="0" err="1" smtClean="0">
                <a:latin typeface="+mn-lt"/>
              </a:rPr>
              <a:t>energie</a:t>
            </a:r>
            <a:r>
              <a:rPr lang="en-US" dirty="0" smtClean="0">
                <a:latin typeface="+mn-lt"/>
              </a:rPr>
              <a:t> </a:t>
            </a:r>
            <a:r>
              <a:rPr lang="en-US" dirty="0" err="1" smtClean="0">
                <a:latin typeface="+mn-lt"/>
              </a:rPr>
              <a:t>veroorzaken</a:t>
            </a:r>
            <a:r>
              <a:rPr lang="en-US" dirty="0" smtClean="0">
                <a:latin typeface="+mn-lt"/>
              </a:rPr>
              <a:t> </a:t>
            </a:r>
            <a:r>
              <a:rPr lang="en-US" dirty="0" err="1" smtClean="0">
                <a:latin typeface="+mn-lt"/>
              </a:rPr>
              <a:t>splijting</a:t>
            </a:r>
            <a:r>
              <a:rPr lang="en-US" dirty="0" smtClean="0">
                <a:latin typeface="+mn-lt"/>
              </a:rPr>
              <a:t> in </a:t>
            </a:r>
            <a:r>
              <a:rPr lang="en-US" i="1" dirty="0" smtClean="0">
                <a:latin typeface="+mn-lt"/>
              </a:rPr>
              <a:t>fissile</a:t>
            </a:r>
            <a:r>
              <a:rPr lang="en-US" dirty="0" smtClean="0">
                <a:latin typeface="+mn-lt"/>
              </a:rPr>
              <a:t> </a:t>
            </a:r>
            <a:r>
              <a:rPr lang="en-US" dirty="0" err="1" smtClean="0">
                <a:latin typeface="+mn-lt"/>
              </a:rPr>
              <a:t>materiaal</a:t>
            </a:r>
            <a:endParaRPr lang="en-US" dirty="0">
              <a:latin typeface="+mn-lt"/>
            </a:endParaRPr>
          </a:p>
        </p:txBody>
      </p:sp>
      <p:sp>
        <p:nvSpPr>
          <p:cNvPr id="24" name="Rectangle 10"/>
          <p:cNvSpPr>
            <a:spLocks noChangeArrowheads="1"/>
          </p:cNvSpPr>
          <p:nvPr/>
        </p:nvSpPr>
        <p:spPr bwMode="auto">
          <a:xfrm>
            <a:off x="0" y="5715000"/>
            <a:ext cx="9144000" cy="1143000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nl-NL"/>
          </a:p>
        </p:txBody>
      </p:sp>
      <p:sp>
        <p:nvSpPr>
          <p:cNvPr id="16" name="TextBox 17"/>
          <p:cNvSpPr txBox="1"/>
          <p:nvPr/>
        </p:nvSpPr>
        <p:spPr>
          <a:xfrm>
            <a:off x="533400" y="1600200"/>
            <a:ext cx="77724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dirty="0" smtClean="0">
                <a:latin typeface="+mn-lt"/>
              </a:rPr>
              <a:t>Uranium-235 is het </a:t>
            </a:r>
            <a:r>
              <a:rPr lang="en-US" dirty="0" err="1" smtClean="0">
                <a:latin typeface="+mn-lt"/>
              </a:rPr>
              <a:t>enige</a:t>
            </a:r>
            <a:r>
              <a:rPr lang="en-US" dirty="0" smtClean="0">
                <a:latin typeface="+mn-lt"/>
              </a:rPr>
              <a:t> in de </a:t>
            </a:r>
            <a:r>
              <a:rPr lang="en-US" dirty="0" err="1" smtClean="0">
                <a:latin typeface="+mn-lt"/>
              </a:rPr>
              <a:t>natuur</a:t>
            </a:r>
            <a:r>
              <a:rPr lang="en-US" dirty="0" smtClean="0">
                <a:latin typeface="+mn-lt"/>
              </a:rPr>
              <a:t> </a:t>
            </a:r>
            <a:r>
              <a:rPr lang="en-US" dirty="0" err="1" smtClean="0">
                <a:latin typeface="+mn-lt"/>
              </a:rPr>
              <a:t>voorkomend</a:t>
            </a:r>
            <a:r>
              <a:rPr lang="en-US" dirty="0" smtClean="0">
                <a:latin typeface="+mn-lt"/>
              </a:rPr>
              <a:t> fissile </a:t>
            </a:r>
            <a:r>
              <a:rPr lang="en-US" dirty="0" err="1" smtClean="0">
                <a:latin typeface="+mn-lt"/>
              </a:rPr>
              <a:t>materiaal</a:t>
            </a:r>
            <a:endParaRPr lang="en-US" dirty="0">
              <a:latin typeface="+mn-lt"/>
            </a:endParaRPr>
          </a:p>
        </p:txBody>
      </p:sp>
      <p:sp>
        <p:nvSpPr>
          <p:cNvPr id="19" name="TextBox 17"/>
          <p:cNvSpPr txBox="1"/>
          <p:nvPr/>
        </p:nvSpPr>
        <p:spPr>
          <a:xfrm>
            <a:off x="533400" y="2590800"/>
            <a:ext cx="4495800" cy="8617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dirty="0" smtClean="0">
                <a:latin typeface="+mn-lt"/>
              </a:rPr>
              <a:t>Fertile </a:t>
            </a:r>
            <a:r>
              <a:rPr lang="en-US" dirty="0" err="1" smtClean="0">
                <a:latin typeface="+mn-lt"/>
              </a:rPr>
              <a:t>materiaal</a:t>
            </a:r>
            <a:endParaRPr lang="en-US" dirty="0" smtClean="0">
              <a:latin typeface="+mn-lt"/>
            </a:endParaRPr>
          </a:p>
          <a:p>
            <a:pPr lvl="1">
              <a:defRPr/>
            </a:pPr>
            <a:r>
              <a:rPr lang="en-US" sz="1600" dirty="0" err="1" smtClean="0">
                <a:latin typeface="+mn-lt"/>
              </a:rPr>
              <a:t>Natuurlijk</a:t>
            </a:r>
            <a:r>
              <a:rPr lang="en-US" sz="1600" dirty="0" smtClean="0">
                <a:latin typeface="+mn-lt"/>
              </a:rPr>
              <a:t>: uranium-238 en thorium-232</a:t>
            </a:r>
          </a:p>
          <a:p>
            <a:pPr lvl="1">
              <a:defRPr/>
            </a:pPr>
            <a:r>
              <a:rPr lang="en-US" sz="1600" dirty="0" err="1" smtClean="0">
                <a:latin typeface="+mn-lt"/>
              </a:rPr>
              <a:t>Kunstmatig</a:t>
            </a:r>
            <a:r>
              <a:rPr lang="en-US" sz="1600" dirty="0" smtClean="0">
                <a:latin typeface="+mn-lt"/>
              </a:rPr>
              <a:t>: plutonium-240</a:t>
            </a:r>
            <a:endParaRPr lang="en-US" sz="1600" dirty="0">
              <a:latin typeface="+mn-lt"/>
            </a:endParaRPr>
          </a:p>
        </p:txBody>
      </p:sp>
      <p:grpSp>
        <p:nvGrpSpPr>
          <p:cNvPr id="17" name="Groep 16"/>
          <p:cNvGrpSpPr/>
          <p:nvPr/>
        </p:nvGrpSpPr>
        <p:grpSpPr>
          <a:xfrm>
            <a:off x="5486400" y="1981200"/>
            <a:ext cx="3646545" cy="2448345"/>
            <a:chOff x="5486400" y="1981200"/>
            <a:chExt cx="3646545" cy="2448345"/>
          </a:xfrm>
        </p:grpSpPr>
        <p:pic>
          <p:nvPicPr>
            <p:cNvPr id="193538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486400" y="1981200"/>
              <a:ext cx="3646545" cy="24483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0" name="Tekstvak 19"/>
            <p:cNvSpPr txBox="1"/>
            <p:nvPr/>
          </p:nvSpPr>
          <p:spPr>
            <a:xfrm>
              <a:off x="5946944" y="3669268"/>
              <a:ext cx="60625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l-NL" baseline="30000" dirty="0" smtClean="0">
                  <a:latin typeface="+mn-lt"/>
                </a:rPr>
                <a:t>235</a:t>
              </a:r>
              <a:r>
                <a:rPr lang="nl-NL" dirty="0" smtClean="0">
                  <a:latin typeface="+mn-lt"/>
                </a:rPr>
                <a:t>U</a:t>
              </a:r>
            </a:p>
          </p:txBody>
        </p:sp>
        <p:sp>
          <p:nvSpPr>
            <p:cNvPr id="25" name="Tekstvak 24"/>
            <p:cNvSpPr txBox="1"/>
            <p:nvPr/>
          </p:nvSpPr>
          <p:spPr>
            <a:xfrm>
              <a:off x="8077200" y="2209800"/>
              <a:ext cx="83869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l-NL" dirty="0" err="1" smtClean="0">
                  <a:latin typeface="+mn-lt"/>
                </a:rPr>
                <a:t>fission</a:t>
              </a:r>
              <a:endParaRPr lang="nl-NL" dirty="0" smtClean="0">
                <a:latin typeface="+mn-lt"/>
              </a:endParaRPr>
            </a:p>
          </p:txBody>
        </p:sp>
      </p:grpSp>
      <p:grpSp>
        <p:nvGrpSpPr>
          <p:cNvPr id="21" name="Groep 20"/>
          <p:cNvGrpSpPr/>
          <p:nvPr/>
        </p:nvGrpSpPr>
        <p:grpSpPr>
          <a:xfrm>
            <a:off x="5486734" y="4495800"/>
            <a:ext cx="3657266" cy="2362200"/>
            <a:chOff x="5486734" y="4495800"/>
            <a:chExt cx="3657266" cy="2362200"/>
          </a:xfrm>
        </p:grpSpPr>
        <p:pic>
          <p:nvPicPr>
            <p:cNvPr id="193539" name="Picture 3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5486734" y="4495800"/>
              <a:ext cx="3657266" cy="2362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2" name="Tekstvak 21"/>
            <p:cNvSpPr txBox="1"/>
            <p:nvPr/>
          </p:nvSpPr>
          <p:spPr>
            <a:xfrm>
              <a:off x="5943600" y="6096000"/>
              <a:ext cx="72167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l-NL" baseline="30000" dirty="0" smtClean="0">
                  <a:latin typeface="+mn-lt"/>
                </a:rPr>
                <a:t>239</a:t>
              </a:r>
              <a:r>
                <a:rPr lang="nl-NL" dirty="0" smtClean="0">
                  <a:latin typeface="+mn-lt"/>
                </a:rPr>
                <a:t>Pu</a:t>
              </a:r>
            </a:p>
          </p:txBody>
        </p:sp>
        <p:sp>
          <p:nvSpPr>
            <p:cNvPr id="26" name="Tekstvak 25"/>
            <p:cNvSpPr txBox="1"/>
            <p:nvPr/>
          </p:nvSpPr>
          <p:spPr>
            <a:xfrm>
              <a:off x="8077200" y="4659868"/>
              <a:ext cx="83869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l-NL" dirty="0" err="1" smtClean="0">
                  <a:latin typeface="+mn-lt"/>
                </a:rPr>
                <a:t>fission</a:t>
              </a:r>
              <a:endParaRPr lang="nl-NL" dirty="0" smtClean="0">
                <a:latin typeface="+mn-lt"/>
              </a:endParaRPr>
            </a:p>
          </p:txBody>
        </p:sp>
      </p:grpSp>
      <p:sp>
        <p:nvSpPr>
          <p:cNvPr id="27" name="TextBox 17"/>
          <p:cNvSpPr txBox="1"/>
          <p:nvPr/>
        </p:nvSpPr>
        <p:spPr>
          <a:xfrm>
            <a:off x="533400" y="1916668"/>
            <a:ext cx="47244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dirty="0" smtClean="0">
                <a:latin typeface="+mn-lt"/>
              </a:rPr>
              <a:t>Plutonium-239 en -241, en uranium-233 </a:t>
            </a:r>
            <a:r>
              <a:rPr lang="en-US" dirty="0" err="1" smtClean="0">
                <a:latin typeface="+mn-lt"/>
              </a:rPr>
              <a:t>zijn</a:t>
            </a:r>
            <a:r>
              <a:rPr lang="en-US" dirty="0" smtClean="0">
                <a:latin typeface="+mn-lt"/>
              </a:rPr>
              <a:t> </a:t>
            </a:r>
            <a:r>
              <a:rPr lang="en-US" dirty="0" err="1" smtClean="0">
                <a:latin typeface="+mn-lt"/>
              </a:rPr>
              <a:t>kunstmatig</a:t>
            </a:r>
            <a:r>
              <a:rPr lang="en-US" dirty="0" smtClean="0">
                <a:latin typeface="+mn-lt"/>
              </a:rPr>
              <a:t> fissile </a:t>
            </a:r>
            <a:r>
              <a:rPr lang="en-US" dirty="0" err="1" smtClean="0">
                <a:latin typeface="+mn-lt"/>
              </a:rPr>
              <a:t>materiaal</a:t>
            </a:r>
            <a:endParaRPr lang="en-US" dirty="0">
              <a:latin typeface="+mn-lt"/>
            </a:endParaRPr>
          </a:p>
        </p:txBody>
      </p:sp>
      <p:sp>
        <p:nvSpPr>
          <p:cNvPr id="31" name="TextBox 17"/>
          <p:cNvSpPr txBox="1"/>
          <p:nvPr/>
        </p:nvSpPr>
        <p:spPr>
          <a:xfrm>
            <a:off x="533400" y="3634026"/>
            <a:ext cx="44958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dirty="0" smtClean="0">
                <a:latin typeface="+mn-lt"/>
              </a:rPr>
              <a:t>Fission cross sections </a:t>
            </a:r>
            <a:r>
              <a:rPr lang="en-US" dirty="0" err="1" smtClean="0">
                <a:latin typeface="+mn-lt"/>
              </a:rPr>
              <a:t>lijken</a:t>
            </a:r>
            <a:r>
              <a:rPr lang="en-US" dirty="0" smtClean="0">
                <a:latin typeface="+mn-lt"/>
              </a:rPr>
              <a:t> op </a:t>
            </a:r>
            <a:r>
              <a:rPr lang="en-US" dirty="0" err="1" smtClean="0">
                <a:latin typeface="+mn-lt"/>
              </a:rPr>
              <a:t>elkaar</a:t>
            </a:r>
            <a:endParaRPr lang="en-US" sz="1600" dirty="0">
              <a:latin typeface="+mn-lt"/>
            </a:endParaRPr>
          </a:p>
        </p:txBody>
      </p:sp>
      <p:pic>
        <p:nvPicPr>
          <p:cNvPr id="193543" name="Picture 7" descr="\\vmware-host\Shared Folders\Desktop\I14-03-crossection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4114801"/>
            <a:ext cx="3772836" cy="2743199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5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6" dur="500"/>
                                        <p:tgtEl>
                                          <p:spTgt spid="1935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6" grpId="0"/>
      <p:bldP spid="19" grpId="0"/>
      <p:bldP spid="27" grpId="0"/>
      <p:bldP spid="3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Date Placeholder 2"/>
          <p:cNvSpPr>
            <a:spLocks noGrp="1"/>
          </p:cNvSpPr>
          <p:nvPr>
            <p:ph type="dt" sz="quarter" idx="10"/>
          </p:nvPr>
        </p:nvSpPr>
        <p:spPr>
          <a:xfrm>
            <a:off x="685800" y="5791200"/>
            <a:ext cx="1905000" cy="304800"/>
          </a:xfrm>
        </p:spPr>
        <p:txBody>
          <a:bodyPr/>
          <a:lstStyle/>
          <a:p>
            <a:pPr>
              <a:defRPr/>
            </a:pPr>
            <a:r>
              <a:rPr lang="en-US"/>
              <a:t>Najaar 2007</a:t>
            </a:r>
          </a:p>
        </p:txBody>
      </p:sp>
      <p:sp>
        <p:nvSpPr>
          <p:cNvPr id="12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048000" y="5791200"/>
            <a:ext cx="2895600" cy="304800"/>
          </a:xfrm>
        </p:spPr>
        <p:txBody>
          <a:bodyPr/>
          <a:lstStyle/>
          <a:p>
            <a:pPr>
              <a:defRPr/>
            </a:pPr>
            <a:r>
              <a:rPr lang="en-US"/>
              <a:t>Jo van den Brand</a:t>
            </a:r>
          </a:p>
        </p:txBody>
      </p:sp>
      <p:sp>
        <p:nvSpPr>
          <p:cNvPr id="13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C2A422D-D10C-4AFD-B7B9-4F67A8D9CB56}" type="slidenum">
              <a:rPr lang="en-US"/>
              <a:pPr>
                <a:defRPr/>
              </a:pPr>
              <a:t>15</a:t>
            </a:fld>
            <a:endParaRPr lang="en-US">
              <a:latin typeface="Times" pitchFamily="18" charset="0"/>
            </a:endParaRPr>
          </a:p>
        </p:txBody>
      </p:sp>
      <p:sp useBgFill="1">
        <p:nvSpPr>
          <p:cNvPr id="21509" name="Rectangle 15"/>
          <p:cNvSpPr>
            <a:spLocks noChangeArrowheads="1"/>
          </p:cNvSpPr>
          <p:nvPr/>
        </p:nvSpPr>
        <p:spPr bwMode="auto">
          <a:xfrm>
            <a:off x="0" y="5791200"/>
            <a:ext cx="9144000" cy="1066800"/>
          </a:xfrm>
          <a:prstGeom prst="rect">
            <a:avLst/>
          </a:prstGeom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510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0"/>
            <a:ext cx="8458200" cy="1143000"/>
          </a:xfrm>
        </p:spPr>
        <p:txBody>
          <a:bodyPr/>
          <a:lstStyle/>
          <a:p>
            <a:r>
              <a:rPr lang="en-US" i="1" dirty="0" err="1" smtClean="0">
                <a:solidFill>
                  <a:srgbClr val="000099"/>
                </a:solidFill>
                <a:cs typeface="Times New Roman" pitchFamily="18" charset="0"/>
              </a:rPr>
              <a:t>Isotopen</a:t>
            </a:r>
            <a:r>
              <a:rPr lang="en-US" i="1" dirty="0" smtClean="0">
                <a:solidFill>
                  <a:srgbClr val="000099"/>
                </a:solidFill>
                <a:cs typeface="Times New Roman" pitchFamily="18" charset="0"/>
              </a:rPr>
              <a:t> </a:t>
            </a:r>
            <a:r>
              <a:rPr lang="en-US" i="1" dirty="0" err="1" smtClean="0">
                <a:solidFill>
                  <a:srgbClr val="000099"/>
                </a:solidFill>
                <a:cs typeface="Times New Roman" pitchFamily="18" charset="0"/>
              </a:rPr>
              <a:t>natuurlijk</a:t>
            </a:r>
            <a:r>
              <a:rPr lang="en-US" i="1" dirty="0" smtClean="0">
                <a:solidFill>
                  <a:srgbClr val="000099"/>
                </a:solidFill>
                <a:cs typeface="Times New Roman" pitchFamily="18" charset="0"/>
              </a:rPr>
              <a:t> uranium</a:t>
            </a:r>
            <a:endParaRPr lang="nl-NL" i="1" dirty="0" smtClean="0">
              <a:solidFill>
                <a:srgbClr val="000099"/>
              </a:solidFill>
              <a:cs typeface="Times New Roman" pitchFamily="18" charset="0"/>
            </a:endParaRPr>
          </a:p>
        </p:txBody>
      </p:sp>
      <p:pic>
        <p:nvPicPr>
          <p:cNvPr id="3993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850378"/>
            <a:ext cx="9144000" cy="34168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17"/>
          <p:cNvSpPr txBox="1"/>
          <p:nvPr/>
        </p:nvSpPr>
        <p:spPr>
          <a:xfrm>
            <a:off x="533400" y="4343400"/>
            <a:ext cx="6477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dirty="0" err="1" smtClean="0">
                <a:latin typeface="+mn-lt"/>
              </a:rPr>
              <a:t>Werkzame</a:t>
            </a:r>
            <a:r>
              <a:rPr lang="en-US" dirty="0" smtClean="0">
                <a:latin typeface="+mn-lt"/>
              </a:rPr>
              <a:t> </a:t>
            </a:r>
            <a:r>
              <a:rPr lang="en-US" dirty="0" err="1" smtClean="0">
                <a:latin typeface="+mn-lt"/>
              </a:rPr>
              <a:t>doorsnede</a:t>
            </a:r>
            <a:r>
              <a:rPr lang="en-US" dirty="0" smtClean="0">
                <a:latin typeface="+mn-lt"/>
              </a:rPr>
              <a:t> </a:t>
            </a:r>
            <a:r>
              <a:rPr lang="en-US" dirty="0" err="1" smtClean="0">
                <a:latin typeface="+mn-lt"/>
              </a:rPr>
              <a:t>voor</a:t>
            </a:r>
            <a:r>
              <a:rPr lang="en-US" dirty="0" smtClean="0">
                <a:latin typeface="+mn-lt"/>
              </a:rPr>
              <a:t> </a:t>
            </a:r>
            <a:r>
              <a:rPr lang="en-US" dirty="0" err="1" smtClean="0">
                <a:latin typeface="+mn-lt"/>
              </a:rPr>
              <a:t>kernsplijting</a:t>
            </a:r>
            <a:r>
              <a:rPr lang="en-US" dirty="0" smtClean="0">
                <a:latin typeface="+mn-lt"/>
              </a:rPr>
              <a:t> is </a:t>
            </a:r>
            <a:r>
              <a:rPr lang="en-US" dirty="0" err="1" smtClean="0">
                <a:latin typeface="+mn-lt"/>
              </a:rPr>
              <a:t>groter</a:t>
            </a:r>
            <a:r>
              <a:rPr lang="en-US" dirty="0" smtClean="0">
                <a:latin typeface="+mn-lt"/>
              </a:rPr>
              <a:t> </a:t>
            </a:r>
            <a:r>
              <a:rPr lang="en-US" dirty="0" err="1" smtClean="0">
                <a:latin typeface="+mn-lt"/>
              </a:rPr>
              <a:t>voor</a:t>
            </a:r>
            <a:r>
              <a:rPr lang="en-US" dirty="0" smtClean="0">
                <a:latin typeface="+mn-lt"/>
              </a:rPr>
              <a:t> </a:t>
            </a:r>
            <a:r>
              <a:rPr lang="en-US" baseline="30000" dirty="0" smtClean="0">
                <a:latin typeface="+mn-lt"/>
              </a:rPr>
              <a:t>235</a:t>
            </a:r>
            <a:r>
              <a:rPr lang="en-US" dirty="0" smtClean="0">
                <a:latin typeface="+mn-lt"/>
              </a:rPr>
              <a:t>U</a:t>
            </a:r>
            <a:endParaRPr lang="en-US" dirty="0">
              <a:latin typeface="+mn-lt"/>
            </a:endParaRPr>
          </a:p>
        </p:txBody>
      </p:sp>
      <p:sp>
        <p:nvSpPr>
          <p:cNvPr id="14" name="TextBox 17"/>
          <p:cNvSpPr txBox="1"/>
          <p:nvPr/>
        </p:nvSpPr>
        <p:spPr>
          <a:xfrm>
            <a:off x="533400" y="5144869"/>
            <a:ext cx="6477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dirty="0" err="1" smtClean="0">
                <a:latin typeface="+mn-lt"/>
              </a:rPr>
              <a:t>Werkzame</a:t>
            </a:r>
            <a:r>
              <a:rPr lang="en-US" dirty="0" smtClean="0">
                <a:latin typeface="+mn-lt"/>
              </a:rPr>
              <a:t> </a:t>
            </a:r>
            <a:r>
              <a:rPr lang="en-US" dirty="0" err="1" smtClean="0">
                <a:latin typeface="+mn-lt"/>
              </a:rPr>
              <a:t>doorsnede</a:t>
            </a:r>
            <a:r>
              <a:rPr lang="en-US" dirty="0" smtClean="0">
                <a:latin typeface="+mn-lt"/>
              </a:rPr>
              <a:t> is </a:t>
            </a:r>
            <a:r>
              <a:rPr lang="en-US" dirty="0" err="1" smtClean="0">
                <a:latin typeface="+mn-lt"/>
              </a:rPr>
              <a:t>groot</a:t>
            </a:r>
            <a:r>
              <a:rPr lang="en-US" dirty="0" smtClean="0">
                <a:latin typeface="+mn-lt"/>
              </a:rPr>
              <a:t> </a:t>
            </a:r>
            <a:r>
              <a:rPr lang="en-US" dirty="0" err="1" smtClean="0">
                <a:latin typeface="+mn-lt"/>
              </a:rPr>
              <a:t>voor</a:t>
            </a:r>
            <a:r>
              <a:rPr lang="en-US" dirty="0" smtClean="0">
                <a:latin typeface="+mn-lt"/>
              </a:rPr>
              <a:t> </a:t>
            </a:r>
            <a:r>
              <a:rPr lang="en-US" dirty="0" err="1" smtClean="0">
                <a:latin typeface="+mn-lt"/>
              </a:rPr>
              <a:t>thermische</a:t>
            </a:r>
            <a:r>
              <a:rPr lang="en-US" dirty="0" smtClean="0">
                <a:latin typeface="+mn-lt"/>
              </a:rPr>
              <a:t> </a:t>
            </a:r>
            <a:r>
              <a:rPr lang="en-US" dirty="0" err="1" smtClean="0">
                <a:latin typeface="+mn-lt"/>
              </a:rPr>
              <a:t>neutronen</a:t>
            </a:r>
            <a:r>
              <a:rPr lang="en-US" dirty="0" smtClean="0">
                <a:latin typeface="+mn-lt"/>
              </a:rPr>
              <a:t>. </a:t>
            </a:r>
            <a:r>
              <a:rPr lang="en-US" dirty="0" err="1" smtClean="0">
                <a:latin typeface="+mn-lt"/>
              </a:rPr>
              <a:t>Een</a:t>
            </a:r>
            <a:r>
              <a:rPr lang="en-US" dirty="0" smtClean="0">
                <a:latin typeface="+mn-lt"/>
              </a:rPr>
              <a:t> </a:t>
            </a:r>
            <a:r>
              <a:rPr lang="en-US" i="1" dirty="0" smtClean="0">
                <a:latin typeface="+mn-lt"/>
              </a:rPr>
              <a:t>moderator</a:t>
            </a:r>
            <a:r>
              <a:rPr lang="en-US" dirty="0" smtClean="0">
                <a:latin typeface="+mn-lt"/>
              </a:rPr>
              <a:t> is </a:t>
            </a:r>
            <a:r>
              <a:rPr lang="en-US" dirty="0" err="1" smtClean="0">
                <a:latin typeface="+mn-lt"/>
              </a:rPr>
              <a:t>nodig</a:t>
            </a:r>
            <a:r>
              <a:rPr lang="en-US" dirty="0" smtClean="0">
                <a:latin typeface="+mn-lt"/>
              </a:rPr>
              <a:t> </a:t>
            </a:r>
            <a:r>
              <a:rPr lang="en-US" dirty="0" err="1" smtClean="0">
                <a:latin typeface="+mn-lt"/>
              </a:rPr>
              <a:t>om</a:t>
            </a:r>
            <a:r>
              <a:rPr lang="en-US" dirty="0" smtClean="0">
                <a:latin typeface="+mn-lt"/>
              </a:rPr>
              <a:t> </a:t>
            </a:r>
            <a:r>
              <a:rPr lang="en-US" dirty="0" err="1" smtClean="0">
                <a:latin typeface="+mn-lt"/>
              </a:rPr>
              <a:t>neutronen</a:t>
            </a:r>
            <a:r>
              <a:rPr lang="en-US" dirty="0" smtClean="0">
                <a:latin typeface="+mn-lt"/>
              </a:rPr>
              <a:t> </a:t>
            </a:r>
            <a:r>
              <a:rPr lang="en-US" dirty="0" err="1" smtClean="0">
                <a:latin typeface="+mn-lt"/>
              </a:rPr>
              <a:t>thermisch</a:t>
            </a:r>
            <a:r>
              <a:rPr lang="en-US" dirty="0" smtClean="0">
                <a:latin typeface="+mn-lt"/>
              </a:rPr>
              <a:t> </a:t>
            </a:r>
            <a:r>
              <a:rPr lang="en-US" dirty="0" err="1" smtClean="0">
                <a:latin typeface="+mn-lt"/>
              </a:rPr>
              <a:t>te</a:t>
            </a:r>
            <a:r>
              <a:rPr lang="en-US" dirty="0" smtClean="0">
                <a:latin typeface="+mn-lt"/>
              </a:rPr>
              <a:t> </a:t>
            </a:r>
            <a:r>
              <a:rPr lang="en-US" dirty="0" err="1" smtClean="0">
                <a:latin typeface="+mn-lt"/>
              </a:rPr>
              <a:t>maken</a:t>
            </a:r>
            <a:endParaRPr lang="en-US" dirty="0">
              <a:latin typeface="+mn-lt"/>
            </a:endParaRPr>
          </a:p>
        </p:txBody>
      </p:sp>
      <p:pic>
        <p:nvPicPr>
          <p:cNvPr id="39939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37654" y="5257800"/>
            <a:ext cx="2406346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399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1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pPr>
              <a:defRPr/>
            </a:pPr>
            <a:r>
              <a:rPr lang="en-US" i="1" kern="1200" dirty="0" err="1" smtClean="0">
                <a:solidFill>
                  <a:srgbClr val="000099"/>
                </a:solidFill>
              </a:rPr>
              <a:t>Verstrooiing</a:t>
            </a:r>
            <a:r>
              <a:rPr lang="en-US" i="1" kern="1200" dirty="0" smtClean="0">
                <a:solidFill>
                  <a:srgbClr val="000099"/>
                </a:solidFill>
              </a:rPr>
              <a:t> van </a:t>
            </a:r>
            <a:r>
              <a:rPr lang="en-US" i="1" kern="1200" dirty="0" err="1" smtClean="0">
                <a:solidFill>
                  <a:srgbClr val="000099"/>
                </a:solidFill>
              </a:rPr>
              <a:t>neutronen</a:t>
            </a:r>
            <a:endParaRPr lang="en-US" i="1" kern="1200" dirty="0" smtClean="0">
              <a:solidFill>
                <a:srgbClr val="000099"/>
              </a:solidFill>
              <a:ea typeface="+mn-ea"/>
              <a:cs typeface="+mn-cs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33400" y="1219200"/>
            <a:ext cx="77724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dirty="0" smtClean="0">
                <a:latin typeface="+mn-lt"/>
              </a:rPr>
              <a:t>In reactor </a:t>
            </a:r>
            <a:r>
              <a:rPr lang="en-US" dirty="0" err="1" smtClean="0">
                <a:latin typeface="+mn-lt"/>
              </a:rPr>
              <a:t>wordt</a:t>
            </a:r>
            <a:r>
              <a:rPr lang="en-US" dirty="0" smtClean="0">
                <a:latin typeface="+mn-lt"/>
              </a:rPr>
              <a:t> </a:t>
            </a:r>
            <a:r>
              <a:rPr lang="en-US" dirty="0" err="1" smtClean="0">
                <a:latin typeface="+mn-lt"/>
              </a:rPr>
              <a:t>energiespectrum</a:t>
            </a:r>
            <a:r>
              <a:rPr lang="en-US" dirty="0" smtClean="0">
                <a:latin typeface="+mn-lt"/>
              </a:rPr>
              <a:t> van </a:t>
            </a:r>
            <a:r>
              <a:rPr lang="en-US" dirty="0" err="1" smtClean="0">
                <a:latin typeface="+mn-lt"/>
              </a:rPr>
              <a:t>neutronen</a:t>
            </a:r>
            <a:r>
              <a:rPr lang="en-US" dirty="0" smtClean="0">
                <a:latin typeface="+mn-lt"/>
              </a:rPr>
              <a:t> </a:t>
            </a:r>
            <a:r>
              <a:rPr lang="en-US" dirty="0" err="1" smtClean="0">
                <a:latin typeface="+mn-lt"/>
              </a:rPr>
              <a:t>bepaald</a:t>
            </a:r>
            <a:r>
              <a:rPr lang="en-US" dirty="0" smtClean="0">
                <a:latin typeface="+mn-lt"/>
              </a:rPr>
              <a:t> door </a:t>
            </a:r>
            <a:r>
              <a:rPr lang="en-US" dirty="0" err="1" smtClean="0">
                <a:latin typeface="+mn-lt"/>
              </a:rPr>
              <a:t>competitie</a:t>
            </a:r>
            <a:r>
              <a:rPr lang="en-US" dirty="0" smtClean="0">
                <a:latin typeface="+mn-lt"/>
              </a:rPr>
              <a:t> </a:t>
            </a:r>
            <a:r>
              <a:rPr lang="en-US" dirty="0" err="1" smtClean="0">
                <a:latin typeface="+mn-lt"/>
              </a:rPr>
              <a:t>tussen</a:t>
            </a:r>
            <a:r>
              <a:rPr lang="en-US" dirty="0" smtClean="0">
                <a:latin typeface="+mn-lt"/>
              </a:rPr>
              <a:t> </a:t>
            </a:r>
            <a:r>
              <a:rPr lang="en-US" dirty="0" err="1" smtClean="0">
                <a:latin typeface="+mn-lt"/>
              </a:rPr>
              <a:t>verstrooiing</a:t>
            </a:r>
            <a:r>
              <a:rPr lang="en-US" dirty="0" smtClean="0">
                <a:latin typeface="+mn-lt"/>
              </a:rPr>
              <a:t> en </a:t>
            </a:r>
            <a:r>
              <a:rPr lang="en-US" dirty="0" err="1" smtClean="0">
                <a:latin typeface="+mn-lt"/>
              </a:rPr>
              <a:t>absorptie</a:t>
            </a:r>
            <a:r>
              <a:rPr lang="en-US" dirty="0" smtClean="0">
                <a:latin typeface="+mn-lt"/>
              </a:rPr>
              <a:t> </a:t>
            </a:r>
            <a:r>
              <a:rPr lang="en-US" dirty="0" err="1" smtClean="0">
                <a:latin typeface="+mn-lt"/>
              </a:rPr>
              <a:t>reacties</a:t>
            </a:r>
            <a:endParaRPr lang="en-US" dirty="0">
              <a:latin typeface="+mn-lt"/>
            </a:endParaRPr>
          </a:p>
        </p:txBody>
      </p:sp>
      <p:sp>
        <p:nvSpPr>
          <p:cNvPr id="24" name="Rectangle 10"/>
          <p:cNvSpPr>
            <a:spLocks noChangeArrowheads="1"/>
          </p:cNvSpPr>
          <p:nvPr/>
        </p:nvSpPr>
        <p:spPr bwMode="auto">
          <a:xfrm>
            <a:off x="0" y="5715000"/>
            <a:ext cx="9144000" cy="1143000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nl-NL"/>
          </a:p>
        </p:txBody>
      </p:sp>
      <p:sp>
        <p:nvSpPr>
          <p:cNvPr id="27" name="TextBox 17"/>
          <p:cNvSpPr txBox="1"/>
          <p:nvPr/>
        </p:nvSpPr>
        <p:spPr>
          <a:xfrm>
            <a:off x="533400" y="1916668"/>
            <a:ext cx="7620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dirty="0" err="1" smtClean="0">
                <a:latin typeface="+mn-lt"/>
              </a:rPr>
              <a:t>Energie</a:t>
            </a:r>
            <a:r>
              <a:rPr lang="en-US" dirty="0" smtClean="0">
                <a:latin typeface="+mn-lt"/>
              </a:rPr>
              <a:t> </a:t>
            </a:r>
            <a:r>
              <a:rPr lang="en-US" dirty="0" err="1" smtClean="0">
                <a:latin typeface="+mn-lt"/>
              </a:rPr>
              <a:t>degradatie</a:t>
            </a:r>
            <a:r>
              <a:rPr lang="en-US" dirty="0" smtClean="0">
                <a:latin typeface="+mn-lt"/>
              </a:rPr>
              <a:t> </a:t>
            </a:r>
            <a:r>
              <a:rPr lang="en-US" dirty="0" err="1" smtClean="0">
                <a:latin typeface="+mn-lt"/>
              </a:rPr>
              <a:t>treedt</a:t>
            </a:r>
            <a:r>
              <a:rPr lang="en-US" dirty="0" smtClean="0">
                <a:latin typeface="+mn-lt"/>
              </a:rPr>
              <a:t> op door </a:t>
            </a:r>
            <a:r>
              <a:rPr lang="en-US" dirty="0" err="1" smtClean="0">
                <a:latin typeface="+mn-lt"/>
              </a:rPr>
              <a:t>botsingen</a:t>
            </a:r>
            <a:r>
              <a:rPr lang="en-US" dirty="0" smtClean="0">
                <a:latin typeface="+mn-lt"/>
              </a:rPr>
              <a:t> (neutron slow down)</a:t>
            </a:r>
            <a:endParaRPr lang="en-US" dirty="0">
              <a:latin typeface="+mn-lt"/>
            </a:endParaRPr>
          </a:p>
        </p:txBody>
      </p:sp>
      <p:sp>
        <p:nvSpPr>
          <p:cNvPr id="31" name="TextBox 17"/>
          <p:cNvSpPr txBox="1"/>
          <p:nvPr/>
        </p:nvSpPr>
        <p:spPr>
          <a:xfrm>
            <a:off x="533400" y="2819400"/>
            <a:ext cx="44958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dirty="0" err="1" smtClean="0">
                <a:latin typeface="+mn-lt"/>
              </a:rPr>
              <a:t>Kleine</a:t>
            </a:r>
            <a:r>
              <a:rPr lang="en-US" dirty="0" smtClean="0">
                <a:latin typeface="+mn-lt"/>
              </a:rPr>
              <a:t> ratio </a:t>
            </a:r>
            <a:r>
              <a:rPr lang="en-US" dirty="0" err="1" smtClean="0">
                <a:latin typeface="+mn-lt"/>
              </a:rPr>
              <a:t>levert</a:t>
            </a:r>
            <a:r>
              <a:rPr lang="en-US" dirty="0" smtClean="0">
                <a:latin typeface="+mn-lt"/>
              </a:rPr>
              <a:t> hard spectrum</a:t>
            </a:r>
            <a:endParaRPr lang="en-US" sz="1600" dirty="0">
              <a:latin typeface="+mn-lt"/>
            </a:endParaRPr>
          </a:p>
        </p:txBody>
      </p:sp>
      <p:sp>
        <p:nvSpPr>
          <p:cNvPr id="17" name="TextBox 17"/>
          <p:cNvSpPr txBox="1"/>
          <p:nvPr/>
        </p:nvSpPr>
        <p:spPr>
          <a:xfrm>
            <a:off x="533400" y="2221468"/>
            <a:ext cx="78486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dirty="0" smtClean="0">
                <a:latin typeface="+mn-lt"/>
              </a:rPr>
              <a:t>In </a:t>
            </a:r>
            <a:r>
              <a:rPr lang="en-US" dirty="0" err="1" smtClean="0">
                <a:latin typeface="+mn-lt"/>
              </a:rPr>
              <a:t>een</a:t>
            </a:r>
            <a:r>
              <a:rPr lang="en-US" dirty="0" smtClean="0">
                <a:latin typeface="+mn-lt"/>
              </a:rPr>
              <a:t> medium </a:t>
            </a:r>
            <a:r>
              <a:rPr lang="en-US" dirty="0" err="1" smtClean="0">
                <a:latin typeface="+mn-lt"/>
              </a:rPr>
              <a:t>waar</a:t>
            </a:r>
            <a:r>
              <a:rPr lang="en-US" dirty="0" smtClean="0">
                <a:latin typeface="+mn-lt"/>
              </a:rPr>
              <a:t> de ratio van </a:t>
            </a:r>
            <a:r>
              <a:rPr lang="en-US" dirty="0" err="1" smtClean="0">
                <a:latin typeface="+mn-lt"/>
              </a:rPr>
              <a:t>verstrooiing</a:t>
            </a:r>
            <a:r>
              <a:rPr lang="en-US" dirty="0" smtClean="0">
                <a:latin typeface="+mn-lt"/>
              </a:rPr>
              <a:t> en </a:t>
            </a:r>
            <a:r>
              <a:rPr lang="en-US" dirty="0" err="1" smtClean="0">
                <a:latin typeface="+mn-lt"/>
              </a:rPr>
              <a:t>absorptie</a:t>
            </a:r>
            <a:r>
              <a:rPr lang="en-US" dirty="0" smtClean="0">
                <a:latin typeface="+mn-lt"/>
              </a:rPr>
              <a:t> </a:t>
            </a:r>
            <a:r>
              <a:rPr lang="en-US" dirty="0" err="1" smtClean="0">
                <a:latin typeface="+mn-lt"/>
              </a:rPr>
              <a:t>werkzame</a:t>
            </a:r>
            <a:r>
              <a:rPr lang="en-US" dirty="0" smtClean="0">
                <a:latin typeface="+mn-lt"/>
              </a:rPr>
              <a:t> </a:t>
            </a:r>
            <a:r>
              <a:rPr lang="en-US" dirty="0" err="1" smtClean="0">
                <a:latin typeface="+mn-lt"/>
              </a:rPr>
              <a:t>doorsnede</a:t>
            </a:r>
            <a:r>
              <a:rPr lang="en-US" dirty="0" smtClean="0">
                <a:latin typeface="+mn-lt"/>
              </a:rPr>
              <a:t> </a:t>
            </a:r>
            <a:r>
              <a:rPr lang="en-US" dirty="0" err="1" smtClean="0">
                <a:latin typeface="+mn-lt"/>
              </a:rPr>
              <a:t>groot</a:t>
            </a:r>
            <a:r>
              <a:rPr lang="en-US" dirty="0" smtClean="0">
                <a:latin typeface="+mn-lt"/>
              </a:rPr>
              <a:t> is, </a:t>
            </a:r>
            <a:r>
              <a:rPr lang="en-US" dirty="0" err="1" smtClean="0">
                <a:latin typeface="+mn-lt"/>
              </a:rPr>
              <a:t>zullen</a:t>
            </a:r>
            <a:r>
              <a:rPr lang="en-US" dirty="0" smtClean="0">
                <a:latin typeface="+mn-lt"/>
              </a:rPr>
              <a:t> </a:t>
            </a:r>
            <a:r>
              <a:rPr lang="en-US" dirty="0" err="1" smtClean="0">
                <a:latin typeface="+mn-lt"/>
              </a:rPr>
              <a:t>neutronen</a:t>
            </a:r>
            <a:r>
              <a:rPr lang="en-US" dirty="0" smtClean="0">
                <a:latin typeface="+mn-lt"/>
              </a:rPr>
              <a:t> </a:t>
            </a:r>
            <a:r>
              <a:rPr lang="en-US" dirty="0" err="1" smtClean="0">
                <a:latin typeface="+mn-lt"/>
              </a:rPr>
              <a:t>een</a:t>
            </a:r>
            <a:r>
              <a:rPr lang="en-US" dirty="0" smtClean="0">
                <a:latin typeface="+mn-lt"/>
              </a:rPr>
              <a:t> soft </a:t>
            </a:r>
            <a:r>
              <a:rPr lang="en-US" dirty="0" err="1" smtClean="0">
                <a:latin typeface="+mn-lt"/>
              </a:rPr>
              <a:t>thermisch</a:t>
            </a:r>
            <a:r>
              <a:rPr lang="en-US" dirty="0" smtClean="0">
                <a:latin typeface="+mn-lt"/>
              </a:rPr>
              <a:t> spectrum </a:t>
            </a:r>
            <a:r>
              <a:rPr lang="en-US" dirty="0" err="1" smtClean="0">
                <a:latin typeface="+mn-lt"/>
              </a:rPr>
              <a:t>hebben</a:t>
            </a:r>
            <a:endParaRPr lang="en-US" dirty="0">
              <a:latin typeface="+mn-lt"/>
            </a:endParaRPr>
          </a:p>
        </p:txBody>
      </p:sp>
      <p:sp>
        <p:nvSpPr>
          <p:cNvPr id="21" name="TextBox 17"/>
          <p:cNvSpPr txBox="1"/>
          <p:nvPr/>
        </p:nvSpPr>
        <p:spPr>
          <a:xfrm>
            <a:off x="533400" y="3276600"/>
            <a:ext cx="44958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dirty="0" err="1" smtClean="0">
                <a:latin typeface="+mn-lt"/>
              </a:rPr>
              <a:t>Elastische</a:t>
            </a:r>
            <a:r>
              <a:rPr lang="en-US" dirty="0" smtClean="0">
                <a:latin typeface="+mn-lt"/>
              </a:rPr>
              <a:t> </a:t>
            </a:r>
            <a:r>
              <a:rPr lang="en-US" dirty="0" err="1" smtClean="0">
                <a:latin typeface="+mn-lt"/>
              </a:rPr>
              <a:t>verstrooiing</a:t>
            </a:r>
            <a:r>
              <a:rPr lang="en-US" dirty="0" smtClean="0">
                <a:latin typeface="+mn-lt"/>
              </a:rPr>
              <a:t>:</a:t>
            </a:r>
            <a:endParaRPr lang="en-US" sz="1600" dirty="0">
              <a:latin typeface="+mn-lt"/>
            </a:endParaRPr>
          </a:p>
        </p:txBody>
      </p:sp>
      <p:graphicFrame>
        <p:nvGraphicFramePr>
          <p:cNvPr id="194562" name="Object 2"/>
          <p:cNvGraphicFramePr>
            <a:graphicFrameLocks noChangeAspect="1"/>
          </p:cNvGraphicFramePr>
          <p:nvPr/>
        </p:nvGraphicFramePr>
        <p:xfrm>
          <a:off x="4079875" y="3657600"/>
          <a:ext cx="1855788" cy="327025"/>
        </p:xfrm>
        <a:graphic>
          <a:graphicData uri="http://schemas.openxmlformats.org/presentationml/2006/ole">
            <p:oleObj spid="_x0000_s194562" name="Equation" r:id="rId4" imgW="1155600" imgH="203040" progId="Equation.DSMT4">
              <p:embed/>
            </p:oleObj>
          </a:graphicData>
        </a:graphic>
      </p:graphicFrame>
      <p:graphicFrame>
        <p:nvGraphicFramePr>
          <p:cNvPr id="194563" name="Object 3"/>
          <p:cNvGraphicFramePr>
            <a:graphicFrameLocks noChangeAspect="1"/>
          </p:cNvGraphicFramePr>
          <p:nvPr/>
        </p:nvGraphicFramePr>
        <p:xfrm>
          <a:off x="3775075" y="3907632"/>
          <a:ext cx="2732088" cy="633413"/>
        </p:xfrm>
        <a:graphic>
          <a:graphicData uri="http://schemas.openxmlformats.org/presentationml/2006/ole">
            <p:oleObj spid="_x0000_s194563" name="Equation" r:id="rId5" imgW="1701720" imgH="393480" progId="Equation.DSMT4">
              <p:embed/>
            </p:oleObj>
          </a:graphicData>
        </a:graphic>
      </p:graphicFrame>
      <p:sp>
        <p:nvSpPr>
          <p:cNvPr id="23" name="Rechteraccolade 22"/>
          <p:cNvSpPr/>
          <p:nvPr/>
        </p:nvSpPr>
        <p:spPr bwMode="auto">
          <a:xfrm>
            <a:off x="6594475" y="3701257"/>
            <a:ext cx="152400" cy="762000"/>
          </a:xfrm>
          <a:prstGeom prst="rightBrac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Symbol" pitchFamily="18" charset="2"/>
            </a:endParaRPr>
          </a:p>
        </p:txBody>
      </p:sp>
      <p:graphicFrame>
        <p:nvGraphicFramePr>
          <p:cNvPr id="194564" name="Object 4"/>
          <p:cNvGraphicFramePr>
            <a:graphicFrameLocks noChangeAspect="1"/>
          </p:cNvGraphicFramePr>
          <p:nvPr/>
        </p:nvGraphicFramePr>
        <p:xfrm>
          <a:off x="6975475" y="3686969"/>
          <a:ext cx="1406525" cy="755650"/>
        </p:xfrm>
        <a:graphic>
          <a:graphicData uri="http://schemas.openxmlformats.org/presentationml/2006/ole">
            <p:oleObj spid="_x0000_s194564" name="Equation" r:id="rId6" imgW="876240" imgH="469800" progId="Equation.DSMT4">
              <p:embed/>
            </p:oleObj>
          </a:graphicData>
        </a:graphic>
      </p:graphicFrame>
      <p:sp>
        <p:nvSpPr>
          <p:cNvPr id="28" name="TextBox 17"/>
          <p:cNvSpPr txBox="1"/>
          <p:nvPr/>
        </p:nvSpPr>
        <p:spPr>
          <a:xfrm>
            <a:off x="533400" y="3626404"/>
            <a:ext cx="44958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dirty="0" err="1" smtClean="0">
                <a:latin typeface="+mn-lt"/>
              </a:rPr>
              <a:t>Voorbeeld</a:t>
            </a:r>
            <a:r>
              <a:rPr lang="en-US" dirty="0" smtClean="0">
                <a:latin typeface="+mn-lt"/>
              </a:rPr>
              <a:t>: </a:t>
            </a:r>
            <a:r>
              <a:rPr lang="en-US" dirty="0" err="1" smtClean="0">
                <a:latin typeface="+mn-lt"/>
              </a:rPr>
              <a:t>frontale</a:t>
            </a:r>
            <a:r>
              <a:rPr lang="en-US" dirty="0" smtClean="0">
                <a:latin typeface="+mn-lt"/>
              </a:rPr>
              <a:t> </a:t>
            </a:r>
            <a:r>
              <a:rPr lang="en-US" dirty="0" err="1" smtClean="0">
                <a:latin typeface="+mn-lt"/>
              </a:rPr>
              <a:t>botsing</a:t>
            </a:r>
            <a:endParaRPr lang="en-US" sz="1600" dirty="0">
              <a:latin typeface="+mn-lt"/>
            </a:endParaRPr>
          </a:p>
        </p:txBody>
      </p:sp>
      <p:sp>
        <p:nvSpPr>
          <p:cNvPr id="29" name="Tekstvak 28"/>
          <p:cNvSpPr txBox="1"/>
          <p:nvPr/>
        </p:nvSpPr>
        <p:spPr>
          <a:xfrm>
            <a:off x="6629400" y="4505980"/>
            <a:ext cx="2438400" cy="646331"/>
          </a:xfrm>
          <a:prstGeom prst="rect">
            <a:avLst/>
          </a:prstGeom>
          <a:solidFill>
            <a:srgbClr val="FFFFCC"/>
          </a:solidFill>
        </p:spPr>
        <p:txBody>
          <a:bodyPr wrap="square" rtlCol="0">
            <a:spAutoFit/>
          </a:bodyPr>
          <a:lstStyle/>
          <a:p>
            <a:r>
              <a:rPr lang="nl-NL" sz="1400" dirty="0" smtClean="0">
                <a:latin typeface="+mn-lt"/>
              </a:rPr>
              <a:t>Maximum energieverlies:</a:t>
            </a:r>
          </a:p>
          <a:p>
            <a:pPr lvl="1"/>
            <a:r>
              <a:rPr lang="nl-NL" sz="1100" dirty="0" smtClean="0"/>
              <a:t>2%</a:t>
            </a:r>
            <a:r>
              <a:rPr lang="nl-NL" sz="1100" dirty="0" smtClean="0">
                <a:latin typeface="+mn-lt"/>
              </a:rPr>
              <a:t> in een botsing met </a:t>
            </a:r>
            <a:r>
              <a:rPr lang="nl-NL" sz="1100" baseline="30000" dirty="0" smtClean="0">
                <a:latin typeface="+mn-lt"/>
              </a:rPr>
              <a:t>238</a:t>
            </a:r>
            <a:r>
              <a:rPr lang="nl-NL" sz="1100" dirty="0" smtClean="0">
                <a:latin typeface="+mn-lt"/>
              </a:rPr>
              <a:t>U</a:t>
            </a:r>
          </a:p>
          <a:p>
            <a:pPr lvl="1"/>
            <a:r>
              <a:rPr lang="nl-NL" sz="1100" dirty="0" smtClean="0"/>
              <a:t>100% </a:t>
            </a:r>
            <a:r>
              <a:rPr lang="nl-NL" sz="1100" dirty="0" smtClean="0">
                <a:latin typeface="+mn-lt"/>
              </a:rPr>
              <a:t>voor met een proton</a:t>
            </a:r>
          </a:p>
        </p:txBody>
      </p:sp>
      <p:sp>
        <p:nvSpPr>
          <p:cNvPr id="30" name="TextBox 17"/>
          <p:cNvSpPr txBox="1"/>
          <p:nvPr/>
        </p:nvSpPr>
        <p:spPr>
          <a:xfrm>
            <a:off x="533400" y="4736068"/>
            <a:ext cx="48006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dirty="0" err="1" smtClean="0">
                <a:latin typeface="+mn-lt"/>
              </a:rPr>
              <a:t>Algemeen</a:t>
            </a:r>
            <a:r>
              <a:rPr lang="en-US" dirty="0" smtClean="0">
                <a:latin typeface="+mn-lt"/>
              </a:rPr>
              <a:t> is de </a:t>
            </a:r>
            <a:r>
              <a:rPr lang="en-US" dirty="0" err="1" smtClean="0">
                <a:latin typeface="+mn-lt"/>
              </a:rPr>
              <a:t>waarschijnlijkheidsverdeling</a:t>
            </a:r>
            <a:endParaRPr lang="en-US" sz="1600" dirty="0">
              <a:latin typeface="+mn-lt"/>
            </a:endParaRPr>
          </a:p>
        </p:txBody>
      </p:sp>
      <p:grpSp>
        <p:nvGrpSpPr>
          <p:cNvPr id="34" name="Groep 33"/>
          <p:cNvGrpSpPr/>
          <p:nvPr/>
        </p:nvGrpSpPr>
        <p:grpSpPr>
          <a:xfrm>
            <a:off x="1462088" y="5181600"/>
            <a:ext cx="4876800" cy="819812"/>
            <a:chOff x="1462088" y="5181600"/>
            <a:chExt cx="4876800" cy="819812"/>
          </a:xfrm>
        </p:grpSpPr>
        <p:graphicFrame>
          <p:nvGraphicFramePr>
            <p:cNvPr id="194565" name="Object 5"/>
            <p:cNvGraphicFramePr>
              <a:graphicFrameLocks noChangeAspect="1"/>
            </p:cNvGraphicFramePr>
            <p:nvPr/>
          </p:nvGraphicFramePr>
          <p:xfrm>
            <a:off x="1462088" y="5181600"/>
            <a:ext cx="4876800" cy="819812"/>
          </p:xfrm>
          <a:graphic>
            <a:graphicData uri="http://schemas.openxmlformats.org/presentationml/2006/ole">
              <p:oleObj spid="_x0000_s194565" name="Equation" r:id="rId7" imgW="4241520" imgH="711000" progId="Equation.DSMT4">
                <p:embed/>
              </p:oleObj>
            </a:graphicData>
          </a:graphic>
        </p:graphicFrame>
        <p:sp>
          <p:nvSpPr>
            <p:cNvPr id="32" name="Rechthoek 31"/>
            <p:cNvSpPr/>
            <p:nvPr/>
          </p:nvSpPr>
          <p:spPr bwMode="auto">
            <a:xfrm>
              <a:off x="4786313" y="5181600"/>
              <a:ext cx="90488" cy="762000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nl-NL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Symbol" pitchFamily="18" charset="2"/>
              </a:endParaRPr>
            </a:p>
          </p:txBody>
        </p:sp>
      </p:grpSp>
      <p:sp>
        <p:nvSpPr>
          <p:cNvPr id="35" name="TextBox 17"/>
          <p:cNvSpPr txBox="1"/>
          <p:nvPr/>
        </p:nvSpPr>
        <p:spPr>
          <a:xfrm>
            <a:off x="533400" y="6107668"/>
            <a:ext cx="39624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dirty="0" err="1" smtClean="0">
                <a:latin typeface="+mn-lt"/>
              </a:rPr>
              <a:t>Deze</a:t>
            </a:r>
            <a:r>
              <a:rPr lang="en-US" dirty="0" smtClean="0">
                <a:latin typeface="+mn-lt"/>
              </a:rPr>
              <a:t> </a:t>
            </a:r>
            <a:r>
              <a:rPr lang="en-US" dirty="0" err="1" smtClean="0">
                <a:latin typeface="+mn-lt"/>
              </a:rPr>
              <a:t>kans</a:t>
            </a:r>
            <a:r>
              <a:rPr lang="en-US" dirty="0" smtClean="0">
                <a:latin typeface="+mn-lt"/>
              </a:rPr>
              <a:t> </a:t>
            </a:r>
            <a:r>
              <a:rPr lang="en-US" dirty="0" err="1" smtClean="0">
                <a:latin typeface="+mn-lt"/>
              </a:rPr>
              <a:t>kan</a:t>
            </a:r>
            <a:r>
              <a:rPr lang="en-US" dirty="0" smtClean="0">
                <a:latin typeface="+mn-lt"/>
              </a:rPr>
              <a:t> met de </a:t>
            </a:r>
            <a:r>
              <a:rPr lang="en-US" dirty="0" err="1" smtClean="0">
                <a:latin typeface="+mn-lt"/>
              </a:rPr>
              <a:t>werkzame</a:t>
            </a:r>
            <a:r>
              <a:rPr lang="en-US" dirty="0" smtClean="0">
                <a:latin typeface="+mn-lt"/>
              </a:rPr>
              <a:t> </a:t>
            </a:r>
            <a:r>
              <a:rPr lang="en-US" dirty="0" err="1" smtClean="0">
                <a:latin typeface="+mn-lt"/>
              </a:rPr>
              <a:t>doorsnede</a:t>
            </a:r>
            <a:r>
              <a:rPr lang="en-US" dirty="0" smtClean="0">
                <a:latin typeface="+mn-lt"/>
              </a:rPr>
              <a:t> </a:t>
            </a:r>
            <a:r>
              <a:rPr lang="en-US" dirty="0" err="1" smtClean="0">
                <a:latin typeface="+mn-lt"/>
              </a:rPr>
              <a:t>gecombineerd</a:t>
            </a:r>
            <a:r>
              <a:rPr lang="en-US" dirty="0" smtClean="0">
                <a:latin typeface="+mn-lt"/>
              </a:rPr>
              <a:t> </a:t>
            </a:r>
            <a:r>
              <a:rPr lang="en-US" dirty="0" err="1" smtClean="0">
                <a:latin typeface="+mn-lt"/>
              </a:rPr>
              <a:t>worden</a:t>
            </a:r>
            <a:endParaRPr lang="en-US" sz="1600" dirty="0">
              <a:latin typeface="+mn-lt"/>
            </a:endParaRPr>
          </a:p>
        </p:txBody>
      </p:sp>
      <p:graphicFrame>
        <p:nvGraphicFramePr>
          <p:cNvPr id="36" name="Object 5"/>
          <p:cNvGraphicFramePr>
            <a:graphicFrameLocks noChangeAspect="1"/>
          </p:cNvGraphicFramePr>
          <p:nvPr/>
        </p:nvGraphicFramePr>
        <p:xfrm>
          <a:off x="4381500" y="6172200"/>
          <a:ext cx="2247900" cy="263525"/>
        </p:xfrm>
        <a:graphic>
          <a:graphicData uri="http://schemas.openxmlformats.org/presentationml/2006/ole">
            <p:oleObj spid="_x0000_s194566" name="Equation" r:id="rId8" imgW="1955520" imgH="228600" progId="Equation.DSMT4">
              <p:embed/>
            </p:oleObj>
          </a:graphicData>
        </a:graphic>
      </p:graphicFrame>
      <p:graphicFrame>
        <p:nvGraphicFramePr>
          <p:cNvPr id="194567" name="Object 7"/>
          <p:cNvGraphicFramePr>
            <a:graphicFrameLocks noChangeAspect="1"/>
          </p:cNvGraphicFramePr>
          <p:nvPr/>
        </p:nvGraphicFramePr>
        <p:xfrm>
          <a:off x="6858000" y="6172200"/>
          <a:ext cx="2247900" cy="263525"/>
        </p:xfrm>
        <a:graphic>
          <a:graphicData uri="http://schemas.openxmlformats.org/presentationml/2006/ole">
            <p:oleObj spid="_x0000_s194567" name="Equation" r:id="rId9" imgW="1955520" imgH="228600" progId="Equation.DSMT4">
              <p:embed/>
            </p:oleObj>
          </a:graphicData>
        </a:graphic>
      </p:graphicFrame>
      <p:graphicFrame>
        <p:nvGraphicFramePr>
          <p:cNvPr id="194568" name="Object 8"/>
          <p:cNvGraphicFramePr>
            <a:graphicFrameLocks noChangeAspect="1"/>
          </p:cNvGraphicFramePr>
          <p:nvPr/>
        </p:nvGraphicFramePr>
        <p:xfrm>
          <a:off x="4094162" y="6462713"/>
          <a:ext cx="5049838" cy="395287"/>
        </p:xfrm>
        <a:graphic>
          <a:graphicData uri="http://schemas.openxmlformats.org/presentationml/2006/ole">
            <p:oleObj spid="_x0000_s194568" name="Equation" r:id="rId10" imgW="4394160" imgH="342720" progId="Equation.DSMT4">
              <p:embed/>
            </p:oleObj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5" dur="500"/>
                                        <p:tgtEl>
                                          <p:spTgt spid="1945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0" dur="500"/>
                                        <p:tgtEl>
                                          <p:spTgt spid="1945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8" dur="500"/>
                                        <p:tgtEl>
                                          <p:spTgt spid="1945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4" dur="500"/>
                                        <p:tgtEl>
                                          <p:spTgt spid="1945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9" dur="500"/>
                                        <p:tgtEl>
                                          <p:spTgt spid="1945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27" grpId="0"/>
      <p:bldP spid="31" grpId="0"/>
      <p:bldP spid="17" grpId="0"/>
      <p:bldP spid="21" grpId="0"/>
      <p:bldP spid="23" grpId="0" animBg="1"/>
      <p:bldP spid="28" grpId="0"/>
      <p:bldP spid="29" grpId="0" animBg="1"/>
      <p:bldP spid="30" grpId="0"/>
      <p:bldP spid="3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1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pPr>
              <a:defRPr/>
            </a:pPr>
            <a:r>
              <a:rPr lang="en-US" i="1" kern="1200" dirty="0" err="1" smtClean="0">
                <a:solidFill>
                  <a:srgbClr val="000099"/>
                </a:solidFill>
              </a:rPr>
              <a:t>Modereren</a:t>
            </a:r>
            <a:r>
              <a:rPr lang="en-US" i="1" kern="1200" dirty="0" smtClean="0">
                <a:solidFill>
                  <a:srgbClr val="000099"/>
                </a:solidFill>
              </a:rPr>
              <a:t> van </a:t>
            </a:r>
            <a:r>
              <a:rPr lang="en-US" i="1" kern="1200" dirty="0" err="1" smtClean="0">
                <a:solidFill>
                  <a:srgbClr val="000099"/>
                </a:solidFill>
              </a:rPr>
              <a:t>neutronen</a:t>
            </a:r>
            <a:endParaRPr lang="en-US" i="1" kern="1200" dirty="0" smtClean="0">
              <a:solidFill>
                <a:srgbClr val="000099"/>
              </a:solidFill>
              <a:ea typeface="+mn-ea"/>
              <a:cs typeface="+mn-cs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33400" y="1219200"/>
            <a:ext cx="830580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dirty="0" err="1" smtClean="0">
                <a:latin typeface="Arial" charset="0"/>
              </a:rPr>
              <a:t>Een</a:t>
            </a:r>
            <a:r>
              <a:rPr lang="en-US" dirty="0" smtClean="0">
                <a:latin typeface="Arial" charset="0"/>
              </a:rPr>
              <a:t> </a:t>
            </a:r>
            <a:r>
              <a:rPr lang="en-US" i="1" dirty="0" smtClean="0">
                <a:latin typeface="Arial" charset="0"/>
              </a:rPr>
              <a:t>moderator</a:t>
            </a:r>
            <a:r>
              <a:rPr lang="en-US" dirty="0" smtClean="0">
                <a:latin typeface="Arial" charset="0"/>
              </a:rPr>
              <a:t> is reactor </a:t>
            </a:r>
            <a:r>
              <a:rPr lang="en-US" dirty="0" err="1" smtClean="0">
                <a:latin typeface="Arial" charset="0"/>
              </a:rPr>
              <a:t>materiaal</a:t>
            </a:r>
            <a:r>
              <a:rPr lang="en-US" dirty="0" smtClean="0">
                <a:latin typeface="Arial" charset="0"/>
              </a:rPr>
              <a:t> </a:t>
            </a:r>
            <a:r>
              <a:rPr lang="en-US" dirty="0" err="1" smtClean="0">
                <a:latin typeface="Arial" charset="0"/>
              </a:rPr>
              <a:t>dat</a:t>
            </a:r>
            <a:r>
              <a:rPr lang="en-US" dirty="0" smtClean="0">
                <a:latin typeface="Arial" charset="0"/>
              </a:rPr>
              <a:t> </a:t>
            </a:r>
            <a:r>
              <a:rPr lang="en-US" dirty="0" err="1" smtClean="0">
                <a:latin typeface="Arial" charset="0"/>
              </a:rPr>
              <a:t>als</a:t>
            </a:r>
            <a:r>
              <a:rPr lang="en-US" dirty="0" smtClean="0">
                <a:latin typeface="Arial" charset="0"/>
              </a:rPr>
              <a:t> </a:t>
            </a:r>
            <a:r>
              <a:rPr lang="en-US" dirty="0" err="1" smtClean="0">
                <a:latin typeface="Arial" charset="0"/>
              </a:rPr>
              <a:t>doel</a:t>
            </a:r>
            <a:r>
              <a:rPr lang="en-US" dirty="0" smtClean="0">
                <a:latin typeface="Arial" charset="0"/>
              </a:rPr>
              <a:t> </a:t>
            </a:r>
            <a:r>
              <a:rPr lang="en-US" dirty="0" err="1" smtClean="0">
                <a:latin typeface="Arial" charset="0"/>
              </a:rPr>
              <a:t>heeft</a:t>
            </a:r>
            <a:r>
              <a:rPr lang="en-US" dirty="0" smtClean="0">
                <a:latin typeface="Arial" charset="0"/>
              </a:rPr>
              <a:t> </a:t>
            </a:r>
            <a:r>
              <a:rPr lang="en-US" dirty="0" err="1" smtClean="0">
                <a:latin typeface="Arial" charset="0"/>
              </a:rPr>
              <a:t>om</a:t>
            </a:r>
            <a:r>
              <a:rPr lang="en-US" dirty="0" smtClean="0">
                <a:latin typeface="Arial" charset="0"/>
              </a:rPr>
              <a:t> </a:t>
            </a:r>
            <a:r>
              <a:rPr lang="en-US" dirty="0" err="1" smtClean="0">
                <a:latin typeface="Arial" charset="0"/>
              </a:rPr>
              <a:t>neutronen</a:t>
            </a:r>
            <a:r>
              <a:rPr lang="en-US" dirty="0" smtClean="0">
                <a:latin typeface="Arial" charset="0"/>
              </a:rPr>
              <a:t> </a:t>
            </a:r>
            <a:r>
              <a:rPr lang="en-US" dirty="0" err="1" smtClean="0">
                <a:latin typeface="Arial" charset="0"/>
              </a:rPr>
              <a:t>thermisch</a:t>
            </a:r>
            <a:r>
              <a:rPr lang="en-US" dirty="0" smtClean="0">
                <a:latin typeface="Arial" charset="0"/>
              </a:rPr>
              <a:t> </a:t>
            </a:r>
            <a:r>
              <a:rPr lang="en-US" dirty="0" err="1" smtClean="0">
                <a:latin typeface="Arial" charset="0"/>
              </a:rPr>
              <a:t>te</a:t>
            </a:r>
            <a:r>
              <a:rPr lang="en-US" dirty="0" smtClean="0">
                <a:latin typeface="Arial" charset="0"/>
              </a:rPr>
              <a:t> </a:t>
            </a:r>
            <a:r>
              <a:rPr lang="en-US" dirty="0" err="1" smtClean="0">
                <a:latin typeface="Arial" charset="0"/>
              </a:rPr>
              <a:t>maken</a:t>
            </a:r>
            <a:r>
              <a:rPr lang="en-US" dirty="0" smtClean="0">
                <a:latin typeface="Arial" charset="0"/>
              </a:rPr>
              <a:t> (in </a:t>
            </a:r>
            <a:r>
              <a:rPr lang="en-US" dirty="0" err="1" smtClean="0">
                <a:latin typeface="Arial" charset="0"/>
              </a:rPr>
              <a:t>zo</a:t>
            </a:r>
            <a:r>
              <a:rPr lang="en-US" dirty="0" smtClean="0">
                <a:latin typeface="Arial" charset="0"/>
              </a:rPr>
              <a:t> min </a:t>
            </a:r>
            <a:r>
              <a:rPr lang="en-US" dirty="0" err="1" smtClean="0">
                <a:latin typeface="Arial" charset="0"/>
              </a:rPr>
              <a:t>mogelijk</a:t>
            </a:r>
            <a:r>
              <a:rPr lang="en-US" dirty="0" smtClean="0">
                <a:latin typeface="Arial" charset="0"/>
              </a:rPr>
              <a:t> </a:t>
            </a:r>
            <a:r>
              <a:rPr lang="en-US" dirty="0" err="1" smtClean="0">
                <a:latin typeface="Arial" charset="0"/>
              </a:rPr>
              <a:t>botsingen</a:t>
            </a:r>
            <a:r>
              <a:rPr lang="en-US" dirty="0" smtClean="0">
                <a:latin typeface="Arial" charset="0"/>
              </a:rPr>
              <a:t>, </a:t>
            </a:r>
            <a:r>
              <a:rPr lang="en-US" dirty="0" err="1" smtClean="0">
                <a:latin typeface="Arial" charset="0"/>
              </a:rPr>
              <a:t>zonder</a:t>
            </a:r>
            <a:r>
              <a:rPr lang="en-US" dirty="0" smtClean="0">
                <a:latin typeface="Arial" charset="0"/>
              </a:rPr>
              <a:t> </a:t>
            </a:r>
            <a:r>
              <a:rPr lang="en-US" dirty="0" err="1" smtClean="0">
                <a:latin typeface="Arial" charset="0"/>
              </a:rPr>
              <a:t>deze</a:t>
            </a:r>
            <a:r>
              <a:rPr lang="en-US" dirty="0" smtClean="0">
                <a:latin typeface="Arial" charset="0"/>
              </a:rPr>
              <a:t> </a:t>
            </a:r>
            <a:r>
              <a:rPr lang="en-US" dirty="0" err="1" smtClean="0">
                <a:latin typeface="Arial" charset="0"/>
              </a:rPr>
              <a:t>te</a:t>
            </a:r>
            <a:r>
              <a:rPr lang="en-US" dirty="0" smtClean="0">
                <a:latin typeface="Arial" charset="0"/>
              </a:rPr>
              <a:t> </a:t>
            </a:r>
            <a:r>
              <a:rPr lang="en-US" dirty="0" err="1" smtClean="0">
                <a:latin typeface="Arial" charset="0"/>
              </a:rPr>
              <a:t>absorberen</a:t>
            </a:r>
            <a:r>
              <a:rPr lang="en-US" dirty="0" smtClean="0">
                <a:latin typeface="Arial" charset="0"/>
              </a:rPr>
              <a:t>). </a:t>
            </a:r>
          </a:p>
          <a:p>
            <a:pPr>
              <a:defRPr/>
            </a:pPr>
            <a:r>
              <a:rPr lang="en-US" dirty="0" err="1" smtClean="0">
                <a:latin typeface="Arial" charset="0"/>
              </a:rPr>
              <a:t>Materialen</a:t>
            </a:r>
            <a:r>
              <a:rPr lang="en-US" dirty="0" smtClean="0">
                <a:latin typeface="Arial" charset="0"/>
              </a:rPr>
              <a:t> met </a:t>
            </a:r>
            <a:r>
              <a:rPr lang="en-US" dirty="0" err="1" smtClean="0">
                <a:latin typeface="Arial" charset="0"/>
              </a:rPr>
              <a:t>lage</a:t>
            </a:r>
            <a:r>
              <a:rPr lang="en-US" dirty="0" smtClean="0">
                <a:latin typeface="Arial" charset="0"/>
              </a:rPr>
              <a:t> </a:t>
            </a:r>
            <a:r>
              <a:rPr lang="en-US" i="1" dirty="0" smtClean="0">
                <a:latin typeface="Arial" charset="0"/>
              </a:rPr>
              <a:t>A</a:t>
            </a:r>
            <a:r>
              <a:rPr lang="en-US" dirty="0" smtClean="0">
                <a:latin typeface="Arial" charset="0"/>
              </a:rPr>
              <a:t> </a:t>
            </a:r>
            <a:r>
              <a:rPr lang="en-US" dirty="0" err="1" smtClean="0">
                <a:latin typeface="Arial" charset="0"/>
              </a:rPr>
              <a:t>worden</a:t>
            </a:r>
            <a:r>
              <a:rPr lang="en-US" dirty="0" smtClean="0">
                <a:latin typeface="Arial" charset="0"/>
              </a:rPr>
              <a:t> </a:t>
            </a:r>
            <a:r>
              <a:rPr lang="en-US" dirty="0" err="1" smtClean="0">
                <a:latin typeface="Arial" charset="0"/>
              </a:rPr>
              <a:t>gebruikt</a:t>
            </a:r>
            <a:endParaRPr lang="en-US" dirty="0" smtClean="0">
              <a:latin typeface="Arial" charset="0"/>
            </a:endParaRPr>
          </a:p>
        </p:txBody>
      </p:sp>
      <p:sp>
        <p:nvSpPr>
          <p:cNvPr id="24" name="Rectangle 10"/>
          <p:cNvSpPr>
            <a:spLocks noChangeArrowheads="1"/>
          </p:cNvSpPr>
          <p:nvPr/>
        </p:nvSpPr>
        <p:spPr bwMode="auto">
          <a:xfrm>
            <a:off x="0" y="5715000"/>
            <a:ext cx="9144000" cy="1143000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nl-NL"/>
          </a:p>
        </p:txBody>
      </p:sp>
      <p:sp>
        <p:nvSpPr>
          <p:cNvPr id="17" name="TextBox 17"/>
          <p:cNvSpPr txBox="1"/>
          <p:nvPr/>
        </p:nvSpPr>
        <p:spPr>
          <a:xfrm>
            <a:off x="533400" y="2221468"/>
            <a:ext cx="7848600" cy="10341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36550" indent="-336550">
              <a:lnSpc>
                <a:spcPct val="90000"/>
              </a:lnSpc>
              <a:buSzPct val="100000"/>
              <a:tabLst>
                <a:tab pos="336550" algn="l"/>
                <a:tab pos="793750" algn="l"/>
                <a:tab pos="1250950" algn="l"/>
                <a:tab pos="1708150" algn="l"/>
                <a:tab pos="2165350" algn="l"/>
                <a:tab pos="2622550" algn="l"/>
                <a:tab pos="3079750" algn="l"/>
                <a:tab pos="3536950" algn="l"/>
                <a:tab pos="3994150" algn="l"/>
                <a:tab pos="4451350" algn="l"/>
                <a:tab pos="4908550" algn="l"/>
                <a:tab pos="5365750" algn="l"/>
                <a:tab pos="5822950" algn="l"/>
                <a:tab pos="6280150" algn="l"/>
                <a:tab pos="6737350" algn="l"/>
                <a:tab pos="7194550" algn="l"/>
                <a:tab pos="7651750" algn="l"/>
                <a:tab pos="8108950" algn="l"/>
                <a:tab pos="8566150" algn="l"/>
                <a:tab pos="9023350" algn="l"/>
                <a:tab pos="9480550" algn="l"/>
              </a:tabLst>
            </a:pPr>
            <a:r>
              <a:rPr lang="en-US" dirty="0" err="1" smtClean="0">
                <a:latin typeface="Arial" charset="0"/>
              </a:rPr>
              <a:t>Een</a:t>
            </a:r>
            <a:r>
              <a:rPr lang="en-US" dirty="0" smtClean="0">
                <a:latin typeface="Arial" charset="0"/>
              </a:rPr>
              <a:t> moderator </a:t>
            </a:r>
            <a:r>
              <a:rPr lang="en-US" dirty="0" err="1" smtClean="0">
                <a:latin typeface="Arial" charset="0"/>
              </a:rPr>
              <a:t>heeft</a:t>
            </a:r>
            <a:r>
              <a:rPr lang="en-US" dirty="0" smtClean="0">
                <a:latin typeface="Arial" charset="0"/>
              </a:rPr>
              <a:t> </a:t>
            </a:r>
            <a:r>
              <a:rPr lang="en-US" dirty="0" err="1" smtClean="0">
                <a:latin typeface="Arial" charset="0"/>
              </a:rPr>
              <a:t>drie</a:t>
            </a:r>
            <a:r>
              <a:rPr lang="en-US" dirty="0" smtClean="0">
                <a:latin typeface="Arial" charset="0"/>
              </a:rPr>
              <a:t> </a:t>
            </a:r>
            <a:r>
              <a:rPr lang="en-US" dirty="0" err="1" smtClean="0">
                <a:latin typeface="Arial" charset="0"/>
              </a:rPr>
              <a:t>wenselijke</a:t>
            </a:r>
            <a:r>
              <a:rPr lang="en-US" dirty="0" smtClean="0">
                <a:latin typeface="Arial" charset="0"/>
              </a:rPr>
              <a:t> </a:t>
            </a:r>
            <a:r>
              <a:rPr lang="en-US" dirty="0" err="1" smtClean="0">
                <a:latin typeface="Arial" charset="0"/>
              </a:rPr>
              <a:t>eigenschappen</a:t>
            </a:r>
            <a:r>
              <a:rPr lang="en-US" dirty="0" smtClean="0">
                <a:latin typeface="Arial" charset="0"/>
              </a:rPr>
              <a:t>:</a:t>
            </a:r>
          </a:p>
          <a:p>
            <a:pPr marL="793750" lvl="1" indent="-336550">
              <a:lnSpc>
                <a:spcPct val="90000"/>
              </a:lnSpc>
              <a:buSzPct val="100000"/>
              <a:buFont typeface="Arial" pitchFamily="34" charset="0"/>
              <a:buChar char="•"/>
              <a:tabLst>
                <a:tab pos="336550" algn="l"/>
                <a:tab pos="793750" algn="l"/>
                <a:tab pos="1250950" algn="l"/>
                <a:tab pos="1708150" algn="l"/>
                <a:tab pos="2165350" algn="l"/>
                <a:tab pos="2622550" algn="l"/>
                <a:tab pos="3079750" algn="l"/>
                <a:tab pos="3536950" algn="l"/>
                <a:tab pos="3994150" algn="l"/>
                <a:tab pos="4451350" algn="l"/>
                <a:tab pos="4908550" algn="l"/>
                <a:tab pos="5365750" algn="l"/>
                <a:tab pos="5822950" algn="l"/>
                <a:tab pos="6280150" algn="l"/>
                <a:tab pos="6737350" algn="l"/>
                <a:tab pos="7194550" algn="l"/>
                <a:tab pos="7651750" algn="l"/>
                <a:tab pos="8108950" algn="l"/>
                <a:tab pos="8566150" algn="l"/>
                <a:tab pos="9023350" algn="l"/>
                <a:tab pos="9480550" algn="l"/>
              </a:tabLst>
            </a:pPr>
            <a:r>
              <a:rPr lang="en-US" sz="1600" dirty="0" smtClean="0">
                <a:latin typeface="Arial" charset="0"/>
              </a:rPr>
              <a:t>Grote </a:t>
            </a:r>
            <a:r>
              <a:rPr lang="en-US" sz="1600" dirty="0" err="1" smtClean="0">
                <a:latin typeface="Arial" charset="0"/>
              </a:rPr>
              <a:t>werkzame</a:t>
            </a:r>
            <a:r>
              <a:rPr lang="en-US" sz="1600" dirty="0" smtClean="0">
                <a:latin typeface="Arial" charset="0"/>
              </a:rPr>
              <a:t> </a:t>
            </a:r>
            <a:r>
              <a:rPr lang="en-US" sz="1600" dirty="0" err="1" smtClean="0">
                <a:latin typeface="Arial" charset="0"/>
              </a:rPr>
              <a:t>doorsnede</a:t>
            </a:r>
            <a:r>
              <a:rPr lang="en-US" sz="1600" dirty="0" smtClean="0">
                <a:latin typeface="Arial" charset="0"/>
              </a:rPr>
              <a:t> </a:t>
            </a:r>
            <a:r>
              <a:rPr lang="en-US" sz="1600" dirty="0" err="1" smtClean="0">
                <a:latin typeface="Arial" charset="0"/>
              </a:rPr>
              <a:t>voor</a:t>
            </a:r>
            <a:r>
              <a:rPr lang="en-US" sz="1600" dirty="0" smtClean="0">
                <a:latin typeface="Arial" charset="0"/>
              </a:rPr>
              <a:t> </a:t>
            </a:r>
            <a:r>
              <a:rPr lang="en-US" sz="1600" dirty="0" err="1" smtClean="0">
                <a:latin typeface="Arial" charset="0"/>
              </a:rPr>
              <a:t>verstrooiing</a:t>
            </a:r>
            <a:endParaRPr lang="en-US" sz="1600" dirty="0" smtClean="0">
              <a:latin typeface="Arial" charset="0"/>
            </a:endParaRPr>
          </a:p>
          <a:p>
            <a:pPr marL="793750" lvl="1" indent="-336550">
              <a:lnSpc>
                <a:spcPct val="90000"/>
              </a:lnSpc>
              <a:buSzPct val="100000"/>
              <a:buFont typeface="Arial" pitchFamily="34" charset="0"/>
              <a:buChar char="•"/>
              <a:tabLst>
                <a:tab pos="336550" algn="l"/>
                <a:tab pos="793750" algn="l"/>
                <a:tab pos="1250950" algn="l"/>
                <a:tab pos="1708150" algn="l"/>
                <a:tab pos="2165350" algn="l"/>
                <a:tab pos="2622550" algn="l"/>
                <a:tab pos="3079750" algn="l"/>
                <a:tab pos="3536950" algn="l"/>
                <a:tab pos="3994150" algn="l"/>
                <a:tab pos="4451350" algn="l"/>
                <a:tab pos="4908550" algn="l"/>
                <a:tab pos="5365750" algn="l"/>
                <a:tab pos="5822950" algn="l"/>
                <a:tab pos="6280150" algn="l"/>
                <a:tab pos="6737350" algn="l"/>
                <a:tab pos="7194550" algn="l"/>
                <a:tab pos="7651750" algn="l"/>
                <a:tab pos="8108950" algn="l"/>
                <a:tab pos="8566150" algn="l"/>
                <a:tab pos="9023350" algn="l"/>
                <a:tab pos="9480550" algn="l"/>
              </a:tabLst>
            </a:pPr>
            <a:r>
              <a:rPr lang="en-US" sz="1600" dirty="0" err="1" smtClean="0">
                <a:latin typeface="Arial" charset="0"/>
              </a:rPr>
              <a:t>Kleine</a:t>
            </a:r>
            <a:r>
              <a:rPr lang="en-US" sz="1600" dirty="0" smtClean="0">
                <a:latin typeface="Arial" charset="0"/>
              </a:rPr>
              <a:t> </a:t>
            </a:r>
            <a:r>
              <a:rPr lang="en-US" sz="1600" dirty="0" err="1" smtClean="0">
                <a:latin typeface="Arial" charset="0"/>
              </a:rPr>
              <a:t>werkzame</a:t>
            </a:r>
            <a:r>
              <a:rPr lang="en-US" sz="1600" dirty="0" smtClean="0">
                <a:latin typeface="Arial" charset="0"/>
              </a:rPr>
              <a:t> </a:t>
            </a:r>
            <a:r>
              <a:rPr lang="en-US" sz="1600" dirty="0" err="1" smtClean="0">
                <a:latin typeface="Arial" charset="0"/>
              </a:rPr>
              <a:t>doorsnede</a:t>
            </a:r>
            <a:r>
              <a:rPr lang="en-US" sz="1600" dirty="0" smtClean="0">
                <a:latin typeface="Arial" charset="0"/>
              </a:rPr>
              <a:t> </a:t>
            </a:r>
            <a:r>
              <a:rPr lang="en-US" sz="1600" dirty="0" err="1" smtClean="0">
                <a:latin typeface="Arial" charset="0"/>
              </a:rPr>
              <a:t>voor</a:t>
            </a:r>
            <a:r>
              <a:rPr lang="en-US" sz="1600" dirty="0" smtClean="0">
                <a:latin typeface="Arial" charset="0"/>
              </a:rPr>
              <a:t> </a:t>
            </a:r>
            <a:r>
              <a:rPr lang="en-US" sz="1600" dirty="0" err="1" smtClean="0">
                <a:latin typeface="Arial" charset="0"/>
              </a:rPr>
              <a:t>absorptie</a:t>
            </a:r>
            <a:endParaRPr lang="en-US" sz="1600" dirty="0" smtClean="0">
              <a:latin typeface="Arial" charset="0"/>
            </a:endParaRPr>
          </a:p>
          <a:p>
            <a:pPr marL="793750" lvl="1" indent="-336550">
              <a:lnSpc>
                <a:spcPct val="90000"/>
              </a:lnSpc>
              <a:buSzPct val="100000"/>
              <a:buFont typeface="Arial" pitchFamily="34" charset="0"/>
              <a:buChar char="•"/>
              <a:tabLst>
                <a:tab pos="336550" algn="l"/>
                <a:tab pos="793750" algn="l"/>
                <a:tab pos="1250950" algn="l"/>
                <a:tab pos="1708150" algn="l"/>
                <a:tab pos="2165350" algn="l"/>
                <a:tab pos="2622550" algn="l"/>
                <a:tab pos="3079750" algn="l"/>
                <a:tab pos="3536950" algn="l"/>
                <a:tab pos="3994150" algn="l"/>
                <a:tab pos="4451350" algn="l"/>
                <a:tab pos="4908550" algn="l"/>
                <a:tab pos="5365750" algn="l"/>
                <a:tab pos="5822950" algn="l"/>
                <a:tab pos="6280150" algn="l"/>
                <a:tab pos="6737350" algn="l"/>
                <a:tab pos="7194550" algn="l"/>
                <a:tab pos="7651750" algn="l"/>
                <a:tab pos="8108950" algn="l"/>
                <a:tab pos="8566150" algn="l"/>
                <a:tab pos="9023350" algn="l"/>
                <a:tab pos="9480550" algn="l"/>
              </a:tabLst>
            </a:pPr>
            <a:r>
              <a:rPr lang="en-US" sz="1600" dirty="0" err="1" smtClean="0">
                <a:latin typeface="Arial" charset="0"/>
              </a:rPr>
              <a:t>Groot</a:t>
            </a:r>
            <a:r>
              <a:rPr lang="en-US" sz="1600" dirty="0" smtClean="0">
                <a:latin typeface="Arial" charset="0"/>
              </a:rPr>
              <a:t> </a:t>
            </a:r>
            <a:r>
              <a:rPr lang="en-US" sz="1600" dirty="0" err="1" smtClean="0">
                <a:latin typeface="Arial" charset="0"/>
              </a:rPr>
              <a:t>energieverlies</a:t>
            </a:r>
            <a:r>
              <a:rPr lang="en-US" sz="1600" dirty="0" smtClean="0">
                <a:latin typeface="Arial" charset="0"/>
              </a:rPr>
              <a:t> per </a:t>
            </a:r>
            <a:r>
              <a:rPr lang="en-US" sz="1600" dirty="0" err="1" smtClean="0">
                <a:latin typeface="Arial" charset="0"/>
              </a:rPr>
              <a:t>botsing</a:t>
            </a:r>
            <a:endParaRPr lang="en-US" sz="1600" dirty="0" smtClean="0">
              <a:latin typeface="Arial" charset="0"/>
            </a:endParaRPr>
          </a:p>
        </p:txBody>
      </p:sp>
      <p:sp>
        <p:nvSpPr>
          <p:cNvPr id="21" name="TextBox 17"/>
          <p:cNvSpPr txBox="1"/>
          <p:nvPr/>
        </p:nvSpPr>
        <p:spPr>
          <a:xfrm>
            <a:off x="533400" y="3276600"/>
            <a:ext cx="44958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dirty="0" smtClean="0">
                <a:latin typeface="+mn-lt"/>
              </a:rPr>
              <a:t>Slowing down decrement:</a:t>
            </a:r>
            <a:endParaRPr lang="en-US" sz="1600" dirty="0">
              <a:latin typeface="+mn-lt"/>
            </a:endParaRPr>
          </a:p>
        </p:txBody>
      </p:sp>
      <p:graphicFrame>
        <p:nvGraphicFramePr>
          <p:cNvPr id="194562" name="Object 2"/>
          <p:cNvGraphicFramePr>
            <a:graphicFrameLocks noChangeAspect="1"/>
          </p:cNvGraphicFramePr>
          <p:nvPr/>
        </p:nvGraphicFramePr>
        <p:xfrm>
          <a:off x="3352800" y="3256756"/>
          <a:ext cx="4262438" cy="469900"/>
        </p:xfrm>
        <a:graphic>
          <a:graphicData uri="http://schemas.openxmlformats.org/presentationml/2006/ole">
            <p:oleObj spid="_x0000_s195586" name="Equation" r:id="rId4" imgW="2654280" imgH="291960" progId="Equation.DSMT4">
              <p:embed/>
            </p:oleObj>
          </a:graphicData>
        </a:graphic>
      </p:graphicFrame>
      <p:sp>
        <p:nvSpPr>
          <p:cNvPr id="28" name="TextBox 17"/>
          <p:cNvSpPr txBox="1"/>
          <p:nvPr/>
        </p:nvSpPr>
        <p:spPr>
          <a:xfrm>
            <a:off x="533400" y="3626404"/>
            <a:ext cx="44958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dirty="0" smtClean="0">
                <a:latin typeface="+mn-lt"/>
              </a:rPr>
              <a:t>We </a:t>
            </a:r>
            <a:r>
              <a:rPr lang="en-US" dirty="0" err="1" smtClean="0">
                <a:latin typeface="+mn-lt"/>
              </a:rPr>
              <a:t>vinden</a:t>
            </a:r>
            <a:endParaRPr lang="en-US" sz="1600" dirty="0">
              <a:latin typeface="+mn-lt"/>
            </a:endParaRPr>
          </a:p>
        </p:txBody>
      </p:sp>
      <p:sp>
        <p:nvSpPr>
          <p:cNvPr id="29" name="Tekstvak 28"/>
          <p:cNvSpPr txBox="1"/>
          <p:nvPr/>
        </p:nvSpPr>
        <p:spPr>
          <a:xfrm>
            <a:off x="6629400" y="5267980"/>
            <a:ext cx="1981200" cy="523220"/>
          </a:xfrm>
          <a:prstGeom prst="rect">
            <a:avLst/>
          </a:prstGeom>
          <a:solidFill>
            <a:srgbClr val="FFFFCC"/>
          </a:solidFill>
        </p:spPr>
        <p:txBody>
          <a:bodyPr wrap="square" rtlCol="0">
            <a:spAutoFit/>
          </a:bodyPr>
          <a:lstStyle/>
          <a:p>
            <a:r>
              <a:rPr lang="nl-NL" sz="1400" dirty="0" smtClean="0">
                <a:latin typeface="+mn-lt"/>
              </a:rPr>
              <a:t>Verlies onafhankelijk van energie</a:t>
            </a:r>
            <a:endParaRPr lang="nl-NL" sz="1100" dirty="0" smtClean="0">
              <a:latin typeface="+mn-lt"/>
            </a:endParaRPr>
          </a:p>
        </p:txBody>
      </p:sp>
      <p:sp>
        <p:nvSpPr>
          <p:cNvPr id="30" name="TextBox 17"/>
          <p:cNvSpPr txBox="1"/>
          <p:nvPr/>
        </p:nvSpPr>
        <p:spPr>
          <a:xfrm>
            <a:off x="533400" y="4736068"/>
            <a:ext cx="3810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dirty="0" err="1" smtClean="0">
                <a:latin typeface="+mn-lt"/>
              </a:rPr>
              <a:t>Aantal</a:t>
            </a:r>
            <a:r>
              <a:rPr lang="en-US" dirty="0" smtClean="0">
                <a:latin typeface="+mn-lt"/>
              </a:rPr>
              <a:t> </a:t>
            </a:r>
            <a:r>
              <a:rPr lang="en-US" dirty="0" err="1" smtClean="0">
                <a:latin typeface="+mn-lt"/>
              </a:rPr>
              <a:t>elastische</a:t>
            </a:r>
            <a:r>
              <a:rPr lang="en-US" dirty="0" smtClean="0">
                <a:latin typeface="+mn-lt"/>
              </a:rPr>
              <a:t> </a:t>
            </a:r>
            <a:r>
              <a:rPr lang="en-US" dirty="0" err="1" smtClean="0">
                <a:latin typeface="+mn-lt"/>
              </a:rPr>
              <a:t>botsingen</a:t>
            </a:r>
            <a:r>
              <a:rPr lang="en-US" dirty="0" smtClean="0">
                <a:latin typeface="+mn-lt"/>
              </a:rPr>
              <a:t> </a:t>
            </a:r>
            <a:r>
              <a:rPr lang="en-US" dirty="0" err="1" smtClean="0">
                <a:latin typeface="+mn-lt"/>
              </a:rPr>
              <a:t>nodig</a:t>
            </a:r>
            <a:r>
              <a:rPr lang="en-US" dirty="0" smtClean="0">
                <a:latin typeface="+mn-lt"/>
              </a:rPr>
              <a:t> </a:t>
            </a:r>
            <a:r>
              <a:rPr lang="en-US" dirty="0" err="1" smtClean="0">
                <a:latin typeface="+mn-lt"/>
              </a:rPr>
              <a:t>om</a:t>
            </a:r>
            <a:r>
              <a:rPr lang="en-US" dirty="0" smtClean="0">
                <a:latin typeface="+mn-lt"/>
              </a:rPr>
              <a:t> </a:t>
            </a:r>
            <a:r>
              <a:rPr lang="en-US" dirty="0" err="1" smtClean="0">
                <a:latin typeface="+mn-lt"/>
              </a:rPr>
              <a:t>een</a:t>
            </a:r>
            <a:r>
              <a:rPr lang="en-US" dirty="0" smtClean="0">
                <a:latin typeface="+mn-lt"/>
              </a:rPr>
              <a:t> neutron </a:t>
            </a:r>
            <a:r>
              <a:rPr lang="en-US" dirty="0" err="1" smtClean="0">
                <a:latin typeface="+mn-lt"/>
              </a:rPr>
              <a:t>te</a:t>
            </a:r>
            <a:r>
              <a:rPr lang="en-US" dirty="0" smtClean="0">
                <a:latin typeface="+mn-lt"/>
              </a:rPr>
              <a:t> </a:t>
            </a:r>
            <a:r>
              <a:rPr lang="en-US" dirty="0" err="1" smtClean="0">
                <a:latin typeface="+mn-lt"/>
              </a:rPr>
              <a:t>modereren</a:t>
            </a:r>
            <a:endParaRPr lang="en-US" sz="1600" dirty="0">
              <a:latin typeface="+mn-lt"/>
            </a:endParaRPr>
          </a:p>
        </p:txBody>
      </p:sp>
      <p:graphicFrame>
        <p:nvGraphicFramePr>
          <p:cNvPr id="195593" name="Object 9"/>
          <p:cNvGraphicFramePr>
            <a:graphicFrameLocks noChangeAspect="1"/>
          </p:cNvGraphicFramePr>
          <p:nvPr/>
        </p:nvGraphicFramePr>
        <p:xfrm>
          <a:off x="1066800" y="3962400"/>
          <a:ext cx="4486275" cy="715962"/>
        </p:xfrm>
        <a:graphic>
          <a:graphicData uri="http://schemas.openxmlformats.org/presentationml/2006/ole">
            <p:oleObj spid="_x0000_s195593" name="Equation" r:id="rId5" imgW="2793960" imgH="444240" progId="Equation.DSMT4">
              <p:embed/>
            </p:oleObj>
          </a:graphicData>
        </a:graphic>
      </p:graphicFrame>
      <p:sp>
        <p:nvSpPr>
          <p:cNvPr id="25" name="PIJL-RECHTS 24"/>
          <p:cNvSpPr/>
          <p:nvPr/>
        </p:nvSpPr>
        <p:spPr bwMode="auto">
          <a:xfrm>
            <a:off x="5791200" y="4100512"/>
            <a:ext cx="685800" cy="381000"/>
          </a:xfrm>
          <a:prstGeom prst="rightArrow">
            <a:avLst/>
          </a:prstGeom>
          <a:solidFill>
            <a:srgbClr val="0070C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Symbol" pitchFamily="18" charset="2"/>
            </a:endParaRPr>
          </a:p>
        </p:txBody>
      </p:sp>
      <p:graphicFrame>
        <p:nvGraphicFramePr>
          <p:cNvPr id="195594" name="Object 10"/>
          <p:cNvGraphicFramePr>
            <a:graphicFrameLocks noChangeAspect="1"/>
          </p:cNvGraphicFramePr>
          <p:nvPr/>
        </p:nvGraphicFramePr>
        <p:xfrm>
          <a:off x="7467600" y="4357688"/>
          <a:ext cx="1039813" cy="939800"/>
        </p:xfrm>
        <a:graphic>
          <a:graphicData uri="http://schemas.openxmlformats.org/presentationml/2006/ole">
            <p:oleObj spid="_x0000_s195594" name="Equation" r:id="rId6" imgW="647640" imgH="583920" progId="Equation.DSMT4">
              <p:embed/>
            </p:oleObj>
          </a:graphicData>
        </a:graphic>
      </p:graphicFrame>
      <p:graphicFrame>
        <p:nvGraphicFramePr>
          <p:cNvPr id="195595" name="Object 11"/>
          <p:cNvGraphicFramePr>
            <a:graphicFrameLocks noChangeAspect="1"/>
          </p:cNvGraphicFramePr>
          <p:nvPr/>
        </p:nvGraphicFramePr>
        <p:xfrm>
          <a:off x="4267200" y="4887913"/>
          <a:ext cx="1735138" cy="674687"/>
        </p:xfrm>
        <a:graphic>
          <a:graphicData uri="http://schemas.openxmlformats.org/presentationml/2006/ole">
            <p:oleObj spid="_x0000_s195595" name="Equation" r:id="rId7" imgW="1079280" imgH="419040" progId="Equation.DSMT4">
              <p:embed/>
            </p:oleObj>
          </a:graphicData>
        </a:graphic>
      </p:graphicFrame>
      <p:graphicFrame>
        <p:nvGraphicFramePr>
          <p:cNvPr id="195596" name="Object 12"/>
          <p:cNvGraphicFramePr>
            <a:graphicFrameLocks noChangeAspect="1"/>
          </p:cNvGraphicFramePr>
          <p:nvPr/>
        </p:nvGraphicFramePr>
        <p:xfrm>
          <a:off x="6774656" y="4092575"/>
          <a:ext cx="1366837" cy="327025"/>
        </p:xfrm>
        <a:graphic>
          <a:graphicData uri="http://schemas.openxmlformats.org/presentationml/2006/ole">
            <p:oleObj spid="_x0000_s195596" name="Equation" r:id="rId8" imgW="850680" imgH="203040" progId="Equation.DSMT4">
              <p:embed/>
            </p:oleObj>
          </a:graphicData>
        </a:graphic>
      </p:graphicFrame>
      <p:graphicFrame>
        <p:nvGraphicFramePr>
          <p:cNvPr id="195597" name="Object 13"/>
          <p:cNvGraphicFramePr>
            <a:graphicFrameLocks noChangeAspect="1"/>
          </p:cNvGraphicFramePr>
          <p:nvPr/>
        </p:nvGraphicFramePr>
        <p:xfrm>
          <a:off x="6781800" y="4537533"/>
          <a:ext cx="571500" cy="265112"/>
        </p:xfrm>
        <a:graphic>
          <a:graphicData uri="http://schemas.openxmlformats.org/presentationml/2006/ole">
            <p:oleObj spid="_x0000_s195597" name="Equation" r:id="rId9" imgW="355320" imgH="164880" progId="Equation.DSMT4">
              <p:embed/>
            </p:oleObj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1945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5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1955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5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6" dur="500"/>
                                        <p:tgtEl>
                                          <p:spTgt spid="1955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5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9" dur="500"/>
                                        <p:tgtEl>
                                          <p:spTgt spid="1955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5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500"/>
                                        <p:tgtEl>
                                          <p:spTgt spid="1955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5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5" dur="500"/>
                                        <p:tgtEl>
                                          <p:spTgt spid="1955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7" grpId="0"/>
      <p:bldP spid="21" grpId="0"/>
      <p:bldP spid="28" grpId="0"/>
      <p:bldP spid="29" grpId="0" animBg="1"/>
      <p:bldP spid="30" grpId="0"/>
      <p:bldP spid="2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6" name="Rectangle 2"/>
          <p:cNvSpPr>
            <a:spLocks noChangeArrowheads="1"/>
          </p:cNvSpPr>
          <p:nvPr/>
        </p:nvSpPr>
        <p:spPr bwMode="auto">
          <a:xfrm>
            <a:off x="0" y="5791200"/>
            <a:ext cx="9144000" cy="1066800"/>
          </a:xfrm>
          <a:prstGeom prst="rect">
            <a:avLst/>
          </a:prstGeom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64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0"/>
            <a:ext cx="8991600" cy="990600"/>
          </a:xfrm>
          <a:noFill/>
          <a:ln/>
        </p:spPr>
        <p:txBody>
          <a:bodyPr/>
          <a:lstStyle/>
          <a:p>
            <a:r>
              <a:rPr lang="en-GB" i="1" dirty="0" smtClean="0">
                <a:solidFill>
                  <a:srgbClr val="000099"/>
                </a:solidFill>
                <a:cs typeface="Times New Roman" pitchFamily="18" charset="0"/>
              </a:rPr>
              <a:t>Reactor </a:t>
            </a:r>
            <a:r>
              <a:rPr lang="en-GB" i="1" dirty="0" err="1" smtClean="0">
                <a:solidFill>
                  <a:srgbClr val="000099"/>
                </a:solidFill>
                <a:cs typeface="Times New Roman" pitchFamily="18" charset="0"/>
              </a:rPr>
              <a:t>theorie</a:t>
            </a:r>
            <a:r>
              <a:rPr lang="en-GB" i="1" dirty="0" smtClean="0">
                <a:solidFill>
                  <a:srgbClr val="000099"/>
                </a:solidFill>
                <a:cs typeface="Times New Roman" pitchFamily="18" charset="0"/>
              </a:rPr>
              <a:t>: </a:t>
            </a:r>
            <a:r>
              <a:rPr lang="en-GB" i="1" dirty="0" err="1" smtClean="0">
                <a:solidFill>
                  <a:srgbClr val="000099"/>
                </a:solidFill>
                <a:cs typeface="Times New Roman" pitchFamily="18" charset="0"/>
              </a:rPr>
              <a:t>moderatoren</a:t>
            </a:r>
            <a:endParaRPr lang="en-US" dirty="0">
              <a:solidFill>
                <a:srgbClr val="000099"/>
              </a:solidFill>
              <a:cs typeface="Times New Roman" pitchFamily="18" charset="0"/>
            </a:endParaRPr>
          </a:p>
        </p:txBody>
      </p:sp>
      <p:grpSp>
        <p:nvGrpSpPr>
          <p:cNvPr id="18" name="Groep 17"/>
          <p:cNvGrpSpPr/>
          <p:nvPr/>
        </p:nvGrpSpPr>
        <p:grpSpPr>
          <a:xfrm>
            <a:off x="5715001" y="4701480"/>
            <a:ext cx="3429000" cy="2156520"/>
            <a:chOff x="5715001" y="4701480"/>
            <a:chExt cx="3429000" cy="2156520"/>
          </a:xfrm>
        </p:grpSpPr>
        <p:pic>
          <p:nvPicPr>
            <p:cNvPr id="131077" name="Picture 5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5715001" y="4701480"/>
              <a:ext cx="3429000" cy="21565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21" name="Rectangle 20"/>
            <p:cNvSpPr/>
            <p:nvPr/>
          </p:nvSpPr>
          <p:spPr bwMode="auto">
            <a:xfrm>
              <a:off x="7086600" y="4800600"/>
              <a:ext cx="685800" cy="152400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Symbol" pitchFamily="18" charset="2"/>
              </a:endParaRPr>
            </a:p>
          </p:txBody>
        </p:sp>
      </p:grpSp>
      <p:sp>
        <p:nvSpPr>
          <p:cNvPr id="14" name="TextBox 17"/>
          <p:cNvSpPr txBox="1"/>
          <p:nvPr/>
        </p:nvSpPr>
        <p:spPr>
          <a:xfrm>
            <a:off x="533400" y="1219200"/>
            <a:ext cx="6172200" cy="8402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-336550">
              <a:lnSpc>
                <a:spcPct val="90000"/>
              </a:lnSpc>
              <a:buSzPct val="100000"/>
              <a:tabLst>
                <a:tab pos="336550" algn="l"/>
                <a:tab pos="793750" algn="l"/>
                <a:tab pos="1250950" algn="l"/>
                <a:tab pos="1708150" algn="l"/>
                <a:tab pos="2165350" algn="l"/>
                <a:tab pos="2622550" algn="l"/>
                <a:tab pos="3079750" algn="l"/>
                <a:tab pos="3536950" algn="l"/>
                <a:tab pos="3994150" algn="l"/>
                <a:tab pos="4451350" algn="l"/>
                <a:tab pos="4908550" algn="l"/>
                <a:tab pos="5365750" algn="l"/>
                <a:tab pos="5822950" algn="l"/>
                <a:tab pos="6280150" algn="l"/>
                <a:tab pos="6737350" algn="l"/>
                <a:tab pos="7194550" algn="l"/>
                <a:tab pos="7651750" algn="l"/>
                <a:tab pos="8108950" algn="l"/>
                <a:tab pos="8566150" algn="l"/>
                <a:tab pos="9023350" algn="l"/>
                <a:tab pos="9480550" algn="l"/>
              </a:tabLst>
            </a:pPr>
            <a:r>
              <a:rPr lang="en-US" i="1" dirty="0" smtClean="0">
                <a:latin typeface="Arial" charset="0"/>
              </a:rPr>
              <a:t>Macroscopic slowing down power </a:t>
            </a:r>
            <a:r>
              <a:rPr lang="en-US" dirty="0" smtClean="0">
                <a:latin typeface="Arial" charset="0"/>
              </a:rPr>
              <a:t>(MSDP) is het product of het </a:t>
            </a:r>
            <a:r>
              <a:rPr lang="en-US" dirty="0" err="1" smtClean="0">
                <a:latin typeface="Arial" charset="0"/>
              </a:rPr>
              <a:t>gemiddelde</a:t>
            </a:r>
            <a:r>
              <a:rPr lang="en-US" dirty="0" smtClean="0">
                <a:latin typeface="Arial" charset="0"/>
              </a:rPr>
              <a:t> </a:t>
            </a:r>
            <a:r>
              <a:rPr lang="en-US" dirty="0" err="1" smtClean="0">
                <a:latin typeface="Arial" charset="0"/>
              </a:rPr>
              <a:t>logarithmisch</a:t>
            </a:r>
            <a:r>
              <a:rPr lang="en-US" dirty="0" smtClean="0">
                <a:latin typeface="Arial" charset="0"/>
              </a:rPr>
              <a:t> </a:t>
            </a:r>
            <a:r>
              <a:rPr lang="en-US" dirty="0" err="1" smtClean="0">
                <a:latin typeface="Arial" charset="0"/>
              </a:rPr>
              <a:t>energieverlies</a:t>
            </a:r>
            <a:r>
              <a:rPr lang="en-US" dirty="0" smtClean="0">
                <a:latin typeface="Arial" charset="0"/>
              </a:rPr>
              <a:t> en </a:t>
            </a:r>
            <a:r>
              <a:rPr lang="en-US" dirty="0" err="1" smtClean="0">
                <a:latin typeface="Arial" charset="0"/>
              </a:rPr>
              <a:t>macroscopische</a:t>
            </a:r>
            <a:r>
              <a:rPr lang="en-US" dirty="0" smtClean="0">
                <a:latin typeface="Arial" charset="0"/>
              </a:rPr>
              <a:t> </a:t>
            </a:r>
            <a:r>
              <a:rPr lang="en-US" dirty="0" err="1" smtClean="0">
                <a:latin typeface="Arial" charset="0"/>
              </a:rPr>
              <a:t>werkzame</a:t>
            </a:r>
            <a:r>
              <a:rPr lang="en-US" dirty="0" smtClean="0">
                <a:latin typeface="Arial" charset="0"/>
              </a:rPr>
              <a:t> </a:t>
            </a:r>
            <a:r>
              <a:rPr lang="en-US" dirty="0" err="1" smtClean="0">
                <a:latin typeface="Arial" charset="0"/>
              </a:rPr>
              <a:t>doorsnede</a:t>
            </a:r>
            <a:r>
              <a:rPr lang="en-US" dirty="0" smtClean="0">
                <a:latin typeface="Arial" charset="0"/>
              </a:rPr>
              <a:t> </a:t>
            </a:r>
            <a:r>
              <a:rPr lang="en-US" dirty="0" err="1" smtClean="0">
                <a:latin typeface="Arial" charset="0"/>
              </a:rPr>
              <a:t>voor</a:t>
            </a:r>
            <a:r>
              <a:rPr lang="en-US" dirty="0" smtClean="0">
                <a:latin typeface="Arial" charset="0"/>
              </a:rPr>
              <a:t> </a:t>
            </a:r>
            <a:r>
              <a:rPr lang="en-US" dirty="0" err="1" smtClean="0">
                <a:latin typeface="Arial" charset="0"/>
              </a:rPr>
              <a:t>verstrooiing</a:t>
            </a:r>
            <a:endParaRPr lang="en-US" dirty="0" smtClean="0">
              <a:latin typeface="Arial" charset="0"/>
            </a:endParaRPr>
          </a:p>
        </p:txBody>
      </p:sp>
      <p:sp>
        <p:nvSpPr>
          <p:cNvPr id="15" name="TextBox 17"/>
          <p:cNvSpPr txBox="1"/>
          <p:nvPr/>
        </p:nvSpPr>
        <p:spPr>
          <a:xfrm>
            <a:off x="533400" y="2131570"/>
            <a:ext cx="5943600" cy="8402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-336550">
              <a:lnSpc>
                <a:spcPct val="90000"/>
              </a:lnSpc>
              <a:buSzPct val="100000"/>
              <a:tabLst>
                <a:tab pos="336550" algn="l"/>
                <a:tab pos="793750" algn="l"/>
                <a:tab pos="1250950" algn="l"/>
                <a:tab pos="1708150" algn="l"/>
                <a:tab pos="2165350" algn="l"/>
                <a:tab pos="2622550" algn="l"/>
                <a:tab pos="3079750" algn="l"/>
                <a:tab pos="3536950" algn="l"/>
                <a:tab pos="3994150" algn="l"/>
                <a:tab pos="4451350" algn="l"/>
                <a:tab pos="4908550" algn="l"/>
                <a:tab pos="5365750" algn="l"/>
                <a:tab pos="5822950" algn="l"/>
                <a:tab pos="6280150" algn="l"/>
                <a:tab pos="6737350" algn="l"/>
                <a:tab pos="7194550" algn="l"/>
                <a:tab pos="7651750" algn="l"/>
                <a:tab pos="8108950" algn="l"/>
                <a:tab pos="8566150" algn="l"/>
                <a:tab pos="9023350" algn="l"/>
                <a:tab pos="9480550" algn="l"/>
              </a:tabLst>
            </a:pPr>
            <a:r>
              <a:rPr lang="en-US" dirty="0" smtClean="0">
                <a:latin typeface="Arial" charset="0"/>
              </a:rPr>
              <a:t>De </a:t>
            </a:r>
            <a:r>
              <a:rPr lang="en-US" i="1" dirty="0" smtClean="0">
                <a:latin typeface="Arial" charset="0"/>
              </a:rPr>
              <a:t>moderating ratio </a:t>
            </a:r>
            <a:r>
              <a:rPr lang="en-US" dirty="0" smtClean="0">
                <a:latin typeface="Arial" charset="0"/>
              </a:rPr>
              <a:t>(MR) is de ratio van de macroscopic slowing down power en de </a:t>
            </a:r>
            <a:r>
              <a:rPr lang="en-US" dirty="0" err="1" smtClean="0">
                <a:latin typeface="Arial" charset="0"/>
              </a:rPr>
              <a:t>macroscopische</a:t>
            </a:r>
            <a:r>
              <a:rPr lang="en-US" dirty="0" smtClean="0">
                <a:latin typeface="Arial" charset="0"/>
              </a:rPr>
              <a:t> </a:t>
            </a:r>
            <a:r>
              <a:rPr lang="en-US" dirty="0" err="1" smtClean="0">
                <a:latin typeface="Arial" charset="0"/>
              </a:rPr>
              <a:t>werkzame</a:t>
            </a:r>
            <a:r>
              <a:rPr lang="en-US" dirty="0" smtClean="0">
                <a:latin typeface="Arial" charset="0"/>
              </a:rPr>
              <a:t> </a:t>
            </a:r>
            <a:r>
              <a:rPr lang="en-US" dirty="0" err="1" smtClean="0">
                <a:latin typeface="Arial" charset="0"/>
              </a:rPr>
              <a:t>doorsnede</a:t>
            </a:r>
            <a:r>
              <a:rPr lang="en-US" dirty="0" smtClean="0">
                <a:latin typeface="Arial" charset="0"/>
              </a:rPr>
              <a:t> </a:t>
            </a:r>
            <a:r>
              <a:rPr lang="en-US" dirty="0" err="1" smtClean="0">
                <a:latin typeface="Arial" charset="0"/>
              </a:rPr>
              <a:t>voor</a:t>
            </a:r>
            <a:r>
              <a:rPr lang="en-US" dirty="0" smtClean="0">
                <a:latin typeface="Arial" charset="0"/>
              </a:rPr>
              <a:t> </a:t>
            </a:r>
            <a:r>
              <a:rPr lang="en-US" dirty="0" err="1" smtClean="0">
                <a:latin typeface="Arial" charset="0"/>
              </a:rPr>
              <a:t>absorptie</a:t>
            </a:r>
            <a:endParaRPr lang="en-US" dirty="0" smtClean="0">
              <a:latin typeface="Arial" charset="0"/>
            </a:endParaRPr>
          </a:p>
        </p:txBody>
      </p:sp>
      <p:graphicFrame>
        <p:nvGraphicFramePr>
          <p:cNvPr id="196610" name="Object 2"/>
          <p:cNvGraphicFramePr>
            <a:graphicFrameLocks noChangeAspect="1"/>
          </p:cNvGraphicFramePr>
          <p:nvPr/>
        </p:nvGraphicFramePr>
        <p:xfrm>
          <a:off x="6970712" y="2286000"/>
          <a:ext cx="1182688" cy="693737"/>
        </p:xfrm>
        <a:graphic>
          <a:graphicData uri="http://schemas.openxmlformats.org/presentationml/2006/ole">
            <p:oleObj spid="_x0000_s196610" name="Equation" r:id="rId5" imgW="736560" imgH="431640" progId="Equation.DSMT4">
              <p:embed/>
            </p:oleObj>
          </a:graphicData>
        </a:graphic>
      </p:graphicFrame>
      <p:graphicFrame>
        <p:nvGraphicFramePr>
          <p:cNvPr id="196611" name="Object 3"/>
          <p:cNvGraphicFramePr>
            <a:graphicFrameLocks noChangeAspect="1"/>
          </p:cNvGraphicFramePr>
          <p:nvPr/>
        </p:nvGraphicFramePr>
        <p:xfrm>
          <a:off x="6669088" y="1704976"/>
          <a:ext cx="1408112" cy="366712"/>
        </p:xfrm>
        <a:graphic>
          <a:graphicData uri="http://schemas.openxmlformats.org/presentationml/2006/ole">
            <p:oleObj spid="_x0000_s196611" name="Equation" r:id="rId6" imgW="876240" imgH="228600" progId="Equation.DSMT4">
              <p:embed/>
            </p:oleObj>
          </a:graphicData>
        </a:graphic>
      </p:graphicFrame>
      <p:pic>
        <p:nvPicPr>
          <p:cNvPr id="196612" name="Picture 4" descr="\\vmware-host\Shared Folders\Desktop\nuclear2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09600" y="3388866"/>
            <a:ext cx="2209800" cy="3370065"/>
          </a:xfrm>
          <a:prstGeom prst="rect">
            <a:avLst/>
          </a:prstGeom>
          <a:noFill/>
        </p:spPr>
      </p:pic>
      <p:pic>
        <p:nvPicPr>
          <p:cNvPr id="196613" name="Picture 5" descr="\\vmware-host\Shared Folders\Desktop\neutron-moderator.gif"/>
          <p:cNvPicPr>
            <a:picLocks noChangeAspect="1" noChangeArrowheads="1" noCrop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971800" y="3394646"/>
            <a:ext cx="2038350" cy="1786954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1966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1966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500"/>
                                        <p:tgtEl>
                                          <p:spTgt spid="1966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500"/>
                                        <p:tgtEl>
                                          <p:spTgt spid="1966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1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pPr>
              <a:defRPr/>
            </a:pPr>
            <a:r>
              <a:rPr lang="en-US" i="1" kern="1200" dirty="0" smtClean="0">
                <a:solidFill>
                  <a:srgbClr val="000099"/>
                </a:solidFill>
              </a:rPr>
              <a:t>Neutron </a:t>
            </a:r>
            <a:r>
              <a:rPr lang="en-US" i="1" kern="1200" dirty="0" err="1" smtClean="0">
                <a:solidFill>
                  <a:srgbClr val="000099"/>
                </a:solidFill>
              </a:rPr>
              <a:t>energieverdelingen</a:t>
            </a:r>
            <a:endParaRPr lang="en-US" i="1" kern="1200" dirty="0" smtClean="0">
              <a:solidFill>
                <a:srgbClr val="000099"/>
              </a:solidFill>
              <a:ea typeface="+mn-ea"/>
              <a:cs typeface="+mn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2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Najaar 2009</a:t>
            </a:r>
          </a:p>
        </p:txBody>
      </p:sp>
      <p:sp>
        <p:nvSpPr>
          <p:cNvPr id="7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Jo van den Brand</a:t>
            </a:r>
          </a:p>
        </p:txBody>
      </p:sp>
      <p:sp>
        <p:nvSpPr>
          <p:cNvPr id="4101" name="Text Box 2"/>
          <p:cNvSpPr txBox="1">
            <a:spLocks noChangeArrowheads="1"/>
          </p:cNvSpPr>
          <p:nvPr/>
        </p:nvSpPr>
        <p:spPr bwMode="auto">
          <a:xfrm>
            <a:off x="3810000" y="228600"/>
            <a:ext cx="1535113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3200" b="1" i="1" dirty="0" err="1">
                <a:solidFill>
                  <a:srgbClr val="000099"/>
                </a:solidFill>
                <a:latin typeface="Arial Rounded MT Bold" pitchFamily="34" charset="0"/>
              </a:rPr>
              <a:t>Inhoud</a:t>
            </a:r>
            <a:endParaRPr lang="en-US" sz="2400" b="1" i="1" dirty="0">
              <a:solidFill>
                <a:srgbClr val="CC0000"/>
              </a:solidFill>
              <a:latin typeface="Arial Rounded MT Bold" pitchFamily="34" charset="0"/>
            </a:endParaRPr>
          </a:p>
        </p:txBody>
      </p:sp>
      <p:sp>
        <p:nvSpPr>
          <p:cNvPr id="4102" name="Rectangle 2"/>
          <p:cNvSpPr>
            <a:spLocks noChangeArrowheads="1"/>
          </p:cNvSpPr>
          <p:nvPr/>
        </p:nvSpPr>
        <p:spPr bwMode="auto">
          <a:xfrm>
            <a:off x="0" y="5715000"/>
            <a:ext cx="7848600" cy="114300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nl-NL"/>
          </a:p>
        </p:txBody>
      </p:sp>
      <p:sp>
        <p:nvSpPr>
          <p:cNvPr id="11270" name="Rectangle 3"/>
          <p:cNvSpPr>
            <a:spLocks noChangeArrowheads="1"/>
          </p:cNvSpPr>
          <p:nvPr/>
        </p:nvSpPr>
        <p:spPr bwMode="auto">
          <a:xfrm>
            <a:off x="0" y="1143000"/>
            <a:ext cx="9144000" cy="5715000"/>
          </a:xfrm>
          <a:prstGeom prst="rect">
            <a:avLst/>
          </a:prstGeom>
          <a:solidFill>
            <a:srgbClr val="FFFFCC"/>
          </a:solidFill>
          <a:ln w="19050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  <a:defRPr/>
            </a:pPr>
            <a:r>
              <a:rPr lang="en-US" sz="2000" b="1" dirty="0" smtClean="0">
                <a:latin typeface="Arial" charset="0"/>
              </a:rPr>
              <a:t>Jo van den Brand</a:t>
            </a:r>
          </a:p>
          <a:p>
            <a:pPr marL="800100" lvl="1" indent="-342900">
              <a:spcBef>
                <a:spcPct val="20000"/>
              </a:spcBef>
              <a:buFontTx/>
              <a:buChar char="•"/>
              <a:defRPr/>
            </a:pPr>
            <a:r>
              <a:rPr lang="en-US" b="1" dirty="0" smtClean="0">
                <a:solidFill>
                  <a:srgbClr val="006600"/>
                </a:solidFill>
                <a:latin typeface="Arial" charset="0"/>
              </a:rPr>
              <a:t>Email:</a:t>
            </a:r>
            <a:r>
              <a:rPr lang="en-US" sz="2000" b="1" dirty="0" smtClean="0">
                <a:latin typeface="Arial" charset="0"/>
              </a:rPr>
              <a:t> </a:t>
            </a:r>
            <a:r>
              <a:rPr lang="en-US" b="1" dirty="0" smtClean="0">
                <a:solidFill>
                  <a:srgbClr val="006600"/>
                </a:solidFill>
                <a:latin typeface="Arial" charset="0"/>
                <a:hlinkClick r:id="rId3"/>
              </a:rPr>
              <a:t>jo@nikhef.nl</a:t>
            </a:r>
            <a:r>
              <a:rPr lang="en-US" b="1" dirty="0" smtClean="0">
                <a:solidFill>
                  <a:srgbClr val="006600"/>
                </a:solidFill>
                <a:latin typeface="Arial" charset="0"/>
              </a:rPr>
              <a:t>  URL: </a:t>
            </a:r>
            <a:r>
              <a:rPr lang="en-US" b="1" dirty="0" smtClean="0">
                <a:solidFill>
                  <a:srgbClr val="006600"/>
                </a:solidFill>
                <a:latin typeface="Arial" charset="0"/>
                <a:hlinkClick r:id="rId4"/>
              </a:rPr>
              <a:t>www.nikhef.nl/~jo</a:t>
            </a:r>
            <a:r>
              <a:rPr lang="en-US" b="1" dirty="0" smtClean="0">
                <a:solidFill>
                  <a:srgbClr val="006600"/>
                </a:solidFill>
                <a:latin typeface="Arial" charset="0"/>
              </a:rPr>
              <a:t> </a:t>
            </a:r>
          </a:p>
          <a:p>
            <a:pPr marL="800100" lvl="1" indent="-342900">
              <a:spcBef>
                <a:spcPct val="20000"/>
              </a:spcBef>
              <a:buFontTx/>
              <a:buChar char="•"/>
              <a:defRPr/>
            </a:pPr>
            <a:r>
              <a:rPr lang="en-US" b="1" dirty="0" smtClean="0">
                <a:solidFill>
                  <a:srgbClr val="006600"/>
                </a:solidFill>
                <a:latin typeface="Arial" charset="0"/>
              </a:rPr>
              <a:t>0620 539 484 / 020 598 7900, </a:t>
            </a:r>
            <a:r>
              <a:rPr lang="en-US" b="1" dirty="0" err="1" smtClean="0">
                <a:solidFill>
                  <a:srgbClr val="006600"/>
                </a:solidFill>
                <a:latin typeface="Arial" charset="0"/>
              </a:rPr>
              <a:t>Kamer</a:t>
            </a:r>
            <a:r>
              <a:rPr lang="en-US" b="1" dirty="0" smtClean="0">
                <a:solidFill>
                  <a:srgbClr val="006600"/>
                </a:solidFill>
                <a:latin typeface="Arial" charset="0"/>
              </a:rPr>
              <a:t> T2.69</a:t>
            </a:r>
          </a:p>
          <a:p>
            <a:pPr marL="342900" indent="-342900">
              <a:spcBef>
                <a:spcPct val="20000"/>
              </a:spcBef>
              <a:buFontTx/>
              <a:buChar char="•"/>
              <a:defRPr/>
            </a:pPr>
            <a:r>
              <a:rPr lang="en-US" sz="2000" b="1" dirty="0" smtClean="0">
                <a:latin typeface="Arial" charset="0"/>
              </a:rPr>
              <a:t>Book</a:t>
            </a:r>
            <a:endParaRPr lang="en-US" sz="2000" b="1" dirty="0">
              <a:latin typeface="Arial" charset="0"/>
            </a:endParaRPr>
          </a:p>
          <a:p>
            <a:pPr marL="742950" lvl="1" indent="-285750">
              <a:spcBef>
                <a:spcPct val="20000"/>
              </a:spcBef>
              <a:buFontTx/>
              <a:buChar char="•"/>
              <a:defRPr/>
            </a:pPr>
            <a:r>
              <a:rPr lang="en-US" b="1" dirty="0" smtClean="0">
                <a:solidFill>
                  <a:srgbClr val="006600"/>
                </a:solidFill>
                <a:latin typeface="Arial" charset="0"/>
              </a:rPr>
              <a:t>Elmer E. Lewis, Fundamentals of Nuclear Reactor Physics</a:t>
            </a:r>
            <a:endParaRPr lang="en-US" b="1" dirty="0">
              <a:solidFill>
                <a:srgbClr val="006600"/>
              </a:solidFill>
              <a:latin typeface="Arial" charset="0"/>
            </a:endParaRPr>
          </a:p>
          <a:p>
            <a:pPr marL="1257300" lvl="2" indent="-342900">
              <a:spcBef>
                <a:spcPct val="20000"/>
              </a:spcBef>
              <a:buFontTx/>
              <a:buChar char="•"/>
              <a:defRPr/>
            </a:pPr>
            <a:r>
              <a:rPr lang="en-US" sz="1200" dirty="0" smtClean="0">
                <a:latin typeface="Arial" charset="0"/>
              </a:rPr>
              <a:t>Week 1 Nuclear reactions, neutron interactions</a:t>
            </a:r>
          </a:p>
          <a:p>
            <a:pPr marL="1257300" lvl="2" indent="-342900">
              <a:spcBef>
                <a:spcPct val="20000"/>
              </a:spcBef>
              <a:buFontTx/>
              <a:buChar char="•"/>
              <a:defRPr/>
            </a:pPr>
            <a:r>
              <a:rPr lang="en-US" sz="1200" dirty="0" smtClean="0">
                <a:latin typeface="Arial" charset="0"/>
              </a:rPr>
              <a:t>Week 2 Neutron distributions in energy</a:t>
            </a:r>
          </a:p>
          <a:p>
            <a:pPr marL="1257300" lvl="2" indent="-342900">
              <a:spcBef>
                <a:spcPct val="20000"/>
              </a:spcBef>
              <a:buFontTx/>
              <a:buChar char="•"/>
              <a:defRPr/>
            </a:pPr>
            <a:r>
              <a:rPr lang="en-US" sz="1200" dirty="0" smtClean="0">
                <a:latin typeface="Arial" charset="0"/>
              </a:rPr>
              <a:t>Week 3 Reactor core, reactor kinetics</a:t>
            </a:r>
          </a:p>
          <a:p>
            <a:pPr marL="1257300" lvl="2" indent="-342900">
              <a:spcBef>
                <a:spcPct val="20000"/>
              </a:spcBef>
              <a:buFontTx/>
              <a:buChar char="•"/>
              <a:defRPr/>
            </a:pPr>
            <a:r>
              <a:rPr lang="en-US" sz="1200" dirty="0" smtClean="0">
                <a:latin typeface="Arial" charset="0"/>
              </a:rPr>
              <a:t>Week 4 Neutron diffusion, distribution in reactors</a:t>
            </a:r>
          </a:p>
          <a:p>
            <a:pPr marL="1257300" lvl="2" indent="-342900">
              <a:spcBef>
                <a:spcPct val="20000"/>
              </a:spcBef>
              <a:buFontTx/>
              <a:buChar char="•"/>
              <a:defRPr/>
            </a:pPr>
            <a:r>
              <a:rPr lang="en-US" sz="1200" dirty="0" smtClean="0">
                <a:latin typeface="Arial" charset="0"/>
              </a:rPr>
              <a:t>Week 5 Energy transport</a:t>
            </a:r>
          </a:p>
          <a:p>
            <a:pPr marL="1257300" lvl="2" indent="-342900">
              <a:spcBef>
                <a:spcPct val="20000"/>
              </a:spcBef>
              <a:buFontTx/>
              <a:buChar char="•"/>
              <a:defRPr/>
            </a:pPr>
            <a:r>
              <a:rPr lang="en-US" sz="1200" dirty="0" smtClean="0">
                <a:latin typeface="Arial" charset="0"/>
              </a:rPr>
              <a:t>Week 6 Reactivity feedback, long-term core behavior</a:t>
            </a:r>
          </a:p>
          <a:p>
            <a:pPr marL="1257300" lvl="2" indent="-342900">
              <a:spcBef>
                <a:spcPct val="20000"/>
              </a:spcBef>
              <a:buFontTx/>
              <a:buChar char="•"/>
              <a:defRPr/>
            </a:pPr>
            <a:r>
              <a:rPr lang="en-US" sz="1200" dirty="0" smtClean="0">
                <a:latin typeface="Arial" charset="0"/>
              </a:rPr>
              <a:t>Week 7 Nuclear fusion</a:t>
            </a:r>
          </a:p>
          <a:p>
            <a:pPr marL="800100" lvl="1" indent="-342900">
              <a:spcBef>
                <a:spcPct val="20000"/>
              </a:spcBef>
              <a:buFontTx/>
              <a:buChar char="•"/>
              <a:defRPr/>
            </a:pPr>
            <a:r>
              <a:rPr lang="en-US" b="1" dirty="0" smtClean="0">
                <a:solidFill>
                  <a:srgbClr val="006600"/>
                </a:solidFill>
                <a:latin typeface="Arial" charset="0"/>
              </a:rPr>
              <a:t>Website: </a:t>
            </a:r>
            <a:r>
              <a:rPr lang="en-US" b="1" dirty="0" smtClean="0">
                <a:solidFill>
                  <a:srgbClr val="006600"/>
                </a:solidFill>
                <a:latin typeface="Arial" charset="0"/>
                <a:hlinkClick r:id="rId5"/>
              </a:rPr>
              <a:t>www.nikhef.nl/~jo/ne</a:t>
            </a:r>
            <a:r>
              <a:rPr lang="en-US" b="1" dirty="0" smtClean="0">
                <a:solidFill>
                  <a:srgbClr val="006600"/>
                </a:solidFill>
                <a:latin typeface="Arial" charset="0"/>
              </a:rPr>
              <a:t> </a:t>
            </a:r>
          </a:p>
          <a:p>
            <a:pPr marL="342900" indent="-342900">
              <a:spcBef>
                <a:spcPct val="20000"/>
              </a:spcBef>
              <a:buFontTx/>
              <a:buChar char="•"/>
              <a:defRPr/>
            </a:pPr>
            <a:r>
              <a:rPr lang="en-US" sz="2000" b="1" dirty="0" err="1" smtClean="0">
                <a:latin typeface="Arial" charset="0"/>
              </a:rPr>
              <a:t>Werkcollege</a:t>
            </a:r>
            <a:endParaRPr lang="en-US" sz="2000" b="1" dirty="0">
              <a:latin typeface="Arial" charset="0"/>
            </a:endParaRPr>
          </a:p>
          <a:p>
            <a:pPr marL="742950" lvl="1" indent="-285750">
              <a:spcBef>
                <a:spcPct val="20000"/>
              </a:spcBef>
              <a:buFontTx/>
              <a:buChar char="•"/>
              <a:defRPr/>
            </a:pPr>
            <a:r>
              <a:rPr lang="en-US" b="1" dirty="0" err="1" smtClean="0">
                <a:solidFill>
                  <a:srgbClr val="006600"/>
                </a:solidFill>
                <a:latin typeface="Arial" charset="0"/>
              </a:rPr>
              <a:t>Woensdag</a:t>
            </a:r>
            <a:r>
              <a:rPr lang="en-US" b="1" dirty="0" smtClean="0">
                <a:solidFill>
                  <a:srgbClr val="006600"/>
                </a:solidFill>
                <a:latin typeface="Arial" charset="0"/>
              </a:rPr>
              <a:t>, Mark </a:t>
            </a:r>
            <a:r>
              <a:rPr lang="en-US" b="1" dirty="0" err="1" smtClean="0">
                <a:solidFill>
                  <a:srgbClr val="006600"/>
                </a:solidFill>
                <a:latin typeface="Arial" charset="0"/>
              </a:rPr>
              <a:t>Beker</a:t>
            </a:r>
            <a:r>
              <a:rPr lang="en-US" b="1" dirty="0" smtClean="0">
                <a:solidFill>
                  <a:srgbClr val="006600"/>
                </a:solidFill>
                <a:latin typeface="Arial" charset="0"/>
              </a:rPr>
              <a:t> (mbeker@nikhef.nl)</a:t>
            </a:r>
          </a:p>
          <a:p>
            <a:pPr marL="285750" indent="-285750">
              <a:spcBef>
                <a:spcPct val="20000"/>
              </a:spcBef>
              <a:buFontTx/>
              <a:buChar char="•"/>
              <a:defRPr/>
            </a:pPr>
            <a:r>
              <a:rPr lang="en-US" sz="2000" b="1" dirty="0" err="1" smtClean="0">
                <a:latin typeface="Arial" charset="0"/>
              </a:rPr>
              <a:t>Tentamen</a:t>
            </a:r>
            <a:r>
              <a:rPr lang="en-US" sz="2000" b="1" dirty="0" smtClean="0">
                <a:latin typeface="Arial" charset="0"/>
              </a:rPr>
              <a:t> </a:t>
            </a:r>
          </a:p>
          <a:p>
            <a:pPr marL="742950" lvl="1" indent="-285750">
              <a:spcBef>
                <a:spcPct val="20000"/>
              </a:spcBef>
              <a:buFontTx/>
              <a:buChar char="•"/>
              <a:defRPr/>
            </a:pPr>
            <a:r>
              <a:rPr lang="en-US" b="1" dirty="0" smtClean="0">
                <a:solidFill>
                  <a:srgbClr val="006600"/>
                </a:solidFill>
                <a:latin typeface="Arial" charset="0"/>
              </a:rPr>
              <a:t>23 </a:t>
            </a:r>
            <a:r>
              <a:rPr lang="en-US" b="1" dirty="0" err="1" smtClean="0">
                <a:solidFill>
                  <a:srgbClr val="006600"/>
                </a:solidFill>
                <a:latin typeface="Arial" charset="0"/>
              </a:rPr>
              <a:t>mei</a:t>
            </a:r>
            <a:r>
              <a:rPr lang="en-US" b="1" dirty="0" smtClean="0">
                <a:solidFill>
                  <a:srgbClr val="006600"/>
                </a:solidFill>
                <a:latin typeface="Arial" charset="0"/>
              </a:rPr>
              <a:t> 2011, 8:45 – 11:45 in HG-10A05</a:t>
            </a:r>
          </a:p>
          <a:p>
            <a:pPr marL="742950" lvl="1" indent="-285750">
              <a:spcBef>
                <a:spcPct val="20000"/>
              </a:spcBef>
              <a:buFontTx/>
              <a:buChar char="•"/>
              <a:defRPr/>
            </a:pPr>
            <a:r>
              <a:rPr lang="en-US" b="1" dirty="0" err="1" smtClean="0">
                <a:solidFill>
                  <a:srgbClr val="006600"/>
                </a:solidFill>
                <a:latin typeface="Arial" charset="0"/>
              </a:rPr>
              <a:t>Herkansing</a:t>
            </a:r>
            <a:r>
              <a:rPr lang="en-US" b="1" dirty="0" smtClean="0">
                <a:solidFill>
                  <a:srgbClr val="006600"/>
                </a:solidFill>
                <a:latin typeface="Arial" charset="0"/>
              </a:rPr>
              <a:t>: 22 </a:t>
            </a:r>
            <a:r>
              <a:rPr lang="en-US" b="1" dirty="0" err="1" smtClean="0">
                <a:solidFill>
                  <a:srgbClr val="006600"/>
                </a:solidFill>
                <a:latin typeface="Arial" charset="0"/>
              </a:rPr>
              <a:t>augustus</a:t>
            </a:r>
            <a:r>
              <a:rPr lang="en-US" b="1" dirty="0" smtClean="0">
                <a:solidFill>
                  <a:srgbClr val="006600"/>
                </a:solidFill>
                <a:latin typeface="Arial" charset="0"/>
              </a:rPr>
              <a:t> 2011, 8:45 – 11:45</a:t>
            </a:r>
          </a:p>
          <a:p>
            <a:pPr marL="742950" lvl="1" indent="-285750">
              <a:spcBef>
                <a:spcPct val="20000"/>
              </a:spcBef>
              <a:buFontTx/>
              <a:buChar char="•"/>
              <a:defRPr/>
            </a:pPr>
            <a:r>
              <a:rPr lang="en-US" b="1" dirty="0" err="1" smtClean="0">
                <a:solidFill>
                  <a:srgbClr val="006600"/>
                </a:solidFill>
                <a:latin typeface="Arial" charset="0"/>
              </a:rPr>
              <a:t>Beoordeling</a:t>
            </a:r>
            <a:r>
              <a:rPr lang="en-US" b="1" dirty="0" smtClean="0">
                <a:solidFill>
                  <a:srgbClr val="006600"/>
                </a:solidFill>
                <a:latin typeface="Arial" charset="0"/>
              </a:rPr>
              <a:t>: </a:t>
            </a:r>
            <a:r>
              <a:rPr lang="en-US" b="1" dirty="0" err="1" smtClean="0">
                <a:solidFill>
                  <a:srgbClr val="006600"/>
                </a:solidFill>
                <a:latin typeface="Arial" charset="0"/>
              </a:rPr>
              <a:t>huiswerk</a:t>
            </a:r>
            <a:r>
              <a:rPr lang="en-US" b="1" dirty="0" smtClean="0">
                <a:solidFill>
                  <a:srgbClr val="006600"/>
                </a:solidFill>
                <a:latin typeface="Arial" charset="0"/>
              </a:rPr>
              <a:t> 20%, </a:t>
            </a:r>
            <a:r>
              <a:rPr lang="en-US" b="1" dirty="0" err="1" smtClean="0">
                <a:solidFill>
                  <a:srgbClr val="006600"/>
                </a:solidFill>
                <a:latin typeface="Arial" charset="0"/>
              </a:rPr>
              <a:t>tentamen</a:t>
            </a:r>
            <a:r>
              <a:rPr lang="en-US" b="1" dirty="0" smtClean="0">
                <a:solidFill>
                  <a:srgbClr val="006600"/>
                </a:solidFill>
                <a:latin typeface="Arial" charset="0"/>
              </a:rPr>
              <a:t> 80% (</a:t>
            </a:r>
            <a:r>
              <a:rPr lang="en-US" b="1" dirty="0" err="1" smtClean="0">
                <a:solidFill>
                  <a:srgbClr val="006600"/>
                </a:solidFill>
                <a:latin typeface="Arial" charset="0"/>
              </a:rPr>
              <a:t>alles</a:t>
            </a:r>
            <a:r>
              <a:rPr lang="en-US" b="1" dirty="0" smtClean="0">
                <a:solidFill>
                  <a:srgbClr val="006600"/>
                </a:solidFill>
                <a:latin typeface="Arial" charset="0"/>
              </a:rPr>
              <a:t> &gt; 5)</a:t>
            </a:r>
            <a:endParaRPr lang="en-US" b="1" dirty="0">
              <a:solidFill>
                <a:srgbClr val="006600"/>
              </a:solidFill>
              <a:latin typeface="Arial" charset="0"/>
            </a:endParaRPr>
          </a:p>
        </p:txBody>
      </p:sp>
      <p:sp>
        <p:nvSpPr>
          <p:cNvPr id="8" name="Afgeronde rechthoek 7"/>
          <p:cNvSpPr/>
          <p:nvPr/>
        </p:nvSpPr>
        <p:spPr bwMode="auto">
          <a:xfrm>
            <a:off x="940592" y="3124200"/>
            <a:ext cx="3200400" cy="228600"/>
          </a:xfrm>
          <a:prstGeom prst="roundRect">
            <a:avLst/>
          </a:prstGeom>
          <a:noFill/>
          <a:ln w="38100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Symbol" pitchFamily="18" charset="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1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pPr>
              <a:defRPr/>
            </a:pPr>
            <a:r>
              <a:rPr lang="en-US" i="1" kern="1200" dirty="0" smtClean="0">
                <a:solidFill>
                  <a:srgbClr val="000099"/>
                </a:solidFill>
              </a:rPr>
              <a:t>Neutron </a:t>
            </a:r>
            <a:r>
              <a:rPr lang="en-US" i="1" kern="1200" dirty="0" err="1" smtClean="0">
                <a:solidFill>
                  <a:srgbClr val="000099"/>
                </a:solidFill>
              </a:rPr>
              <a:t>energieverdelingen</a:t>
            </a:r>
            <a:endParaRPr lang="en-US" i="1" kern="1200" dirty="0" smtClean="0">
              <a:solidFill>
                <a:srgbClr val="000099"/>
              </a:solidFill>
              <a:ea typeface="+mn-ea"/>
              <a:cs typeface="+mn-cs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33400" y="1219200"/>
            <a:ext cx="65532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dirty="0" smtClean="0">
                <a:latin typeface="+mn-lt"/>
              </a:rPr>
              <a:t>De </a:t>
            </a:r>
            <a:r>
              <a:rPr lang="en-US" i="1" dirty="0" err="1" smtClean="0">
                <a:latin typeface="+mn-lt"/>
              </a:rPr>
              <a:t>vermenigvuldigingsfactor</a:t>
            </a:r>
            <a:r>
              <a:rPr lang="en-US" dirty="0" smtClean="0">
                <a:latin typeface="+mn-lt"/>
              </a:rPr>
              <a:t> </a:t>
            </a:r>
            <a:r>
              <a:rPr lang="en-US" i="1" dirty="0" smtClean="0">
                <a:latin typeface="+mn-lt"/>
              </a:rPr>
              <a:t>k</a:t>
            </a:r>
            <a:r>
              <a:rPr lang="en-US" dirty="0" smtClean="0">
                <a:latin typeface="+mn-lt"/>
              </a:rPr>
              <a:t> is de </a:t>
            </a:r>
            <a:r>
              <a:rPr lang="en-US" dirty="0" err="1" smtClean="0">
                <a:latin typeface="+mn-lt"/>
              </a:rPr>
              <a:t>verhouding</a:t>
            </a:r>
            <a:r>
              <a:rPr lang="en-US" dirty="0" smtClean="0">
                <a:latin typeface="+mn-lt"/>
              </a:rPr>
              <a:t> van </a:t>
            </a:r>
            <a:r>
              <a:rPr lang="en-US" dirty="0" err="1" smtClean="0">
                <a:latin typeface="+mn-lt"/>
              </a:rPr>
              <a:t>splijtingsneutronen</a:t>
            </a:r>
            <a:r>
              <a:rPr lang="en-US" dirty="0" smtClean="0">
                <a:latin typeface="+mn-lt"/>
              </a:rPr>
              <a:t> </a:t>
            </a:r>
            <a:r>
              <a:rPr lang="en-US" dirty="0" err="1" smtClean="0">
                <a:latin typeface="+mn-lt"/>
              </a:rPr>
              <a:t>geboren</a:t>
            </a:r>
            <a:r>
              <a:rPr lang="en-US" dirty="0" smtClean="0">
                <a:latin typeface="+mn-lt"/>
              </a:rPr>
              <a:t> in </a:t>
            </a:r>
            <a:r>
              <a:rPr lang="en-US" dirty="0" err="1" smtClean="0">
                <a:latin typeface="+mn-lt"/>
              </a:rPr>
              <a:t>generatie</a:t>
            </a:r>
            <a:r>
              <a:rPr lang="en-US" dirty="0" smtClean="0">
                <a:latin typeface="+mn-lt"/>
              </a:rPr>
              <a:t> </a:t>
            </a:r>
            <a:r>
              <a:rPr lang="en-US" i="1" dirty="0" smtClean="0">
                <a:latin typeface="+mn-lt"/>
              </a:rPr>
              <a:t>i+1</a:t>
            </a:r>
            <a:r>
              <a:rPr lang="en-US" dirty="0" smtClean="0">
                <a:latin typeface="+mn-lt"/>
              </a:rPr>
              <a:t> tot die in </a:t>
            </a:r>
            <a:r>
              <a:rPr lang="en-US" i="1" dirty="0" err="1" smtClean="0">
                <a:latin typeface="+mn-lt"/>
              </a:rPr>
              <a:t>i</a:t>
            </a:r>
            <a:r>
              <a:rPr lang="en-US" i="1" dirty="0" smtClean="0">
                <a:latin typeface="+mn-lt"/>
              </a:rPr>
              <a:t> </a:t>
            </a:r>
            <a:endParaRPr lang="en-US" i="1" dirty="0">
              <a:latin typeface="+mn-lt"/>
            </a:endParaRPr>
          </a:p>
        </p:txBody>
      </p:sp>
      <p:sp>
        <p:nvSpPr>
          <p:cNvPr id="24" name="Rectangle 10"/>
          <p:cNvSpPr>
            <a:spLocks noChangeArrowheads="1"/>
          </p:cNvSpPr>
          <p:nvPr/>
        </p:nvSpPr>
        <p:spPr bwMode="auto">
          <a:xfrm>
            <a:off x="0" y="5715000"/>
            <a:ext cx="9144000" cy="1143000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nl-NL"/>
          </a:p>
        </p:txBody>
      </p:sp>
      <p:sp>
        <p:nvSpPr>
          <p:cNvPr id="6" name="TextBox 17"/>
          <p:cNvSpPr txBox="1"/>
          <p:nvPr/>
        </p:nvSpPr>
        <p:spPr>
          <a:xfrm>
            <a:off x="533400" y="1916668"/>
            <a:ext cx="57912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dirty="0" err="1" smtClean="0">
                <a:latin typeface="+mn-lt"/>
              </a:rPr>
              <a:t>Neutronen</a:t>
            </a:r>
            <a:r>
              <a:rPr lang="en-US" dirty="0" smtClean="0">
                <a:latin typeface="+mn-lt"/>
              </a:rPr>
              <a:t> </a:t>
            </a:r>
            <a:r>
              <a:rPr lang="en-US" dirty="0" err="1" smtClean="0">
                <a:latin typeface="+mn-lt"/>
              </a:rPr>
              <a:t>worden</a:t>
            </a:r>
            <a:r>
              <a:rPr lang="en-US" dirty="0" smtClean="0">
                <a:latin typeface="+mn-lt"/>
              </a:rPr>
              <a:t> </a:t>
            </a:r>
            <a:r>
              <a:rPr lang="en-US" dirty="0" err="1" smtClean="0">
                <a:latin typeface="+mn-lt"/>
              </a:rPr>
              <a:t>geboren</a:t>
            </a:r>
            <a:r>
              <a:rPr lang="en-US" dirty="0" smtClean="0">
                <a:latin typeface="+mn-lt"/>
              </a:rPr>
              <a:t> in fission, </a:t>
            </a:r>
            <a:r>
              <a:rPr lang="en-US" dirty="0" err="1" smtClean="0">
                <a:latin typeface="+mn-lt"/>
              </a:rPr>
              <a:t>ondergaan</a:t>
            </a:r>
            <a:r>
              <a:rPr lang="en-US" dirty="0" smtClean="0">
                <a:latin typeface="+mn-lt"/>
              </a:rPr>
              <a:t> </a:t>
            </a:r>
            <a:r>
              <a:rPr lang="en-US" dirty="0" err="1" smtClean="0">
                <a:latin typeface="+mn-lt"/>
              </a:rPr>
              <a:t>botsingen</a:t>
            </a:r>
            <a:r>
              <a:rPr lang="en-US" dirty="0" smtClean="0">
                <a:latin typeface="+mn-lt"/>
              </a:rPr>
              <a:t>, en </a:t>
            </a:r>
            <a:r>
              <a:rPr lang="en-US" dirty="0" err="1" smtClean="0">
                <a:latin typeface="+mn-lt"/>
              </a:rPr>
              <a:t>verwijden</a:t>
            </a:r>
            <a:r>
              <a:rPr lang="en-US" dirty="0" smtClean="0">
                <a:latin typeface="+mn-lt"/>
              </a:rPr>
              <a:t> door </a:t>
            </a:r>
            <a:r>
              <a:rPr lang="en-US" dirty="0" err="1" smtClean="0">
                <a:latin typeface="+mn-lt"/>
              </a:rPr>
              <a:t>absorptie</a:t>
            </a:r>
            <a:endParaRPr lang="en-US" dirty="0">
              <a:latin typeface="+mn-lt"/>
            </a:endParaRPr>
          </a:p>
        </p:txBody>
      </p:sp>
      <p:sp>
        <p:nvSpPr>
          <p:cNvPr id="11" name="TextBox 17"/>
          <p:cNvSpPr txBox="1"/>
          <p:nvPr/>
        </p:nvSpPr>
        <p:spPr>
          <a:xfrm>
            <a:off x="533400" y="2590800"/>
            <a:ext cx="62484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dirty="0" smtClean="0">
                <a:latin typeface="+mn-lt"/>
              </a:rPr>
              <a:t>We </a:t>
            </a:r>
            <a:r>
              <a:rPr lang="en-US" dirty="0" err="1" smtClean="0">
                <a:latin typeface="+mn-lt"/>
              </a:rPr>
              <a:t>gaan</a:t>
            </a:r>
            <a:r>
              <a:rPr lang="en-US" dirty="0" smtClean="0">
                <a:latin typeface="+mn-lt"/>
              </a:rPr>
              <a:t> </a:t>
            </a:r>
            <a:r>
              <a:rPr lang="en-US" dirty="0" err="1" smtClean="0">
                <a:latin typeface="+mn-lt"/>
              </a:rPr>
              <a:t>vermenigvuldiging</a:t>
            </a:r>
            <a:r>
              <a:rPr lang="en-US" dirty="0" smtClean="0">
                <a:latin typeface="+mn-lt"/>
              </a:rPr>
              <a:t> </a:t>
            </a:r>
            <a:r>
              <a:rPr lang="en-US" i="1" dirty="0" smtClean="0">
                <a:latin typeface="+mn-lt"/>
              </a:rPr>
              <a:t>k</a:t>
            </a:r>
            <a:r>
              <a:rPr lang="en-US" dirty="0" smtClean="0">
                <a:latin typeface="+mn-lt"/>
              </a:rPr>
              <a:t> </a:t>
            </a:r>
            <a:r>
              <a:rPr lang="en-US" dirty="0" err="1" smtClean="0">
                <a:latin typeface="+mn-lt"/>
              </a:rPr>
              <a:t>beschrijven</a:t>
            </a:r>
            <a:r>
              <a:rPr lang="en-US" dirty="0" smtClean="0">
                <a:latin typeface="+mn-lt"/>
              </a:rPr>
              <a:t> door </a:t>
            </a:r>
            <a:r>
              <a:rPr lang="en-US" dirty="0" err="1" smtClean="0">
                <a:latin typeface="+mn-lt"/>
              </a:rPr>
              <a:t>werkzame</a:t>
            </a:r>
            <a:r>
              <a:rPr lang="en-US" dirty="0" smtClean="0">
                <a:latin typeface="+mn-lt"/>
              </a:rPr>
              <a:t> </a:t>
            </a:r>
            <a:r>
              <a:rPr lang="en-US" dirty="0" err="1" smtClean="0">
                <a:latin typeface="+mn-lt"/>
              </a:rPr>
              <a:t>doorsneden</a:t>
            </a:r>
            <a:r>
              <a:rPr lang="en-US" dirty="0" smtClean="0">
                <a:latin typeface="+mn-lt"/>
              </a:rPr>
              <a:t> </a:t>
            </a:r>
            <a:r>
              <a:rPr lang="en-US" dirty="0" err="1" smtClean="0">
                <a:latin typeface="+mn-lt"/>
              </a:rPr>
              <a:t>te</a:t>
            </a:r>
            <a:r>
              <a:rPr lang="en-US" dirty="0" smtClean="0">
                <a:latin typeface="+mn-lt"/>
              </a:rPr>
              <a:t> </a:t>
            </a:r>
            <a:r>
              <a:rPr lang="en-US" dirty="0" err="1" smtClean="0">
                <a:latin typeface="+mn-lt"/>
              </a:rPr>
              <a:t>middelen</a:t>
            </a:r>
            <a:r>
              <a:rPr lang="en-US" dirty="0" smtClean="0">
                <a:latin typeface="+mn-lt"/>
              </a:rPr>
              <a:t> over </a:t>
            </a:r>
            <a:r>
              <a:rPr lang="en-US" dirty="0" err="1" smtClean="0">
                <a:latin typeface="+mn-lt"/>
              </a:rPr>
              <a:t>neutronen</a:t>
            </a:r>
            <a:r>
              <a:rPr lang="en-US" dirty="0" smtClean="0">
                <a:latin typeface="+mn-lt"/>
              </a:rPr>
              <a:t> </a:t>
            </a:r>
            <a:r>
              <a:rPr lang="en-US" dirty="0" err="1" smtClean="0">
                <a:latin typeface="+mn-lt"/>
              </a:rPr>
              <a:t>energie</a:t>
            </a:r>
            <a:endParaRPr lang="en-US" dirty="0">
              <a:latin typeface="+mn-lt"/>
            </a:endParaRPr>
          </a:p>
        </p:txBody>
      </p:sp>
      <p:sp>
        <p:nvSpPr>
          <p:cNvPr id="33" name="TextBox 17"/>
          <p:cNvSpPr txBox="1"/>
          <p:nvPr/>
        </p:nvSpPr>
        <p:spPr>
          <a:xfrm>
            <a:off x="533400" y="3212068"/>
            <a:ext cx="5410200" cy="184665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dirty="0" err="1" smtClean="0">
                <a:latin typeface="+mn-lt"/>
              </a:rPr>
              <a:t>Vereenvoudigingen</a:t>
            </a:r>
            <a:r>
              <a:rPr lang="en-US" dirty="0" smtClean="0">
                <a:latin typeface="+mn-lt"/>
              </a:rPr>
              <a:t>:</a:t>
            </a:r>
          </a:p>
          <a:p>
            <a:pPr lvl="1">
              <a:defRPr/>
            </a:pPr>
            <a:r>
              <a:rPr lang="en-US" sz="1600" dirty="0" err="1" smtClean="0">
                <a:latin typeface="+mn-lt"/>
              </a:rPr>
              <a:t>Neutronen</a:t>
            </a:r>
            <a:r>
              <a:rPr lang="en-US" sz="1600" dirty="0" smtClean="0">
                <a:latin typeface="+mn-lt"/>
              </a:rPr>
              <a:t> </a:t>
            </a:r>
            <a:r>
              <a:rPr lang="en-US" sz="1600" dirty="0" err="1" smtClean="0">
                <a:latin typeface="+mn-lt"/>
              </a:rPr>
              <a:t>ontstaan</a:t>
            </a:r>
            <a:r>
              <a:rPr lang="en-US" sz="1600" dirty="0" smtClean="0">
                <a:latin typeface="+mn-lt"/>
              </a:rPr>
              <a:t> </a:t>
            </a:r>
            <a:r>
              <a:rPr lang="en-US" sz="1600" dirty="0" err="1" smtClean="0">
                <a:latin typeface="+mn-lt"/>
              </a:rPr>
              <a:t>allemaal</a:t>
            </a:r>
            <a:r>
              <a:rPr lang="en-US" sz="1600" dirty="0" smtClean="0">
                <a:latin typeface="+mn-lt"/>
              </a:rPr>
              <a:t> </a:t>
            </a:r>
            <a:r>
              <a:rPr lang="en-US" sz="1600" dirty="0" err="1" smtClean="0">
                <a:latin typeface="+mn-lt"/>
              </a:rPr>
              <a:t>instantaan</a:t>
            </a:r>
            <a:r>
              <a:rPr lang="en-US" sz="1600" dirty="0" smtClean="0">
                <a:latin typeface="+mn-lt"/>
              </a:rPr>
              <a:t> in </a:t>
            </a:r>
            <a:r>
              <a:rPr lang="en-US" sz="1600" dirty="0" err="1" smtClean="0">
                <a:latin typeface="+mn-lt"/>
              </a:rPr>
              <a:t>splijting</a:t>
            </a:r>
            <a:r>
              <a:rPr lang="en-US" sz="1600" dirty="0" smtClean="0">
                <a:latin typeface="+mn-lt"/>
              </a:rPr>
              <a:t> (</a:t>
            </a:r>
            <a:r>
              <a:rPr lang="en-US" sz="1600" dirty="0" err="1" smtClean="0">
                <a:latin typeface="+mn-lt"/>
              </a:rPr>
              <a:t>geen</a:t>
            </a:r>
            <a:r>
              <a:rPr lang="en-US" sz="1600" dirty="0" smtClean="0">
                <a:latin typeface="+mn-lt"/>
              </a:rPr>
              <a:t> delayed neutrons)</a:t>
            </a:r>
          </a:p>
          <a:p>
            <a:pPr lvl="1">
              <a:defRPr/>
            </a:pPr>
            <a:r>
              <a:rPr lang="en-US" sz="1600" dirty="0" err="1" smtClean="0">
                <a:latin typeface="+mn-lt"/>
              </a:rPr>
              <a:t>Verwaarlozen</a:t>
            </a:r>
            <a:r>
              <a:rPr lang="en-US" sz="1600" dirty="0" smtClean="0">
                <a:latin typeface="+mn-lt"/>
              </a:rPr>
              <a:t> de </a:t>
            </a:r>
            <a:r>
              <a:rPr lang="en-US" sz="1600" dirty="0" err="1" smtClean="0">
                <a:latin typeface="+mn-lt"/>
              </a:rPr>
              <a:t>eindige</a:t>
            </a:r>
            <a:r>
              <a:rPr lang="en-US" sz="1600" dirty="0" smtClean="0">
                <a:latin typeface="+mn-lt"/>
              </a:rPr>
              <a:t> </a:t>
            </a:r>
            <a:r>
              <a:rPr lang="en-US" sz="1600" dirty="0" err="1" smtClean="0">
                <a:latin typeface="+mn-lt"/>
              </a:rPr>
              <a:t>afmetingen</a:t>
            </a:r>
            <a:r>
              <a:rPr lang="en-US" sz="1600" dirty="0" smtClean="0">
                <a:latin typeface="+mn-lt"/>
              </a:rPr>
              <a:t> van reactor en </a:t>
            </a:r>
            <a:r>
              <a:rPr lang="en-US" sz="1600" dirty="0" err="1" smtClean="0">
                <a:latin typeface="+mn-lt"/>
              </a:rPr>
              <a:t>stellen</a:t>
            </a:r>
            <a:r>
              <a:rPr lang="en-US" sz="1600" dirty="0" smtClean="0">
                <a:latin typeface="+mn-lt"/>
              </a:rPr>
              <a:t>                    met      de </a:t>
            </a:r>
            <a:r>
              <a:rPr lang="en-US" sz="1600" dirty="0" err="1" smtClean="0">
                <a:latin typeface="+mn-lt"/>
              </a:rPr>
              <a:t>vermenigvuldigingsfactor</a:t>
            </a:r>
            <a:r>
              <a:rPr lang="en-US" sz="1600" dirty="0" smtClean="0">
                <a:latin typeface="+mn-lt"/>
              </a:rPr>
              <a:t> </a:t>
            </a:r>
            <a:r>
              <a:rPr lang="en-US" sz="1600" dirty="0" err="1" smtClean="0">
                <a:latin typeface="+mn-lt"/>
              </a:rPr>
              <a:t>voor</a:t>
            </a:r>
            <a:r>
              <a:rPr lang="en-US" sz="1600" dirty="0" smtClean="0">
                <a:latin typeface="+mn-lt"/>
              </a:rPr>
              <a:t> </a:t>
            </a:r>
            <a:r>
              <a:rPr lang="en-US" sz="1600" dirty="0" err="1" smtClean="0">
                <a:latin typeface="+mn-lt"/>
              </a:rPr>
              <a:t>een</a:t>
            </a:r>
            <a:r>
              <a:rPr lang="en-US" sz="1600" dirty="0" smtClean="0">
                <a:latin typeface="+mn-lt"/>
              </a:rPr>
              <a:t> </a:t>
            </a:r>
            <a:r>
              <a:rPr lang="en-US" sz="1600" dirty="0" err="1" smtClean="0">
                <a:latin typeface="+mn-lt"/>
              </a:rPr>
              <a:t>oneindig</a:t>
            </a:r>
            <a:r>
              <a:rPr lang="en-US" sz="1600" dirty="0" smtClean="0">
                <a:latin typeface="+mn-lt"/>
              </a:rPr>
              <a:t> </a:t>
            </a:r>
            <a:r>
              <a:rPr lang="en-US" sz="1600" dirty="0" err="1" smtClean="0">
                <a:latin typeface="+mn-lt"/>
              </a:rPr>
              <a:t>grote</a:t>
            </a:r>
            <a:r>
              <a:rPr lang="en-US" sz="1600" dirty="0" smtClean="0">
                <a:latin typeface="+mn-lt"/>
              </a:rPr>
              <a:t> reactor en </a:t>
            </a:r>
            <a:r>
              <a:rPr lang="en-US" sz="1600" i="1" dirty="0" smtClean="0">
                <a:latin typeface="+mn-lt"/>
              </a:rPr>
              <a:t>P</a:t>
            </a:r>
            <a:r>
              <a:rPr lang="en-US" sz="1600" baseline="-25000" dirty="0" smtClean="0">
                <a:latin typeface="+mn-lt"/>
              </a:rPr>
              <a:t>NL</a:t>
            </a:r>
            <a:r>
              <a:rPr lang="en-US" sz="1600" dirty="0" smtClean="0">
                <a:latin typeface="+mn-lt"/>
              </a:rPr>
              <a:t> de non-leakage </a:t>
            </a:r>
            <a:r>
              <a:rPr lang="en-US" sz="1600" dirty="0" err="1" smtClean="0">
                <a:latin typeface="+mn-lt"/>
              </a:rPr>
              <a:t>waarschijnlijkheid</a:t>
            </a:r>
            <a:endParaRPr lang="en-US" sz="1600" dirty="0">
              <a:latin typeface="+mn-lt"/>
            </a:endParaRPr>
          </a:p>
        </p:txBody>
      </p:sp>
      <p:graphicFrame>
        <p:nvGraphicFramePr>
          <p:cNvPr id="182276" name="Object 4"/>
          <p:cNvGraphicFramePr>
            <a:graphicFrameLocks noChangeAspect="1"/>
          </p:cNvGraphicFramePr>
          <p:nvPr/>
        </p:nvGraphicFramePr>
        <p:xfrm>
          <a:off x="1731963" y="4205288"/>
          <a:ext cx="1011237" cy="381000"/>
        </p:xfrm>
        <a:graphic>
          <a:graphicData uri="http://schemas.openxmlformats.org/presentationml/2006/ole">
            <p:oleObj spid="_x0000_s234499" name="Equation" r:id="rId4" imgW="609480" imgH="228600" progId="Equation.DSMT4">
              <p:embed/>
            </p:oleObj>
          </a:graphicData>
        </a:graphic>
      </p:graphicFrame>
      <p:sp>
        <p:nvSpPr>
          <p:cNvPr id="54" name="TextBox 17"/>
          <p:cNvSpPr txBox="1"/>
          <p:nvPr/>
        </p:nvSpPr>
        <p:spPr>
          <a:xfrm>
            <a:off x="533400" y="5029200"/>
            <a:ext cx="62484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dirty="0" smtClean="0">
                <a:latin typeface="+mn-lt"/>
              </a:rPr>
              <a:t>Later </a:t>
            </a:r>
            <a:r>
              <a:rPr lang="en-US" dirty="0" err="1" smtClean="0">
                <a:latin typeface="+mn-lt"/>
              </a:rPr>
              <a:t>bespreken</a:t>
            </a:r>
            <a:r>
              <a:rPr lang="en-US" dirty="0" smtClean="0">
                <a:latin typeface="+mn-lt"/>
              </a:rPr>
              <a:t> we </a:t>
            </a:r>
            <a:r>
              <a:rPr lang="en-US" dirty="0" err="1" smtClean="0">
                <a:latin typeface="+mn-lt"/>
              </a:rPr>
              <a:t>invloeden</a:t>
            </a:r>
            <a:r>
              <a:rPr lang="en-US" dirty="0" smtClean="0">
                <a:latin typeface="+mn-lt"/>
              </a:rPr>
              <a:t> van delayed neutron </a:t>
            </a:r>
            <a:r>
              <a:rPr lang="en-US" dirty="0" err="1" smtClean="0">
                <a:latin typeface="+mn-lt"/>
              </a:rPr>
              <a:t>emissie</a:t>
            </a:r>
            <a:r>
              <a:rPr lang="en-US" dirty="0" smtClean="0">
                <a:latin typeface="+mn-lt"/>
              </a:rPr>
              <a:t> en van de </a:t>
            </a:r>
            <a:r>
              <a:rPr lang="en-US" dirty="0" err="1" smtClean="0">
                <a:latin typeface="+mn-lt"/>
              </a:rPr>
              <a:t>eindigheid</a:t>
            </a:r>
            <a:r>
              <a:rPr lang="en-US" dirty="0" smtClean="0">
                <a:latin typeface="+mn-lt"/>
              </a:rPr>
              <a:t> van de </a:t>
            </a:r>
            <a:r>
              <a:rPr lang="en-US" dirty="0" err="1" smtClean="0">
                <a:latin typeface="+mn-lt"/>
              </a:rPr>
              <a:t>reactorkern</a:t>
            </a:r>
            <a:r>
              <a:rPr lang="en-US" dirty="0" smtClean="0">
                <a:latin typeface="+mn-lt"/>
              </a:rPr>
              <a:t> </a:t>
            </a:r>
            <a:endParaRPr lang="en-US" dirty="0">
              <a:latin typeface="+mn-lt"/>
            </a:endParaRPr>
          </a:p>
        </p:txBody>
      </p:sp>
      <p:pic>
        <p:nvPicPr>
          <p:cNvPr id="39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086600" y="1219200"/>
            <a:ext cx="1828800" cy="15653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019800" y="3200400"/>
            <a:ext cx="1518834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" name="Picture 7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620000" y="3016663"/>
            <a:ext cx="1447800" cy="1250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234504" name="Object 8"/>
          <p:cNvGraphicFramePr>
            <a:graphicFrameLocks noChangeAspect="1"/>
          </p:cNvGraphicFramePr>
          <p:nvPr/>
        </p:nvGraphicFramePr>
        <p:xfrm>
          <a:off x="3189287" y="4198144"/>
          <a:ext cx="315913" cy="381000"/>
        </p:xfrm>
        <a:graphic>
          <a:graphicData uri="http://schemas.openxmlformats.org/presentationml/2006/ole">
            <p:oleObj spid="_x0000_s234504" name="Equation" r:id="rId8" imgW="190440" imgH="228600" progId="Equation.DSMT4">
              <p:embed/>
            </p:oleObj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1822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5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500"/>
                                        <p:tgtEl>
                                          <p:spTgt spid="2345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6" grpId="0"/>
      <p:bldP spid="11" grpId="0"/>
      <p:bldP spid="33" grpId="0"/>
      <p:bldP spid="5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10"/>
          <p:cNvSpPr>
            <a:spLocks noChangeArrowheads="1"/>
          </p:cNvSpPr>
          <p:nvPr/>
        </p:nvSpPr>
        <p:spPr bwMode="auto">
          <a:xfrm>
            <a:off x="0" y="5715000"/>
            <a:ext cx="9144000" cy="1143000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nl-NL"/>
          </a:p>
        </p:txBody>
      </p:sp>
      <p:pic>
        <p:nvPicPr>
          <p:cNvPr id="235530" name="Picture 1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01890" y="5105400"/>
            <a:ext cx="244211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21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pPr>
              <a:defRPr/>
            </a:pPr>
            <a:r>
              <a:rPr lang="en-US" i="1" kern="1200" dirty="0" err="1" smtClean="0">
                <a:solidFill>
                  <a:srgbClr val="000099"/>
                </a:solidFill>
              </a:rPr>
              <a:t>Eigenschappen</a:t>
            </a:r>
            <a:r>
              <a:rPr lang="en-US" i="1" kern="1200" dirty="0" smtClean="0">
                <a:solidFill>
                  <a:srgbClr val="000099"/>
                </a:solidFill>
              </a:rPr>
              <a:t> van </a:t>
            </a:r>
            <a:r>
              <a:rPr lang="en-US" i="1" kern="1200" dirty="0" err="1" smtClean="0">
                <a:solidFill>
                  <a:srgbClr val="000099"/>
                </a:solidFill>
              </a:rPr>
              <a:t>nucleaire</a:t>
            </a:r>
            <a:r>
              <a:rPr lang="en-US" i="1" kern="1200" dirty="0" smtClean="0">
                <a:solidFill>
                  <a:srgbClr val="000099"/>
                </a:solidFill>
              </a:rPr>
              <a:t> </a:t>
            </a:r>
            <a:r>
              <a:rPr lang="en-US" i="1" kern="1200" dirty="0" err="1" smtClean="0">
                <a:solidFill>
                  <a:srgbClr val="000099"/>
                </a:solidFill>
              </a:rPr>
              <a:t>brandstof</a:t>
            </a:r>
            <a:endParaRPr lang="en-US" i="1" kern="1200" dirty="0" smtClean="0">
              <a:solidFill>
                <a:srgbClr val="000099"/>
              </a:solidFill>
              <a:ea typeface="+mn-ea"/>
              <a:cs typeface="+mn-cs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33400" y="1219200"/>
            <a:ext cx="65532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dirty="0" err="1" smtClean="0">
                <a:latin typeface="+mn-lt"/>
              </a:rPr>
              <a:t>Neutronen</a:t>
            </a:r>
            <a:r>
              <a:rPr lang="en-US" dirty="0" smtClean="0">
                <a:latin typeface="+mn-lt"/>
              </a:rPr>
              <a:t> </a:t>
            </a:r>
            <a:r>
              <a:rPr lang="en-US" dirty="0" err="1" smtClean="0">
                <a:latin typeface="+mn-lt"/>
              </a:rPr>
              <a:t>hebben</a:t>
            </a:r>
            <a:r>
              <a:rPr lang="en-US" dirty="0" smtClean="0">
                <a:latin typeface="+mn-lt"/>
              </a:rPr>
              <a:t> </a:t>
            </a:r>
            <a:r>
              <a:rPr lang="en-US" dirty="0" err="1" smtClean="0">
                <a:latin typeface="+mn-lt"/>
              </a:rPr>
              <a:t>energie</a:t>
            </a:r>
            <a:r>
              <a:rPr lang="en-US" dirty="0" err="1" smtClean="0">
                <a:latin typeface="Arial"/>
                <a:cs typeface="Arial"/>
              </a:rPr>
              <a:t>ë</a:t>
            </a:r>
            <a:r>
              <a:rPr lang="en-US" dirty="0" err="1" smtClean="0">
                <a:latin typeface="+mn-lt"/>
              </a:rPr>
              <a:t>n</a:t>
            </a:r>
            <a:r>
              <a:rPr lang="en-US" dirty="0" smtClean="0">
                <a:latin typeface="+mn-lt"/>
              </a:rPr>
              <a:t> </a:t>
            </a:r>
            <a:r>
              <a:rPr lang="en-US" dirty="0" err="1" smtClean="0">
                <a:latin typeface="+mn-lt"/>
              </a:rPr>
              <a:t>tussen</a:t>
            </a:r>
            <a:r>
              <a:rPr lang="en-US" dirty="0" smtClean="0">
                <a:latin typeface="+mn-lt"/>
              </a:rPr>
              <a:t> 1 </a:t>
            </a:r>
            <a:r>
              <a:rPr lang="en-US" dirty="0" err="1" smtClean="0">
                <a:latin typeface="+mn-lt"/>
              </a:rPr>
              <a:t>meV</a:t>
            </a:r>
            <a:r>
              <a:rPr lang="en-US" dirty="0" smtClean="0">
                <a:latin typeface="+mn-lt"/>
              </a:rPr>
              <a:t> en 10 </a:t>
            </a:r>
            <a:r>
              <a:rPr lang="en-US" dirty="0" err="1" smtClean="0">
                <a:latin typeface="+mn-lt"/>
              </a:rPr>
              <a:t>MeV</a:t>
            </a:r>
            <a:endParaRPr lang="en-US" i="1" dirty="0">
              <a:latin typeface="+mn-lt"/>
            </a:endParaRPr>
          </a:p>
        </p:txBody>
      </p:sp>
      <p:sp>
        <p:nvSpPr>
          <p:cNvPr id="6" name="TextBox 17"/>
          <p:cNvSpPr txBox="1"/>
          <p:nvPr/>
        </p:nvSpPr>
        <p:spPr>
          <a:xfrm>
            <a:off x="533400" y="1524000"/>
            <a:ext cx="67056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dirty="0" smtClean="0">
                <a:latin typeface="+mn-lt"/>
              </a:rPr>
              <a:t>Fissile </a:t>
            </a:r>
            <a:r>
              <a:rPr lang="en-US" dirty="0" err="1" smtClean="0">
                <a:latin typeface="+mn-lt"/>
              </a:rPr>
              <a:t>materiaal</a:t>
            </a:r>
            <a:r>
              <a:rPr lang="en-US" dirty="0" smtClean="0">
                <a:latin typeface="+mn-lt"/>
              </a:rPr>
              <a:t> </a:t>
            </a:r>
            <a:r>
              <a:rPr lang="en-US" dirty="0" err="1" smtClean="0">
                <a:latin typeface="+mn-lt"/>
              </a:rPr>
              <a:t>kan</a:t>
            </a:r>
            <a:r>
              <a:rPr lang="en-US" dirty="0" smtClean="0">
                <a:latin typeface="+mn-lt"/>
              </a:rPr>
              <a:t> </a:t>
            </a:r>
            <a:r>
              <a:rPr lang="en-US" dirty="0" err="1" smtClean="0">
                <a:latin typeface="+mn-lt"/>
              </a:rPr>
              <a:t>gespleten</a:t>
            </a:r>
            <a:r>
              <a:rPr lang="en-US" dirty="0" smtClean="0">
                <a:latin typeface="+mn-lt"/>
              </a:rPr>
              <a:t> </a:t>
            </a:r>
            <a:r>
              <a:rPr lang="en-US" dirty="0" err="1" smtClean="0">
                <a:latin typeface="+mn-lt"/>
              </a:rPr>
              <a:t>worden</a:t>
            </a:r>
            <a:r>
              <a:rPr lang="en-US" dirty="0" smtClean="0">
                <a:latin typeface="+mn-lt"/>
              </a:rPr>
              <a:t> </a:t>
            </a:r>
            <a:r>
              <a:rPr lang="en-US" dirty="0" err="1" smtClean="0">
                <a:latin typeface="+mn-lt"/>
              </a:rPr>
              <a:t>voor</a:t>
            </a:r>
            <a:r>
              <a:rPr lang="en-US" dirty="0" smtClean="0">
                <a:latin typeface="+mn-lt"/>
              </a:rPr>
              <a:t> al </a:t>
            </a:r>
            <a:r>
              <a:rPr lang="en-US" dirty="0" err="1" smtClean="0">
                <a:latin typeface="+mn-lt"/>
              </a:rPr>
              <a:t>deze</a:t>
            </a:r>
            <a:r>
              <a:rPr lang="en-US" dirty="0" smtClean="0">
                <a:latin typeface="+mn-lt"/>
              </a:rPr>
              <a:t> </a:t>
            </a:r>
            <a:r>
              <a:rPr lang="en-US" dirty="0" err="1" smtClean="0">
                <a:latin typeface="+mn-lt"/>
              </a:rPr>
              <a:t>energie</a:t>
            </a:r>
            <a:r>
              <a:rPr lang="en-US" dirty="0" err="1" smtClean="0">
                <a:latin typeface="Arial"/>
                <a:cs typeface="Arial"/>
              </a:rPr>
              <a:t>ë</a:t>
            </a:r>
            <a:r>
              <a:rPr lang="en-US" dirty="0" err="1" smtClean="0">
                <a:latin typeface="+mn-lt"/>
              </a:rPr>
              <a:t>n</a:t>
            </a:r>
            <a:r>
              <a:rPr lang="en-US" dirty="0" smtClean="0">
                <a:latin typeface="+mn-lt"/>
              </a:rPr>
              <a:t> </a:t>
            </a:r>
            <a:endParaRPr lang="en-US" dirty="0">
              <a:latin typeface="+mn-lt"/>
            </a:endParaRPr>
          </a:p>
        </p:txBody>
      </p:sp>
      <p:sp>
        <p:nvSpPr>
          <p:cNvPr id="11" name="TextBox 17"/>
          <p:cNvSpPr txBox="1"/>
          <p:nvPr/>
        </p:nvSpPr>
        <p:spPr>
          <a:xfrm>
            <a:off x="533400" y="2209800"/>
            <a:ext cx="62484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dirty="0" err="1" smtClean="0">
                <a:latin typeface="+mn-lt"/>
              </a:rPr>
              <a:t>Aantal</a:t>
            </a:r>
            <a:r>
              <a:rPr lang="en-US" dirty="0" smtClean="0">
                <a:latin typeface="+mn-lt"/>
              </a:rPr>
              <a:t> </a:t>
            </a:r>
            <a:r>
              <a:rPr lang="en-US" dirty="0" err="1" smtClean="0">
                <a:latin typeface="+mn-lt"/>
              </a:rPr>
              <a:t>splijtingsneutronen</a:t>
            </a:r>
            <a:r>
              <a:rPr lang="en-US" dirty="0" smtClean="0">
                <a:latin typeface="+mn-lt"/>
              </a:rPr>
              <a:t> </a:t>
            </a:r>
            <a:r>
              <a:rPr lang="en-US" dirty="0" smtClean="0"/>
              <a:t>n</a:t>
            </a:r>
            <a:r>
              <a:rPr lang="en-US" dirty="0" smtClean="0">
                <a:latin typeface="+mn-lt"/>
              </a:rPr>
              <a:t> per </a:t>
            </a:r>
            <a:r>
              <a:rPr lang="en-US" dirty="0" err="1" smtClean="0">
                <a:latin typeface="+mn-lt"/>
              </a:rPr>
              <a:t>geabsorbeerd</a:t>
            </a:r>
            <a:r>
              <a:rPr lang="en-US" dirty="0" smtClean="0">
                <a:latin typeface="+mn-lt"/>
              </a:rPr>
              <a:t> neutron</a:t>
            </a:r>
            <a:endParaRPr lang="en-US" dirty="0">
              <a:latin typeface="+mn-lt"/>
            </a:endParaRPr>
          </a:p>
        </p:txBody>
      </p:sp>
      <p:sp>
        <p:nvSpPr>
          <p:cNvPr id="33" name="TextBox 17"/>
          <p:cNvSpPr txBox="1"/>
          <p:nvPr/>
        </p:nvSpPr>
        <p:spPr>
          <a:xfrm>
            <a:off x="533400" y="3362092"/>
            <a:ext cx="54102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dirty="0" err="1" smtClean="0">
                <a:latin typeface="+mn-lt"/>
              </a:rPr>
              <a:t>Absorptie</a:t>
            </a:r>
            <a:r>
              <a:rPr lang="en-US" dirty="0" smtClean="0">
                <a:latin typeface="+mn-lt"/>
              </a:rPr>
              <a:t> </a:t>
            </a:r>
            <a:r>
              <a:rPr lang="en-US" dirty="0" err="1" smtClean="0">
                <a:latin typeface="+mn-lt"/>
              </a:rPr>
              <a:t>werkzame</a:t>
            </a:r>
            <a:r>
              <a:rPr lang="en-US" dirty="0" smtClean="0">
                <a:latin typeface="+mn-lt"/>
              </a:rPr>
              <a:t> </a:t>
            </a:r>
            <a:r>
              <a:rPr lang="en-US" dirty="0" err="1" smtClean="0">
                <a:latin typeface="+mn-lt"/>
              </a:rPr>
              <a:t>doorsnede</a:t>
            </a:r>
            <a:endParaRPr lang="en-US" sz="1600" dirty="0">
              <a:latin typeface="+mn-lt"/>
            </a:endParaRPr>
          </a:p>
        </p:txBody>
      </p:sp>
      <p:sp>
        <p:nvSpPr>
          <p:cNvPr id="54" name="TextBox 17"/>
          <p:cNvSpPr txBox="1"/>
          <p:nvPr/>
        </p:nvSpPr>
        <p:spPr>
          <a:xfrm>
            <a:off x="533400" y="3733800"/>
            <a:ext cx="7620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dirty="0" smtClean="0">
                <a:latin typeface="+mn-lt"/>
              </a:rPr>
              <a:t>In </a:t>
            </a:r>
            <a:r>
              <a:rPr lang="en-US" dirty="0" err="1" smtClean="0">
                <a:latin typeface="+mn-lt"/>
              </a:rPr>
              <a:t>een</a:t>
            </a:r>
            <a:r>
              <a:rPr lang="en-US" dirty="0" smtClean="0">
                <a:latin typeface="+mn-lt"/>
              </a:rPr>
              <a:t> reactor          </a:t>
            </a:r>
            <a:r>
              <a:rPr lang="en-US" dirty="0" err="1" smtClean="0">
                <a:latin typeface="+mn-lt"/>
              </a:rPr>
              <a:t>om</a:t>
            </a:r>
            <a:r>
              <a:rPr lang="en-US" dirty="0" smtClean="0">
                <a:latin typeface="+mn-lt"/>
              </a:rPr>
              <a:t> </a:t>
            </a:r>
            <a:r>
              <a:rPr lang="en-US" dirty="0" err="1" smtClean="0">
                <a:latin typeface="+mn-lt"/>
              </a:rPr>
              <a:t>kernreactie</a:t>
            </a:r>
            <a:r>
              <a:rPr lang="en-US" dirty="0" smtClean="0">
                <a:latin typeface="+mn-lt"/>
              </a:rPr>
              <a:t> </a:t>
            </a:r>
            <a:r>
              <a:rPr lang="en-US" dirty="0" err="1" smtClean="0">
                <a:latin typeface="+mn-lt"/>
              </a:rPr>
              <a:t>gaande</a:t>
            </a:r>
            <a:r>
              <a:rPr lang="en-US" dirty="0" smtClean="0">
                <a:latin typeface="+mn-lt"/>
              </a:rPr>
              <a:t> </a:t>
            </a:r>
            <a:r>
              <a:rPr lang="en-US" dirty="0" err="1" smtClean="0">
                <a:latin typeface="+mn-lt"/>
              </a:rPr>
              <a:t>te</a:t>
            </a:r>
            <a:r>
              <a:rPr lang="en-US" dirty="0" smtClean="0">
                <a:latin typeface="+mn-lt"/>
              </a:rPr>
              <a:t> </a:t>
            </a:r>
            <a:r>
              <a:rPr lang="en-US" dirty="0" err="1" smtClean="0">
                <a:latin typeface="+mn-lt"/>
              </a:rPr>
              <a:t>houden</a:t>
            </a:r>
            <a:endParaRPr lang="en-US" dirty="0">
              <a:latin typeface="+mn-lt"/>
            </a:endParaRPr>
          </a:p>
        </p:txBody>
      </p:sp>
      <p:sp>
        <p:nvSpPr>
          <p:cNvPr id="14" name="TextBox 17"/>
          <p:cNvSpPr txBox="1"/>
          <p:nvPr/>
        </p:nvSpPr>
        <p:spPr>
          <a:xfrm>
            <a:off x="533400" y="1828800"/>
            <a:ext cx="79248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dirty="0" smtClean="0">
                <a:latin typeface="+mn-lt"/>
              </a:rPr>
              <a:t>Fertile </a:t>
            </a:r>
            <a:r>
              <a:rPr lang="en-US" dirty="0" err="1" smtClean="0">
                <a:latin typeface="+mn-lt"/>
              </a:rPr>
              <a:t>materiaal</a:t>
            </a:r>
            <a:r>
              <a:rPr lang="en-US" dirty="0" smtClean="0">
                <a:latin typeface="+mn-lt"/>
              </a:rPr>
              <a:t> </a:t>
            </a:r>
            <a:r>
              <a:rPr lang="en-US" dirty="0" err="1" smtClean="0">
                <a:latin typeface="+mn-lt"/>
              </a:rPr>
              <a:t>kan</a:t>
            </a:r>
            <a:r>
              <a:rPr lang="en-US" dirty="0" smtClean="0">
                <a:latin typeface="+mn-lt"/>
              </a:rPr>
              <a:t> </a:t>
            </a:r>
            <a:r>
              <a:rPr lang="en-US" dirty="0" err="1" smtClean="0">
                <a:latin typeface="+mn-lt"/>
              </a:rPr>
              <a:t>gespleten</a:t>
            </a:r>
            <a:r>
              <a:rPr lang="en-US" dirty="0" smtClean="0">
                <a:latin typeface="+mn-lt"/>
              </a:rPr>
              <a:t> </a:t>
            </a:r>
            <a:r>
              <a:rPr lang="en-US" dirty="0" err="1" smtClean="0">
                <a:latin typeface="+mn-lt"/>
              </a:rPr>
              <a:t>worden</a:t>
            </a:r>
            <a:r>
              <a:rPr lang="en-US" dirty="0" smtClean="0">
                <a:latin typeface="+mn-lt"/>
              </a:rPr>
              <a:t> </a:t>
            </a:r>
            <a:r>
              <a:rPr lang="en-US" dirty="0" err="1" smtClean="0">
                <a:latin typeface="+mn-lt"/>
              </a:rPr>
              <a:t>boven</a:t>
            </a:r>
            <a:r>
              <a:rPr lang="en-US" dirty="0" smtClean="0">
                <a:latin typeface="+mn-lt"/>
              </a:rPr>
              <a:t> </a:t>
            </a:r>
            <a:r>
              <a:rPr lang="en-US" dirty="0" err="1" smtClean="0">
                <a:latin typeface="+mn-lt"/>
              </a:rPr>
              <a:t>een</a:t>
            </a:r>
            <a:r>
              <a:rPr lang="en-US" dirty="0" smtClean="0">
                <a:latin typeface="+mn-lt"/>
              </a:rPr>
              <a:t> </a:t>
            </a:r>
            <a:r>
              <a:rPr lang="en-US" dirty="0" err="1" smtClean="0">
                <a:latin typeface="+mn-lt"/>
              </a:rPr>
              <a:t>drempel</a:t>
            </a:r>
            <a:r>
              <a:rPr lang="en-US" dirty="0" smtClean="0">
                <a:latin typeface="+mn-lt"/>
              </a:rPr>
              <a:t> 1 </a:t>
            </a:r>
            <a:r>
              <a:rPr lang="en-US" dirty="0" err="1" smtClean="0">
                <a:latin typeface="+mn-lt"/>
              </a:rPr>
              <a:t>MeV</a:t>
            </a:r>
            <a:r>
              <a:rPr lang="en-US" dirty="0" smtClean="0">
                <a:latin typeface="+mn-lt"/>
              </a:rPr>
              <a:t> </a:t>
            </a:r>
            <a:r>
              <a:rPr lang="en-US" dirty="0" err="1" smtClean="0">
                <a:latin typeface="+mn-lt"/>
              </a:rPr>
              <a:t>voor</a:t>
            </a:r>
            <a:r>
              <a:rPr lang="en-US" dirty="0" smtClean="0">
                <a:latin typeface="+mn-lt"/>
              </a:rPr>
              <a:t> </a:t>
            </a:r>
            <a:r>
              <a:rPr lang="en-US" baseline="30000" dirty="0" smtClean="0">
                <a:latin typeface="+mn-lt"/>
              </a:rPr>
              <a:t>238</a:t>
            </a:r>
            <a:r>
              <a:rPr lang="en-US" dirty="0" smtClean="0">
                <a:latin typeface="+mn-lt"/>
              </a:rPr>
              <a:t>U</a:t>
            </a:r>
            <a:endParaRPr lang="en-US" dirty="0">
              <a:latin typeface="+mn-lt"/>
            </a:endParaRPr>
          </a:p>
        </p:txBody>
      </p:sp>
      <p:grpSp>
        <p:nvGrpSpPr>
          <p:cNvPr id="20" name="Groep 19"/>
          <p:cNvGrpSpPr/>
          <p:nvPr/>
        </p:nvGrpSpPr>
        <p:grpSpPr>
          <a:xfrm>
            <a:off x="2362200" y="2667000"/>
            <a:ext cx="3124200" cy="533400"/>
            <a:chOff x="4343400" y="2590800"/>
            <a:chExt cx="3124200" cy="533400"/>
          </a:xfrm>
        </p:grpSpPr>
        <p:sp>
          <p:nvSpPr>
            <p:cNvPr id="17" name="Rounded Rectangle 27"/>
            <p:cNvSpPr/>
            <p:nvPr/>
          </p:nvSpPr>
          <p:spPr bwMode="auto">
            <a:xfrm>
              <a:off x="4343400" y="2590800"/>
              <a:ext cx="3124200" cy="533400"/>
            </a:xfrm>
            <a:prstGeom prst="round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glow rad="228600">
                <a:schemeClr val="accent4">
                  <a:satMod val="175000"/>
                  <a:alpha val="40000"/>
                </a:schemeClr>
              </a:glow>
            </a:effectLst>
          </p:spPr>
          <p:txBody>
            <a:bodyPr/>
            <a:lstStyle/>
            <a:p>
              <a:pPr eaLnBrk="0" hangingPunct="0">
                <a:defRPr/>
              </a:pPr>
              <a:endParaRPr lang="en-US"/>
            </a:p>
          </p:txBody>
        </p:sp>
        <p:pic>
          <p:nvPicPr>
            <p:cNvPr id="235524" name="Picture 4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4419600" y="2667000"/>
              <a:ext cx="2895600" cy="39121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235526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962400" y="3429000"/>
            <a:ext cx="2014537" cy="264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235527" name="Object 7"/>
          <p:cNvGraphicFramePr>
            <a:graphicFrameLocks noChangeAspect="1"/>
          </p:cNvGraphicFramePr>
          <p:nvPr/>
        </p:nvGraphicFramePr>
        <p:xfrm>
          <a:off x="2047873" y="3762374"/>
          <a:ext cx="547687" cy="338138"/>
        </p:xfrm>
        <a:graphic>
          <a:graphicData uri="http://schemas.openxmlformats.org/presentationml/2006/ole">
            <p:oleObj spid="_x0000_s235527" name="Equation" r:id="rId7" imgW="330120" imgH="203040" progId="Equation.DSMT4">
              <p:embed/>
            </p:oleObj>
          </a:graphicData>
        </a:graphic>
      </p:graphicFrame>
      <p:sp>
        <p:nvSpPr>
          <p:cNvPr id="22" name="TextBox 17"/>
          <p:cNvSpPr txBox="1"/>
          <p:nvPr/>
        </p:nvSpPr>
        <p:spPr>
          <a:xfrm>
            <a:off x="533400" y="4438471"/>
            <a:ext cx="40386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dirty="0" err="1" smtClean="0">
                <a:latin typeface="+mn-lt"/>
              </a:rPr>
              <a:t>Voor</a:t>
            </a:r>
            <a:r>
              <a:rPr lang="en-US" dirty="0" smtClean="0">
                <a:latin typeface="+mn-lt"/>
              </a:rPr>
              <a:t> </a:t>
            </a:r>
            <a:r>
              <a:rPr lang="en-US" dirty="0" err="1" smtClean="0">
                <a:latin typeface="Arial"/>
                <a:cs typeface="Arial"/>
              </a:rPr>
              <a:t>éé</a:t>
            </a:r>
            <a:r>
              <a:rPr lang="en-US" dirty="0" err="1" smtClean="0">
                <a:latin typeface="+mn-lt"/>
              </a:rPr>
              <a:t>n</a:t>
            </a:r>
            <a:r>
              <a:rPr lang="en-US" dirty="0" smtClean="0">
                <a:latin typeface="+mn-lt"/>
              </a:rPr>
              <a:t> </a:t>
            </a:r>
            <a:r>
              <a:rPr lang="en-US" dirty="0" err="1" smtClean="0">
                <a:latin typeface="+mn-lt"/>
              </a:rPr>
              <a:t>enkele</a:t>
            </a:r>
            <a:r>
              <a:rPr lang="en-US" dirty="0" smtClean="0">
                <a:latin typeface="+mn-lt"/>
              </a:rPr>
              <a:t> </a:t>
            </a:r>
            <a:r>
              <a:rPr lang="en-US" dirty="0" err="1" smtClean="0">
                <a:latin typeface="+mn-lt"/>
              </a:rPr>
              <a:t>isotoop</a:t>
            </a:r>
            <a:r>
              <a:rPr lang="en-US" dirty="0" smtClean="0">
                <a:latin typeface="+mn-lt"/>
              </a:rPr>
              <a:t> </a:t>
            </a:r>
            <a:r>
              <a:rPr lang="en-US" dirty="0" err="1" smtClean="0">
                <a:latin typeface="+mn-lt"/>
              </a:rPr>
              <a:t>geldt</a:t>
            </a:r>
            <a:endParaRPr lang="en-US" dirty="0">
              <a:latin typeface="+mn-lt"/>
            </a:endParaRPr>
          </a:p>
        </p:txBody>
      </p:sp>
      <p:pic>
        <p:nvPicPr>
          <p:cNvPr id="235528" name="Picture 8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810000" y="4350603"/>
            <a:ext cx="1219200" cy="564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29" name="Picture 9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707155" y="3333937"/>
            <a:ext cx="2436845" cy="18143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" name="TextBox 17"/>
          <p:cNvSpPr txBox="1"/>
          <p:nvPr/>
        </p:nvSpPr>
        <p:spPr>
          <a:xfrm>
            <a:off x="7086600" y="3505200"/>
            <a:ext cx="685800" cy="369332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baseline="30000" dirty="0" smtClean="0">
                <a:latin typeface="+mn-lt"/>
              </a:rPr>
              <a:t>235</a:t>
            </a:r>
            <a:r>
              <a:rPr lang="en-US" dirty="0" smtClean="0">
                <a:latin typeface="+mn-lt"/>
              </a:rPr>
              <a:t>U</a:t>
            </a:r>
            <a:endParaRPr lang="en-US" dirty="0">
              <a:latin typeface="+mn-lt"/>
            </a:endParaRPr>
          </a:p>
        </p:txBody>
      </p:sp>
      <p:sp>
        <p:nvSpPr>
          <p:cNvPr id="27" name="TextBox 17"/>
          <p:cNvSpPr txBox="1"/>
          <p:nvPr/>
        </p:nvSpPr>
        <p:spPr>
          <a:xfrm>
            <a:off x="7086600" y="5257800"/>
            <a:ext cx="762000" cy="369332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baseline="30000" dirty="0" smtClean="0">
                <a:latin typeface="+mn-lt"/>
              </a:rPr>
              <a:t>239</a:t>
            </a:r>
            <a:r>
              <a:rPr lang="en-US" dirty="0" smtClean="0">
                <a:latin typeface="+mn-lt"/>
              </a:rPr>
              <a:t>Pu</a:t>
            </a:r>
            <a:endParaRPr lang="en-US" dirty="0">
              <a:latin typeface="+mn-lt"/>
            </a:endParaRPr>
          </a:p>
        </p:txBody>
      </p:sp>
      <p:sp>
        <p:nvSpPr>
          <p:cNvPr id="28" name="TextBox 17"/>
          <p:cNvSpPr txBox="1"/>
          <p:nvPr/>
        </p:nvSpPr>
        <p:spPr>
          <a:xfrm>
            <a:off x="533400" y="4884003"/>
            <a:ext cx="4953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dirty="0" err="1" smtClean="0">
                <a:latin typeface="+mn-lt"/>
              </a:rPr>
              <a:t>Vermijdt</a:t>
            </a:r>
            <a:r>
              <a:rPr lang="en-US" dirty="0" smtClean="0">
                <a:latin typeface="+mn-lt"/>
              </a:rPr>
              <a:t> </a:t>
            </a:r>
            <a:r>
              <a:rPr lang="en-US" dirty="0" err="1" smtClean="0">
                <a:latin typeface="+mn-lt"/>
              </a:rPr>
              <a:t>energie</a:t>
            </a:r>
            <a:r>
              <a:rPr lang="en-US" dirty="0" err="1" smtClean="0">
                <a:latin typeface="Arial"/>
                <a:cs typeface="Arial"/>
              </a:rPr>
              <a:t>ë</a:t>
            </a:r>
            <a:r>
              <a:rPr lang="en-US" dirty="0" err="1" smtClean="0">
                <a:latin typeface="+mn-lt"/>
              </a:rPr>
              <a:t>n</a:t>
            </a:r>
            <a:r>
              <a:rPr lang="en-US" dirty="0" smtClean="0">
                <a:latin typeface="+mn-lt"/>
              </a:rPr>
              <a:t> </a:t>
            </a:r>
            <a:r>
              <a:rPr lang="en-US" dirty="0" err="1" smtClean="0">
                <a:latin typeface="+mn-lt"/>
              </a:rPr>
              <a:t>tussen</a:t>
            </a:r>
            <a:r>
              <a:rPr lang="en-US" dirty="0" smtClean="0">
                <a:latin typeface="+mn-lt"/>
              </a:rPr>
              <a:t> 1 </a:t>
            </a:r>
            <a:r>
              <a:rPr lang="en-US" dirty="0" err="1" smtClean="0">
                <a:latin typeface="+mn-lt"/>
              </a:rPr>
              <a:t>eV</a:t>
            </a:r>
            <a:r>
              <a:rPr lang="en-US" dirty="0" smtClean="0">
                <a:latin typeface="+mn-lt"/>
              </a:rPr>
              <a:t> en 0.1 </a:t>
            </a:r>
            <a:r>
              <a:rPr lang="en-US" dirty="0" err="1" smtClean="0">
                <a:latin typeface="+mn-lt"/>
              </a:rPr>
              <a:t>MeV</a:t>
            </a:r>
            <a:endParaRPr lang="en-US" dirty="0">
              <a:latin typeface="+mn-lt"/>
            </a:endParaRPr>
          </a:p>
        </p:txBody>
      </p:sp>
      <p:sp>
        <p:nvSpPr>
          <p:cNvPr id="29" name="TextBox 17"/>
          <p:cNvSpPr txBox="1"/>
          <p:nvPr/>
        </p:nvSpPr>
        <p:spPr>
          <a:xfrm>
            <a:off x="533400" y="5352871"/>
            <a:ext cx="571500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dirty="0" err="1" smtClean="0">
                <a:latin typeface="+mn-lt"/>
              </a:rPr>
              <a:t>Behalve</a:t>
            </a:r>
            <a:r>
              <a:rPr lang="en-US" dirty="0" smtClean="0">
                <a:latin typeface="+mn-lt"/>
              </a:rPr>
              <a:t> </a:t>
            </a:r>
            <a:r>
              <a:rPr lang="en-US" dirty="0" err="1" smtClean="0">
                <a:latin typeface="+mn-lt"/>
              </a:rPr>
              <a:t>voor</a:t>
            </a:r>
            <a:r>
              <a:rPr lang="en-US" dirty="0" smtClean="0">
                <a:latin typeface="+mn-lt"/>
              </a:rPr>
              <a:t> marine propulsion </a:t>
            </a:r>
            <a:r>
              <a:rPr lang="en-US" dirty="0" err="1" smtClean="0">
                <a:latin typeface="+mn-lt"/>
              </a:rPr>
              <a:t>systemen</a:t>
            </a:r>
            <a:r>
              <a:rPr lang="en-US" dirty="0" smtClean="0">
                <a:latin typeface="+mn-lt"/>
              </a:rPr>
              <a:t>, </a:t>
            </a:r>
            <a:r>
              <a:rPr lang="en-US" dirty="0" err="1" smtClean="0">
                <a:latin typeface="+mn-lt"/>
              </a:rPr>
              <a:t>wordt</a:t>
            </a:r>
            <a:r>
              <a:rPr lang="en-US" dirty="0" smtClean="0">
                <a:latin typeface="+mn-lt"/>
              </a:rPr>
              <a:t> </a:t>
            </a:r>
            <a:r>
              <a:rPr lang="en-US" dirty="0" err="1" smtClean="0">
                <a:latin typeface="+mn-lt"/>
              </a:rPr>
              <a:t>brandstof</a:t>
            </a:r>
            <a:r>
              <a:rPr lang="en-US" dirty="0" smtClean="0">
                <a:latin typeface="+mn-lt"/>
              </a:rPr>
              <a:t> </a:t>
            </a:r>
            <a:r>
              <a:rPr lang="en-US" dirty="0" err="1" smtClean="0">
                <a:latin typeface="+mn-lt"/>
              </a:rPr>
              <a:t>uit</a:t>
            </a:r>
            <a:r>
              <a:rPr lang="en-US" dirty="0" smtClean="0">
                <a:latin typeface="+mn-lt"/>
              </a:rPr>
              <a:t> </a:t>
            </a:r>
            <a:r>
              <a:rPr lang="en-US" dirty="0" err="1" smtClean="0">
                <a:latin typeface="+mn-lt"/>
              </a:rPr>
              <a:t>enkel</a:t>
            </a:r>
            <a:r>
              <a:rPr lang="en-US" dirty="0" smtClean="0">
                <a:latin typeface="+mn-lt"/>
              </a:rPr>
              <a:t> fissile </a:t>
            </a:r>
            <a:r>
              <a:rPr lang="en-US" dirty="0" err="1" smtClean="0">
                <a:latin typeface="+mn-lt"/>
              </a:rPr>
              <a:t>materiaal</a:t>
            </a:r>
            <a:r>
              <a:rPr lang="en-US" dirty="0" smtClean="0">
                <a:latin typeface="+mn-lt"/>
              </a:rPr>
              <a:t> </a:t>
            </a:r>
            <a:r>
              <a:rPr lang="en-US" dirty="0" err="1" smtClean="0">
                <a:latin typeface="+mn-lt"/>
              </a:rPr>
              <a:t>niet</a:t>
            </a:r>
            <a:r>
              <a:rPr lang="en-US" dirty="0" smtClean="0">
                <a:latin typeface="+mn-lt"/>
              </a:rPr>
              <a:t> </a:t>
            </a:r>
            <a:r>
              <a:rPr lang="en-US" dirty="0" err="1" smtClean="0">
                <a:latin typeface="+mn-lt"/>
              </a:rPr>
              <a:t>gebruikt</a:t>
            </a:r>
            <a:r>
              <a:rPr lang="en-US" dirty="0" smtClean="0">
                <a:latin typeface="+mn-lt"/>
              </a:rPr>
              <a:t>. </a:t>
            </a:r>
            <a:r>
              <a:rPr lang="en-US" dirty="0" err="1" smtClean="0">
                <a:latin typeface="+mn-lt"/>
              </a:rPr>
              <a:t>Verrijking</a:t>
            </a:r>
            <a:r>
              <a:rPr lang="en-US" dirty="0" smtClean="0">
                <a:latin typeface="+mn-lt"/>
              </a:rPr>
              <a:t> en </a:t>
            </a:r>
            <a:r>
              <a:rPr lang="en-US" dirty="0" err="1" smtClean="0">
                <a:latin typeface="+mn-lt"/>
              </a:rPr>
              <a:t>fabricage</a:t>
            </a:r>
            <a:r>
              <a:rPr lang="en-US" dirty="0" smtClean="0">
                <a:latin typeface="+mn-lt"/>
              </a:rPr>
              <a:t> is </a:t>
            </a:r>
            <a:r>
              <a:rPr lang="en-US" dirty="0" err="1" smtClean="0">
                <a:latin typeface="+mn-lt"/>
              </a:rPr>
              <a:t>te</a:t>
            </a:r>
            <a:r>
              <a:rPr lang="en-US" dirty="0" smtClean="0">
                <a:latin typeface="+mn-lt"/>
              </a:rPr>
              <a:t> </a:t>
            </a:r>
            <a:r>
              <a:rPr lang="en-US" dirty="0" err="1" smtClean="0">
                <a:latin typeface="+mn-lt"/>
              </a:rPr>
              <a:t>duur</a:t>
            </a:r>
            <a:r>
              <a:rPr lang="en-US" dirty="0" smtClean="0">
                <a:latin typeface="+mn-lt"/>
              </a:rPr>
              <a:t>!</a:t>
            </a:r>
          </a:p>
          <a:p>
            <a:pPr>
              <a:defRPr/>
            </a:pPr>
            <a:r>
              <a:rPr lang="en-US" dirty="0" err="1" smtClean="0">
                <a:latin typeface="+mn-lt"/>
              </a:rPr>
              <a:t>Ook</a:t>
            </a:r>
            <a:r>
              <a:rPr lang="en-US" dirty="0" smtClean="0">
                <a:latin typeface="+mn-lt"/>
              </a:rPr>
              <a:t> </a:t>
            </a:r>
            <a:r>
              <a:rPr lang="en-US" dirty="0" err="1" smtClean="0">
                <a:latin typeface="+mn-lt"/>
              </a:rPr>
              <a:t>proliferatie</a:t>
            </a:r>
            <a:r>
              <a:rPr lang="en-US" dirty="0" smtClean="0">
                <a:latin typeface="+mn-lt"/>
              </a:rPr>
              <a:t> issues</a:t>
            </a:r>
            <a:endParaRPr lang="en-US" dirty="0">
              <a:latin typeface="+mn-lt"/>
            </a:endParaRPr>
          </a:p>
        </p:txBody>
      </p:sp>
      <p:sp>
        <p:nvSpPr>
          <p:cNvPr id="30" name="TextBox 17"/>
          <p:cNvSpPr txBox="1"/>
          <p:nvPr/>
        </p:nvSpPr>
        <p:spPr>
          <a:xfrm>
            <a:off x="6248400" y="2743200"/>
            <a:ext cx="2667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dirty="0" smtClean="0"/>
              <a:t>n</a:t>
            </a:r>
            <a:r>
              <a:rPr lang="en-US" dirty="0" smtClean="0">
                <a:latin typeface="+mn-lt"/>
              </a:rPr>
              <a:t> </a:t>
            </a:r>
            <a:r>
              <a:rPr lang="en-US" dirty="0" err="1" smtClean="0">
                <a:latin typeface="+mn-lt"/>
              </a:rPr>
              <a:t>neutronen</a:t>
            </a:r>
            <a:r>
              <a:rPr lang="en-US" dirty="0" smtClean="0">
                <a:latin typeface="+mn-lt"/>
              </a:rPr>
              <a:t> / </a:t>
            </a:r>
            <a:r>
              <a:rPr lang="en-US" dirty="0" err="1" smtClean="0">
                <a:latin typeface="+mn-lt"/>
              </a:rPr>
              <a:t>splijting</a:t>
            </a:r>
            <a:endParaRPr lang="en-US" dirty="0">
              <a:latin typeface="+mn-lt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6" dur="500"/>
                                        <p:tgtEl>
                                          <p:spTgt spid="2355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1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4" dur="500"/>
                                        <p:tgtEl>
                                          <p:spTgt spid="2355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2" dur="500"/>
                                        <p:tgtEl>
                                          <p:spTgt spid="2355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1" dur="500"/>
                                        <p:tgtEl>
                                          <p:spTgt spid="2355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4" dur="500"/>
                                        <p:tgtEl>
                                          <p:spTgt spid="2355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6" grpId="0"/>
      <p:bldP spid="11" grpId="0"/>
      <p:bldP spid="33" grpId="0"/>
      <p:bldP spid="54" grpId="0"/>
      <p:bldP spid="14" grpId="0"/>
      <p:bldP spid="22" grpId="0"/>
      <p:bldP spid="26" grpId="0" animBg="1"/>
      <p:bldP spid="27" grpId="0" animBg="1"/>
      <p:bldP spid="28" grpId="0"/>
      <p:bldP spid="29" grpId="0"/>
      <p:bldP spid="30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10"/>
          <p:cNvSpPr>
            <a:spLocks noChangeArrowheads="1"/>
          </p:cNvSpPr>
          <p:nvPr/>
        </p:nvSpPr>
        <p:spPr bwMode="auto">
          <a:xfrm>
            <a:off x="0" y="5715000"/>
            <a:ext cx="9144000" cy="1143000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nl-NL"/>
          </a:p>
        </p:txBody>
      </p:sp>
      <p:pic>
        <p:nvPicPr>
          <p:cNvPr id="236549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40350" y="4114800"/>
            <a:ext cx="3803650" cy="27425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21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pPr>
              <a:defRPr/>
            </a:pPr>
            <a:r>
              <a:rPr lang="en-US" i="1" kern="1200" dirty="0" smtClean="0">
                <a:solidFill>
                  <a:srgbClr val="000099"/>
                </a:solidFill>
              </a:rPr>
              <a:t>Reactor </a:t>
            </a:r>
            <a:r>
              <a:rPr lang="en-US" i="1" kern="1200" dirty="0" err="1" smtClean="0">
                <a:solidFill>
                  <a:srgbClr val="000099"/>
                </a:solidFill>
              </a:rPr>
              <a:t>brandstof</a:t>
            </a:r>
            <a:endParaRPr lang="en-US" i="1" kern="1200" dirty="0" smtClean="0">
              <a:solidFill>
                <a:srgbClr val="000099"/>
              </a:solidFill>
              <a:ea typeface="+mn-ea"/>
              <a:cs typeface="+mn-cs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33400" y="1219200"/>
            <a:ext cx="73914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dirty="0" err="1" smtClean="0">
                <a:latin typeface="+mn-lt"/>
              </a:rPr>
              <a:t>Voornamelijk</a:t>
            </a:r>
            <a:r>
              <a:rPr lang="en-US" dirty="0" smtClean="0">
                <a:latin typeface="+mn-lt"/>
              </a:rPr>
              <a:t> uranium-238 met </a:t>
            </a:r>
            <a:r>
              <a:rPr lang="en-US" dirty="0" err="1" smtClean="0">
                <a:latin typeface="+mn-lt"/>
              </a:rPr>
              <a:t>een</a:t>
            </a:r>
            <a:r>
              <a:rPr lang="en-US" dirty="0" smtClean="0">
                <a:latin typeface="+mn-lt"/>
              </a:rPr>
              <a:t> </a:t>
            </a:r>
            <a:r>
              <a:rPr lang="en-US" dirty="0" err="1" smtClean="0">
                <a:latin typeface="+mn-lt"/>
              </a:rPr>
              <a:t>kleine</a:t>
            </a:r>
            <a:r>
              <a:rPr lang="en-US" dirty="0" smtClean="0">
                <a:latin typeface="+mn-lt"/>
              </a:rPr>
              <a:t> </a:t>
            </a:r>
            <a:r>
              <a:rPr lang="en-US" dirty="0" err="1" smtClean="0">
                <a:latin typeface="+mn-lt"/>
              </a:rPr>
              <a:t>fractie</a:t>
            </a:r>
            <a:r>
              <a:rPr lang="en-US" dirty="0" smtClean="0">
                <a:latin typeface="+mn-lt"/>
              </a:rPr>
              <a:t> </a:t>
            </a:r>
            <a:r>
              <a:rPr lang="en-US" dirty="0" err="1" smtClean="0">
                <a:latin typeface="+mn-lt"/>
              </a:rPr>
              <a:t>splijtbaar</a:t>
            </a:r>
            <a:r>
              <a:rPr lang="en-US" dirty="0" smtClean="0">
                <a:latin typeface="+mn-lt"/>
              </a:rPr>
              <a:t> </a:t>
            </a:r>
            <a:r>
              <a:rPr lang="en-US" dirty="0" err="1" smtClean="0">
                <a:latin typeface="+mn-lt"/>
              </a:rPr>
              <a:t>materiaal</a:t>
            </a:r>
            <a:endParaRPr lang="en-US" i="1" dirty="0">
              <a:latin typeface="+mn-lt"/>
            </a:endParaRPr>
          </a:p>
        </p:txBody>
      </p:sp>
      <p:sp>
        <p:nvSpPr>
          <p:cNvPr id="6" name="TextBox 17"/>
          <p:cNvSpPr txBox="1"/>
          <p:nvPr/>
        </p:nvSpPr>
        <p:spPr>
          <a:xfrm>
            <a:off x="533400" y="1524000"/>
            <a:ext cx="67056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dirty="0" err="1" smtClean="0">
                <a:latin typeface="+mn-lt"/>
              </a:rPr>
              <a:t>Verrijking</a:t>
            </a:r>
            <a:r>
              <a:rPr lang="en-US" dirty="0" smtClean="0">
                <a:latin typeface="+mn-lt"/>
              </a:rPr>
              <a:t> van 0.7% tot </a:t>
            </a:r>
            <a:r>
              <a:rPr lang="en-US" dirty="0" err="1" smtClean="0">
                <a:latin typeface="+mn-lt"/>
              </a:rPr>
              <a:t>ongeveer</a:t>
            </a:r>
            <a:r>
              <a:rPr lang="en-US" dirty="0" smtClean="0">
                <a:latin typeface="+mn-lt"/>
              </a:rPr>
              <a:t> 20% </a:t>
            </a:r>
            <a:r>
              <a:rPr lang="en-US" dirty="0" err="1" smtClean="0">
                <a:latin typeface="+mn-lt"/>
              </a:rPr>
              <a:t>splijtbaar</a:t>
            </a:r>
            <a:r>
              <a:rPr lang="en-US" dirty="0" smtClean="0">
                <a:latin typeface="+mn-lt"/>
              </a:rPr>
              <a:t> </a:t>
            </a:r>
            <a:r>
              <a:rPr lang="en-US" dirty="0" err="1" smtClean="0">
                <a:latin typeface="+mn-lt"/>
              </a:rPr>
              <a:t>materiaal</a:t>
            </a:r>
            <a:endParaRPr lang="en-US" dirty="0">
              <a:latin typeface="+mn-lt"/>
            </a:endParaRPr>
          </a:p>
        </p:txBody>
      </p:sp>
      <p:sp>
        <p:nvSpPr>
          <p:cNvPr id="11" name="TextBox 17"/>
          <p:cNvSpPr txBox="1"/>
          <p:nvPr/>
        </p:nvSpPr>
        <p:spPr>
          <a:xfrm>
            <a:off x="533400" y="2831068"/>
            <a:ext cx="62484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dirty="0" err="1" smtClean="0">
                <a:latin typeface="+mn-lt"/>
              </a:rPr>
              <a:t>Boven</a:t>
            </a:r>
            <a:r>
              <a:rPr lang="en-US" dirty="0" smtClean="0">
                <a:latin typeface="+mn-lt"/>
              </a:rPr>
              <a:t> 1 </a:t>
            </a:r>
            <a:r>
              <a:rPr lang="en-US" dirty="0" err="1" smtClean="0">
                <a:latin typeface="+mn-lt"/>
              </a:rPr>
              <a:t>MeV</a:t>
            </a:r>
            <a:r>
              <a:rPr lang="en-US" dirty="0" smtClean="0">
                <a:latin typeface="+mn-lt"/>
              </a:rPr>
              <a:t> </a:t>
            </a:r>
            <a:r>
              <a:rPr lang="en-US" dirty="0" err="1" smtClean="0">
                <a:latin typeface="+mn-lt"/>
              </a:rPr>
              <a:t>helpt</a:t>
            </a:r>
            <a:r>
              <a:rPr lang="en-US" dirty="0" smtClean="0">
                <a:latin typeface="+mn-lt"/>
              </a:rPr>
              <a:t> </a:t>
            </a:r>
            <a:r>
              <a:rPr lang="en-US" baseline="30000" dirty="0" smtClean="0">
                <a:latin typeface="+mn-lt"/>
              </a:rPr>
              <a:t>238</a:t>
            </a:r>
            <a:r>
              <a:rPr lang="en-US" dirty="0" smtClean="0">
                <a:latin typeface="+mn-lt"/>
              </a:rPr>
              <a:t>U </a:t>
            </a:r>
            <a:r>
              <a:rPr lang="en-US" dirty="0" err="1" smtClean="0">
                <a:latin typeface="+mn-lt"/>
              </a:rPr>
              <a:t>om</a:t>
            </a:r>
            <a:r>
              <a:rPr lang="en-US" dirty="0" smtClean="0">
                <a:latin typeface="+mn-lt"/>
              </a:rPr>
              <a:t> </a:t>
            </a:r>
            <a:r>
              <a:rPr lang="en-US" i="1" dirty="0" smtClean="0"/>
              <a:t>h</a:t>
            </a:r>
            <a:r>
              <a:rPr lang="en-US" i="1" dirty="0" smtClean="0">
                <a:latin typeface="+mn-lt"/>
              </a:rPr>
              <a:t>(E) </a:t>
            </a:r>
            <a:r>
              <a:rPr lang="en-US" dirty="0" err="1" smtClean="0">
                <a:latin typeface="+mn-lt"/>
              </a:rPr>
              <a:t>te</a:t>
            </a:r>
            <a:r>
              <a:rPr lang="en-US" dirty="0" smtClean="0">
                <a:latin typeface="+mn-lt"/>
              </a:rPr>
              <a:t> </a:t>
            </a:r>
            <a:r>
              <a:rPr lang="en-US" dirty="0" err="1" smtClean="0">
                <a:latin typeface="+mn-lt"/>
              </a:rPr>
              <a:t>verhogen</a:t>
            </a:r>
            <a:endParaRPr lang="en-US" dirty="0">
              <a:latin typeface="+mn-lt"/>
            </a:endParaRPr>
          </a:p>
        </p:txBody>
      </p:sp>
      <p:sp>
        <p:nvSpPr>
          <p:cNvPr id="33" name="TextBox 17"/>
          <p:cNvSpPr txBox="1"/>
          <p:nvPr/>
        </p:nvSpPr>
        <p:spPr>
          <a:xfrm>
            <a:off x="533400" y="3276600"/>
            <a:ext cx="5410200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dirty="0" smtClean="0">
                <a:latin typeface="+mn-lt"/>
              </a:rPr>
              <a:t>Power reactor </a:t>
            </a:r>
            <a:r>
              <a:rPr lang="en-US" dirty="0" err="1" smtClean="0">
                <a:latin typeface="+mn-lt"/>
              </a:rPr>
              <a:t>ontwerp</a:t>
            </a:r>
            <a:endParaRPr lang="en-US" dirty="0" smtClean="0">
              <a:latin typeface="+mn-lt"/>
            </a:endParaRPr>
          </a:p>
          <a:p>
            <a:pPr lvl="1">
              <a:defRPr/>
            </a:pPr>
            <a:r>
              <a:rPr lang="en-US" sz="1600" dirty="0" err="1" smtClean="0">
                <a:latin typeface="+mn-lt"/>
              </a:rPr>
              <a:t>Thermische</a:t>
            </a:r>
            <a:r>
              <a:rPr lang="en-US" sz="1600" dirty="0" smtClean="0">
                <a:latin typeface="+mn-lt"/>
              </a:rPr>
              <a:t> reactor</a:t>
            </a:r>
          </a:p>
          <a:p>
            <a:pPr lvl="1">
              <a:defRPr/>
            </a:pPr>
            <a:r>
              <a:rPr lang="en-US" sz="1600" dirty="0" err="1" smtClean="0">
                <a:latin typeface="+mn-lt"/>
              </a:rPr>
              <a:t>Snelle</a:t>
            </a:r>
            <a:r>
              <a:rPr lang="en-US" sz="1600" dirty="0" smtClean="0">
                <a:latin typeface="+mn-lt"/>
              </a:rPr>
              <a:t> reactor</a:t>
            </a:r>
          </a:p>
          <a:p>
            <a:pPr lvl="1">
              <a:defRPr/>
            </a:pPr>
            <a:r>
              <a:rPr lang="en-US" sz="1600" dirty="0" smtClean="0">
                <a:latin typeface="+mn-lt"/>
              </a:rPr>
              <a:t>Intermediate </a:t>
            </a:r>
            <a:r>
              <a:rPr lang="en-US" sz="1600" dirty="0" err="1" smtClean="0">
                <a:latin typeface="+mn-lt"/>
              </a:rPr>
              <a:t>reactoren</a:t>
            </a:r>
            <a:r>
              <a:rPr lang="en-US" sz="1600" dirty="0" smtClean="0">
                <a:latin typeface="+mn-lt"/>
              </a:rPr>
              <a:t> </a:t>
            </a:r>
            <a:r>
              <a:rPr lang="en-US" sz="1600" dirty="0" err="1" smtClean="0">
                <a:latin typeface="+mn-lt"/>
              </a:rPr>
              <a:t>worden</a:t>
            </a:r>
            <a:r>
              <a:rPr lang="en-US" sz="1600" dirty="0" smtClean="0">
                <a:latin typeface="+mn-lt"/>
              </a:rPr>
              <a:t> </a:t>
            </a:r>
            <a:r>
              <a:rPr lang="en-US" sz="1600" dirty="0" err="1" smtClean="0">
                <a:latin typeface="+mn-lt"/>
              </a:rPr>
              <a:t>niet</a:t>
            </a:r>
            <a:r>
              <a:rPr lang="en-US" sz="1600" dirty="0" smtClean="0">
                <a:latin typeface="+mn-lt"/>
              </a:rPr>
              <a:t> </a:t>
            </a:r>
            <a:r>
              <a:rPr lang="en-US" sz="1600" dirty="0" err="1" smtClean="0">
                <a:latin typeface="+mn-lt"/>
              </a:rPr>
              <a:t>gemaakt</a:t>
            </a:r>
            <a:r>
              <a:rPr lang="en-US" sz="1600" dirty="0" smtClean="0">
                <a:latin typeface="+mn-lt"/>
              </a:rPr>
              <a:t>!</a:t>
            </a:r>
            <a:endParaRPr lang="en-US" sz="1600" dirty="0">
              <a:latin typeface="+mn-lt"/>
            </a:endParaRPr>
          </a:p>
        </p:txBody>
      </p:sp>
      <p:sp>
        <p:nvSpPr>
          <p:cNvPr id="14" name="TextBox 17"/>
          <p:cNvSpPr txBox="1"/>
          <p:nvPr/>
        </p:nvSpPr>
        <p:spPr>
          <a:xfrm>
            <a:off x="533400" y="1828800"/>
            <a:ext cx="79248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u="sng" dirty="0" err="1" smtClean="0">
                <a:latin typeface="+mn-lt"/>
              </a:rPr>
              <a:t>Definitie</a:t>
            </a:r>
            <a:r>
              <a:rPr lang="en-US" dirty="0" smtClean="0">
                <a:latin typeface="+mn-lt"/>
              </a:rPr>
              <a:t>: </a:t>
            </a:r>
            <a:r>
              <a:rPr lang="en-US" dirty="0" err="1" smtClean="0">
                <a:latin typeface="+mn-lt"/>
              </a:rPr>
              <a:t>verrijking</a:t>
            </a:r>
            <a:endParaRPr lang="en-US" dirty="0">
              <a:latin typeface="+mn-lt"/>
            </a:endParaRPr>
          </a:p>
        </p:txBody>
      </p:sp>
      <p:sp>
        <p:nvSpPr>
          <p:cNvPr id="22" name="TextBox 17"/>
          <p:cNvSpPr txBox="1"/>
          <p:nvPr/>
        </p:nvSpPr>
        <p:spPr>
          <a:xfrm>
            <a:off x="533400" y="4343400"/>
            <a:ext cx="43434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dirty="0" err="1" smtClean="0">
                <a:latin typeface="+mn-lt"/>
              </a:rPr>
              <a:t>Concentreer</a:t>
            </a:r>
            <a:r>
              <a:rPr lang="en-US" dirty="0" smtClean="0">
                <a:latin typeface="+mn-lt"/>
              </a:rPr>
              <a:t> </a:t>
            </a:r>
            <a:r>
              <a:rPr lang="en-US" dirty="0" err="1" smtClean="0">
                <a:latin typeface="+mn-lt"/>
              </a:rPr>
              <a:t>neutronen</a:t>
            </a:r>
            <a:r>
              <a:rPr lang="en-US" dirty="0" smtClean="0">
                <a:latin typeface="+mn-lt"/>
              </a:rPr>
              <a:t> </a:t>
            </a:r>
            <a:r>
              <a:rPr lang="en-US" dirty="0" err="1" smtClean="0">
                <a:latin typeface="+mn-lt"/>
              </a:rPr>
              <a:t>zoveel</a:t>
            </a:r>
            <a:r>
              <a:rPr lang="en-US" dirty="0" smtClean="0">
                <a:latin typeface="+mn-lt"/>
              </a:rPr>
              <a:t> </a:t>
            </a:r>
            <a:r>
              <a:rPr lang="en-US" dirty="0" err="1" smtClean="0">
                <a:latin typeface="+mn-lt"/>
              </a:rPr>
              <a:t>mogelijk</a:t>
            </a:r>
            <a:r>
              <a:rPr lang="en-US" dirty="0" smtClean="0">
                <a:latin typeface="+mn-lt"/>
              </a:rPr>
              <a:t> in </a:t>
            </a:r>
            <a:r>
              <a:rPr lang="en-US" dirty="0" err="1" smtClean="0">
                <a:latin typeface="+mn-lt"/>
              </a:rPr>
              <a:t>thermische</a:t>
            </a:r>
            <a:r>
              <a:rPr lang="en-US" dirty="0" smtClean="0">
                <a:latin typeface="+mn-lt"/>
              </a:rPr>
              <a:t> of </a:t>
            </a:r>
            <a:r>
              <a:rPr lang="en-US" dirty="0" err="1" smtClean="0">
                <a:latin typeface="+mn-lt"/>
              </a:rPr>
              <a:t>snelle</a:t>
            </a:r>
            <a:r>
              <a:rPr lang="en-US" dirty="0" smtClean="0">
                <a:latin typeface="+mn-lt"/>
              </a:rPr>
              <a:t> </a:t>
            </a:r>
            <a:r>
              <a:rPr lang="en-US" dirty="0" err="1" smtClean="0">
                <a:latin typeface="+mn-lt"/>
              </a:rPr>
              <a:t>energie</a:t>
            </a:r>
            <a:r>
              <a:rPr lang="en-US" dirty="0" smtClean="0">
                <a:latin typeface="+mn-lt"/>
              </a:rPr>
              <a:t> range</a:t>
            </a:r>
            <a:endParaRPr lang="en-US" dirty="0">
              <a:latin typeface="+mn-lt"/>
            </a:endParaRPr>
          </a:p>
        </p:txBody>
      </p:sp>
      <p:sp>
        <p:nvSpPr>
          <p:cNvPr id="29" name="TextBox 17"/>
          <p:cNvSpPr txBox="1"/>
          <p:nvPr/>
        </p:nvSpPr>
        <p:spPr>
          <a:xfrm>
            <a:off x="533400" y="5029200"/>
            <a:ext cx="5791200" cy="8617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dirty="0" err="1" smtClean="0">
                <a:latin typeface="+mn-lt"/>
              </a:rPr>
              <a:t>Ontwerp</a:t>
            </a:r>
            <a:r>
              <a:rPr lang="en-US" dirty="0" smtClean="0">
                <a:latin typeface="+mn-lt"/>
              </a:rPr>
              <a:t> van </a:t>
            </a:r>
            <a:r>
              <a:rPr lang="en-US" dirty="0" err="1" smtClean="0">
                <a:latin typeface="+mn-lt"/>
              </a:rPr>
              <a:t>snelle</a:t>
            </a:r>
            <a:r>
              <a:rPr lang="en-US" dirty="0" smtClean="0">
                <a:latin typeface="+mn-lt"/>
              </a:rPr>
              <a:t> reactor:</a:t>
            </a:r>
          </a:p>
          <a:p>
            <a:pPr lvl="1">
              <a:defRPr/>
            </a:pPr>
            <a:r>
              <a:rPr lang="en-US" sz="1600" dirty="0" err="1" smtClean="0">
                <a:latin typeface="+mn-lt"/>
              </a:rPr>
              <a:t>Veel</a:t>
            </a:r>
            <a:r>
              <a:rPr lang="en-US" sz="1600" dirty="0" smtClean="0">
                <a:latin typeface="+mn-lt"/>
              </a:rPr>
              <a:t> uranium (</a:t>
            </a:r>
            <a:r>
              <a:rPr lang="en-US" sz="1600" dirty="0" err="1" smtClean="0">
                <a:latin typeface="+mn-lt"/>
              </a:rPr>
              <a:t>vermijdt</a:t>
            </a:r>
            <a:r>
              <a:rPr lang="en-US" sz="1600" dirty="0" smtClean="0">
                <a:latin typeface="+mn-lt"/>
              </a:rPr>
              <a:t> </a:t>
            </a:r>
            <a:r>
              <a:rPr lang="en-US" sz="1600" dirty="0" err="1" smtClean="0">
                <a:latin typeface="+mn-lt"/>
              </a:rPr>
              <a:t>lichte</a:t>
            </a:r>
            <a:r>
              <a:rPr lang="en-US" sz="1600" dirty="0" smtClean="0">
                <a:latin typeface="+mn-lt"/>
              </a:rPr>
              <a:t> </a:t>
            </a:r>
            <a:r>
              <a:rPr lang="en-US" sz="1600" dirty="0" err="1" smtClean="0">
                <a:latin typeface="+mn-lt"/>
              </a:rPr>
              <a:t>materialen</a:t>
            </a:r>
            <a:r>
              <a:rPr lang="en-US" sz="1600" dirty="0" smtClean="0">
                <a:latin typeface="+mn-lt"/>
              </a:rPr>
              <a:t>)</a:t>
            </a:r>
          </a:p>
          <a:p>
            <a:pPr lvl="1">
              <a:defRPr/>
            </a:pPr>
            <a:r>
              <a:rPr lang="en-US" sz="1600" dirty="0" err="1" smtClean="0">
                <a:latin typeface="+mn-lt"/>
              </a:rPr>
              <a:t>Natuurlijk</a:t>
            </a:r>
            <a:r>
              <a:rPr lang="en-US" sz="1600" dirty="0" smtClean="0">
                <a:latin typeface="+mn-lt"/>
              </a:rPr>
              <a:t> uranium is </a:t>
            </a:r>
            <a:r>
              <a:rPr lang="en-US" sz="1600" dirty="0" err="1" smtClean="0">
                <a:latin typeface="+mn-lt"/>
              </a:rPr>
              <a:t>niet</a:t>
            </a:r>
            <a:r>
              <a:rPr lang="en-US" sz="1600" dirty="0" smtClean="0">
                <a:latin typeface="+mn-lt"/>
              </a:rPr>
              <a:t> </a:t>
            </a:r>
            <a:r>
              <a:rPr lang="en-US" sz="1600" dirty="0" err="1" smtClean="0">
                <a:latin typeface="+mn-lt"/>
              </a:rPr>
              <a:t>mogelijk</a:t>
            </a:r>
            <a:r>
              <a:rPr lang="en-US" sz="1600" dirty="0" smtClean="0">
                <a:latin typeface="+mn-lt"/>
              </a:rPr>
              <a:t> (</a:t>
            </a:r>
            <a:r>
              <a:rPr lang="en-US" sz="1600" i="1" dirty="0" smtClean="0">
                <a:latin typeface="Arial"/>
                <a:cs typeface="Arial"/>
              </a:rPr>
              <a:t>ĕ</a:t>
            </a:r>
            <a:r>
              <a:rPr lang="en-US" sz="1600" dirty="0" smtClean="0">
                <a:latin typeface="Arial"/>
                <a:cs typeface="Arial"/>
              </a:rPr>
              <a:t> </a:t>
            </a:r>
            <a:r>
              <a:rPr lang="en-US" sz="1600" dirty="0" smtClean="0">
                <a:latin typeface="Arial"/>
                <a:cs typeface="Arial"/>
                <a:sym typeface="Symbol"/>
              </a:rPr>
              <a:t></a:t>
            </a:r>
            <a:r>
              <a:rPr lang="en-US" sz="1600" dirty="0" smtClean="0">
                <a:latin typeface="+mn-lt"/>
              </a:rPr>
              <a:t>10%)</a:t>
            </a:r>
            <a:endParaRPr lang="en-US" sz="1600" dirty="0">
              <a:latin typeface="+mn-lt"/>
            </a:endParaRPr>
          </a:p>
        </p:txBody>
      </p:sp>
      <p:grpSp>
        <p:nvGrpSpPr>
          <p:cNvPr id="25" name="Groep 24"/>
          <p:cNvGrpSpPr/>
          <p:nvPr/>
        </p:nvGrpSpPr>
        <p:grpSpPr>
          <a:xfrm>
            <a:off x="2895600" y="1981200"/>
            <a:ext cx="1447800" cy="685800"/>
            <a:chOff x="5105400" y="1828800"/>
            <a:chExt cx="1447800" cy="685800"/>
          </a:xfrm>
        </p:grpSpPr>
        <p:sp>
          <p:nvSpPr>
            <p:cNvPr id="17" name="Rounded Rectangle 27"/>
            <p:cNvSpPr/>
            <p:nvPr/>
          </p:nvSpPr>
          <p:spPr bwMode="auto">
            <a:xfrm>
              <a:off x="5105400" y="1828800"/>
              <a:ext cx="1447800" cy="685800"/>
            </a:xfrm>
            <a:prstGeom prst="round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glow rad="228600">
                <a:schemeClr val="accent4">
                  <a:satMod val="175000"/>
                  <a:alpha val="40000"/>
                </a:schemeClr>
              </a:glow>
            </a:effectLst>
          </p:spPr>
          <p:txBody>
            <a:bodyPr/>
            <a:lstStyle/>
            <a:p>
              <a:pPr eaLnBrk="0" hangingPunct="0">
                <a:defRPr/>
              </a:pPr>
              <a:endParaRPr lang="en-US"/>
            </a:p>
          </p:txBody>
        </p:sp>
        <p:pic>
          <p:nvPicPr>
            <p:cNvPr id="236547" name="Picture 3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5181600" y="1905000"/>
              <a:ext cx="1271587" cy="5656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30" name="PIJL-RECHTS 29"/>
          <p:cNvSpPr/>
          <p:nvPr/>
        </p:nvSpPr>
        <p:spPr bwMode="auto">
          <a:xfrm>
            <a:off x="4572000" y="2147888"/>
            <a:ext cx="685800" cy="381000"/>
          </a:xfrm>
          <a:prstGeom prst="rightArrow">
            <a:avLst/>
          </a:prstGeom>
          <a:solidFill>
            <a:srgbClr val="0070C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Symbol" pitchFamily="18" charset="2"/>
            </a:endParaRPr>
          </a:p>
        </p:txBody>
      </p:sp>
      <p:pic>
        <p:nvPicPr>
          <p:cNvPr id="236548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410200" y="2038352"/>
            <a:ext cx="2767012" cy="5992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" name="TextBox 17"/>
          <p:cNvSpPr txBox="1"/>
          <p:nvPr/>
        </p:nvSpPr>
        <p:spPr>
          <a:xfrm>
            <a:off x="533400" y="5920026"/>
            <a:ext cx="4800600" cy="8617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dirty="0" err="1" smtClean="0">
                <a:latin typeface="+mn-lt"/>
              </a:rPr>
              <a:t>Ontwerp</a:t>
            </a:r>
            <a:r>
              <a:rPr lang="en-US" dirty="0" smtClean="0">
                <a:latin typeface="+mn-lt"/>
              </a:rPr>
              <a:t> van </a:t>
            </a:r>
            <a:r>
              <a:rPr lang="en-US" dirty="0" err="1" smtClean="0">
                <a:latin typeface="+mn-lt"/>
              </a:rPr>
              <a:t>thermische</a:t>
            </a:r>
            <a:r>
              <a:rPr lang="en-US" dirty="0" smtClean="0">
                <a:latin typeface="+mn-lt"/>
              </a:rPr>
              <a:t> reactor:</a:t>
            </a:r>
          </a:p>
          <a:p>
            <a:pPr lvl="1">
              <a:defRPr/>
            </a:pPr>
            <a:r>
              <a:rPr lang="en-US" sz="1600" dirty="0" err="1" smtClean="0">
                <a:latin typeface="+mn-lt"/>
              </a:rPr>
              <a:t>Gebruik</a:t>
            </a:r>
            <a:r>
              <a:rPr lang="en-US" sz="1600" dirty="0" smtClean="0">
                <a:latin typeface="+mn-lt"/>
              </a:rPr>
              <a:t> </a:t>
            </a:r>
            <a:r>
              <a:rPr lang="en-US" sz="1600" dirty="0" err="1" smtClean="0">
                <a:latin typeface="+mn-lt"/>
              </a:rPr>
              <a:t>lichte</a:t>
            </a:r>
            <a:r>
              <a:rPr lang="en-US" sz="1600" dirty="0" smtClean="0">
                <a:latin typeface="+mn-lt"/>
              </a:rPr>
              <a:t> </a:t>
            </a:r>
            <a:r>
              <a:rPr lang="en-US" sz="1600" dirty="0" err="1" smtClean="0">
                <a:latin typeface="+mn-lt"/>
              </a:rPr>
              <a:t>materialen</a:t>
            </a:r>
            <a:r>
              <a:rPr lang="en-US" sz="1600" dirty="0" smtClean="0">
                <a:latin typeface="+mn-lt"/>
              </a:rPr>
              <a:t> (moderator)</a:t>
            </a:r>
          </a:p>
          <a:p>
            <a:pPr lvl="1">
              <a:defRPr/>
            </a:pPr>
            <a:r>
              <a:rPr lang="en-US" sz="1600" dirty="0" err="1" smtClean="0">
                <a:latin typeface="+mn-lt"/>
              </a:rPr>
              <a:t>Natuurlijk</a:t>
            </a:r>
            <a:r>
              <a:rPr lang="en-US" sz="1600" dirty="0" smtClean="0">
                <a:latin typeface="+mn-lt"/>
              </a:rPr>
              <a:t> uranium </a:t>
            </a:r>
            <a:r>
              <a:rPr lang="en-US" sz="1600" dirty="0" err="1" smtClean="0">
                <a:latin typeface="+mn-lt"/>
              </a:rPr>
              <a:t>mogelijk</a:t>
            </a:r>
            <a:r>
              <a:rPr lang="en-US" sz="1600" dirty="0" smtClean="0">
                <a:latin typeface="+mn-lt"/>
              </a:rPr>
              <a:t> (</a:t>
            </a:r>
            <a:r>
              <a:rPr lang="en-US" sz="1600" dirty="0" err="1" smtClean="0">
                <a:latin typeface="+mn-lt"/>
              </a:rPr>
              <a:t>grafiet</a:t>
            </a:r>
            <a:r>
              <a:rPr lang="en-US" sz="1600" dirty="0" smtClean="0">
                <a:latin typeface="+mn-lt"/>
              </a:rPr>
              <a:t> of D</a:t>
            </a:r>
            <a:r>
              <a:rPr lang="en-US" sz="1600" baseline="-25000" dirty="0" smtClean="0">
                <a:latin typeface="+mn-lt"/>
              </a:rPr>
              <a:t>2</a:t>
            </a:r>
            <a:r>
              <a:rPr lang="en-US" sz="1600" dirty="0" smtClean="0">
                <a:latin typeface="+mn-lt"/>
              </a:rPr>
              <a:t>O)</a:t>
            </a:r>
            <a:endParaRPr lang="en-US" sz="1600" dirty="0">
              <a:latin typeface="+mn-lt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5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2365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5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500"/>
                                        <p:tgtEl>
                                          <p:spTgt spid="2365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6" grpId="0"/>
      <p:bldP spid="11" grpId="0"/>
      <p:bldP spid="33" grpId="0"/>
      <p:bldP spid="14" grpId="0"/>
      <p:bldP spid="22" grpId="0"/>
      <p:bldP spid="29" grpId="0"/>
      <p:bldP spid="30" grpId="0" animBg="1"/>
      <p:bldP spid="31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10"/>
          <p:cNvSpPr>
            <a:spLocks noChangeArrowheads="1"/>
          </p:cNvSpPr>
          <p:nvPr/>
        </p:nvSpPr>
        <p:spPr bwMode="auto">
          <a:xfrm>
            <a:off x="0" y="5715000"/>
            <a:ext cx="9144000" cy="1143000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nl-NL"/>
          </a:p>
        </p:txBody>
      </p:sp>
      <p:sp>
        <p:nvSpPr>
          <p:cNvPr id="9221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pPr>
              <a:defRPr/>
            </a:pPr>
            <a:r>
              <a:rPr lang="en-US" i="1" kern="1200" dirty="0" smtClean="0">
                <a:solidFill>
                  <a:srgbClr val="000099"/>
                </a:solidFill>
              </a:rPr>
              <a:t>Neutron </a:t>
            </a:r>
            <a:r>
              <a:rPr lang="en-US" i="1" kern="1200" dirty="0" err="1" smtClean="0">
                <a:solidFill>
                  <a:srgbClr val="000099"/>
                </a:solidFill>
              </a:rPr>
              <a:t>moderatoren</a:t>
            </a:r>
            <a:endParaRPr lang="en-US" i="1" kern="1200" dirty="0" smtClean="0">
              <a:solidFill>
                <a:srgbClr val="000099"/>
              </a:solidFill>
              <a:ea typeface="+mn-ea"/>
              <a:cs typeface="+mn-cs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33400" y="1219200"/>
            <a:ext cx="73914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dirty="0" err="1" smtClean="0">
                <a:latin typeface="+mn-lt"/>
              </a:rPr>
              <a:t>Maak</a:t>
            </a:r>
            <a:r>
              <a:rPr lang="en-US" dirty="0" smtClean="0">
                <a:latin typeface="+mn-lt"/>
              </a:rPr>
              <a:t> </a:t>
            </a:r>
            <a:r>
              <a:rPr lang="en-US" dirty="0" err="1" smtClean="0">
                <a:latin typeface="+mn-lt"/>
              </a:rPr>
              <a:t>neutronen</a:t>
            </a:r>
            <a:r>
              <a:rPr lang="en-US" dirty="0" smtClean="0">
                <a:latin typeface="+mn-lt"/>
              </a:rPr>
              <a:t> </a:t>
            </a:r>
            <a:r>
              <a:rPr lang="en-US" dirty="0" err="1" smtClean="0">
                <a:latin typeface="+mn-lt"/>
              </a:rPr>
              <a:t>thermisch</a:t>
            </a:r>
            <a:r>
              <a:rPr lang="en-US" dirty="0" smtClean="0">
                <a:latin typeface="+mn-lt"/>
              </a:rPr>
              <a:t> in </a:t>
            </a:r>
            <a:r>
              <a:rPr lang="en-US" dirty="0" err="1" smtClean="0">
                <a:latin typeface="+mn-lt"/>
              </a:rPr>
              <a:t>zo</a:t>
            </a:r>
            <a:r>
              <a:rPr lang="en-US" dirty="0" smtClean="0">
                <a:latin typeface="+mn-lt"/>
              </a:rPr>
              <a:t> min </a:t>
            </a:r>
            <a:r>
              <a:rPr lang="en-US" dirty="0" err="1" smtClean="0">
                <a:latin typeface="+mn-lt"/>
              </a:rPr>
              <a:t>mogelijk</a:t>
            </a:r>
            <a:r>
              <a:rPr lang="en-US" dirty="0" smtClean="0">
                <a:latin typeface="+mn-lt"/>
              </a:rPr>
              <a:t> </a:t>
            </a:r>
            <a:r>
              <a:rPr lang="en-US" dirty="0" err="1" smtClean="0">
                <a:latin typeface="+mn-lt"/>
              </a:rPr>
              <a:t>botsingen</a:t>
            </a:r>
            <a:endParaRPr lang="en-US" i="1" dirty="0">
              <a:latin typeface="+mn-lt"/>
            </a:endParaRPr>
          </a:p>
        </p:txBody>
      </p:sp>
      <p:sp>
        <p:nvSpPr>
          <p:cNvPr id="6" name="TextBox 17"/>
          <p:cNvSpPr txBox="1"/>
          <p:nvPr/>
        </p:nvSpPr>
        <p:spPr>
          <a:xfrm>
            <a:off x="533400" y="1524000"/>
            <a:ext cx="67056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dirty="0" err="1" smtClean="0">
                <a:latin typeface="+mn-lt"/>
              </a:rPr>
              <a:t>Vermijdt</a:t>
            </a:r>
            <a:r>
              <a:rPr lang="en-US" dirty="0" smtClean="0">
                <a:latin typeface="+mn-lt"/>
              </a:rPr>
              <a:t> </a:t>
            </a:r>
            <a:r>
              <a:rPr lang="en-US" dirty="0" err="1" smtClean="0">
                <a:latin typeface="+mn-lt"/>
              </a:rPr>
              <a:t>resonante</a:t>
            </a:r>
            <a:r>
              <a:rPr lang="en-US" dirty="0" smtClean="0">
                <a:latin typeface="+mn-lt"/>
              </a:rPr>
              <a:t> </a:t>
            </a:r>
            <a:r>
              <a:rPr lang="en-US" dirty="0" err="1" smtClean="0">
                <a:latin typeface="+mn-lt"/>
              </a:rPr>
              <a:t>absorptie</a:t>
            </a:r>
            <a:r>
              <a:rPr lang="en-US" dirty="0" smtClean="0">
                <a:latin typeface="+mn-lt"/>
              </a:rPr>
              <a:t> in uranium-238</a:t>
            </a:r>
            <a:endParaRPr lang="en-US" dirty="0">
              <a:latin typeface="+mn-lt"/>
            </a:endParaRPr>
          </a:p>
        </p:txBody>
      </p:sp>
      <p:sp>
        <p:nvSpPr>
          <p:cNvPr id="33" name="TextBox 17"/>
          <p:cNvSpPr txBox="1"/>
          <p:nvPr/>
        </p:nvSpPr>
        <p:spPr>
          <a:xfrm>
            <a:off x="533400" y="2907268"/>
            <a:ext cx="54102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dirty="0" smtClean="0">
                <a:latin typeface="+mn-lt"/>
              </a:rPr>
              <a:t>Macroscopic slowing down power</a:t>
            </a:r>
            <a:endParaRPr lang="en-US" sz="1600" dirty="0">
              <a:latin typeface="+mn-lt"/>
            </a:endParaRPr>
          </a:p>
        </p:txBody>
      </p:sp>
      <p:sp>
        <p:nvSpPr>
          <p:cNvPr id="14" name="TextBox 17"/>
          <p:cNvSpPr txBox="1"/>
          <p:nvPr/>
        </p:nvSpPr>
        <p:spPr>
          <a:xfrm>
            <a:off x="533400" y="1828800"/>
            <a:ext cx="7924800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dirty="0" err="1" smtClean="0">
                <a:latin typeface="+mn-lt"/>
              </a:rPr>
              <a:t>Goede</a:t>
            </a:r>
            <a:r>
              <a:rPr lang="en-US" dirty="0" smtClean="0">
                <a:latin typeface="+mn-lt"/>
              </a:rPr>
              <a:t> moderator:</a:t>
            </a:r>
          </a:p>
          <a:p>
            <a:pPr lvl="1">
              <a:defRPr/>
            </a:pPr>
            <a:r>
              <a:rPr lang="en-US" sz="1600" dirty="0" err="1" smtClean="0">
                <a:latin typeface="+mn-lt"/>
              </a:rPr>
              <a:t>Lage</a:t>
            </a:r>
            <a:r>
              <a:rPr lang="en-US" sz="1600" dirty="0" smtClean="0">
                <a:latin typeface="+mn-lt"/>
              </a:rPr>
              <a:t> </a:t>
            </a:r>
            <a:r>
              <a:rPr lang="en-US" sz="1600" i="1" dirty="0" smtClean="0">
                <a:latin typeface="+mn-lt"/>
              </a:rPr>
              <a:t>A</a:t>
            </a:r>
            <a:r>
              <a:rPr lang="en-US" sz="1600" dirty="0" smtClean="0">
                <a:latin typeface="+mn-lt"/>
              </a:rPr>
              <a:t> </a:t>
            </a:r>
            <a:r>
              <a:rPr lang="en-US" sz="1600" dirty="0" err="1" smtClean="0">
                <a:latin typeface="+mn-lt"/>
              </a:rPr>
              <a:t>nodig</a:t>
            </a:r>
            <a:r>
              <a:rPr lang="en-US" sz="1600" dirty="0" smtClean="0">
                <a:latin typeface="+mn-lt"/>
              </a:rPr>
              <a:t>, want </a:t>
            </a:r>
            <a:r>
              <a:rPr lang="en-US" sz="1600" dirty="0" err="1" smtClean="0">
                <a:latin typeface="+mn-lt"/>
              </a:rPr>
              <a:t>enkel</a:t>
            </a:r>
            <a:r>
              <a:rPr lang="en-US" sz="1600" dirty="0" smtClean="0">
                <a:latin typeface="+mn-lt"/>
              </a:rPr>
              <a:t> </a:t>
            </a:r>
            <a:r>
              <a:rPr lang="en-US" sz="1600" dirty="0" err="1" smtClean="0">
                <a:latin typeface="+mn-lt"/>
              </a:rPr>
              <a:t>dan</a:t>
            </a:r>
            <a:r>
              <a:rPr lang="en-US" sz="1600" dirty="0" smtClean="0">
                <a:latin typeface="+mn-lt"/>
              </a:rPr>
              <a:t> is slowing down decrement </a:t>
            </a:r>
            <a:r>
              <a:rPr lang="en-US" sz="1600" i="1" dirty="0" smtClean="0">
                <a:latin typeface="+mn-lt"/>
                <a:sym typeface="Symbol"/>
              </a:rPr>
              <a:t></a:t>
            </a:r>
            <a:r>
              <a:rPr lang="en-US" sz="1600" dirty="0" smtClean="0">
                <a:latin typeface="+mn-lt"/>
                <a:sym typeface="Symbol"/>
              </a:rPr>
              <a:t> </a:t>
            </a:r>
            <a:r>
              <a:rPr lang="en-US" sz="1600" dirty="0" err="1" smtClean="0">
                <a:latin typeface="+mn-lt"/>
              </a:rPr>
              <a:t>groot</a:t>
            </a:r>
            <a:r>
              <a:rPr lang="en-US" sz="1600" dirty="0" smtClean="0">
                <a:latin typeface="+mn-lt"/>
              </a:rPr>
              <a:t> </a:t>
            </a:r>
            <a:r>
              <a:rPr lang="en-US" sz="1600" dirty="0" err="1" smtClean="0">
                <a:latin typeface="+mn-lt"/>
              </a:rPr>
              <a:t>genoeg</a:t>
            </a:r>
            <a:endParaRPr lang="en-US" sz="1600" dirty="0" smtClean="0">
              <a:latin typeface="+mn-lt"/>
            </a:endParaRPr>
          </a:p>
          <a:p>
            <a:pPr lvl="1">
              <a:defRPr/>
            </a:pPr>
            <a:r>
              <a:rPr lang="en-US" sz="1600" dirty="0" smtClean="0">
                <a:latin typeface="+mn-lt"/>
              </a:rPr>
              <a:t>Grote </a:t>
            </a:r>
            <a:r>
              <a:rPr lang="en-US" sz="1600" dirty="0" err="1" smtClean="0">
                <a:latin typeface="+mn-lt"/>
              </a:rPr>
              <a:t>macroscopische</a:t>
            </a:r>
            <a:r>
              <a:rPr lang="en-US" sz="1600" dirty="0" smtClean="0">
                <a:latin typeface="+mn-lt"/>
              </a:rPr>
              <a:t> </a:t>
            </a:r>
            <a:r>
              <a:rPr lang="en-US" sz="1600" dirty="0" err="1" smtClean="0">
                <a:latin typeface="+mn-lt"/>
              </a:rPr>
              <a:t>werkzame</a:t>
            </a:r>
            <a:r>
              <a:rPr lang="en-US" sz="1600" dirty="0" smtClean="0">
                <a:latin typeface="+mn-lt"/>
              </a:rPr>
              <a:t> </a:t>
            </a:r>
            <a:r>
              <a:rPr lang="en-US" sz="1600" dirty="0" err="1" smtClean="0">
                <a:latin typeface="+mn-lt"/>
              </a:rPr>
              <a:t>doorsnede</a:t>
            </a:r>
            <a:r>
              <a:rPr lang="en-US" sz="1600" dirty="0" smtClean="0">
                <a:latin typeface="+mn-lt"/>
              </a:rPr>
              <a:t> </a:t>
            </a:r>
            <a:r>
              <a:rPr lang="en-US" sz="1600" dirty="0" err="1" smtClean="0">
                <a:latin typeface="+mn-lt"/>
              </a:rPr>
              <a:t>voor</a:t>
            </a:r>
            <a:r>
              <a:rPr lang="en-US" sz="1600" dirty="0" smtClean="0">
                <a:latin typeface="+mn-lt"/>
              </a:rPr>
              <a:t> </a:t>
            </a:r>
            <a:r>
              <a:rPr lang="en-US" sz="1600" dirty="0" err="1" smtClean="0">
                <a:latin typeface="+mn-lt"/>
              </a:rPr>
              <a:t>verstrooiing</a:t>
            </a:r>
            <a:endParaRPr lang="en-US" sz="1600" dirty="0" smtClean="0">
              <a:latin typeface="+mn-lt"/>
            </a:endParaRPr>
          </a:p>
          <a:p>
            <a:pPr lvl="1">
              <a:defRPr/>
            </a:pPr>
            <a:r>
              <a:rPr lang="en-US" sz="1600" dirty="0" err="1" smtClean="0">
                <a:latin typeface="+mn-lt"/>
              </a:rPr>
              <a:t>Lage</a:t>
            </a:r>
            <a:r>
              <a:rPr lang="en-US" sz="1600" dirty="0" smtClean="0">
                <a:latin typeface="+mn-lt"/>
              </a:rPr>
              <a:t> </a:t>
            </a:r>
            <a:r>
              <a:rPr lang="en-US" sz="1600" dirty="0" err="1" smtClean="0">
                <a:latin typeface="+mn-lt"/>
              </a:rPr>
              <a:t>thermische</a:t>
            </a:r>
            <a:r>
              <a:rPr lang="en-US" sz="1600" dirty="0" smtClean="0">
                <a:latin typeface="+mn-lt"/>
              </a:rPr>
              <a:t> </a:t>
            </a:r>
            <a:r>
              <a:rPr lang="en-US" sz="1600" dirty="0" err="1" smtClean="0">
                <a:latin typeface="+mn-lt"/>
              </a:rPr>
              <a:t>absorptie</a:t>
            </a:r>
            <a:r>
              <a:rPr lang="en-US" sz="1600" dirty="0" smtClean="0">
                <a:latin typeface="+mn-lt"/>
              </a:rPr>
              <a:t> </a:t>
            </a:r>
            <a:r>
              <a:rPr lang="en-US" sz="1600" dirty="0" err="1" smtClean="0">
                <a:latin typeface="+mn-lt"/>
              </a:rPr>
              <a:t>werkzame</a:t>
            </a:r>
            <a:r>
              <a:rPr lang="en-US" sz="1600" dirty="0" smtClean="0">
                <a:latin typeface="+mn-lt"/>
              </a:rPr>
              <a:t> </a:t>
            </a:r>
            <a:r>
              <a:rPr lang="en-US" sz="1600" dirty="0" err="1" smtClean="0">
                <a:latin typeface="+mn-lt"/>
              </a:rPr>
              <a:t>doorsnede</a:t>
            </a:r>
            <a:endParaRPr lang="en-US" sz="1600" dirty="0">
              <a:latin typeface="+mn-lt"/>
            </a:endParaRPr>
          </a:p>
        </p:txBody>
      </p:sp>
      <p:sp>
        <p:nvSpPr>
          <p:cNvPr id="22" name="TextBox 17"/>
          <p:cNvSpPr txBox="1"/>
          <p:nvPr/>
        </p:nvSpPr>
        <p:spPr>
          <a:xfrm>
            <a:off x="533400" y="5117068"/>
            <a:ext cx="41148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dirty="0" err="1" smtClean="0">
                <a:latin typeface="+mn-lt"/>
              </a:rPr>
              <a:t>Gassen</a:t>
            </a:r>
            <a:r>
              <a:rPr lang="en-US" dirty="0" smtClean="0">
                <a:latin typeface="+mn-lt"/>
              </a:rPr>
              <a:t> </a:t>
            </a:r>
            <a:r>
              <a:rPr lang="en-US" dirty="0" err="1" smtClean="0">
                <a:latin typeface="+mn-lt"/>
              </a:rPr>
              <a:t>hebben</a:t>
            </a:r>
            <a:r>
              <a:rPr lang="en-US" dirty="0" smtClean="0">
                <a:latin typeface="+mn-lt"/>
              </a:rPr>
              <a:t> </a:t>
            </a:r>
            <a:r>
              <a:rPr lang="en-US" dirty="0" err="1" smtClean="0">
                <a:latin typeface="+mn-lt"/>
              </a:rPr>
              <a:t>te</a:t>
            </a:r>
            <a:r>
              <a:rPr lang="en-US" dirty="0" smtClean="0">
                <a:latin typeface="+mn-lt"/>
              </a:rPr>
              <a:t> </a:t>
            </a:r>
            <a:r>
              <a:rPr lang="en-US" dirty="0" err="1" smtClean="0">
                <a:latin typeface="+mn-lt"/>
              </a:rPr>
              <a:t>lage</a:t>
            </a:r>
            <a:r>
              <a:rPr lang="en-US" dirty="0" smtClean="0">
                <a:latin typeface="+mn-lt"/>
              </a:rPr>
              <a:t> # </a:t>
            </a:r>
            <a:r>
              <a:rPr lang="en-US" dirty="0" err="1" smtClean="0">
                <a:latin typeface="+mn-lt"/>
              </a:rPr>
              <a:t>dichtheid</a:t>
            </a:r>
            <a:r>
              <a:rPr lang="en-US" dirty="0" smtClean="0">
                <a:latin typeface="+mn-lt"/>
              </a:rPr>
              <a:t> </a:t>
            </a:r>
            <a:r>
              <a:rPr lang="en-US" i="1" dirty="0" smtClean="0">
                <a:latin typeface="+mn-lt"/>
              </a:rPr>
              <a:t>N</a:t>
            </a:r>
            <a:endParaRPr lang="en-US" i="1" dirty="0">
              <a:latin typeface="+mn-lt"/>
            </a:endParaRPr>
          </a:p>
        </p:txBody>
      </p:sp>
      <p:sp>
        <p:nvSpPr>
          <p:cNvPr id="29" name="TextBox 17"/>
          <p:cNvSpPr txBox="1"/>
          <p:nvPr/>
        </p:nvSpPr>
        <p:spPr>
          <a:xfrm>
            <a:off x="533400" y="5486400"/>
            <a:ext cx="82296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dirty="0" smtClean="0">
                <a:latin typeface="+mn-lt"/>
              </a:rPr>
              <a:t>Power reactor met </a:t>
            </a:r>
            <a:r>
              <a:rPr lang="en-US" dirty="0" err="1" smtClean="0">
                <a:latin typeface="+mn-lt"/>
              </a:rPr>
              <a:t>natuurlijk</a:t>
            </a:r>
            <a:r>
              <a:rPr lang="en-US" dirty="0" smtClean="0">
                <a:latin typeface="+mn-lt"/>
              </a:rPr>
              <a:t> uranium </a:t>
            </a:r>
            <a:r>
              <a:rPr lang="en-US" dirty="0" err="1" smtClean="0">
                <a:latin typeface="+mn-lt"/>
              </a:rPr>
              <a:t>kan</a:t>
            </a:r>
            <a:r>
              <a:rPr lang="en-US" dirty="0" smtClean="0">
                <a:latin typeface="+mn-lt"/>
              </a:rPr>
              <a:t> </a:t>
            </a:r>
            <a:r>
              <a:rPr lang="en-US" dirty="0" err="1" smtClean="0">
                <a:latin typeface="+mn-lt"/>
              </a:rPr>
              <a:t>gerealiseerd</a:t>
            </a:r>
            <a:r>
              <a:rPr lang="en-US" dirty="0" smtClean="0">
                <a:latin typeface="+mn-lt"/>
              </a:rPr>
              <a:t> </a:t>
            </a:r>
            <a:r>
              <a:rPr lang="en-US" dirty="0" err="1" smtClean="0">
                <a:latin typeface="+mn-lt"/>
              </a:rPr>
              <a:t>worden</a:t>
            </a:r>
            <a:r>
              <a:rPr lang="en-US" dirty="0" smtClean="0">
                <a:latin typeface="+mn-lt"/>
              </a:rPr>
              <a:t> met </a:t>
            </a:r>
            <a:r>
              <a:rPr lang="en-US" dirty="0" err="1" smtClean="0">
                <a:latin typeface="+mn-lt"/>
              </a:rPr>
              <a:t>zwaar</a:t>
            </a:r>
            <a:r>
              <a:rPr lang="en-US" dirty="0" smtClean="0">
                <a:latin typeface="+mn-lt"/>
              </a:rPr>
              <a:t> water moderator (met </a:t>
            </a:r>
            <a:r>
              <a:rPr lang="en-US" dirty="0" err="1" smtClean="0">
                <a:latin typeface="+mn-lt"/>
              </a:rPr>
              <a:t>grafiet</a:t>
            </a:r>
            <a:r>
              <a:rPr lang="en-US" dirty="0" smtClean="0">
                <a:latin typeface="+mn-lt"/>
              </a:rPr>
              <a:t> is </a:t>
            </a:r>
            <a:r>
              <a:rPr lang="en-US" dirty="0" err="1" smtClean="0">
                <a:latin typeface="+mn-lt"/>
              </a:rPr>
              <a:t>dat</a:t>
            </a:r>
            <a:r>
              <a:rPr lang="en-US" dirty="0" smtClean="0">
                <a:latin typeface="+mn-lt"/>
              </a:rPr>
              <a:t> </a:t>
            </a:r>
            <a:r>
              <a:rPr lang="en-US" dirty="0" err="1" smtClean="0">
                <a:latin typeface="+mn-lt"/>
              </a:rPr>
              <a:t>moeilijk</a:t>
            </a:r>
            <a:r>
              <a:rPr lang="en-US" dirty="0" smtClean="0">
                <a:latin typeface="+mn-lt"/>
              </a:rPr>
              <a:t> en met </a:t>
            </a:r>
            <a:r>
              <a:rPr lang="en-US" dirty="0" err="1" smtClean="0">
                <a:latin typeface="+mn-lt"/>
              </a:rPr>
              <a:t>licht</a:t>
            </a:r>
            <a:r>
              <a:rPr lang="en-US" dirty="0" smtClean="0">
                <a:latin typeface="+mn-lt"/>
              </a:rPr>
              <a:t> water </a:t>
            </a:r>
            <a:r>
              <a:rPr lang="en-US" dirty="0" err="1" smtClean="0">
                <a:latin typeface="+mn-lt"/>
              </a:rPr>
              <a:t>lukt</a:t>
            </a:r>
            <a:r>
              <a:rPr lang="en-US" dirty="0" smtClean="0">
                <a:latin typeface="+mn-lt"/>
              </a:rPr>
              <a:t> het </a:t>
            </a:r>
            <a:r>
              <a:rPr lang="en-US" dirty="0" err="1" smtClean="0">
                <a:latin typeface="+mn-lt"/>
              </a:rPr>
              <a:t>niet</a:t>
            </a:r>
            <a:r>
              <a:rPr lang="en-US" dirty="0" smtClean="0">
                <a:latin typeface="+mn-lt"/>
              </a:rPr>
              <a:t>)</a:t>
            </a:r>
            <a:endParaRPr lang="en-US" sz="1600" dirty="0">
              <a:latin typeface="+mn-lt"/>
            </a:endParaRPr>
          </a:p>
        </p:txBody>
      </p:sp>
      <p:graphicFrame>
        <p:nvGraphicFramePr>
          <p:cNvPr id="237570" name="Object 2"/>
          <p:cNvGraphicFramePr>
            <a:graphicFrameLocks noChangeAspect="1"/>
          </p:cNvGraphicFramePr>
          <p:nvPr/>
        </p:nvGraphicFramePr>
        <p:xfrm>
          <a:off x="1143000" y="3810000"/>
          <a:ext cx="1182687" cy="693738"/>
        </p:xfrm>
        <a:graphic>
          <a:graphicData uri="http://schemas.openxmlformats.org/presentationml/2006/ole">
            <p:oleObj spid="_x0000_s237570" name="Equation" r:id="rId4" imgW="736560" imgH="431640" progId="Equation.DSMT4">
              <p:embed/>
            </p:oleObj>
          </a:graphicData>
        </a:graphic>
      </p:graphicFrame>
      <p:graphicFrame>
        <p:nvGraphicFramePr>
          <p:cNvPr id="237571" name="Object 3"/>
          <p:cNvGraphicFramePr>
            <a:graphicFrameLocks noChangeAspect="1"/>
          </p:cNvGraphicFramePr>
          <p:nvPr/>
        </p:nvGraphicFramePr>
        <p:xfrm>
          <a:off x="4056856" y="2924175"/>
          <a:ext cx="1408112" cy="366713"/>
        </p:xfrm>
        <a:graphic>
          <a:graphicData uri="http://schemas.openxmlformats.org/presentationml/2006/ole">
            <p:oleObj spid="_x0000_s237571" name="Equation" r:id="rId5" imgW="876240" imgH="228600" progId="Equation.DSMT4">
              <p:embed/>
            </p:oleObj>
          </a:graphicData>
        </a:graphic>
      </p:graphicFrame>
      <p:graphicFrame>
        <p:nvGraphicFramePr>
          <p:cNvPr id="237572" name="Object 4"/>
          <p:cNvGraphicFramePr>
            <a:graphicFrameLocks noChangeAspect="1"/>
          </p:cNvGraphicFramePr>
          <p:nvPr/>
        </p:nvGraphicFramePr>
        <p:xfrm>
          <a:off x="6676233" y="2347912"/>
          <a:ext cx="979487" cy="366713"/>
        </p:xfrm>
        <a:graphic>
          <a:graphicData uri="http://schemas.openxmlformats.org/presentationml/2006/ole">
            <p:oleObj spid="_x0000_s237572" name="Equation" r:id="rId6" imgW="609480" imgH="228600" progId="Equation.DSMT4">
              <p:embed/>
            </p:oleObj>
          </a:graphicData>
        </a:graphic>
      </p:graphicFrame>
      <p:graphicFrame>
        <p:nvGraphicFramePr>
          <p:cNvPr id="237573" name="Object 5"/>
          <p:cNvGraphicFramePr>
            <a:graphicFrameLocks noChangeAspect="1"/>
          </p:cNvGraphicFramePr>
          <p:nvPr/>
        </p:nvGraphicFramePr>
        <p:xfrm>
          <a:off x="5486400" y="2590800"/>
          <a:ext cx="306388" cy="366713"/>
        </p:xfrm>
        <a:graphic>
          <a:graphicData uri="http://schemas.openxmlformats.org/presentationml/2006/ole">
            <p:oleObj spid="_x0000_s237573" name="Equation" r:id="rId7" imgW="190440" imgH="228600" progId="Equation.DSMT4">
              <p:embed/>
            </p:oleObj>
          </a:graphicData>
        </a:graphic>
      </p:graphicFrame>
      <p:sp>
        <p:nvSpPr>
          <p:cNvPr id="23" name="TextBox 17"/>
          <p:cNvSpPr txBox="1"/>
          <p:nvPr/>
        </p:nvSpPr>
        <p:spPr>
          <a:xfrm>
            <a:off x="533400" y="3200400"/>
            <a:ext cx="25146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dirty="0" smtClean="0">
                <a:latin typeface="+mn-lt"/>
              </a:rPr>
              <a:t>Macroscopic slowing down ratio</a:t>
            </a:r>
            <a:endParaRPr lang="en-US" sz="1600" dirty="0">
              <a:latin typeface="+mn-lt"/>
            </a:endParaRPr>
          </a:p>
        </p:txBody>
      </p:sp>
      <p:pic>
        <p:nvPicPr>
          <p:cNvPr id="237574" name="Picture 6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971800" y="3352800"/>
            <a:ext cx="5943598" cy="16886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" name="TextBox 17"/>
          <p:cNvSpPr txBox="1"/>
          <p:nvPr/>
        </p:nvSpPr>
        <p:spPr>
          <a:xfrm>
            <a:off x="533400" y="6096000"/>
            <a:ext cx="8229600" cy="6155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dirty="0" smtClean="0">
                <a:latin typeface="+mn-lt"/>
              </a:rPr>
              <a:t>Boron-10 </a:t>
            </a:r>
            <a:r>
              <a:rPr lang="en-US" dirty="0" err="1" smtClean="0">
                <a:latin typeface="+mn-lt"/>
              </a:rPr>
              <a:t>heeft</a:t>
            </a:r>
            <a:r>
              <a:rPr lang="en-US" dirty="0" smtClean="0">
                <a:latin typeface="+mn-lt"/>
              </a:rPr>
              <a:t> </a:t>
            </a:r>
            <a:r>
              <a:rPr lang="en-US" dirty="0" err="1" smtClean="0">
                <a:latin typeface="+mn-lt"/>
              </a:rPr>
              <a:t>thermische</a:t>
            </a:r>
            <a:r>
              <a:rPr lang="en-US" dirty="0" smtClean="0">
                <a:latin typeface="+mn-lt"/>
              </a:rPr>
              <a:t> </a:t>
            </a:r>
            <a:r>
              <a:rPr lang="en-US" dirty="0" err="1" smtClean="0">
                <a:latin typeface="+mn-lt"/>
              </a:rPr>
              <a:t>absorptie</a:t>
            </a:r>
            <a:r>
              <a:rPr lang="en-US" dirty="0" smtClean="0">
                <a:latin typeface="+mn-lt"/>
              </a:rPr>
              <a:t> </a:t>
            </a:r>
            <a:r>
              <a:rPr lang="en-US" dirty="0" err="1" smtClean="0">
                <a:latin typeface="+mn-lt"/>
              </a:rPr>
              <a:t>werkzame</a:t>
            </a:r>
            <a:r>
              <a:rPr lang="en-US" dirty="0" smtClean="0">
                <a:latin typeface="+mn-lt"/>
              </a:rPr>
              <a:t> </a:t>
            </a:r>
            <a:r>
              <a:rPr lang="en-US" dirty="0" err="1" smtClean="0">
                <a:latin typeface="+mn-lt"/>
              </a:rPr>
              <a:t>doorsnede</a:t>
            </a:r>
            <a:r>
              <a:rPr lang="en-US" dirty="0" smtClean="0">
                <a:latin typeface="+mn-lt"/>
              </a:rPr>
              <a:t> van 4000 b</a:t>
            </a:r>
          </a:p>
          <a:p>
            <a:pPr>
              <a:defRPr/>
            </a:pPr>
            <a:r>
              <a:rPr lang="en-US" sz="1600" dirty="0" smtClean="0">
                <a:latin typeface="+mn-lt"/>
              </a:rPr>
              <a:t>Het is </a:t>
            </a:r>
            <a:r>
              <a:rPr lang="en-US" sz="1600" dirty="0" err="1" smtClean="0">
                <a:latin typeface="+mn-lt"/>
              </a:rPr>
              <a:t>een</a:t>
            </a:r>
            <a:r>
              <a:rPr lang="en-US" sz="1600" dirty="0" smtClean="0">
                <a:latin typeface="+mn-lt"/>
              </a:rPr>
              <a:t> `</a:t>
            </a:r>
            <a:r>
              <a:rPr lang="en-US" sz="1600" dirty="0" err="1" smtClean="0">
                <a:latin typeface="+mn-lt"/>
              </a:rPr>
              <a:t>poisson</a:t>
            </a:r>
            <a:r>
              <a:rPr lang="en-US" sz="1600" dirty="0" smtClean="0">
                <a:latin typeface="+mn-lt"/>
              </a:rPr>
              <a:t>’ en </a:t>
            </a:r>
            <a:r>
              <a:rPr lang="en-US" sz="1600" dirty="0" err="1" smtClean="0">
                <a:latin typeface="+mn-lt"/>
              </a:rPr>
              <a:t>kan</a:t>
            </a:r>
            <a:r>
              <a:rPr lang="en-US" sz="1600" dirty="0" smtClean="0">
                <a:latin typeface="+mn-lt"/>
              </a:rPr>
              <a:t> </a:t>
            </a:r>
            <a:r>
              <a:rPr lang="en-US" sz="1600" dirty="0" err="1" smtClean="0">
                <a:latin typeface="+mn-lt"/>
              </a:rPr>
              <a:t>gebruikt</a:t>
            </a:r>
            <a:r>
              <a:rPr lang="en-US" sz="1600" dirty="0" smtClean="0">
                <a:latin typeface="+mn-lt"/>
              </a:rPr>
              <a:t> </a:t>
            </a:r>
            <a:r>
              <a:rPr lang="en-US" sz="1600" dirty="0" err="1" smtClean="0">
                <a:latin typeface="+mn-lt"/>
              </a:rPr>
              <a:t>worden</a:t>
            </a:r>
            <a:r>
              <a:rPr lang="en-US" sz="1600" dirty="0" smtClean="0">
                <a:latin typeface="+mn-lt"/>
              </a:rPr>
              <a:t> </a:t>
            </a:r>
            <a:r>
              <a:rPr lang="en-US" sz="1600" dirty="0" err="1" smtClean="0">
                <a:latin typeface="+mn-lt"/>
              </a:rPr>
              <a:t>om</a:t>
            </a:r>
            <a:r>
              <a:rPr lang="en-US" sz="1600" dirty="0" smtClean="0">
                <a:latin typeface="+mn-lt"/>
              </a:rPr>
              <a:t> </a:t>
            </a:r>
            <a:r>
              <a:rPr lang="en-US" sz="1600" dirty="0" err="1" smtClean="0">
                <a:latin typeface="+mn-lt"/>
              </a:rPr>
              <a:t>splijting</a:t>
            </a:r>
            <a:r>
              <a:rPr lang="en-US" sz="1600" dirty="0" smtClean="0">
                <a:latin typeface="+mn-lt"/>
              </a:rPr>
              <a:t> </a:t>
            </a:r>
            <a:r>
              <a:rPr lang="en-US" sz="1600" dirty="0" err="1" smtClean="0">
                <a:latin typeface="+mn-lt"/>
              </a:rPr>
              <a:t>te</a:t>
            </a:r>
            <a:r>
              <a:rPr lang="en-US" sz="1600" dirty="0" smtClean="0">
                <a:latin typeface="+mn-lt"/>
              </a:rPr>
              <a:t> </a:t>
            </a:r>
            <a:r>
              <a:rPr lang="en-US" sz="1600" dirty="0" err="1" smtClean="0">
                <a:latin typeface="+mn-lt"/>
              </a:rPr>
              <a:t>stoppen</a:t>
            </a:r>
            <a:endParaRPr lang="en-US" sz="1600" dirty="0">
              <a:latin typeface="+mn-lt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5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2375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5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2375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5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500"/>
                                        <p:tgtEl>
                                          <p:spTgt spid="2375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5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9" dur="500"/>
                                        <p:tgtEl>
                                          <p:spTgt spid="2375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5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4" dur="500"/>
                                        <p:tgtEl>
                                          <p:spTgt spid="2375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6" grpId="0"/>
      <p:bldP spid="33" grpId="0"/>
      <p:bldP spid="14" grpId="0"/>
      <p:bldP spid="22" grpId="0"/>
      <p:bldP spid="29" grpId="0"/>
      <p:bldP spid="23" grpId="0"/>
      <p:bldP spid="25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10"/>
          <p:cNvSpPr>
            <a:spLocks noChangeArrowheads="1"/>
          </p:cNvSpPr>
          <p:nvPr/>
        </p:nvSpPr>
        <p:spPr bwMode="auto">
          <a:xfrm>
            <a:off x="0" y="5715000"/>
            <a:ext cx="9144000" cy="1143000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nl-NL" dirty="0"/>
          </a:p>
        </p:txBody>
      </p:sp>
      <p:sp>
        <p:nvSpPr>
          <p:cNvPr id="9221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pPr>
              <a:defRPr/>
            </a:pPr>
            <a:r>
              <a:rPr lang="en-US" i="1" kern="1200" dirty="0" err="1" smtClean="0">
                <a:solidFill>
                  <a:srgbClr val="000099"/>
                </a:solidFill>
              </a:rPr>
              <a:t>Energiespectra</a:t>
            </a:r>
            <a:r>
              <a:rPr lang="en-US" i="1" kern="1200" dirty="0" smtClean="0">
                <a:solidFill>
                  <a:srgbClr val="000099"/>
                </a:solidFill>
              </a:rPr>
              <a:t> van </a:t>
            </a:r>
            <a:r>
              <a:rPr lang="en-US" i="1" kern="1200" dirty="0" err="1" smtClean="0">
                <a:solidFill>
                  <a:srgbClr val="000099"/>
                </a:solidFill>
              </a:rPr>
              <a:t>neutronen</a:t>
            </a:r>
            <a:endParaRPr lang="en-US" i="1" kern="1200" dirty="0" smtClean="0">
              <a:solidFill>
                <a:srgbClr val="000099"/>
              </a:solidFill>
              <a:ea typeface="+mn-ea"/>
              <a:cs typeface="+mn-cs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33400" y="1219200"/>
            <a:ext cx="73914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dirty="0" err="1" smtClean="0">
                <a:latin typeface="+mn-lt"/>
              </a:rPr>
              <a:t>Energieverdeling</a:t>
            </a:r>
            <a:r>
              <a:rPr lang="en-US" dirty="0" smtClean="0">
                <a:latin typeface="+mn-lt"/>
              </a:rPr>
              <a:t> van </a:t>
            </a:r>
            <a:r>
              <a:rPr lang="en-US" dirty="0" err="1" smtClean="0">
                <a:latin typeface="+mn-lt"/>
              </a:rPr>
              <a:t>neutronen</a:t>
            </a:r>
            <a:r>
              <a:rPr lang="en-US" dirty="0" smtClean="0">
                <a:latin typeface="+mn-lt"/>
              </a:rPr>
              <a:t> </a:t>
            </a:r>
            <a:r>
              <a:rPr lang="en-US" dirty="0" err="1" smtClean="0">
                <a:latin typeface="+mn-lt"/>
              </a:rPr>
              <a:t>wordt</a:t>
            </a:r>
            <a:r>
              <a:rPr lang="en-US" dirty="0" smtClean="0">
                <a:latin typeface="+mn-lt"/>
              </a:rPr>
              <a:t> </a:t>
            </a:r>
            <a:r>
              <a:rPr lang="en-US" dirty="0" err="1" smtClean="0">
                <a:latin typeface="+mn-lt"/>
              </a:rPr>
              <a:t>bepaald</a:t>
            </a:r>
            <a:r>
              <a:rPr lang="en-US" dirty="0" smtClean="0">
                <a:latin typeface="+mn-lt"/>
              </a:rPr>
              <a:t> door </a:t>
            </a:r>
            <a:r>
              <a:rPr lang="en-US" dirty="0" err="1" smtClean="0">
                <a:latin typeface="+mn-lt"/>
              </a:rPr>
              <a:t>competitie</a:t>
            </a:r>
            <a:r>
              <a:rPr lang="en-US" dirty="0" smtClean="0">
                <a:latin typeface="+mn-lt"/>
              </a:rPr>
              <a:t> </a:t>
            </a:r>
            <a:r>
              <a:rPr lang="en-US" dirty="0" err="1" smtClean="0">
                <a:latin typeface="+mn-lt"/>
              </a:rPr>
              <a:t>tussen</a:t>
            </a:r>
            <a:r>
              <a:rPr lang="en-US" dirty="0" smtClean="0">
                <a:latin typeface="+mn-lt"/>
              </a:rPr>
              <a:t> </a:t>
            </a:r>
            <a:r>
              <a:rPr lang="en-US" dirty="0" err="1" smtClean="0">
                <a:latin typeface="+mn-lt"/>
              </a:rPr>
              <a:t>verstrooiings</a:t>
            </a:r>
            <a:r>
              <a:rPr lang="en-US" dirty="0" smtClean="0">
                <a:latin typeface="+mn-lt"/>
              </a:rPr>
              <a:t> en </a:t>
            </a:r>
            <a:r>
              <a:rPr lang="en-US" dirty="0" err="1" smtClean="0">
                <a:latin typeface="+mn-lt"/>
              </a:rPr>
              <a:t>absorptie</a:t>
            </a:r>
            <a:r>
              <a:rPr lang="en-US" dirty="0" smtClean="0">
                <a:latin typeface="+mn-lt"/>
              </a:rPr>
              <a:t> </a:t>
            </a:r>
            <a:r>
              <a:rPr lang="en-US" dirty="0" err="1" smtClean="0">
                <a:latin typeface="+mn-lt"/>
              </a:rPr>
              <a:t>reacties</a:t>
            </a:r>
            <a:endParaRPr lang="en-US" i="1" dirty="0">
              <a:latin typeface="+mn-lt"/>
            </a:endParaRPr>
          </a:p>
        </p:txBody>
      </p:sp>
      <p:sp>
        <p:nvSpPr>
          <p:cNvPr id="33" name="TextBox 17"/>
          <p:cNvSpPr txBox="1"/>
          <p:nvPr/>
        </p:nvSpPr>
        <p:spPr>
          <a:xfrm>
            <a:off x="533400" y="2590800"/>
            <a:ext cx="54102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dirty="0" smtClean="0">
                <a:latin typeface="+mn-lt"/>
              </a:rPr>
              <a:t>Neutron flux </a:t>
            </a:r>
            <a:r>
              <a:rPr lang="en-US" dirty="0" err="1" smtClean="0">
                <a:latin typeface="+mn-lt"/>
              </a:rPr>
              <a:t>verdeling</a:t>
            </a:r>
            <a:endParaRPr lang="en-US" sz="1600" dirty="0">
              <a:latin typeface="+mn-lt"/>
            </a:endParaRPr>
          </a:p>
        </p:txBody>
      </p:sp>
      <p:sp>
        <p:nvSpPr>
          <p:cNvPr id="14" name="TextBox 17"/>
          <p:cNvSpPr txBox="1"/>
          <p:nvPr/>
        </p:nvSpPr>
        <p:spPr>
          <a:xfrm>
            <a:off x="533400" y="1828800"/>
            <a:ext cx="8382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dirty="0" err="1" smtClean="0">
                <a:latin typeface="+mn-lt"/>
              </a:rPr>
              <a:t>Dichtheidsverdeling</a:t>
            </a:r>
            <a:r>
              <a:rPr lang="en-US" dirty="0" smtClean="0">
                <a:latin typeface="+mn-lt"/>
              </a:rPr>
              <a:t>              is # </a:t>
            </a:r>
            <a:r>
              <a:rPr lang="en-US" dirty="0" err="1" smtClean="0">
                <a:latin typeface="+mn-lt"/>
              </a:rPr>
              <a:t>neutronen</a:t>
            </a:r>
            <a:r>
              <a:rPr lang="en-US" dirty="0" smtClean="0">
                <a:latin typeface="+mn-lt"/>
              </a:rPr>
              <a:t>/cm</a:t>
            </a:r>
            <a:r>
              <a:rPr lang="en-US" baseline="30000" dirty="0" smtClean="0">
                <a:latin typeface="+mn-lt"/>
              </a:rPr>
              <a:t>3</a:t>
            </a:r>
            <a:r>
              <a:rPr lang="en-US" dirty="0" smtClean="0">
                <a:latin typeface="+mn-lt"/>
              </a:rPr>
              <a:t> met </a:t>
            </a:r>
            <a:r>
              <a:rPr lang="en-US" dirty="0" err="1" smtClean="0">
                <a:latin typeface="+mn-lt"/>
              </a:rPr>
              <a:t>energie</a:t>
            </a:r>
            <a:r>
              <a:rPr lang="en-US" dirty="0" smtClean="0">
                <a:latin typeface="+mn-lt"/>
              </a:rPr>
              <a:t> </a:t>
            </a:r>
            <a:r>
              <a:rPr lang="en-US" dirty="0" err="1" smtClean="0">
                <a:latin typeface="+mn-lt"/>
              </a:rPr>
              <a:t>tussen</a:t>
            </a:r>
            <a:r>
              <a:rPr lang="en-US" dirty="0" smtClean="0">
                <a:latin typeface="+mn-lt"/>
              </a:rPr>
              <a:t> </a:t>
            </a:r>
            <a:r>
              <a:rPr lang="en-US" i="1" dirty="0" smtClean="0">
                <a:latin typeface="+mn-lt"/>
              </a:rPr>
              <a:t>E</a:t>
            </a:r>
            <a:r>
              <a:rPr lang="en-US" dirty="0" smtClean="0">
                <a:latin typeface="+mn-lt"/>
              </a:rPr>
              <a:t> en </a:t>
            </a:r>
            <a:r>
              <a:rPr lang="en-US" i="1" dirty="0" err="1" smtClean="0">
                <a:latin typeface="+mn-lt"/>
              </a:rPr>
              <a:t>E+dE</a:t>
            </a:r>
            <a:endParaRPr lang="en-US" sz="1600" i="1" dirty="0">
              <a:latin typeface="+mn-lt"/>
            </a:endParaRPr>
          </a:p>
        </p:txBody>
      </p:sp>
      <p:sp>
        <p:nvSpPr>
          <p:cNvPr id="22" name="TextBox 17"/>
          <p:cNvSpPr txBox="1"/>
          <p:nvPr/>
        </p:nvSpPr>
        <p:spPr>
          <a:xfrm>
            <a:off x="533400" y="4202668"/>
            <a:ext cx="7620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u="sng" dirty="0" err="1" smtClean="0">
                <a:latin typeface="+mn-lt"/>
              </a:rPr>
              <a:t>Interpretatie</a:t>
            </a:r>
            <a:r>
              <a:rPr lang="en-US" dirty="0" smtClean="0">
                <a:latin typeface="+mn-lt"/>
              </a:rPr>
              <a:t>           : </a:t>
            </a:r>
            <a:r>
              <a:rPr lang="en-US" dirty="0" err="1" smtClean="0">
                <a:latin typeface="+mn-lt"/>
              </a:rPr>
              <a:t>waarschijnlijkheid</a:t>
            </a:r>
            <a:r>
              <a:rPr lang="en-US" dirty="0" smtClean="0">
                <a:latin typeface="+mn-lt"/>
              </a:rPr>
              <a:t>/cm pad van </a:t>
            </a:r>
            <a:r>
              <a:rPr lang="en-US" dirty="0" err="1" smtClean="0">
                <a:latin typeface="+mn-lt"/>
              </a:rPr>
              <a:t>een</a:t>
            </a:r>
            <a:r>
              <a:rPr lang="en-US" dirty="0" smtClean="0">
                <a:latin typeface="+mn-lt"/>
              </a:rPr>
              <a:t> neutron met </a:t>
            </a:r>
            <a:r>
              <a:rPr lang="en-US" dirty="0" err="1" smtClean="0">
                <a:latin typeface="+mn-lt"/>
              </a:rPr>
              <a:t>energie</a:t>
            </a:r>
            <a:r>
              <a:rPr lang="en-US" dirty="0" smtClean="0">
                <a:latin typeface="+mn-lt"/>
              </a:rPr>
              <a:t> </a:t>
            </a:r>
            <a:r>
              <a:rPr lang="en-US" i="1" dirty="0" smtClean="0">
                <a:latin typeface="+mn-lt"/>
              </a:rPr>
              <a:t>E</a:t>
            </a:r>
            <a:r>
              <a:rPr lang="en-US" dirty="0" smtClean="0">
                <a:latin typeface="+mn-lt"/>
              </a:rPr>
              <a:t> </a:t>
            </a:r>
            <a:r>
              <a:rPr lang="en-US" dirty="0" err="1" smtClean="0">
                <a:latin typeface="+mn-lt"/>
              </a:rPr>
              <a:t>om</a:t>
            </a:r>
            <a:r>
              <a:rPr lang="en-US" dirty="0" smtClean="0">
                <a:latin typeface="+mn-lt"/>
              </a:rPr>
              <a:t> </a:t>
            </a:r>
            <a:r>
              <a:rPr lang="en-US" dirty="0" err="1" smtClean="0">
                <a:latin typeface="+mn-lt"/>
              </a:rPr>
              <a:t>een</a:t>
            </a:r>
            <a:r>
              <a:rPr lang="en-US" dirty="0" smtClean="0">
                <a:latin typeface="+mn-lt"/>
              </a:rPr>
              <a:t> </a:t>
            </a:r>
            <a:r>
              <a:rPr lang="en-US" dirty="0" err="1" smtClean="0">
                <a:latin typeface="+mn-lt"/>
              </a:rPr>
              <a:t>reactie</a:t>
            </a:r>
            <a:r>
              <a:rPr lang="en-US" dirty="0" smtClean="0">
                <a:latin typeface="+mn-lt"/>
              </a:rPr>
              <a:t> van type </a:t>
            </a:r>
            <a:r>
              <a:rPr lang="en-US" i="1" dirty="0" smtClean="0">
                <a:latin typeface="+mn-lt"/>
              </a:rPr>
              <a:t>x</a:t>
            </a:r>
            <a:r>
              <a:rPr lang="en-US" dirty="0" smtClean="0">
                <a:latin typeface="+mn-lt"/>
              </a:rPr>
              <a:t> </a:t>
            </a:r>
            <a:r>
              <a:rPr lang="en-US" dirty="0" err="1" smtClean="0">
                <a:latin typeface="+mn-lt"/>
              </a:rPr>
              <a:t>te</a:t>
            </a:r>
            <a:r>
              <a:rPr lang="en-US" dirty="0" smtClean="0">
                <a:latin typeface="+mn-lt"/>
              </a:rPr>
              <a:t> </a:t>
            </a:r>
            <a:r>
              <a:rPr lang="en-US" dirty="0" err="1" smtClean="0">
                <a:latin typeface="+mn-lt"/>
              </a:rPr>
              <a:t>ondergaan</a:t>
            </a:r>
            <a:r>
              <a:rPr lang="en-US" dirty="0" smtClean="0">
                <a:latin typeface="+mn-lt"/>
              </a:rPr>
              <a:t> </a:t>
            </a:r>
            <a:endParaRPr lang="en-US" i="1" dirty="0">
              <a:latin typeface="+mn-lt"/>
            </a:endParaRPr>
          </a:p>
        </p:txBody>
      </p:sp>
      <p:sp>
        <p:nvSpPr>
          <p:cNvPr id="29" name="TextBox 17"/>
          <p:cNvSpPr txBox="1"/>
          <p:nvPr/>
        </p:nvSpPr>
        <p:spPr>
          <a:xfrm>
            <a:off x="533400" y="4876800"/>
            <a:ext cx="82296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dirty="0" err="1" smtClean="0">
                <a:latin typeface="+mn-lt"/>
              </a:rPr>
              <a:t>Vermenigvuldigen</a:t>
            </a:r>
            <a:r>
              <a:rPr lang="en-US" dirty="0" smtClean="0">
                <a:latin typeface="+mn-lt"/>
              </a:rPr>
              <a:t> van flux met </a:t>
            </a:r>
            <a:r>
              <a:rPr lang="en-US" dirty="0" err="1" smtClean="0">
                <a:latin typeface="+mn-lt"/>
              </a:rPr>
              <a:t>werkzame</a:t>
            </a:r>
            <a:r>
              <a:rPr lang="en-US" dirty="0" smtClean="0">
                <a:latin typeface="+mn-lt"/>
              </a:rPr>
              <a:t> </a:t>
            </a:r>
            <a:r>
              <a:rPr lang="en-US" dirty="0" err="1" smtClean="0">
                <a:latin typeface="+mn-lt"/>
              </a:rPr>
              <a:t>doorsnede</a:t>
            </a:r>
            <a:r>
              <a:rPr lang="en-US" dirty="0" smtClean="0">
                <a:latin typeface="+mn-lt"/>
              </a:rPr>
              <a:t> </a:t>
            </a:r>
            <a:r>
              <a:rPr lang="en-US" dirty="0" err="1" smtClean="0">
                <a:latin typeface="+mn-lt"/>
              </a:rPr>
              <a:t>levert</a:t>
            </a:r>
            <a:endParaRPr lang="en-US" sz="1600" dirty="0">
              <a:latin typeface="+mn-lt"/>
            </a:endParaRPr>
          </a:p>
        </p:txBody>
      </p:sp>
      <p:graphicFrame>
        <p:nvGraphicFramePr>
          <p:cNvPr id="237571" name="Object 3"/>
          <p:cNvGraphicFramePr>
            <a:graphicFrameLocks noChangeAspect="1"/>
          </p:cNvGraphicFramePr>
          <p:nvPr/>
        </p:nvGraphicFramePr>
        <p:xfrm>
          <a:off x="2913062" y="2638424"/>
          <a:ext cx="1735138" cy="327025"/>
        </p:xfrm>
        <a:graphic>
          <a:graphicData uri="http://schemas.openxmlformats.org/presentationml/2006/ole">
            <p:oleObj spid="_x0000_s238595" name="Equation" r:id="rId4" imgW="1079280" imgH="203040" progId="Equation.DSMT4">
              <p:embed/>
            </p:oleObj>
          </a:graphicData>
        </a:graphic>
      </p:graphicFrame>
      <p:graphicFrame>
        <p:nvGraphicFramePr>
          <p:cNvPr id="237572" name="Object 4"/>
          <p:cNvGraphicFramePr>
            <a:graphicFrameLocks noChangeAspect="1"/>
          </p:cNvGraphicFramePr>
          <p:nvPr/>
        </p:nvGraphicFramePr>
        <p:xfrm>
          <a:off x="2611436" y="1875631"/>
          <a:ext cx="836612" cy="327025"/>
        </p:xfrm>
        <a:graphic>
          <a:graphicData uri="http://schemas.openxmlformats.org/presentationml/2006/ole">
            <p:oleObj spid="_x0000_s238596" name="Equation" r:id="rId5" imgW="520560" imgH="203040" progId="Equation.DSMT4">
              <p:embed/>
            </p:oleObj>
          </a:graphicData>
        </a:graphic>
      </p:graphicFrame>
      <p:sp>
        <p:nvSpPr>
          <p:cNvPr id="23" name="TextBox 17"/>
          <p:cNvSpPr txBox="1"/>
          <p:nvPr/>
        </p:nvSpPr>
        <p:spPr>
          <a:xfrm>
            <a:off x="533400" y="3468469"/>
            <a:ext cx="76962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u="sng" dirty="0" err="1" smtClean="0">
                <a:latin typeface="+mn-lt"/>
              </a:rPr>
              <a:t>Interpretatie</a:t>
            </a:r>
            <a:r>
              <a:rPr lang="en-US" dirty="0" smtClean="0">
                <a:latin typeface="+mn-lt"/>
              </a:rPr>
              <a:t>              :  </a:t>
            </a:r>
            <a:r>
              <a:rPr lang="en-US" dirty="0" err="1" smtClean="0">
                <a:latin typeface="+mn-lt"/>
              </a:rPr>
              <a:t>totale</a:t>
            </a:r>
            <a:r>
              <a:rPr lang="en-US" dirty="0" smtClean="0">
                <a:latin typeface="+mn-lt"/>
              </a:rPr>
              <a:t> </a:t>
            </a:r>
            <a:r>
              <a:rPr lang="en-US" dirty="0" err="1" smtClean="0">
                <a:latin typeface="+mn-lt"/>
              </a:rPr>
              <a:t>afgelegde</a:t>
            </a:r>
            <a:r>
              <a:rPr lang="en-US" dirty="0" smtClean="0">
                <a:latin typeface="+mn-lt"/>
              </a:rPr>
              <a:t> </a:t>
            </a:r>
            <a:r>
              <a:rPr lang="en-US" dirty="0" err="1" smtClean="0">
                <a:latin typeface="+mn-lt"/>
              </a:rPr>
              <a:t>weg</a:t>
            </a:r>
            <a:r>
              <a:rPr lang="en-US" dirty="0" smtClean="0">
                <a:latin typeface="+mn-lt"/>
              </a:rPr>
              <a:t> in 1 s door </a:t>
            </a:r>
            <a:r>
              <a:rPr lang="en-US" dirty="0" err="1" smtClean="0">
                <a:latin typeface="+mn-lt"/>
              </a:rPr>
              <a:t>alle</a:t>
            </a:r>
            <a:r>
              <a:rPr lang="en-US" dirty="0" smtClean="0">
                <a:latin typeface="+mn-lt"/>
              </a:rPr>
              <a:t> </a:t>
            </a:r>
            <a:r>
              <a:rPr lang="en-US" dirty="0" err="1" smtClean="0">
                <a:latin typeface="+mn-lt"/>
              </a:rPr>
              <a:t>neutronen</a:t>
            </a:r>
            <a:r>
              <a:rPr lang="en-US" dirty="0" smtClean="0">
                <a:latin typeface="+mn-lt"/>
              </a:rPr>
              <a:t> met </a:t>
            </a:r>
            <a:r>
              <a:rPr lang="en-US" dirty="0" err="1" smtClean="0">
                <a:latin typeface="+mn-lt"/>
              </a:rPr>
              <a:t>energie</a:t>
            </a:r>
            <a:r>
              <a:rPr lang="en-US" dirty="0" err="1" smtClean="0">
                <a:latin typeface="Arial"/>
                <a:cs typeface="Arial"/>
              </a:rPr>
              <a:t>ën</a:t>
            </a:r>
            <a:r>
              <a:rPr lang="en-US" dirty="0" smtClean="0">
                <a:latin typeface="+mn-lt"/>
              </a:rPr>
              <a:t> </a:t>
            </a:r>
            <a:r>
              <a:rPr lang="en-US" dirty="0" err="1" smtClean="0">
                <a:latin typeface="+mn-lt"/>
              </a:rPr>
              <a:t>tussen</a:t>
            </a:r>
            <a:r>
              <a:rPr lang="en-US" dirty="0" smtClean="0">
                <a:latin typeface="+mn-lt"/>
              </a:rPr>
              <a:t> </a:t>
            </a:r>
            <a:r>
              <a:rPr lang="en-US" i="1" dirty="0" smtClean="0">
                <a:latin typeface="+mn-lt"/>
              </a:rPr>
              <a:t>E</a:t>
            </a:r>
            <a:r>
              <a:rPr lang="en-US" dirty="0" smtClean="0">
                <a:latin typeface="+mn-lt"/>
              </a:rPr>
              <a:t> en </a:t>
            </a:r>
            <a:r>
              <a:rPr lang="en-US" i="1" dirty="0" err="1" smtClean="0">
                <a:latin typeface="+mn-lt"/>
              </a:rPr>
              <a:t>E+dE</a:t>
            </a:r>
            <a:r>
              <a:rPr lang="en-US" dirty="0" smtClean="0">
                <a:latin typeface="+mn-lt"/>
              </a:rPr>
              <a:t> en die </a:t>
            </a:r>
            <a:r>
              <a:rPr lang="en-US" dirty="0" err="1" smtClean="0">
                <a:latin typeface="+mn-lt"/>
              </a:rPr>
              <a:t>zich</a:t>
            </a:r>
            <a:r>
              <a:rPr lang="en-US" dirty="0" smtClean="0">
                <a:latin typeface="+mn-lt"/>
              </a:rPr>
              <a:t> </a:t>
            </a:r>
            <a:r>
              <a:rPr lang="en-US" dirty="0" err="1" smtClean="0">
                <a:latin typeface="+mn-lt"/>
              </a:rPr>
              <a:t>bevinden</a:t>
            </a:r>
            <a:r>
              <a:rPr lang="en-US" dirty="0" smtClean="0">
                <a:latin typeface="+mn-lt"/>
              </a:rPr>
              <a:t> in 1 cm</a:t>
            </a:r>
            <a:r>
              <a:rPr lang="en-US" baseline="30000" dirty="0" smtClean="0">
                <a:latin typeface="+mn-lt"/>
              </a:rPr>
              <a:t>3</a:t>
            </a:r>
            <a:r>
              <a:rPr lang="en-US" dirty="0" smtClean="0">
                <a:latin typeface="+mn-lt"/>
              </a:rPr>
              <a:t> </a:t>
            </a:r>
            <a:endParaRPr lang="en-US" sz="1600" dirty="0">
              <a:latin typeface="+mn-lt"/>
            </a:endParaRPr>
          </a:p>
        </p:txBody>
      </p:sp>
      <p:sp>
        <p:nvSpPr>
          <p:cNvPr id="25" name="TextBox 17"/>
          <p:cNvSpPr txBox="1"/>
          <p:nvPr/>
        </p:nvSpPr>
        <p:spPr>
          <a:xfrm>
            <a:off x="533400" y="5791200"/>
            <a:ext cx="82296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dirty="0" smtClean="0">
                <a:latin typeface="+mn-lt"/>
              </a:rPr>
              <a:t>Reaction rates</a:t>
            </a:r>
            <a:endParaRPr lang="en-US" sz="1600" dirty="0">
              <a:latin typeface="+mn-lt"/>
            </a:endParaRPr>
          </a:p>
        </p:txBody>
      </p:sp>
      <p:sp>
        <p:nvSpPr>
          <p:cNvPr id="17" name="TextBox 17"/>
          <p:cNvSpPr txBox="1"/>
          <p:nvPr/>
        </p:nvSpPr>
        <p:spPr>
          <a:xfrm>
            <a:off x="533400" y="2145268"/>
            <a:ext cx="8382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dirty="0" err="1" smtClean="0">
                <a:latin typeface="+mn-lt"/>
              </a:rPr>
              <a:t>Er</a:t>
            </a:r>
            <a:r>
              <a:rPr lang="en-US" dirty="0" smtClean="0">
                <a:latin typeface="+mn-lt"/>
              </a:rPr>
              <a:t> </a:t>
            </a:r>
            <a:r>
              <a:rPr lang="en-US" dirty="0" err="1" smtClean="0">
                <a:latin typeface="+mn-lt"/>
              </a:rPr>
              <a:t>geldt</a:t>
            </a:r>
            <a:endParaRPr lang="en-US" sz="1600" i="1" dirty="0">
              <a:latin typeface="+mn-lt"/>
            </a:endParaRPr>
          </a:p>
        </p:txBody>
      </p:sp>
      <p:graphicFrame>
        <p:nvGraphicFramePr>
          <p:cNvPr id="238598" name="Object 6"/>
          <p:cNvGraphicFramePr>
            <a:graphicFrameLocks noChangeAspect="1"/>
          </p:cNvGraphicFramePr>
          <p:nvPr/>
        </p:nvGraphicFramePr>
        <p:xfrm>
          <a:off x="1466054" y="2078832"/>
          <a:ext cx="3346450" cy="531813"/>
        </p:xfrm>
        <a:graphic>
          <a:graphicData uri="http://schemas.openxmlformats.org/presentationml/2006/ole">
            <p:oleObj spid="_x0000_s238598" name="Equation" r:id="rId6" imgW="2082600" imgH="330120" progId="Equation.DSMT4">
              <p:embed/>
            </p:oleObj>
          </a:graphicData>
        </a:graphic>
      </p:graphicFrame>
      <p:cxnSp>
        <p:nvCxnSpPr>
          <p:cNvPr id="20" name="Rechte verbindingslijn met pijl 19"/>
          <p:cNvCxnSpPr/>
          <p:nvPr/>
        </p:nvCxnSpPr>
        <p:spPr bwMode="auto">
          <a:xfrm rot="5400000" flipH="1" flipV="1">
            <a:off x="3543300" y="3162300"/>
            <a:ext cx="381000" cy="158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1" name="Tekstvak 20"/>
          <p:cNvSpPr txBox="1"/>
          <p:nvPr/>
        </p:nvSpPr>
        <p:spPr>
          <a:xfrm>
            <a:off x="3712368" y="3090864"/>
            <a:ext cx="44165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 smtClean="0">
                <a:latin typeface="+mn-lt"/>
              </a:rPr>
              <a:t>Neutron snelheid </a:t>
            </a:r>
            <a:r>
              <a:rPr lang="nl-NL" i="1" dirty="0" smtClean="0">
                <a:latin typeface="+mn-lt"/>
              </a:rPr>
              <a:t>v</a:t>
            </a:r>
            <a:r>
              <a:rPr lang="nl-NL" dirty="0" smtClean="0">
                <a:latin typeface="+mn-lt"/>
              </a:rPr>
              <a:t> die hoort bij energie </a:t>
            </a:r>
            <a:r>
              <a:rPr lang="nl-NL" i="1" dirty="0" smtClean="0">
                <a:latin typeface="+mn-lt"/>
              </a:rPr>
              <a:t>E</a:t>
            </a:r>
          </a:p>
        </p:txBody>
      </p:sp>
      <p:graphicFrame>
        <p:nvGraphicFramePr>
          <p:cNvPr id="238599" name="Object 7"/>
          <p:cNvGraphicFramePr>
            <a:graphicFrameLocks noChangeAspect="1"/>
          </p:cNvGraphicFramePr>
          <p:nvPr/>
        </p:nvGraphicFramePr>
        <p:xfrm>
          <a:off x="1905000" y="3505200"/>
          <a:ext cx="857250" cy="327025"/>
        </p:xfrm>
        <a:graphic>
          <a:graphicData uri="http://schemas.openxmlformats.org/presentationml/2006/ole">
            <p:oleObj spid="_x0000_s238599" name="Equation" r:id="rId7" imgW="533160" imgH="203040" progId="Equation.DSMT4">
              <p:embed/>
            </p:oleObj>
          </a:graphicData>
        </a:graphic>
      </p:graphicFrame>
      <p:graphicFrame>
        <p:nvGraphicFramePr>
          <p:cNvPr id="238600" name="Object 8"/>
          <p:cNvGraphicFramePr>
            <a:graphicFrameLocks noChangeAspect="1"/>
          </p:cNvGraphicFramePr>
          <p:nvPr/>
        </p:nvGraphicFramePr>
        <p:xfrm>
          <a:off x="1890712" y="4239419"/>
          <a:ext cx="673100" cy="368300"/>
        </p:xfrm>
        <a:graphic>
          <a:graphicData uri="http://schemas.openxmlformats.org/presentationml/2006/ole">
            <p:oleObj spid="_x0000_s238600" name="Equation" r:id="rId8" imgW="419040" imgH="228600" progId="Equation.DSMT4">
              <p:embed/>
            </p:oleObj>
          </a:graphicData>
        </a:graphic>
      </p:graphicFrame>
      <p:graphicFrame>
        <p:nvGraphicFramePr>
          <p:cNvPr id="238601" name="Object 9"/>
          <p:cNvGraphicFramePr>
            <a:graphicFrameLocks noChangeAspect="1"/>
          </p:cNvGraphicFramePr>
          <p:nvPr/>
        </p:nvGraphicFramePr>
        <p:xfrm>
          <a:off x="6858000" y="4905375"/>
          <a:ext cx="1163638" cy="368300"/>
        </p:xfrm>
        <a:graphic>
          <a:graphicData uri="http://schemas.openxmlformats.org/presentationml/2006/ole">
            <p:oleObj spid="_x0000_s238601" name="Equation" r:id="rId9" imgW="723600" imgH="228600" progId="Equation.DSMT4">
              <p:embed/>
            </p:oleObj>
          </a:graphicData>
        </a:graphic>
      </p:graphicFrame>
      <p:sp>
        <p:nvSpPr>
          <p:cNvPr id="26" name="TextBox 17"/>
          <p:cNvSpPr txBox="1"/>
          <p:nvPr/>
        </p:nvSpPr>
        <p:spPr>
          <a:xfrm>
            <a:off x="533400" y="5144869"/>
            <a:ext cx="82296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u="sng" dirty="0" err="1" smtClean="0">
                <a:latin typeface="+mn-lt"/>
              </a:rPr>
              <a:t>Interpretatie</a:t>
            </a:r>
            <a:r>
              <a:rPr lang="en-US" dirty="0" smtClean="0">
                <a:latin typeface="+mn-lt"/>
              </a:rPr>
              <a:t>: het </a:t>
            </a:r>
            <a:r>
              <a:rPr lang="en-US" dirty="0" err="1" smtClean="0">
                <a:latin typeface="+mn-lt"/>
              </a:rPr>
              <a:t>gemiddeld</a:t>
            </a:r>
            <a:r>
              <a:rPr lang="en-US" dirty="0" smtClean="0">
                <a:latin typeface="+mn-lt"/>
              </a:rPr>
              <a:t> </a:t>
            </a:r>
            <a:r>
              <a:rPr lang="en-US" dirty="0" err="1" smtClean="0">
                <a:latin typeface="+mn-lt"/>
              </a:rPr>
              <a:t>aantal</a:t>
            </a:r>
            <a:r>
              <a:rPr lang="en-US" dirty="0" smtClean="0">
                <a:latin typeface="+mn-lt"/>
              </a:rPr>
              <a:t> </a:t>
            </a:r>
            <a:r>
              <a:rPr lang="en-US" dirty="0" err="1" smtClean="0">
                <a:latin typeface="+mn-lt"/>
              </a:rPr>
              <a:t>botsingen</a:t>
            </a:r>
            <a:r>
              <a:rPr lang="en-US" dirty="0" smtClean="0">
                <a:latin typeface="+mn-lt"/>
              </a:rPr>
              <a:t> van type </a:t>
            </a:r>
            <a:r>
              <a:rPr lang="en-US" i="1" dirty="0" smtClean="0">
                <a:latin typeface="+mn-lt"/>
              </a:rPr>
              <a:t>x</a:t>
            </a:r>
            <a:r>
              <a:rPr lang="en-US" dirty="0" smtClean="0">
                <a:latin typeface="+mn-lt"/>
              </a:rPr>
              <a:t> per </a:t>
            </a:r>
            <a:r>
              <a:rPr lang="en-US" dirty="0" err="1" smtClean="0">
                <a:latin typeface="+mn-lt"/>
              </a:rPr>
              <a:t>seconde</a:t>
            </a:r>
            <a:r>
              <a:rPr lang="en-US" dirty="0" smtClean="0">
                <a:latin typeface="+mn-lt"/>
              </a:rPr>
              <a:t> en per cm</a:t>
            </a:r>
            <a:r>
              <a:rPr lang="en-US" baseline="30000" dirty="0" smtClean="0">
                <a:latin typeface="+mn-lt"/>
              </a:rPr>
              <a:t>3</a:t>
            </a:r>
            <a:r>
              <a:rPr lang="en-US" dirty="0" smtClean="0">
                <a:latin typeface="+mn-lt"/>
              </a:rPr>
              <a:t> </a:t>
            </a:r>
            <a:r>
              <a:rPr lang="en-US" dirty="0" err="1" smtClean="0">
                <a:latin typeface="+mn-lt"/>
              </a:rPr>
              <a:t>voor</a:t>
            </a:r>
            <a:r>
              <a:rPr lang="en-US" dirty="0" smtClean="0">
                <a:latin typeface="+mn-lt"/>
              </a:rPr>
              <a:t> </a:t>
            </a:r>
            <a:r>
              <a:rPr lang="en-US" dirty="0" err="1" smtClean="0">
                <a:latin typeface="+mn-lt"/>
              </a:rPr>
              <a:t>neutronen</a:t>
            </a:r>
            <a:r>
              <a:rPr lang="en-US" dirty="0" smtClean="0">
                <a:latin typeface="+mn-lt"/>
              </a:rPr>
              <a:t> met </a:t>
            </a:r>
            <a:r>
              <a:rPr lang="en-US" dirty="0" err="1" smtClean="0">
                <a:latin typeface="+mn-lt"/>
              </a:rPr>
              <a:t>energie</a:t>
            </a:r>
            <a:r>
              <a:rPr lang="en-US" dirty="0" err="1" smtClean="0">
                <a:latin typeface="Arial"/>
                <a:cs typeface="Arial"/>
              </a:rPr>
              <a:t>ën</a:t>
            </a:r>
            <a:r>
              <a:rPr lang="en-US" dirty="0" smtClean="0">
                <a:latin typeface="Arial"/>
                <a:cs typeface="Arial"/>
              </a:rPr>
              <a:t> </a:t>
            </a:r>
            <a:r>
              <a:rPr lang="en-US" dirty="0" err="1" smtClean="0">
                <a:latin typeface="Arial"/>
                <a:cs typeface="Arial"/>
              </a:rPr>
              <a:t>tussen</a:t>
            </a:r>
            <a:r>
              <a:rPr lang="en-US" dirty="0" smtClean="0">
                <a:latin typeface="Arial"/>
                <a:cs typeface="Arial"/>
              </a:rPr>
              <a:t> </a:t>
            </a:r>
            <a:r>
              <a:rPr lang="en-US" i="1" dirty="0" smtClean="0">
                <a:latin typeface="Arial"/>
                <a:cs typeface="Arial"/>
              </a:rPr>
              <a:t>E</a:t>
            </a:r>
            <a:r>
              <a:rPr lang="en-US" dirty="0" smtClean="0">
                <a:latin typeface="Arial"/>
                <a:cs typeface="Arial"/>
              </a:rPr>
              <a:t> en </a:t>
            </a:r>
            <a:r>
              <a:rPr lang="en-US" i="1" dirty="0" err="1" smtClean="0">
                <a:latin typeface="Arial"/>
                <a:cs typeface="Arial"/>
              </a:rPr>
              <a:t>E+dE</a:t>
            </a:r>
            <a:endParaRPr lang="en-US" sz="1600" i="1" dirty="0">
              <a:latin typeface="+mn-lt"/>
            </a:endParaRPr>
          </a:p>
        </p:txBody>
      </p:sp>
      <p:grpSp>
        <p:nvGrpSpPr>
          <p:cNvPr id="31" name="Groep 30"/>
          <p:cNvGrpSpPr/>
          <p:nvPr/>
        </p:nvGrpSpPr>
        <p:grpSpPr>
          <a:xfrm>
            <a:off x="2362200" y="5907880"/>
            <a:ext cx="1905000" cy="547688"/>
            <a:chOff x="2057400" y="5943600"/>
            <a:chExt cx="1905000" cy="547688"/>
          </a:xfrm>
        </p:grpSpPr>
        <p:sp>
          <p:nvSpPr>
            <p:cNvPr id="28" name="Rounded Rectangle 27"/>
            <p:cNvSpPr/>
            <p:nvPr/>
          </p:nvSpPr>
          <p:spPr bwMode="auto">
            <a:xfrm>
              <a:off x="2057400" y="5957888"/>
              <a:ext cx="1905000" cy="533400"/>
            </a:xfrm>
            <a:prstGeom prst="round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glow rad="228600">
                <a:schemeClr val="accent4">
                  <a:satMod val="175000"/>
                  <a:alpha val="40000"/>
                </a:schemeClr>
              </a:glow>
            </a:effectLst>
          </p:spPr>
          <p:txBody>
            <a:bodyPr/>
            <a:lstStyle/>
            <a:p>
              <a:pPr eaLnBrk="0" hangingPunct="0">
                <a:defRPr/>
              </a:pPr>
              <a:endParaRPr lang="en-US"/>
            </a:p>
          </p:txBody>
        </p:sp>
        <p:graphicFrame>
          <p:nvGraphicFramePr>
            <p:cNvPr id="238602" name="Object 10"/>
            <p:cNvGraphicFramePr>
              <a:graphicFrameLocks noChangeAspect="1"/>
            </p:cNvGraphicFramePr>
            <p:nvPr/>
          </p:nvGraphicFramePr>
          <p:xfrm>
            <a:off x="2133600" y="5943600"/>
            <a:ext cx="1714500" cy="531812"/>
          </p:xfrm>
          <a:graphic>
            <a:graphicData uri="http://schemas.openxmlformats.org/presentationml/2006/ole">
              <p:oleObj spid="_x0000_s238602" name="Equation" r:id="rId10" imgW="1066680" imgH="330120" progId="Equation.DSMT4">
                <p:embed/>
              </p:oleObj>
            </a:graphicData>
          </a:graphic>
        </p:graphicFrame>
      </p:grpSp>
      <p:sp>
        <p:nvSpPr>
          <p:cNvPr id="32" name="Tekstvak 31"/>
          <p:cNvSpPr txBox="1"/>
          <p:nvPr/>
        </p:nvSpPr>
        <p:spPr>
          <a:xfrm>
            <a:off x="4495800" y="6172200"/>
            <a:ext cx="4211474" cy="369332"/>
          </a:xfrm>
          <a:prstGeom prst="rect">
            <a:avLst/>
          </a:prstGeom>
          <a:solidFill>
            <a:srgbClr val="FFFFCC"/>
          </a:solidFill>
        </p:spPr>
        <p:txBody>
          <a:bodyPr wrap="none" rtlCol="0">
            <a:spAutoFit/>
          </a:bodyPr>
          <a:lstStyle/>
          <a:p>
            <a:r>
              <a:rPr lang="nl-NL" dirty="0" err="1" smtClean="0">
                <a:latin typeface="+mn-lt"/>
              </a:rPr>
              <a:t>Verstrooiings</a:t>
            </a:r>
            <a:r>
              <a:rPr lang="nl-NL" dirty="0" smtClean="0">
                <a:latin typeface="+mn-lt"/>
              </a:rPr>
              <a:t>, absorptie en </a:t>
            </a:r>
            <a:r>
              <a:rPr lang="nl-NL" dirty="0" err="1" smtClean="0">
                <a:latin typeface="+mn-lt"/>
              </a:rPr>
              <a:t>fission</a:t>
            </a:r>
            <a:r>
              <a:rPr lang="nl-NL" dirty="0" smtClean="0">
                <a:latin typeface="+mn-lt"/>
              </a:rPr>
              <a:t> </a:t>
            </a:r>
            <a:r>
              <a:rPr lang="nl-NL" dirty="0" err="1" smtClean="0">
                <a:latin typeface="+mn-lt"/>
              </a:rPr>
              <a:t>rates</a:t>
            </a:r>
            <a:endParaRPr lang="nl-NL" dirty="0" smtClean="0">
              <a:latin typeface="+mn-lt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5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2375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5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2385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5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500"/>
                                        <p:tgtEl>
                                          <p:spTgt spid="2375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5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7" dur="500"/>
                                        <p:tgtEl>
                                          <p:spTgt spid="2385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6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5" dur="500"/>
                                        <p:tgtEl>
                                          <p:spTgt spid="2386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6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3" dur="500"/>
                                        <p:tgtEl>
                                          <p:spTgt spid="2386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33" grpId="0"/>
      <p:bldP spid="14" grpId="0"/>
      <p:bldP spid="22" grpId="0"/>
      <p:bldP spid="29" grpId="0"/>
      <p:bldP spid="23" grpId="0"/>
      <p:bldP spid="25" grpId="0"/>
      <p:bldP spid="17" grpId="0"/>
      <p:bldP spid="21" grpId="0"/>
      <p:bldP spid="26" grpId="0"/>
      <p:bldP spid="32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Tekstvak 38"/>
          <p:cNvSpPr txBox="1"/>
          <p:nvPr/>
        </p:nvSpPr>
        <p:spPr>
          <a:xfrm>
            <a:off x="5943600" y="4572000"/>
            <a:ext cx="2236510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nl-NL" dirty="0" smtClean="0">
                <a:latin typeface="+mn-lt"/>
              </a:rPr>
              <a:t>aantal dat verstrooit</a:t>
            </a:r>
          </a:p>
        </p:txBody>
      </p:sp>
      <p:sp>
        <p:nvSpPr>
          <p:cNvPr id="24" name="Rectangle 10"/>
          <p:cNvSpPr>
            <a:spLocks noChangeArrowheads="1"/>
          </p:cNvSpPr>
          <p:nvPr/>
        </p:nvSpPr>
        <p:spPr bwMode="auto">
          <a:xfrm>
            <a:off x="0" y="5715000"/>
            <a:ext cx="9144000" cy="1143000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nl-NL" dirty="0"/>
          </a:p>
        </p:txBody>
      </p:sp>
      <p:sp>
        <p:nvSpPr>
          <p:cNvPr id="9221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pPr>
              <a:defRPr/>
            </a:pPr>
            <a:r>
              <a:rPr lang="en-US" i="1" kern="1200" dirty="0" err="1" smtClean="0">
                <a:solidFill>
                  <a:srgbClr val="000099"/>
                </a:solidFill>
              </a:rPr>
              <a:t>Neutronenbalans</a:t>
            </a:r>
            <a:endParaRPr lang="en-US" i="1" kern="1200" dirty="0" smtClean="0">
              <a:solidFill>
                <a:srgbClr val="000099"/>
              </a:solidFill>
              <a:ea typeface="+mn-ea"/>
              <a:cs typeface="+mn-cs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33400" y="1219200"/>
            <a:ext cx="73914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dirty="0" err="1" smtClean="0">
                <a:latin typeface="+mn-lt"/>
              </a:rPr>
              <a:t>Totaal</a:t>
            </a:r>
            <a:r>
              <a:rPr lang="en-US" dirty="0" smtClean="0">
                <a:latin typeface="+mn-lt"/>
              </a:rPr>
              <a:t> </a:t>
            </a:r>
            <a:r>
              <a:rPr lang="en-US" dirty="0" err="1" smtClean="0">
                <a:latin typeface="+mn-lt"/>
              </a:rPr>
              <a:t>aantal</a:t>
            </a:r>
            <a:r>
              <a:rPr lang="en-US" dirty="0" smtClean="0">
                <a:latin typeface="+mn-lt"/>
              </a:rPr>
              <a:t> </a:t>
            </a:r>
            <a:r>
              <a:rPr lang="en-US" dirty="0" err="1" smtClean="0">
                <a:latin typeface="+mn-lt"/>
              </a:rPr>
              <a:t>botsingen</a:t>
            </a:r>
            <a:r>
              <a:rPr lang="en-US" dirty="0" smtClean="0">
                <a:latin typeface="+mn-lt"/>
              </a:rPr>
              <a:t> van type </a:t>
            </a:r>
            <a:r>
              <a:rPr lang="en-US" i="1" dirty="0" smtClean="0">
                <a:latin typeface="+mn-lt"/>
              </a:rPr>
              <a:t>x</a:t>
            </a:r>
            <a:r>
              <a:rPr lang="en-US" dirty="0" smtClean="0">
                <a:latin typeface="+mn-lt"/>
              </a:rPr>
              <a:t> per </a:t>
            </a:r>
            <a:r>
              <a:rPr lang="en-US" dirty="0" err="1" smtClean="0">
                <a:latin typeface="+mn-lt"/>
              </a:rPr>
              <a:t>seconde</a:t>
            </a:r>
            <a:r>
              <a:rPr lang="en-US" dirty="0" smtClean="0">
                <a:latin typeface="+mn-lt"/>
              </a:rPr>
              <a:t> en cm</a:t>
            </a:r>
            <a:r>
              <a:rPr lang="en-US" baseline="30000" dirty="0" smtClean="0">
                <a:latin typeface="+mn-lt"/>
              </a:rPr>
              <a:t>3</a:t>
            </a:r>
            <a:r>
              <a:rPr lang="en-US" dirty="0" smtClean="0">
                <a:latin typeface="+mn-lt"/>
              </a:rPr>
              <a:t> </a:t>
            </a:r>
            <a:r>
              <a:rPr lang="en-US" dirty="0" err="1" smtClean="0">
                <a:latin typeface="+mn-lt"/>
              </a:rPr>
              <a:t>voor</a:t>
            </a:r>
            <a:r>
              <a:rPr lang="en-US" dirty="0" smtClean="0">
                <a:latin typeface="+mn-lt"/>
              </a:rPr>
              <a:t> </a:t>
            </a:r>
            <a:r>
              <a:rPr lang="en-US" dirty="0" err="1" smtClean="0">
                <a:latin typeface="+mn-lt"/>
              </a:rPr>
              <a:t>neutronen</a:t>
            </a:r>
            <a:r>
              <a:rPr lang="en-US" dirty="0" smtClean="0">
                <a:latin typeface="+mn-lt"/>
              </a:rPr>
              <a:t> met </a:t>
            </a:r>
            <a:r>
              <a:rPr lang="en-US" dirty="0" err="1" smtClean="0">
                <a:latin typeface="+mn-lt"/>
              </a:rPr>
              <a:t>energie</a:t>
            </a:r>
            <a:r>
              <a:rPr lang="en-US" dirty="0" err="1" smtClean="0">
                <a:latin typeface="+mn-lt"/>
                <a:cs typeface="Arial"/>
              </a:rPr>
              <a:t>ën</a:t>
            </a:r>
            <a:r>
              <a:rPr lang="en-US" dirty="0" smtClean="0">
                <a:latin typeface="+mn-lt"/>
                <a:cs typeface="Arial"/>
              </a:rPr>
              <a:t> </a:t>
            </a:r>
            <a:r>
              <a:rPr lang="en-US" dirty="0" err="1" smtClean="0">
                <a:latin typeface="+mn-lt"/>
                <a:cs typeface="Arial"/>
              </a:rPr>
              <a:t>tussen</a:t>
            </a:r>
            <a:r>
              <a:rPr lang="en-US" dirty="0" smtClean="0">
                <a:latin typeface="+mn-lt"/>
                <a:cs typeface="Arial"/>
              </a:rPr>
              <a:t> </a:t>
            </a:r>
            <a:r>
              <a:rPr lang="en-US" i="1" dirty="0" smtClean="0">
                <a:latin typeface="+mn-lt"/>
                <a:cs typeface="Arial"/>
              </a:rPr>
              <a:t>E</a:t>
            </a:r>
            <a:r>
              <a:rPr lang="en-US" dirty="0" smtClean="0">
                <a:latin typeface="+mn-lt"/>
                <a:cs typeface="Arial"/>
              </a:rPr>
              <a:t> en </a:t>
            </a:r>
            <a:r>
              <a:rPr lang="en-US" i="1" dirty="0" err="1" smtClean="0">
                <a:latin typeface="+mn-lt"/>
                <a:cs typeface="Arial"/>
              </a:rPr>
              <a:t>E+dE</a:t>
            </a:r>
            <a:r>
              <a:rPr lang="en-US" i="1" dirty="0" smtClean="0">
                <a:latin typeface="+mn-lt"/>
                <a:cs typeface="Arial"/>
              </a:rPr>
              <a:t> </a:t>
            </a:r>
            <a:r>
              <a:rPr lang="en-US" dirty="0" smtClean="0">
                <a:latin typeface="+mn-lt"/>
                <a:cs typeface="Arial"/>
              </a:rPr>
              <a:t>is</a:t>
            </a:r>
            <a:endParaRPr lang="en-US" sz="1600" dirty="0">
              <a:latin typeface="+mn-lt"/>
            </a:endParaRPr>
          </a:p>
        </p:txBody>
      </p:sp>
      <p:sp>
        <p:nvSpPr>
          <p:cNvPr id="33" name="TextBox 17"/>
          <p:cNvSpPr txBox="1"/>
          <p:nvPr/>
        </p:nvSpPr>
        <p:spPr>
          <a:xfrm>
            <a:off x="533400" y="2450068"/>
            <a:ext cx="54102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dirty="0" err="1" smtClean="0">
                <a:latin typeface="+mn-lt"/>
              </a:rPr>
              <a:t>Dat</a:t>
            </a:r>
            <a:r>
              <a:rPr lang="en-US" dirty="0" smtClean="0">
                <a:latin typeface="+mn-lt"/>
              </a:rPr>
              <a:t> is </a:t>
            </a:r>
            <a:r>
              <a:rPr lang="en-US" dirty="0" err="1" smtClean="0">
                <a:latin typeface="+mn-lt"/>
              </a:rPr>
              <a:t>dus</a:t>
            </a:r>
            <a:r>
              <a:rPr lang="en-US" dirty="0" smtClean="0">
                <a:latin typeface="+mn-lt"/>
              </a:rPr>
              <a:t> </a:t>
            </a:r>
            <a:r>
              <a:rPr lang="en-US" dirty="0" err="1" smtClean="0">
                <a:latin typeface="+mn-lt"/>
              </a:rPr>
              <a:t>een</a:t>
            </a:r>
            <a:r>
              <a:rPr lang="en-US" dirty="0" smtClean="0">
                <a:latin typeface="+mn-lt"/>
              </a:rPr>
              <a:t> </a:t>
            </a:r>
            <a:r>
              <a:rPr lang="en-US" dirty="0" err="1" smtClean="0">
                <a:latin typeface="+mn-lt"/>
              </a:rPr>
              <a:t>verliesterm</a:t>
            </a:r>
            <a:endParaRPr lang="en-US" sz="1600" dirty="0">
              <a:latin typeface="+mn-lt"/>
            </a:endParaRPr>
          </a:p>
        </p:txBody>
      </p:sp>
      <p:sp>
        <p:nvSpPr>
          <p:cNvPr id="14" name="TextBox 17"/>
          <p:cNvSpPr txBox="1"/>
          <p:nvPr/>
        </p:nvSpPr>
        <p:spPr>
          <a:xfrm>
            <a:off x="533400" y="1828800"/>
            <a:ext cx="838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dirty="0" err="1" smtClean="0">
                <a:latin typeface="+mn-lt"/>
              </a:rPr>
              <a:t>Elke</a:t>
            </a:r>
            <a:r>
              <a:rPr lang="en-US" dirty="0" smtClean="0">
                <a:latin typeface="+mn-lt"/>
              </a:rPr>
              <a:t> </a:t>
            </a:r>
            <a:r>
              <a:rPr lang="en-US" dirty="0" err="1" smtClean="0">
                <a:latin typeface="+mn-lt"/>
              </a:rPr>
              <a:t>botsing</a:t>
            </a:r>
            <a:r>
              <a:rPr lang="en-US" dirty="0" smtClean="0">
                <a:latin typeface="+mn-lt"/>
              </a:rPr>
              <a:t> </a:t>
            </a:r>
            <a:r>
              <a:rPr lang="en-US" dirty="0" err="1" smtClean="0">
                <a:latin typeface="+mn-lt"/>
              </a:rPr>
              <a:t>verwijdert</a:t>
            </a:r>
            <a:r>
              <a:rPr lang="en-US" dirty="0" smtClean="0">
                <a:latin typeface="+mn-lt"/>
              </a:rPr>
              <a:t> </a:t>
            </a:r>
            <a:r>
              <a:rPr lang="en-US" dirty="0" err="1" smtClean="0">
                <a:latin typeface="+mn-lt"/>
              </a:rPr>
              <a:t>een</a:t>
            </a:r>
            <a:r>
              <a:rPr lang="en-US" dirty="0" smtClean="0">
                <a:latin typeface="+mn-lt"/>
              </a:rPr>
              <a:t> neutron </a:t>
            </a:r>
            <a:r>
              <a:rPr lang="en-US" dirty="0" err="1" smtClean="0">
                <a:latin typeface="+mn-lt"/>
              </a:rPr>
              <a:t>bij</a:t>
            </a:r>
            <a:r>
              <a:rPr lang="en-US" dirty="0" smtClean="0">
                <a:latin typeface="+mn-lt"/>
              </a:rPr>
              <a:t> </a:t>
            </a:r>
            <a:r>
              <a:rPr lang="en-US" dirty="0" err="1" smtClean="0">
                <a:latin typeface="+mn-lt"/>
              </a:rPr>
              <a:t>energie</a:t>
            </a:r>
            <a:r>
              <a:rPr lang="en-US" dirty="0" smtClean="0">
                <a:latin typeface="+mn-lt"/>
              </a:rPr>
              <a:t> </a:t>
            </a:r>
            <a:r>
              <a:rPr lang="en-US" i="1" dirty="0" smtClean="0">
                <a:latin typeface="+mn-lt"/>
              </a:rPr>
              <a:t>E</a:t>
            </a:r>
            <a:r>
              <a:rPr lang="en-US" dirty="0" smtClean="0">
                <a:latin typeface="+mn-lt"/>
              </a:rPr>
              <a:t> (door </a:t>
            </a:r>
            <a:r>
              <a:rPr lang="en-US" dirty="0" err="1" smtClean="0">
                <a:latin typeface="+mn-lt"/>
              </a:rPr>
              <a:t>absorptie</a:t>
            </a:r>
            <a:r>
              <a:rPr lang="en-US" dirty="0" smtClean="0">
                <a:latin typeface="+mn-lt"/>
              </a:rPr>
              <a:t> of door </a:t>
            </a:r>
            <a:r>
              <a:rPr lang="en-US" dirty="0" err="1" smtClean="0">
                <a:latin typeface="+mn-lt"/>
              </a:rPr>
              <a:t>verstrooiing</a:t>
            </a:r>
            <a:r>
              <a:rPr lang="en-US" dirty="0" smtClean="0">
                <a:latin typeface="+mn-lt"/>
              </a:rPr>
              <a:t> </a:t>
            </a:r>
            <a:r>
              <a:rPr lang="en-US" dirty="0" err="1" smtClean="0">
                <a:latin typeface="+mn-lt"/>
              </a:rPr>
              <a:t>naar</a:t>
            </a:r>
            <a:r>
              <a:rPr lang="en-US" dirty="0" smtClean="0">
                <a:latin typeface="+mn-lt"/>
              </a:rPr>
              <a:t> </a:t>
            </a:r>
            <a:r>
              <a:rPr lang="en-US" dirty="0" err="1" smtClean="0">
                <a:latin typeface="+mn-lt"/>
              </a:rPr>
              <a:t>een</a:t>
            </a:r>
            <a:r>
              <a:rPr lang="en-US" dirty="0" smtClean="0">
                <a:latin typeface="+mn-lt"/>
              </a:rPr>
              <a:t> </a:t>
            </a:r>
            <a:r>
              <a:rPr lang="en-US" dirty="0" err="1" smtClean="0">
                <a:latin typeface="+mn-lt"/>
              </a:rPr>
              <a:t>andere</a:t>
            </a:r>
            <a:r>
              <a:rPr lang="en-US" dirty="0" smtClean="0">
                <a:latin typeface="+mn-lt"/>
              </a:rPr>
              <a:t> </a:t>
            </a:r>
            <a:r>
              <a:rPr lang="en-US" dirty="0" err="1" smtClean="0">
                <a:latin typeface="+mn-lt"/>
              </a:rPr>
              <a:t>energie</a:t>
            </a:r>
            <a:r>
              <a:rPr lang="en-US" dirty="0" smtClean="0">
                <a:latin typeface="+mn-lt"/>
              </a:rPr>
              <a:t>)  </a:t>
            </a:r>
            <a:endParaRPr lang="en-US" sz="1600" i="1" dirty="0">
              <a:latin typeface="+mn-lt"/>
            </a:endParaRPr>
          </a:p>
        </p:txBody>
      </p:sp>
      <p:sp>
        <p:nvSpPr>
          <p:cNvPr id="22" name="TextBox 17"/>
          <p:cNvSpPr txBox="1"/>
          <p:nvPr/>
        </p:nvSpPr>
        <p:spPr>
          <a:xfrm>
            <a:off x="533400" y="4038600"/>
            <a:ext cx="7620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dirty="0" err="1" smtClean="0">
                <a:latin typeface="+mn-lt"/>
              </a:rPr>
              <a:t>Balansvergelijking</a:t>
            </a:r>
            <a:endParaRPr lang="en-US" i="1" dirty="0">
              <a:latin typeface="+mn-lt"/>
            </a:endParaRPr>
          </a:p>
        </p:txBody>
      </p:sp>
      <p:sp>
        <p:nvSpPr>
          <p:cNvPr id="29" name="TextBox 17"/>
          <p:cNvSpPr txBox="1"/>
          <p:nvPr/>
        </p:nvSpPr>
        <p:spPr>
          <a:xfrm>
            <a:off x="533400" y="5216524"/>
            <a:ext cx="82296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dirty="0" smtClean="0">
                <a:latin typeface="+mn-lt"/>
              </a:rPr>
              <a:t>We </a:t>
            </a:r>
            <a:r>
              <a:rPr lang="en-US" dirty="0" err="1" smtClean="0">
                <a:latin typeface="+mn-lt"/>
              </a:rPr>
              <a:t>schrijven</a:t>
            </a:r>
            <a:endParaRPr lang="en-US" sz="1600" dirty="0">
              <a:latin typeface="+mn-lt"/>
            </a:endParaRPr>
          </a:p>
        </p:txBody>
      </p:sp>
      <p:sp>
        <p:nvSpPr>
          <p:cNvPr id="23" name="TextBox 17"/>
          <p:cNvSpPr txBox="1"/>
          <p:nvPr/>
        </p:nvSpPr>
        <p:spPr>
          <a:xfrm>
            <a:off x="533400" y="2895600"/>
            <a:ext cx="76962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dirty="0" err="1" smtClean="0">
                <a:latin typeface="+mn-lt"/>
              </a:rPr>
              <a:t>Er</a:t>
            </a:r>
            <a:r>
              <a:rPr lang="en-US" dirty="0" smtClean="0">
                <a:latin typeface="+mn-lt"/>
              </a:rPr>
              <a:t> </a:t>
            </a:r>
            <a:r>
              <a:rPr lang="en-US" dirty="0" err="1" smtClean="0">
                <a:latin typeface="+mn-lt"/>
              </a:rPr>
              <a:t>komen</a:t>
            </a:r>
            <a:r>
              <a:rPr lang="en-US" dirty="0" smtClean="0">
                <a:latin typeface="+mn-lt"/>
              </a:rPr>
              <a:t> </a:t>
            </a:r>
            <a:r>
              <a:rPr lang="en-US" dirty="0" err="1" smtClean="0">
                <a:latin typeface="+mn-lt"/>
              </a:rPr>
              <a:t>ook</a:t>
            </a:r>
            <a:r>
              <a:rPr lang="en-US" dirty="0" smtClean="0">
                <a:latin typeface="+mn-lt"/>
              </a:rPr>
              <a:t> </a:t>
            </a:r>
            <a:r>
              <a:rPr lang="en-US" dirty="0" err="1" smtClean="0">
                <a:latin typeface="+mn-lt"/>
              </a:rPr>
              <a:t>neutronen</a:t>
            </a:r>
            <a:r>
              <a:rPr lang="en-US" dirty="0" smtClean="0">
                <a:latin typeface="+mn-lt"/>
              </a:rPr>
              <a:t> </a:t>
            </a:r>
            <a:r>
              <a:rPr lang="en-US" dirty="0" err="1" smtClean="0">
                <a:latin typeface="+mn-lt"/>
              </a:rPr>
              <a:t>aan</a:t>
            </a:r>
            <a:r>
              <a:rPr lang="en-US" dirty="0" smtClean="0">
                <a:latin typeface="+mn-lt"/>
              </a:rPr>
              <a:t> </a:t>
            </a:r>
            <a:r>
              <a:rPr lang="en-US" dirty="0" err="1" smtClean="0">
                <a:latin typeface="+mn-lt"/>
              </a:rPr>
              <a:t>bij</a:t>
            </a:r>
            <a:r>
              <a:rPr lang="en-US" dirty="0" smtClean="0">
                <a:latin typeface="+mn-lt"/>
              </a:rPr>
              <a:t> </a:t>
            </a:r>
            <a:r>
              <a:rPr lang="en-US" dirty="0" err="1" smtClean="0">
                <a:latin typeface="+mn-lt"/>
              </a:rPr>
              <a:t>energie</a:t>
            </a:r>
            <a:r>
              <a:rPr lang="en-US" dirty="0" smtClean="0">
                <a:latin typeface="+mn-lt"/>
              </a:rPr>
              <a:t> </a:t>
            </a:r>
            <a:r>
              <a:rPr lang="en-US" i="1" dirty="0" smtClean="0">
                <a:latin typeface="+mn-lt"/>
              </a:rPr>
              <a:t>E</a:t>
            </a:r>
            <a:r>
              <a:rPr lang="en-US" dirty="0" smtClean="0">
                <a:latin typeface="+mn-lt"/>
              </a:rPr>
              <a:t> door fission of </a:t>
            </a:r>
            <a:r>
              <a:rPr lang="en-US" dirty="0" err="1" smtClean="0">
                <a:latin typeface="+mn-lt"/>
              </a:rPr>
              <a:t>verstrooiing</a:t>
            </a:r>
            <a:endParaRPr lang="en-US" sz="1600" dirty="0">
              <a:latin typeface="+mn-lt"/>
            </a:endParaRPr>
          </a:p>
        </p:txBody>
      </p:sp>
      <p:graphicFrame>
        <p:nvGraphicFramePr>
          <p:cNvPr id="238601" name="Object 9"/>
          <p:cNvGraphicFramePr>
            <a:graphicFrameLocks noChangeAspect="1"/>
          </p:cNvGraphicFramePr>
          <p:nvPr/>
        </p:nvGraphicFramePr>
        <p:xfrm>
          <a:off x="4343400" y="1524000"/>
          <a:ext cx="1144587" cy="368300"/>
        </p:xfrm>
        <a:graphic>
          <a:graphicData uri="http://schemas.openxmlformats.org/presentationml/2006/ole">
            <p:oleObj spid="_x0000_s239623" name="Equation" r:id="rId4" imgW="711000" imgH="228600" progId="Equation.DSMT4">
              <p:embed/>
            </p:oleObj>
          </a:graphicData>
        </a:graphic>
      </p:graphicFrame>
      <p:sp>
        <p:nvSpPr>
          <p:cNvPr id="32" name="Tekstvak 31"/>
          <p:cNvSpPr txBox="1"/>
          <p:nvPr/>
        </p:nvSpPr>
        <p:spPr>
          <a:xfrm>
            <a:off x="7172124" y="5866368"/>
            <a:ext cx="1300356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nl-NL" dirty="0" err="1" smtClean="0">
                <a:latin typeface="+mn-lt"/>
              </a:rPr>
              <a:t>fission</a:t>
            </a:r>
            <a:r>
              <a:rPr lang="nl-NL" dirty="0" smtClean="0">
                <a:latin typeface="+mn-lt"/>
              </a:rPr>
              <a:t> </a:t>
            </a:r>
            <a:r>
              <a:rPr lang="nl-NL" dirty="0" err="1" smtClean="0">
                <a:latin typeface="+mn-lt"/>
              </a:rPr>
              <a:t>rate</a:t>
            </a:r>
            <a:endParaRPr lang="nl-NL" dirty="0" smtClean="0">
              <a:latin typeface="+mn-lt"/>
            </a:endParaRPr>
          </a:p>
        </p:txBody>
      </p:sp>
      <p:sp>
        <p:nvSpPr>
          <p:cNvPr id="27" name="TextBox 17"/>
          <p:cNvSpPr txBox="1"/>
          <p:nvPr/>
        </p:nvSpPr>
        <p:spPr>
          <a:xfrm>
            <a:off x="533400" y="3200400"/>
            <a:ext cx="76962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dirty="0" err="1" smtClean="0">
                <a:latin typeface="+mn-lt"/>
              </a:rPr>
              <a:t>Bijdrage</a:t>
            </a:r>
            <a:r>
              <a:rPr lang="en-US" dirty="0" smtClean="0">
                <a:latin typeface="+mn-lt"/>
              </a:rPr>
              <a:t> van fission</a:t>
            </a:r>
            <a:endParaRPr lang="en-US" sz="1600" dirty="0">
              <a:latin typeface="+mn-lt"/>
            </a:endParaRPr>
          </a:p>
        </p:txBody>
      </p:sp>
      <p:graphicFrame>
        <p:nvGraphicFramePr>
          <p:cNvPr id="239625" name="Object 9"/>
          <p:cNvGraphicFramePr>
            <a:graphicFrameLocks noChangeAspect="1"/>
          </p:cNvGraphicFramePr>
          <p:nvPr/>
        </p:nvGraphicFramePr>
        <p:xfrm>
          <a:off x="2667000" y="3194050"/>
          <a:ext cx="4994275" cy="387350"/>
        </p:xfrm>
        <a:graphic>
          <a:graphicData uri="http://schemas.openxmlformats.org/presentationml/2006/ole">
            <p:oleObj spid="_x0000_s239625" name="Equation" r:id="rId5" imgW="3111480" imgH="241200" progId="Equation.DSMT4">
              <p:embed/>
            </p:oleObj>
          </a:graphicData>
        </a:graphic>
      </p:graphicFrame>
      <p:sp>
        <p:nvSpPr>
          <p:cNvPr id="30" name="TextBox 17"/>
          <p:cNvSpPr txBox="1"/>
          <p:nvPr/>
        </p:nvSpPr>
        <p:spPr>
          <a:xfrm>
            <a:off x="533400" y="3531156"/>
            <a:ext cx="76962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dirty="0" err="1" smtClean="0">
                <a:latin typeface="+mn-lt"/>
              </a:rPr>
              <a:t>Bijdrage</a:t>
            </a:r>
            <a:r>
              <a:rPr lang="en-US" dirty="0" smtClean="0">
                <a:latin typeface="+mn-lt"/>
              </a:rPr>
              <a:t> van </a:t>
            </a:r>
            <a:r>
              <a:rPr lang="en-US" dirty="0" err="1" smtClean="0">
                <a:latin typeface="+mn-lt"/>
              </a:rPr>
              <a:t>verstrooiing</a:t>
            </a:r>
            <a:endParaRPr lang="en-US" sz="1600" dirty="0">
              <a:latin typeface="+mn-lt"/>
            </a:endParaRPr>
          </a:p>
        </p:txBody>
      </p:sp>
      <p:graphicFrame>
        <p:nvGraphicFramePr>
          <p:cNvPr id="239626" name="Object 10"/>
          <p:cNvGraphicFramePr>
            <a:graphicFrameLocks noChangeAspect="1"/>
          </p:cNvGraphicFramePr>
          <p:nvPr/>
        </p:nvGraphicFramePr>
        <p:xfrm>
          <a:off x="3200400" y="3505200"/>
          <a:ext cx="2833688" cy="449262"/>
        </p:xfrm>
        <a:graphic>
          <a:graphicData uri="http://schemas.openxmlformats.org/presentationml/2006/ole">
            <p:oleObj spid="_x0000_s239626" name="Equation" r:id="rId6" imgW="1765080" imgH="279360" progId="Equation.DSMT4">
              <p:embed/>
            </p:oleObj>
          </a:graphicData>
        </a:graphic>
      </p:graphicFrame>
      <p:graphicFrame>
        <p:nvGraphicFramePr>
          <p:cNvPr id="239627" name="Object 11"/>
          <p:cNvGraphicFramePr>
            <a:graphicFrameLocks noChangeAspect="1"/>
          </p:cNvGraphicFramePr>
          <p:nvPr/>
        </p:nvGraphicFramePr>
        <p:xfrm>
          <a:off x="2809875" y="4038600"/>
          <a:ext cx="5075238" cy="449263"/>
        </p:xfrm>
        <a:graphic>
          <a:graphicData uri="http://schemas.openxmlformats.org/presentationml/2006/ole">
            <p:oleObj spid="_x0000_s239627" name="Equation" r:id="rId7" imgW="3162240" imgH="279360" progId="Equation.DSMT4">
              <p:embed/>
            </p:oleObj>
          </a:graphicData>
        </a:graphic>
      </p:graphicFrame>
      <p:grpSp>
        <p:nvGrpSpPr>
          <p:cNvPr id="31" name="Groep 30"/>
          <p:cNvGrpSpPr/>
          <p:nvPr/>
        </p:nvGrpSpPr>
        <p:grpSpPr>
          <a:xfrm>
            <a:off x="2514600" y="5168900"/>
            <a:ext cx="5029200" cy="533400"/>
            <a:chOff x="2514600" y="4524376"/>
            <a:chExt cx="5029200" cy="533400"/>
          </a:xfrm>
        </p:grpSpPr>
        <p:sp>
          <p:nvSpPr>
            <p:cNvPr id="28" name="Rounded Rectangle 27"/>
            <p:cNvSpPr/>
            <p:nvPr/>
          </p:nvSpPr>
          <p:spPr bwMode="auto">
            <a:xfrm>
              <a:off x="2514600" y="4524376"/>
              <a:ext cx="5029200" cy="533400"/>
            </a:xfrm>
            <a:prstGeom prst="round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glow rad="228600">
                <a:schemeClr val="accent4">
                  <a:satMod val="175000"/>
                  <a:alpha val="40000"/>
                </a:schemeClr>
              </a:glow>
            </a:effectLst>
          </p:spPr>
          <p:txBody>
            <a:bodyPr/>
            <a:lstStyle/>
            <a:p>
              <a:pPr eaLnBrk="0" hangingPunct="0">
                <a:defRPr/>
              </a:pPr>
              <a:endParaRPr lang="en-US"/>
            </a:p>
          </p:txBody>
        </p:sp>
        <p:graphicFrame>
          <p:nvGraphicFramePr>
            <p:cNvPr id="239628" name="Object 12"/>
            <p:cNvGraphicFramePr>
              <a:graphicFrameLocks noChangeAspect="1"/>
            </p:cNvGraphicFramePr>
            <p:nvPr/>
          </p:nvGraphicFramePr>
          <p:xfrm>
            <a:off x="2819400" y="4579939"/>
            <a:ext cx="4506913" cy="449262"/>
          </p:xfrm>
          <a:graphic>
            <a:graphicData uri="http://schemas.openxmlformats.org/presentationml/2006/ole">
              <p:oleObj spid="_x0000_s239628" name="Equation" r:id="rId8" imgW="2806560" imgH="279360" progId="Equation.DSMT4">
                <p:embed/>
              </p:oleObj>
            </a:graphicData>
          </a:graphic>
        </p:graphicFrame>
      </p:grpSp>
      <p:cxnSp>
        <p:nvCxnSpPr>
          <p:cNvPr id="35" name="Rechte verbindingslijn met pijl 34"/>
          <p:cNvCxnSpPr/>
          <p:nvPr/>
        </p:nvCxnSpPr>
        <p:spPr bwMode="auto">
          <a:xfrm rot="5400000" flipH="1" flipV="1">
            <a:off x="7015160" y="5975904"/>
            <a:ext cx="304800" cy="158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7" name="Rechte verbindingslijn met pijl 36"/>
          <p:cNvCxnSpPr/>
          <p:nvPr/>
        </p:nvCxnSpPr>
        <p:spPr bwMode="auto">
          <a:xfrm rot="5400000" flipH="1" flipV="1">
            <a:off x="6351586" y="6159500"/>
            <a:ext cx="609600" cy="158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graphicFrame>
        <p:nvGraphicFramePr>
          <p:cNvPr id="239629" name="Object 13"/>
          <p:cNvGraphicFramePr>
            <a:graphicFrameLocks noChangeAspect="1"/>
          </p:cNvGraphicFramePr>
          <p:nvPr/>
        </p:nvGraphicFramePr>
        <p:xfrm>
          <a:off x="6669880" y="6007100"/>
          <a:ext cx="1344613" cy="774700"/>
        </p:xfrm>
        <a:graphic>
          <a:graphicData uri="http://schemas.openxmlformats.org/presentationml/2006/ole">
            <p:oleObj spid="_x0000_s239629" name="Equation" r:id="rId9" imgW="838080" imgH="482400" progId="Equation.DSMT4">
              <p:embed/>
            </p:oleObj>
          </a:graphicData>
        </a:graphic>
      </p:graphicFrame>
      <p:sp>
        <p:nvSpPr>
          <p:cNvPr id="38" name="Rechteraccolade 37"/>
          <p:cNvSpPr/>
          <p:nvPr/>
        </p:nvSpPr>
        <p:spPr bwMode="auto">
          <a:xfrm rot="5400000">
            <a:off x="5838824" y="3962400"/>
            <a:ext cx="228600" cy="1143000"/>
          </a:xfrm>
          <a:prstGeom prst="rightBrac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Symbol" pitchFamily="18" charset="2"/>
            </a:endParaRPr>
          </a:p>
        </p:txBody>
      </p:sp>
      <p:sp>
        <p:nvSpPr>
          <p:cNvPr id="40" name="TextBox 17"/>
          <p:cNvSpPr txBox="1"/>
          <p:nvPr/>
        </p:nvSpPr>
        <p:spPr>
          <a:xfrm>
            <a:off x="533400" y="6107668"/>
            <a:ext cx="5715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dirty="0" smtClean="0">
                <a:latin typeface="+mn-lt"/>
              </a:rPr>
              <a:t>We </a:t>
            </a:r>
            <a:r>
              <a:rPr lang="en-US" dirty="0" err="1" smtClean="0">
                <a:latin typeface="+mn-lt"/>
              </a:rPr>
              <a:t>kunnen</a:t>
            </a:r>
            <a:r>
              <a:rPr lang="en-US" dirty="0" smtClean="0">
                <a:latin typeface="+mn-lt"/>
              </a:rPr>
              <a:t> </a:t>
            </a:r>
            <a:r>
              <a:rPr lang="en-US" dirty="0" err="1" smtClean="0">
                <a:latin typeface="+mn-lt"/>
              </a:rPr>
              <a:t>dit</a:t>
            </a:r>
            <a:r>
              <a:rPr lang="en-US" dirty="0" smtClean="0">
                <a:latin typeface="+mn-lt"/>
              </a:rPr>
              <a:t> </a:t>
            </a:r>
            <a:r>
              <a:rPr lang="en-US" dirty="0" err="1" smtClean="0">
                <a:latin typeface="+mn-lt"/>
              </a:rPr>
              <a:t>gebruiken</a:t>
            </a:r>
            <a:r>
              <a:rPr lang="en-US" dirty="0" smtClean="0">
                <a:latin typeface="+mn-lt"/>
              </a:rPr>
              <a:t> </a:t>
            </a:r>
            <a:r>
              <a:rPr lang="en-US" dirty="0" err="1" smtClean="0">
                <a:latin typeface="+mn-lt"/>
              </a:rPr>
              <a:t>om</a:t>
            </a:r>
            <a:r>
              <a:rPr lang="en-US" dirty="0" smtClean="0">
                <a:latin typeface="+mn-lt"/>
              </a:rPr>
              <a:t> </a:t>
            </a:r>
            <a:r>
              <a:rPr lang="en-US" dirty="0" err="1" smtClean="0">
                <a:latin typeface="+mn-lt"/>
              </a:rPr>
              <a:t>inzicht</a:t>
            </a:r>
            <a:r>
              <a:rPr lang="en-US" dirty="0" smtClean="0">
                <a:latin typeface="+mn-lt"/>
              </a:rPr>
              <a:t> </a:t>
            </a:r>
            <a:r>
              <a:rPr lang="en-US" dirty="0" err="1" smtClean="0">
                <a:latin typeface="+mn-lt"/>
              </a:rPr>
              <a:t>te</a:t>
            </a:r>
            <a:r>
              <a:rPr lang="en-US" dirty="0" smtClean="0">
                <a:latin typeface="+mn-lt"/>
              </a:rPr>
              <a:t> </a:t>
            </a:r>
            <a:r>
              <a:rPr lang="en-US" dirty="0" err="1" smtClean="0">
                <a:latin typeface="+mn-lt"/>
              </a:rPr>
              <a:t>krijgen</a:t>
            </a:r>
            <a:r>
              <a:rPr lang="en-US" dirty="0" smtClean="0">
                <a:latin typeface="+mn-lt"/>
              </a:rPr>
              <a:t> in de </a:t>
            </a:r>
            <a:r>
              <a:rPr lang="en-US" dirty="0" err="1" smtClean="0">
                <a:latin typeface="+mn-lt"/>
              </a:rPr>
              <a:t>energie</a:t>
            </a:r>
            <a:r>
              <a:rPr lang="en-US" dirty="0" smtClean="0">
                <a:latin typeface="+mn-lt"/>
              </a:rPr>
              <a:t> spectra van </a:t>
            </a:r>
            <a:r>
              <a:rPr lang="en-US" dirty="0" err="1" smtClean="0">
                <a:latin typeface="+mn-lt"/>
              </a:rPr>
              <a:t>neutronen</a:t>
            </a:r>
            <a:endParaRPr lang="en-US" sz="1600" dirty="0">
              <a:latin typeface="+mn-lt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6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2386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6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3" dur="500"/>
                                        <p:tgtEl>
                                          <p:spTgt spid="2396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1" dur="500"/>
                                        <p:tgtEl>
                                          <p:spTgt spid="2396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9" dur="500"/>
                                        <p:tgtEl>
                                          <p:spTgt spid="2396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1" dur="500"/>
                                        <p:tgtEl>
                                          <p:spTgt spid="2396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 animBg="1"/>
      <p:bldP spid="18" grpId="0"/>
      <p:bldP spid="33" grpId="0"/>
      <p:bldP spid="14" grpId="0"/>
      <p:bldP spid="22" grpId="0"/>
      <p:bldP spid="29" grpId="0"/>
      <p:bldP spid="23" grpId="0"/>
      <p:bldP spid="32" grpId="0" animBg="1"/>
      <p:bldP spid="27" grpId="0"/>
      <p:bldP spid="30" grpId="0"/>
      <p:bldP spid="38" grpId="0" animBg="1"/>
      <p:bldP spid="40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10"/>
          <p:cNvSpPr>
            <a:spLocks noChangeArrowheads="1"/>
          </p:cNvSpPr>
          <p:nvPr/>
        </p:nvSpPr>
        <p:spPr bwMode="auto">
          <a:xfrm>
            <a:off x="0" y="5715000"/>
            <a:ext cx="9144000" cy="1143000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nl-NL" dirty="0"/>
          </a:p>
        </p:txBody>
      </p:sp>
      <p:sp>
        <p:nvSpPr>
          <p:cNvPr id="9221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pPr>
              <a:defRPr/>
            </a:pPr>
            <a:r>
              <a:rPr lang="en-US" i="1" kern="1200" dirty="0" err="1" smtClean="0">
                <a:solidFill>
                  <a:srgbClr val="000099"/>
                </a:solidFill>
              </a:rPr>
              <a:t>Geval</a:t>
            </a:r>
            <a:r>
              <a:rPr lang="en-US" i="1" kern="1200" dirty="0" smtClean="0">
                <a:solidFill>
                  <a:srgbClr val="000099"/>
                </a:solidFill>
              </a:rPr>
              <a:t> 1: </a:t>
            </a:r>
            <a:r>
              <a:rPr lang="en-US" i="1" kern="1200" dirty="0" err="1" smtClean="0">
                <a:solidFill>
                  <a:srgbClr val="000099"/>
                </a:solidFill>
              </a:rPr>
              <a:t>snelle</a:t>
            </a:r>
            <a:r>
              <a:rPr lang="en-US" i="1" kern="1200" dirty="0" smtClean="0">
                <a:solidFill>
                  <a:srgbClr val="000099"/>
                </a:solidFill>
              </a:rPr>
              <a:t> </a:t>
            </a:r>
            <a:r>
              <a:rPr lang="en-US" i="1" kern="1200" dirty="0" err="1" smtClean="0">
                <a:solidFill>
                  <a:srgbClr val="000099"/>
                </a:solidFill>
              </a:rPr>
              <a:t>neutronen</a:t>
            </a:r>
            <a:endParaRPr lang="en-US" i="1" kern="1200" dirty="0" smtClean="0">
              <a:solidFill>
                <a:srgbClr val="000099"/>
              </a:solidFill>
              <a:ea typeface="+mn-ea"/>
              <a:cs typeface="+mn-cs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33400" y="1219200"/>
            <a:ext cx="73914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dirty="0" smtClean="0">
                <a:latin typeface="+mn-lt"/>
              </a:rPr>
              <a:t>We </a:t>
            </a:r>
            <a:r>
              <a:rPr lang="en-US" dirty="0" err="1" smtClean="0">
                <a:latin typeface="+mn-lt"/>
              </a:rPr>
              <a:t>hadden</a:t>
            </a:r>
            <a:endParaRPr lang="en-US" sz="1600" dirty="0">
              <a:latin typeface="+mn-lt"/>
            </a:endParaRPr>
          </a:p>
        </p:txBody>
      </p:sp>
      <p:sp>
        <p:nvSpPr>
          <p:cNvPr id="33" name="TextBox 17"/>
          <p:cNvSpPr txBox="1"/>
          <p:nvPr/>
        </p:nvSpPr>
        <p:spPr>
          <a:xfrm>
            <a:off x="533400" y="2133600"/>
            <a:ext cx="54102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dirty="0" smtClean="0">
                <a:latin typeface="+mn-lt"/>
              </a:rPr>
              <a:t>We </a:t>
            </a:r>
            <a:r>
              <a:rPr lang="en-US" dirty="0" err="1" smtClean="0">
                <a:latin typeface="+mn-lt"/>
              </a:rPr>
              <a:t>vinden</a:t>
            </a:r>
            <a:r>
              <a:rPr lang="en-US" dirty="0" smtClean="0">
                <a:latin typeface="+mn-lt"/>
              </a:rPr>
              <a:t> </a:t>
            </a:r>
            <a:r>
              <a:rPr lang="en-US" dirty="0" err="1" smtClean="0">
                <a:latin typeface="+mn-lt"/>
              </a:rPr>
              <a:t>dan</a:t>
            </a:r>
            <a:endParaRPr lang="en-US" sz="1600" dirty="0">
              <a:latin typeface="+mn-lt"/>
            </a:endParaRPr>
          </a:p>
        </p:txBody>
      </p:sp>
      <p:sp>
        <p:nvSpPr>
          <p:cNvPr id="14" name="TextBox 17"/>
          <p:cNvSpPr txBox="1"/>
          <p:nvPr/>
        </p:nvSpPr>
        <p:spPr>
          <a:xfrm>
            <a:off x="533400" y="1828800"/>
            <a:ext cx="8382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dirty="0" err="1" smtClean="0">
                <a:latin typeface="+mn-lt"/>
              </a:rPr>
              <a:t>Bij</a:t>
            </a:r>
            <a:r>
              <a:rPr lang="en-US" dirty="0" smtClean="0">
                <a:latin typeface="+mn-lt"/>
              </a:rPr>
              <a:t> de </a:t>
            </a:r>
            <a:r>
              <a:rPr lang="en-US" dirty="0" err="1" smtClean="0">
                <a:latin typeface="+mn-lt"/>
              </a:rPr>
              <a:t>hoogste</a:t>
            </a:r>
            <a:r>
              <a:rPr lang="en-US" dirty="0" smtClean="0">
                <a:latin typeface="+mn-lt"/>
              </a:rPr>
              <a:t> </a:t>
            </a:r>
            <a:r>
              <a:rPr lang="en-US" dirty="0" err="1" smtClean="0">
                <a:latin typeface="+mn-lt"/>
              </a:rPr>
              <a:t>energie</a:t>
            </a:r>
            <a:r>
              <a:rPr lang="en-US" dirty="0" smtClean="0">
                <a:latin typeface="+mn-lt"/>
              </a:rPr>
              <a:t> </a:t>
            </a:r>
            <a:r>
              <a:rPr lang="en-US" dirty="0" err="1" smtClean="0">
                <a:latin typeface="+mn-lt"/>
              </a:rPr>
              <a:t>domineert</a:t>
            </a:r>
            <a:r>
              <a:rPr lang="en-US" dirty="0" smtClean="0">
                <a:latin typeface="+mn-lt"/>
              </a:rPr>
              <a:t> fission  </a:t>
            </a:r>
            <a:endParaRPr lang="en-US" sz="1600" i="1" dirty="0">
              <a:latin typeface="+mn-lt"/>
            </a:endParaRPr>
          </a:p>
        </p:txBody>
      </p:sp>
      <p:sp>
        <p:nvSpPr>
          <p:cNvPr id="22" name="TextBox 17"/>
          <p:cNvSpPr txBox="1"/>
          <p:nvPr/>
        </p:nvSpPr>
        <p:spPr>
          <a:xfrm>
            <a:off x="533400" y="3886200"/>
            <a:ext cx="7620000" cy="8617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dirty="0" err="1" smtClean="0">
                <a:latin typeface="+mn-lt"/>
              </a:rPr>
              <a:t>Aannamen</a:t>
            </a:r>
            <a:r>
              <a:rPr lang="en-US" dirty="0" smtClean="0">
                <a:latin typeface="+mn-lt"/>
              </a:rPr>
              <a:t>:</a:t>
            </a:r>
          </a:p>
          <a:p>
            <a:pPr lvl="1">
              <a:defRPr/>
            </a:pPr>
            <a:r>
              <a:rPr lang="en-US" sz="1600" i="1" dirty="0" smtClean="0">
                <a:latin typeface="+mn-lt"/>
              </a:rPr>
              <a:t>E </a:t>
            </a:r>
            <a:r>
              <a:rPr lang="en-US" sz="1600" dirty="0" err="1" smtClean="0">
                <a:latin typeface="+mn-lt"/>
              </a:rPr>
              <a:t>zo</a:t>
            </a:r>
            <a:r>
              <a:rPr lang="en-US" sz="1600" dirty="0" smtClean="0">
                <a:latin typeface="+mn-lt"/>
              </a:rPr>
              <a:t> </a:t>
            </a:r>
            <a:r>
              <a:rPr lang="en-US" sz="1600" dirty="0" err="1" smtClean="0">
                <a:latin typeface="+mn-lt"/>
              </a:rPr>
              <a:t>groot</a:t>
            </a:r>
            <a:r>
              <a:rPr lang="en-US" sz="1600" dirty="0" smtClean="0">
                <a:latin typeface="+mn-lt"/>
              </a:rPr>
              <a:t> </a:t>
            </a:r>
            <a:r>
              <a:rPr lang="en-US" sz="1600" dirty="0" err="1" smtClean="0">
                <a:latin typeface="+mn-lt"/>
              </a:rPr>
              <a:t>dat</a:t>
            </a:r>
            <a:r>
              <a:rPr lang="en-US" sz="1600" dirty="0" smtClean="0">
                <a:latin typeface="+mn-lt"/>
              </a:rPr>
              <a:t> up-scatter </a:t>
            </a:r>
            <a:r>
              <a:rPr lang="en-US" sz="1600" dirty="0" err="1" smtClean="0">
                <a:latin typeface="+mn-lt"/>
              </a:rPr>
              <a:t>niet</a:t>
            </a:r>
            <a:r>
              <a:rPr lang="en-US" sz="1600" dirty="0" smtClean="0">
                <a:latin typeface="+mn-lt"/>
              </a:rPr>
              <a:t> </a:t>
            </a:r>
            <a:r>
              <a:rPr lang="en-US" sz="1600" dirty="0" err="1" smtClean="0">
                <a:latin typeface="+mn-lt"/>
              </a:rPr>
              <a:t>voorkomt</a:t>
            </a:r>
            <a:r>
              <a:rPr lang="en-US" sz="1600" dirty="0" smtClean="0">
                <a:latin typeface="+mn-lt"/>
              </a:rPr>
              <a:t> (</a:t>
            </a:r>
            <a:r>
              <a:rPr lang="en-US" sz="1600" i="1" dirty="0" smtClean="0">
                <a:latin typeface="+mn-lt"/>
              </a:rPr>
              <a:t>E &gt; 1 </a:t>
            </a:r>
            <a:r>
              <a:rPr lang="en-US" sz="1600" dirty="0" err="1" smtClean="0">
                <a:latin typeface="+mn-lt"/>
              </a:rPr>
              <a:t>eV</a:t>
            </a:r>
            <a:r>
              <a:rPr lang="en-US" sz="1600" dirty="0" smtClean="0">
                <a:latin typeface="+mn-lt"/>
              </a:rPr>
              <a:t>)</a:t>
            </a:r>
          </a:p>
          <a:p>
            <a:pPr lvl="1">
              <a:defRPr/>
            </a:pPr>
            <a:r>
              <a:rPr lang="en-US" sz="1600" dirty="0" smtClean="0">
                <a:latin typeface="+mn-lt"/>
              </a:rPr>
              <a:t>Intermediate range: fission </a:t>
            </a:r>
            <a:r>
              <a:rPr lang="en-US" sz="1600" dirty="0" err="1" smtClean="0">
                <a:latin typeface="+mn-lt"/>
              </a:rPr>
              <a:t>bijdrage</a:t>
            </a:r>
            <a:r>
              <a:rPr lang="en-US" sz="1600" dirty="0" smtClean="0">
                <a:latin typeface="+mn-lt"/>
              </a:rPr>
              <a:t> </a:t>
            </a:r>
            <a:r>
              <a:rPr lang="en-US" sz="1600" dirty="0" err="1" smtClean="0">
                <a:latin typeface="+mn-lt"/>
              </a:rPr>
              <a:t>verwaarloosbaar</a:t>
            </a:r>
            <a:r>
              <a:rPr lang="en-US" sz="1600" dirty="0" smtClean="0">
                <a:latin typeface="+mn-lt"/>
              </a:rPr>
              <a:t> (</a:t>
            </a:r>
            <a:r>
              <a:rPr lang="en-US" sz="1600" i="1" dirty="0" smtClean="0">
                <a:latin typeface="+mn-lt"/>
              </a:rPr>
              <a:t>E &lt; 0.1 </a:t>
            </a:r>
            <a:r>
              <a:rPr lang="en-US" sz="1600" dirty="0" err="1" smtClean="0">
                <a:latin typeface="+mn-lt"/>
              </a:rPr>
              <a:t>MeV</a:t>
            </a:r>
            <a:r>
              <a:rPr lang="en-US" sz="1600" dirty="0" smtClean="0">
                <a:latin typeface="+mn-lt"/>
              </a:rPr>
              <a:t>)</a:t>
            </a:r>
            <a:endParaRPr lang="en-US" sz="1600" dirty="0">
              <a:latin typeface="+mn-lt"/>
            </a:endParaRPr>
          </a:p>
        </p:txBody>
      </p:sp>
      <p:sp>
        <p:nvSpPr>
          <p:cNvPr id="29" name="TextBox 17"/>
          <p:cNvSpPr txBox="1"/>
          <p:nvPr/>
        </p:nvSpPr>
        <p:spPr>
          <a:xfrm>
            <a:off x="533400" y="5216524"/>
            <a:ext cx="82296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dirty="0" err="1" smtClean="0">
                <a:latin typeface="+mn-lt"/>
              </a:rPr>
              <a:t>Neem</a:t>
            </a:r>
            <a:r>
              <a:rPr lang="en-US" dirty="0" smtClean="0">
                <a:latin typeface="+mn-lt"/>
              </a:rPr>
              <a:t> </a:t>
            </a:r>
            <a:r>
              <a:rPr lang="en-US" dirty="0" err="1" smtClean="0">
                <a:latin typeface="+mn-lt"/>
              </a:rPr>
              <a:t>afgeleide</a:t>
            </a:r>
            <a:endParaRPr lang="en-US" sz="1600" dirty="0">
              <a:latin typeface="+mn-lt"/>
            </a:endParaRPr>
          </a:p>
        </p:txBody>
      </p:sp>
      <p:sp>
        <p:nvSpPr>
          <p:cNvPr id="23" name="TextBox 17"/>
          <p:cNvSpPr txBox="1"/>
          <p:nvPr/>
        </p:nvSpPr>
        <p:spPr>
          <a:xfrm>
            <a:off x="533400" y="2514600"/>
            <a:ext cx="76962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dirty="0" err="1" smtClean="0">
                <a:latin typeface="+mn-lt"/>
              </a:rPr>
              <a:t>Dit</a:t>
            </a:r>
            <a:r>
              <a:rPr lang="en-US" dirty="0" smtClean="0">
                <a:latin typeface="+mn-lt"/>
              </a:rPr>
              <a:t> is het spectrum van </a:t>
            </a:r>
            <a:r>
              <a:rPr lang="en-US" dirty="0" err="1" smtClean="0">
                <a:latin typeface="+mn-lt"/>
              </a:rPr>
              <a:t>snelle</a:t>
            </a:r>
            <a:r>
              <a:rPr lang="en-US" dirty="0" smtClean="0">
                <a:latin typeface="+mn-lt"/>
              </a:rPr>
              <a:t> </a:t>
            </a:r>
            <a:r>
              <a:rPr lang="en-US" dirty="0" err="1" smtClean="0">
                <a:latin typeface="+mn-lt"/>
              </a:rPr>
              <a:t>neutronen</a:t>
            </a:r>
            <a:r>
              <a:rPr lang="en-US" dirty="0" smtClean="0">
                <a:latin typeface="+mn-lt"/>
              </a:rPr>
              <a:t> die </a:t>
            </a:r>
            <a:r>
              <a:rPr lang="en-US" dirty="0" err="1" smtClean="0">
                <a:latin typeface="+mn-lt"/>
              </a:rPr>
              <a:t>nog</a:t>
            </a:r>
            <a:r>
              <a:rPr lang="en-US" dirty="0" smtClean="0">
                <a:latin typeface="+mn-lt"/>
              </a:rPr>
              <a:t> </a:t>
            </a:r>
            <a:r>
              <a:rPr lang="en-US" dirty="0" err="1" smtClean="0">
                <a:latin typeface="+mn-lt"/>
              </a:rPr>
              <a:t>niet</a:t>
            </a:r>
            <a:r>
              <a:rPr lang="en-US" dirty="0" smtClean="0">
                <a:latin typeface="+mn-lt"/>
              </a:rPr>
              <a:t> </a:t>
            </a:r>
            <a:r>
              <a:rPr lang="en-US" dirty="0" err="1" smtClean="0">
                <a:latin typeface="+mn-lt"/>
              </a:rPr>
              <a:t>gebotst</a:t>
            </a:r>
            <a:r>
              <a:rPr lang="en-US" dirty="0" smtClean="0">
                <a:latin typeface="+mn-lt"/>
              </a:rPr>
              <a:t> </a:t>
            </a:r>
            <a:r>
              <a:rPr lang="en-US" dirty="0" err="1" smtClean="0">
                <a:latin typeface="+mn-lt"/>
              </a:rPr>
              <a:t>hebben</a:t>
            </a:r>
            <a:endParaRPr lang="en-US" sz="1600" dirty="0">
              <a:latin typeface="+mn-lt"/>
            </a:endParaRPr>
          </a:p>
        </p:txBody>
      </p:sp>
      <p:sp>
        <p:nvSpPr>
          <p:cNvPr id="30" name="TextBox 17"/>
          <p:cNvSpPr txBox="1"/>
          <p:nvPr/>
        </p:nvSpPr>
        <p:spPr>
          <a:xfrm>
            <a:off x="533400" y="3200400"/>
            <a:ext cx="76962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i="1" dirty="0" smtClean="0">
                <a:latin typeface="+mn-lt"/>
              </a:rPr>
              <a:t>Slowing down density q(E)</a:t>
            </a:r>
            <a:r>
              <a:rPr lang="en-US" dirty="0" smtClean="0">
                <a:latin typeface="+mn-lt"/>
              </a:rPr>
              <a:t>: # </a:t>
            </a:r>
            <a:r>
              <a:rPr lang="en-US" dirty="0" err="1" smtClean="0">
                <a:latin typeface="+mn-lt"/>
              </a:rPr>
              <a:t>neutronen</a:t>
            </a:r>
            <a:r>
              <a:rPr lang="en-US" dirty="0" smtClean="0">
                <a:latin typeface="+mn-lt"/>
              </a:rPr>
              <a:t> slowing down past </a:t>
            </a:r>
            <a:r>
              <a:rPr lang="en-US" i="1" dirty="0" smtClean="0">
                <a:latin typeface="+mn-lt"/>
              </a:rPr>
              <a:t>E</a:t>
            </a:r>
            <a:r>
              <a:rPr lang="en-US" dirty="0" smtClean="0">
                <a:latin typeface="+mn-lt"/>
              </a:rPr>
              <a:t> in /s / cm</a:t>
            </a:r>
            <a:r>
              <a:rPr lang="en-US" baseline="30000" dirty="0" smtClean="0">
                <a:latin typeface="+mn-lt"/>
              </a:rPr>
              <a:t>3</a:t>
            </a:r>
            <a:endParaRPr lang="en-US" sz="1600" baseline="30000" dirty="0">
              <a:latin typeface="+mn-lt"/>
            </a:endParaRPr>
          </a:p>
        </p:txBody>
      </p:sp>
      <p:graphicFrame>
        <p:nvGraphicFramePr>
          <p:cNvPr id="239628" name="Object 12"/>
          <p:cNvGraphicFramePr>
            <a:graphicFrameLocks noChangeAspect="1"/>
          </p:cNvGraphicFramePr>
          <p:nvPr/>
        </p:nvGraphicFramePr>
        <p:xfrm>
          <a:off x="5791200" y="4114800"/>
          <a:ext cx="3138487" cy="389838"/>
        </p:xfrm>
        <a:graphic>
          <a:graphicData uri="http://schemas.openxmlformats.org/presentationml/2006/ole">
            <p:oleObj spid="_x0000_s240646" name="Equation" r:id="rId4" imgW="2666880" imgH="330120" progId="Equation.DSMT4">
              <p:embed/>
            </p:oleObj>
          </a:graphicData>
        </a:graphic>
      </p:graphicFrame>
      <p:cxnSp>
        <p:nvCxnSpPr>
          <p:cNvPr id="35" name="Rechte verbindingslijn met pijl 34"/>
          <p:cNvCxnSpPr/>
          <p:nvPr/>
        </p:nvCxnSpPr>
        <p:spPr bwMode="auto">
          <a:xfrm rot="5400000" flipH="1" flipV="1">
            <a:off x="8154194" y="4723606"/>
            <a:ext cx="304800" cy="158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graphicFrame>
        <p:nvGraphicFramePr>
          <p:cNvPr id="239629" name="Object 13"/>
          <p:cNvGraphicFramePr>
            <a:graphicFrameLocks noChangeAspect="1"/>
          </p:cNvGraphicFramePr>
          <p:nvPr/>
        </p:nvGraphicFramePr>
        <p:xfrm>
          <a:off x="7951787" y="4822716"/>
          <a:ext cx="887413" cy="511284"/>
        </p:xfrm>
        <a:graphic>
          <a:graphicData uri="http://schemas.openxmlformats.org/presentationml/2006/ole">
            <p:oleObj spid="_x0000_s240647" name="Equation" r:id="rId5" imgW="838080" imgH="482400" progId="Equation.DSMT4">
              <p:embed/>
            </p:oleObj>
          </a:graphicData>
        </a:graphic>
      </p:graphicFrame>
      <p:sp>
        <p:nvSpPr>
          <p:cNvPr id="40" name="TextBox 17"/>
          <p:cNvSpPr txBox="1"/>
          <p:nvPr/>
        </p:nvSpPr>
        <p:spPr>
          <a:xfrm>
            <a:off x="533400" y="6107668"/>
            <a:ext cx="5715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dirty="0" err="1" smtClean="0">
                <a:latin typeface="+mn-lt"/>
              </a:rPr>
              <a:t>Als</a:t>
            </a:r>
            <a:r>
              <a:rPr lang="en-US" dirty="0" smtClean="0">
                <a:latin typeface="+mn-lt"/>
              </a:rPr>
              <a:t> </a:t>
            </a:r>
            <a:r>
              <a:rPr lang="en-US" dirty="0" err="1" smtClean="0">
                <a:latin typeface="+mn-lt"/>
              </a:rPr>
              <a:t>er</a:t>
            </a:r>
            <a:r>
              <a:rPr lang="en-US" dirty="0" smtClean="0">
                <a:latin typeface="+mn-lt"/>
              </a:rPr>
              <a:t> </a:t>
            </a:r>
            <a:r>
              <a:rPr lang="en-US" dirty="0" err="1" smtClean="0">
                <a:latin typeface="+mn-lt"/>
              </a:rPr>
              <a:t>geen</a:t>
            </a:r>
            <a:r>
              <a:rPr lang="en-US" dirty="0" smtClean="0">
                <a:latin typeface="+mn-lt"/>
              </a:rPr>
              <a:t> </a:t>
            </a:r>
            <a:r>
              <a:rPr lang="en-US" dirty="0" err="1" smtClean="0">
                <a:latin typeface="+mn-lt"/>
              </a:rPr>
              <a:t>absorptie</a:t>
            </a:r>
            <a:r>
              <a:rPr lang="en-US" dirty="0" smtClean="0">
                <a:latin typeface="+mn-lt"/>
              </a:rPr>
              <a:t> is, </a:t>
            </a:r>
            <a:r>
              <a:rPr lang="en-US" dirty="0" err="1" smtClean="0">
                <a:latin typeface="+mn-lt"/>
              </a:rPr>
              <a:t>dan</a:t>
            </a:r>
            <a:r>
              <a:rPr lang="en-US" dirty="0" smtClean="0">
                <a:latin typeface="+mn-lt"/>
              </a:rPr>
              <a:t> is de slowing down density </a:t>
            </a:r>
            <a:r>
              <a:rPr lang="en-US" i="1" dirty="0" smtClean="0">
                <a:latin typeface="+mn-lt"/>
              </a:rPr>
              <a:t>q(E)</a:t>
            </a:r>
            <a:r>
              <a:rPr lang="en-US" dirty="0" smtClean="0">
                <a:latin typeface="+mn-lt"/>
              </a:rPr>
              <a:t> constant</a:t>
            </a:r>
            <a:endParaRPr lang="en-US" sz="1600" dirty="0">
              <a:latin typeface="+mn-lt"/>
            </a:endParaRPr>
          </a:p>
        </p:txBody>
      </p:sp>
      <p:graphicFrame>
        <p:nvGraphicFramePr>
          <p:cNvPr id="34" name="Object 12"/>
          <p:cNvGraphicFramePr>
            <a:graphicFrameLocks noChangeAspect="1"/>
          </p:cNvGraphicFramePr>
          <p:nvPr/>
        </p:nvGraphicFramePr>
        <p:xfrm>
          <a:off x="2286000" y="1198563"/>
          <a:ext cx="4505325" cy="449262"/>
        </p:xfrm>
        <a:graphic>
          <a:graphicData uri="http://schemas.openxmlformats.org/presentationml/2006/ole">
            <p:oleObj spid="_x0000_s240648" name="Equation" r:id="rId6" imgW="2806560" imgH="279360" progId="Equation.DSMT4">
              <p:embed/>
            </p:oleObj>
          </a:graphicData>
        </a:graphic>
      </p:graphicFrame>
      <p:graphicFrame>
        <p:nvGraphicFramePr>
          <p:cNvPr id="240649" name="Object 9"/>
          <p:cNvGraphicFramePr>
            <a:graphicFrameLocks noChangeAspect="1"/>
          </p:cNvGraphicFramePr>
          <p:nvPr/>
        </p:nvGraphicFramePr>
        <p:xfrm>
          <a:off x="4743450" y="1868487"/>
          <a:ext cx="590550" cy="327025"/>
        </p:xfrm>
        <a:graphic>
          <a:graphicData uri="http://schemas.openxmlformats.org/presentationml/2006/ole">
            <p:oleObj spid="_x0000_s240649" name="Equation" r:id="rId7" imgW="368280" imgH="203040" progId="Equation.DSMT4">
              <p:embed/>
            </p:oleObj>
          </a:graphicData>
        </a:graphic>
      </p:graphicFrame>
      <p:graphicFrame>
        <p:nvGraphicFramePr>
          <p:cNvPr id="240650" name="Object 10"/>
          <p:cNvGraphicFramePr>
            <a:graphicFrameLocks noChangeAspect="1"/>
          </p:cNvGraphicFramePr>
          <p:nvPr/>
        </p:nvGraphicFramePr>
        <p:xfrm>
          <a:off x="2286000" y="2155825"/>
          <a:ext cx="2284412" cy="388938"/>
        </p:xfrm>
        <a:graphic>
          <a:graphicData uri="http://schemas.openxmlformats.org/presentationml/2006/ole">
            <p:oleObj spid="_x0000_s240650" name="Equation" r:id="rId8" imgW="1422360" imgH="241200" progId="Equation.DSMT4">
              <p:embed/>
            </p:oleObj>
          </a:graphicData>
        </a:graphic>
      </p:graphicFrame>
      <p:cxnSp>
        <p:nvCxnSpPr>
          <p:cNvPr id="41" name="Rechte verbindingslijn 40"/>
          <p:cNvCxnSpPr/>
          <p:nvPr/>
        </p:nvCxnSpPr>
        <p:spPr bwMode="auto">
          <a:xfrm>
            <a:off x="3657600" y="1419224"/>
            <a:ext cx="2133600" cy="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42" name="TextBox 17"/>
          <p:cNvSpPr txBox="1"/>
          <p:nvPr/>
        </p:nvSpPr>
        <p:spPr>
          <a:xfrm>
            <a:off x="533400" y="2819400"/>
            <a:ext cx="76962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dirty="0" err="1" smtClean="0">
                <a:latin typeface="+mn-lt"/>
              </a:rPr>
              <a:t>Dit</a:t>
            </a:r>
            <a:r>
              <a:rPr lang="en-US" dirty="0" smtClean="0">
                <a:latin typeface="+mn-lt"/>
              </a:rPr>
              <a:t> spectrum </a:t>
            </a:r>
            <a:r>
              <a:rPr lang="en-US" dirty="0" err="1" smtClean="0">
                <a:latin typeface="+mn-lt"/>
              </a:rPr>
              <a:t>degradeert</a:t>
            </a:r>
            <a:r>
              <a:rPr lang="en-US" dirty="0" smtClean="0">
                <a:latin typeface="+mn-lt"/>
              </a:rPr>
              <a:t> door </a:t>
            </a:r>
            <a:r>
              <a:rPr lang="en-US" dirty="0" err="1" smtClean="0">
                <a:latin typeface="+mn-lt"/>
              </a:rPr>
              <a:t>botsingen</a:t>
            </a:r>
            <a:r>
              <a:rPr lang="en-US" dirty="0" smtClean="0">
                <a:latin typeface="+mn-lt"/>
              </a:rPr>
              <a:t> met uranium, moderator, </a:t>
            </a:r>
            <a:r>
              <a:rPr lang="en-US" i="1" dirty="0" smtClean="0">
                <a:latin typeface="+mn-lt"/>
              </a:rPr>
              <a:t>etc</a:t>
            </a:r>
            <a:r>
              <a:rPr lang="en-US" dirty="0" smtClean="0">
                <a:latin typeface="+mn-lt"/>
              </a:rPr>
              <a:t>.</a:t>
            </a:r>
            <a:endParaRPr lang="en-US" sz="1600" dirty="0">
              <a:latin typeface="+mn-lt"/>
            </a:endParaRPr>
          </a:p>
        </p:txBody>
      </p:sp>
      <p:graphicFrame>
        <p:nvGraphicFramePr>
          <p:cNvPr id="240651" name="Object 11"/>
          <p:cNvGraphicFramePr>
            <a:graphicFrameLocks noChangeAspect="1"/>
          </p:cNvGraphicFramePr>
          <p:nvPr/>
        </p:nvGraphicFramePr>
        <p:xfrm>
          <a:off x="2706688" y="4724400"/>
          <a:ext cx="3160712" cy="531813"/>
        </p:xfrm>
        <a:graphic>
          <a:graphicData uri="http://schemas.openxmlformats.org/presentationml/2006/ole">
            <p:oleObj spid="_x0000_s240651" name="Equation" r:id="rId9" imgW="1968480" imgH="330120" progId="Equation.DSMT4">
              <p:embed/>
            </p:oleObj>
          </a:graphicData>
        </a:graphic>
      </p:graphicFrame>
      <p:graphicFrame>
        <p:nvGraphicFramePr>
          <p:cNvPr id="240652" name="Object 12"/>
          <p:cNvGraphicFramePr>
            <a:graphicFrameLocks noChangeAspect="1"/>
          </p:cNvGraphicFramePr>
          <p:nvPr/>
        </p:nvGraphicFramePr>
        <p:xfrm>
          <a:off x="2362200" y="5334000"/>
          <a:ext cx="2243137" cy="633413"/>
        </p:xfrm>
        <a:graphic>
          <a:graphicData uri="http://schemas.openxmlformats.org/presentationml/2006/ole">
            <p:oleObj spid="_x0000_s240652" name="Equation" r:id="rId10" imgW="1396800" imgH="393480" progId="Equation.DSMT4">
              <p:embed/>
            </p:oleObj>
          </a:graphicData>
        </a:graphic>
      </p:graphicFrame>
      <p:sp>
        <p:nvSpPr>
          <p:cNvPr id="25" name="TextBox 17"/>
          <p:cNvSpPr txBox="1"/>
          <p:nvPr/>
        </p:nvSpPr>
        <p:spPr>
          <a:xfrm>
            <a:off x="533400" y="3516868"/>
            <a:ext cx="76962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dirty="0" err="1" smtClean="0">
                <a:latin typeface="+mn-lt"/>
              </a:rPr>
              <a:t>Alle</a:t>
            </a:r>
            <a:r>
              <a:rPr lang="en-US" dirty="0" smtClean="0">
                <a:latin typeface="+mn-lt"/>
              </a:rPr>
              <a:t> </a:t>
            </a:r>
            <a:r>
              <a:rPr lang="en-US" dirty="0" err="1" smtClean="0">
                <a:latin typeface="+mn-lt"/>
              </a:rPr>
              <a:t>neutronen</a:t>
            </a:r>
            <a:r>
              <a:rPr lang="en-US" dirty="0" smtClean="0">
                <a:latin typeface="+mn-lt"/>
              </a:rPr>
              <a:t> </a:t>
            </a:r>
            <a:r>
              <a:rPr lang="en-US" dirty="0" err="1" smtClean="0">
                <a:latin typeface="+mn-lt"/>
              </a:rPr>
              <a:t>uit</a:t>
            </a:r>
            <a:r>
              <a:rPr lang="en-US" dirty="0" smtClean="0">
                <a:latin typeface="+mn-lt"/>
              </a:rPr>
              <a:t> </a:t>
            </a:r>
            <a:r>
              <a:rPr lang="en-US" dirty="0" err="1" smtClean="0">
                <a:latin typeface="+mn-lt"/>
              </a:rPr>
              <a:t>splijting</a:t>
            </a:r>
            <a:r>
              <a:rPr lang="en-US" dirty="0" smtClean="0">
                <a:latin typeface="+mn-lt"/>
              </a:rPr>
              <a:t> die </a:t>
            </a:r>
            <a:r>
              <a:rPr lang="en-US" dirty="0" err="1" smtClean="0">
                <a:latin typeface="+mn-lt"/>
              </a:rPr>
              <a:t>niet</a:t>
            </a:r>
            <a:r>
              <a:rPr lang="en-US" dirty="0" smtClean="0">
                <a:latin typeface="+mn-lt"/>
              </a:rPr>
              <a:t> </a:t>
            </a:r>
            <a:r>
              <a:rPr lang="en-US" dirty="0" err="1" smtClean="0">
                <a:latin typeface="+mn-lt"/>
              </a:rPr>
              <a:t>geabsorbeerd</a:t>
            </a:r>
            <a:r>
              <a:rPr lang="en-US" dirty="0" smtClean="0">
                <a:latin typeface="+mn-lt"/>
              </a:rPr>
              <a:t> </a:t>
            </a:r>
            <a:r>
              <a:rPr lang="en-US" dirty="0" err="1" smtClean="0">
                <a:latin typeface="+mn-lt"/>
              </a:rPr>
              <a:t>worden</a:t>
            </a:r>
            <a:r>
              <a:rPr lang="en-US" dirty="0" smtClean="0">
                <a:latin typeface="+mn-lt"/>
              </a:rPr>
              <a:t>, </a:t>
            </a:r>
            <a:r>
              <a:rPr lang="en-US" dirty="0" err="1" smtClean="0">
                <a:latin typeface="+mn-lt"/>
              </a:rPr>
              <a:t>slowen</a:t>
            </a:r>
            <a:r>
              <a:rPr lang="en-US" dirty="0" smtClean="0">
                <a:latin typeface="+mn-lt"/>
              </a:rPr>
              <a:t> down</a:t>
            </a:r>
            <a:endParaRPr lang="en-US" sz="1600" baseline="30000" dirty="0">
              <a:latin typeface="+mn-lt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6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2406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500"/>
                                        <p:tgtEl>
                                          <p:spTgt spid="2406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9" dur="500"/>
                                        <p:tgtEl>
                                          <p:spTgt spid="2396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7" dur="500"/>
                                        <p:tgtEl>
                                          <p:spTgt spid="2396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2" dur="500"/>
                                        <p:tgtEl>
                                          <p:spTgt spid="2406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0" dur="500"/>
                                        <p:tgtEl>
                                          <p:spTgt spid="2406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33" grpId="0"/>
      <p:bldP spid="14" grpId="0"/>
      <p:bldP spid="22" grpId="0"/>
      <p:bldP spid="29" grpId="0"/>
      <p:bldP spid="23" grpId="0"/>
      <p:bldP spid="30" grpId="0"/>
      <p:bldP spid="40" grpId="0"/>
      <p:bldP spid="42" grpId="0"/>
      <p:bldP spid="25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10"/>
          <p:cNvSpPr>
            <a:spLocks noChangeArrowheads="1"/>
          </p:cNvSpPr>
          <p:nvPr/>
        </p:nvSpPr>
        <p:spPr bwMode="auto">
          <a:xfrm>
            <a:off x="0" y="5715000"/>
            <a:ext cx="9144000" cy="1143000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nl-NL" dirty="0"/>
          </a:p>
        </p:txBody>
      </p:sp>
      <p:pic>
        <p:nvPicPr>
          <p:cNvPr id="241678" name="Picture 1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53100" y="5715000"/>
            <a:ext cx="28575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21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pPr>
              <a:defRPr/>
            </a:pPr>
            <a:r>
              <a:rPr lang="en-US" i="1" kern="1200" dirty="0" err="1" smtClean="0">
                <a:solidFill>
                  <a:srgbClr val="000099"/>
                </a:solidFill>
              </a:rPr>
              <a:t>Geval</a:t>
            </a:r>
            <a:r>
              <a:rPr lang="en-US" i="1" kern="1200" dirty="0" smtClean="0">
                <a:solidFill>
                  <a:srgbClr val="000099"/>
                </a:solidFill>
              </a:rPr>
              <a:t> 2: intermediate </a:t>
            </a:r>
            <a:r>
              <a:rPr lang="en-US" i="1" kern="1200" dirty="0" err="1" smtClean="0">
                <a:solidFill>
                  <a:srgbClr val="000099"/>
                </a:solidFill>
              </a:rPr>
              <a:t>neutronen</a:t>
            </a:r>
            <a:endParaRPr lang="en-US" i="1" kern="1200" dirty="0" smtClean="0">
              <a:solidFill>
                <a:srgbClr val="000099"/>
              </a:solidFill>
              <a:ea typeface="+mn-ea"/>
              <a:cs typeface="+mn-cs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33400" y="1219200"/>
            <a:ext cx="73914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dirty="0" smtClean="0">
                <a:latin typeface="+mn-lt"/>
              </a:rPr>
              <a:t>We </a:t>
            </a:r>
            <a:r>
              <a:rPr lang="en-US" dirty="0" err="1" smtClean="0">
                <a:latin typeface="+mn-lt"/>
              </a:rPr>
              <a:t>hadden</a:t>
            </a:r>
            <a:endParaRPr lang="en-US" sz="1600" dirty="0">
              <a:latin typeface="+mn-lt"/>
            </a:endParaRPr>
          </a:p>
        </p:txBody>
      </p:sp>
      <p:sp>
        <p:nvSpPr>
          <p:cNvPr id="33" name="TextBox 17"/>
          <p:cNvSpPr txBox="1"/>
          <p:nvPr/>
        </p:nvSpPr>
        <p:spPr>
          <a:xfrm>
            <a:off x="533400" y="2133600"/>
            <a:ext cx="54102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dirty="0" err="1" smtClean="0">
                <a:latin typeface="+mn-lt"/>
              </a:rPr>
              <a:t>Neem</a:t>
            </a:r>
            <a:r>
              <a:rPr lang="en-US" dirty="0" smtClean="0">
                <a:latin typeface="+mn-lt"/>
              </a:rPr>
              <a:t> </a:t>
            </a:r>
            <a:r>
              <a:rPr lang="en-US" dirty="0" err="1" smtClean="0">
                <a:latin typeface="+mn-lt"/>
              </a:rPr>
              <a:t>aan</a:t>
            </a:r>
            <a:r>
              <a:rPr lang="en-US" dirty="0" smtClean="0">
                <a:latin typeface="+mn-lt"/>
              </a:rPr>
              <a:t> </a:t>
            </a:r>
            <a:r>
              <a:rPr lang="en-US" dirty="0" err="1" smtClean="0">
                <a:latin typeface="+mn-lt"/>
              </a:rPr>
              <a:t>dat</a:t>
            </a:r>
            <a:r>
              <a:rPr lang="en-US" dirty="0" smtClean="0">
                <a:latin typeface="+mn-lt"/>
              </a:rPr>
              <a:t> </a:t>
            </a:r>
            <a:r>
              <a:rPr lang="en-US" dirty="0" err="1" smtClean="0">
                <a:latin typeface="Arial"/>
                <a:cs typeface="Arial"/>
              </a:rPr>
              <a:t>éé</a:t>
            </a:r>
            <a:r>
              <a:rPr lang="en-US" dirty="0" err="1" smtClean="0">
                <a:latin typeface="+mn-lt"/>
              </a:rPr>
              <a:t>n</a:t>
            </a:r>
            <a:r>
              <a:rPr lang="en-US" dirty="0" smtClean="0">
                <a:latin typeface="+mn-lt"/>
              </a:rPr>
              <a:t> moderator </a:t>
            </a:r>
            <a:r>
              <a:rPr lang="en-US" dirty="0" err="1" smtClean="0">
                <a:latin typeface="+mn-lt"/>
              </a:rPr>
              <a:t>aanwezig</a:t>
            </a:r>
            <a:r>
              <a:rPr lang="en-US" dirty="0" smtClean="0">
                <a:latin typeface="+mn-lt"/>
              </a:rPr>
              <a:t> is</a:t>
            </a:r>
            <a:endParaRPr lang="en-US" sz="1600" dirty="0">
              <a:latin typeface="+mn-lt"/>
            </a:endParaRPr>
          </a:p>
        </p:txBody>
      </p:sp>
      <p:sp>
        <p:nvSpPr>
          <p:cNvPr id="14" name="TextBox 17"/>
          <p:cNvSpPr txBox="1"/>
          <p:nvPr/>
        </p:nvSpPr>
        <p:spPr>
          <a:xfrm>
            <a:off x="533400" y="1774032"/>
            <a:ext cx="8382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dirty="0" smtClean="0">
                <a:latin typeface="+mn-lt"/>
              </a:rPr>
              <a:t>We </a:t>
            </a:r>
            <a:r>
              <a:rPr lang="en-US" dirty="0" err="1" smtClean="0">
                <a:latin typeface="+mn-lt"/>
              </a:rPr>
              <a:t>schrijven</a:t>
            </a:r>
            <a:r>
              <a:rPr lang="en-US" dirty="0" smtClean="0">
                <a:latin typeface="+mn-lt"/>
              </a:rPr>
              <a:t> nu</a:t>
            </a:r>
            <a:endParaRPr lang="en-US" sz="1600" i="1" dirty="0">
              <a:latin typeface="+mn-lt"/>
            </a:endParaRPr>
          </a:p>
        </p:txBody>
      </p:sp>
      <p:sp>
        <p:nvSpPr>
          <p:cNvPr id="22" name="TextBox 17"/>
          <p:cNvSpPr txBox="1"/>
          <p:nvPr/>
        </p:nvSpPr>
        <p:spPr>
          <a:xfrm>
            <a:off x="533400" y="4050268"/>
            <a:ext cx="7620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dirty="0" err="1" smtClean="0">
                <a:latin typeface="+mn-lt"/>
              </a:rPr>
              <a:t>Tussen</a:t>
            </a:r>
            <a:r>
              <a:rPr lang="en-US" dirty="0" smtClean="0">
                <a:latin typeface="+mn-lt"/>
              </a:rPr>
              <a:t> de </a:t>
            </a:r>
            <a:r>
              <a:rPr lang="en-US" dirty="0" err="1" smtClean="0">
                <a:latin typeface="+mn-lt"/>
              </a:rPr>
              <a:t>resonanties</a:t>
            </a:r>
            <a:r>
              <a:rPr lang="en-US" dirty="0" smtClean="0">
                <a:latin typeface="+mn-lt"/>
              </a:rPr>
              <a:t> is de </a:t>
            </a:r>
            <a:r>
              <a:rPr lang="en-US" dirty="0" err="1" smtClean="0">
                <a:latin typeface="+mn-lt"/>
              </a:rPr>
              <a:t>werkzame</a:t>
            </a:r>
            <a:r>
              <a:rPr lang="en-US" dirty="0" smtClean="0">
                <a:latin typeface="+mn-lt"/>
              </a:rPr>
              <a:t> </a:t>
            </a:r>
            <a:r>
              <a:rPr lang="en-US" dirty="0" err="1" smtClean="0">
                <a:latin typeface="+mn-lt"/>
              </a:rPr>
              <a:t>doorsnede</a:t>
            </a:r>
            <a:r>
              <a:rPr lang="en-US" dirty="0" smtClean="0">
                <a:latin typeface="+mn-lt"/>
              </a:rPr>
              <a:t> </a:t>
            </a:r>
            <a:r>
              <a:rPr lang="en-US" dirty="0" err="1" smtClean="0">
                <a:latin typeface="+mn-lt"/>
              </a:rPr>
              <a:t>zo</a:t>
            </a:r>
            <a:r>
              <a:rPr lang="en-US" dirty="0" smtClean="0">
                <a:latin typeface="+mn-lt"/>
              </a:rPr>
              <a:t> </a:t>
            </a:r>
            <a:r>
              <a:rPr lang="en-US" dirty="0" err="1" smtClean="0">
                <a:latin typeface="+mn-lt"/>
              </a:rPr>
              <a:t>goed</a:t>
            </a:r>
            <a:r>
              <a:rPr lang="en-US" dirty="0" smtClean="0">
                <a:latin typeface="+mn-lt"/>
              </a:rPr>
              <a:t> </a:t>
            </a:r>
            <a:r>
              <a:rPr lang="en-US" dirty="0" err="1" smtClean="0">
                <a:latin typeface="+mn-lt"/>
              </a:rPr>
              <a:t>als</a:t>
            </a:r>
            <a:r>
              <a:rPr lang="en-US" dirty="0" smtClean="0">
                <a:latin typeface="+mn-lt"/>
              </a:rPr>
              <a:t> </a:t>
            </a:r>
            <a:r>
              <a:rPr lang="en-US" dirty="0" err="1" smtClean="0">
                <a:latin typeface="+mn-lt"/>
              </a:rPr>
              <a:t>energie</a:t>
            </a:r>
            <a:r>
              <a:rPr lang="en-US" dirty="0" smtClean="0">
                <a:latin typeface="+mn-lt"/>
              </a:rPr>
              <a:t> </a:t>
            </a:r>
            <a:r>
              <a:rPr lang="en-US" dirty="0" err="1" smtClean="0">
                <a:latin typeface="+mn-lt"/>
              </a:rPr>
              <a:t>onafhankelijk</a:t>
            </a:r>
            <a:r>
              <a:rPr lang="en-US" dirty="0" smtClean="0">
                <a:latin typeface="+mn-lt"/>
              </a:rPr>
              <a:t>. We </a:t>
            </a:r>
            <a:r>
              <a:rPr lang="en-US" dirty="0" err="1" smtClean="0">
                <a:latin typeface="+mn-lt"/>
              </a:rPr>
              <a:t>spreken</a:t>
            </a:r>
            <a:r>
              <a:rPr lang="en-US" dirty="0" smtClean="0">
                <a:latin typeface="+mn-lt"/>
              </a:rPr>
              <a:t> </a:t>
            </a:r>
            <a:r>
              <a:rPr lang="en-US" dirty="0" err="1" smtClean="0">
                <a:latin typeface="+mn-lt"/>
              </a:rPr>
              <a:t>dan</a:t>
            </a:r>
            <a:r>
              <a:rPr lang="en-US" dirty="0" smtClean="0">
                <a:latin typeface="+mn-lt"/>
              </a:rPr>
              <a:t> van </a:t>
            </a:r>
            <a:r>
              <a:rPr lang="en-US" dirty="0" err="1" smtClean="0">
                <a:latin typeface="+mn-lt"/>
              </a:rPr>
              <a:t>een</a:t>
            </a:r>
            <a:r>
              <a:rPr lang="en-US" dirty="0" smtClean="0">
                <a:latin typeface="+mn-lt"/>
              </a:rPr>
              <a:t> </a:t>
            </a:r>
            <a:r>
              <a:rPr lang="en-US" i="1" dirty="0" smtClean="0">
                <a:latin typeface="+mn-lt"/>
              </a:rPr>
              <a:t>one-over-E</a:t>
            </a:r>
            <a:r>
              <a:rPr lang="en-US" dirty="0" smtClean="0">
                <a:latin typeface="+mn-lt"/>
              </a:rPr>
              <a:t> flux</a:t>
            </a:r>
          </a:p>
        </p:txBody>
      </p:sp>
      <p:sp>
        <p:nvSpPr>
          <p:cNvPr id="29" name="TextBox 17"/>
          <p:cNvSpPr txBox="1"/>
          <p:nvPr/>
        </p:nvSpPr>
        <p:spPr>
          <a:xfrm>
            <a:off x="533400" y="4800600"/>
            <a:ext cx="82296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dirty="0" err="1" smtClean="0">
                <a:latin typeface="+mn-lt"/>
              </a:rPr>
              <a:t>Indien</a:t>
            </a:r>
            <a:r>
              <a:rPr lang="en-US" dirty="0" smtClean="0">
                <a:latin typeface="+mn-lt"/>
              </a:rPr>
              <a:t> we </a:t>
            </a:r>
            <a:r>
              <a:rPr lang="en-US" dirty="0" err="1" smtClean="0">
                <a:latin typeface="+mn-lt"/>
              </a:rPr>
              <a:t>zowel</a:t>
            </a:r>
            <a:r>
              <a:rPr lang="en-US" dirty="0" smtClean="0">
                <a:latin typeface="+mn-lt"/>
              </a:rPr>
              <a:t> moderator </a:t>
            </a:r>
            <a:r>
              <a:rPr lang="en-US" dirty="0" err="1" smtClean="0">
                <a:latin typeface="+mn-lt"/>
              </a:rPr>
              <a:t>als</a:t>
            </a:r>
            <a:r>
              <a:rPr lang="en-US" dirty="0" smtClean="0">
                <a:latin typeface="+mn-lt"/>
              </a:rPr>
              <a:t> </a:t>
            </a:r>
            <a:r>
              <a:rPr lang="en-US" dirty="0" err="1" smtClean="0">
                <a:latin typeface="+mn-lt"/>
              </a:rPr>
              <a:t>brandstof</a:t>
            </a:r>
            <a:r>
              <a:rPr lang="en-US" dirty="0" smtClean="0">
                <a:latin typeface="+mn-lt"/>
              </a:rPr>
              <a:t> </a:t>
            </a:r>
            <a:r>
              <a:rPr lang="en-US" dirty="0" err="1" smtClean="0">
                <a:latin typeface="+mn-lt"/>
              </a:rPr>
              <a:t>hebben</a:t>
            </a:r>
            <a:endParaRPr lang="en-US" sz="1600" dirty="0">
              <a:latin typeface="+mn-lt"/>
            </a:endParaRPr>
          </a:p>
        </p:txBody>
      </p:sp>
      <p:sp>
        <p:nvSpPr>
          <p:cNvPr id="40" name="TextBox 17"/>
          <p:cNvSpPr txBox="1"/>
          <p:nvPr/>
        </p:nvSpPr>
        <p:spPr>
          <a:xfrm>
            <a:off x="533400" y="5334000"/>
            <a:ext cx="5715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dirty="0" smtClean="0">
                <a:latin typeface="+mn-lt"/>
              </a:rPr>
              <a:t>Energy self-shielding: </a:t>
            </a:r>
            <a:r>
              <a:rPr lang="en-US" dirty="0" err="1" smtClean="0">
                <a:latin typeface="+mn-lt"/>
              </a:rPr>
              <a:t>nabij</a:t>
            </a:r>
            <a:r>
              <a:rPr lang="en-US" dirty="0" smtClean="0">
                <a:latin typeface="+mn-lt"/>
              </a:rPr>
              <a:t> </a:t>
            </a:r>
            <a:r>
              <a:rPr lang="en-US" dirty="0" err="1" smtClean="0">
                <a:latin typeface="+mn-lt"/>
              </a:rPr>
              <a:t>een</a:t>
            </a:r>
            <a:r>
              <a:rPr lang="en-US" dirty="0" smtClean="0">
                <a:latin typeface="+mn-lt"/>
              </a:rPr>
              <a:t> </a:t>
            </a:r>
            <a:r>
              <a:rPr lang="en-US" dirty="0" err="1" smtClean="0">
                <a:latin typeface="+mn-lt"/>
              </a:rPr>
              <a:t>resonante</a:t>
            </a:r>
            <a:r>
              <a:rPr lang="en-US" dirty="0" smtClean="0">
                <a:latin typeface="+mn-lt"/>
              </a:rPr>
              <a:t> absorber is de flux </a:t>
            </a:r>
            <a:r>
              <a:rPr lang="en-US" dirty="0" err="1" smtClean="0">
                <a:latin typeface="+mn-lt"/>
              </a:rPr>
              <a:t>niet</a:t>
            </a:r>
            <a:r>
              <a:rPr lang="en-US" dirty="0" smtClean="0">
                <a:latin typeface="+mn-lt"/>
              </a:rPr>
              <a:t> </a:t>
            </a:r>
            <a:r>
              <a:rPr lang="en-US" dirty="0" err="1" smtClean="0">
                <a:latin typeface="+mn-lt"/>
              </a:rPr>
              <a:t>meer</a:t>
            </a:r>
            <a:r>
              <a:rPr lang="en-US" dirty="0" smtClean="0">
                <a:latin typeface="+mn-lt"/>
              </a:rPr>
              <a:t> </a:t>
            </a:r>
            <a:r>
              <a:rPr lang="en-US" i="1" dirty="0" smtClean="0">
                <a:latin typeface="+mn-lt"/>
              </a:rPr>
              <a:t>1/E</a:t>
            </a:r>
            <a:endParaRPr lang="en-US" sz="1600" i="1" dirty="0">
              <a:latin typeface="+mn-lt"/>
            </a:endParaRPr>
          </a:p>
        </p:txBody>
      </p:sp>
      <p:graphicFrame>
        <p:nvGraphicFramePr>
          <p:cNvPr id="34" name="Object 12"/>
          <p:cNvGraphicFramePr>
            <a:graphicFrameLocks noChangeAspect="1"/>
          </p:cNvGraphicFramePr>
          <p:nvPr/>
        </p:nvGraphicFramePr>
        <p:xfrm>
          <a:off x="2286000" y="1198563"/>
          <a:ext cx="4505325" cy="449262"/>
        </p:xfrm>
        <a:graphic>
          <a:graphicData uri="http://schemas.openxmlformats.org/presentationml/2006/ole">
            <p:oleObj spid="_x0000_s241668" name="Equation" r:id="rId5" imgW="2806560" imgH="279360" progId="Equation.DSMT4">
              <p:embed/>
            </p:oleObj>
          </a:graphicData>
        </a:graphic>
      </p:graphicFrame>
      <p:sp>
        <p:nvSpPr>
          <p:cNvPr id="42" name="TextBox 17"/>
          <p:cNvSpPr txBox="1"/>
          <p:nvPr/>
        </p:nvSpPr>
        <p:spPr>
          <a:xfrm>
            <a:off x="533400" y="3059668"/>
            <a:ext cx="76962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dirty="0" smtClean="0">
                <a:latin typeface="+mn-lt"/>
              </a:rPr>
              <a:t>De </a:t>
            </a:r>
            <a:r>
              <a:rPr lang="en-US" dirty="0" err="1" smtClean="0">
                <a:latin typeface="+mn-lt"/>
              </a:rPr>
              <a:t>neutronenflux</a:t>
            </a:r>
            <a:r>
              <a:rPr lang="en-US" dirty="0" smtClean="0">
                <a:latin typeface="+mn-lt"/>
              </a:rPr>
              <a:t> is </a:t>
            </a:r>
            <a:r>
              <a:rPr lang="en-US" dirty="0" err="1" smtClean="0">
                <a:latin typeface="+mn-lt"/>
              </a:rPr>
              <a:t>dan</a:t>
            </a:r>
            <a:endParaRPr lang="en-US" sz="1600" dirty="0">
              <a:latin typeface="+mn-lt"/>
            </a:endParaRPr>
          </a:p>
        </p:txBody>
      </p:sp>
      <p:graphicFrame>
        <p:nvGraphicFramePr>
          <p:cNvPr id="240652" name="Object 12"/>
          <p:cNvGraphicFramePr>
            <a:graphicFrameLocks noChangeAspect="1"/>
          </p:cNvGraphicFramePr>
          <p:nvPr/>
        </p:nvGraphicFramePr>
        <p:xfrm>
          <a:off x="5638800" y="4648200"/>
          <a:ext cx="2508250" cy="735013"/>
        </p:xfrm>
        <a:graphic>
          <a:graphicData uri="http://schemas.openxmlformats.org/presentationml/2006/ole">
            <p:oleObj spid="_x0000_s241672" name="Equation" r:id="rId6" imgW="1562040" imgH="457200" progId="Equation.DSMT4">
              <p:embed/>
            </p:oleObj>
          </a:graphicData>
        </a:graphic>
      </p:graphicFrame>
      <p:graphicFrame>
        <p:nvGraphicFramePr>
          <p:cNvPr id="241673" name="Object 9"/>
          <p:cNvGraphicFramePr>
            <a:graphicFrameLocks noChangeAspect="1"/>
          </p:cNvGraphicFramePr>
          <p:nvPr/>
        </p:nvGraphicFramePr>
        <p:xfrm>
          <a:off x="2611438" y="1752600"/>
          <a:ext cx="4159250" cy="449263"/>
        </p:xfrm>
        <a:graphic>
          <a:graphicData uri="http://schemas.openxmlformats.org/presentationml/2006/ole">
            <p:oleObj spid="_x0000_s241673" name="Equation" r:id="rId7" imgW="2590560" imgH="279360" progId="Equation.DSMT4">
              <p:embed/>
            </p:oleObj>
          </a:graphicData>
        </a:graphic>
      </p:graphicFrame>
      <p:graphicFrame>
        <p:nvGraphicFramePr>
          <p:cNvPr id="241674" name="Object 10"/>
          <p:cNvGraphicFramePr>
            <a:graphicFrameLocks noChangeAspect="1"/>
          </p:cNvGraphicFramePr>
          <p:nvPr/>
        </p:nvGraphicFramePr>
        <p:xfrm>
          <a:off x="2057400" y="2449513"/>
          <a:ext cx="5281613" cy="674687"/>
        </p:xfrm>
        <a:graphic>
          <a:graphicData uri="http://schemas.openxmlformats.org/presentationml/2006/ole">
            <p:oleObj spid="_x0000_s241674" name="Equation" r:id="rId8" imgW="3288960" imgH="419040" progId="Equation.DSMT4">
              <p:embed/>
            </p:oleObj>
          </a:graphicData>
        </a:graphic>
      </p:graphicFrame>
      <p:grpSp>
        <p:nvGrpSpPr>
          <p:cNvPr id="28" name="Groep 27"/>
          <p:cNvGrpSpPr/>
          <p:nvPr/>
        </p:nvGrpSpPr>
        <p:grpSpPr>
          <a:xfrm>
            <a:off x="3374232" y="3276600"/>
            <a:ext cx="1966912" cy="693738"/>
            <a:chOff x="3374232" y="3276600"/>
            <a:chExt cx="1966912" cy="693738"/>
          </a:xfrm>
        </p:grpSpPr>
        <p:sp>
          <p:nvSpPr>
            <p:cNvPr id="26" name="Rounded Rectangle 27"/>
            <p:cNvSpPr/>
            <p:nvPr/>
          </p:nvSpPr>
          <p:spPr bwMode="auto">
            <a:xfrm>
              <a:off x="3374232" y="3345656"/>
              <a:ext cx="1966912" cy="609600"/>
            </a:xfrm>
            <a:prstGeom prst="round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glow rad="228600">
                <a:schemeClr val="accent4">
                  <a:satMod val="175000"/>
                  <a:alpha val="40000"/>
                </a:schemeClr>
              </a:glow>
            </a:effectLst>
          </p:spPr>
          <p:txBody>
            <a:bodyPr/>
            <a:lstStyle/>
            <a:p>
              <a:pPr eaLnBrk="0" hangingPunct="0">
                <a:defRPr/>
              </a:pPr>
              <a:endParaRPr lang="en-US"/>
            </a:p>
          </p:txBody>
        </p:sp>
        <p:graphicFrame>
          <p:nvGraphicFramePr>
            <p:cNvPr id="241675" name="Object 11"/>
            <p:cNvGraphicFramePr>
              <a:graphicFrameLocks noChangeAspect="1"/>
            </p:cNvGraphicFramePr>
            <p:nvPr/>
          </p:nvGraphicFramePr>
          <p:xfrm>
            <a:off x="3429000" y="3276600"/>
            <a:ext cx="1835150" cy="693738"/>
          </p:xfrm>
          <a:graphic>
            <a:graphicData uri="http://schemas.openxmlformats.org/presentationml/2006/ole">
              <p:oleObj spid="_x0000_s241675" name="Equation" r:id="rId9" imgW="1143000" imgH="431640" progId="Equation.DSMT4">
                <p:embed/>
              </p:oleObj>
            </a:graphicData>
          </a:graphic>
        </p:graphicFrame>
      </p:grpSp>
      <p:graphicFrame>
        <p:nvGraphicFramePr>
          <p:cNvPr id="241677" name="Object 13"/>
          <p:cNvGraphicFramePr>
            <a:graphicFrameLocks noChangeAspect="1"/>
          </p:cNvGraphicFramePr>
          <p:nvPr/>
        </p:nvGraphicFramePr>
        <p:xfrm>
          <a:off x="7315200" y="5410200"/>
          <a:ext cx="1489075" cy="368300"/>
        </p:xfrm>
        <a:graphic>
          <a:graphicData uri="http://schemas.openxmlformats.org/presentationml/2006/ole">
            <p:oleObj spid="_x0000_s241677" name="Equation" r:id="rId10" imgW="927000" imgH="228600" progId="Equation.DSMT4">
              <p:embed/>
            </p:oleObj>
          </a:graphicData>
        </a:graphic>
      </p:graphicFrame>
      <p:sp>
        <p:nvSpPr>
          <p:cNvPr id="31" name="TextBox 17"/>
          <p:cNvSpPr txBox="1"/>
          <p:nvPr/>
        </p:nvSpPr>
        <p:spPr>
          <a:xfrm>
            <a:off x="533400" y="5983069"/>
            <a:ext cx="495300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dirty="0" smtClean="0">
                <a:latin typeface="+mn-lt"/>
              </a:rPr>
              <a:t>`Lumping’ van </a:t>
            </a:r>
            <a:r>
              <a:rPr lang="en-US" dirty="0" err="1" smtClean="0">
                <a:latin typeface="+mn-lt"/>
              </a:rPr>
              <a:t>brandstof</a:t>
            </a:r>
            <a:r>
              <a:rPr lang="en-US" dirty="0" smtClean="0">
                <a:latin typeface="+mn-lt"/>
              </a:rPr>
              <a:t> (in </a:t>
            </a:r>
            <a:r>
              <a:rPr lang="en-US" dirty="0" err="1" smtClean="0">
                <a:latin typeface="+mn-lt"/>
              </a:rPr>
              <a:t>staven</a:t>
            </a:r>
            <a:r>
              <a:rPr lang="en-US" dirty="0" smtClean="0">
                <a:latin typeface="+mn-lt"/>
              </a:rPr>
              <a:t>) </a:t>
            </a:r>
            <a:r>
              <a:rPr lang="en-US" dirty="0" err="1" smtClean="0">
                <a:latin typeface="+mn-lt"/>
              </a:rPr>
              <a:t>leidt</a:t>
            </a:r>
            <a:r>
              <a:rPr lang="en-US" dirty="0" smtClean="0">
                <a:latin typeface="+mn-lt"/>
              </a:rPr>
              <a:t> tot </a:t>
            </a:r>
            <a:r>
              <a:rPr lang="en-US" dirty="0" err="1" smtClean="0">
                <a:latin typeface="+mn-lt"/>
              </a:rPr>
              <a:t>een</a:t>
            </a:r>
            <a:r>
              <a:rPr lang="en-US" dirty="0" smtClean="0">
                <a:latin typeface="+mn-lt"/>
              </a:rPr>
              <a:t> </a:t>
            </a:r>
            <a:r>
              <a:rPr lang="en-US" dirty="0" err="1" smtClean="0">
                <a:latin typeface="+mn-lt"/>
              </a:rPr>
              <a:t>verdere</a:t>
            </a:r>
            <a:r>
              <a:rPr lang="en-US" dirty="0" smtClean="0">
                <a:latin typeface="+mn-lt"/>
              </a:rPr>
              <a:t> </a:t>
            </a:r>
            <a:r>
              <a:rPr lang="en-US" dirty="0" err="1" smtClean="0">
                <a:latin typeface="+mn-lt"/>
              </a:rPr>
              <a:t>reductie</a:t>
            </a:r>
            <a:r>
              <a:rPr lang="en-US" dirty="0" smtClean="0">
                <a:latin typeface="+mn-lt"/>
              </a:rPr>
              <a:t> van </a:t>
            </a:r>
            <a:r>
              <a:rPr lang="en-US" dirty="0" err="1" smtClean="0">
                <a:latin typeface="+mn-lt"/>
              </a:rPr>
              <a:t>absorptieverliezen</a:t>
            </a:r>
            <a:r>
              <a:rPr lang="en-US" dirty="0" smtClean="0">
                <a:latin typeface="+mn-lt"/>
              </a:rPr>
              <a:t> van </a:t>
            </a:r>
            <a:r>
              <a:rPr lang="en-US" dirty="0" err="1" smtClean="0">
                <a:latin typeface="+mn-lt"/>
              </a:rPr>
              <a:t>neutronen</a:t>
            </a:r>
            <a:r>
              <a:rPr lang="en-US" dirty="0" smtClean="0">
                <a:latin typeface="+mn-lt"/>
              </a:rPr>
              <a:t> (door self shielding)</a:t>
            </a:r>
            <a:endParaRPr lang="en-US" sz="1600" i="1" dirty="0">
              <a:latin typeface="+mn-lt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6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2416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500"/>
                                        <p:tgtEl>
                                          <p:spTgt spid="2416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7" dur="500"/>
                                        <p:tgtEl>
                                          <p:spTgt spid="2406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0" dur="500"/>
                                        <p:tgtEl>
                                          <p:spTgt spid="2416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8" dur="500"/>
                                        <p:tgtEl>
                                          <p:spTgt spid="2416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33" grpId="0"/>
      <p:bldP spid="14" grpId="0"/>
      <p:bldP spid="22" grpId="0"/>
      <p:bldP spid="29" grpId="0"/>
      <p:bldP spid="40" grpId="0"/>
      <p:bldP spid="42" grpId="0"/>
      <p:bldP spid="31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10"/>
          <p:cNvSpPr>
            <a:spLocks noChangeArrowheads="1"/>
          </p:cNvSpPr>
          <p:nvPr/>
        </p:nvSpPr>
        <p:spPr bwMode="auto">
          <a:xfrm>
            <a:off x="0" y="5715000"/>
            <a:ext cx="9144000" cy="1143000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nl-NL" dirty="0"/>
          </a:p>
        </p:txBody>
      </p:sp>
      <p:pic>
        <p:nvPicPr>
          <p:cNvPr id="242697" name="Picture 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80672" y="4095750"/>
            <a:ext cx="4129728" cy="276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2696" name="Picture 8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934200" y="3657600"/>
            <a:ext cx="2209800" cy="1455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1" name="Groep 20"/>
          <p:cNvGrpSpPr/>
          <p:nvPr/>
        </p:nvGrpSpPr>
        <p:grpSpPr>
          <a:xfrm>
            <a:off x="5867400" y="2590800"/>
            <a:ext cx="2369344" cy="682625"/>
            <a:chOff x="3171824" y="3276600"/>
            <a:chExt cx="2369344" cy="682625"/>
          </a:xfrm>
        </p:grpSpPr>
        <p:sp>
          <p:nvSpPr>
            <p:cNvPr id="26" name="Rounded Rectangle 27"/>
            <p:cNvSpPr/>
            <p:nvPr/>
          </p:nvSpPr>
          <p:spPr bwMode="auto">
            <a:xfrm>
              <a:off x="3171824" y="3276600"/>
              <a:ext cx="2369344" cy="678656"/>
            </a:xfrm>
            <a:prstGeom prst="round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glow rad="228600">
                <a:schemeClr val="accent4">
                  <a:satMod val="175000"/>
                  <a:alpha val="40000"/>
                </a:schemeClr>
              </a:glow>
            </a:effectLst>
          </p:spPr>
          <p:txBody>
            <a:bodyPr/>
            <a:lstStyle/>
            <a:p>
              <a:pPr eaLnBrk="0" hangingPunct="0">
                <a:defRPr/>
              </a:pPr>
              <a:endParaRPr lang="en-US"/>
            </a:p>
          </p:txBody>
        </p:sp>
        <p:graphicFrame>
          <p:nvGraphicFramePr>
            <p:cNvPr id="241675" name="Object 11"/>
            <p:cNvGraphicFramePr>
              <a:graphicFrameLocks noChangeAspect="1"/>
            </p:cNvGraphicFramePr>
            <p:nvPr/>
          </p:nvGraphicFramePr>
          <p:xfrm>
            <a:off x="3205163" y="3286125"/>
            <a:ext cx="2284412" cy="673100"/>
          </p:xfrm>
          <a:graphic>
            <a:graphicData uri="http://schemas.openxmlformats.org/presentationml/2006/ole">
              <p:oleObj spid="_x0000_s242694" name="Equation" r:id="rId6" imgW="1422360" imgH="419040" progId="Equation.DSMT4">
                <p:embed/>
              </p:oleObj>
            </a:graphicData>
          </a:graphic>
        </p:graphicFrame>
      </p:grpSp>
      <p:sp>
        <p:nvSpPr>
          <p:cNvPr id="9221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pPr>
              <a:defRPr/>
            </a:pPr>
            <a:r>
              <a:rPr lang="en-US" i="1" kern="1200" dirty="0" err="1" smtClean="0">
                <a:solidFill>
                  <a:srgbClr val="000099"/>
                </a:solidFill>
              </a:rPr>
              <a:t>Geval</a:t>
            </a:r>
            <a:r>
              <a:rPr lang="en-US" i="1" kern="1200" dirty="0" smtClean="0">
                <a:solidFill>
                  <a:srgbClr val="000099"/>
                </a:solidFill>
              </a:rPr>
              <a:t> 3: </a:t>
            </a:r>
            <a:r>
              <a:rPr lang="en-US" i="1" kern="1200" dirty="0" err="1" smtClean="0">
                <a:solidFill>
                  <a:srgbClr val="000099"/>
                </a:solidFill>
              </a:rPr>
              <a:t>thermische</a:t>
            </a:r>
            <a:r>
              <a:rPr lang="en-US" i="1" kern="1200" dirty="0" smtClean="0">
                <a:solidFill>
                  <a:srgbClr val="000099"/>
                </a:solidFill>
              </a:rPr>
              <a:t> </a:t>
            </a:r>
            <a:r>
              <a:rPr lang="en-US" i="1" kern="1200" dirty="0" err="1" smtClean="0">
                <a:solidFill>
                  <a:srgbClr val="000099"/>
                </a:solidFill>
              </a:rPr>
              <a:t>neutronen</a:t>
            </a:r>
            <a:endParaRPr lang="en-US" i="1" kern="1200" dirty="0" smtClean="0">
              <a:solidFill>
                <a:srgbClr val="000099"/>
              </a:solidFill>
              <a:ea typeface="+mn-ea"/>
              <a:cs typeface="+mn-cs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33400" y="1219200"/>
            <a:ext cx="73914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dirty="0" err="1" smtClean="0">
                <a:latin typeface="+mn-lt"/>
              </a:rPr>
              <a:t>Thermische</a:t>
            </a:r>
            <a:r>
              <a:rPr lang="en-US" dirty="0" smtClean="0">
                <a:latin typeface="+mn-lt"/>
              </a:rPr>
              <a:t> range (</a:t>
            </a:r>
            <a:r>
              <a:rPr lang="en-US" i="1" dirty="0" smtClean="0">
                <a:latin typeface="+mn-lt"/>
              </a:rPr>
              <a:t>E &lt; E</a:t>
            </a:r>
            <a:r>
              <a:rPr lang="en-US" i="1" baseline="-25000" dirty="0" smtClean="0">
                <a:latin typeface="+mn-lt"/>
              </a:rPr>
              <a:t>0</a:t>
            </a:r>
            <a:r>
              <a:rPr lang="en-US" i="1" dirty="0" smtClean="0">
                <a:latin typeface="+mn-lt"/>
              </a:rPr>
              <a:t> = 1 </a:t>
            </a:r>
            <a:r>
              <a:rPr lang="en-US" dirty="0" err="1" smtClean="0">
                <a:latin typeface="+mn-lt"/>
              </a:rPr>
              <a:t>eV</a:t>
            </a:r>
            <a:r>
              <a:rPr lang="en-US" dirty="0" smtClean="0">
                <a:latin typeface="+mn-lt"/>
              </a:rPr>
              <a:t>)</a:t>
            </a:r>
            <a:endParaRPr lang="en-US" sz="1600" dirty="0">
              <a:latin typeface="+mn-lt"/>
            </a:endParaRPr>
          </a:p>
        </p:txBody>
      </p:sp>
      <p:sp>
        <p:nvSpPr>
          <p:cNvPr id="33" name="TextBox 17"/>
          <p:cNvSpPr txBox="1"/>
          <p:nvPr/>
        </p:nvSpPr>
        <p:spPr>
          <a:xfrm>
            <a:off x="533400" y="2133600"/>
            <a:ext cx="54102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dirty="0" err="1" smtClean="0">
                <a:latin typeface="+mn-lt"/>
              </a:rPr>
              <a:t>Gebruik</a:t>
            </a:r>
            <a:r>
              <a:rPr lang="en-US" dirty="0" smtClean="0">
                <a:latin typeface="+mn-lt"/>
              </a:rPr>
              <a:t> </a:t>
            </a:r>
            <a:r>
              <a:rPr lang="en-US" i="1" dirty="0" smtClean="0">
                <a:latin typeface="+mn-lt"/>
              </a:rPr>
              <a:t>1/E</a:t>
            </a:r>
            <a:r>
              <a:rPr lang="en-US" dirty="0" smtClean="0">
                <a:latin typeface="+mn-lt"/>
              </a:rPr>
              <a:t> flux, </a:t>
            </a:r>
            <a:r>
              <a:rPr lang="en-US" dirty="0" err="1" smtClean="0">
                <a:latin typeface="+mn-lt"/>
              </a:rPr>
              <a:t>corrigeer</a:t>
            </a:r>
            <a:r>
              <a:rPr lang="en-US" dirty="0" smtClean="0">
                <a:latin typeface="+mn-lt"/>
              </a:rPr>
              <a:t> </a:t>
            </a:r>
            <a:r>
              <a:rPr lang="en-US" dirty="0" err="1" smtClean="0">
                <a:latin typeface="+mn-lt"/>
              </a:rPr>
              <a:t>voor</a:t>
            </a:r>
            <a:r>
              <a:rPr lang="en-US" dirty="0" smtClean="0">
                <a:latin typeface="+mn-lt"/>
              </a:rPr>
              <a:t> </a:t>
            </a:r>
            <a:r>
              <a:rPr lang="en-US" dirty="0" err="1" smtClean="0">
                <a:latin typeface="+mn-lt"/>
              </a:rPr>
              <a:t>kristalrooster</a:t>
            </a:r>
            <a:r>
              <a:rPr lang="en-US" dirty="0" smtClean="0">
                <a:latin typeface="+mn-lt"/>
              </a:rPr>
              <a:t>, </a:t>
            </a:r>
            <a:r>
              <a:rPr lang="en-US" i="1" dirty="0" smtClean="0">
                <a:latin typeface="+mn-lt"/>
              </a:rPr>
              <a:t>etc</a:t>
            </a:r>
            <a:r>
              <a:rPr lang="en-US" dirty="0" smtClean="0">
                <a:latin typeface="+mn-lt"/>
              </a:rPr>
              <a:t>.</a:t>
            </a:r>
            <a:endParaRPr lang="en-US" sz="1600" dirty="0">
              <a:latin typeface="+mn-lt"/>
            </a:endParaRPr>
          </a:p>
        </p:txBody>
      </p:sp>
      <p:sp>
        <p:nvSpPr>
          <p:cNvPr id="14" name="TextBox 17"/>
          <p:cNvSpPr txBox="1"/>
          <p:nvPr/>
        </p:nvSpPr>
        <p:spPr>
          <a:xfrm>
            <a:off x="533400" y="1752600"/>
            <a:ext cx="8382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dirty="0" smtClean="0">
                <a:latin typeface="+mn-lt"/>
              </a:rPr>
              <a:t>Met </a:t>
            </a:r>
            <a:r>
              <a:rPr lang="en-US" dirty="0" err="1" smtClean="0">
                <a:latin typeface="+mn-lt"/>
              </a:rPr>
              <a:t>bronterm</a:t>
            </a:r>
            <a:endParaRPr lang="en-US" sz="1600" i="1" dirty="0">
              <a:latin typeface="+mn-lt"/>
            </a:endParaRPr>
          </a:p>
        </p:txBody>
      </p:sp>
      <p:sp>
        <p:nvSpPr>
          <p:cNvPr id="22" name="TextBox 17"/>
          <p:cNvSpPr txBox="1"/>
          <p:nvPr/>
        </p:nvSpPr>
        <p:spPr>
          <a:xfrm>
            <a:off x="533400" y="3516868"/>
            <a:ext cx="7620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dirty="0" smtClean="0">
                <a:latin typeface="+mn-lt"/>
              </a:rPr>
              <a:t>In </a:t>
            </a:r>
            <a:r>
              <a:rPr lang="en-US" dirty="0" err="1" smtClean="0">
                <a:latin typeface="+mn-lt"/>
              </a:rPr>
              <a:t>werkelijkheid</a:t>
            </a:r>
            <a:r>
              <a:rPr lang="en-US" dirty="0" smtClean="0">
                <a:latin typeface="+mn-lt"/>
              </a:rPr>
              <a:t> is </a:t>
            </a:r>
            <a:r>
              <a:rPr lang="en-US" dirty="0" err="1" smtClean="0">
                <a:latin typeface="+mn-lt"/>
              </a:rPr>
              <a:t>er</a:t>
            </a:r>
            <a:r>
              <a:rPr lang="en-US" dirty="0" smtClean="0">
                <a:latin typeface="+mn-lt"/>
              </a:rPr>
              <a:t> </a:t>
            </a:r>
            <a:r>
              <a:rPr lang="en-US" dirty="0" err="1" smtClean="0">
                <a:latin typeface="+mn-lt"/>
              </a:rPr>
              <a:t>absorptie</a:t>
            </a:r>
            <a:endParaRPr lang="en-US" dirty="0" smtClean="0">
              <a:latin typeface="+mn-lt"/>
            </a:endParaRPr>
          </a:p>
        </p:txBody>
      </p:sp>
      <p:sp>
        <p:nvSpPr>
          <p:cNvPr id="29" name="TextBox 17"/>
          <p:cNvSpPr txBox="1"/>
          <p:nvPr/>
        </p:nvSpPr>
        <p:spPr>
          <a:xfrm>
            <a:off x="533400" y="4078069"/>
            <a:ext cx="236220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dirty="0" smtClean="0">
                <a:latin typeface="+mn-lt"/>
              </a:rPr>
              <a:t>Spectra </a:t>
            </a:r>
            <a:r>
              <a:rPr lang="en-US" i="1" dirty="0" smtClean="0">
                <a:latin typeface="+mn-lt"/>
              </a:rPr>
              <a:t>E</a:t>
            </a:r>
            <a:r>
              <a:rPr lang="en-US" i="1" dirty="0" smtClean="0">
                <a:sym typeface="Symbol"/>
              </a:rPr>
              <a:t></a:t>
            </a:r>
            <a:r>
              <a:rPr lang="en-US" i="1" dirty="0" smtClean="0">
                <a:latin typeface="+mn-lt"/>
              </a:rPr>
              <a:t>(E)</a:t>
            </a:r>
            <a:r>
              <a:rPr lang="en-US" dirty="0" smtClean="0">
                <a:latin typeface="+mn-lt"/>
              </a:rPr>
              <a:t> van </a:t>
            </a:r>
            <a:r>
              <a:rPr lang="en-US" dirty="0" err="1" smtClean="0">
                <a:latin typeface="+mn-lt"/>
              </a:rPr>
              <a:t>snelle</a:t>
            </a:r>
            <a:r>
              <a:rPr lang="en-US" dirty="0" smtClean="0">
                <a:latin typeface="+mn-lt"/>
              </a:rPr>
              <a:t> en </a:t>
            </a:r>
            <a:r>
              <a:rPr lang="en-US" dirty="0" err="1" smtClean="0">
                <a:latin typeface="+mn-lt"/>
              </a:rPr>
              <a:t>thermische</a:t>
            </a:r>
            <a:r>
              <a:rPr lang="en-US" dirty="0" smtClean="0">
                <a:latin typeface="+mn-lt"/>
              </a:rPr>
              <a:t> </a:t>
            </a:r>
            <a:r>
              <a:rPr lang="en-US" dirty="0" err="1" smtClean="0">
                <a:latin typeface="+mn-lt"/>
              </a:rPr>
              <a:t>reactoren</a:t>
            </a:r>
            <a:endParaRPr lang="en-US" sz="1600" dirty="0">
              <a:latin typeface="+mn-lt"/>
            </a:endParaRPr>
          </a:p>
        </p:txBody>
      </p:sp>
      <p:graphicFrame>
        <p:nvGraphicFramePr>
          <p:cNvPr id="34" name="Object 12"/>
          <p:cNvGraphicFramePr>
            <a:graphicFrameLocks noChangeAspect="1"/>
          </p:cNvGraphicFramePr>
          <p:nvPr/>
        </p:nvGraphicFramePr>
        <p:xfrm>
          <a:off x="4495800" y="1143000"/>
          <a:ext cx="4608513" cy="531812"/>
        </p:xfrm>
        <a:graphic>
          <a:graphicData uri="http://schemas.openxmlformats.org/presentationml/2006/ole">
            <p:oleObj spid="_x0000_s242690" name="Equation" r:id="rId7" imgW="2869920" imgH="330120" progId="Equation.DSMT4">
              <p:embed/>
            </p:oleObj>
          </a:graphicData>
        </a:graphic>
      </p:graphicFrame>
      <p:sp>
        <p:nvSpPr>
          <p:cNvPr id="42" name="TextBox 17"/>
          <p:cNvSpPr txBox="1"/>
          <p:nvPr/>
        </p:nvSpPr>
        <p:spPr>
          <a:xfrm>
            <a:off x="533400" y="2514600"/>
            <a:ext cx="518160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dirty="0" smtClean="0">
                <a:latin typeface="+mn-lt"/>
              </a:rPr>
              <a:t>In </a:t>
            </a:r>
            <a:r>
              <a:rPr lang="en-US" dirty="0" err="1" smtClean="0">
                <a:latin typeface="+mn-lt"/>
              </a:rPr>
              <a:t>zuiver</a:t>
            </a:r>
            <a:r>
              <a:rPr lang="en-US" dirty="0" smtClean="0">
                <a:latin typeface="+mn-lt"/>
              </a:rPr>
              <a:t> </a:t>
            </a:r>
            <a:r>
              <a:rPr lang="en-US" dirty="0" err="1" smtClean="0">
                <a:latin typeface="+mn-lt"/>
              </a:rPr>
              <a:t>verstrooiiend</a:t>
            </a:r>
            <a:r>
              <a:rPr lang="en-US" dirty="0" smtClean="0">
                <a:latin typeface="+mn-lt"/>
              </a:rPr>
              <a:t> </a:t>
            </a:r>
            <a:r>
              <a:rPr lang="en-US" dirty="0" err="1" smtClean="0">
                <a:latin typeface="+mn-lt"/>
              </a:rPr>
              <a:t>materiaal</a:t>
            </a:r>
            <a:r>
              <a:rPr lang="en-US" dirty="0" smtClean="0">
                <a:latin typeface="+mn-lt"/>
              </a:rPr>
              <a:t> (</a:t>
            </a:r>
            <a:r>
              <a:rPr lang="en-US" dirty="0" err="1" smtClean="0">
                <a:latin typeface="+mn-lt"/>
              </a:rPr>
              <a:t>geen</a:t>
            </a:r>
            <a:r>
              <a:rPr lang="en-US" dirty="0" smtClean="0">
                <a:latin typeface="+mn-lt"/>
              </a:rPr>
              <a:t> </a:t>
            </a:r>
            <a:r>
              <a:rPr lang="en-US" dirty="0" err="1" smtClean="0">
                <a:latin typeface="+mn-lt"/>
              </a:rPr>
              <a:t>absorptie</a:t>
            </a:r>
            <a:r>
              <a:rPr lang="en-US" dirty="0" smtClean="0">
                <a:latin typeface="+mn-lt"/>
              </a:rPr>
              <a:t>) is de rate constant, </a:t>
            </a:r>
            <a:r>
              <a:rPr lang="en-US" dirty="0" err="1" smtClean="0">
                <a:latin typeface="+mn-lt"/>
              </a:rPr>
              <a:t>neutronen</a:t>
            </a:r>
            <a:r>
              <a:rPr lang="en-US" dirty="0" smtClean="0">
                <a:latin typeface="+mn-lt"/>
              </a:rPr>
              <a:t> </a:t>
            </a:r>
            <a:r>
              <a:rPr lang="en-US" dirty="0" err="1" smtClean="0">
                <a:latin typeface="+mn-lt"/>
              </a:rPr>
              <a:t>botsen</a:t>
            </a:r>
            <a:r>
              <a:rPr lang="en-US" dirty="0" smtClean="0">
                <a:latin typeface="+mn-lt"/>
              </a:rPr>
              <a:t> </a:t>
            </a:r>
            <a:r>
              <a:rPr lang="en-US" dirty="0" err="1" smtClean="0">
                <a:latin typeface="+mn-lt"/>
              </a:rPr>
              <a:t>eeuwig</a:t>
            </a:r>
            <a:r>
              <a:rPr lang="en-US" dirty="0" smtClean="0">
                <a:latin typeface="+mn-lt"/>
              </a:rPr>
              <a:t>, en het spectrum </a:t>
            </a:r>
            <a:r>
              <a:rPr lang="en-US" dirty="0" err="1" smtClean="0">
                <a:latin typeface="+mn-lt"/>
              </a:rPr>
              <a:t>wordt</a:t>
            </a:r>
            <a:r>
              <a:rPr lang="en-US" dirty="0" smtClean="0">
                <a:latin typeface="+mn-lt"/>
              </a:rPr>
              <a:t> Maxwell Boltzmann</a:t>
            </a:r>
            <a:endParaRPr lang="en-US" sz="1600" dirty="0">
              <a:latin typeface="+mn-lt"/>
            </a:endParaRPr>
          </a:p>
        </p:txBody>
      </p:sp>
      <p:graphicFrame>
        <p:nvGraphicFramePr>
          <p:cNvPr id="241673" name="Object 9"/>
          <p:cNvGraphicFramePr>
            <a:graphicFrameLocks noChangeAspect="1"/>
          </p:cNvGraphicFramePr>
          <p:nvPr/>
        </p:nvGraphicFramePr>
        <p:xfrm>
          <a:off x="2032000" y="1662112"/>
          <a:ext cx="3302000" cy="571500"/>
        </p:xfrm>
        <a:graphic>
          <a:graphicData uri="http://schemas.openxmlformats.org/presentationml/2006/ole">
            <p:oleObj spid="_x0000_s242692" name="Equation" r:id="rId8" imgW="2057400" imgH="355320" progId="Equation.DSMT4">
              <p:embed/>
            </p:oleObj>
          </a:graphicData>
        </a:graphic>
      </p:graphicFrame>
      <p:sp>
        <p:nvSpPr>
          <p:cNvPr id="25" name="TextBox 17"/>
          <p:cNvSpPr txBox="1"/>
          <p:nvPr/>
        </p:nvSpPr>
        <p:spPr>
          <a:xfrm>
            <a:off x="533400" y="5228272"/>
            <a:ext cx="2514600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dirty="0" err="1" smtClean="0">
                <a:latin typeface="+mn-lt"/>
              </a:rPr>
              <a:t>Als</a:t>
            </a:r>
            <a:r>
              <a:rPr lang="en-US" dirty="0" smtClean="0">
                <a:latin typeface="+mn-lt"/>
              </a:rPr>
              <a:t> we </a:t>
            </a:r>
            <a:r>
              <a:rPr lang="en-US" i="1" dirty="0" smtClean="0">
                <a:sym typeface="Symbol"/>
              </a:rPr>
              <a:t></a:t>
            </a:r>
            <a:r>
              <a:rPr lang="en-US" i="1" dirty="0" smtClean="0">
                <a:latin typeface="+mn-lt"/>
              </a:rPr>
              <a:t>(E) </a:t>
            </a:r>
            <a:r>
              <a:rPr lang="en-US" dirty="0" err="1" smtClean="0">
                <a:latin typeface="+mn-lt"/>
              </a:rPr>
              <a:t>geplot</a:t>
            </a:r>
            <a:r>
              <a:rPr lang="en-US" dirty="0" smtClean="0">
                <a:latin typeface="+mn-lt"/>
              </a:rPr>
              <a:t> </a:t>
            </a:r>
            <a:r>
              <a:rPr lang="en-US" dirty="0" err="1" smtClean="0">
                <a:latin typeface="+mn-lt"/>
              </a:rPr>
              <a:t>hadden</a:t>
            </a:r>
            <a:r>
              <a:rPr lang="en-US" dirty="0" smtClean="0">
                <a:latin typeface="+mn-lt"/>
              </a:rPr>
              <a:t>, </a:t>
            </a:r>
            <a:r>
              <a:rPr lang="en-US" dirty="0" err="1" smtClean="0">
                <a:latin typeface="+mn-lt"/>
              </a:rPr>
              <a:t>dan</a:t>
            </a:r>
            <a:r>
              <a:rPr lang="en-US" dirty="0" smtClean="0">
                <a:latin typeface="+mn-lt"/>
              </a:rPr>
              <a:t> was de </a:t>
            </a:r>
            <a:r>
              <a:rPr lang="en-US" dirty="0" err="1" smtClean="0">
                <a:latin typeface="+mn-lt"/>
              </a:rPr>
              <a:t>thermische</a:t>
            </a:r>
            <a:r>
              <a:rPr lang="en-US" dirty="0" smtClean="0">
                <a:latin typeface="+mn-lt"/>
              </a:rPr>
              <a:t> </a:t>
            </a:r>
            <a:r>
              <a:rPr lang="en-US" dirty="0" err="1" smtClean="0">
                <a:latin typeface="+mn-lt"/>
              </a:rPr>
              <a:t>piek</a:t>
            </a:r>
            <a:r>
              <a:rPr lang="en-US" dirty="0" smtClean="0">
                <a:latin typeface="+mn-lt"/>
              </a:rPr>
              <a:t> </a:t>
            </a:r>
            <a:r>
              <a:rPr lang="en-US" dirty="0" err="1" smtClean="0">
                <a:latin typeface="+mn-lt"/>
              </a:rPr>
              <a:t>miljoenen</a:t>
            </a:r>
            <a:r>
              <a:rPr lang="en-US" dirty="0" smtClean="0">
                <a:latin typeface="+mn-lt"/>
              </a:rPr>
              <a:t> </a:t>
            </a:r>
            <a:r>
              <a:rPr lang="en-US" dirty="0" err="1" smtClean="0">
                <a:latin typeface="+mn-lt"/>
              </a:rPr>
              <a:t>keren</a:t>
            </a:r>
            <a:r>
              <a:rPr lang="en-US" dirty="0" smtClean="0">
                <a:latin typeface="+mn-lt"/>
              </a:rPr>
              <a:t> </a:t>
            </a:r>
            <a:r>
              <a:rPr lang="en-US" dirty="0" err="1" smtClean="0">
                <a:latin typeface="+mn-lt"/>
              </a:rPr>
              <a:t>hoger</a:t>
            </a:r>
            <a:r>
              <a:rPr lang="en-US" dirty="0" smtClean="0">
                <a:latin typeface="+mn-lt"/>
              </a:rPr>
              <a:t> </a:t>
            </a:r>
            <a:r>
              <a:rPr lang="en-US" dirty="0" err="1" smtClean="0">
                <a:latin typeface="+mn-lt"/>
              </a:rPr>
              <a:t>dan</a:t>
            </a:r>
            <a:r>
              <a:rPr lang="en-US" dirty="0" smtClean="0">
                <a:latin typeface="+mn-lt"/>
              </a:rPr>
              <a:t> die van </a:t>
            </a:r>
            <a:r>
              <a:rPr lang="en-US" dirty="0" err="1" smtClean="0">
                <a:latin typeface="+mn-lt"/>
              </a:rPr>
              <a:t>splijting</a:t>
            </a:r>
            <a:endParaRPr lang="en-US" sz="1600" dirty="0">
              <a:latin typeface="+mn-lt"/>
            </a:endParaRPr>
          </a:p>
        </p:txBody>
      </p:sp>
      <p:sp>
        <p:nvSpPr>
          <p:cNvPr id="27" name="TextBox 17"/>
          <p:cNvSpPr txBox="1"/>
          <p:nvPr/>
        </p:nvSpPr>
        <p:spPr>
          <a:xfrm>
            <a:off x="7010400" y="5638800"/>
            <a:ext cx="2057400" cy="584775"/>
          </a:xfrm>
          <a:prstGeom prst="rect">
            <a:avLst/>
          </a:prstGeom>
          <a:solidFill>
            <a:srgbClr val="FFFFCC"/>
          </a:solidFill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1600" dirty="0" err="1" smtClean="0">
                <a:latin typeface="+mn-lt"/>
              </a:rPr>
              <a:t>Absorptiepieken</a:t>
            </a:r>
            <a:r>
              <a:rPr lang="en-US" sz="1600" dirty="0" smtClean="0">
                <a:latin typeface="+mn-lt"/>
              </a:rPr>
              <a:t> van Na (</a:t>
            </a:r>
            <a:r>
              <a:rPr lang="en-US" sz="1600" dirty="0" err="1" smtClean="0">
                <a:latin typeface="+mn-lt"/>
              </a:rPr>
              <a:t>koeling</a:t>
            </a:r>
            <a:r>
              <a:rPr lang="en-US" sz="1600" dirty="0" smtClean="0">
                <a:latin typeface="+mn-lt"/>
              </a:rPr>
              <a:t>) en Fe</a:t>
            </a:r>
            <a:endParaRPr lang="en-US" sz="1400" dirty="0">
              <a:latin typeface="+mn-lt"/>
            </a:endParaRPr>
          </a:p>
        </p:txBody>
      </p:sp>
      <p:cxnSp>
        <p:nvCxnSpPr>
          <p:cNvPr id="30" name="Rechte verbindingslijn met pijl 29"/>
          <p:cNvCxnSpPr>
            <a:stCxn id="27" idx="1"/>
          </p:cNvCxnSpPr>
          <p:nvPr/>
        </p:nvCxnSpPr>
        <p:spPr bwMode="auto">
          <a:xfrm rot="10800000" flipV="1">
            <a:off x="6096000" y="5931188"/>
            <a:ext cx="914400" cy="12412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00B0F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32" name="TextBox 17"/>
          <p:cNvSpPr txBox="1"/>
          <p:nvPr/>
        </p:nvSpPr>
        <p:spPr>
          <a:xfrm>
            <a:off x="3429000" y="4919246"/>
            <a:ext cx="2057400" cy="338554"/>
          </a:xfrm>
          <a:prstGeom prst="rect">
            <a:avLst/>
          </a:prstGeom>
          <a:solidFill>
            <a:srgbClr val="FFFFCC"/>
          </a:solidFill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1600" dirty="0" smtClean="0">
                <a:latin typeface="+mn-lt"/>
              </a:rPr>
              <a:t>Self-shielding </a:t>
            </a:r>
            <a:r>
              <a:rPr lang="en-US" sz="1600" dirty="0" err="1" smtClean="0">
                <a:latin typeface="+mn-lt"/>
              </a:rPr>
              <a:t>pieken</a:t>
            </a:r>
            <a:endParaRPr lang="en-US" sz="1400" dirty="0">
              <a:latin typeface="+mn-lt"/>
            </a:endParaRPr>
          </a:p>
        </p:txBody>
      </p:sp>
      <p:cxnSp>
        <p:nvCxnSpPr>
          <p:cNvPr id="36" name="Rechte verbindingslijn met pijl 35"/>
          <p:cNvCxnSpPr/>
          <p:nvPr/>
        </p:nvCxnSpPr>
        <p:spPr bwMode="auto">
          <a:xfrm rot="5400000">
            <a:off x="4311650" y="5829300"/>
            <a:ext cx="1143000" cy="1588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00B0F0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6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2416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6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9" dur="500"/>
                                        <p:tgtEl>
                                          <p:spTgt spid="2426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6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7" dur="500"/>
                                        <p:tgtEl>
                                          <p:spTgt spid="2426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33" grpId="0"/>
      <p:bldP spid="14" grpId="0"/>
      <p:bldP spid="22" grpId="0"/>
      <p:bldP spid="29" grpId="0"/>
      <p:bldP spid="42" grpId="0"/>
      <p:bldP spid="25" grpId="0"/>
      <p:bldP spid="27" grpId="0" animBg="1"/>
      <p:bldP spid="32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10"/>
          <p:cNvSpPr>
            <a:spLocks noChangeArrowheads="1"/>
          </p:cNvSpPr>
          <p:nvPr/>
        </p:nvSpPr>
        <p:spPr bwMode="auto">
          <a:xfrm>
            <a:off x="0" y="5715000"/>
            <a:ext cx="9144000" cy="1143000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nl-NL" dirty="0"/>
          </a:p>
        </p:txBody>
      </p:sp>
      <p:grpSp>
        <p:nvGrpSpPr>
          <p:cNvPr id="31" name="Groep 30"/>
          <p:cNvGrpSpPr/>
          <p:nvPr/>
        </p:nvGrpSpPr>
        <p:grpSpPr>
          <a:xfrm>
            <a:off x="2100264" y="2278856"/>
            <a:ext cx="2471736" cy="540544"/>
            <a:chOff x="2100264" y="2202656"/>
            <a:chExt cx="2471736" cy="540544"/>
          </a:xfrm>
        </p:grpSpPr>
        <p:sp>
          <p:nvSpPr>
            <p:cNvPr id="26" name="Rounded Rectangle 27"/>
            <p:cNvSpPr/>
            <p:nvPr/>
          </p:nvSpPr>
          <p:spPr bwMode="auto">
            <a:xfrm>
              <a:off x="2100264" y="2209800"/>
              <a:ext cx="2471736" cy="533400"/>
            </a:xfrm>
            <a:prstGeom prst="round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glow rad="228600">
                <a:schemeClr val="accent4">
                  <a:satMod val="175000"/>
                  <a:alpha val="40000"/>
                </a:schemeClr>
              </a:glow>
            </a:effectLst>
          </p:spPr>
          <p:txBody>
            <a:bodyPr/>
            <a:lstStyle/>
            <a:p>
              <a:pPr eaLnBrk="0" hangingPunct="0">
                <a:defRPr/>
              </a:pPr>
              <a:endParaRPr lang="en-US"/>
            </a:p>
          </p:txBody>
        </p:sp>
        <p:graphicFrame>
          <p:nvGraphicFramePr>
            <p:cNvPr id="241675" name="Object 11"/>
            <p:cNvGraphicFramePr>
              <a:graphicFrameLocks noChangeAspect="1"/>
            </p:cNvGraphicFramePr>
            <p:nvPr/>
          </p:nvGraphicFramePr>
          <p:xfrm>
            <a:off x="2170113" y="2202656"/>
            <a:ext cx="2325687" cy="530225"/>
          </p:xfrm>
          <a:graphic>
            <a:graphicData uri="http://schemas.openxmlformats.org/presentationml/2006/ole">
              <p:oleObj spid="_x0000_s243716" name="Equation" r:id="rId4" imgW="1447560" imgH="330120" progId="Equation.DSMT4">
                <p:embed/>
              </p:oleObj>
            </a:graphicData>
          </a:graphic>
        </p:graphicFrame>
      </p:grpSp>
      <p:sp>
        <p:nvSpPr>
          <p:cNvPr id="9221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pPr>
              <a:defRPr/>
            </a:pPr>
            <a:r>
              <a:rPr lang="en-US" i="1" kern="1200" dirty="0" smtClean="0">
                <a:solidFill>
                  <a:srgbClr val="000099"/>
                </a:solidFill>
              </a:rPr>
              <a:t>Energy averaged reaction rates</a:t>
            </a:r>
            <a:endParaRPr lang="en-US" i="1" kern="1200" dirty="0" smtClean="0">
              <a:solidFill>
                <a:srgbClr val="000099"/>
              </a:solidFill>
              <a:ea typeface="+mn-ea"/>
              <a:cs typeface="+mn-cs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33400" y="1219200"/>
            <a:ext cx="78486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dirty="0" err="1" smtClean="0">
                <a:latin typeface="+mn-lt"/>
              </a:rPr>
              <a:t>Bedrijven</a:t>
            </a:r>
            <a:r>
              <a:rPr lang="en-US" dirty="0" smtClean="0">
                <a:latin typeface="+mn-lt"/>
              </a:rPr>
              <a:t> van </a:t>
            </a:r>
            <a:r>
              <a:rPr lang="en-US" dirty="0" err="1" smtClean="0">
                <a:latin typeface="+mn-lt"/>
              </a:rPr>
              <a:t>een</a:t>
            </a:r>
            <a:r>
              <a:rPr lang="en-US" dirty="0" smtClean="0">
                <a:latin typeface="+mn-lt"/>
              </a:rPr>
              <a:t> </a:t>
            </a:r>
            <a:r>
              <a:rPr lang="en-US" dirty="0" err="1" smtClean="0">
                <a:latin typeface="+mn-lt"/>
              </a:rPr>
              <a:t>kettingreactie</a:t>
            </a:r>
            <a:r>
              <a:rPr lang="en-US" dirty="0" smtClean="0">
                <a:latin typeface="+mn-lt"/>
              </a:rPr>
              <a:t> </a:t>
            </a:r>
            <a:r>
              <a:rPr lang="en-US" dirty="0" err="1" smtClean="0">
                <a:latin typeface="+mn-lt"/>
              </a:rPr>
              <a:t>hangt</a:t>
            </a:r>
            <a:r>
              <a:rPr lang="en-US" dirty="0" smtClean="0">
                <a:latin typeface="+mn-lt"/>
              </a:rPr>
              <a:t> </a:t>
            </a:r>
            <a:r>
              <a:rPr lang="en-US" dirty="0" err="1" smtClean="0">
                <a:latin typeface="+mn-lt"/>
              </a:rPr>
              <a:t>af</a:t>
            </a:r>
            <a:r>
              <a:rPr lang="en-US" dirty="0" smtClean="0">
                <a:latin typeface="+mn-lt"/>
              </a:rPr>
              <a:t> van de neutron </a:t>
            </a:r>
            <a:r>
              <a:rPr lang="en-US" dirty="0" err="1" smtClean="0">
                <a:latin typeface="+mn-lt"/>
              </a:rPr>
              <a:t>energieverdeling</a:t>
            </a:r>
            <a:endParaRPr lang="en-US" sz="1600" dirty="0">
              <a:latin typeface="+mn-lt"/>
            </a:endParaRPr>
          </a:p>
        </p:txBody>
      </p:sp>
      <p:sp>
        <p:nvSpPr>
          <p:cNvPr id="33" name="TextBox 17"/>
          <p:cNvSpPr txBox="1"/>
          <p:nvPr/>
        </p:nvSpPr>
        <p:spPr>
          <a:xfrm>
            <a:off x="533400" y="1828800"/>
            <a:ext cx="78486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dirty="0" smtClean="0">
                <a:latin typeface="+mn-lt"/>
              </a:rPr>
              <a:t>We </a:t>
            </a:r>
            <a:r>
              <a:rPr lang="en-US" dirty="0" err="1" smtClean="0">
                <a:latin typeface="+mn-lt"/>
              </a:rPr>
              <a:t>moeten</a:t>
            </a:r>
            <a:r>
              <a:rPr lang="en-US" dirty="0" smtClean="0">
                <a:latin typeface="+mn-lt"/>
              </a:rPr>
              <a:t> data (</a:t>
            </a:r>
            <a:r>
              <a:rPr lang="en-US" dirty="0" err="1" smtClean="0">
                <a:latin typeface="+mn-lt"/>
              </a:rPr>
              <a:t>werkzame</a:t>
            </a:r>
            <a:r>
              <a:rPr lang="en-US" dirty="0" smtClean="0">
                <a:latin typeface="+mn-lt"/>
              </a:rPr>
              <a:t> </a:t>
            </a:r>
            <a:r>
              <a:rPr lang="en-US" dirty="0" err="1" smtClean="0">
                <a:latin typeface="+mn-lt"/>
              </a:rPr>
              <a:t>doorsneden</a:t>
            </a:r>
            <a:r>
              <a:rPr lang="en-US" dirty="0" smtClean="0">
                <a:latin typeface="+mn-lt"/>
              </a:rPr>
              <a:t>) </a:t>
            </a:r>
            <a:r>
              <a:rPr lang="en-US" dirty="0" err="1" smtClean="0">
                <a:latin typeface="+mn-lt"/>
              </a:rPr>
              <a:t>middelen</a:t>
            </a:r>
            <a:r>
              <a:rPr lang="en-US" dirty="0" smtClean="0">
                <a:latin typeface="+mn-lt"/>
              </a:rPr>
              <a:t> over neutron </a:t>
            </a:r>
            <a:r>
              <a:rPr lang="en-US" dirty="0" err="1" smtClean="0">
                <a:latin typeface="+mn-lt"/>
              </a:rPr>
              <a:t>energie</a:t>
            </a:r>
            <a:r>
              <a:rPr lang="en-US" dirty="0" err="1" smtClean="0">
                <a:latin typeface="Arial"/>
                <a:cs typeface="Arial"/>
              </a:rPr>
              <a:t>ën</a:t>
            </a:r>
            <a:endParaRPr lang="en-US" sz="1600" dirty="0">
              <a:latin typeface="+mn-lt"/>
            </a:endParaRPr>
          </a:p>
        </p:txBody>
      </p:sp>
      <p:sp>
        <p:nvSpPr>
          <p:cNvPr id="14" name="TextBox 17"/>
          <p:cNvSpPr txBox="1"/>
          <p:nvPr/>
        </p:nvSpPr>
        <p:spPr>
          <a:xfrm>
            <a:off x="533400" y="1524000"/>
            <a:ext cx="8382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dirty="0" smtClean="0">
                <a:latin typeface="+mn-lt"/>
              </a:rPr>
              <a:t>Die </a:t>
            </a:r>
            <a:r>
              <a:rPr lang="en-US" dirty="0" err="1" smtClean="0">
                <a:latin typeface="+mn-lt"/>
              </a:rPr>
              <a:t>wordt</a:t>
            </a:r>
            <a:r>
              <a:rPr lang="en-US" dirty="0" smtClean="0">
                <a:latin typeface="+mn-lt"/>
              </a:rPr>
              <a:t> </a:t>
            </a:r>
            <a:r>
              <a:rPr lang="en-US" dirty="0" err="1" smtClean="0">
                <a:latin typeface="+mn-lt"/>
              </a:rPr>
              <a:t>bepaald</a:t>
            </a:r>
            <a:r>
              <a:rPr lang="en-US" dirty="0" smtClean="0">
                <a:latin typeface="+mn-lt"/>
              </a:rPr>
              <a:t> door de </a:t>
            </a:r>
            <a:r>
              <a:rPr lang="en-US" dirty="0" err="1" smtClean="0">
                <a:latin typeface="+mn-lt"/>
              </a:rPr>
              <a:t>materialen</a:t>
            </a:r>
            <a:r>
              <a:rPr lang="en-US" dirty="0" smtClean="0">
                <a:latin typeface="+mn-lt"/>
              </a:rPr>
              <a:t> die in de reactor </a:t>
            </a:r>
            <a:r>
              <a:rPr lang="en-US" dirty="0" err="1" smtClean="0">
                <a:latin typeface="+mn-lt"/>
              </a:rPr>
              <a:t>aanwezig</a:t>
            </a:r>
            <a:r>
              <a:rPr lang="en-US" dirty="0" smtClean="0">
                <a:latin typeface="+mn-lt"/>
              </a:rPr>
              <a:t> </a:t>
            </a:r>
            <a:r>
              <a:rPr lang="en-US" dirty="0" err="1" smtClean="0">
                <a:latin typeface="+mn-lt"/>
              </a:rPr>
              <a:t>zijn</a:t>
            </a:r>
            <a:endParaRPr lang="en-US" sz="1600" i="1" dirty="0">
              <a:latin typeface="+mn-lt"/>
            </a:endParaRPr>
          </a:p>
        </p:txBody>
      </p:sp>
      <p:sp>
        <p:nvSpPr>
          <p:cNvPr id="22" name="TextBox 17"/>
          <p:cNvSpPr txBox="1"/>
          <p:nvPr/>
        </p:nvSpPr>
        <p:spPr>
          <a:xfrm>
            <a:off x="533400" y="3429000"/>
            <a:ext cx="7620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dirty="0" smtClean="0">
                <a:latin typeface="+mn-lt"/>
              </a:rPr>
              <a:t>Flux (</a:t>
            </a:r>
            <a:r>
              <a:rPr lang="en-US" dirty="0" err="1" smtClean="0">
                <a:latin typeface="+mn-lt"/>
              </a:rPr>
              <a:t>geintegreerd</a:t>
            </a:r>
            <a:r>
              <a:rPr lang="en-US" dirty="0" smtClean="0">
                <a:latin typeface="+mn-lt"/>
              </a:rPr>
              <a:t> over </a:t>
            </a:r>
            <a:r>
              <a:rPr lang="en-US" dirty="0" err="1" smtClean="0">
                <a:latin typeface="+mn-lt"/>
              </a:rPr>
              <a:t>energie</a:t>
            </a:r>
            <a:r>
              <a:rPr lang="en-US" dirty="0" smtClean="0">
                <a:latin typeface="+mn-lt"/>
              </a:rPr>
              <a:t>)</a:t>
            </a:r>
          </a:p>
        </p:txBody>
      </p:sp>
      <p:sp>
        <p:nvSpPr>
          <p:cNvPr id="29" name="TextBox 17"/>
          <p:cNvSpPr txBox="1"/>
          <p:nvPr/>
        </p:nvSpPr>
        <p:spPr>
          <a:xfrm>
            <a:off x="533400" y="4078069"/>
            <a:ext cx="81534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dirty="0" err="1" smtClean="0">
                <a:latin typeface="+mn-lt"/>
              </a:rPr>
              <a:t>Vanwege</a:t>
            </a:r>
            <a:r>
              <a:rPr lang="en-US" dirty="0" smtClean="0">
                <a:latin typeface="+mn-lt"/>
              </a:rPr>
              <a:t>                </a:t>
            </a:r>
            <a:r>
              <a:rPr lang="en-US" dirty="0" err="1" smtClean="0">
                <a:latin typeface="+mn-lt"/>
              </a:rPr>
              <a:t>kan</a:t>
            </a:r>
            <a:r>
              <a:rPr lang="en-US" dirty="0" smtClean="0">
                <a:latin typeface="+mn-lt"/>
              </a:rPr>
              <a:t> </a:t>
            </a:r>
            <a:r>
              <a:rPr lang="en-US" dirty="0" err="1" smtClean="0">
                <a:latin typeface="+mn-lt"/>
              </a:rPr>
              <a:t>e.e.a</a:t>
            </a:r>
            <a:r>
              <a:rPr lang="en-US" dirty="0" smtClean="0">
                <a:latin typeface="+mn-lt"/>
              </a:rPr>
              <a:t>. </a:t>
            </a:r>
            <a:r>
              <a:rPr lang="en-US" dirty="0" err="1" smtClean="0">
                <a:latin typeface="+mn-lt"/>
              </a:rPr>
              <a:t>ook</a:t>
            </a:r>
            <a:r>
              <a:rPr lang="en-US" dirty="0" smtClean="0">
                <a:latin typeface="+mn-lt"/>
              </a:rPr>
              <a:t> met </a:t>
            </a:r>
            <a:r>
              <a:rPr lang="en-US" dirty="0" err="1" smtClean="0">
                <a:latin typeface="+mn-lt"/>
              </a:rPr>
              <a:t>microscopische</a:t>
            </a:r>
            <a:r>
              <a:rPr lang="en-US" dirty="0" smtClean="0">
                <a:latin typeface="+mn-lt"/>
              </a:rPr>
              <a:t> </a:t>
            </a:r>
            <a:r>
              <a:rPr lang="en-US" dirty="0" err="1" smtClean="0">
                <a:latin typeface="+mn-lt"/>
              </a:rPr>
              <a:t>werkzame</a:t>
            </a:r>
            <a:r>
              <a:rPr lang="en-US" dirty="0" smtClean="0">
                <a:latin typeface="+mn-lt"/>
              </a:rPr>
              <a:t> </a:t>
            </a:r>
            <a:r>
              <a:rPr lang="en-US" dirty="0" err="1" smtClean="0">
                <a:latin typeface="+mn-lt"/>
              </a:rPr>
              <a:t>doorsneden</a:t>
            </a:r>
            <a:endParaRPr lang="en-US" sz="1600" dirty="0">
              <a:latin typeface="+mn-lt"/>
            </a:endParaRPr>
          </a:p>
        </p:txBody>
      </p:sp>
      <p:sp>
        <p:nvSpPr>
          <p:cNvPr id="42" name="TextBox 17"/>
          <p:cNvSpPr txBox="1"/>
          <p:nvPr/>
        </p:nvSpPr>
        <p:spPr>
          <a:xfrm>
            <a:off x="533400" y="2362200"/>
            <a:ext cx="51816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dirty="0" smtClean="0">
                <a:latin typeface="+mn-lt"/>
              </a:rPr>
              <a:t>Reaction rate</a:t>
            </a:r>
            <a:endParaRPr lang="en-US" sz="1600" dirty="0">
              <a:latin typeface="+mn-lt"/>
            </a:endParaRPr>
          </a:p>
        </p:txBody>
      </p:sp>
      <p:sp>
        <p:nvSpPr>
          <p:cNvPr id="25" name="TextBox 17"/>
          <p:cNvSpPr txBox="1"/>
          <p:nvPr/>
        </p:nvSpPr>
        <p:spPr>
          <a:xfrm>
            <a:off x="533400" y="5116352"/>
            <a:ext cx="44958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dirty="0" smtClean="0">
                <a:latin typeface="+mn-lt"/>
              </a:rPr>
              <a:t>En de flux </a:t>
            </a:r>
            <a:r>
              <a:rPr lang="en-US" dirty="0" err="1" smtClean="0">
                <a:latin typeface="+mn-lt"/>
              </a:rPr>
              <a:t>kan</a:t>
            </a:r>
            <a:r>
              <a:rPr lang="en-US" dirty="0" smtClean="0">
                <a:latin typeface="+mn-lt"/>
              </a:rPr>
              <a:t> </a:t>
            </a:r>
            <a:r>
              <a:rPr lang="en-US" dirty="0" err="1" smtClean="0">
                <a:latin typeface="+mn-lt"/>
              </a:rPr>
              <a:t>geschreven</a:t>
            </a:r>
            <a:r>
              <a:rPr lang="en-US" dirty="0" smtClean="0">
                <a:latin typeface="+mn-lt"/>
              </a:rPr>
              <a:t> </a:t>
            </a:r>
            <a:r>
              <a:rPr lang="en-US" dirty="0" err="1" smtClean="0">
                <a:latin typeface="+mn-lt"/>
              </a:rPr>
              <a:t>worden</a:t>
            </a:r>
            <a:r>
              <a:rPr lang="en-US" dirty="0" smtClean="0">
                <a:latin typeface="+mn-lt"/>
              </a:rPr>
              <a:t> </a:t>
            </a:r>
            <a:r>
              <a:rPr lang="en-US" dirty="0" err="1" smtClean="0">
                <a:latin typeface="+mn-lt"/>
              </a:rPr>
              <a:t>als</a:t>
            </a:r>
            <a:endParaRPr lang="en-US" sz="1600" dirty="0">
              <a:latin typeface="+mn-lt"/>
            </a:endParaRPr>
          </a:p>
        </p:txBody>
      </p:sp>
      <p:graphicFrame>
        <p:nvGraphicFramePr>
          <p:cNvPr id="23" name="Object 11"/>
          <p:cNvGraphicFramePr>
            <a:graphicFrameLocks noChangeAspect="1"/>
          </p:cNvGraphicFramePr>
          <p:nvPr/>
        </p:nvGraphicFramePr>
        <p:xfrm>
          <a:off x="3200400" y="2829719"/>
          <a:ext cx="3427413" cy="530225"/>
        </p:xfrm>
        <a:graphic>
          <a:graphicData uri="http://schemas.openxmlformats.org/presentationml/2006/ole">
            <p:oleObj spid="_x0000_s243717" name="Equation" r:id="rId5" imgW="2133360" imgH="330120" progId="Equation.DSMT4">
              <p:embed/>
            </p:oleObj>
          </a:graphicData>
        </a:graphic>
      </p:graphicFrame>
      <p:sp>
        <p:nvSpPr>
          <p:cNvPr id="28" name="TextBox 17"/>
          <p:cNvSpPr txBox="1"/>
          <p:nvPr/>
        </p:nvSpPr>
        <p:spPr>
          <a:xfrm>
            <a:off x="533400" y="2905919"/>
            <a:ext cx="51816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dirty="0" err="1" smtClean="0">
                <a:latin typeface="+mn-lt"/>
              </a:rPr>
              <a:t>Werkzame</a:t>
            </a:r>
            <a:r>
              <a:rPr lang="en-US" dirty="0" smtClean="0">
                <a:latin typeface="+mn-lt"/>
              </a:rPr>
              <a:t> </a:t>
            </a:r>
            <a:r>
              <a:rPr lang="en-US" dirty="0" err="1" smtClean="0">
                <a:latin typeface="+mn-lt"/>
              </a:rPr>
              <a:t>doorsnede</a:t>
            </a:r>
            <a:endParaRPr lang="en-US" sz="1600" dirty="0">
              <a:latin typeface="+mn-lt"/>
            </a:endParaRPr>
          </a:p>
        </p:txBody>
      </p:sp>
      <p:graphicFrame>
        <p:nvGraphicFramePr>
          <p:cNvPr id="243718" name="Object 6"/>
          <p:cNvGraphicFramePr>
            <a:graphicFrameLocks noChangeAspect="1"/>
          </p:cNvGraphicFramePr>
          <p:nvPr/>
        </p:nvGraphicFramePr>
        <p:xfrm>
          <a:off x="4038600" y="3355975"/>
          <a:ext cx="1509712" cy="530225"/>
        </p:xfrm>
        <a:graphic>
          <a:graphicData uri="http://schemas.openxmlformats.org/presentationml/2006/ole">
            <p:oleObj spid="_x0000_s243718" name="Equation" r:id="rId6" imgW="939600" imgH="330120" progId="Equation.DSMT4">
              <p:embed/>
            </p:oleObj>
          </a:graphicData>
        </a:graphic>
      </p:graphicFrame>
      <p:graphicFrame>
        <p:nvGraphicFramePr>
          <p:cNvPr id="243719" name="Object 7"/>
          <p:cNvGraphicFramePr>
            <a:graphicFrameLocks noChangeAspect="1"/>
          </p:cNvGraphicFramePr>
          <p:nvPr/>
        </p:nvGraphicFramePr>
        <p:xfrm>
          <a:off x="1545432" y="4100512"/>
          <a:ext cx="998537" cy="366712"/>
        </p:xfrm>
        <a:graphic>
          <a:graphicData uri="http://schemas.openxmlformats.org/presentationml/2006/ole">
            <p:oleObj spid="_x0000_s243719" name="Equation" r:id="rId7" imgW="622080" imgH="228600" progId="Equation.DSMT4">
              <p:embed/>
            </p:oleObj>
          </a:graphicData>
        </a:graphic>
      </p:graphicFrame>
      <p:graphicFrame>
        <p:nvGraphicFramePr>
          <p:cNvPr id="38" name="Object 11"/>
          <p:cNvGraphicFramePr>
            <a:graphicFrameLocks noChangeAspect="1"/>
          </p:cNvGraphicFramePr>
          <p:nvPr/>
        </p:nvGraphicFramePr>
        <p:xfrm>
          <a:off x="762000" y="4495800"/>
          <a:ext cx="2325687" cy="530225"/>
        </p:xfrm>
        <a:graphic>
          <a:graphicData uri="http://schemas.openxmlformats.org/presentationml/2006/ole">
            <p:oleObj spid="_x0000_s243720" name="Equation" r:id="rId8" imgW="1447560" imgH="330120" progId="Equation.DSMT4">
              <p:embed/>
            </p:oleObj>
          </a:graphicData>
        </a:graphic>
      </p:graphicFrame>
      <p:graphicFrame>
        <p:nvGraphicFramePr>
          <p:cNvPr id="243721" name="Object 9"/>
          <p:cNvGraphicFramePr>
            <a:graphicFrameLocks noChangeAspect="1"/>
          </p:cNvGraphicFramePr>
          <p:nvPr/>
        </p:nvGraphicFramePr>
        <p:xfrm>
          <a:off x="4095750" y="4495800"/>
          <a:ext cx="3448050" cy="530225"/>
        </p:xfrm>
        <a:graphic>
          <a:graphicData uri="http://schemas.openxmlformats.org/presentationml/2006/ole">
            <p:oleObj spid="_x0000_s243721" name="Equation" r:id="rId9" imgW="2145960" imgH="330120" progId="Equation.DSMT4">
              <p:embed/>
            </p:oleObj>
          </a:graphicData>
        </a:graphic>
      </p:graphicFrame>
      <p:graphicFrame>
        <p:nvGraphicFramePr>
          <p:cNvPr id="243722" name="Object 10"/>
          <p:cNvGraphicFramePr>
            <a:graphicFrameLocks noChangeAspect="1"/>
          </p:cNvGraphicFramePr>
          <p:nvPr/>
        </p:nvGraphicFramePr>
        <p:xfrm>
          <a:off x="4602162" y="5029200"/>
          <a:ext cx="2408238" cy="530225"/>
        </p:xfrm>
        <a:graphic>
          <a:graphicData uri="http://schemas.openxmlformats.org/presentationml/2006/ole">
            <p:oleObj spid="_x0000_s243722" name="Equation" r:id="rId10" imgW="1498320" imgH="330120" progId="Equation.DSMT4">
              <p:embed/>
            </p:oleObj>
          </a:graphicData>
        </a:graphic>
      </p:graphicFrame>
      <p:sp>
        <p:nvSpPr>
          <p:cNvPr id="39" name="TextBox 17"/>
          <p:cNvSpPr txBox="1"/>
          <p:nvPr/>
        </p:nvSpPr>
        <p:spPr>
          <a:xfrm>
            <a:off x="533400" y="5538548"/>
            <a:ext cx="44958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dirty="0" err="1" smtClean="0">
                <a:latin typeface="+mn-lt"/>
              </a:rPr>
              <a:t>Gemiddelde</a:t>
            </a:r>
            <a:r>
              <a:rPr lang="en-US" dirty="0" smtClean="0">
                <a:latin typeface="+mn-lt"/>
              </a:rPr>
              <a:t> </a:t>
            </a:r>
            <a:r>
              <a:rPr lang="en-US" dirty="0" err="1" smtClean="0">
                <a:latin typeface="+mn-lt"/>
              </a:rPr>
              <a:t>snelheid</a:t>
            </a:r>
            <a:endParaRPr lang="en-US" sz="1600" dirty="0">
              <a:latin typeface="+mn-lt"/>
            </a:endParaRPr>
          </a:p>
        </p:txBody>
      </p:sp>
      <p:graphicFrame>
        <p:nvGraphicFramePr>
          <p:cNvPr id="243723" name="Object 11"/>
          <p:cNvGraphicFramePr>
            <a:graphicFrameLocks noChangeAspect="1"/>
          </p:cNvGraphicFramePr>
          <p:nvPr/>
        </p:nvGraphicFramePr>
        <p:xfrm>
          <a:off x="2801938" y="5457824"/>
          <a:ext cx="3141662" cy="530225"/>
        </p:xfrm>
        <a:graphic>
          <a:graphicData uri="http://schemas.openxmlformats.org/presentationml/2006/ole">
            <p:oleObj spid="_x0000_s243723" name="Equation" r:id="rId11" imgW="1955520" imgH="330120" progId="Equation.DSMT4">
              <p:embed/>
            </p:oleObj>
          </a:graphicData>
        </a:graphic>
      </p:graphicFrame>
      <p:sp>
        <p:nvSpPr>
          <p:cNvPr id="40" name="TextBox 17"/>
          <p:cNvSpPr txBox="1"/>
          <p:nvPr/>
        </p:nvSpPr>
        <p:spPr>
          <a:xfrm>
            <a:off x="533400" y="5995748"/>
            <a:ext cx="44958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dirty="0" err="1" smtClean="0">
                <a:latin typeface="+mn-lt"/>
              </a:rPr>
              <a:t>Partities</a:t>
            </a:r>
            <a:r>
              <a:rPr lang="en-US" dirty="0" smtClean="0">
                <a:latin typeface="+mn-lt"/>
              </a:rPr>
              <a:t> </a:t>
            </a:r>
            <a:r>
              <a:rPr lang="en-US" dirty="0" err="1" smtClean="0">
                <a:latin typeface="+mn-lt"/>
              </a:rPr>
              <a:t>zijn</a:t>
            </a:r>
            <a:r>
              <a:rPr lang="en-US" dirty="0" smtClean="0">
                <a:latin typeface="+mn-lt"/>
              </a:rPr>
              <a:t> </a:t>
            </a:r>
            <a:r>
              <a:rPr lang="en-US" dirty="0" err="1" smtClean="0">
                <a:latin typeface="+mn-lt"/>
              </a:rPr>
              <a:t>ook</a:t>
            </a:r>
            <a:r>
              <a:rPr lang="en-US" dirty="0" smtClean="0">
                <a:latin typeface="+mn-lt"/>
              </a:rPr>
              <a:t> </a:t>
            </a:r>
            <a:r>
              <a:rPr lang="en-US" dirty="0" err="1" smtClean="0">
                <a:latin typeface="+mn-lt"/>
              </a:rPr>
              <a:t>mogelijk</a:t>
            </a:r>
            <a:endParaRPr lang="en-US" sz="1600" dirty="0">
              <a:latin typeface="+mn-lt"/>
            </a:endParaRPr>
          </a:p>
        </p:txBody>
      </p:sp>
      <p:graphicFrame>
        <p:nvGraphicFramePr>
          <p:cNvPr id="243724" name="Object 12"/>
          <p:cNvGraphicFramePr>
            <a:graphicFrameLocks noChangeAspect="1"/>
          </p:cNvGraphicFramePr>
          <p:nvPr/>
        </p:nvGraphicFramePr>
        <p:xfrm>
          <a:off x="3352800" y="5984080"/>
          <a:ext cx="5610225" cy="469900"/>
        </p:xfrm>
        <a:graphic>
          <a:graphicData uri="http://schemas.openxmlformats.org/presentationml/2006/ole">
            <p:oleObj spid="_x0000_s243724" name="Equation" r:id="rId12" imgW="3492360" imgH="291960" progId="Equation.DSMT4">
              <p:embed/>
            </p:oleObj>
          </a:graphicData>
        </a:graphic>
      </p:graphicFrame>
      <p:sp>
        <p:nvSpPr>
          <p:cNvPr id="41" name="PIJL-RECHTS 40"/>
          <p:cNvSpPr/>
          <p:nvPr/>
        </p:nvSpPr>
        <p:spPr bwMode="auto">
          <a:xfrm>
            <a:off x="1447800" y="6479384"/>
            <a:ext cx="685800" cy="381000"/>
          </a:xfrm>
          <a:prstGeom prst="rightArrow">
            <a:avLst/>
          </a:prstGeom>
          <a:solidFill>
            <a:srgbClr val="0070C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Symbol" pitchFamily="18" charset="2"/>
            </a:endParaRPr>
          </a:p>
        </p:txBody>
      </p:sp>
      <p:graphicFrame>
        <p:nvGraphicFramePr>
          <p:cNvPr id="243725" name="Object 13"/>
          <p:cNvGraphicFramePr>
            <a:graphicFrameLocks noChangeAspect="1"/>
          </p:cNvGraphicFramePr>
          <p:nvPr/>
        </p:nvGraphicFramePr>
        <p:xfrm>
          <a:off x="2209800" y="6489700"/>
          <a:ext cx="2754312" cy="368300"/>
        </p:xfrm>
        <a:graphic>
          <a:graphicData uri="http://schemas.openxmlformats.org/presentationml/2006/ole">
            <p:oleObj spid="_x0000_s243725" name="Equation" r:id="rId13" imgW="1714320" imgH="228600" progId="Equation.DSMT4">
              <p:embed/>
            </p:oleObj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7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1" dur="500"/>
                                        <p:tgtEl>
                                          <p:spTgt spid="2437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7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9" dur="500"/>
                                        <p:tgtEl>
                                          <p:spTgt spid="2437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7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7" dur="500"/>
                                        <p:tgtEl>
                                          <p:spTgt spid="2437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5" dur="500"/>
                                        <p:tgtEl>
                                          <p:spTgt spid="2437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7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3" dur="500"/>
                                        <p:tgtEl>
                                          <p:spTgt spid="2437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1" dur="500"/>
                                        <p:tgtEl>
                                          <p:spTgt spid="2437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7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9" dur="500"/>
                                        <p:tgtEl>
                                          <p:spTgt spid="2437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33" grpId="0"/>
      <p:bldP spid="14" grpId="0"/>
      <p:bldP spid="22" grpId="0"/>
      <p:bldP spid="29" grpId="0"/>
      <p:bldP spid="42" grpId="0"/>
      <p:bldP spid="25" grpId="0"/>
      <p:bldP spid="28" grpId="0"/>
      <p:bldP spid="39" grpId="0"/>
      <p:bldP spid="40" grpId="0"/>
      <p:bldP spid="41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1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pPr>
              <a:defRPr/>
            </a:pPr>
            <a:r>
              <a:rPr lang="en-US" i="1" kern="1200" dirty="0" smtClean="0">
                <a:solidFill>
                  <a:srgbClr val="000099"/>
                </a:solidFill>
              </a:rPr>
              <a:t>Neutron </a:t>
            </a:r>
            <a:r>
              <a:rPr lang="en-US" i="1" kern="1200" dirty="0" err="1" smtClean="0">
                <a:solidFill>
                  <a:srgbClr val="000099"/>
                </a:solidFill>
              </a:rPr>
              <a:t>interacties</a:t>
            </a:r>
            <a:endParaRPr lang="en-US" i="1" kern="1200" dirty="0" smtClean="0">
              <a:solidFill>
                <a:srgbClr val="000099"/>
              </a:solidFill>
              <a:ea typeface="+mn-ea"/>
              <a:cs typeface="+mn-cs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33400" y="1219200"/>
            <a:ext cx="81534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dirty="0" err="1" smtClean="0">
                <a:latin typeface="+mn-lt"/>
              </a:rPr>
              <a:t>Werkzame</a:t>
            </a:r>
            <a:r>
              <a:rPr lang="en-US" dirty="0" smtClean="0">
                <a:latin typeface="+mn-lt"/>
              </a:rPr>
              <a:t> </a:t>
            </a:r>
            <a:r>
              <a:rPr lang="en-US" dirty="0" err="1" smtClean="0">
                <a:latin typeface="+mn-lt"/>
              </a:rPr>
              <a:t>doorsnede</a:t>
            </a:r>
            <a:r>
              <a:rPr lang="en-US" dirty="0" smtClean="0">
                <a:latin typeface="+mn-lt"/>
              </a:rPr>
              <a:t> </a:t>
            </a:r>
            <a:r>
              <a:rPr lang="en-US" dirty="0" err="1" smtClean="0">
                <a:latin typeface="+mn-lt"/>
              </a:rPr>
              <a:t>bepaalt</a:t>
            </a:r>
            <a:r>
              <a:rPr lang="en-US" dirty="0" smtClean="0">
                <a:latin typeface="+mn-lt"/>
              </a:rPr>
              <a:t> de </a:t>
            </a:r>
            <a:r>
              <a:rPr lang="en-US" dirty="0" err="1" smtClean="0">
                <a:latin typeface="+mn-lt"/>
              </a:rPr>
              <a:t>waarschijnlijkheid</a:t>
            </a:r>
            <a:r>
              <a:rPr lang="en-US" dirty="0" smtClean="0">
                <a:latin typeface="+mn-lt"/>
              </a:rPr>
              <a:t> </a:t>
            </a:r>
            <a:r>
              <a:rPr lang="en-US" dirty="0" err="1" smtClean="0">
                <a:latin typeface="+mn-lt"/>
              </a:rPr>
              <a:t>dat</a:t>
            </a:r>
            <a:r>
              <a:rPr lang="en-US" dirty="0" smtClean="0">
                <a:latin typeface="+mn-lt"/>
              </a:rPr>
              <a:t> </a:t>
            </a:r>
            <a:r>
              <a:rPr lang="en-US" dirty="0" err="1" smtClean="0">
                <a:latin typeface="+mn-lt"/>
              </a:rPr>
              <a:t>een</a:t>
            </a:r>
            <a:r>
              <a:rPr lang="en-US" dirty="0" smtClean="0">
                <a:latin typeface="+mn-lt"/>
              </a:rPr>
              <a:t> </a:t>
            </a:r>
            <a:r>
              <a:rPr lang="en-US" dirty="0" err="1" smtClean="0">
                <a:latin typeface="+mn-lt"/>
              </a:rPr>
              <a:t>reactie</a:t>
            </a:r>
            <a:r>
              <a:rPr lang="en-US" dirty="0" smtClean="0">
                <a:latin typeface="+mn-lt"/>
              </a:rPr>
              <a:t> </a:t>
            </a:r>
            <a:r>
              <a:rPr lang="en-US" dirty="0" err="1" smtClean="0">
                <a:latin typeface="+mn-lt"/>
              </a:rPr>
              <a:t>verloopt</a:t>
            </a:r>
            <a:endParaRPr lang="en-US" dirty="0">
              <a:latin typeface="+mn-lt"/>
            </a:endParaRPr>
          </a:p>
        </p:txBody>
      </p:sp>
      <p:sp>
        <p:nvSpPr>
          <p:cNvPr id="24" name="Rectangle 10"/>
          <p:cNvSpPr>
            <a:spLocks noChangeArrowheads="1"/>
          </p:cNvSpPr>
          <p:nvPr/>
        </p:nvSpPr>
        <p:spPr bwMode="auto">
          <a:xfrm>
            <a:off x="0" y="5715000"/>
            <a:ext cx="9144000" cy="1143000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nl-NL"/>
          </a:p>
        </p:txBody>
      </p:sp>
      <p:sp>
        <p:nvSpPr>
          <p:cNvPr id="6" name="TextBox 17"/>
          <p:cNvSpPr txBox="1"/>
          <p:nvPr/>
        </p:nvSpPr>
        <p:spPr>
          <a:xfrm>
            <a:off x="533400" y="1992868"/>
            <a:ext cx="81534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dirty="0" err="1" smtClean="0">
                <a:latin typeface="+mn-lt"/>
              </a:rPr>
              <a:t>Een</a:t>
            </a:r>
            <a:r>
              <a:rPr lang="en-US" dirty="0" smtClean="0">
                <a:latin typeface="+mn-lt"/>
              </a:rPr>
              <a:t> </a:t>
            </a:r>
            <a:r>
              <a:rPr lang="en-US" dirty="0" err="1" smtClean="0">
                <a:latin typeface="+mn-lt"/>
              </a:rPr>
              <a:t>bundel</a:t>
            </a:r>
            <a:r>
              <a:rPr lang="en-US" dirty="0" smtClean="0">
                <a:latin typeface="+mn-lt"/>
              </a:rPr>
              <a:t> </a:t>
            </a:r>
            <a:r>
              <a:rPr lang="en-US" dirty="0" err="1" smtClean="0">
                <a:latin typeface="+mn-lt"/>
              </a:rPr>
              <a:t>neutronen</a:t>
            </a:r>
            <a:r>
              <a:rPr lang="en-US" dirty="0" smtClean="0">
                <a:latin typeface="+mn-lt"/>
              </a:rPr>
              <a:t> </a:t>
            </a:r>
            <a:r>
              <a:rPr lang="en-US" dirty="0" err="1" smtClean="0">
                <a:latin typeface="+mn-lt"/>
              </a:rPr>
              <a:t>beweegt</a:t>
            </a:r>
            <a:r>
              <a:rPr lang="en-US" dirty="0" smtClean="0">
                <a:latin typeface="+mn-lt"/>
              </a:rPr>
              <a:t> met </a:t>
            </a:r>
            <a:r>
              <a:rPr lang="en-US" dirty="0" err="1" smtClean="0">
                <a:latin typeface="+mn-lt"/>
              </a:rPr>
              <a:t>snelheid</a:t>
            </a:r>
            <a:r>
              <a:rPr lang="en-US" dirty="0" smtClean="0">
                <a:latin typeface="+mn-lt"/>
              </a:rPr>
              <a:t> </a:t>
            </a:r>
            <a:r>
              <a:rPr lang="en-US" i="1" dirty="0" smtClean="0">
                <a:latin typeface="+mn-lt"/>
              </a:rPr>
              <a:t>v</a:t>
            </a:r>
            <a:r>
              <a:rPr lang="en-US" dirty="0" smtClean="0">
                <a:latin typeface="+mn-lt"/>
              </a:rPr>
              <a:t> in de </a:t>
            </a:r>
            <a:r>
              <a:rPr lang="en-US" i="1" dirty="0" smtClean="0">
                <a:latin typeface="+mn-lt"/>
              </a:rPr>
              <a:t>x</a:t>
            </a:r>
            <a:r>
              <a:rPr lang="en-US" dirty="0" smtClean="0">
                <a:latin typeface="+mn-lt"/>
              </a:rPr>
              <a:t>-</a:t>
            </a:r>
            <a:r>
              <a:rPr lang="en-US" dirty="0" err="1" smtClean="0">
                <a:latin typeface="+mn-lt"/>
              </a:rPr>
              <a:t>richting</a:t>
            </a:r>
            <a:endParaRPr lang="en-US" dirty="0">
              <a:latin typeface="+mn-lt"/>
            </a:endParaRPr>
          </a:p>
        </p:txBody>
      </p:sp>
      <p:sp>
        <p:nvSpPr>
          <p:cNvPr id="8" name="TextBox 17"/>
          <p:cNvSpPr txBox="1"/>
          <p:nvPr/>
        </p:nvSpPr>
        <p:spPr>
          <a:xfrm>
            <a:off x="533400" y="1535668"/>
            <a:ext cx="81534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dirty="0" err="1" smtClean="0">
                <a:latin typeface="+mn-lt"/>
              </a:rPr>
              <a:t>Effectief</a:t>
            </a:r>
            <a:r>
              <a:rPr lang="en-US" dirty="0" smtClean="0">
                <a:latin typeface="+mn-lt"/>
              </a:rPr>
              <a:t> </a:t>
            </a:r>
            <a:r>
              <a:rPr lang="en-US" dirty="0" err="1" smtClean="0">
                <a:latin typeface="+mn-lt"/>
              </a:rPr>
              <a:t>oppervlak</a:t>
            </a:r>
            <a:r>
              <a:rPr lang="en-US" dirty="0" smtClean="0">
                <a:latin typeface="+mn-lt"/>
              </a:rPr>
              <a:t> van </a:t>
            </a:r>
            <a:r>
              <a:rPr lang="en-US" dirty="0" err="1" smtClean="0">
                <a:latin typeface="+mn-lt"/>
              </a:rPr>
              <a:t>een</a:t>
            </a:r>
            <a:r>
              <a:rPr lang="en-US" dirty="0" smtClean="0">
                <a:latin typeface="+mn-lt"/>
              </a:rPr>
              <a:t> kern       </a:t>
            </a:r>
            <a:r>
              <a:rPr lang="en-US" dirty="0" err="1" smtClean="0">
                <a:latin typeface="+mn-lt"/>
              </a:rPr>
              <a:t>zoals</a:t>
            </a:r>
            <a:r>
              <a:rPr lang="en-US" dirty="0" smtClean="0">
                <a:latin typeface="+mn-lt"/>
              </a:rPr>
              <a:t> </a:t>
            </a:r>
            <a:r>
              <a:rPr lang="en-US" dirty="0" err="1" smtClean="0">
                <a:latin typeface="+mn-lt"/>
              </a:rPr>
              <a:t>gezien</a:t>
            </a:r>
            <a:r>
              <a:rPr lang="en-US" dirty="0" smtClean="0">
                <a:latin typeface="+mn-lt"/>
              </a:rPr>
              <a:t> door neutron</a:t>
            </a:r>
            <a:endParaRPr lang="en-US" dirty="0">
              <a:latin typeface="+mn-lt"/>
            </a:endParaRPr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62400" y="1643062"/>
            <a:ext cx="228600" cy="185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17"/>
          <p:cNvSpPr txBox="1"/>
          <p:nvPr/>
        </p:nvSpPr>
        <p:spPr>
          <a:xfrm>
            <a:off x="533400" y="2297668"/>
            <a:ext cx="81534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dirty="0" smtClean="0">
                <a:latin typeface="+mn-lt"/>
              </a:rPr>
              <a:t>De </a:t>
            </a:r>
            <a:r>
              <a:rPr lang="en-US" dirty="0" err="1" smtClean="0">
                <a:latin typeface="+mn-lt"/>
              </a:rPr>
              <a:t>bundel</a:t>
            </a:r>
            <a:r>
              <a:rPr lang="en-US" dirty="0" smtClean="0">
                <a:latin typeface="+mn-lt"/>
              </a:rPr>
              <a:t> </a:t>
            </a:r>
            <a:r>
              <a:rPr lang="en-US" dirty="0" err="1" smtClean="0">
                <a:latin typeface="+mn-lt"/>
              </a:rPr>
              <a:t>bevat</a:t>
            </a:r>
            <a:r>
              <a:rPr lang="en-US" dirty="0" smtClean="0">
                <a:latin typeface="+mn-lt"/>
              </a:rPr>
              <a:t> </a:t>
            </a:r>
            <a:r>
              <a:rPr lang="en-US" i="1" dirty="0" smtClean="0">
                <a:latin typeface="+mn-lt"/>
              </a:rPr>
              <a:t>n</a:t>
            </a:r>
            <a:r>
              <a:rPr lang="en-US" dirty="0" smtClean="0">
                <a:latin typeface="+mn-lt"/>
              </a:rPr>
              <a:t> </a:t>
            </a:r>
            <a:r>
              <a:rPr lang="en-US" dirty="0" err="1" smtClean="0">
                <a:latin typeface="+mn-lt"/>
              </a:rPr>
              <a:t>neutronen</a:t>
            </a:r>
            <a:r>
              <a:rPr lang="en-US" dirty="0" smtClean="0">
                <a:latin typeface="+mn-lt"/>
              </a:rPr>
              <a:t> per cm</a:t>
            </a:r>
            <a:r>
              <a:rPr lang="en-US" baseline="30000" dirty="0" smtClean="0">
                <a:latin typeface="+mn-lt"/>
              </a:rPr>
              <a:t>3</a:t>
            </a:r>
            <a:endParaRPr lang="en-US" baseline="30000" dirty="0">
              <a:latin typeface="+mn-lt"/>
            </a:endParaRPr>
          </a:p>
        </p:txBody>
      </p:sp>
      <p:sp>
        <p:nvSpPr>
          <p:cNvPr id="11" name="TextBox 17"/>
          <p:cNvSpPr txBox="1"/>
          <p:nvPr/>
        </p:nvSpPr>
        <p:spPr>
          <a:xfrm>
            <a:off x="533400" y="2743200"/>
            <a:ext cx="81534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dirty="0" smtClean="0">
                <a:latin typeface="+mn-lt"/>
              </a:rPr>
              <a:t>De </a:t>
            </a:r>
            <a:r>
              <a:rPr lang="en-US" dirty="0" err="1" smtClean="0">
                <a:latin typeface="+mn-lt"/>
              </a:rPr>
              <a:t>intensiteit</a:t>
            </a:r>
            <a:r>
              <a:rPr lang="en-US" dirty="0" smtClean="0">
                <a:latin typeface="+mn-lt"/>
              </a:rPr>
              <a:t> van de </a:t>
            </a:r>
            <a:r>
              <a:rPr lang="en-US" dirty="0" err="1" smtClean="0">
                <a:latin typeface="+mn-lt"/>
              </a:rPr>
              <a:t>bundel</a:t>
            </a:r>
            <a:r>
              <a:rPr lang="en-US" dirty="0" smtClean="0">
                <a:latin typeface="+mn-lt"/>
              </a:rPr>
              <a:t> is             in [ # / cm</a:t>
            </a:r>
            <a:r>
              <a:rPr lang="en-US" baseline="30000" dirty="0" smtClean="0">
                <a:latin typeface="+mn-lt"/>
              </a:rPr>
              <a:t>2</a:t>
            </a:r>
            <a:r>
              <a:rPr lang="en-US" dirty="0" smtClean="0">
                <a:latin typeface="+mn-lt"/>
              </a:rPr>
              <a:t> / s ]</a:t>
            </a:r>
            <a:endParaRPr lang="en-US" dirty="0">
              <a:latin typeface="+mn-lt"/>
            </a:endParaRPr>
          </a:p>
        </p:txBody>
      </p:sp>
      <p:sp>
        <p:nvSpPr>
          <p:cNvPr id="25" name="TextBox 17"/>
          <p:cNvSpPr txBox="1"/>
          <p:nvPr/>
        </p:nvSpPr>
        <p:spPr>
          <a:xfrm>
            <a:off x="533400" y="5791200"/>
            <a:ext cx="62484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i="1" dirty="0" err="1" smtClean="0">
                <a:latin typeface="+mn-lt"/>
              </a:rPr>
              <a:t>Microscopische</a:t>
            </a:r>
            <a:r>
              <a:rPr lang="en-US" dirty="0" smtClean="0">
                <a:latin typeface="+mn-lt"/>
              </a:rPr>
              <a:t> </a:t>
            </a:r>
            <a:r>
              <a:rPr lang="en-US" dirty="0" err="1" smtClean="0">
                <a:latin typeface="+mn-lt"/>
              </a:rPr>
              <a:t>werkzame</a:t>
            </a:r>
            <a:r>
              <a:rPr lang="en-US" dirty="0" smtClean="0">
                <a:latin typeface="+mn-lt"/>
              </a:rPr>
              <a:t> </a:t>
            </a:r>
            <a:r>
              <a:rPr lang="en-US" dirty="0" err="1" smtClean="0">
                <a:latin typeface="+mn-lt"/>
              </a:rPr>
              <a:t>doorsnede</a:t>
            </a:r>
            <a:r>
              <a:rPr lang="en-US" dirty="0" smtClean="0">
                <a:latin typeface="+mn-lt"/>
              </a:rPr>
              <a:t>      in [ cm</a:t>
            </a:r>
            <a:r>
              <a:rPr lang="en-US" baseline="30000" dirty="0" smtClean="0">
                <a:latin typeface="+mn-lt"/>
              </a:rPr>
              <a:t>2</a:t>
            </a:r>
            <a:r>
              <a:rPr lang="en-US" dirty="0" smtClean="0">
                <a:latin typeface="+mn-lt"/>
              </a:rPr>
              <a:t> ]</a:t>
            </a:r>
            <a:endParaRPr lang="en-US" dirty="0">
              <a:latin typeface="+mn-lt"/>
            </a:endParaRPr>
          </a:p>
        </p:txBody>
      </p:sp>
      <p:graphicFrame>
        <p:nvGraphicFramePr>
          <p:cNvPr id="29" name="Object 28"/>
          <p:cNvGraphicFramePr>
            <a:graphicFrameLocks noChangeAspect="1"/>
          </p:cNvGraphicFramePr>
          <p:nvPr/>
        </p:nvGraphicFramePr>
        <p:xfrm>
          <a:off x="3733800" y="2778920"/>
          <a:ext cx="696005" cy="295275"/>
        </p:xfrm>
        <a:graphic>
          <a:graphicData uri="http://schemas.openxmlformats.org/presentationml/2006/ole">
            <p:oleObj spid="_x0000_s182274" name="Equation" r:id="rId5" imgW="419040" imgH="177480" progId="Equation.DSMT4">
              <p:embed/>
            </p:oleObj>
          </a:graphicData>
        </a:graphic>
      </p:graphicFrame>
      <p:sp>
        <p:nvSpPr>
          <p:cNvPr id="32" name="TextBox 17"/>
          <p:cNvSpPr txBox="1"/>
          <p:nvPr/>
        </p:nvSpPr>
        <p:spPr>
          <a:xfrm>
            <a:off x="533400" y="3059668"/>
            <a:ext cx="81534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dirty="0" smtClean="0">
                <a:latin typeface="+mn-lt"/>
              </a:rPr>
              <a:t>De </a:t>
            </a:r>
            <a:r>
              <a:rPr lang="en-US" dirty="0" err="1" smtClean="0">
                <a:latin typeface="+mn-lt"/>
              </a:rPr>
              <a:t>bundelintensiteit</a:t>
            </a:r>
            <a:r>
              <a:rPr lang="en-US" dirty="0" smtClean="0">
                <a:latin typeface="+mn-lt"/>
              </a:rPr>
              <a:t> op </a:t>
            </a:r>
            <a:r>
              <a:rPr lang="en-US" dirty="0" err="1" smtClean="0">
                <a:latin typeface="+mn-lt"/>
              </a:rPr>
              <a:t>diepte</a:t>
            </a:r>
            <a:r>
              <a:rPr lang="en-US" dirty="0" smtClean="0">
                <a:latin typeface="+mn-lt"/>
              </a:rPr>
              <a:t> </a:t>
            </a:r>
            <a:r>
              <a:rPr lang="en-US" i="1" dirty="0" smtClean="0">
                <a:latin typeface="+mn-lt"/>
              </a:rPr>
              <a:t>x</a:t>
            </a:r>
            <a:r>
              <a:rPr lang="en-US" dirty="0" smtClean="0">
                <a:latin typeface="+mn-lt"/>
              </a:rPr>
              <a:t> in het </a:t>
            </a:r>
            <a:r>
              <a:rPr lang="en-US" dirty="0" err="1" smtClean="0">
                <a:latin typeface="+mn-lt"/>
              </a:rPr>
              <a:t>materiaal</a:t>
            </a:r>
            <a:r>
              <a:rPr lang="en-US" dirty="0" smtClean="0">
                <a:latin typeface="+mn-lt"/>
              </a:rPr>
              <a:t> is </a:t>
            </a:r>
            <a:r>
              <a:rPr lang="en-US" i="1" dirty="0" smtClean="0">
                <a:latin typeface="+mn-lt"/>
              </a:rPr>
              <a:t>I(x)</a:t>
            </a:r>
            <a:endParaRPr lang="en-US" i="1" dirty="0">
              <a:latin typeface="+mn-lt"/>
            </a:endParaRPr>
          </a:p>
        </p:txBody>
      </p:sp>
      <p:pic>
        <p:nvPicPr>
          <p:cNvPr id="182275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858000" y="2209800"/>
            <a:ext cx="2057400" cy="16884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" name="TextBox 17"/>
          <p:cNvSpPr txBox="1"/>
          <p:nvPr/>
        </p:nvSpPr>
        <p:spPr>
          <a:xfrm>
            <a:off x="533400" y="3364468"/>
            <a:ext cx="81534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dirty="0" err="1" smtClean="0">
                <a:latin typeface="+mn-lt"/>
              </a:rPr>
              <a:t>Neutronen</a:t>
            </a:r>
            <a:r>
              <a:rPr lang="en-US" dirty="0" smtClean="0">
                <a:latin typeface="+mn-lt"/>
              </a:rPr>
              <a:t> </a:t>
            </a:r>
            <a:r>
              <a:rPr lang="en-US" dirty="0" err="1" smtClean="0">
                <a:latin typeface="+mn-lt"/>
              </a:rPr>
              <a:t>worden</a:t>
            </a:r>
            <a:r>
              <a:rPr lang="en-US" dirty="0" smtClean="0">
                <a:latin typeface="+mn-lt"/>
              </a:rPr>
              <a:t> </a:t>
            </a:r>
            <a:r>
              <a:rPr lang="en-US" dirty="0" err="1" smtClean="0">
                <a:latin typeface="+mn-lt"/>
              </a:rPr>
              <a:t>verstrooid</a:t>
            </a:r>
            <a:r>
              <a:rPr lang="en-US" dirty="0" smtClean="0">
                <a:latin typeface="+mn-lt"/>
              </a:rPr>
              <a:t> of </a:t>
            </a:r>
            <a:r>
              <a:rPr lang="en-US" dirty="0" err="1" smtClean="0">
                <a:latin typeface="+mn-lt"/>
              </a:rPr>
              <a:t>geabsorbeerd</a:t>
            </a:r>
            <a:endParaRPr lang="en-US" i="1" dirty="0">
              <a:latin typeface="+mn-lt"/>
            </a:endParaRPr>
          </a:p>
        </p:txBody>
      </p:sp>
      <p:sp>
        <p:nvSpPr>
          <p:cNvPr id="34" name="TextBox 17"/>
          <p:cNvSpPr txBox="1"/>
          <p:nvPr/>
        </p:nvSpPr>
        <p:spPr>
          <a:xfrm>
            <a:off x="533400" y="3821668"/>
            <a:ext cx="81534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dirty="0" smtClean="0">
                <a:latin typeface="+mn-lt"/>
              </a:rPr>
              <a:t>Het </a:t>
            </a:r>
            <a:r>
              <a:rPr lang="en-US" dirty="0" err="1" smtClean="0">
                <a:latin typeface="+mn-lt"/>
              </a:rPr>
              <a:t>materiaal</a:t>
            </a:r>
            <a:r>
              <a:rPr lang="en-US" dirty="0" smtClean="0">
                <a:latin typeface="+mn-lt"/>
              </a:rPr>
              <a:t> </a:t>
            </a:r>
            <a:r>
              <a:rPr lang="en-US" dirty="0" err="1" smtClean="0">
                <a:latin typeface="+mn-lt"/>
              </a:rPr>
              <a:t>bevat</a:t>
            </a:r>
            <a:r>
              <a:rPr lang="en-US" dirty="0" smtClean="0">
                <a:latin typeface="+mn-lt"/>
              </a:rPr>
              <a:t> </a:t>
            </a:r>
            <a:r>
              <a:rPr lang="en-US" i="1" dirty="0" smtClean="0">
                <a:latin typeface="+mn-lt"/>
              </a:rPr>
              <a:t>N</a:t>
            </a:r>
            <a:r>
              <a:rPr lang="en-US" dirty="0" smtClean="0">
                <a:latin typeface="+mn-lt"/>
              </a:rPr>
              <a:t> </a:t>
            </a:r>
            <a:r>
              <a:rPr lang="en-US" dirty="0" err="1" smtClean="0">
                <a:latin typeface="+mn-lt"/>
              </a:rPr>
              <a:t>kernen</a:t>
            </a:r>
            <a:r>
              <a:rPr lang="en-US" dirty="0" smtClean="0">
                <a:latin typeface="+mn-lt"/>
              </a:rPr>
              <a:t> per cm</a:t>
            </a:r>
            <a:r>
              <a:rPr lang="en-US" baseline="30000" dirty="0" smtClean="0">
                <a:latin typeface="+mn-lt"/>
              </a:rPr>
              <a:t>3</a:t>
            </a:r>
            <a:endParaRPr lang="en-US" i="1" baseline="30000" dirty="0">
              <a:latin typeface="+mn-lt"/>
            </a:endParaRPr>
          </a:p>
        </p:txBody>
      </p:sp>
      <p:sp>
        <p:nvSpPr>
          <p:cNvPr id="35" name="TextBox 17"/>
          <p:cNvSpPr txBox="1"/>
          <p:nvPr/>
        </p:nvSpPr>
        <p:spPr>
          <a:xfrm>
            <a:off x="533400" y="4126468"/>
            <a:ext cx="81534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dirty="0" smtClean="0">
                <a:latin typeface="+mn-lt"/>
              </a:rPr>
              <a:t>In </a:t>
            </a:r>
            <a:r>
              <a:rPr lang="en-US" dirty="0" err="1" smtClean="0">
                <a:latin typeface="+mn-lt"/>
              </a:rPr>
              <a:t>dikte</a:t>
            </a:r>
            <a:r>
              <a:rPr lang="en-US" dirty="0" smtClean="0">
                <a:latin typeface="+mn-lt"/>
              </a:rPr>
              <a:t> </a:t>
            </a:r>
            <a:r>
              <a:rPr lang="en-US" i="1" dirty="0" err="1" smtClean="0">
                <a:latin typeface="+mn-lt"/>
              </a:rPr>
              <a:t>dx</a:t>
            </a:r>
            <a:r>
              <a:rPr lang="en-US" dirty="0" smtClean="0">
                <a:latin typeface="+mn-lt"/>
              </a:rPr>
              <a:t> </a:t>
            </a:r>
            <a:r>
              <a:rPr lang="en-US" dirty="0" err="1" smtClean="0">
                <a:latin typeface="+mn-lt"/>
              </a:rPr>
              <a:t>bevinden</a:t>
            </a:r>
            <a:r>
              <a:rPr lang="en-US" dirty="0" smtClean="0">
                <a:latin typeface="+mn-lt"/>
              </a:rPr>
              <a:t> </a:t>
            </a:r>
            <a:r>
              <a:rPr lang="en-US" dirty="0" err="1" smtClean="0">
                <a:latin typeface="+mn-lt"/>
              </a:rPr>
              <a:t>zich</a:t>
            </a:r>
            <a:r>
              <a:rPr lang="en-US" dirty="0" smtClean="0">
                <a:latin typeface="+mn-lt"/>
              </a:rPr>
              <a:t> </a:t>
            </a:r>
            <a:r>
              <a:rPr lang="en-US" dirty="0" err="1" smtClean="0">
                <a:latin typeface="+mn-lt"/>
              </a:rPr>
              <a:t>dan</a:t>
            </a:r>
            <a:r>
              <a:rPr lang="en-US" dirty="0" smtClean="0">
                <a:latin typeface="+mn-lt"/>
              </a:rPr>
              <a:t> </a:t>
            </a:r>
            <a:r>
              <a:rPr lang="en-US" i="1" dirty="0" err="1" smtClean="0">
                <a:latin typeface="+mn-lt"/>
              </a:rPr>
              <a:t>Ndx</a:t>
            </a:r>
            <a:r>
              <a:rPr lang="en-US" dirty="0" smtClean="0">
                <a:latin typeface="+mn-lt"/>
              </a:rPr>
              <a:t> </a:t>
            </a:r>
            <a:r>
              <a:rPr lang="en-US" dirty="0" err="1" smtClean="0">
                <a:latin typeface="+mn-lt"/>
              </a:rPr>
              <a:t>kernen</a:t>
            </a:r>
            <a:r>
              <a:rPr lang="en-US" dirty="0" smtClean="0">
                <a:latin typeface="+mn-lt"/>
              </a:rPr>
              <a:t> per cm</a:t>
            </a:r>
            <a:r>
              <a:rPr lang="en-US" baseline="30000" dirty="0" smtClean="0">
                <a:latin typeface="+mn-lt"/>
              </a:rPr>
              <a:t>2</a:t>
            </a:r>
            <a:endParaRPr lang="en-US" i="1" baseline="30000" dirty="0">
              <a:latin typeface="+mn-lt"/>
            </a:endParaRPr>
          </a:p>
        </p:txBody>
      </p:sp>
      <p:sp>
        <p:nvSpPr>
          <p:cNvPr id="36" name="TextBox 17"/>
          <p:cNvSpPr txBox="1"/>
          <p:nvPr/>
        </p:nvSpPr>
        <p:spPr>
          <a:xfrm>
            <a:off x="533400" y="4431268"/>
            <a:ext cx="81534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dirty="0" err="1" smtClean="0">
                <a:latin typeface="+mn-lt"/>
              </a:rPr>
              <a:t>Voor</a:t>
            </a:r>
            <a:r>
              <a:rPr lang="en-US" dirty="0" smtClean="0">
                <a:latin typeface="+mn-lt"/>
              </a:rPr>
              <a:t> </a:t>
            </a:r>
            <a:r>
              <a:rPr lang="en-US" dirty="0" err="1" smtClean="0">
                <a:latin typeface="+mn-lt"/>
              </a:rPr>
              <a:t>neutronen</a:t>
            </a:r>
            <a:r>
              <a:rPr lang="en-US" dirty="0" smtClean="0">
                <a:latin typeface="+mn-lt"/>
              </a:rPr>
              <a:t> is </a:t>
            </a:r>
            <a:r>
              <a:rPr lang="en-US" dirty="0" err="1" smtClean="0">
                <a:latin typeface="+mn-lt"/>
              </a:rPr>
              <a:t>dan</a:t>
            </a:r>
            <a:r>
              <a:rPr lang="en-US" dirty="0" smtClean="0">
                <a:latin typeface="+mn-lt"/>
              </a:rPr>
              <a:t> de </a:t>
            </a:r>
            <a:r>
              <a:rPr lang="en-US" dirty="0" err="1" smtClean="0">
                <a:latin typeface="+mn-lt"/>
              </a:rPr>
              <a:t>fractie</a:t>
            </a:r>
            <a:r>
              <a:rPr lang="en-US" dirty="0" smtClean="0">
                <a:latin typeface="+mn-lt"/>
              </a:rPr>
              <a:t> </a:t>
            </a:r>
            <a:r>
              <a:rPr lang="en-US" i="1" dirty="0" err="1" smtClean="0">
                <a:latin typeface="+mn-lt"/>
              </a:rPr>
              <a:t>N</a:t>
            </a:r>
            <a:r>
              <a:rPr lang="en-US" i="1" dirty="0" err="1" smtClean="0"/>
              <a:t>s</a:t>
            </a:r>
            <a:r>
              <a:rPr lang="en-US" i="1" dirty="0" err="1" smtClean="0">
                <a:latin typeface="+mn-lt"/>
              </a:rPr>
              <a:t>dx</a:t>
            </a:r>
            <a:r>
              <a:rPr lang="en-US" dirty="0" smtClean="0">
                <a:latin typeface="+mn-lt"/>
              </a:rPr>
              <a:t> van het </a:t>
            </a:r>
            <a:r>
              <a:rPr lang="en-US" dirty="0" err="1" smtClean="0">
                <a:latin typeface="+mn-lt"/>
              </a:rPr>
              <a:t>oppervlak</a:t>
            </a:r>
            <a:r>
              <a:rPr lang="en-US" dirty="0" smtClean="0">
                <a:latin typeface="+mn-lt"/>
              </a:rPr>
              <a:t> </a:t>
            </a:r>
            <a:r>
              <a:rPr lang="en-US" dirty="0" err="1" smtClean="0">
                <a:latin typeface="+mn-lt"/>
              </a:rPr>
              <a:t>geblokkeerd</a:t>
            </a:r>
            <a:endParaRPr lang="en-US" i="1" baseline="30000" dirty="0">
              <a:latin typeface="+mn-lt"/>
            </a:endParaRPr>
          </a:p>
        </p:txBody>
      </p:sp>
      <p:sp>
        <p:nvSpPr>
          <p:cNvPr id="37" name="TextBox 17"/>
          <p:cNvSpPr txBox="1"/>
          <p:nvPr/>
        </p:nvSpPr>
        <p:spPr>
          <a:xfrm>
            <a:off x="533400" y="4724400"/>
            <a:ext cx="81534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dirty="0" smtClean="0">
                <a:latin typeface="+mn-lt"/>
              </a:rPr>
              <a:t>Dan </a:t>
            </a:r>
            <a:r>
              <a:rPr lang="en-US" dirty="0" err="1" smtClean="0">
                <a:latin typeface="+mn-lt"/>
              </a:rPr>
              <a:t>geldt</a:t>
            </a:r>
            <a:endParaRPr lang="en-US" i="1" baseline="30000" dirty="0">
              <a:latin typeface="+mn-lt"/>
            </a:endParaRPr>
          </a:p>
        </p:txBody>
      </p:sp>
      <p:graphicFrame>
        <p:nvGraphicFramePr>
          <p:cNvPr id="182276" name="Object 4"/>
          <p:cNvGraphicFramePr>
            <a:graphicFrameLocks noChangeAspect="1"/>
          </p:cNvGraphicFramePr>
          <p:nvPr/>
        </p:nvGraphicFramePr>
        <p:xfrm>
          <a:off x="762000" y="5093732"/>
          <a:ext cx="2760663" cy="338137"/>
        </p:xfrm>
        <a:graphic>
          <a:graphicData uri="http://schemas.openxmlformats.org/presentationml/2006/ole">
            <p:oleObj spid="_x0000_s182276" name="Equation" r:id="rId7" imgW="1663560" imgH="203040" progId="Equation.DSMT4">
              <p:embed/>
            </p:oleObj>
          </a:graphicData>
        </a:graphic>
      </p:graphicFrame>
      <p:sp>
        <p:nvSpPr>
          <p:cNvPr id="38" name="PIJL-RECHTS 37"/>
          <p:cNvSpPr/>
          <p:nvPr/>
        </p:nvSpPr>
        <p:spPr bwMode="auto">
          <a:xfrm>
            <a:off x="3581400" y="5079444"/>
            <a:ext cx="685800" cy="381000"/>
          </a:xfrm>
          <a:prstGeom prst="rightArrow">
            <a:avLst/>
          </a:prstGeom>
          <a:solidFill>
            <a:srgbClr val="0070C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Symbol" pitchFamily="18" charset="2"/>
            </a:endParaRPr>
          </a:p>
        </p:txBody>
      </p:sp>
      <p:graphicFrame>
        <p:nvGraphicFramePr>
          <p:cNvPr id="182277" name="Object 5"/>
          <p:cNvGraphicFramePr>
            <a:graphicFrameLocks noChangeAspect="1"/>
          </p:cNvGraphicFramePr>
          <p:nvPr/>
        </p:nvGraphicFramePr>
        <p:xfrm>
          <a:off x="4343400" y="4934982"/>
          <a:ext cx="2024062" cy="655638"/>
        </p:xfrm>
        <a:graphic>
          <a:graphicData uri="http://schemas.openxmlformats.org/presentationml/2006/ole">
            <p:oleObj spid="_x0000_s182277" name="Equation" r:id="rId8" imgW="1218960" imgH="393480" progId="Equation.DSMT4">
              <p:embed/>
            </p:oleObj>
          </a:graphicData>
        </a:graphic>
      </p:graphicFrame>
      <p:sp>
        <p:nvSpPr>
          <p:cNvPr id="40" name="PIJL-RECHTS 39"/>
          <p:cNvSpPr/>
          <p:nvPr/>
        </p:nvSpPr>
        <p:spPr bwMode="auto">
          <a:xfrm>
            <a:off x="6477000" y="5093732"/>
            <a:ext cx="685800" cy="381000"/>
          </a:xfrm>
          <a:prstGeom prst="rightArrow">
            <a:avLst/>
          </a:prstGeom>
          <a:solidFill>
            <a:srgbClr val="0070C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Symbol" pitchFamily="18" charset="2"/>
            </a:endParaRPr>
          </a:p>
        </p:txBody>
      </p:sp>
      <p:grpSp>
        <p:nvGrpSpPr>
          <p:cNvPr id="47" name="Groep 46"/>
          <p:cNvGrpSpPr/>
          <p:nvPr/>
        </p:nvGrpSpPr>
        <p:grpSpPr>
          <a:xfrm>
            <a:off x="7315200" y="5038964"/>
            <a:ext cx="1708150" cy="457200"/>
            <a:chOff x="7391400" y="4593432"/>
            <a:chExt cx="1708150" cy="457200"/>
          </a:xfrm>
        </p:grpSpPr>
        <p:sp>
          <p:nvSpPr>
            <p:cNvPr id="45" name="Rounded Rectangle 27"/>
            <p:cNvSpPr/>
            <p:nvPr/>
          </p:nvSpPr>
          <p:spPr bwMode="auto">
            <a:xfrm>
              <a:off x="7391400" y="4593432"/>
              <a:ext cx="1676400" cy="457200"/>
            </a:xfrm>
            <a:prstGeom prst="round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glow rad="228600">
                <a:schemeClr val="accent4">
                  <a:satMod val="175000"/>
                  <a:alpha val="40000"/>
                </a:schemeClr>
              </a:glow>
            </a:effectLst>
          </p:spPr>
          <p:txBody>
            <a:bodyPr/>
            <a:lstStyle/>
            <a:p>
              <a:pPr eaLnBrk="0" hangingPunct="0">
                <a:defRPr/>
              </a:pPr>
              <a:endParaRPr lang="en-US"/>
            </a:p>
          </p:txBody>
        </p:sp>
        <p:graphicFrame>
          <p:nvGraphicFramePr>
            <p:cNvPr id="182278" name="Object 6"/>
            <p:cNvGraphicFramePr>
              <a:graphicFrameLocks noChangeAspect="1"/>
            </p:cNvGraphicFramePr>
            <p:nvPr/>
          </p:nvGraphicFramePr>
          <p:xfrm>
            <a:off x="7391400" y="4632325"/>
            <a:ext cx="1708150" cy="381000"/>
          </p:xfrm>
          <a:graphic>
            <a:graphicData uri="http://schemas.openxmlformats.org/presentationml/2006/ole">
              <p:oleObj spid="_x0000_s182278" name="Equation" r:id="rId9" imgW="1028520" imgH="228600" progId="Equation.DSMT4">
                <p:embed/>
              </p:oleObj>
            </a:graphicData>
          </a:graphic>
        </p:graphicFrame>
      </p:grpSp>
      <p:sp>
        <p:nvSpPr>
          <p:cNvPr id="42" name="TextBox 17"/>
          <p:cNvSpPr txBox="1"/>
          <p:nvPr/>
        </p:nvSpPr>
        <p:spPr>
          <a:xfrm>
            <a:off x="533400" y="6107668"/>
            <a:ext cx="62484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i="1" dirty="0" err="1" smtClean="0">
                <a:latin typeface="+mn-lt"/>
              </a:rPr>
              <a:t>Macroscopische</a:t>
            </a:r>
            <a:r>
              <a:rPr lang="en-US" dirty="0" smtClean="0">
                <a:latin typeface="+mn-lt"/>
              </a:rPr>
              <a:t> </a:t>
            </a:r>
            <a:r>
              <a:rPr lang="en-US" dirty="0" err="1" smtClean="0">
                <a:latin typeface="+mn-lt"/>
              </a:rPr>
              <a:t>werkzame</a:t>
            </a:r>
            <a:r>
              <a:rPr lang="en-US" dirty="0" smtClean="0">
                <a:latin typeface="+mn-lt"/>
              </a:rPr>
              <a:t> </a:t>
            </a:r>
            <a:r>
              <a:rPr lang="en-US" dirty="0" err="1" smtClean="0">
                <a:latin typeface="+mn-lt"/>
              </a:rPr>
              <a:t>doorsnede</a:t>
            </a:r>
            <a:r>
              <a:rPr lang="en-US" dirty="0" smtClean="0">
                <a:latin typeface="+mn-lt"/>
              </a:rPr>
              <a:t>               in [ cm</a:t>
            </a:r>
            <a:r>
              <a:rPr lang="en-US" baseline="30000" dirty="0" smtClean="0">
                <a:latin typeface="+mn-lt"/>
              </a:rPr>
              <a:t>-1 </a:t>
            </a:r>
            <a:r>
              <a:rPr lang="en-US" dirty="0" smtClean="0">
                <a:latin typeface="+mn-lt"/>
              </a:rPr>
              <a:t>]</a:t>
            </a:r>
            <a:endParaRPr lang="en-US" dirty="0">
              <a:latin typeface="+mn-lt"/>
            </a:endParaRPr>
          </a:p>
        </p:txBody>
      </p:sp>
      <p:graphicFrame>
        <p:nvGraphicFramePr>
          <p:cNvPr id="182279" name="Object 7"/>
          <p:cNvGraphicFramePr>
            <a:graphicFrameLocks noChangeAspect="1"/>
          </p:cNvGraphicFramePr>
          <p:nvPr/>
        </p:nvGraphicFramePr>
        <p:xfrm>
          <a:off x="4572000" y="6150768"/>
          <a:ext cx="863600" cy="295275"/>
        </p:xfrm>
        <a:graphic>
          <a:graphicData uri="http://schemas.openxmlformats.org/presentationml/2006/ole">
            <p:oleObj spid="_x0000_s182279" name="Equation" r:id="rId10" imgW="520560" imgH="177480" progId="Equation.DSMT4">
              <p:embed/>
            </p:oleObj>
          </a:graphicData>
        </a:graphic>
      </p:graphicFrame>
      <p:graphicFrame>
        <p:nvGraphicFramePr>
          <p:cNvPr id="182280" name="Object 8"/>
          <p:cNvGraphicFramePr>
            <a:graphicFrameLocks noChangeAspect="1"/>
          </p:cNvGraphicFramePr>
          <p:nvPr/>
        </p:nvGraphicFramePr>
        <p:xfrm>
          <a:off x="4471987" y="5888832"/>
          <a:ext cx="252413" cy="231775"/>
        </p:xfrm>
        <a:graphic>
          <a:graphicData uri="http://schemas.openxmlformats.org/presentationml/2006/ole">
            <p:oleObj spid="_x0000_s182280" name="Equation" r:id="rId11" imgW="152280" imgH="139680" progId="Equation.DSMT4">
              <p:embed/>
            </p:oleObj>
          </a:graphicData>
        </a:graphic>
      </p:graphicFrame>
      <p:grpSp>
        <p:nvGrpSpPr>
          <p:cNvPr id="49" name="Groep 48"/>
          <p:cNvGrpSpPr/>
          <p:nvPr/>
        </p:nvGrpSpPr>
        <p:grpSpPr>
          <a:xfrm>
            <a:off x="7391400" y="5791200"/>
            <a:ext cx="1684826" cy="1066800"/>
            <a:chOff x="6324600" y="4800600"/>
            <a:chExt cx="2751626" cy="2057400"/>
          </a:xfrm>
        </p:grpSpPr>
        <p:pic>
          <p:nvPicPr>
            <p:cNvPr id="50" name="Picture 2"/>
            <p:cNvPicPr>
              <a:picLocks noChangeAspect="1" noChangeArrowheads="1"/>
            </p:cNvPicPr>
            <p:nvPr/>
          </p:nvPicPr>
          <p:blipFill>
            <a:blip r:embed="rId12" cstate="print"/>
            <a:srcRect/>
            <a:stretch>
              <a:fillRect/>
            </a:stretch>
          </p:blipFill>
          <p:spPr bwMode="auto">
            <a:xfrm>
              <a:off x="6324600" y="4800600"/>
              <a:ext cx="2531768" cy="2057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1" name="Picture 9"/>
            <p:cNvPicPr>
              <a:picLocks noChangeAspect="1" noChangeArrowheads="1"/>
            </p:cNvPicPr>
            <p:nvPr/>
          </p:nvPicPr>
          <p:blipFill>
            <a:blip r:embed="rId13" cstate="print"/>
            <a:srcRect/>
            <a:stretch>
              <a:fillRect/>
            </a:stretch>
          </p:blipFill>
          <p:spPr bwMode="auto">
            <a:xfrm>
              <a:off x="7239000" y="5867400"/>
              <a:ext cx="1837226" cy="1918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52" name="Picture 10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1524000" y="6491288"/>
            <a:ext cx="2057400" cy="2520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4" name="TextBox 17"/>
          <p:cNvSpPr txBox="1"/>
          <p:nvPr/>
        </p:nvSpPr>
        <p:spPr>
          <a:xfrm>
            <a:off x="533400" y="6412468"/>
            <a:ext cx="62484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dirty="0" err="1" smtClean="0">
                <a:latin typeface="+mn-lt"/>
              </a:rPr>
              <a:t>Eenheid</a:t>
            </a:r>
            <a:endParaRPr lang="en-US" dirty="0">
              <a:latin typeface="+mn-lt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1822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9" dur="500"/>
                                        <p:tgtEl>
                                          <p:spTgt spid="1822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7" dur="500"/>
                                        <p:tgtEl>
                                          <p:spTgt spid="1822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3" dur="500"/>
                                        <p:tgtEl>
                                          <p:spTgt spid="1822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1" dur="500"/>
                                        <p:tgtEl>
                                          <p:spTgt spid="1822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6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9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6" grpId="0"/>
      <p:bldP spid="8" grpId="0"/>
      <p:bldP spid="10" grpId="0"/>
      <p:bldP spid="11" grpId="0"/>
      <p:bldP spid="25" grpId="0"/>
      <p:bldP spid="32" grpId="0"/>
      <p:bldP spid="33" grpId="0"/>
      <p:bldP spid="34" grpId="0"/>
      <p:bldP spid="35" grpId="0"/>
      <p:bldP spid="36" grpId="0"/>
      <p:bldP spid="37" grpId="0"/>
      <p:bldP spid="38" grpId="0" animBg="1"/>
      <p:bldP spid="40" grpId="0" animBg="1"/>
      <p:bldP spid="42" grpId="0"/>
      <p:bldP spid="54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10"/>
          <p:cNvSpPr>
            <a:spLocks noChangeArrowheads="1"/>
          </p:cNvSpPr>
          <p:nvPr/>
        </p:nvSpPr>
        <p:spPr bwMode="auto">
          <a:xfrm>
            <a:off x="0" y="5715000"/>
            <a:ext cx="9144000" cy="1143000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nl-NL" dirty="0"/>
          </a:p>
        </p:txBody>
      </p:sp>
      <p:pic>
        <p:nvPicPr>
          <p:cNvPr id="244749" name="Picture 1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47739" y="3521304"/>
            <a:ext cx="7553325" cy="2803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4748" name="Picture 1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14399" y="304800"/>
            <a:ext cx="7573203" cy="31741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4750" name="Picture 1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90600" y="6477000"/>
            <a:ext cx="7005638" cy="147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10"/>
          <p:cNvSpPr>
            <a:spLocks noChangeArrowheads="1"/>
          </p:cNvSpPr>
          <p:nvPr/>
        </p:nvSpPr>
        <p:spPr bwMode="auto">
          <a:xfrm>
            <a:off x="0" y="5715000"/>
            <a:ext cx="9144000" cy="1143000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nl-NL" dirty="0"/>
          </a:p>
        </p:txBody>
      </p:sp>
      <p:sp>
        <p:nvSpPr>
          <p:cNvPr id="9221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pPr>
              <a:defRPr/>
            </a:pPr>
            <a:r>
              <a:rPr lang="en-US" i="1" kern="1200" dirty="0" err="1" smtClean="0">
                <a:solidFill>
                  <a:srgbClr val="000099"/>
                </a:solidFill>
              </a:rPr>
              <a:t>Gemiddelde</a:t>
            </a:r>
            <a:r>
              <a:rPr lang="en-US" i="1" kern="1200" dirty="0" smtClean="0">
                <a:solidFill>
                  <a:srgbClr val="000099"/>
                </a:solidFill>
              </a:rPr>
              <a:t> </a:t>
            </a:r>
            <a:r>
              <a:rPr lang="en-US" i="1" kern="1200" dirty="0" err="1" smtClean="0">
                <a:solidFill>
                  <a:srgbClr val="000099"/>
                </a:solidFill>
              </a:rPr>
              <a:t>werkzame</a:t>
            </a:r>
            <a:r>
              <a:rPr lang="en-US" i="1" kern="1200" dirty="0" smtClean="0">
                <a:solidFill>
                  <a:srgbClr val="000099"/>
                </a:solidFill>
              </a:rPr>
              <a:t> </a:t>
            </a:r>
            <a:r>
              <a:rPr lang="en-US" i="1" kern="1200" dirty="0" err="1" smtClean="0">
                <a:solidFill>
                  <a:srgbClr val="000099"/>
                </a:solidFill>
              </a:rPr>
              <a:t>doorsneden</a:t>
            </a:r>
            <a:endParaRPr lang="en-US" i="1" kern="1200" dirty="0" smtClean="0">
              <a:solidFill>
                <a:srgbClr val="000099"/>
              </a:solidFill>
              <a:ea typeface="+mn-ea"/>
              <a:cs typeface="+mn-cs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33400" y="1219200"/>
            <a:ext cx="78486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i="1" dirty="0" err="1" smtClean="0">
                <a:latin typeface="+mn-lt"/>
              </a:rPr>
              <a:t>Resonante</a:t>
            </a:r>
            <a:r>
              <a:rPr lang="en-US" dirty="0" smtClean="0">
                <a:latin typeface="+mn-lt"/>
              </a:rPr>
              <a:t> </a:t>
            </a:r>
            <a:r>
              <a:rPr lang="en-US" dirty="0" err="1" smtClean="0">
                <a:latin typeface="+mn-lt"/>
              </a:rPr>
              <a:t>werkzame</a:t>
            </a:r>
            <a:r>
              <a:rPr lang="en-US" dirty="0" smtClean="0">
                <a:latin typeface="+mn-lt"/>
              </a:rPr>
              <a:t> </a:t>
            </a:r>
            <a:r>
              <a:rPr lang="en-US" dirty="0" err="1" smtClean="0">
                <a:latin typeface="+mn-lt"/>
              </a:rPr>
              <a:t>doorsnede</a:t>
            </a:r>
            <a:r>
              <a:rPr lang="en-US" dirty="0" smtClean="0">
                <a:latin typeface="+mn-lt"/>
              </a:rPr>
              <a:t> </a:t>
            </a:r>
            <a:r>
              <a:rPr lang="en-US" dirty="0" err="1" smtClean="0">
                <a:latin typeface="+mn-lt"/>
              </a:rPr>
              <a:t>gemiddelden</a:t>
            </a:r>
            <a:endParaRPr lang="en-US" sz="1600" dirty="0">
              <a:latin typeface="+mn-lt"/>
            </a:endParaRPr>
          </a:p>
        </p:txBody>
      </p:sp>
      <p:sp>
        <p:nvSpPr>
          <p:cNvPr id="33" name="TextBox 17"/>
          <p:cNvSpPr txBox="1"/>
          <p:nvPr/>
        </p:nvSpPr>
        <p:spPr>
          <a:xfrm>
            <a:off x="533400" y="1828800"/>
            <a:ext cx="78486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dirty="0" err="1" smtClean="0">
                <a:latin typeface="+mn-lt"/>
              </a:rPr>
              <a:t>Neem</a:t>
            </a:r>
            <a:r>
              <a:rPr lang="en-US" dirty="0" smtClean="0">
                <a:latin typeface="+mn-lt"/>
              </a:rPr>
              <a:t> </a:t>
            </a:r>
            <a:r>
              <a:rPr lang="en-US" dirty="0" err="1" smtClean="0">
                <a:latin typeface="+mn-lt"/>
              </a:rPr>
              <a:t>voor</a:t>
            </a:r>
            <a:r>
              <a:rPr lang="en-US" dirty="0" smtClean="0">
                <a:latin typeface="+mn-lt"/>
              </a:rPr>
              <a:t> flux</a:t>
            </a:r>
            <a:endParaRPr lang="en-US" sz="1600" dirty="0">
              <a:latin typeface="+mn-lt"/>
            </a:endParaRPr>
          </a:p>
        </p:txBody>
      </p:sp>
      <p:sp>
        <p:nvSpPr>
          <p:cNvPr id="14" name="TextBox 17"/>
          <p:cNvSpPr txBox="1"/>
          <p:nvPr/>
        </p:nvSpPr>
        <p:spPr>
          <a:xfrm>
            <a:off x="533400" y="1524000"/>
            <a:ext cx="8382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dirty="0" err="1" smtClean="0">
                <a:latin typeface="+mn-lt"/>
              </a:rPr>
              <a:t>Gemiddeld</a:t>
            </a:r>
            <a:r>
              <a:rPr lang="en-US" dirty="0" smtClean="0">
                <a:latin typeface="+mn-lt"/>
              </a:rPr>
              <a:t> over 1.0 </a:t>
            </a:r>
            <a:r>
              <a:rPr lang="en-US" dirty="0" err="1" smtClean="0">
                <a:latin typeface="+mn-lt"/>
              </a:rPr>
              <a:t>eV</a:t>
            </a:r>
            <a:r>
              <a:rPr lang="en-US" dirty="0" smtClean="0">
                <a:latin typeface="+mn-lt"/>
              </a:rPr>
              <a:t> tot 0.1 </a:t>
            </a:r>
            <a:r>
              <a:rPr lang="en-US" dirty="0" err="1" smtClean="0">
                <a:latin typeface="+mn-lt"/>
              </a:rPr>
              <a:t>MeV</a:t>
            </a:r>
            <a:endParaRPr lang="en-US" sz="1600" i="1" dirty="0">
              <a:latin typeface="+mn-lt"/>
            </a:endParaRPr>
          </a:p>
        </p:txBody>
      </p:sp>
      <p:sp>
        <p:nvSpPr>
          <p:cNvPr id="22" name="TextBox 17"/>
          <p:cNvSpPr txBox="1"/>
          <p:nvPr/>
        </p:nvSpPr>
        <p:spPr>
          <a:xfrm>
            <a:off x="533400" y="3429000"/>
            <a:ext cx="7620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dirty="0" smtClean="0">
                <a:latin typeface="+mn-lt"/>
              </a:rPr>
              <a:t>We </a:t>
            </a:r>
            <a:r>
              <a:rPr lang="en-US" dirty="0" err="1" smtClean="0">
                <a:latin typeface="+mn-lt"/>
              </a:rPr>
              <a:t>vinden</a:t>
            </a:r>
            <a:r>
              <a:rPr lang="en-US" dirty="0" smtClean="0">
                <a:latin typeface="+mn-lt"/>
              </a:rPr>
              <a:t>                                              (self shielding zit </a:t>
            </a:r>
            <a:r>
              <a:rPr lang="en-US" dirty="0" err="1" smtClean="0">
                <a:latin typeface="+mn-lt"/>
              </a:rPr>
              <a:t>hier</a:t>
            </a:r>
            <a:r>
              <a:rPr lang="en-US" dirty="0" smtClean="0">
                <a:latin typeface="+mn-lt"/>
              </a:rPr>
              <a:t> </a:t>
            </a:r>
            <a:r>
              <a:rPr lang="en-US" dirty="0" err="1" smtClean="0">
                <a:latin typeface="+mn-lt"/>
              </a:rPr>
              <a:t>nog</a:t>
            </a:r>
            <a:r>
              <a:rPr lang="en-US" dirty="0" smtClean="0">
                <a:latin typeface="+mn-lt"/>
              </a:rPr>
              <a:t> </a:t>
            </a:r>
            <a:r>
              <a:rPr lang="en-US" dirty="0" err="1" smtClean="0">
                <a:latin typeface="+mn-lt"/>
              </a:rPr>
              <a:t>niet</a:t>
            </a:r>
            <a:r>
              <a:rPr lang="en-US" dirty="0" smtClean="0">
                <a:latin typeface="+mn-lt"/>
              </a:rPr>
              <a:t> in)</a:t>
            </a:r>
          </a:p>
        </p:txBody>
      </p:sp>
      <p:sp>
        <p:nvSpPr>
          <p:cNvPr id="29" name="TextBox 17"/>
          <p:cNvSpPr txBox="1"/>
          <p:nvPr/>
        </p:nvSpPr>
        <p:spPr>
          <a:xfrm>
            <a:off x="533400" y="3962400"/>
            <a:ext cx="81534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i="1" dirty="0" err="1" smtClean="0">
                <a:latin typeface="+mn-lt"/>
              </a:rPr>
              <a:t>Thermische</a:t>
            </a:r>
            <a:r>
              <a:rPr lang="en-US" i="1" dirty="0" smtClean="0">
                <a:latin typeface="+mn-lt"/>
              </a:rPr>
              <a:t> </a:t>
            </a:r>
            <a:r>
              <a:rPr lang="en-US" dirty="0" err="1" smtClean="0">
                <a:latin typeface="+mn-lt"/>
              </a:rPr>
              <a:t>werkzame</a:t>
            </a:r>
            <a:r>
              <a:rPr lang="en-US" dirty="0" smtClean="0">
                <a:latin typeface="+mn-lt"/>
              </a:rPr>
              <a:t> </a:t>
            </a:r>
            <a:r>
              <a:rPr lang="en-US" dirty="0" err="1" smtClean="0">
                <a:latin typeface="+mn-lt"/>
              </a:rPr>
              <a:t>doorsnede</a:t>
            </a:r>
            <a:r>
              <a:rPr lang="en-US" dirty="0" smtClean="0">
                <a:latin typeface="+mn-lt"/>
              </a:rPr>
              <a:t> </a:t>
            </a:r>
            <a:r>
              <a:rPr lang="en-US" dirty="0" err="1" smtClean="0">
                <a:latin typeface="+mn-lt"/>
              </a:rPr>
              <a:t>gemiddelden</a:t>
            </a:r>
            <a:endParaRPr lang="en-US" sz="1600" dirty="0">
              <a:latin typeface="+mn-lt"/>
            </a:endParaRPr>
          </a:p>
        </p:txBody>
      </p:sp>
      <p:sp>
        <p:nvSpPr>
          <p:cNvPr id="42" name="TextBox 17"/>
          <p:cNvSpPr txBox="1"/>
          <p:nvPr/>
        </p:nvSpPr>
        <p:spPr>
          <a:xfrm>
            <a:off x="533400" y="2362200"/>
            <a:ext cx="51816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dirty="0" smtClean="0">
                <a:latin typeface="+mn-lt"/>
              </a:rPr>
              <a:t>We </a:t>
            </a:r>
            <a:r>
              <a:rPr lang="en-US" dirty="0" err="1" smtClean="0">
                <a:latin typeface="+mn-lt"/>
              </a:rPr>
              <a:t>schrijven</a:t>
            </a:r>
            <a:r>
              <a:rPr lang="en-US" dirty="0" smtClean="0">
                <a:latin typeface="+mn-lt"/>
              </a:rPr>
              <a:t> </a:t>
            </a:r>
            <a:r>
              <a:rPr lang="en-US" dirty="0" err="1" smtClean="0">
                <a:latin typeface="+mn-lt"/>
              </a:rPr>
              <a:t>voor</a:t>
            </a:r>
            <a:r>
              <a:rPr lang="en-US" dirty="0" smtClean="0">
                <a:latin typeface="+mn-lt"/>
              </a:rPr>
              <a:t> capture en fission</a:t>
            </a:r>
            <a:endParaRPr lang="en-US" sz="1600" dirty="0">
              <a:latin typeface="+mn-lt"/>
            </a:endParaRPr>
          </a:p>
        </p:txBody>
      </p:sp>
      <p:sp>
        <p:nvSpPr>
          <p:cNvPr id="25" name="TextBox 17"/>
          <p:cNvSpPr txBox="1"/>
          <p:nvPr/>
        </p:nvSpPr>
        <p:spPr>
          <a:xfrm>
            <a:off x="533400" y="4837331"/>
            <a:ext cx="44958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dirty="0" err="1" smtClean="0">
                <a:latin typeface="+mn-lt"/>
              </a:rPr>
              <a:t>Neutronsnelheid</a:t>
            </a:r>
            <a:r>
              <a:rPr lang="en-US" dirty="0" smtClean="0">
                <a:latin typeface="+mn-lt"/>
              </a:rPr>
              <a:t> is </a:t>
            </a:r>
            <a:r>
              <a:rPr lang="en-US" dirty="0" err="1" smtClean="0">
                <a:latin typeface="+mn-lt"/>
              </a:rPr>
              <a:t>dan</a:t>
            </a:r>
            <a:endParaRPr lang="en-US" sz="1600" dirty="0">
              <a:latin typeface="+mn-lt"/>
            </a:endParaRPr>
          </a:p>
        </p:txBody>
      </p:sp>
      <p:sp>
        <p:nvSpPr>
          <p:cNvPr id="28" name="TextBox 17"/>
          <p:cNvSpPr txBox="1"/>
          <p:nvPr/>
        </p:nvSpPr>
        <p:spPr>
          <a:xfrm>
            <a:off x="533400" y="2905919"/>
            <a:ext cx="51816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dirty="0" err="1" smtClean="0">
                <a:latin typeface="+mn-lt"/>
              </a:rPr>
              <a:t>Resonantie</a:t>
            </a:r>
            <a:r>
              <a:rPr lang="en-US" dirty="0" smtClean="0">
                <a:latin typeface="+mn-lt"/>
              </a:rPr>
              <a:t> </a:t>
            </a:r>
            <a:r>
              <a:rPr lang="en-US" dirty="0" err="1" smtClean="0">
                <a:latin typeface="+mn-lt"/>
              </a:rPr>
              <a:t>integraal</a:t>
            </a:r>
            <a:endParaRPr lang="en-US" sz="1600" dirty="0">
              <a:latin typeface="+mn-lt"/>
            </a:endParaRPr>
          </a:p>
        </p:txBody>
      </p:sp>
      <p:graphicFrame>
        <p:nvGraphicFramePr>
          <p:cNvPr id="243722" name="Object 10"/>
          <p:cNvGraphicFramePr>
            <a:graphicFrameLocks noChangeAspect="1"/>
          </p:cNvGraphicFramePr>
          <p:nvPr/>
        </p:nvGraphicFramePr>
        <p:xfrm>
          <a:off x="3006725" y="4823043"/>
          <a:ext cx="3775075" cy="366712"/>
        </p:xfrm>
        <a:graphic>
          <a:graphicData uri="http://schemas.openxmlformats.org/presentationml/2006/ole">
            <p:oleObj spid="_x0000_s245768" name="Equation" r:id="rId4" imgW="2349360" imgH="228600" progId="Equation.DSMT4">
              <p:embed/>
            </p:oleObj>
          </a:graphicData>
        </a:graphic>
      </p:graphicFrame>
      <p:sp>
        <p:nvSpPr>
          <p:cNvPr id="39" name="TextBox 17"/>
          <p:cNvSpPr txBox="1"/>
          <p:nvPr/>
        </p:nvSpPr>
        <p:spPr>
          <a:xfrm>
            <a:off x="533400" y="5142131"/>
            <a:ext cx="44958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dirty="0" err="1" smtClean="0">
                <a:latin typeface="+mn-lt"/>
              </a:rPr>
              <a:t>Metingen</a:t>
            </a:r>
            <a:r>
              <a:rPr lang="en-US" dirty="0" smtClean="0">
                <a:latin typeface="+mn-lt"/>
              </a:rPr>
              <a:t> </a:t>
            </a:r>
            <a:r>
              <a:rPr lang="en-US" dirty="0" err="1" smtClean="0">
                <a:latin typeface="+mn-lt"/>
              </a:rPr>
              <a:t>gemaakt</a:t>
            </a:r>
            <a:r>
              <a:rPr lang="en-US" dirty="0" smtClean="0">
                <a:latin typeface="+mn-lt"/>
              </a:rPr>
              <a:t> </a:t>
            </a:r>
            <a:r>
              <a:rPr lang="en-US" dirty="0" err="1" smtClean="0">
                <a:latin typeface="+mn-lt"/>
              </a:rPr>
              <a:t>bij</a:t>
            </a:r>
            <a:r>
              <a:rPr lang="en-US" dirty="0" smtClean="0">
                <a:latin typeface="+mn-lt"/>
              </a:rPr>
              <a:t> </a:t>
            </a:r>
            <a:endParaRPr lang="en-US" sz="1600" dirty="0">
              <a:latin typeface="+mn-lt"/>
            </a:endParaRPr>
          </a:p>
        </p:txBody>
      </p:sp>
      <p:sp>
        <p:nvSpPr>
          <p:cNvPr id="40" name="TextBox 17"/>
          <p:cNvSpPr txBox="1"/>
          <p:nvPr/>
        </p:nvSpPr>
        <p:spPr>
          <a:xfrm>
            <a:off x="533400" y="5534799"/>
            <a:ext cx="78486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dirty="0" smtClean="0">
                <a:latin typeface="+mn-lt"/>
              </a:rPr>
              <a:t>De </a:t>
            </a:r>
            <a:r>
              <a:rPr lang="en-US" dirty="0" err="1" smtClean="0">
                <a:latin typeface="+mn-lt"/>
              </a:rPr>
              <a:t>waarden</a:t>
            </a:r>
            <a:r>
              <a:rPr lang="en-US" dirty="0" smtClean="0">
                <a:latin typeface="+mn-lt"/>
              </a:rPr>
              <a:t> in de </a:t>
            </a:r>
            <a:r>
              <a:rPr lang="en-US" dirty="0" err="1" smtClean="0">
                <a:latin typeface="+mn-lt"/>
              </a:rPr>
              <a:t>tabel</a:t>
            </a:r>
            <a:r>
              <a:rPr lang="en-US" dirty="0" smtClean="0">
                <a:latin typeface="+mn-lt"/>
              </a:rPr>
              <a:t> </a:t>
            </a:r>
            <a:r>
              <a:rPr lang="en-US" dirty="0" err="1" smtClean="0">
                <a:latin typeface="+mn-lt"/>
              </a:rPr>
              <a:t>zijn</a:t>
            </a:r>
            <a:r>
              <a:rPr lang="en-US" dirty="0" smtClean="0">
                <a:latin typeface="+mn-lt"/>
              </a:rPr>
              <a:t> </a:t>
            </a:r>
            <a:r>
              <a:rPr lang="en-US" dirty="0" err="1" smtClean="0">
                <a:latin typeface="+mn-lt"/>
              </a:rPr>
              <a:t>gemiddeld</a:t>
            </a:r>
            <a:r>
              <a:rPr lang="en-US" dirty="0" smtClean="0">
                <a:latin typeface="+mn-lt"/>
              </a:rPr>
              <a:t> over </a:t>
            </a:r>
            <a:r>
              <a:rPr lang="en-US" dirty="0" err="1" smtClean="0">
                <a:latin typeface="+mn-lt"/>
              </a:rPr>
              <a:t>energieverdeling</a:t>
            </a:r>
            <a:r>
              <a:rPr lang="en-US" dirty="0" smtClean="0">
                <a:latin typeface="+mn-lt"/>
              </a:rPr>
              <a:t> </a:t>
            </a:r>
            <a:r>
              <a:rPr lang="en-US" dirty="0" err="1" smtClean="0">
                <a:latin typeface="+mn-lt"/>
              </a:rPr>
              <a:t>bij</a:t>
            </a:r>
            <a:r>
              <a:rPr lang="en-US" dirty="0" smtClean="0">
                <a:latin typeface="+mn-lt"/>
              </a:rPr>
              <a:t> 20</a:t>
            </a:r>
            <a:r>
              <a:rPr lang="en-US" baseline="30000" dirty="0" smtClean="0">
                <a:latin typeface="+mn-lt"/>
              </a:rPr>
              <a:t>o</a:t>
            </a:r>
            <a:r>
              <a:rPr lang="en-US" dirty="0" smtClean="0">
                <a:latin typeface="+mn-lt"/>
              </a:rPr>
              <a:t> C en </a:t>
            </a:r>
            <a:r>
              <a:rPr lang="en-US" dirty="0" err="1" smtClean="0">
                <a:latin typeface="+mn-lt"/>
              </a:rPr>
              <a:t>bevatten</a:t>
            </a:r>
            <a:r>
              <a:rPr lang="en-US" dirty="0" smtClean="0">
                <a:latin typeface="+mn-lt"/>
              </a:rPr>
              <a:t> </a:t>
            </a:r>
            <a:r>
              <a:rPr lang="en-US" dirty="0" err="1" smtClean="0">
                <a:latin typeface="+mn-lt"/>
              </a:rPr>
              <a:t>ook</a:t>
            </a:r>
            <a:r>
              <a:rPr lang="en-US" dirty="0" smtClean="0">
                <a:latin typeface="+mn-lt"/>
              </a:rPr>
              <a:t> </a:t>
            </a:r>
            <a:r>
              <a:rPr lang="en-US" dirty="0" err="1" smtClean="0">
                <a:latin typeface="+mn-lt"/>
              </a:rPr>
              <a:t>bindingseffecten</a:t>
            </a:r>
            <a:r>
              <a:rPr lang="en-US" dirty="0" smtClean="0">
                <a:latin typeface="+mn-lt"/>
              </a:rPr>
              <a:t> (in </a:t>
            </a:r>
            <a:r>
              <a:rPr lang="en-US" dirty="0" err="1" smtClean="0">
                <a:latin typeface="+mn-lt"/>
              </a:rPr>
              <a:t>moleculen</a:t>
            </a:r>
            <a:r>
              <a:rPr lang="en-US" dirty="0" smtClean="0">
                <a:latin typeface="+mn-lt"/>
              </a:rPr>
              <a:t>, </a:t>
            </a:r>
            <a:r>
              <a:rPr lang="en-US" dirty="0" err="1" smtClean="0">
                <a:latin typeface="+mn-lt"/>
              </a:rPr>
              <a:t>kristalroosters</a:t>
            </a:r>
            <a:r>
              <a:rPr lang="en-US" dirty="0" smtClean="0">
                <a:latin typeface="+mn-lt"/>
              </a:rPr>
              <a:t>)</a:t>
            </a:r>
            <a:endParaRPr lang="en-US" sz="1600" dirty="0">
              <a:latin typeface="+mn-lt"/>
            </a:endParaRPr>
          </a:p>
        </p:txBody>
      </p:sp>
      <p:graphicFrame>
        <p:nvGraphicFramePr>
          <p:cNvPr id="245772" name="Object 12"/>
          <p:cNvGraphicFramePr>
            <a:graphicFrameLocks noChangeAspect="1"/>
          </p:cNvGraphicFramePr>
          <p:nvPr/>
        </p:nvGraphicFramePr>
        <p:xfrm>
          <a:off x="2209800" y="1857376"/>
          <a:ext cx="1223963" cy="327025"/>
        </p:xfrm>
        <a:graphic>
          <a:graphicData uri="http://schemas.openxmlformats.org/presentationml/2006/ole">
            <p:oleObj spid="_x0000_s245772" name="Equation" r:id="rId5" imgW="761760" imgH="203040" progId="Equation.DSMT4">
              <p:embed/>
            </p:oleObj>
          </a:graphicData>
        </a:graphic>
      </p:graphicFrame>
      <p:graphicFrame>
        <p:nvGraphicFramePr>
          <p:cNvPr id="245773" name="Object 13"/>
          <p:cNvGraphicFramePr>
            <a:graphicFrameLocks noChangeAspect="1"/>
          </p:cNvGraphicFramePr>
          <p:nvPr/>
        </p:nvGraphicFramePr>
        <p:xfrm>
          <a:off x="6003925" y="1476376"/>
          <a:ext cx="2530475" cy="631825"/>
        </p:xfrm>
        <a:graphic>
          <a:graphicData uri="http://schemas.openxmlformats.org/presentationml/2006/ole">
            <p:oleObj spid="_x0000_s245773" name="Equation" r:id="rId6" imgW="1574640" imgH="393480" progId="Equation.DSMT4">
              <p:embed/>
            </p:oleObj>
          </a:graphicData>
        </a:graphic>
      </p:graphicFrame>
      <p:sp>
        <p:nvSpPr>
          <p:cNvPr id="30" name="Rechteraccolade 29"/>
          <p:cNvSpPr/>
          <p:nvPr/>
        </p:nvSpPr>
        <p:spPr bwMode="auto">
          <a:xfrm>
            <a:off x="5486400" y="1371600"/>
            <a:ext cx="304800" cy="838200"/>
          </a:xfrm>
          <a:prstGeom prst="rightBrac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Symbol" pitchFamily="18" charset="2"/>
            </a:endParaRPr>
          </a:p>
        </p:txBody>
      </p:sp>
      <p:graphicFrame>
        <p:nvGraphicFramePr>
          <p:cNvPr id="245774" name="Object 14"/>
          <p:cNvGraphicFramePr>
            <a:graphicFrameLocks noChangeAspect="1"/>
          </p:cNvGraphicFramePr>
          <p:nvPr/>
        </p:nvGraphicFramePr>
        <p:xfrm>
          <a:off x="4371976" y="2245520"/>
          <a:ext cx="1530350" cy="631825"/>
        </p:xfrm>
        <a:graphic>
          <a:graphicData uri="http://schemas.openxmlformats.org/presentationml/2006/ole">
            <p:oleObj spid="_x0000_s245774" name="Equation" r:id="rId7" imgW="952200" imgH="393480" progId="Equation.DSMT4">
              <p:embed/>
            </p:oleObj>
          </a:graphicData>
        </a:graphic>
      </p:graphicFrame>
      <p:graphicFrame>
        <p:nvGraphicFramePr>
          <p:cNvPr id="245775" name="Object 15"/>
          <p:cNvGraphicFramePr>
            <a:graphicFrameLocks noChangeAspect="1"/>
          </p:cNvGraphicFramePr>
          <p:nvPr/>
        </p:nvGraphicFramePr>
        <p:xfrm>
          <a:off x="2822575" y="2790824"/>
          <a:ext cx="1673225" cy="631825"/>
        </p:xfrm>
        <a:graphic>
          <a:graphicData uri="http://schemas.openxmlformats.org/presentationml/2006/ole">
            <p:oleObj spid="_x0000_s245775" name="Equation" r:id="rId8" imgW="1041120" imgH="393480" progId="Equation.DSMT4">
              <p:embed/>
            </p:oleObj>
          </a:graphicData>
        </a:graphic>
      </p:graphicFrame>
      <p:grpSp>
        <p:nvGrpSpPr>
          <p:cNvPr id="34" name="Groep 33"/>
          <p:cNvGrpSpPr/>
          <p:nvPr/>
        </p:nvGrpSpPr>
        <p:grpSpPr>
          <a:xfrm>
            <a:off x="1905000" y="3455192"/>
            <a:ext cx="1676400" cy="381000"/>
            <a:chOff x="2209800" y="3476624"/>
            <a:chExt cx="1676400" cy="381000"/>
          </a:xfrm>
        </p:grpSpPr>
        <p:sp>
          <p:nvSpPr>
            <p:cNvPr id="26" name="Rounded Rectangle 27"/>
            <p:cNvSpPr/>
            <p:nvPr/>
          </p:nvSpPr>
          <p:spPr bwMode="auto">
            <a:xfrm>
              <a:off x="2209800" y="3476624"/>
              <a:ext cx="1676400" cy="381000"/>
            </a:xfrm>
            <a:prstGeom prst="round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glow rad="228600">
                <a:schemeClr val="accent4">
                  <a:satMod val="175000"/>
                  <a:alpha val="40000"/>
                </a:schemeClr>
              </a:glow>
            </a:effectLst>
          </p:spPr>
          <p:txBody>
            <a:bodyPr/>
            <a:lstStyle/>
            <a:p>
              <a:pPr eaLnBrk="0" hangingPunct="0">
                <a:defRPr/>
              </a:pPr>
              <a:endParaRPr lang="en-US"/>
            </a:p>
          </p:txBody>
        </p:sp>
        <p:graphicFrame>
          <p:nvGraphicFramePr>
            <p:cNvPr id="245776" name="Object 16"/>
            <p:cNvGraphicFramePr>
              <a:graphicFrameLocks noChangeAspect="1"/>
            </p:cNvGraphicFramePr>
            <p:nvPr/>
          </p:nvGraphicFramePr>
          <p:xfrm>
            <a:off x="2273300" y="3484563"/>
            <a:ext cx="1489075" cy="366712"/>
          </p:xfrm>
          <a:graphic>
            <a:graphicData uri="http://schemas.openxmlformats.org/presentationml/2006/ole">
              <p:oleObj spid="_x0000_s245776" name="Equation" r:id="rId9" imgW="927000" imgH="228600" progId="Equation.DSMT4">
                <p:embed/>
              </p:oleObj>
            </a:graphicData>
          </a:graphic>
        </p:graphicFrame>
      </p:grpSp>
      <p:sp>
        <p:nvSpPr>
          <p:cNvPr id="35" name="TextBox 17"/>
          <p:cNvSpPr txBox="1"/>
          <p:nvPr/>
        </p:nvSpPr>
        <p:spPr>
          <a:xfrm>
            <a:off x="533400" y="4239399"/>
            <a:ext cx="81534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dirty="0" err="1" smtClean="0">
                <a:latin typeface="+mn-lt"/>
              </a:rPr>
              <a:t>Gebruik</a:t>
            </a:r>
            <a:r>
              <a:rPr lang="en-US" dirty="0" smtClean="0">
                <a:latin typeface="+mn-lt"/>
              </a:rPr>
              <a:t> Maxwell Boltzmann </a:t>
            </a:r>
            <a:r>
              <a:rPr lang="en-US" dirty="0" err="1" smtClean="0">
                <a:latin typeface="+mn-lt"/>
              </a:rPr>
              <a:t>verdeling</a:t>
            </a:r>
            <a:r>
              <a:rPr lang="en-US" dirty="0" smtClean="0">
                <a:latin typeface="+mn-lt"/>
              </a:rPr>
              <a:t> </a:t>
            </a:r>
            <a:r>
              <a:rPr lang="en-US" dirty="0" err="1" smtClean="0">
                <a:latin typeface="+mn-lt"/>
              </a:rPr>
              <a:t>voor</a:t>
            </a:r>
            <a:r>
              <a:rPr lang="en-US" dirty="0" smtClean="0">
                <a:latin typeface="+mn-lt"/>
              </a:rPr>
              <a:t> de flux</a:t>
            </a:r>
            <a:endParaRPr lang="en-US" sz="1600" dirty="0">
              <a:latin typeface="+mn-lt"/>
            </a:endParaRPr>
          </a:p>
        </p:txBody>
      </p:sp>
      <p:graphicFrame>
        <p:nvGraphicFramePr>
          <p:cNvPr id="245777" name="Object 17"/>
          <p:cNvGraphicFramePr>
            <a:graphicFrameLocks noChangeAspect="1"/>
          </p:cNvGraphicFramePr>
          <p:nvPr/>
        </p:nvGraphicFramePr>
        <p:xfrm>
          <a:off x="5766595" y="4254718"/>
          <a:ext cx="1468437" cy="368300"/>
        </p:xfrm>
        <a:graphic>
          <a:graphicData uri="http://schemas.openxmlformats.org/presentationml/2006/ole">
            <p:oleObj spid="_x0000_s245777" name="Equation" r:id="rId10" imgW="914400" imgH="228600" progId="Equation.DSMT4">
              <p:embed/>
            </p:oleObj>
          </a:graphicData>
        </a:graphic>
      </p:graphicFrame>
      <p:sp>
        <p:nvSpPr>
          <p:cNvPr id="36" name="TextBox 17"/>
          <p:cNvSpPr txBox="1"/>
          <p:nvPr/>
        </p:nvSpPr>
        <p:spPr>
          <a:xfrm>
            <a:off x="533400" y="4518243"/>
            <a:ext cx="81534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dirty="0" smtClean="0">
                <a:latin typeface="+mn-lt"/>
              </a:rPr>
              <a:t>De maximum </a:t>
            </a:r>
            <a:r>
              <a:rPr lang="en-US" dirty="0" err="1" smtClean="0">
                <a:latin typeface="+mn-lt"/>
              </a:rPr>
              <a:t>waarde</a:t>
            </a:r>
            <a:r>
              <a:rPr lang="en-US" dirty="0" smtClean="0">
                <a:latin typeface="+mn-lt"/>
              </a:rPr>
              <a:t> van             is  </a:t>
            </a:r>
            <a:endParaRPr lang="en-US" sz="1600" dirty="0">
              <a:latin typeface="+mn-lt"/>
            </a:endParaRPr>
          </a:p>
        </p:txBody>
      </p:sp>
      <p:graphicFrame>
        <p:nvGraphicFramePr>
          <p:cNvPr id="245778" name="Object 18"/>
          <p:cNvGraphicFramePr>
            <a:graphicFrameLocks noChangeAspect="1"/>
          </p:cNvGraphicFramePr>
          <p:nvPr/>
        </p:nvGraphicFramePr>
        <p:xfrm>
          <a:off x="3227388" y="4532531"/>
          <a:ext cx="735012" cy="368300"/>
        </p:xfrm>
        <a:graphic>
          <a:graphicData uri="http://schemas.openxmlformats.org/presentationml/2006/ole">
            <p:oleObj spid="_x0000_s245778" name="Equation" r:id="rId11" imgW="457200" imgH="228600" progId="Equation.DSMT4">
              <p:embed/>
            </p:oleObj>
          </a:graphicData>
        </a:graphic>
      </p:graphicFrame>
      <p:graphicFrame>
        <p:nvGraphicFramePr>
          <p:cNvPr id="245779" name="Object 19"/>
          <p:cNvGraphicFramePr>
            <a:graphicFrameLocks noChangeAspect="1"/>
          </p:cNvGraphicFramePr>
          <p:nvPr/>
        </p:nvGraphicFramePr>
        <p:xfrm>
          <a:off x="4267200" y="4517449"/>
          <a:ext cx="2530475" cy="327025"/>
        </p:xfrm>
        <a:graphic>
          <a:graphicData uri="http://schemas.openxmlformats.org/presentationml/2006/ole">
            <p:oleObj spid="_x0000_s245779" name="Equation" r:id="rId12" imgW="1574640" imgH="203040" progId="Equation.DSMT4">
              <p:embed/>
            </p:oleObj>
          </a:graphicData>
        </a:graphic>
      </p:graphicFrame>
      <p:graphicFrame>
        <p:nvGraphicFramePr>
          <p:cNvPr id="245780" name="Object 20"/>
          <p:cNvGraphicFramePr>
            <a:graphicFrameLocks noChangeAspect="1"/>
          </p:cNvGraphicFramePr>
          <p:nvPr/>
        </p:nvGraphicFramePr>
        <p:xfrm>
          <a:off x="2951163" y="5170708"/>
          <a:ext cx="4897437" cy="366712"/>
        </p:xfrm>
        <a:graphic>
          <a:graphicData uri="http://schemas.openxmlformats.org/presentationml/2006/ole">
            <p:oleObj spid="_x0000_s245780" name="Equation" r:id="rId13" imgW="3047760" imgH="228600" progId="Equation.DSMT4">
              <p:embed/>
            </p:oleObj>
          </a:graphicData>
        </a:graphic>
      </p:graphicFrame>
      <p:pic>
        <p:nvPicPr>
          <p:cNvPr id="245781" name="Picture 21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609601" y="6172200"/>
            <a:ext cx="1828800" cy="284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782" name="Picture 22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1524000" y="6432467"/>
            <a:ext cx="3276600" cy="4255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783" name="Picture 23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5638800" y="6405778"/>
            <a:ext cx="3505200" cy="4307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3" name="PIJL-RECHTS 42"/>
          <p:cNvSpPr/>
          <p:nvPr/>
        </p:nvSpPr>
        <p:spPr bwMode="auto">
          <a:xfrm>
            <a:off x="685800" y="6450808"/>
            <a:ext cx="685800" cy="381000"/>
          </a:xfrm>
          <a:prstGeom prst="rightArrow">
            <a:avLst/>
          </a:prstGeom>
          <a:solidFill>
            <a:srgbClr val="0070C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Symbol" pitchFamily="18" charset="2"/>
            </a:endParaRPr>
          </a:p>
        </p:txBody>
      </p:sp>
      <p:sp>
        <p:nvSpPr>
          <p:cNvPr id="44" name="PIJL-RECHTS 43"/>
          <p:cNvSpPr/>
          <p:nvPr/>
        </p:nvSpPr>
        <p:spPr bwMode="auto">
          <a:xfrm>
            <a:off x="4876800" y="6455568"/>
            <a:ext cx="685800" cy="381000"/>
          </a:xfrm>
          <a:prstGeom prst="rightArrow">
            <a:avLst/>
          </a:prstGeom>
          <a:solidFill>
            <a:srgbClr val="0070C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Symbol" pitchFamily="18" charset="2"/>
            </a:endParaRPr>
          </a:p>
        </p:txBody>
      </p:sp>
      <p:sp>
        <p:nvSpPr>
          <p:cNvPr id="45" name="Ovaal 44"/>
          <p:cNvSpPr/>
          <p:nvPr/>
        </p:nvSpPr>
        <p:spPr bwMode="auto">
          <a:xfrm>
            <a:off x="8291512" y="6436520"/>
            <a:ext cx="228600" cy="381000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Symbol" pitchFamily="18" charset="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2457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2457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6" dur="500"/>
                                        <p:tgtEl>
                                          <p:spTgt spid="2457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4" dur="500"/>
                                        <p:tgtEl>
                                          <p:spTgt spid="2457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5" dur="500"/>
                                        <p:tgtEl>
                                          <p:spTgt spid="2457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3" dur="500"/>
                                        <p:tgtEl>
                                          <p:spTgt spid="2457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6" dur="500"/>
                                        <p:tgtEl>
                                          <p:spTgt spid="2457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4" dur="500"/>
                                        <p:tgtEl>
                                          <p:spTgt spid="2437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2" dur="500"/>
                                        <p:tgtEl>
                                          <p:spTgt spid="2457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2" dur="500"/>
                                        <p:tgtEl>
                                          <p:spTgt spid="2457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0" dur="500"/>
                                        <p:tgtEl>
                                          <p:spTgt spid="2457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8" dur="500"/>
                                        <p:tgtEl>
                                          <p:spTgt spid="2457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33" grpId="0"/>
      <p:bldP spid="14" grpId="0"/>
      <p:bldP spid="22" grpId="0"/>
      <p:bldP spid="29" grpId="0"/>
      <p:bldP spid="42" grpId="0"/>
      <p:bldP spid="25" grpId="0"/>
      <p:bldP spid="28" grpId="0"/>
      <p:bldP spid="39" grpId="0"/>
      <p:bldP spid="40" grpId="0"/>
      <p:bldP spid="30" grpId="0" animBg="1"/>
      <p:bldP spid="35" grpId="0"/>
      <p:bldP spid="36" grpId="0"/>
      <p:bldP spid="43" grpId="0" animBg="1"/>
      <p:bldP spid="44" grpId="0" animBg="1"/>
      <p:bldP spid="45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1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pPr>
              <a:defRPr/>
            </a:pPr>
            <a:r>
              <a:rPr lang="en-US" i="1" kern="1200" dirty="0" err="1" smtClean="0">
                <a:solidFill>
                  <a:srgbClr val="000099"/>
                </a:solidFill>
              </a:rPr>
              <a:t>Vermenigvuldiging</a:t>
            </a:r>
            <a:r>
              <a:rPr lang="en-US" i="1" kern="1200" dirty="0" smtClean="0">
                <a:solidFill>
                  <a:srgbClr val="000099"/>
                </a:solidFill>
              </a:rPr>
              <a:t> in </a:t>
            </a:r>
            <a:r>
              <a:rPr lang="en-US" i="1" kern="1200" dirty="0" err="1" smtClean="0">
                <a:solidFill>
                  <a:srgbClr val="000099"/>
                </a:solidFill>
              </a:rPr>
              <a:t>oneindig</a:t>
            </a:r>
            <a:r>
              <a:rPr lang="en-US" i="1" kern="1200" dirty="0" smtClean="0">
                <a:solidFill>
                  <a:srgbClr val="000099"/>
                </a:solidFill>
              </a:rPr>
              <a:t> medium</a:t>
            </a:r>
            <a:endParaRPr lang="en-US" i="1" kern="1200" dirty="0" smtClean="0">
              <a:solidFill>
                <a:srgbClr val="000099"/>
              </a:solidFill>
              <a:ea typeface="+mn-ea"/>
              <a:cs typeface="+mn-cs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33400" y="1219200"/>
            <a:ext cx="78486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i="1" dirty="0" err="1" smtClean="0">
                <a:latin typeface="+mn-lt"/>
              </a:rPr>
              <a:t>Vermenigvuldigingsfactor</a:t>
            </a:r>
            <a:r>
              <a:rPr lang="en-US" i="1" dirty="0" smtClean="0">
                <a:latin typeface="+mn-lt"/>
              </a:rPr>
              <a:t> </a:t>
            </a:r>
            <a:endParaRPr lang="en-US" sz="1600" dirty="0">
              <a:latin typeface="+mn-lt"/>
            </a:endParaRPr>
          </a:p>
        </p:txBody>
      </p:sp>
      <p:sp>
        <p:nvSpPr>
          <p:cNvPr id="33" name="TextBox 17"/>
          <p:cNvSpPr txBox="1"/>
          <p:nvPr/>
        </p:nvSpPr>
        <p:spPr>
          <a:xfrm>
            <a:off x="533400" y="1828800"/>
            <a:ext cx="78486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dirty="0" err="1" smtClean="0">
                <a:latin typeface="+mn-lt"/>
              </a:rPr>
              <a:t>Er</a:t>
            </a:r>
            <a:r>
              <a:rPr lang="en-US" dirty="0" smtClean="0">
                <a:latin typeface="+mn-lt"/>
              </a:rPr>
              <a:t> </a:t>
            </a:r>
            <a:r>
              <a:rPr lang="en-US" dirty="0" err="1" smtClean="0">
                <a:latin typeface="+mn-lt"/>
              </a:rPr>
              <a:t>geldt</a:t>
            </a:r>
            <a:endParaRPr lang="en-US" sz="1600" dirty="0">
              <a:latin typeface="+mn-lt"/>
            </a:endParaRPr>
          </a:p>
        </p:txBody>
      </p:sp>
      <p:sp>
        <p:nvSpPr>
          <p:cNvPr id="14" name="TextBox 17"/>
          <p:cNvSpPr txBox="1"/>
          <p:nvPr/>
        </p:nvSpPr>
        <p:spPr>
          <a:xfrm>
            <a:off x="533400" y="1524000"/>
            <a:ext cx="8382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dirty="0" smtClean="0">
                <a:latin typeface="+mn-lt"/>
              </a:rPr>
              <a:t># </a:t>
            </a:r>
            <a:r>
              <a:rPr lang="en-US" dirty="0" err="1" smtClean="0">
                <a:latin typeface="+mn-lt"/>
              </a:rPr>
              <a:t>neutronen</a:t>
            </a:r>
            <a:r>
              <a:rPr lang="en-US" dirty="0" smtClean="0">
                <a:latin typeface="+mn-lt"/>
              </a:rPr>
              <a:t> door </a:t>
            </a:r>
            <a:r>
              <a:rPr lang="en-US" dirty="0" err="1" smtClean="0">
                <a:latin typeface="+mn-lt"/>
              </a:rPr>
              <a:t>splijting</a:t>
            </a:r>
            <a:r>
              <a:rPr lang="en-US" dirty="0" smtClean="0">
                <a:latin typeface="+mn-lt"/>
              </a:rPr>
              <a:t> </a:t>
            </a:r>
            <a:r>
              <a:rPr lang="en-US" dirty="0" err="1" smtClean="0">
                <a:latin typeface="+mn-lt"/>
              </a:rPr>
              <a:t>geproduceerd</a:t>
            </a:r>
            <a:r>
              <a:rPr lang="en-US" dirty="0" smtClean="0">
                <a:latin typeface="+mn-lt"/>
              </a:rPr>
              <a:t> / # </a:t>
            </a:r>
            <a:r>
              <a:rPr lang="en-US" dirty="0" err="1" smtClean="0">
                <a:latin typeface="+mn-lt"/>
              </a:rPr>
              <a:t>neutronen</a:t>
            </a:r>
            <a:r>
              <a:rPr lang="en-US" dirty="0" smtClean="0">
                <a:latin typeface="+mn-lt"/>
              </a:rPr>
              <a:t> </a:t>
            </a:r>
            <a:r>
              <a:rPr lang="en-US" dirty="0" err="1" smtClean="0">
                <a:latin typeface="+mn-lt"/>
              </a:rPr>
              <a:t>geabsorbeerd</a:t>
            </a:r>
            <a:endParaRPr lang="en-US" sz="1600" i="1" dirty="0">
              <a:latin typeface="+mn-lt"/>
            </a:endParaRPr>
          </a:p>
        </p:txBody>
      </p:sp>
      <p:sp>
        <p:nvSpPr>
          <p:cNvPr id="29" name="TextBox 17"/>
          <p:cNvSpPr txBox="1"/>
          <p:nvPr/>
        </p:nvSpPr>
        <p:spPr>
          <a:xfrm>
            <a:off x="533400" y="4659868"/>
            <a:ext cx="81534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dirty="0" smtClean="0">
                <a:latin typeface="+mn-lt"/>
              </a:rPr>
              <a:t>We </a:t>
            </a:r>
            <a:r>
              <a:rPr lang="en-US" dirty="0" err="1" smtClean="0">
                <a:latin typeface="+mn-lt"/>
              </a:rPr>
              <a:t>nemen</a:t>
            </a:r>
            <a:r>
              <a:rPr lang="en-US" dirty="0" smtClean="0">
                <a:latin typeface="+mn-lt"/>
              </a:rPr>
              <a:t> </a:t>
            </a:r>
            <a:r>
              <a:rPr lang="en-US" dirty="0" err="1" smtClean="0">
                <a:latin typeface="+mn-lt"/>
              </a:rPr>
              <a:t>impliciet</a:t>
            </a:r>
            <a:r>
              <a:rPr lang="en-US" dirty="0" smtClean="0">
                <a:latin typeface="+mn-lt"/>
              </a:rPr>
              <a:t> </a:t>
            </a:r>
            <a:r>
              <a:rPr lang="en-US" dirty="0" err="1" smtClean="0">
                <a:latin typeface="+mn-lt"/>
              </a:rPr>
              <a:t>aan</a:t>
            </a:r>
            <a:r>
              <a:rPr lang="en-US" dirty="0" smtClean="0">
                <a:latin typeface="+mn-lt"/>
              </a:rPr>
              <a:t> </a:t>
            </a:r>
            <a:r>
              <a:rPr lang="en-US" dirty="0" err="1" smtClean="0">
                <a:latin typeface="+mn-lt"/>
              </a:rPr>
              <a:t>dat</a:t>
            </a:r>
            <a:r>
              <a:rPr lang="en-US" dirty="0" smtClean="0">
                <a:latin typeface="+mn-lt"/>
              </a:rPr>
              <a:t> </a:t>
            </a:r>
            <a:r>
              <a:rPr lang="en-US" dirty="0" err="1" smtClean="0">
                <a:latin typeface="+mn-lt"/>
              </a:rPr>
              <a:t>alle</a:t>
            </a:r>
            <a:r>
              <a:rPr lang="en-US" dirty="0" smtClean="0">
                <a:latin typeface="+mn-lt"/>
              </a:rPr>
              <a:t> </a:t>
            </a:r>
            <a:r>
              <a:rPr lang="en-US" dirty="0" err="1" smtClean="0">
                <a:latin typeface="+mn-lt"/>
              </a:rPr>
              <a:t>materialen</a:t>
            </a:r>
            <a:r>
              <a:rPr lang="en-US" dirty="0" smtClean="0">
                <a:latin typeface="+mn-lt"/>
              </a:rPr>
              <a:t> </a:t>
            </a:r>
            <a:r>
              <a:rPr lang="en-US" dirty="0" err="1" smtClean="0">
                <a:latin typeface="+mn-lt"/>
              </a:rPr>
              <a:t>blootgesteld</a:t>
            </a:r>
            <a:r>
              <a:rPr lang="en-US" dirty="0" smtClean="0">
                <a:latin typeface="+mn-lt"/>
              </a:rPr>
              <a:t> </a:t>
            </a:r>
            <a:r>
              <a:rPr lang="en-US" dirty="0" err="1" smtClean="0">
                <a:latin typeface="+mn-lt"/>
              </a:rPr>
              <a:t>zijn</a:t>
            </a:r>
            <a:r>
              <a:rPr lang="en-US" dirty="0" smtClean="0">
                <a:latin typeface="+mn-lt"/>
              </a:rPr>
              <a:t> </a:t>
            </a:r>
            <a:r>
              <a:rPr lang="en-US" dirty="0" err="1" smtClean="0">
                <a:latin typeface="+mn-lt"/>
              </a:rPr>
              <a:t>aan</a:t>
            </a:r>
            <a:r>
              <a:rPr lang="en-US" dirty="0" smtClean="0">
                <a:latin typeface="+mn-lt"/>
              </a:rPr>
              <a:t> </a:t>
            </a:r>
            <a:r>
              <a:rPr lang="en-US" i="1" dirty="0" err="1" smtClean="0">
                <a:latin typeface="+mn-lt"/>
              </a:rPr>
              <a:t>dezelfde</a:t>
            </a:r>
            <a:r>
              <a:rPr lang="en-US" dirty="0" smtClean="0">
                <a:latin typeface="+mn-lt"/>
              </a:rPr>
              <a:t> flux</a:t>
            </a:r>
            <a:endParaRPr lang="en-US" sz="1600" dirty="0">
              <a:latin typeface="+mn-lt"/>
            </a:endParaRPr>
          </a:p>
        </p:txBody>
      </p:sp>
      <p:sp>
        <p:nvSpPr>
          <p:cNvPr id="42" name="TextBox 17"/>
          <p:cNvSpPr txBox="1"/>
          <p:nvPr/>
        </p:nvSpPr>
        <p:spPr>
          <a:xfrm>
            <a:off x="533400" y="2678668"/>
            <a:ext cx="51816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dirty="0" smtClean="0">
                <a:latin typeface="+mn-lt"/>
              </a:rPr>
              <a:t>We </a:t>
            </a:r>
            <a:r>
              <a:rPr lang="en-US" dirty="0" err="1" smtClean="0">
                <a:latin typeface="+mn-lt"/>
              </a:rPr>
              <a:t>schrijven</a:t>
            </a:r>
            <a:r>
              <a:rPr lang="en-US" dirty="0" smtClean="0">
                <a:latin typeface="+mn-lt"/>
              </a:rPr>
              <a:t> </a:t>
            </a:r>
            <a:r>
              <a:rPr lang="en-US" dirty="0" err="1" smtClean="0">
                <a:latin typeface="+mn-lt"/>
              </a:rPr>
              <a:t>dit</a:t>
            </a:r>
            <a:r>
              <a:rPr lang="en-US" dirty="0" smtClean="0">
                <a:latin typeface="+mn-lt"/>
              </a:rPr>
              <a:t> </a:t>
            </a:r>
            <a:r>
              <a:rPr lang="en-US" dirty="0" err="1" smtClean="0">
                <a:latin typeface="+mn-lt"/>
              </a:rPr>
              <a:t>als</a:t>
            </a:r>
            <a:endParaRPr lang="en-US" sz="1600" dirty="0">
              <a:latin typeface="+mn-lt"/>
            </a:endParaRPr>
          </a:p>
        </p:txBody>
      </p:sp>
      <p:sp>
        <p:nvSpPr>
          <p:cNvPr id="25" name="TextBox 17"/>
          <p:cNvSpPr txBox="1"/>
          <p:nvPr/>
        </p:nvSpPr>
        <p:spPr>
          <a:xfrm>
            <a:off x="533400" y="5345668"/>
            <a:ext cx="7239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dirty="0" smtClean="0">
                <a:latin typeface="+mn-lt"/>
              </a:rPr>
              <a:t>We </a:t>
            </a:r>
            <a:r>
              <a:rPr lang="en-US" dirty="0" err="1" smtClean="0">
                <a:latin typeface="+mn-lt"/>
              </a:rPr>
              <a:t>moeten</a:t>
            </a:r>
            <a:r>
              <a:rPr lang="en-US" dirty="0" smtClean="0">
                <a:latin typeface="+mn-lt"/>
              </a:rPr>
              <a:t> de </a:t>
            </a:r>
            <a:r>
              <a:rPr lang="en-US" dirty="0" err="1" smtClean="0">
                <a:latin typeface="+mn-lt"/>
              </a:rPr>
              <a:t>verschillen</a:t>
            </a:r>
            <a:r>
              <a:rPr lang="en-US" dirty="0" smtClean="0">
                <a:latin typeface="+mn-lt"/>
              </a:rPr>
              <a:t> in flux in </a:t>
            </a:r>
            <a:r>
              <a:rPr lang="en-US" dirty="0" err="1" smtClean="0">
                <a:latin typeface="+mn-lt"/>
              </a:rPr>
              <a:t>rekening</a:t>
            </a:r>
            <a:r>
              <a:rPr lang="en-US" dirty="0" smtClean="0">
                <a:latin typeface="+mn-lt"/>
              </a:rPr>
              <a:t> </a:t>
            </a:r>
            <a:r>
              <a:rPr lang="en-US" dirty="0" err="1" smtClean="0">
                <a:latin typeface="+mn-lt"/>
              </a:rPr>
              <a:t>brengen</a:t>
            </a:r>
            <a:endParaRPr lang="en-US" sz="1600" dirty="0">
              <a:latin typeface="+mn-lt"/>
            </a:endParaRPr>
          </a:p>
        </p:txBody>
      </p:sp>
      <p:graphicFrame>
        <p:nvGraphicFramePr>
          <p:cNvPr id="245772" name="Object 12"/>
          <p:cNvGraphicFramePr>
            <a:graphicFrameLocks noChangeAspect="1"/>
          </p:cNvGraphicFramePr>
          <p:nvPr/>
        </p:nvGraphicFramePr>
        <p:xfrm>
          <a:off x="1630363" y="1755775"/>
          <a:ext cx="4160837" cy="531813"/>
        </p:xfrm>
        <a:graphic>
          <a:graphicData uri="http://schemas.openxmlformats.org/presentationml/2006/ole">
            <p:oleObj spid="_x0000_s246787" name="Equation" r:id="rId4" imgW="2590560" imgH="330120" progId="Equation.DSMT4">
              <p:embed/>
            </p:oleObj>
          </a:graphicData>
        </a:graphic>
      </p:graphicFrame>
      <p:graphicFrame>
        <p:nvGraphicFramePr>
          <p:cNvPr id="245773" name="Object 13"/>
          <p:cNvGraphicFramePr>
            <a:graphicFrameLocks noChangeAspect="1"/>
          </p:cNvGraphicFramePr>
          <p:nvPr/>
        </p:nvGraphicFramePr>
        <p:xfrm>
          <a:off x="3276600" y="1245392"/>
          <a:ext cx="304800" cy="366712"/>
        </p:xfrm>
        <a:graphic>
          <a:graphicData uri="http://schemas.openxmlformats.org/presentationml/2006/ole">
            <p:oleObj spid="_x0000_s246788" name="Equation" r:id="rId5" imgW="190440" imgH="228600" progId="Equation.DSMT4">
              <p:embed/>
            </p:oleObj>
          </a:graphicData>
        </a:graphic>
      </p:graphicFrame>
      <p:sp>
        <p:nvSpPr>
          <p:cNvPr id="35" name="TextBox 17"/>
          <p:cNvSpPr txBox="1"/>
          <p:nvPr/>
        </p:nvSpPr>
        <p:spPr>
          <a:xfrm>
            <a:off x="533400" y="4936867"/>
            <a:ext cx="81534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dirty="0" err="1" smtClean="0">
                <a:latin typeface="+mn-lt"/>
              </a:rPr>
              <a:t>Dat</a:t>
            </a:r>
            <a:r>
              <a:rPr lang="en-US" dirty="0" smtClean="0">
                <a:latin typeface="+mn-lt"/>
              </a:rPr>
              <a:t> </a:t>
            </a:r>
            <a:r>
              <a:rPr lang="en-US" dirty="0" err="1" smtClean="0">
                <a:latin typeface="+mn-lt"/>
              </a:rPr>
              <a:t>zou</a:t>
            </a:r>
            <a:r>
              <a:rPr lang="en-US" dirty="0" smtClean="0">
                <a:latin typeface="+mn-lt"/>
              </a:rPr>
              <a:t> </a:t>
            </a:r>
            <a:r>
              <a:rPr lang="en-US" dirty="0" err="1" smtClean="0">
                <a:latin typeface="+mn-lt"/>
              </a:rPr>
              <a:t>enkel</a:t>
            </a:r>
            <a:r>
              <a:rPr lang="en-US" dirty="0" smtClean="0">
                <a:latin typeface="+mn-lt"/>
              </a:rPr>
              <a:t> </a:t>
            </a:r>
            <a:r>
              <a:rPr lang="en-US" dirty="0" err="1" smtClean="0">
                <a:latin typeface="+mn-lt"/>
              </a:rPr>
              <a:t>zo</a:t>
            </a:r>
            <a:r>
              <a:rPr lang="en-US" dirty="0" smtClean="0">
                <a:latin typeface="+mn-lt"/>
              </a:rPr>
              <a:t> </a:t>
            </a:r>
            <a:r>
              <a:rPr lang="en-US" dirty="0" err="1" smtClean="0">
                <a:latin typeface="+mn-lt"/>
              </a:rPr>
              <a:t>zijn</a:t>
            </a:r>
            <a:r>
              <a:rPr lang="en-US" dirty="0" smtClean="0">
                <a:latin typeface="+mn-lt"/>
              </a:rPr>
              <a:t> </a:t>
            </a:r>
            <a:r>
              <a:rPr lang="en-US" dirty="0" err="1" smtClean="0">
                <a:latin typeface="+mn-lt"/>
              </a:rPr>
              <a:t>als</a:t>
            </a:r>
            <a:r>
              <a:rPr lang="en-US" dirty="0" smtClean="0">
                <a:latin typeface="+mn-lt"/>
              </a:rPr>
              <a:t> </a:t>
            </a:r>
            <a:r>
              <a:rPr lang="en-US" dirty="0" err="1" smtClean="0">
                <a:latin typeface="+mn-lt"/>
              </a:rPr>
              <a:t>alles</a:t>
            </a:r>
            <a:r>
              <a:rPr lang="en-US" dirty="0" smtClean="0">
                <a:latin typeface="+mn-lt"/>
              </a:rPr>
              <a:t> </a:t>
            </a:r>
            <a:r>
              <a:rPr lang="en-US" dirty="0" err="1" smtClean="0">
                <a:latin typeface="+mn-lt"/>
              </a:rPr>
              <a:t>fijn</a:t>
            </a:r>
            <a:r>
              <a:rPr lang="en-US" dirty="0" smtClean="0">
                <a:latin typeface="+mn-lt"/>
              </a:rPr>
              <a:t> </a:t>
            </a:r>
            <a:r>
              <a:rPr lang="en-US" dirty="0" err="1" smtClean="0">
                <a:latin typeface="+mn-lt"/>
              </a:rPr>
              <a:t>gemengd</a:t>
            </a:r>
            <a:r>
              <a:rPr lang="en-US" dirty="0" smtClean="0">
                <a:latin typeface="+mn-lt"/>
              </a:rPr>
              <a:t> is, en </a:t>
            </a:r>
            <a:r>
              <a:rPr lang="en-US" dirty="0" err="1" smtClean="0">
                <a:latin typeface="+mn-lt"/>
              </a:rPr>
              <a:t>als</a:t>
            </a:r>
            <a:r>
              <a:rPr lang="en-US" dirty="0" smtClean="0">
                <a:latin typeface="+mn-lt"/>
              </a:rPr>
              <a:t> de core </a:t>
            </a:r>
            <a:r>
              <a:rPr lang="en-US" dirty="0" err="1" smtClean="0">
                <a:latin typeface="+mn-lt"/>
              </a:rPr>
              <a:t>oneindig</a:t>
            </a:r>
            <a:r>
              <a:rPr lang="en-US" dirty="0" smtClean="0">
                <a:latin typeface="+mn-lt"/>
              </a:rPr>
              <a:t> </a:t>
            </a:r>
            <a:r>
              <a:rPr lang="en-US" dirty="0" err="1" smtClean="0">
                <a:latin typeface="+mn-lt"/>
              </a:rPr>
              <a:t>groot</a:t>
            </a:r>
            <a:endParaRPr lang="en-US" sz="1600" dirty="0">
              <a:latin typeface="+mn-lt"/>
            </a:endParaRPr>
          </a:p>
        </p:txBody>
      </p:sp>
      <p:graphicFrame>
        <p:nvGraphicFramePr>
          <p:cNvPr id="245777" name="Object 17"/>
          <p:cNvGraphicFramePr>
            <a:graphicFrameLocks noChangeAspect="1"/>
          </p:cNvGraphicFramePr>
          <p:nvPr/>
        </p:nvGraphicFramePr>
        <p:xfrm>
          <a:off x="8517732" y="4695588"/>
          <a:ext cx="571500" cy="327025"/>
        </p:xfrm>
        <a:graphic>
          <a:graphicData uri="http://schemas.openxmlformats.org/presentationml/2006/ole">
            <p:oleObj spid="_x0000_s246792" name="Equation" r:id="rId6" imgW="355320" imgH="203040" progId="Equation.DSMT4">
              <p:embed/>
            </p:oleObj>
          </a:graphicData>
        </a:graphic>
      </p:graphicFrame>
      <p:grpSp>
        <p:nvGrpSpPr>
          <p:cNvPr id="37" name="Groep 36"/>
          <p:cNvGrpSpPr/>
          <p:nvPr/>
        </p:nvGrpSpPr>
        <p:grpSpPr>
          <a:xfrm>
            <a:off x="2819400" y="2652476"/>
            <a:ext cx="1524000" cy="435768"/>
            <a:chOff x="4010024" y="2321720"/>
            <a:chExt cx="1524000" cy="435768"/>
          </a:xfrm>
        </p:grpSpPr>
        <p:sp>
          <p:nvSpPr>
            <p:cNvPr id="26" name="Rounded Rectangle 27"/>
            <p:cNvSpPr/>
            <p:nvPr/>
          </p:nvSpPr>
          <p:spPr bwMode="auto">
            <a:xfrm>
              <a:off x="4010024" y="2321720"/>
              <a:ext cx="1524000" cy="421480"/>
            </a:xfrm>
            <a:prstGeom prst="round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glow rad="228600">
                <a:schemeClr val="accent4">
                  <a:satMod val="175000"/>
                  <a:alpha val="40000"/>
                </a:schemeClr>
              </a:glow>
            </a:effectLst>
          </p:spPr>
          <p:txBody>
            <a:bodyPr/>
            <a:lstStyle/>
            <a:p>
              <a:pPr eaLnBrk="0" hangingPunct="0">
                <a:defRPr/>
              </a:pPr>
              <a:endParaRPr lang="en-US"/>
            </a:p>
          </p:txBody>
        </p:sp>
        <p:graphicFrame>
          <p:nvGraphicFramePr>
            <p:cNvPr id="246796" name="Object 12"/>
            <p:cNvGraphicFramePr>
              <a:graphicFrameLocks noChangeAspect="1"/>
            </p:cNvGraphicFramePr>
            <p:nvPr/>
          </p:nvGraphicFramePr>
          <p:xfrm>
            <a:off x="4114800" y="2347913"/>
            <a:ext cx="1325563" cy="409575"/>
          </p:xfrm>
          <a:graphic>
            <a:graphicData uri="http://schemas.openxmlformats.org/presentationml/2006/ole">
              <p:oleObj spid="_x0000_s246796" name="Equation" r:id="rId7" imgW="825480" imgH="253800" progId="Equation.DSMT4">
                <p:embed/>
              </p:oleObj>
            </a:graphicData>
          </a:graphic>
        </p:graphicFrame>
      </p:grpSp>
      <p:cxnSp>
        <p:nvCxnSpPr>
          <p:cNvPr id="41" name="Rechte verbindingslijn met pijl 40"/>
          <p:cNvCxnSpPr/>
          <p:nvPr/>
        </p:nvCxnSpPr>
        <p:spPr bwMode="auto">
          <a:xfrm rot="5400000" flipH="1" flipV="1">
            <a:off x="3429000" y="3364468"/>
            <a:ext cx="457200" cy="158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46" name="TextBox 17"/>
          <p:cNvSpPr txBox="1"/>
          <p:nvPr/>
        </p:nvSpPr>
        <p:spPr>
          <a:xfrm>
            <a:off x="3124200" y="3669268"/>
            <a:ext cx="1676400" cy="584775"/>
          </a:xfrm>
          <a:prstGeom prst="rect">
            <a:avLst/>
          </a:prstGeom>
          <a:solidFill>
            <a:srgbClr val="FFFFCC"/>
          </a:solidFill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1600" dirty="0" err="1" smtClean="0">
                <a:latin typeface="+mn-lt"/>
              </a:rPr>
              <a:t>Enkel</a:t>
            </a:r>
            <a:r>
              <a:rPr lang="en-US" sz="1600" dirty="0" smtClean="0">
                <a:latin typeface="+mn-lt"/>
              </a:rPr>
              <a:t> </a:t>
            </a:r>
            <a:r>
              <a:rPr lang="en-US" sz="1600" dirty="0" err="1" smtClean="0">
                <a:latin typeface="+mn-lt"/>
              </a:rPr>
              <a:t>splijtbaar</a:t>
            </a:r>
            <a:r>
              <a:rPr lang="en-US" sz="1600" dirty="0" smtClean="0">
                <a:latin typeface="+mn-lt"/>
              </a:rPr>
              <a:t> </a:t>
            </a:r>
            <a:r>
              <a:rPr lang="en-US" sz="1600" dirty="0" err="1" smtClean="0">
                <a:latin typeface="+mn-lt"/>
              </a:rPr>
              <a:t>materiaal</a:t>
            </a:r>
            <a:endParaRPr lang="en-US" sz="1400" dirty="0">
              <a:latin typeface="+mn-lt"/>
            </a:endParaRPr>
          </a:p>
        </p:txBody>
      </p:sp>
      <p:cxnSp>
        <p:nvCxnSpPr>
          <p:cNvPr id="48" name="Rechte verbindingslijn met pijl 47"/>
          <p:cNvCxnSpPr/>
          <p:nvPr/>
        </p:nvCxnSpPr>
        <p:spPr bwMode="auto">
          <a:xfrm rot="5400000" flipH="1" flipV="1">
            <a:off x="3886200" y="3288268"/>
            <a:ext cx="304800" cy="158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49" name="TextBox 17"/>
          <p:cNvSpPr txBox="1"/>
          <p:nvPr/>
        </p:nvSpPr>
        <p:spPr>
          <a:xfrm>
            <a:off x="4121944" y="3238260"/>
            <a:ext cx="3657600" cy="338554"/>
          </a:xfrm>
          <a:prstGeom prst="rect">
            <a:avLst/>
          </a:prstGeom>
          <a:solidFill>
            <a:srgbClr val="FFFFCC"/>
          </a:solidFill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1600" dirty="0" err="1" smtClean="0">
                <a:latin typeface="+mn-lt"/>
              </a:rPr>
              <a:t>Brandstof</a:t>
            </a:r>
            <a:r>
              <a:rPr lang="en-US" sz="1600" dirty="0" smtClean="0">
                <a:latin typeface="+mn-lt"/>
              </a:rPr>
              <a:t>, </a:t>
            </a:r>
            <a:r>
              <a:rPr lang="en-US" sz="1600" dirty="0" err="1" smtClean="0">
                <a:latin typeface="+mn-lt"/>
              </a:rPr>
              <a:t>koelmiddel</a:t>
            </a:r>
            <a:r>
              <a:rPr lang="en-US" sz="1600" dirty="0" smtClean="0">
                <a:latin typeface="+mn-lt"/>
              </a:rPr>
              <a:t>, moderator, </a:t>
            </a:r>
            <a:r>
              <a:rPr lang="en-US" sz="1600" i="1" dirty="0" smtClean="0">
                <a:latin typeface="+mn-lt"/>
              </a:rPr>
              <a:t>etc</a:t>
            </a:r>
            <a:r>
              <a:rPr lang="en-US" sz="1600" dirty="0" smtClean="0">
                <a:latin typeface="+mn-lt"/>
              </a:rPr>
              <a:t>.</a:t>
            </a:r>
            <a:endParaRPr lang="en-US" sz="1400" dirty="0">
              <a:latin typeface="+mn-lt"/>
            </a:endParaRPr>
          </a:p>
        </p:txBody>
      </p:sp>
      <p:sp>
        <p:nvSpPr>
          <p:cNvPr id="50" name="Rectangle 10"/>
          <p:cNvSpPr>
            <a:spLocks noChangeArrowheads="1"/>
          </p:cNvSpPr>
          <p:nvPr/>
        </p:nvSpPr>
        <p:spPr bwMode="auto">
          <a:xfrm>
            <a:off x="0" y="5715000"/>
            <a:ext cx="9144000" cy="1143000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nl-NL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2457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2457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9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5" dur="500"/>
                                        <p:tgtEl>
                                          <p:spTgt spid="2457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33" grpId="0"/>
      <p:bldP spid="14" grpId="0"/>
      <p:bldP spid="29" grpId="0"/>
      <p:bldP spid="42" grpId="0"/>
      <p:bldP spid="25" grpId="0"/>
      <p:bldP spid="35" grpId="0"/>
      <p:bldP spid="46" grpId="0" animBg="1"/>
      <p:bldP spid="4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10"/>
          <p:cNvSpPr>
            <a:spLocks noChangeArrowheads="1"/>
          </p:cNvSpPr>
          <p:nvPr/>
        </p:nvSpPr>
        <p:spPr bwMode="auto">
          <a:xfrm>
            <a:off x="0" y="5715000"/>
            <a:ext cx="9144000" cy="1143000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nl-NL"/>
          </a:p>
        </p:txBody>
      </p:sp>
      <p:sp>
        <p:nvSpPr>
          <p:cNvPr id="39" name="TextBox 17"/>
          <p:cNvSpPr txBox="1"/>
          <p:nvPr/>
        </p:nvSpPr>
        <p:spPr>
          <a:xfrm>
            <a:off x="533400" y="2782669"/>
            <a:ext cx="81534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dirty="0" smtClean="0">
                <a:latin typeface="+mn-lt"/>
              </a:rPr>
              <a:t>De </a:t>
            </a:r>
            <a:r>
              <a:rPr lang="en-US" dirty="0" err="1" smtClean="0">
                <a:latin typeface="+mn-lt"/>
              </a:rPr>
              <a:t>waarschijnlijk</a:t>
            </a:r>
            <a:r>
              <a:rPr lang="en-US" dirty="0" smtClean="0">
                <a:latin typeface="+mn-lt"/>
              </a:rPr>
              <a:t> </a:t>
            </a:r>
            <a:r>
              <a:rPr lang="en-US" dirty="0" err="1" smtClean="0">
                <a:latin typeface="+mn-lt"/>
              </a:rPr>
              <a:t>dat</a:t>
            </a:r>
            <a:r>
              <a:rPr lang="en-US" dirty="0" smtClean="0">
                <a:latin typeface="+mn-lt"/>
              </a:rPr>
              <a:t> </a:t>
            </a:r>
            <a:r>
              <a:rPr lang="en-US" dirty="0" err="1" smtClean="0">
                <a:latin typeface="+mn-lt"/>
              </a:rPr>
              <a:t>een</a:t>
            </a:r>
            <a:r>
              <a:rPr lang="en-US" dirty="0" smtClean="0">
                <a:latin typeface="+mn-lt"/>
              </a:rPr>
              <a:t> neutron </a:t>
            </a:r>
            <a:r>
              <a:rPr lang="en-US" dirty="0" err="1" smtClean="0">
                <a:latin typeface="+mn-lt"/>
              </a:rPr>
              <a:t>dat</a:t>
            </a:r>
            <a:r>
              <a:rPr lang="en-US" dirty="0" smtClean="0">
                <a:latin typeface="+mn-lt"/>
              </a:rPr>
              <a:t> </a:t>
            </a:r>
            <a:r>
              <a:rPr lang="en-US" dirty="0" err="1" smtClean="0">
                <a:latin typeface="+mn-lt"/>
              </a:rPr>
              <a:t>nog</a:t>
            </a:r>
            <a:r>
              <a:rPr lang="en-US" dirty="0" smtClean="0">
                <a:latin typeface="+mn-lt"/>
              </a:rPr>
              <a:t> </a:t>
            </a:r>
            <a:r>
              <a:rPr lang="en-US" i="1" dirty="0" err="1" smtClean="0">
                <a:latin typeface="+mn-lt"/>
              </a:rPr>
              <a:t>niet</a:t>
            </a:r>
            <a:r>
              <a:rPr lang="en-US" dirty="0" smtClean="0">
                <a:latin typeface="+mn-lt"/>
              </a:rPr>
              <a:t> </a:t>
            </a:r>
            <a:r>
              <a:rPr lang="en-US" dirty="0" err="1" smtClean="0">
                <a:latin typeface="+mn-lt"/>
              </a:rPr>
              <a:t>gebotst</a:t>
            </a:r>
            <a:r>
              <a:rPr lang="en-US" dirty="0" smtClean="0">
                <a:latin typeface="+mn-lt"/>
              </a:rPr>
              <a:t> </a:t>
            </a:r>
            <a:r>
              <a:rPr lang="en-US" dirty="0" err="1" smtClean="0">
                <a:latin typeface="+mn-lt"/>
              </a:rPr>
              <a:t>heeft</a:t>
            </a:r>
            <a:r>
              <a:rPr lang="en-US" dirty="0" smtClean="0">
                <a:latin typeface="+mn-lt"/>
              </a:rPr>
              <a:t> tot </a:t>
            </a:r>
            <a:r>
              <a:rPr lang="en-US" i="1" dirty="0" smtClean="0">
                <a:latin typeface="+mn-lt"/>
              </a:rPr>
              <a:t>x</a:t>
            </a:r>
            <a:r>
              <a:rPr lang="en-US" dirty="0" smtClean="0">
                <a:latin typeface="+mn-lt"/>
              </a:rPr>
              <a:t>, </a:t>
            </a:r>
            <a:r>
              <a:rPr lang="en-US" i="1" dirty="0" err="1" smtClean="0">
                <a:latin typeface="+mn-lt"/>
              </a:rPr>
              <a:t>wel</a:t>
            </a:r>
            <a:r>
              <a:rPr lang="en-US" dirty="0" smtClean="0">
                <a:latin typeface="+mn-lt"/>
              </a:rPr>
              <a:t> </a:t>
            </a:r>
            <a:r>
              <a:rPr lang="en-US" dirty="0" err="1" smtClean="0">
                <a:latin typeface="+mn-lt"/>
              </a:rPr>
              <a:t>zal</a:t>
            </a:r>
            <a:r>
              <a:rPr lang="en-US" dirty="0" smtClean="0">
                <a:latin typeface="+mn-lt"/>
              </a:rPr>
              <a:t> </a:t>
            </a:r>
            <a:r>
              <a:rPr lang="en-US" dirty="0" err="1" smtClean="0">
                <a:latin typeface="+mn-lt"/>
              </a:rPr>
              <a:t>botsen</a:t>
            </a:r>
            <a:r>
              <a:rPr lang="en-US" dirty="0" smtClean="0">
                <a:latin typeface="+mn-lt"/>
              </a:rPr>
              <a:t> in </a:t>
            </a:r>
            <a:r>
              <a:rPr lang="en-US" i="1" dirty="0" err="1" smtClean="0">
                <a:latin typeface="+mn-lt"/>
              </a:rPr>
              <a:t>dx</a:t>
            </a:r>
            <a:r>
              <a:rPr lang="en-US" i="1" dirty="0" smtClean="0">
                <a:latin typeface="+mn-lt"/>
              </a:rPr>
              <a:t>,</a:t>
            </a:r>
            <a:r>
              <a:rPr lang="en-US" dirty="0" smtClean="0">
                <a:latin typeface="+mn-lt"/>
              </a:rPr>
              <a:t> </a:t>
            </a:r>
            <a:r>
              <a:rPr lang="en-US" dirty="0" err="1" smtClean="0">
                <a:latin typeface="+mn-lt"/>
              </a:rPr>
              <a:t>wordt</a:t>
            </a:r>
            <a:r>
              <a:rPr lang="en-US" dirty="0" smtClean="0">
                <a:latin typeface="+mn-lt"/>
              </a:rPr>
              <a:t> </a:t>
            </a:r>
            <a:r>
              <a:rPr lang="en-US" dirty="0" err="1" smtClean="0">
                <a:latin typeface="+mn-lt"/>
              </a:rPr>
              <a:t>dus</a:t>
            </a:r>
            <a:r>
              <a:rPr lang="en-US" dirty="0" smtClean="0">
                <a:latin typeface="+mn-lt"/>
              </a:rPr>
              <a:t> </a:t>
            </a:r>
            <a:r>
              <a:rPr lang="en-US" dirty="0" err="1" smtClean="0">
                <a:latin typeface="+mn-lt"/>
              </a:rPr>
              <a:t>gegeven</a:t>
            </a:r>
            <a:r>
              <a:rPr lang="en-US" dirty="0" smtClean="0">
                <a:latin typeface="+mn-lt"/>
              </a:rPr>
              <a:t> door</a:t>
            </a:r>
            <a:endParaRPr lang="en-US" dirty="0">
              <a:latin typeface="+mn-lt"/>
            </a:endParaRPr>
          </a:p>
        </p:txBody>
      </p:sp>
      <p:sp>
        <p:nvSpPr>
          <p:cNvPr id="30" name="TextBox 17"/>
          <p:cNvSpPr txBox="1"/>
          <p:nvPr/>
        </p:nvSpPr>
        <p:spPr>
          <a:xfrm>
            <a:off x="533400" y="1868269"/>
            <a:ext cx="81534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dirty="0" err="1" smtClean="0">
                <a:latin typeface="+mn-lt"/>
              </a:rPr>
              <a:t>Aantal</a:t>
            </a:r>
            <a:r>
              <a:rPr lang="en-US" dirty="0" smtClean="0">
                <a:latin typeface="+mn-lt"/>
              </a:rPr>
              <a:t> </a:t>
            </a:r>
            <a:r>
              <a:rPr lang="en-US" dirty="0" err="1" smtClean="0">
                <a:latin typeface="+mn-lt"/>
              </a:rPr>
              <a:t>neutronen</a:t>
            </a:r>
            <a:r>
              <a:rPr lang="en-US" dirty="0" smtClean="0">
                <a:latin typeface="+mn-lt"/>
              </a:rPr>
              <a:t> </a:t>
            </a:r>
            <a:r>
              <a:rPr lang="en-US" dirty="0" err="1" smtClean="0">
                <a:latin typeface="+mn-lt"/>
              </a:rPr>
              <a:t>dat</a:t>
            </a:r>
            <a:r>
              <a:rPr lang="en-US" dirty="0" smtClean="0">
                <a:latin typeface="+mn-lt"/>
              </a:rPr>
              <a:t> </a:t>
            </a:r>
            <a:r>
              <a:rPr lang="en-US" dirty="0" err="1" smtClean="0">
                <a:latin typeface="+mn-lt"/>
              </a:rPr>
              <a:t>botst</a:t>
            </a:r>
            <a:r>
              <a:rPr lang="en-US" dirty="0" smtClean="0">
                <a:latin typeface="+mn-lt"/>
              </a:rPr>
              <a:t> in </a:t>
            </a:r>
            <a:r>
              <a:rPr lang="en-US" i="1" dirty="0" err="1" smtClean="0">
                <a:latin typeface="+mn-lt"/>
              </a:rPr>
              <a:t>dx</a:t>
            </a:r>
            <a:r>
              <a:rPr lang="en-US" dirty="0" smtClean="0">
                <a:latin typeface="+mn-lt"/>
              </a:rPr>
              <a:t> is </a:t>
            </a:r>
            <a:endParaRPr lang="en-US" i="1" dirty="0">
              <a:latin typeface="+mn-lt"/>
            </a:endParaRPr>
          </a:p>
        </p:txBody>
      </p:sp>
      <p:sp>
        <p:nvSpPr>
          <p:cNvPr id="9221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pPr>
              <a:defRPr/>
            </a:pPr>
            <a:r>
              <a:rPr lang="en-US" i="1" kern="1200" dirty="0" err="1" smtClean="0">
                <a:solidFill>
                  <a:srgbClr val="000099"/>
                </a:solidFill>
              </a:rPr>
              <a:t>Waarschijnlijkheidsinterpretatie</a:t>
            </a:r>
            <a:endParaRPr lang="en-US" i="1" kern="1200" dirty="0" smtClean="0">
              <a:solidFill>
                <a:srgbClr val="000099"/>
              </a:solidFill>
              <a:ea typeface="+mn-ea"/>
              <a:cs typeface="+mn-cs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33400" y="1219200"/>
            <a:ext cx="81534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dirty="0" err="1" smtClean="0">
                <a:latin typeface="+mn-lt"/>
              </a:rPr>
              <a:t>Er</a:t>
            </a:r>
            <a:r>
              <a:rPr lang="en-US" dirty="0" smtClean="0">
                <a:latin typeface="+mn-lt"/>
              </a:rPr>
              <a:t> </a:t>
            </a:r>
            <a:r>
              <a:rPr lang="en-US" dirty="0" err="1" smtClean="0">
                <a:latin typeface="+mn-lt"/>
              </a:rPr>
              <a:t>geldt</a:t>
            </a:r>
            <a:endParaRPr lang="en-US" dirty="0">
              <a:latin typeface="+mn-lt"/>
            </a:endParaRPr>
          </a:p>
        </p:txBody>
      </p:sp>
      <p:sp>
        <p:nvSpPr>
          <p:cNvPr id="25" name="TextBox 17"/>
          <p:cNvSpPr txBox="1"/>
          <p:nvPr/>
        </p:nvSpPr>
        <p:spPr>
          <a:xfrm>
            <a:off x="533400" y="5553670"/>
            <a:ext cx="419100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dirty="0" smtClean="0">
                <a:latin typeface="+mn-lt"/>
              </a:rPr>
              <a:t>De</a:t>
            </a:r>
            <a:r>
              <a:rPr lang="en-US" i="1" dirty="0" smtClean="0">
                <a:latin typeface="+mn-lt"/>
              </a:rPr>
              <a:t> </a:t>
            </a:r>
            <a:r>
              <a:rPr lang="en-US" i="1" dirty="0" err="1" smtClean="0">
                <a:latin typeface="+mn-lt"/>
              </a:rPr>
              <a:t>gemiddelde</a:t>
            </a:r>
            <a:r>
              <a:rPr lang="en-US" i="1" dirty="0" smtClean="0">
                <a:latin typeface="+mn-lt"/>
              </a:rPr>
              <a:t> </a:t>
            </a:r>
            <a:r>
              <a:rPr lang="en-US" i="1" dirty="0" err="1" smtClean="0">
                <a:latin typeface="+mn-lt"/>
              </a:rPr>
              <a:t>vrije</a:t>
            </a:r>
            <a:r>
              <a:rPr lang="en-US" i="1" dirty="0" smtClean="0">
                <a:latin typeface="+mn-lt"/>
              </a:rPr>
              <a:t> </a:t>
            </a:r>
            <a:r>
              <a:rPr lang="en-US" i="1" dirty="0" err="1" smtClean="0">
                <a:latin typeface="+mn-lt"/>
              </a:rPr>
              <a:t>weglengte</a:t>
            </a:r>
            <a:r>
              <a:rPr lang="en-US" i="1" dirty="0" smtClean="0">
                <a:latin typeface="+mn-lt"/>
              </a:rPr>
              <a:t> </a:t>
            </a:r>
            <a:r>
              <a:rPr lang="en-US" dirty="0" smtClean="0">
                <a:latin typeface="+mn-lt"/>
              </a:rPr>
              <a:t>is de </a:t>
            </a:r>
            <a:r>
              <a:rPr lang="en-US" dirty="0" err="1" smtClean="0">
                <a:latin typeface="+mn-lt"/>
              </a:rPr>
              <a:t>gemiddelde</a:t>
            </a:r>
            <a:r>
              <a:rPr lang="en-US" dirty="0" smtClean="0">
                <a:latin typeface="+mn-lt"/>
              </a:rPr>
              <a:t> </a:t>
            </a:r>
            <a:r>
              <a:rPr lang="en-US" dirty="0" err="1" smtClean="0">
                <a:latin typeface="+mn-lt"/>
              </a:rPr>
              <a:t>afstand</a:t>
            </a:r>
            <a:r>
              <a:rPr lang="en-US" dirty="0" smtClean="0">
                <a:latin typeface="+mn-lt"/>
              </a:rPr>
              <a:t> die </a:t>
            </a:r>
            <a:r>
              <a:rPr lang="en-US" dirty="0" err="1" smtClean="0">
                <a:latin typeface="+mn-lt"/>
              </a:rPr>
              <a:t>een</a:t>
            </a:r>
            <a:r>
              <a:rPr lang="en-US" dirty="0" smtClean="0">
                <a:latin typeface="+mn-lt"/>
              </a:rPr>
              <a:t> neutron </a:t>
            </a:r>
            <a:r>
              <a:rPr lang="en-US" dirty="0" err="1" smtClean="0">
                <a:latin typeface="+mn-lt"/>
              </a:rPr>
              <a:t>tussen</a:t>
            </a:r>
            <a:r>
              <a:rPr lang="en-US" dirty="0" smtClean="0">
                <a:latin typeface="+mn-lt"/>
              </a:rPr>
              <a:t> </a:t>
            </a:r>
            <a:r>
              <a:rPr lang="en-US" dirty="0" err="1" smtClean="0">
                <a:latin typeface="+mn-lt"/>
              </a:rPr>
              <a:t>botsingen</a:t>
            </a:r>
            <a:r>
              <a:rPr lang="en-US" dirty="0" smtClean="0">
                <a:latin typeface="+mn-lt"/>
              </a:rPr>
              <a:t> </a:t>
            </a:r>
            <a:r>
              <a:rPr lang="en-US" dirty="0" err="1" smtClean="0">
                <a:latin typeface="+mn-lt"/>
              </a:rPr>
              <a:t>aflegt</a:t>
            </a:r>
            <a:endParaRPr lang="en-US" dirty="0">
              <a:latin typeface="+mn-lt"/>
            </a:endParaRPr>
          </a:p>
        </p:txBody>
      </p:sp>
      <p:sp>
        <p:nvSpPr>
          <p:cNvPr id="35" name="TextBox 17"/>
          <p:cNvSpPr txBox="1"/>
          <p:nvPr/>
        </p:nvSpPr>
        <p:spPr>
          <a:xfrm>
            <a:off x="533400" y="4230469"/>
            <a:ext cx="81534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dirty="0" err="1" smtClean="0">
                <a:latin typeface="+mn-lt"/>
              </a:rPr>
              <a:t>Dit</a:t>
            </a:r>
            <a:r>
              <a:rPr lang="en-US" dirty="0" smtClean="0">
                <a:latin typeface="+mn-lt"/>
              </a:rPr>
              <a:t> </a:t>
            </a:r>
            <a:r>
              <a:rPr lang="en-US" dirty="0" err="1" smtClean="0">
                <a:latin typeface="+mn-lt"/>
              </a:rPr>
              <a:t>kan</a:t>
            </a:r>
            <a:r>
              <a:rPr lang="en-US" dirty="0" smtClean="0">
                <a:latin typeface="+mn-lt"/>
              </a:rPr>
              <a:t> </a:t>
            </a:r>
            <a:r>
              <a:rPr lang="en-US" dirty="0" err="1" smtClean="0">
                <a:latin typeface="+mn-lt"/>
              </a:rPr>
              <a:t>geinterpreteerd</a:t>
            </a:r>
            <a:r>
              <a:rPr lang="en-US" dirty="0" smtClean="0">
                <a:latin typeface="+mn-lt"/>
              </a:rPr>
              <a:t> </a:t>
            </a:r>
            <a:r>
              <a:rPr lang="en-US" dirty="0" err="1" smtClean="0">
                <a:latin typeface="+mn-lt"/>
              </a:rPr>
              <a:t>worden</a:t>
            </a:r>
            <a:r>
              <a:rPr lang="en-US" dirty="0" smtClean="0">
                <a:latin typeface="+mn-lt"/>
              </a:rPr>
              <a:t> </a:t>
            </a:r>
            <a:r>
              <a:rPr lang="en-US" dirty="0" err="1" smtClean="0">
                <a:latin typeface="+mn-lt"/>
              </a:rPr>
              <a:t>als</a:t>
            </a:r>
            <a:r>
              <a:rPr lang="en-US" dirty="0" smtClean="0">
                <a:latin typeface="+mn-lt"/>
              </a:rPr>
              <a:t> de </a:t>
            </a:r>
            <a:r>
              <a:rPr lang="en-US" dirty="0" err="1" smtClean="0">
                <a:latin typeface="+mn-lt"/>
              </a:rPr>
              <a:t>waarschijnlijkheid</a:t>
            </a:r>
            <a:r>
              <a:rPr lang="en-US" dirty="0" smtClean="0">
                <a:latin typeface="+mn-lt"/>
              </a:rPr>
              <a:t> </a:t>
            </a:r>
            <a:r>
              <a:rPr lang="en-US" dirty="0" err="1" smtClean="0">
                <a:latin typeface="+mn-lt"/>
              </a:rPr>
              <a:t>dat</a:t>
            </a:r>
            <a:r>
              <a:rPr lang="en-US" dirty="0" smtClean="0">
                <a:latin typeface="+mn-lt"/>
              </a:rPr>
              <a:t> </a:t>
            </a:r>
            <a:r>
              <a:rPr lang="en-US" dirty="0" err="1" smtClean="0">
                <a:latin typeface="+mn-lt"/>
              </a:rPr>
              <a:t>een</a:t>
            </a:r>
            <a:r>
              <a:rPr lang="en-US" dirty="0" smtClean="0">
                <a:latin typeface="+mn-lt"/>
              </a:rPr>
              <a:t> neutron </a:t>
            </a:r>
            <a:r>
              <a:rPr lang="en-US" dirty="0" err="1" smtClean="0">
                <a:latin typeface="+mn-lt"/>
              </a:rPr>
              <a:t>een</a:t>
            </a:r>
            <a:r>
              <a:rPr lang="en-US" dirty="0" smtClean="0">
                <a:latin typeface="+mn-lt"/>
              </a:rPr>
              <a:t> </a:t>
            </a:r>
            <a:r>
              <a:rPr lang="en-US" dirty="0" err="1" smtClean="0">
                <a:latin typeface="+mn-lt"/>
              </a:rPr>
              <a:t>afstand</a:t>
            </a:r>
            <a:r>
              <a:rPr lang="en-US" dirty="0" smtClean="0">
                <a:latin typeface="+mn-lt"/>
              </a:rPr>
              <a:t> </a:t>
            </a:r>
            <a:r>
              <a:rPr lang="en-US" i="1" dirty="0" smtClean="0">
                <a:latin typeface="+mn-lt"/>
              </a:rPr>
              <a:t>x</a:t>
            </a:r>
            <a:r>
              <a:rPr lang="en-US" dirty="0" smtClean="0">
                <a:latin typeface="+mn-lt"/>
              </a:rPr>
              <a:t> </a:t>
            </a:r>
            <a:r>
              <a:rPr lang="en-US" dirty="0" err="1" smtClean="0">
                <a:latin typeface="+mn-lt"/>
              </a:rPr>
              <a:t>aflegt</a:t>
            </a:r>
            <a:r>
              <a:rPr lang="en-US" dirty="0" smtClean="0">
                <a:latin typeface="+mn-lt"/>
              </a:rPr>
              <a:t> </a:t>
            </a:r>
            <a:r>
              <a:rPr lang="en-US" dirty="0" err="1" smtClean="0">
                <a:latin typeface="+mn-lt"/>
              </a:rPr>
              <a:t>zonder</a:t>
            </a:r>
            <a:r>
              <a:rPr lang="en-US" dirty="0" smtClean="0">
                <a:latin typeface="+mn-lt"/>
              </a:rPr>
              <a:t> </a:t>
            </a:r>
            <a:r>
              <a:rPr lang="en-US" dirty="0" err="1" smtClean="0">
                <a:latin typeface="+mn-lt"/>
              </a:rPr>
              <a:t>te</a:t>
            </a:r>
            <a:r>
              <a:rPr lang="en-US" dirty="0" smtClean="0">
                <a:latin typeface="+mn-lt"/>
              </a:rPr>
              <a:t> </a:t>
            </a:r>
            <a:r>
              <a:rPr lang="en-US" dirty="0" err="1" smtClean="0">
                <a:latin typeface="+mn-lt"/>
              </a:rPr>
              <a:t>botsen</a:t>
            </a:r>
            <a:endParaRPr lang="en-US" i="1" baseline="30000" dirty="0">
              <a:latin typeface="+mn-lt"/>
            </a:endParaRPr>
          </a:p>
        </p:txBody>
      </p:sp>
      <p:sp>
        <p:nvSpPr>
          <p:cNvPr id="37" name="TextBox 17"/>
          <p:cNvSpPr txBox="1"/>
          <p:nvPr/>
        </p:nvSpPr>
        <p:spPr>
          <a:xfrm>
            <a:off x="533400" y="4888468"/>
            <a:ext cx="44196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dirty="0" smtClean="0">
                <a:latin typeface="+mn-lt"/>
              </a:rPr>
              <a:t>De </a:t>
            </a:r>
            <a:r>
              <a:rPr lang="en-US" dirty="0" err="1" smtClean="0">
                <a:latin typeface="+mn-lt"/>
              </a:rPr>
              <a:t>kans</a:t>
            </a:r>
            <a:r>
              <a:rPr lang="en-US" dirty="0" smtClean="0">
                <a:latin typeface="+mn-lt"/>
              </a:rPr>
              <a:t>              </a:t>
            </a:r>
            <a:r>
              <a:rPr lang="en-US" dirty="0" err="1" smtClean="0">
                <a:latin typeface="+mn-lt"/>
              </a:rPr>
              <a:t>dat</a:t>
            </a:r>
            <a:r>
              <a:rPr lang="en-US" dirty="0" smtClean="0">
                <a:latin typeface="+mn-lt"/>
              </a:rPr>
              <a:t> </a:t>
            </a:r>
            <a:r>
              <a:rPr lang="en-US" dirty="0" err="1" smtClean="0">
                <a:latin typeface="+mn-lt"/>
              </a:rPr>
              <a:t>een</a:t>
            </a:r>
            <a:r>
              <a:rPr lang="en-US" dirty="0" smtClean="0">
                <a:latin typeface="+mn-lt"/>
              </a:rPr>
              <a:t> neutron </a:t>
            </a:r>
            <a:r>
              <a:rPr lang="en-US" dirty="0" err="1" smtClean="0">
                <a:latin typeface="+mn-lt"/>
              </a:rPr>
              <a:t>zijn</a:t>
            </a:r>
            <a:r>
              <a:rPr lang="en-US" dirty="0" smtClean="0">
                <a:latin typeface="+mn-lt"/>
              </a:rPr>
              <a:t> </a:t>
            </a:r>
            <a:r>
              <a:rPr lang="en-US" dirty="0" err="1" smtClean="0">
                <a:latin typeface="+mn-lt"/>
              </a:rPr>
              <a:t>eerste</a:t>
            </a:r>
            <a:r>
              <a:rPr lang="en-US" dirty="0" smtClean="0">
                <a:latin typeface="+mn-lt"/>
              </a:rPr>
              <a:t> </a:t>
            </a:r>
            <a:r>
              <a:rPr lang="en-US" dirty="0" err="1" smtClean="0">
                <a:latin typeface="+mn-lt"/>
              </a:rPr>
              <a:t>botsing</a:t>
            </a:r>
            <a:r>
              <a:rPr lang="en-US" dirty="0" smtClean="0">
                <a:latin typeface="+mn-lt"/>
              </a:rPr>
              <a:t> </a:t>
            </a:r>
            <a:r>
              <a:rPr lang="en-US" dirty="0" err="1" smtClean="0">
                <a:latin typeface="+mn-lt"/>
              </a:rPr>
              <a:t>maakt</a:t>
            </a:r>
            <a:r>
              <a:rPr lang="en-US" dirty="0" smtClean="0">
                <a:latin typeface="+mn-lt"/>
              </a:rPr>
              <a:t> in </a:t>
            </a:r>
            <a:r>
              <a:rPr lang="en-US" i="1" dirty="0" err="1" smtClean="0">
                <a:latin typeface="+mn-lt"/>
              </a:rPr>
              <a:t>dx</a:t>
            </a:r>
            <a:r>
              <a:rPr lang="en-US" dirty="0" smtClean="0">
                <a:latin typeface="+mn-lt"/>
              </a:rPr>
              <a:t> is het product </a:t>
            </a:r>
            <a:endParaRPr lang="en-US" i="1" baseline="30000" dirty="0">
              <a:latin typeface="+mn-lt"/>
            </a:endParaRPr>
          </a:p>
        </p:txBody>
      </p:sp>
      <p:sp>
        <p:nvSpPr>
          <p:cNvPr id="38" name="PIJL-RECHTS 37"/>
          <p:cNvSpPr/>
          <p:nvPr/>
        </p:nvSpPr>
        <p:spPr bwMode="auto">
          <a:xfrm>
            <a:off x="3657600" y="1219200"/>
            <a:ext cx="685800" cy="381000"/>
          </a:xfrm>
          <a:prstGeom prst="rightArrow">
            <a:avLst/>
          </a:prstGeom>
          <a:solidFill>
            <a:srgbClr val="0070C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Symbol" pitchFamily="18" charset="2"/>
            </a:endParaRPr>
          </a:p>
        </p:txBody>
      </p:sp>
      <p:graphicFrame>
        <p:nvGraphicFramePr>
          <p:cNvPr id="183304" name="Object 8"/>
          <p:cNvGraphicFramePr>
            <a:graphicFrameLocks noChangeAspect="1"/>
          </p:cNvGraphicFramePr>
          <p:nvPr/>
        </p:nvGraphicFramePr>
        <p:xfrm>
          <a:off x="4467224" y="3105149"/>
          <a:ext cx="463550" cy="295275"/>
        </p:xfrm>
        <a:graphic>
          <a:graphicData uri="http://schemas.openxmlformats.org/presentationml/2006/ole">
            <p:oleObj spid="_x0000_s183304" name="Equation" r:id="rId4" imgW="279360" imgH="177480" progId="Equation.DSMT4">
              <p:embed/>
            </p:oleObj>
          </a:graphicData>
        </a:graphic>
      </p:graphicFrame>
      <p:graphicFrame>
        <p:nvGraphicFramePr>
          <p:cNvPr id="183305" name="Object 9"/>
          <p:cNvGraphicFramePr>
            <a:graphicFrameLocks noChangeAspect="1"/>
          </p:cNvGraphicFramePr>
          <p:nvPr/>
        </p:nvGraphicFramePr>
        <p:xfrm>
          <a:off x="1497808" y="1081088"/>
          <a:ext cx="2024063" cy="655637"/>
        </p:xfrm>
        <a:graphic>
          <a:graphicData uri="http://schemas.openxmlformats.org/presentationml/2006/ole">
            <p:oleObj spid="_x0000_s183305" name="Equation" r:id="rId5" imgW="1218960" imgH="393480" progId="Equation.DSMT4">
              <p:embed/>
            </p:oleObj>
          </a:graphicData>
        </a:graphic>
      </p:graphicFrame>
      <p:graphicFrame>
        <p:nvGraphicFramePr>
          <p:cNvPr id="183306" name="Object 10"/>
          <p:cNvGraphicFramePr>
            <a:graphicFrameLocks noChangeAspect="1"/>
          </p:cNvGraphicFramePr>
          <p:nvPr/>
        </p:nvGraphicFramePr>
        <p:xfrm>
          <a:off x="4598988" y="1060450"/>
          <a:ext cx="2487612" cy="698500"/>
        </p:xfrm>
        <a:graphic>
          <a:graphicData uri="http://schemas.openxmlformats.org/presentationml/2006/ole">
            <p:oleObj spid="_x0000_s183306" name="Equation" r:id="rId6" imgW="1498320" imgH="419040" progId="Equation.DSMT4">
              <p:embed/>
            </p:oleObj>
          </a:graphicData>
        </a:graphic>
      </p:graphicFrame>
      <p:graphicFrame>
        <p:nvGraphicFramePr>
          <p:cNvPr id="183307" name="Object 11"/>
          <p:cNvGraphicFramePr>
            <a:graphicFrameLocks noChangeAspect="1"/>
          </p:cNvGraphicFramePr>
          <p:nvPr/>
        </p:nvGraphicFramePr>
        <p:xfrm>
          <a:off x="4173538" y="1905000"/>
          <a:ext cx="779462" cy="338137"/>
        </p:xfrm>
        <a:graphic>
          <a:graphicData uri="http://schemas.openxmlformats.org/presentationml/2006/ole">
            <p:oleObj spid="_x0000_s183307" name="Equation" r:id="rId7" imgW="469800" imgH="203040" progId="Equation.DSMT4">
              <p:embed/>
            </p:oleObj>
          </a:graphicData>
        </a:graphic>
      </p:graphicFrame>
      <p:sp>
        <p:nvSpPr>
          <p:cNvPr id="41" name="TextBox 17"/>
          <p:cNvSpPr txBox="1"/>
          <p:nvPr/>
        </p:nvSpPr>
        <p:spPr>
          <a:xfrm>
            <a:off x="533400" y="2221468"/>
            <a:ext cx="81534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dirty="0" err="1" smtClean="0">
                <a:latin typeface="+mn-lt"/>
              </a:rPr>
              <a:t>Dat</a:t>
            </a:r>
            <a:r>
              <a:rPr lang="en-US" dirty="0" smtClean="0">
                <a:latin typeface="+mn-lt"/>
              </a:rPr>
              <a:t> is </a:t>
            </a:r>
            <a:r>
              <a:rPr lang="en-US" dirty="0" err="1" smtClean="0">
                <a:latin typeface="+mn-lt"/>
              </a:rPr>
              <a:t>een</a:t>
            </a:r>
            <a:r>
              <a:rPr lang="en-US" dirty="0" smtClean="0">
                <a:latin typeface="+mn-lt"/>
              </a:rPr>
              <a:t> </a:t>
            </a:r>
            <a:r>
              <a:rPr lang="en-US" dirty="0" err="1" smtClean="0">
                <a:latin typeface="+mn-lt"/>
              </a:rPr>
              <a:t>fractie</a:t>
            </a:r>
            <a:r>
              <a:rPr lang="en-US" dirty="0" smtClean="0">
                <a:latin typeface="+mn-lt"/>
              </a:rPr>
              <a:t> van het </a:t>
            </a:r>
            <a:r>
              <a:rPr lang="en-US" dirty="0" err="1" smtClean="0">
                <a:latin typeface="+mn-lt"/>
              </a:rPr>
              <a:t>aantal</a:t>
            </a:r>
            <a:r>
              <a:rPr lang="en-US" dirty="0" smtClean="0">
                <a:latin typeface="+mn-lt"/>
              </a:rPr>
              <a:t> </a:t>
            </a:r>
            <a:r>
              <a:rPr lang="en-US" dirty="0" err="1" smtClean="0">
                <a:latin typeface="+mn-lt"/>
              </a:rPr>
              <a:t>neutronen</a:t>
            </a:r>
            <a:r>
              <a:rPr lang="en-US" dirty="0" smtClean="0">
                <a:latin typeface="+mn-lt"/>
              </a:rPr>
              <a:t>          </a:t>
            </a:r>
            <a:r>
              <a:rPr lang="en-US" dirty="0" err="1" smtClean="0">
                <a:latin typeface="+mn-lt"/>
              </a:rPr>
              <a:t>dat</a:t>
            </a:r>
            <a:r>
              <a:rPr lang="en-US" dirty="0" smtClean="0">
                <a:latin typeface="+mn-lt"/>
              </a:rPr>
              <a:t> in </a:t>
            </a:r>
            <a:r>
              <a:rPr lang="en-US" i="1" dirty="0" smtClean="0">
                <a:latin typeface="+mn-lt"/>
              </a:rPr>
              <a:t>x</a:t>
            </a:r>
            <a:r>
              <a:rPr lang="en-US" dirty="0" smtClean="0">
                <a:latin typeface="+mn-lt"/>
              </a:rPr>
              <a:t> is </a:t>
            </a:r>
            <a:r>
              <a:rPr lang="en-US" dirty="0" err="1" smtClean="0">
                <a:latin typeface="+mn-lt"/>
              </a:rPr>
              <a:t>aangekomen</a:t>
            </a:r>
            <a:r>
              <a:rPr lang="en-US" dirty="0" smtClean="0">
                <a:latin typeface="+mn-lt"/>
              </a:rPr>
              <a:t> </a:t>
            </a:r>
            <a:r>
              <a:rPr lang="en-US" dirty="0" err="1" smtClean="0">
                <a:latin typeface="+mn-lt"/>
              </a:rPr>
              <a:t>zonder</a:t>
            </a:r>
            <a:r>
              <a:rPr lang="en-US" dirty="0" smtClean="0">
                <a:latin typeface="+mn-lt"/>
              </a:rPr>
              <a:t> </a:t>
            </a:r>
            <a:r>
              <a:rPr lang="en-US" dirty="0" err="1" smtClean="0">
                <a:latin typeface="+mn-lt"/>
              </a:rPr>
              <a:t>te</a:t>
            </a:r>
            <a:r>
              <a:rPr lang="en-US" dirty="0" smtClean="0">
                <a:latin typeface="+mn-lt"/>
              </a:rPr>
              <a:t> </a:t>
            </a:r>
            <a:r>
              <a:rPr lang="en-US" dirty="0" err="1" smtClean="0">
                <a:latin typeface="+mn-lt"/>
              </a:rPr>
              <a:t>botsen</a:t>
            </a:r>
            <a:endParaRPr lang="en-US" i="1" dirty="0">
              <a:latin typeface="+mn-lt"/>
            </a:endParaRPr>
          </a:p>
        </p:txBody>
      </p:sp>
      <p:graphicFrame>
        <p:nvGraphicFramePr>
          <p:cNvPr id="183308" name="Object 12"/>
          <p:cNvGraphicFramePr>
            <a:graphicFrameLocks noChangeAspect="1"/>
          </p:cNvGraphicFramePr>
          <p:nvPr/>
        </p:nvGraphicFramePr>
        <p:xfrm>
          <a:off x="4981575" y="2252662"/>
          <a:ext cx="504825" cy="338138"/>
        </p:xfrm>
        <a:graphic>
          <a:graphicData uri="http://schemas.openxmlformats.org/presentationml/2006/ole">
            <p:oleObj spid="_x0000_s183308" name="Equation" r:id="rId8" imgW="304560" imgH="203040" progId="Equation.DSMT4">
              <p:embed/>
            </p:oleObj>
          </a:graphicData>
        </a:graphic>
      </p:graphicFrame>
      <p:sp>
        <p:nvSpPr>
          <p:cNvPr id="43" name="TextBox 17"/>
          <p:cNvSpPr txBox="1"/>
          <p:nvPr/>
        </p:nvSpPr>
        <p:spPr>
          <a:xfrm>
            <a:off x="533400" y="3620869"/>
            <a:ext cx="81534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dirty="0" err="1" smtClean="0">
                <a:latin typeface="+mn-lt"/>
              </a:rPr>
              <a:t>Evenzo</a:t>
            </a:r>
            <a:r>
              <a:rPr lang="en-US" dirty="0" smtClean="0">
                <a:latin typeface="+mn-lt"/>
              </a:rPr>
              <a:t> is                                      de </a:t>
            </a:r>
            <a:r>
              <a:rPr lang="en-US" dirty="0" err="1" smtClean="0">
                <a:latin typeface="+mn-lt"/>
              </a:rPr>
              <a:t>fractie</a:t>
            </a:r>
            <a:r>
              <a:rPr lang="en-US" dirty="0" smtClean="0">
                <a:latin typeface="+mn-lt"/>
              </a:rPr>
              <a:t> </a:t>
            </a:r>
            <a:r>
              <a:rPr lang="en-US" dirty="0" err="1" smtClean="0">
                <a:latin typeface="+mn-lt"/>
              </a:rPr>
              <a:t>neutronen</a:t>
            </a:r>
            <a:r>
              <a:rPr lang="en-US" dirty="0" smtClean="0">
                <a:latin typeface="+mn-lt"/>
              </a:rPr>
              <a:t> die </a:t>
            </a:r>
            <a:r>
              <a:rPr lang="en-US" dirty="0" err="1" smtClean="0">
                <a:latin typeface="+mn-lt"/>
              </a:rPr>
              <a:t>afstand</a:t>
            </a:r>
            <a:r>
              <a:rPr lang="en-US" dirty="0" smtClean="0">
                <a:latin typeface="+mn-lt"/>
              </a:rPr>
              <a:t> </a:t>
            </a:r>
            <a:r>
              <a:rPr lang="en-US" i="1" dirty="0" smtClean="0">
                <a:latin typeface="+mn-lt"/>
              </a:rPr>
              <a:t>x</a:t>
            </a:r>
            <a:r>
              <a:rPr lang="en-US" dirty="0" smtClean="0">
                <a:latin typeface="+mn-lt"/>
              </a:rPr>
              <a:t> </a:t>
            </a:r>
            <a:r>
              <a:rPr lang="en-US" dirty="0" err="1" smtClean="0">
                <a:latin typeface="+mn-lt"/>
              </a:rPr>
              <a:t>hebben</a:t>
            </a:r>
            <a:r>
              <a:rPr lang="en-US" dirty="0" smtClean="0">
                <a:latin typeface="+mn-lt"/>
              </a:rPr>
              <a:t> </a:t>
            </a:r>
            <a:r>
              <a:rPr lang="en-US" dirty="0" err="1" smtClean="0">
                <a:latin typeface="+mn-lt"/>
              </a:rPr>
              <a:t>afgelegd</a:t>
            </a:r>
            <a:r>
              <a:rPr lang="en-US" dirty="0" smtClean="0">
                <a:latin typeface="+mn-lt"/>
              </a:rPr>
              <a:t> </a:t>
            </a:r>
            <a:r>
              <a:rPr lang="en-US" dirty="0" err="1" smtClean="0">
                <a:latin typeface="+mn-lt"/>
              </a:rPr>
              <a:t>zonder</a:t>
            </a:r>
            <a:r>
              <a:rPr lang="en-US" dirty="0" smtClean="0">
                <a:latin typeface="+mn-lt"/>
              </a:rPr>
              <a:t> </a:t>
            </a:r>
            <a:r>
              <a:rPr lang="en-US" dirty="0" err="1" smtClean="0">
                <a:latin typeface="+mn-lt"/>
              </a:rPr>
              <a:t>te</a:t>
            </a:r>
            <a:r>
              <a:rPr lang="en-US" dirty="0" smtClean="0">
                <a:latin typeface="+mn-lt"/>
              </a:rPr>
              <a:t> </a:t>
            </a:r>
            <a:r>
              <a:rPr lang="en-US" dirty="0" err="1" smtClean="0">
                <a:latin typeface="+mn-lt"/>
              </a:rPr>
              <a:t>botsen</a:t>
            </a:r>
            <a:r>
              <a:rPr lang="en-US" dirty="0" smtClean="0">
                <a:latin typeface="+mn-lt"/>
              </a:rPr>
              <a:t> </a:t>
            </a:r>
            <a:endParaRPr lang="en-US" dirty="0">
              <a:latin typeface="+mn-lt"/>
            </a:endParaRPr>
          </a:p>
        </p:txBody>
      </p:sp>
      <p:graphicFrame>
        <p:nvGraphicFramePr>
          <p:cNvPr id="183309" name="Object 13"/>
          <p:cNvGraphicFramePr>
            <a:graphicFrameLocks noChangeAspect="1"/>
          </p:cNvGraphicFramePr>
          <p:nvPr/>
        </p:nvGraphicFramePr>
        <p:xfrm>
          <a:off x="1676400" y="3663732"/>
          <a:ext cx="2292350" cy="338137"/>
        </p:xfrm>
        <a:graphic>
          <a:graphicData uri="http://schemas.openxmlformats.org/presentationml/2006/ole">
            <p:oleObj spid="_x0000_s183309" name="Equation" r:id="rId9" imgW="1384200" imgH="203040" progId="Equation.DSMT4">
              <p:embed/>
            </p:oleObj>
          </a:graphicData>
        </a:graphic>
      </p:graphicFrame>
      <p:graphicFrame>
        <p:nvGraphicFramePr>
          <p:cNvPr id="183310" name="Object 14"/>
          <p:cNvGraphicFramePr>
            <a:graphicFrameLocks noChangeAspect="1"/>
          </p:cNvGraphicFramePr>
          <p:nvPr/>
        </p:nvGraphicFramePr>
        <p:xfrm>
          <a:off x="1484312" y="4918075"/>
          <a:ext cx="801688" cy="336550"/>
        </p:xfrm>
        <a:graphic>
          <a:graphicData uri="http://schemas.openxmlformats.org/presentationml/2006/ole">
            <p:oleObj spid="_x0000_s183310" name="Equation" r:id="rId10" imgW="482400" imgH="203040" progId="Equation.DSMT4">
              <p:embed/>
            </p:oleObj>
          </a:graphicData>
        </a:graphic>
      </p:graphicFrame>
      <p:graphicFrame>
        <p:nvGraphicFramePr>
          <p:cNvPr id="183311" name="Object 15"/>
          <p:cNvGraphicFramePr>
            <a:graphicFrameLocks noChangeAspect="1"/>
          </p:cNvGraphicFramePr>
          <p:nvPr/>
        </p:nvGraphicFramePr>
        <p:xfrm>
          <a:off x="5022850" y="5147468"/>
          <a:ext cx="1835150" cy="379412"/>
        </p:xfrm>
        <a:graphic>
          <a:graphicData uri="http://schemas.openxmlformats.org/presentationml/2006/ole">
            <p:oleObj spid="_x0000_s183311" name="Equation" r:id="rId11" imgW="1104840" imgH="228600" progId="Equation.DSMT4">
              <p:embed/>
            </p:oleObj>
          </a:graphicData>
        </a:graphic>
      </p:graphicFrame>
      <p:grpSp>
        <p:nvGrpSpPr>
          <p:cNvPr id="48" name="Groep 47"/>
          <p:cNvGrpSpPr/>
          <p:nvPr/>
        </p:nvGrpSpPr>
        <p:grpSpPr>
          <a:xfrm>
            <a:off x="4953000" y="5650508"/>
            <a:ext cx="3581400" cy="800100"/>
            <a:chOff x="4953000" y="5659438"/>
            <a:chExt cx="3581400" cy="800100"/>
          </a:xfrm>
        </p:grpSpPr>
        <p:sp>
          <p:nvSpPr>
            <p:cNvPr id="46" name="Rounded Rectangle 27"/>
            <p:cNvSpPr/>
            <p:nvPr/>
          </p:nvSpPr>
          <p:spPr bwMode="auto">
            <a:xfrm>
              <a:off x="4953000" y="5707856"/>
              <a:ext cx="3581400" cy="728664"/>
            </a:xfrm>
            <a:prstGeom prst="round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glow rad="228600">
                <a:schemeClr val="accent4">
                  <a:satMod val="175000"/>
                  <a:alpha val="40000"/>
                </a:schemeClr>
              </a:glow>
            </a:effectLst>
          </p:spPr>
          <p:txBody>
            <a:bodyPr/>
            <a:lstStyle/>
            <a:p>
              <a:pPr eaLnBrk="0" hangingPunct="0">
                <a:defRPr/>
              </a:pPr>
              <a:endParaRPr lang="en-US"/>
            </a:p>
          </p:txBody>
        </p:sp>
        <p:graphicFrame>
          <p:nvGraphicFramePr>
            <p:cNvPr id="183312" name="Object 16"/>
            <p:cNvGraphicFramePr>
              <a:graphicFrameLocks noChangeAspect="1"/>
            </p:cNvGraphicFramePr>
            <p:nvPr/>
          </p:nvGraphicFramePr>
          <p:xfrm>
            <a:off x="5029200" y="5659438"/>
            <a:ext cx="3417888" cy="800100"/>
          </p:xfrm>
          <a:graphic>
            <a:graphicData uri="http://schemas.openxmlformats.org/presentationml/2006/ole">
              <p:oleObj spid="_x0000_s183312" name="Equation" r:id="rId12" imgW="2057400" imgH="482400" progId="Equation.DSMT4">
                <p:embed/>
              </p:oleObj>
            </a:graphicData>
          </a:graphic>
        </p:graphicFrame>
      </p:grpSp>
      <p:sp>
        <p:nvSpPr>
          <p:cNvPr id="49" name="TextBox 17"/>
          <p:cNvSpPr txBox="1"/>
          <p:nvPr/>
        </p:nvSpPr>
        <p:spPr>
          <a:xfrm>
            <a:off x="533400" y="6469657"/>
            <a:ext cx="4191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dirty="0" smtClean="0">
                <a:latin typeface="+mn-lt"/>
              </a:rPr>
              <a:t>De</a:t>
            </a:r>
            <a:r>
              <a:rPr lang="en-US" i="1" dirty="0" smtClean="0">
                <a:latin typeface="+mn-lt"/>
              </a:rPr>
              <a:t> </a:t>
            </a:r>
            <a:r>
              <a:rPr lang="en-US" i="1" dirty="0" err="1" smtClean="0">
                <a:latin typeface="+mn-lt"/>
              </a:rPr>
              <a:t>uncollided</a:t>
            </a:r>
            <a:r>
              <a:rPr lang="en-US" i="1" dirty="0" smtClean="0">
                <a:latin typeface="+mn-lt"/>
              </a:rPr>
              <a:t> flux </a:t>
            </a:r>
            <a:r>
              <a:rPr lang="en-US" dirty="0" smtClean="0">
                <a:latin typeface="+mn-lt"/>
              </a:rPr>
              <a:t>is</a:t>
            </a:r>
            <a:endParaRPr lang="en-US" dirty="0">
              <a:latin typeface="+mn-lt"/>
            </a:endParaRPr>
          </a:p>
        </p:txBody>
      </p:sp>
      <p:graphicFrame>
        <p:nvGraphicFramePr>
          <p:cNvPr id="183313" name="Object 17"/>
          <p:cNvGraphicFramePr>
            <a:graphicFrameLocks noChangeAspect="1"/>
          </p:cNvGraphicFramePr>
          <p:nvPr/>
        </p:nvGraphicFramePr>
        <p:xfrm>
          <a:off x="2743200" y="6478587"/>
          <a:ext cx="2171700" cy="379413"/>
        </p:xfrm>
        <a:graphic>
          <a:graphicData uri="http://schemas.openxmlformats.org/presentationml/2006/ole">
            <p:oleObj spid="_x0000_s183313" name="Equation" r:id="rId13" imgW="1307880" imgH="228600" progId="Equation.DSMT4">
              <p:embed/>
            </p:oleObj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1833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1833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500"/>
                                        <p:tgtEl>
                                          <p:spTgt spid="1833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4" dur="500"/>
                                        <p:tgtEl>
                                          <p:spTgt spid="1833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500"/>
                                        <p:tgtEl>
                                          <p:spTgt spid="1833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0" dur="500"/>
                                        <p:tgtEl>
                                          <p:spTgt spid="1833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3" dur="500"/>
                                        <p:tgtEl>
                                          <p:spTgt spid="1833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6" dur="500"/>
                                        <p:tgtEl>
                                          <p:spTgt spid="1833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4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9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2" dur="500"/>
                                        <p:tgtEl>
                                          <p:spTgt spid="1833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/>
      <p:bldP spid="30" grpId="0"/>
      <p:bldP spid="18" grpId="0"/>
      <p:bldP spid="25" grpId="0"/>
      <p:bldP spid="35" grpId="0"/>
      <p:bldP spid="37" grpId="0"/>
      <p:bldP spid="38" grpId="0" animBg="1"/>
      <p:bldP spid="41" grpId="0"/>
      <p:bldP spid="43" grpId="0"/>
      <p:bldP spid="4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6" name="Rectangle 2"/>
          <p:cNvSpPr>
            <a:spLocks noChangeArrowheads="1"/>
          </p:cNvSpPr>
          <p:nvPr/>
        </p:nvSpPr>
        <p:spPr bwMode="auto">
          <a:xfrm>
            <a:off x="0" y="5791200"/>
            <a:ext cx="9144000" cy="1066800"/>
          </a:xfrm>
          <a:prstGeom prst="rect">
            <a:avLst/>
          </a:prstGeom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4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0"/>
            <a:ext cx="8991600" cy="762000"/>
          </a:xfrm>
          <a:noFill/>
          <a:ln/>
        </p:spPr>
        <p:txBody>
          <a:bodyPr/>
          <a:lstStyle/>
          <a:p>
            <a:r>
              <a:rPr lang="en-GB" i="1" dirty="0" err="1" smtClean="0">
                <a:solidFill>
                  <a:srgbClr val="000099"/>
                </a:solidFill>
                <a:cs typeface="Times New Roman" pitchFamily="18" charset="0"/>
              </a:rPr>
              <a:t>Mengsels</a:t>
            </a:r>
            <a:r>
              <a:rPr lang="en-GB" i="1" dirty="0" smtClean="0">
                <a:solidFill>
                  <a:srgbClr val="000099"/>
                </a:solidFill>
                <a:cs typeface="Times New Roman" pitchFamily="18" charset="0"/>
              </a:rPr>
              <a:t> (en </a:t>
            </a:r>
            <a:r>
              <a:rPr lang="en-GB" i="1" dirty="0" err="1" smtClean="0">
                <a:solidFill>
                  <a:srgbClr val="000099"/>
                </a:solidFill>
                <a:cs typeface="Times New Roman" pitchFamily="18" charset="0"/>
              </a:rPr>
              <a:t>moleculen</a:t>
            </a:r>
            <a:r>
              <a:rPr lang="en-GB" i="1" dirty="0" smtClean="0">
                <a:solidFill>
                  <a:srgbClr val="000099"/>
                </a:solidFill>
                <a:cs typeface="Times New Roman" pitchFamily="18" charset="0"/>
              </a:rPr>
              <a:t>) van </a:t>
            </a:r>
            <a:r>
              <a:rPr lang="en-GB" i="1" dirty="0" err="1" smtClean="0">
                <a:solidFill>
                  <a:srgbClr val="000099"/>
                </a:solidFill>
                <a:cs typeface="Times New Roman" pitchFamily="18" charset="0"/>
              </a:rPr>
              <a:t>nucleïden</a:t>
            </a:r>
            <a:endParaRPr lang="en-US" dirty="0">
              <a:solidFill>
                <a:srgbClr val="000099"/>
              </a:solidFill>
              <a:cs typeface="Times New Roman" pitchFamily="18" charset="0"/>
            </a:endParaRPr>
          </a:p>
        </p:txBody>
      </p:sp>
      <p:sp>
        <p:nvSpPr>
          <p:cNvPr id="19" name="TextBox 17"/>
          <p:cNvSpPr txBox="1"/>
          <p:nvPr/>
        </p:nvSpPr>
        <p:spPr>
          <a:xfrm>
            <a:off x="533400" y="1002268"/>
            <a:ext cx="62484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i="1" dirty="0" err="1" smtClean="0">
                <a:latin typeface="+mn-lt"/>
              </a:rPr>
              <a:t>Macroscopische</a:t>
            </a:r>
            <a:r>
              <a:rPr lang="en-US" dirty="0" smtClean="0">
                <a:latin typeface="+mn-lt"/>
              </a:rPr>
              <a:t> </a:t>
            </a:r>
            <a:r>
              <a:rPr lang="en-US" dirty="0" err="1" smtClean="0">
                <a:latin typeface="+mn-lt"/>
              </a:rPr>
              <a:t>werkzame</a:t>
            </a:r>
            <a:r>
              <a:rPr lang="en-US" dirty="0" smtClean="0">
                <a:latin typeface="+mn-lt"/>
              </a:rPr>
              <a:t> </a:t>
            </a:r>
            <a:r>
              <a:rPr lang="en-US" dirty="0" err="1" smtClean="0">
                <a:latin typeface="+mn-lt"/>
              </a:rPr>
              <a:t>doorsnede</a:t>
            </a:r>
            <a:r>
              <a:rPr lang="en-US" dirty="0" smtClean="0">
                <a:latin typeface="+mn-lt"/>
              </a:rPr>
              <a:t>               in [ cm</a:t>
            </a:r>
            <a:r>
              <a:rPr lang="en-US" baseline="30000" dirty="0" smtClean="0">
                <a:latin typeface="+mn-lt"/>
              </a:rPr>
              <a:t>-1 </a:t>
            </a:r>
            <a:r>
              <a:rPr lang="en-US" dirty="0" smtClean="0">
                <a:latin typeface="+mn-lt"/>
              </a:rPr>
              <a:t>]</a:t>
            </a:r>
            <a:endParaRPr lang="en-US" dirty="0">
              <a:latin typeface="+mn-lt"/>
            </a:endParaRPr>
          </a:p>
        </p:txBody>
      </p:sp>
      <p:graphicFrame>
        <p:nvGraphicFramePr>
          <p:cNvPr id="20" name="Object 7"/>
          <p:cNvGraphicFramePr>
            <a:graphicFrameLocks noChangeAspect="1"/>
          </p:cNvGraphicFramePr>
          <p:nvPr/>
        </p:nvGraphicFramePr>
        <p:xfrm>
          <a:off x="4572000" y="1045368"/>
          <a:ext cx="863600" cy="295275"/>
        </p:xfrm>
        <a:graphic>
          <a:graphicData uri="http://schemas.openxmlformats.org/presentationml/2006/ole">
            <p:oleObj spid="_x0000_s184322" name="Equation" r:id="rId4" imgW="520560" imgH="177480" progId="Equation.DSMT4">
              <p:embed/>
            </p:oleObj>
          </a:graphicData>
        </a:graphic>
      </p:graphicFrame>
      <p:sp>
        <p:nvSpPr>
          <p:cNvPr id="21" name="TextBox 17"/>
          <p:cNvSpPr txBox="1"/>
          <p:nvPr/>
        </p:nvSpPr>
        <p:spPr>
          <a:xfrm>
            <a:off x="533400" y="1447800"/>
            <a:ext cx="7620000" cy="3698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dirty="0" err="1" smtClean="0">
                <a:latin typeface="+mn-lt"/>
              </a:rPr>
              <a:t>Getal</a:t>
            </a:r>
            <a:r>
              <a:rPr lang="en-US" dirty="0" smtClean="0">
                <a:latin typeface="+mn-lt"/>
              </a:rPr>
              <a:t> van Avogadro: </a:t>
            </a:r>
            <a:r>
              <a:rPr lang="en-US" i="1" dirty="0" smtClean="0">
                <a:latin typeface="+mn-lt"/>
              </a:rPr>
              <a:t>N</a:t>
            </a:r>
            <a:r>
              <a:rPr lang="en-US" baseline="-25000" dirty="0" smtClean="0">
                <a:latin typeface="+mn-lt"/>
              </a:rPr>
              <a:t>A</a:t>
            </a:r>
            <a:r>
              <a:rPr lang="en-US" dirty="0" smtClean="0">
                <a:latin typeface="+mn-lt"/>
              </a:rPr>
              <a:t> = 6.023</a:t>
            </a:r>
            <a:r>
              <a:rPr lang="en-US" dirty="0" smtClean="0"/>
              <a:t> × 10</a:t>
            </a:r>
            <a:r>
              <a:rPr lang="en-US" baseline="30000" dirty="0" smtClean="0"/>
              <a:t>23</a:t>
            </a:r>
            <a:r>
              <a:rPr lang="en-US" dirty="0" smtClean="0">
                <a:latin typeface="+mn-lt"/>
              </a:rPr>
              <a:t> </a:t>
            </a:r>
            <a:endParaRPr lang="en-US" dirty="0">
              <a:latin typeface="+mn-lt"/>
            </a:endParaRPr>
          </a:p>
        </p:txBody>
      </p:sp>
      <p:sp>
        <p:nvSpPr>
          <p:cNvPr id="22" name="TextBox 17"/>
          <p:cNvSpPr txBox="1"/>
          <p:nvPr/>
        </p:nvSpPr>
        <p:spPr>
          <a:xfrm>
            <a:off x="533400" y="1741488"/>
            <a:ext cx="7620000" cy="3698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dirty="0" err="1" smtClean="0">
                <a:latin typeface="+mn-lt"/>
              </a:rPr>
              <a:t>Aantal</a:t>
            </a:r>
            <a:r>
              <a:rPr lang="en-US" dirty="0" smtClean="0">
                <a:latin typeface="+mn-lt"/>
              </a:rPr>
              <a:t> </a:t>
            </a:r>
            <a:r>
              <a:rPr lang="en-US" dirty="0" err="1" smtClean="0">
                <a:latin typeface="+mn-lt"/>
              </a:rPr>
              <a:t>atomen</a:t>
            </a:r>
            <a:r>
              <a:rPr lang="en-US" dirty="0" smtClean="0">
                <a:latin typeface="+mn-lt"/>
              </a:rPr>
              <a:t>: </a:t>
            </a:r>
            <a:r>
              <a:rPr lang="en-US" i="1" dirty="0" err="1" smtClean="0">
                <a:latin typeface="+mn-lt"/>
              </a:rPr>
              <a:t>mN</a:t>
            </a:r>
            <a:r>
              <a:rPr lang="en-US" baseline="-25000" dirty="0" err="1" smtClean="0">
                <a:latin typeface="+mn-lt"/>
              </a:rPr>
              <a:t>A</a:t>
            </a:r>
            <a:r>
              <a:rPr lang="en-US" dirty="0" smtClean="0">
                <a:latin typeface="+mn-lt"/>
              </a:rPr>
              <a:t>/</a:t>
            </a:r>
            <a:r>
              <a:rPr lang="en-US" i="1" dirty="0" smtClean="0">
                <a:latin typeface="+mn-lt"/>
              </a:rPr>
              <a:t>A </a:t>
            </a:r>
            <a:r>
              <a:rPr lang="en-US" dirty="0" smtClean="0">
                <a:latin typeface="+mn-lt"/>
              </a:rPr>
              <a:t>met</a:t>
            </a:r>
            <a:r>
              <a:rPr lang="en-US" i="1" dirty="0" smtClean="0">
                <a:latin typeface="+mn-lt"/>
              </a:rPr>
              <a:t> m </a:t>
            </a:r>
            <a:r>
              <a:rPr lang="en-US" dirty="0" smtClean="0">
                <a:latin typeface="+mn-lt"/>
              </a:rPr>
              <a:t>in gram</a:t>
            </a:r>
            <a:endParaRPr lang="en-US" dirty="0">
              <a:latin typeface="+mn-lt"/>
            </a:endParaRPr>
          </a:p>
        </p:txBody>
      </p:sp>
      <p:sp>
        <p:nvSpPr>
          <p:cNvPr id="23" name="TextBox 17"/>
          <p:cNvSpPr txBox="1"/>
          <p:nvPr/>
        </p:nvSpPr>
        <p:spPr>
          <a:xfrm>
            <a:off x="533400" y="2046288"/>
            <a:ext cx="7620000" cy="3698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dirty="0" smtClean="0">
                <a:latin typeface="+mn-lt"/>
              </a:rPr>
              <a:t>Dan </a:t>
            </a:r>
            <a:r>
              <a:rPr lang="en-US" dirty="0" err="1" smtClean="0">
                <a:latin typeface="+mn-lt"/>
              </a:rPr>
              <a:t>geldt</a:t>
            </a:r>
            <a:r>
              <a:rPr lang="en-US" dirty="0" smtClean="0">
                <a:latin typeface="+mn-lt"/>
              </a:rPr>
              <a:t> </a:t>
            </a:r>
            <a:r>
              <a:rPr lang="en-US" i="1" dirty="0" smtClean="0">
                <a:latin typeface="+mn-lt"/>
              </a:rPr>
              <a:t>N = </a:t>
            </a:r>
            <a:r>
              <a:rPr lang="en-US" i="1" dirty="0" err="1" smtClean="0"/>
              <a:t>r</a:t>
            </a:r>
            <a:r>
              <a:rPr lang="en-US" i="1" dirty="0" err="1" smtClean="0">
                <a:latin typeface="+mn-lt"/>
              </a:rPr>
              <a:t>N</a:t>
            </a:r>
            <a:r>
              <a:rPr lang="en-US" i="1" baseline="-25000" dirty="0" err="1" smtClean="0">
                <a:latin typeface="+mn-lt"/>
              </a:rPr>
              <a:t>A</a:t>
            </a:r>
            <a:r>
              <a:rPr lang="en-US" i="1" dirty="0" smtClean="0">
                <a:latin typeface="+mn-lt"/>
              </a:rPr>
              <a:t>/A </a:t>
            </a:r>
            <a:r>
              <a:rPr lang="en-US" dirty="0" smtClean="0">
                <a:latin typeface="+mn-lt"/>
              </a:rPr>
              <a:t>met</a:t>
            </a:r>
            <a:r>
              <a:rPr lang="en-US" i="1" dirty="0" smtClean="0">
                <a:latin typeface="+mn-lt"/>
              </a:rPr>
              <a:t> </a:t>
            </a:r>
            <a:r>
              <a:rPr lang="en-US" i="1" dirty="0" smtClean="0"/>
              <a:t>r</a:t>
            </a:r>
            <a:r>
              <a:rPr lang="en-US" i="1" dirty="0" smtClean="0">
                <a:latin typeface="+mn-lt"/>
              </a:rPr>
              <a:t> </a:t>
            </a:r>
            <a:r>
              <a:rPr lang="en-US" dirty="0" smtClean="0">
                <a:latin typeface="+mn-lt"/>
              </a:rPr>
              <a:t>in gram/cm</a:t>
            </a:r>
            <a:r>
              <a:rPr lang="en-US" baseline="30000" dirty="0" smtClean="0">
                <a:latin typeface="+mn-lt"/>
              </a:rPr>
              <a:t>3</a:t>
            </a:r>
            <a:endParaRPr lang="en-US" baseline="30000" dirty="0">
              <a:latin typeface="+mn-lt"/>
            </a:endParaRPr>
          </a:p>
        </p:txBody>
      </p:sp>
      <p:graphicFrame>
        <p:nvGraphicFramePr>
          <p:cNvPr id="184323" name="Object 3"/>
          <p:cNvGraphicFramePr>
            <a:graphicFrameLocks noChangeAspect="1"/>
          </p:cNvGraphicFramePr>
          <p:nvPr/>
        </p:nvGraphicFramePr>
        <p:xfrm>
          <a:off x="5715000" y="1633537"/>
          <a:ext cx="1852612" cy="652463"/>
        </p:xfrm>
        <a:graphic>
          <a:graphicData uri="http://schemas.openxmlformats.org/presentationml/2006/ole">
            <p:oleObj spid="_x0000_s184323" name="Equation" r:id="rId5" imgW="1117440" imgH="393480" progId="Equation.DSMT4">
              <p:embed/>
            </p:oleObj>
          </a:graphicData>
        </a:graphic>
      </p:graphicFrame>
      <p:sp>
        <p:nvSpPr>
          <p:cNvPr id="25" name="PIJL-RECHTS 24"/>
          <p:cNvSpPr/>
          <p:nvPr/>
        </p:nvSpPr>
        <p:spPr bwMode="auto">
          <a:xfrm>
            <a:off x="4724400" y="1752600"/>
            <a:ext cx="685800" cy="381000"/>
          </a:xfrm>
          <a:prstGeom prst="rightArrow">
            <a:avLst/>
          </a:prstGeom>
          <a:solidFill>
            <a:srgbClr val="0070C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Symbol" pitchFamily="18" charset="2"/>
            </a:endParaRPr>
          </a:p>
        </p:txBody>
      </p:sp>
      <p:sp>
        <p:nvSpPr>
          <p:cNvPr id="28" name="TextBox 17"/>
          <p:cNvSpPr txBox="1"/>
          <p:nvPr/>
        </p:nvSpPr>
        <p:spPr>
          <a:xfrm>
            <a:off x="533400" y="2525712"/>
            <a:ext cx="7620000" cy="36933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dirty="0" err="1" smtClean="0">
                <a:latin typeface="+mn-lt"/>
              </a:rPr>
              <a:t>Definieer</a:t>
            </a:r>
            <a:r>
              <a:rPr lang="en-US" dirty="0" smtClean="0">
                <a:latin typeface="+mn-lt"/>
              </a:rPr>
              <a:t> </a:t>
            </a:r>
            <a:r>
              <a:rPr lang="en-US" i="1" dirty="0" smtClean="0">
                <a:latin typeface="+mn-lt"/>
              </a:rPr>
              <a:t>N</a:t>
            </a:r>
            <a:r>
              <a:rPr lang="en-US" baseline="30000" dirty="0" smtClean="0">
                <a:latin typeface="+mn-lt"/>
              </a:rPr>
              <a:t>i</a:t>
            </a:r>
            <a:r>
              <a:rPr lang="en-US" dirty="0" smtClean="0">
                <a:latin typeface="+mn-lt"/>
              </a:rPr>
              <a:t>/</a:t>
            </a:r>
            <a:r>
              <a:rPr lang="en-US" i="1" dirty="0" smtClean="0">
                <a:latin typeface="+mn-lt"/>
              </a:rPr>
              <a:t>N</a:t>
            </a:r>
            <a:r>
              <a:rPr lang="en-US" dirty="0" smtClean="0">
                <a:latin typeface="+mn-lt"/>
              </a:rPr>
              <a:t> </a:t>
            </a:r>
            <a:r>
              <a:rPr lang="en-US" dirty="0" err="1" smtClean="0">
                <a:latin typeface="+mn-lt"/>
              </a:rPr>
              <a:t>als</a:t>
            </a:r>
            <a:r>
              <a:rPr lang="en-US" dirty="0" smtClean="0">
                <a:latin typeface="+mn-lt"/>
              </a:rPr>
              <a:t> </a:t>
            </a:r>
            <a:r>
              <a:rPr lang="en-US" i="1" dirty="0" err="1" smtClean="0">
                <a:latin typeface="+mn-lt"/>
              </a:rPr>
              <a:t>atomaire</a:t>
            </a:r>
            <a:r>
              <a:rPr lang="en-US" i="1" dirty="0" smtClean="0">
                <a:latin typeface="+mn-lt"/>
              </a:rPr>
              <a:t> </a:t>
            </a:r>
            <a:r>
              <a:rPr lang="en-US" i="1" dirty="0" err="1" smtClean="0">
                <a:latin typeface="+mn-lt"/>
              </a:rPr>
              <a:t>fractie</a:t>
            </a:r>
            <a:r>
              <a:rPr lang="en-US" dirty="0" smtClean="0">
                <a:latin typeface="+mn-lt"/>
              </a:rPr>
              <a:t> van </a:t>
            </a:r>
            <a:r>
              <a:rPr lang="en-US" dirty="0" err="1" smtClean="0">
                <a:latin typeface="+mn-lt"/>
              </a:rPr>
              <a:t>isotoop</a:t>
            </a:r>
            <a:r>
              <a:rPr lang="en-US" dirty="0" smtClean="0">
                <a:latin typeface="+mn-lt"/>
              </a:rPr>
              <a:t> met </a:t>
            </a:r>
            <a:r>
              <a:rPr lang="en-US" dirty="0" err="1" smtClean="0">
                <a:latin typeface="+mn-lt"/>
              </a:rPr>
              <a:t>atomair</a:t>
            </a:r>
            <a:r>
              <a:rPr lang="en-US" dirty="0" smtClean="0">
                <a:latin typeface="+mn-lt"/>
              </a:rPr>
              <a:t> </a:t>
            </a:r>
            <a:r>
              <a:rPr lang="en-US" dirty="0" err="1" smtClean="0">
                <a:latin typeface="+mn-lt"/>
              </a:rPr>
              <a:t>gewicht</a:t>
            </a:r>
            <a:r>
              <a:rPr lang="en-US" dirty="0" smtClean="0">
                <a:latin typeface="+mn-lt"/>
              </a:rPr>
              <a:t> </a:t>
            </a:r>
            <a:r>
              <a:rPr lang="en-US" i="1" dirty="0" smtClean="0">
                <a:latin typeface="+mn-lt"/>
              </a:rPr>
              <a:t>A</a:t>
            </a:r>
            <a:r>
              <a:rPr lang="en-US" baseline="-25000" dirty="0" smtClean="0">
                <a:latin typeface="+mn-lt"/>
              </a:rPr>
              <a:t>i</a:t>
            </a:r>
            <a:endParaRPr lang="en-US" baseline="-25000" dirty="0">
              <a:latin typeface="+mn-lt"/>
            </a:endParaRPr>
          </a:p>
        </p:txBody>
      </p:sp>
      <p:sp>
        <p:nvSpPr>
          <p:cNvPr id="29" name="TextBox 17"/>
          <p:cNvSpPr txBox="1"/>
          <p:nvPr/>
        </p:nvSpPr>
        <p:spPr>
          <a:xfrm>
            <a:off x="533400" y="2831068"/>
            <a:ext cx="7620000" cy="36933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dirty="0" err="1" smtClean="0">
                <a:latin typeface="+mn-lt"/>
              </a:rPr>
              <a:t>Atomair</a:t>
            </a:r>
            <a:r>
              <a:rPr lang="en-US" dirty="0" smtClean="0">
                <a:latin typeface="+mn-lt"/>
              </a:rPr>
              <a:t> </a:t>
            </a:r>
            <a:r>
              <a:rPr lang="en-US" dirty="0" err="1" smtClean="0">
                <a:latin typeface="+mn-lt"/>
              </a:rPr>
              <a:t>gewicht</a:t>
            </a:r>
            <a:r>
              <a:rPr lang="en-US" dirty="0" smtClean="0">
                <a:latin typeface="+mn-lt"/>
              </a:rPr>
              <a:t> van </a:t>
            </a:r>
            <a:r>
              <a:rPr lang="en-US" dirty="0" err="1" smtClean="0">
                <a:latin typeface="+mn-lt"/>
              </a:rPr>
              <a:t>een</a:t>
            </a:r>
            <a:r>
              <a:rPr lang="en-US" dirty="0" smtClean="0">
                <a:latin typeface="+mn-lt"/>
              </a:rPr>
              <a:t> </a:t>
            </a:r>
            <a:r>
              <a:rPr lang="en-US" dirty="0" err="1" smtClean="0">
                <a:latin typeface="+mn-lt"/>
              </a:rPr>
              <a:t>mengsel</a:t>
            </a:r>
            <a:r>
              <a:rPr lang="en-US" dirty="0" smtClean="0">
                <a:latin typeface="+mn-lt"/>
              </a:rPr>
              <a:t> is </a:t>
            </a:r>
            <a:r>
              <a:rPr lang="en-US" dirty="0" err="1" smtClean="0">
                <a:latin typeface="+mn-lt"/>
              </a:rPr>
              <a:t>dan</a:t>
            </a:r>
            <a:endParaRPr lang="en-US" baseline="-25000" dirty="0">
              <a:latin typeface="+mn-lt"/>
            </a:endParaRPr>
          </a:p>
        </p:txBody>
      </p:sp>
      <p:graphicFrame>
        <p:nvGraphicFramePr>
          <p:cNvPr id="184324" name="Object 4"/>
          <p:cNvGraphicFramePr>
            <a:graphicFrameLocks noChangeAspect="1"/>
          </p:cNvGraphicFramePr>
          <p:nvPr/>
        </p:nvGraphicFramePr>
        <p:xfrm>
          <a:off x="2362200" y="3276600"/>
          <a:ext cx="3849688" cy="461963"/>
        </p:xfrm>
        <a:graphic>
          <a:graphicData uri="http://schemas.openxmlformats.org/presentationml/2006/ole">
            <p:oleObj spid="_x0000_s184324" name="Equation" r:id="rId6" imgW="2323800" imgH="279360" progId="Equation.DSMT4">
              <p:embed/>
            </p:oleObj>
          </a:graphicData>
        </a:graphic>
      </p:graphicFrame>
      <p:sp>
        <p:nvSpPr>
          <p:cNvPr id="30" name="TextBox 17"/>
          <p:cNvSpPr txBox="1"/>
          <p:nvPr/>
        </p:nvSpPr>
        <p:spPr>
          <a:xfrm>
            <a:off x="533400" y="3745468"/>
            <a:ext cx="40386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dirty="0" smtClean="0">
                <a:latin typeface="+mn-lt"/>
              </a:rPr>
              <a:t>De </a:t>
            </a:r>
            <a:r>
              <a:rPr lang="en-US" dirty="0" err="1" smtClean="0">
                <a:latin typeface="+mn-lt"/>
              </a:rPr>
              <a:t>macroscopische</a:t>
            </a:r>
            <a:r>
              <a:rPr lang="en-US" dirty="0" smtClean="0">
                <a:latin typeface="+mn-lt"/>
              </a:rPr>
              <a:t> </a:t>
            </a:r>
            <a:r>
              <a:rPr lang="en-US" dirty="0" err="1" smtClean="0">
                <a:latin typeface="+mn-lt"/>
              </a:rPr>
              <a:t>werkzame</a:t>
            </a:r>
            <a:r>
              <a:rPr lang="en-US" dirty="0" smtClean="0">
                <a:latin typeface="+mn-lt"/>
              </a:rPr>
              <a:t> </a:t>
            </a:r>
            <a:r>
              <a:rPr lang="en-US" dirty="0" err="1" smtClean="0">
                <a:latin typeface="+mn-lt"/>
              </a:rPr>
              <a:t>doorsnede</a:t>
            </a:r>
            <a:r>
              <a:rPr lang="en-US" dirty="0" smtClean="0">
                <a:latin typeface="+mn-lt"/>
              </a:rPr>
              <a:t> van het </a:t>
            </a:r>
            <a:r>
              <a:rPr lang="en-US" dirty="0" err="1" smtClean="0">
                <a:latin typeface="+mn-lt"/>
              </a:rPr>
              <a:t>mengsel</a:t>
            </a:r>
            <a:r>
              <a:rPr lang="en-US" dirty="0" smtClean="0">
                <a:latin typeface="+mn-lt"/>
              </a:rPr>
              <a:t> is </a:t>
            </a:r>
            <a:r>
              <a:rPr lang="en-US" dirty="0" err="1" smtClean="0">
                <a:latin typeface="+mn-lt"/>
              </a:rPr>
              <a:t>dan</a:t>
            </a:r>
            <a:endParaRPr lang="en-US" baseline="-25000" dirty="0">
              <a:latin typeface="+mn-lt"/>
            </a:endParaRPr>
          </a:p>
        </p:txBody>
      </p:sp>
      <p:graphicFrame>
        <p:nvGraphicFramePr>
          <p:cNvPr id="184325" name="Object 5"/>
          <p:cNvGraphicFramePr>
            <a:graphicFrameLocks noChangeAspect="1"/>
          </p:cNvGraphicFramePr>
          <p:nvPr/>
        </p:nvGraphicFramePr>
        <p:xfrm>
          <a:off x="4294187" y="3870325"/>
          <a:ext cx="3935413" cy="695325"/>
        </p:xfrm>
        <a:graphic>
          <a:graphicData uri="http://schemas.openxmlformats.org/presentationml/2006/ole">
            <p:oleObj spid="_x0000_s184325" name="Equation" r:id="rId7" imgW="2374560" imgH="419040" progId="Equation.DSMT4">
              <p:embed/>
            </p:oleObj>
          </a:graphicData>
        </a:graphic>
      </p:graphicFrame>
      <p:sp>
        <p:nvSpPr>
          <p:cNvPr id="32" name="TextBox 17"/>
          <p:cNvSpPr txBox="1"/>
          <p:nvPr/>
        </p:nvSpPr>
        <p:spPr>
          <a:xfrm>
            <a:off x="533400" y="4648200"/>
            <a:ext cx="40386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dirty="0" err="1" smtClean="0">
                <a:latin typeface="+mn-lt"/>
              </a:rPr>
              <a:t>Als</a:t>
            </a:r>
            <a:r>
              <a:rPr lang="en-US" dirty="0" smtClean="0">
                <a:latin typeface="+mn-lt"/>
              </a:rPr>
              <a:t> de </a:t>
            </a:r>
            <a:r>
              <a:rPr lang="en-US" dirty="0" err="1" smtClean="0">
                <a:latin typeface="+mn-lt"/>
              </a:rPr>
              <a:t>materialen</a:t>
            </a:r>
            <a:r>
              <a:rPr lang="en-US" dirty="0" smtClean="0">
                <a:latin typeface="+mn-lt"/>
              </a:rPr>
              <a:t> in </a:t>
            </a:r>
            <a:r>
              <a:rPr lang="en-US" i="1" dirty="0" smtClean="0">
                <a:latin typeface="+mn-lt"/>
              </a:rPr>
              <a:t>volume </a:t>
            </a:r>
            <a:r>
              <a:rPr lang="en-US" i="1" dirty="0" err="1" smtClean="0">
                <a:latin typeface="+mn-lt"/>
              </a:rPr>
              <a:t>fracties</a:t>
            </a:r>
            <a:r>
              <a:rPr lang="en-US" i="1" dirty="0" smtClean="0">
                <a:latin typeface="+mn-lt"/>
              </a:rPr>
              <a:t> </a:t>
            </a:r>
            <a:r>
              <a:rPr lang="en-US" dirty="0" err="1" smtClean="0">
                <a:latin typeface="+mn-lt"/>
              </a:rPr>
              <a:t>gecombineerd</a:t>
            </a:r>
            <a:r>
              <a:rPr lang="en-US" dirty="0" smtClean="0">
                <a:latin typeface="+mn-lt"/>
              </a:rPr>
              <a:t> </a:t>
            </a:r>
            <a:r>
              <a:rPr lang="en-US" dirty="0" err="1" smtClean="0">
                <a:latin typeface="+mn-lt"/>
              </a:rPr>
              <a:t>zijn</a:t>
            </a:r>
            <a:r>
              <a:rPr lang="en-US" dirty="0" smtClean="0">
                <a:latin typeface="+mn-lt"/>
              </a:rPr>
              <a:t>, </a:t>
            </a:r>
            <a:r>
              <a:rPr lang="en-US" dirty="0" err="1" smtClean="0">
                <a:latin typeface="+mn-lt"/>
              </a:rPr>
              <a:t>geldt</a:t>
            </a:r>
            <a:endParaRPr lang="en-US" baseline="-25000" dirty="0">
              <a:latin typeface="+mn-lt"/>
            </a:endParaRPr>
          </a:p>
        </p:txBody>
      </p:sp>
      <p:graphicFrame>
        <p:nvGraphicFramePr>
          <p:cNvPr id="184326" name="Object 6"/>
          <p:cNvGraphicFramePr>
            <a:graphicFrameLocks noChangeAspect="1"/>
          </p:cNvGraphicFramePr>
          <p:nvPr/>
        </p:nvGraphicFramePr>
        <p:xfrm>
          <a:off x="3311525" y="4938712"/>
          <a:ext cx="5451475" cy="442912"/>
        </p:xfrm>
        <a:graphic>
          <a:graphicData uri="http://schemas.openxmlformats.org/presentationml/2006/ole">
            <p:oleObj spid="_x0000_s184326" name="Equation" r:id="rId8" imgW="3288960" imgH="266400" progId="Equation.DSMT4">
              <p:embed/>
            </p:oleObj>
          </a:graphicData>
        </a:graphic>
      </p:graphicFrame>
      <p:sp>
        <p:nvSpPr>
          <p:cNvPr id="34" name="TextBox 17"/>
          <p:cNvSpPr txBox="1"/>
          <p:nvPr/>
        </p:nvSpPr>
        <p:spPr>
          <a:xfrm>
            <a:off x="533400" y="5617944"/>
            <a:ext cx="44196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dirty="0" err="1" smtClean="0">
                <a:latin typeface="+mn-lt"/>
              </a:rPr>
              <a:t>Voor</a:t>
            </a:r>
            <a:r>
              <a:rPr lang="en-US" dirty="0" smtClean="0">
                <a:latin typeface="+mn-lt"/>
              </a:rPr>
              <a:t> </a:t>
            </a:r>
            <a:r>
              <a:rPr lang="en-US" dirty="0" err="1" smtClean="0">
                <a:latin typeface="+mn-lt"/>
              </a:rPr>
              <a:t>combinaties</a:t>
            </a:r>
            <a:r>
              <a:rPr lang="en-US" dirty="0" smtClean="0">
                <a:latin typeface="+mn-lt"/>
              </a:rPr>
              <a:t> in </a:t>
            </a:r>
            <a:r>
              <a:rPr lang="en-US" i="1" dirty="0" err="1" smtClean="0">
                <a:latin typeface="+mn-lt"/>
              </a:rPr>
              <a:t>massa</a:t>
            </a:r>
            <a:r>
              <a:rPr lang="en-US" i="1" dirty="0" smtClean="0">
                <a:latin typeface="+mn-lt"/>
              </a:rPr>
              <a:t> </a:t>
            </a:r>
            <a:r>
              <a:rPr lang="en-US" i="1" dirty="0" err="1" smtClean="0">
                <a:latin typeface="+mn-lt"/>
              </a:rPr>
              <a:t>fracties</a:t>
            </a:r>
            <a:r>
              <a:rPr lang="en-US" i="1" dirty="0" smtClean="0">
                <a:latin typeface="+mn-lt"/>
              </a:rPr>
              <a:t> </a:t>
            </a:r>
            <a:r>
              <a:rPr lang="en-US" dirty="0" err="1" smtClean="0">
                <a:latin typeface="+mn-lt"/>
              </a:rPr>
              <a:t>geldt</a:t>
            </a:r>
            <a:endParaRPr lang="en-US" baseline="-25000" dirty="0">
              <a:latin typeface="+mn-lt"/>
            </a:endParaRPr>
          </a:p>
        </p:txBody>
      </p:sp>
      <p:graphicFrame>
        <p:nvGraphicFramePr>
          <p:cNvPr id="184327" name="Object 7"/>
          <p:cNvGraphicFramePr>
            <a:graphicFrameLocks noChangeAspect="1"/>
          </p:cNvGraphicFramePr>
          <p:nvPr/>
        </p:nvGraphicFramePr>
        <p:xfrm>
          <a:off x="3352800" y="5989638"/>
          <a:ext cx="4398962" cy="715962"/>
        </p:xfrm>
        <a:graphic>
          <a:graphicData uri="http://schemas.openxmlformats.org/presentationml/2006/ole">
            <p:oleObj spid="_x0000_s184327" name="Equation" r:id="rId9" imgW="2654280" imgH="431640" progId="Equation.DSMT4">
              <p:embed/>
            </p:oleObj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3" dur="500"/>
                                        <p:tgtEl>
                                          <p:spTgt spid="1843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6" dur="500"/>
                                        <p:tgtEl>
                                          <p:spTgt spid="1843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4" dur="500"/>
                                        <p:tgtEl>
                                          <p:spTgt spid="1843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2" dur="500"/>
                                        <p:tgtEl>
                                          <p:spTgt spid="1843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0" dur="500"/>
                                        <p:tgtEl>
                                          <p:spTgt spid="1843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1" grpId="0"/>
      <p:bldP spid="22" grpId="0"/>
      <p:bldP spid="23" grpId="0"/>
      <p:bldP spid="25" grpId="0" animBg="1"/>
      <p:bldP spid="28" grpId="0"/>
      <p:bldP spid="29" grpId="0"/>
      <p:bldP spid="30" grpId="0"/>
      <p:bldP spid="32" grpId="0"/>
      <p:bldP spid="3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6" name="Rectangle 2"/>
          <p:cNvSpPr>
            <a:spLocks noChangeArrowheads="1"/>
          </p:cNvSpPr>
          <p:nvPr/>
        </p:nvSpPr>
        <p:spPr bwMode="auto">
          <a:xfrm>
            <a:off x="0" y="5791200"/>
            <a:ext cx="9144000" cy="1066800"/>
          </a:xfrm>
          <a:prstGeom prst="rect">
            <a:avLst/>
          </a:prstGeom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4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0"/>
            <a:ext cx="8991600" cy="762000"/>
          </a:xfrm>
          <a:noFill/>
          <a:ln/>
        </p:spPr>
        <p:txBody>
          <a:bodyPr/>
          <a:lstStyle/>
          <a:p>
            <a:r>
              <a:rPr lang="en-GB" i="1" dirty="0" err="1" smtClean="0">
                <a:solidFill>
                  <a:srgbClr val="000099"/>
                </a:solidFill>
                <a:cs typeface="Times New Roman" pitchFamily="18" charset="0"/>
              </a:rPr>
              <a:t>Voorbeeld</a:t>
            </a:r>
            <a:endParaRPr lang="en-US" dirty="0">
              <a:solidFill>
                <a:srgbClr val="000099"/>
              </a:solidFill>
              <a:cs typeface="Times New Roman" pitchFamily="18" charset="0"/>
            </a:endParaRPr>
          </a:p>
        </p:txBody>
      </p:sp>
      <p:grpSp>
        <p:nvGrpSpPr>
          <p:cNvPr id="2" name="Group 29"/>
          <p:cNvGrpSpPr/>
          <p:nvPr/>
        </p:nvGrpSpPr>
        <p:grpSpPr>
          <a:xfrm>
            <a:off x="304800" y="1219200"/>
            <a:ext cx="5746214" cy="1333500"/>
            <a:chOff x="304800" y="1219200"/>
            <a:chExt cx="5746214" cy="1333500"/>
          </a:xfrm>
        </p:grpSpPr>
        <p:sp>
          <p:nvSpPr>
            <p:cNvPr id="24" name="Rectangle 2"/>
            <p:cNvSpPr>
              <a:spLocks noChangeArrowheads="1"/>
            </p:cNvSpPr>
            <p:nvPr/>
          </p:nvSpPr>
          <p:spPr bwMode="auto">
            <a:xfrm>
              <a:off x="304800" y="1257300"/>
              <a:ext cx="914400" cy="307777"/>
            </a:xfrm>
            <a:prstGeom prst="rect">
              <a:avLst/>
            </a:prstGeom>
            <a:solidFill>
              <a:srgbClr val="FFFF99"/>
            </a:solidFill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336550" indent="-336550">
                <a:buClr>
                  <a:srgbClr val="FFFF99"/>
                </a:buClr>
                <a:buSzPct val="75000"/>
                <a:tabLst>
                  <a:tab pos="336550" algn="l"/>
                  <a:tab pos="793750" algn="l"/>
                  <a:tab pos="1250950" algn="l"/>
                  <a:tab pos="1708150" algn="l"/>
                  <a:tab pos="2165350" algn="l"/>
                  <a:tab pos="2622550" algn="l"/>
                  <a:tab pos="3079750" algn="l"/>
                  <a:tab pos="3536950" algn="l"/>
                  <a:tab pos="3994150" algn="l"/>
                  <a:tab pos="4451350" algn="l"/>
                  <a:tab pos="4908550" algn="l"/>
                  <a:tab pos="5365750" algn="l"/>
                  <a:tab pos="5822950" algn="l"/>
                  <a:tab pos="6280150" algn="l"/>
                  <a:tab pos="6737350" algn="l"/>
                  <a:tab pos="7194550" algn="l"/>
                  <a:tab pos="7651750" algn="l"/>
                  <a:tab pos="8108950" algn="l"/>
                  <a:tab pos="8566150" algn="l"/>
                  <a:tab pos="9023350" algn="l"/>
                  <a:tab pos="9480550" algn="l"/>
                </a:tabLst>
              </a:pPr>
              <a:r>
                <a:rPr lang="en-GB" sz="1400" dirty="0" err="1" smtClean="0">
                  <a:latin typeface="Arial" charset="0"/>
                </a:rPr>
                <a:t>Legering</a:t>
              </a:r>
              <a:endParaRPr lang="en-GB" sz="1400" dirty="0">
                <a:latin typeface="Arial" charset="0"/>
              </a:endParaRPr>
            </a:p>
          </p:txBody>
        </p:sp>
        <p:pic>
          <p:nvPicPr>
            <p:cNvPr id="129027" name="Picture 3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295400" y="1219200"/>
              <a:ext cx="4755614" cy="13335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grpSp>
        <p:nvGrpSpPr>
          <p:cNvPr id="3" name="Group 27"/>
          <p:cNvGrpSpPr/>
          <p:nvPr/>
        </p:nvGrpSpPr>
        <p:grpSpPr>
          <a:xfrm>
            <a:off x="228600" y="2667000"/>
            <a:ext cx="1916723" cy="2743200"/>
            <a:chOff x="6858000" y="3657600"/>
            <a:chExt cx="1916723" cy="2743200"/>
          </a:xfrm>
        </p:grpSpPr>
        <p:pic>
          <p:nvPicPr>
            <p:cNvPr id="129028" name="Picture 4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6858000" y="4038600"/>
              <a:ext cx="1916723" cy="2362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27" name="Rectangle 2"/>
            <p:cNvSpPr>
              <a:spLocks noChangeArrowheads="1"/>
            </p:cNvSpPr>
            <p:nvPr/>
          </p:nvSpPr>
          <p:spPr bwMode="auto">
            <a:xfrm>
              <a:off x="6858000" y="3657600"/>
              <a:ext cx="1828800" cy="307777"/>
            </a:xfrm>
            <a:prstGeom prst="rect">
              <a:avLst/>
            </a:prstGeom>
            <a:solidFill>
              <a:srgbClr val="FFFF99"/>
            </a:solidFill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336550" indent="-336550">
                <a:buClr>
                  <a:srgbClr val="FFFF99"/>
                </a:buClr>
                <a:buSzPct val="75000"/>
                <a:tabLst>
                  <a:tab pos="336550" algn="l"/>
                  <a:tab pos="793750" algn="l"/>
                  <a:tab pos="1250950" algn="l"/>
                  <a:tab pos="1708150" algn="l"/>
                  <a:tab pos="2165350" algn="l"/>
                  <a:tab pos="2622550" algn="l"/>
                  <a:tab pos="3079750" algn="l"/>
                  <a:tab pos="3536950" algn="l"/>
                  <a:tab pos="3994150" algn="l"/>
                  <a:tab pos="4451350" algn="l"/>
                  <a:tab pos="4908550" algn="l"/>
                  <a:tab pos="5365750" algn="l"/>
                  <a:tab pos="5822950" algn="l"/>
                  <a:tab pos="6280150" algn="l"/>
                  <a:tab pos="6737350" algn="l"/>
                  <a:tab pos="7194550" algn="l"/>
                  <a:tab pos="7651750" algn="l"/>
                  <a:tab pos="8108950" algn="l"/>
                  <a:tab pos="8566150" algn="l"/>
                  <a:tab pos="9023350" algn="l"/>
                  <a:tab pos="9480550" algn="l"/>
                </a:tabLst>
              </a:pPr>
              <a:r>
                <a:rPr lang="en-GB" sz="1400" dirty="0" err="1" smtClean="0">
                  <a:latin typeface="Arial" charset="0"/>
                </a:rPr>
                <a:t>Atomaire</a:t>
              </a:r>
              <a:r>
                <a:rPr lang="en-GB" sz="1400" dirty="0" smtClean="0">
                  <a:latin typeface="Arial" charset="0"/>
                </a:rPr>
                <a:t> </a:t>
              </a:r>
              <a:r>
                <a:rPr lang="en-GB" sz="1400" dirty="0" err="1" smtClean="0">
                  <a:latin typeface="Arial" charset="0"/>
                </a:rPr>
                <a:t>dichtheden</a:t>
              </a:r>
              <a:endParaRPr lang="en-GB" sz="1400" dirty="0">
                <a:latin typeface="Arial" charset="0"/>
              </a:endParaRPr>
            </a:p>
          </p:txBody>
        </p:sp>
      </p:grpSp>
      <p:grpSp>
        <p:nvGrpSpPr>
          <p:cNvPr id="4" name="Group 34"/>
          <p:cNvGrpSpPr/>
          <p:nvPr/>
        </p:nvGrpSpPr>
        <p:grpSpPr>
          <a:xfrm>
            <a:off x="2971800" y="3429000"/>
            <a:ext cx="5162550" cy="1314742"/>
            <a:chOff x="152400" y="5543258"/>
            <a:chExt cx="5162550" cy="1314742"/>
          </a:xfrm>
        </p:grpSpPr>
        <p:pic>
          <p:nvPicPr>
            <p:cNvPr id="129029" name="Picture 5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2133600" y="5543258"/>
              <a:ext cx="3181350" cy="13147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31" name="Rectangle 2"/>
            <p:cNvSpPr>
              <a:spLocks noChangeArrowheads="1"/>
            </p:cNvSpPr>
            <p:nvPr/>
          </p:nvSpPr>
          <p:spPr bwMode="auto">
            <a:xfrm>
              <a:off x="152400" y="5562600"/>
              <a:ext cx="1905000" cy="307777"/>
            </a:xfrm>
            <a:prstGeom prst="rect">
              <a:avLst/>
            </a:prstGeom>
            <a:solidFill>
              <a:srgbClr val="FFFF99"/>
            </a:solidFill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336550" indent="-336550">
                <a:buClr>
                  <a:srgbClr val="FFFF99"/>
                </a:buClr>
                <a:buSzPct val="75000"/>
                <a:tabLst>
                  <a:tab pos="336550" algn="l"/>
                  <a:tab pos="793750" algn="l"/>
                  <a:tab pos="1250950" algn="l"/>
                  <a:tab pos="1708150" algn="l"/>
                  <a:tab pos="2165350" algn="l"/>
                  <a:tab pos="2622550" algn="l"/>
                  <a:tab pos="3079750" algn="l"/>
                  <a:tab pos="3536950" algn="l"/>
                  <a:tab pos="3994150" algn="l"/>
                  <a:tab pos="4451350" algn="l"/>
                  <a:tab pos="4908550" algn="l"/>
                  <a:tab pos="5365750" algn="l"/>
                  <a:tab pos="5822950" algn="l"/>
                  <a:tab pos="6280150" algn="l"/>
                  <a:tab pos="6737350" algn="l"/>
                  <a:tab pos="7194550" algn="l"/>
                  <a:tab pos="7651750" algn="l"/>
                  <a:tab pos="8108950" algn="l"/>
                  <a:tab pos="8566150" algn="l"/>
                  <a:tab pos="9023350" algn="l"/>
                  <a:tab pos="9480550" algn="l"/>
                </a:tabLst>
              </a:pPr>
              <a:r>
                <a:rPr lang="en-GB" sz="1400" dirty="0" err="1" smtClean="0">
                  <a:latin typeface="Arial" charset="0"/>
                </a:rPr>
                <a:t>Macr</a:t>
              </a:r>
              <a:r>
                <a:rPr lang="en-GB" sz="1400" dirty="0" smtClean="0">
                  <a:latin typeface="Arial" charset="0"/>
                </a:rPr>
                <a:t>. </a:t>
              </a:r>
              <a:r>
                <a:rPr lang="en-GB" sz="1400" dirty="0" err="1" smtClean="0">
                  <a:latin typeface="Arial" charset="0"/>
                </a:rPr>
                <a:t>werkz</a:t>
              </a:r>
              <a:r>
                <a:rPr lang="en-GB" sz="1400" dirty="0" smtClean="0">
                  <a:latin typeface="Arial" charset="0"/>
                </a:rPr>
                <a:t>. </a:t>
              </a:r>
              <a:r>
                <a:rPr lang="en-GB" sz="1400" dirty="0" err="1" smtClean="0">
                  <a:latin typeface="Arial" charset="0"/>
                </a:rPr>
                <a:t>doorsn</a:t>
              </a:r>
              <a:r>
                <a:rPr lang="en-GB" sz="1400" dirty="0" smtClean="0">
                  <a:latin typeface="Arial" charset="0"/>
                </a:rPr>
                <a:t>.</a:t>
              </a:r>
              <a:endParaRPr lang="en-GB" sz="1400" dirty="0">
                <a:latin typeface="Arial" charset="0"/>
              </a:endParaRPr>
            </a:p>
          </p:txBody>
        </p:sp>
      </p:grpSp>
      <p:grpSp>
        <p:nvGrpSpPr>
          <p:cNvPr id="5" name="Group 33"/>
          <p:cNvGrpSpPr/>
          <p:nvPr/>
        </p:nvGrpSpPr>
        <p:grpSpPr>
          <a:xfrm>
            <a:off x="7772400" y="4800600"/>
            <a:ext cx="859400" cy="2057400"/>
            <a:chOff x="5791200" y="4800600"/>
            <a:chExt cx="859400" cy="2057400"/>
          </a:xfrm>
        </p:grpSpPr>
        <p:pic>
          <p:nvPicPr>
            <p:cNvPr id="129030" name="Picture 6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5791200" y="5186362"/>
              <a:ext cx="859400" cy="16716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33" name="Rectangle 2"/>
            <p:cNvSpPr>
              <a:spLocks noChangeArrowheads="1"/>
            </p:cNvSpPr>
            <p:nvPr/>
          </p:nvSpPr>
          <p:spPr bwMode="auto">
            <a:xfrm>
              <a:off x="5867400" y="4800600"/>
              <a:ext cx="685800" cy="307777"/>
            </a:xfrm>
            <a:prstGeom prst="rect">
              <a:avLst/>
            </a:prstGeom>
            <a:solidFill>
              <a:srgbClr val="FFFF99"/>
            </a:solidFill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336550" indent="-336550">
                <a:buClr>
                  <a:srgbClr val="FFFF99"/>
                </a:buClr>
                <a:buSzPct val="75000"/>
                <a:tabLst>
                  <a:tab pos="336550" algn="l"/>
                  <a:tab pos="793750" algn="l"/>
                  <a:tab pos="1250950" algn="l"/>
                  <a:tab pos="1708150" algn="l"/>
                  <a:tab pos="2165350" algn="l"/>
                  <a:tab pos="2622550" algn="l"/>
                  <a:tab pos="3079750" algn="l"/>
                  <a:tab pos="3536950" algn="l"/>
                  <a:tab pos="3994150" algn="l"/>
                  <a:tab pos="4451350" algn="l"/>
                  <a:tab pos="4908550" algn="l"/>
                  <a:tab pos="5365750" algn="l"/>
                  <a:tab pos="5822950" algn="l"/>
                  <a:tab pos="6280150" algn="l"/>
                  <a:tab pos="6737350" algn="l"/>
                  <a:tab pos="7194550" algn="l"/>
                  <a:tab pos="7651750" algn="l"/>
                  <a:tab pos="8108950" algn="l"/>
                  <a:tab pos="8566150" algn="l"/>
                  <a:tab pos="9023350" algn="l"/>
                  <a:tab pos="9480550" algn="l"/>
                </a:tabLst>
              </a:pPr>
              <a:r>
                <a:rPr lang="en-GB" sz="1400" dirty="0" smtClean="0">
                  <a:latin typeface="Arial" charset="0"/>
                </a:rPr>
                <a:t>VWL</a:t>
              </a:r>
              <a:endParaRPr lang="en-GB" sz="1400" dirty="0">
                <a:latin typeface="Arial" charset="0"/>
              </a:endParaRPr>
            </a:p>
          </p:txBody>
        </p:sp>
      </p:grpSp>
      <p:sp>
        <p:nvSpPr>
          <p:cNvPr id="28" name="PIJL-RECHTS 27"/>
          <p:cNvSpPr/>
          <p:nvPr/>
        </p:nvSpPr>
        <p:spPr bwMode="auto">
          <a:xfrm>
            <a:off x="3124200" y="3962400"/>
            <a:ext cx="685800" cy="381000"/>
          </a:xfrm>
          <a:prstGeom prst="rightArrow">
            <a:avLst/>
          </a:prstGeom>
          <a:solidFill>
            <a:srgbClr val="0070C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Symbol" pitchFamily="18" charset="2"/>
            </a:endParaRPr>
          </a:p>
        </p:txBody>
      </p:sp>
      <p:sp>
        <p:nvSpPr>
          <p:cNvPr id="29" name="PIJL-RECHTS 28"/>
          <p:cNvSpPr/>
          <p:nvPr/>
        </p:nvSpPr>
        <p:spPr bwMode="auto">
          <a:xfrm>
            <a:off x="6781800" y="5715000"/>
            <a:ext cx="685800" cy="381000"/>
          </a:xfrm>
          <a:prstGeom prst="rightArrow">
            <a:avLst/>
          </a:prstGeom>
          <a:solidFill>
            <a:srgbClr val="0070C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Symbol" pitchFamily="18" charset="2"/>
            </a:endParaRPr>
          </a:p>
        </p:txBody>
      </p:sp>
      <p:cxnSp>
        <p:nvCxnSpPr>
          <p:cNvPr id="32" name="Rechte verbindingslijn met pijl 31"/>
          <p:cNvCxnSpPr/>
          <p:nvPr/>
        </p:nvCxnSpPr>
        <p:spPr bwMode="auto">
          <a:xfrm rot="5400000" flipH="1" flipV="1">
            <a:off x="4991100" y="2628900"/>
            <a:ext cx="228600" cy="158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34" name="Tekstvak 33"/>
          <p:cNvSpPr txBox="1"/>
          <p:nvPr/>
        </p:nvSpPr>
        <p:spPr>
          <a:xfrm>
            <a:off x="5181600" y="2514600"/>
            <a:ext cx="13773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 smtClean="0">
                <a:latin typeface="+mn-lt"/>
              </a:rPr>
              <a:t>verstrooiing</a:t>
            </a:r>
          </a:p>
        </p:txBody>
      </p:sp>
      <p:cxnSp>
        <p:nvCxnSpPr>
          <p:cNvPr id="36" name="Rechte verbindingslijn met pijl 35"/>
          <p:cNvCxnSpPr/>
          <p:nvPr/>
        </p:nvCxnSpPr>
        <p:spPr bwMode="auto">
          <a:xfrm rot="5400000" flipH="1" flipV="1">
            <a:off x="3962400" y="2743200"/>
            <a:ext cx="457200" cy="158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37" name="Tekstvak 36"/>
          <p:cNvSpPr txBox="1"/>
          <p:nvPr/>
        </p:nvSpPr>
        <p:spPr>
          <a:xfrm>
            <a:off x="4343400" y="2831068"/>
            <a:ext cx="11336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 smtClean="0">
                <a:latin typeface="+mn-lt"/>
              </a:rPr>
              <a:t>absorptie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29" grpId="0" animBg="1"/>
      <p:bldP spid="34" grpId="0"/>
      <p:bldP spid="3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1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pPr>
              <a:defRPr/>
            </a:pPr>
            <a:r>
              <a:rPr lang="en-US" i="1" kern="1200" dirty="0" err="1" smtClean="0">
                <a:solidFill>
                  <a:srgbClr val="000099"/>
                </a:solidFill>
              </a:rPr>
              <a:t>Reactiesoorten</a:t>
            </a:r>
            <a:endParaRPr lang="en-US" i="1" kern="1200" dirty="0" smtClean="0">
              <a:solidFill>
                <a:srgbClr val="000099"/>
              </a:solidFill>
              <a:ea typeface="+mn-ea"/>
              <a:cs typeface="+mn-cs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33400" y="1219200"/>
            <a:ext cx="81534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dirty="0" err="1" smtClean="0">
                <a:latin typeface="+mn-lt"/>
              </a:rPr>
              <a:t>Werkzame</a:t>
            </a:r>
            <a:r>
              <a:rPr lang="en-US" dirty="0" smtClean="0">
                <a:latin typeface="+mn-lt"/>
              </a:rPr>
              <a:t> </a:t>
            </a:r>
            <a:r>
              <a:rPr lang="en-US" dirty="0" err="1" smtClean="0">
                <a:latin typeface="+mn-lt"/>
              </a:rPr>
              <a:t>doorsnede</a:t>
            </a:r>
            <a:r>
              <a:rPr lang="en-US" dirty="0" smtClean="0">
                <a:latin typeface="+mn-lt"/>
              </a:rPr>
              <a:t> </a:t>
            </a:r>
            <a:r>
              <a:rPr lang="en-US" dirty="0" err="1" smtClean="0">
                <a:latin typeface="+mn-lt"/>
              </a:rPr>
              <a:t>voor</a:t>
            </a:r>
            <a:r>
              <a:rPr lang="en-US" dirty="0" smtClean="0">
                <a:latin typeface="+mn-lt"/>
              </a:rPr>
              <a:t> </a:t>
            </a:r>
            <a:r>
              <a:rPr lang="en-US" dirty="0" err="1" smtClean="0">
                <a:latin typeface="+mn-lt"/>
              </a:rPr>
              <a:t>verschillende</a:t>
            </a:r>
            <a:r>
              <a:rPr lang="en-US" dirty="0" smtClean="0">
                <a:latin typeface="+mn-lt"/>
              </a:rPr>
              <a:t> </a:t>
            </a:r>
            <a:r>
              <a:rPr lang="en-US" dirty="0" err="1" smtClean="0">
                <a:latin typeface="+mn-lt"/>
              </a:rPr>
              <a:t>reacties</a:t>
            </a:r>
            <a:endParaRPr lang="en-US" dirty="0">
              <a:latin typeface="+mn-lt"/>
            </a:endParaRPr>
          </a:p>
        </p:txBody>
      </p:sp>
      <p:sp>
        <p:nvSpPr>
          <p:cNvPr id="24" name="Rectangle 10"/>
          <p:cNvSpPr>
            <a:spLocks noChangeArrowheads="1"/>
          </p:cNvSpPr>
          <p:nvPr/>
        </p:nvSpPr>
        <p:spPr bwMode="auto">
          <a:xfrm>
            <a:off x="0" y="5715000"/>
            <a:ext cx="9144000" cy="1143000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nl-NL"/>
          </a:p>
        </p:txBody>
      </p:sp>
      <p:sp>
        <p:nvSpPr>
          <p:cNvPr id="25" name="TextBox 17"/>
          <p:cNvSpPr txBox="1"/>
          <p:nvPr/>
        </p:nvSpPr>
        <p:spPr>
          <a:xfrm>
            <a:off x="533400" y="5297269"/>
            <a:ext cx="46482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dirty="0" err="1" smtClean="0">
                <a:latin typeface="+mn-lt"/>
              </a:rPr>
              <a:t>Macroscopische</a:t>
            </a:r>
            <a:r>
              <a:rPr lang="en-US" dirty="0" smtClean="0">
                <a:latin typeface="+mn-lt"/>
              </a:rPr>
              <a:t> </a:t>
            </a:r>
            <a:r>
              <a:rPr lang="en-US" dirty="0" err="1" smtClean="0">
                <a:latin typeface="+mn-lt"/>
              </a:rPr>
              <a:t>werkzame</a:t>
            </a:r>
            <a:r>
              <a:rPr lang="en-US" dirty="0" smtClean="0">
                <a:latin typeface="+mn-lt"/>
              </a:rPr>
              <a:t> </a:t>
            </a:r>
            <a:r>
              <a:rPr lang="en-US" dirty="0" err="1" smtClean="0">
                <a:latin typeface="+mn-lt"/>
              </a:rPr>
              <a:t>doorsneden</a:t>
            </a:r>
            <a:endParaRPr lang="en-US" dirty="0">
              <a:latin typeface="+mn-lt"/>
            </a:endParaRPr>
          </a:p>
        </p:txBody>
      </p:sp>
      <p:sp>
        <p:nvSpPr>
          <p:cNvPr id="27" name="TextBox 17"/>
          <p:cNvSpPr txBox="1"/>
          <p:nvPr/>
        </p:nvSpPr>
        <p:spPr>
          <a:xfrm>
            <a:off x="533400" y="5867400"/>
            <a:ext cx="29718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dirty="0" err="1" smtClean="0">
                <a:latin typeface="+mn-lt"/>
              </a:rPr>
              <a:t>Ook</a:t>
            </a:r>
            <a:r>
              <a:rPr lang="en-US" dirty="0" smtClean="0">
                <a:latin typeface="+mn-lt"/>
              </a:rPr>
              <a:t> </a:t>
            </a:r>
            <a:r>
              <a:rPr lang="en-US" dirty="0" err="1" smtClean="0">
                <a:latin typeface="+mn-lt"/>
              </a:rPr>
              <a:t>geldt</a:t>
            </a:r>
            <a:r>
              <a:rPr lang="en-US" dirty="0" smtClean="0">
                <a:latin typeface="+mn-lt"/>
              </a:rPr>
              <a:t> </a:t>
            </a:r>
            <a:r>
              <a:rPr lang="en-US" dirty="0" err="1" smtClean="0">
                <a:latin typeface="+mn-lt"/>
              </a:rPr>
              <a:t>bijvoorbeeld</a:t>
            </a:r>
            <a:endParaRPr lang="en-US" dirty="0">
              <a:latin typeface="+mn-lt"/>
            </a:endParaRPr>
          </a:p>
        </p:txBody>
      </p:sp>
      <p:sp>
        <p:nvSpPr>
          <p:cNvPr id="34" name="Rectangle 2"/>
          <p:cNvSpPr>
            <a:spLocks noChangeArrowheads="1"/>
          </p:cNvSpPr>
          <p:nvPr/>
        </p:nvSpPr>
        <p:spPr bwMode="auto">
          <a:xfrm>
            <a:off x="2438400" y="1771650"/>
            <a:ext cx="2667000" cy="307777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36550" indent="-336550">
              <a:buClr>
                <a:srgbClr val="FFFF99"/>
              </a:buClr>
              <a:buSzPct val="75000"/>
              <a:tabLst>
                <a:tab pos="336550" algn="l"/>
                <a:tab pos="793750" algn="l"/>
                <a:tab pos="1250950" algn="l"/>
                <a:tab pos="1708150" algn="l"/>
                <a:tab pos="2165350" algn="l"/>
                <a:tab pos="2622550" algn="l"/>
                <a:tab pos="3079750" algn="l"/>
                <a:tab pos="3536950" algn="l"/>
                <a:tab pos="3994150" algn="l"/>
                <a:tab pos="4451350" algn="l"/>
                <a:tab pos="4908550" algn="l"/>
                <a:tab pos="5365750" algn="l"/>
                <a:tab pos="5822950" algn="l"/>
                <a:tab pos="6280150" algn="l"/>
                <a:tab pos="6737350" algn="l"/>
                <a:tab pos="7194550" algn="l"/>
                <a:tab pos="7651750" algn="l"/>
                <a:tab pos="8108950" algn="l"/>
                <a:tab pos="8566150" algn="l"/>
                <a:tab pos="9023350" algn="l"/>
                <a:tab pos="9480550" algn="l"/>
              </a:tabLst>
            </a:pPr>
            <a:r>
              <a:rPr lang="en-GB" sz="1400" dirty="0" err="1" smtClean="0">
                <a:latin typeface="Arial" charset="0"/>
              </a:rPr>
              <a:t>Totaal</a:t>
            </a:r>
            <a:r>
              <a:rPr lang="en-GB" sz="1400" dirty="0" smtClean="0">
                <a:latin typeface="Arial" charset="0"/>
              </a:rPr>
              <a:t>: </a:t>
            </a:r>
            <a:r>
              <a:rPr lang="en-GB" sz="1400" dirty="0" err="1" smtClean="0">
                <a:latin typeface="Arial" charset="0"/>
              </a:rPr>
              <a:t>verstrooiing</a:t>
            </a:r>
            <a:r>
              <a:rPr lang="en-GB" sz="1400" dirty="0" smtClean="0">
                <a:latin typeface="Arial" charset="0"/>
              </a:rPr>
              <a:t> + </a:t>
            </a:r>
            <a:r>
              <a:rPr lang="en-GB" sz="1400" dirty="0" err="1" smtClean="0">
                <a:latin typeface="Arial" charset="0"/>
              </a:rPr>
              <a:t>absorptie</a:t>
            </a:r>
            <a:r>
              <a:rPr lang="en-GB" sz="1400" dirty="0" smtClean="0">
                <a:latin typeface="Arial" charset="0"/>
              </a:rPr>
              <a:t> </a:t>
            </a:r>
            <a:endParaRPr lang="en-GB" sz="1400" dirty="0">
              <a:latin typeface="Arial" charset="0"/>
            </a:endParaRPr>
          </a:p>
        </p:txBody>
      </p:sp>
      <p:sp>
        <p:nvSpPr>
          <p:cNvPr id="37" name="Rectangle 2"/>
          <p:cNvSpPr>
            <a:spLocks noChangeArrowheads="1"/>
          </p:cNvSpPr>
          <p:nvPr/>
        </p:nvSpPr>
        <p:spPr bwMode="auto">
          <a:xfrm>
            <a:off x="2831304" y="3149799"/>
            <a:ext cx="3048000" cy="307777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36550" indent="-336550">
              <a:buClr>
                <a:srgbClr val="FFFF99"/>
              </a:buClr>
              <a:buSzPct val="75000"/>
              <a:tabLst>
                <a:tab pos="336550" algn="l"/>
                <a:tab pos="793750" algn="l"/>
                <a:tab pos="1250950" algn="l"/>
                <a:tab pos="1708150" algn="l"/>
                <a:tab pos="2165350" algn="l"/>
                <a:tab pos="2622550" algn="l"/>
                <a:tab pos="3079750" algn="l"/>
                <a:tab pos="3536950" algn="l"/>
                <a:tab pos="3994150" algn="l"/>
                <a:tab pos="4451350" algn="l"/>
                <a:tab pos="4908550" algn="l"/>
                <a:tab pos="5365750" algn="l"/>
                <a:tab pos="5822950" algn="l"/>
                <a:tab pos="6280150" algn="l"/>
                <a:tab pos="6737350" algn="l"/>
                <a:tab pos="7194550" algn="l"/>
                <a:tab pos="7651750" algn="l"/>
                <a:tab pos="8108950" algn="l"/>
                <a:tab pos="8566150" algn="l"/>
                <a:tab pos="9023350" algn="l"/>
                <a:tab pos="9480550" algn="l"/>
              </a:tabLst>
            </a:pPr>
            <a:r>
              <a:rPr lang="en-GB" sz="1400" dirty="0" err="1" smtClean="0">
                <a:latin typeface="Arial" charset="0"/>
              </a:rPr>
              <a:t>Verstrooiing</a:t>
            </a:r>
            <a:r>
              <a:rPr lang="en-GB" sz="1400" dirty="0" smtClean="0">
                <a:latin typeface="Arial" charset="0"/>
              </a:rPr>
              <a:t> : </a:t>
            </a:r>
            <a:r>
              <a:rPr lang="en-GB" sz="1400" dirty="0" err="1" smtClean="0">
                <a:latin typeface="Arial" charset="0"/>
              </a:rPr>
              <a:t>elastisch</a:t>
            </a:r>
            <a:r>
              <a:rPr lang="en-GB" sz="1400" dirty="0" smtClean="0">
                <a:latin typeface="Arial" charset="0"/>
              </a:rPr>
              <a:t> + </a:t>
            </a:r>
            <a:r>
              <a:rPr lang="en-GB" sz="1400" dirty="0" err="1" smtClean="0">
                <a:latin typeface="Arial" charset="0"/>
              </a:rPr>
              <a:t>inelastisch</a:t>
            </a:r>
            <a:endParaRPr lang="en-GB" sz="1400" dirty="0">
              <a:latin typeface="Arial" charset="0"/>
            </a:endParaRPr>
          </a:p>
        </p:txBody>
      </p:sp>
      <p:cxnSp>
        <p:nvCxnSpPr>
          <p:cNvPr id="38" name="Straight Arrow Connector 28"/>
          <p:cNvCxnSpPr/>
          <p:nvPr/>
        </p:nvCxnSpPr>
        <p:spPr bwMode="auto">
          <a:xfrm rot="5400000">
            <a:off x="1029494" y="2628106"/>
            <a:ext cx="990600" cy="158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graphicFrame>
        <p:nvGraphicFramePr>
          <p:cNvPr id="43" name="Object 42"/>
          <p:cNvGraphicFramePr>
            <a:graphicFrameLocks noChangeAspect="1"/>
          </p:cNvGraphicFramePr>
          <p:nvPr/>
        </p:nvGraphicFramePr>
        <p:xfrm>
          <a:off x="914400" y="1752600"/>
          <a:ext cx="1242750" cy="366713"/>
        </p:xfrm>
        <a:graphic>
          <a:graphicData uri="http://schemas.openxmlformats.org/presentationml/2006/ole">
            <p:oleObj spid="_x0000_s186370" name="Equation" r:id="rId4" imgW="774360" imgH="228600" progId="Equation.DSMT4">
              <p:embed/>
            </p:oleObj>
          </a:graphicData>
        </a:graphic>
      </p:graphicFrame>
      <p:sp>
        <p:nvSpPr>
          <p:cNvPr id="45" name="Rectangle 2"/>
          <p:cNvSpPr>
            <a:spLocks noChangeArrowheads="1"/>
          </p:cNvSpPr>
          <p:nvPr/>
        </p:nvSpPr>
        <p:spPr bwMode="auto">
          <a:xfrm>
            <a:off x="3269456" y="2699743"/>
            <a:ext cx="4198144" cy="307777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36550" indent="-336550">
              <a:buClr>
                <a:srgbClr val="FFFF99"/>
              </a:buClr>
              <a:buSzPct val="75000"/>
              <a:tabLst>
                <a:tab pos="336550" algn="l"/>
                <a:tab pos="793750" algn="l"/>
                <a:tab pos="1250950" algn="l"/>
                <a:tab pos="1708150" algn="l"/>
                <a:tab pos="2165350" algn="l"/>
                <a:tab pos="2622550" algn="l"/>
                <a:tab pos="3079750" algn="l"/>
                <a:tab pos="3536950" algn="l"/>
                <a:tab pos="3994150" algn="l"/>
                <a:tab pos="4451350" algn="l"/>
                <a:tab pos="4908550" algn="l"/>
                <a:tab pos="5365750" algn="l"/>
                <a:tab pos="5822950" algn="l"/>
                <a:tab pos="6280150" algn="l"/>
                <a:tab pos="6737350" algn="l"/>
                <a:tab pos="7194550" algn="l"/>
                <a:tab pos="7651750" algn="l"/>
                <a:tab pos="8108950" algn="l"/>
                <a:tab pos="8566150" algn="l"/>
                <a:tab pos="9023350" algn="l"/>
                <a:tab pos="9480550" algn="l"/>
              </a:tabLst>
            </a:pPr>
            <a:r>
              <a:rPr lang="en-GB" sz="1400" dirty="0" err="1" smtClean="0">
                <a:latin typeface="Arial" charset="0"/>
              </a:rPr>
              <a:t>Absorptie</a:t>
            </a:r>
            <a:r>
              <a:rPr lang="en-GB" sz="1400" dirty="0" smtClean="0">
                <a:latin typeface="Arial" charset="0"/>
              </a:rPr>
              <a:t>: </a:t>
            </a:r>
            <a:r>
              <a:rPr lang="en-GB" sz="1400" dirty="0" err="1" smtClean="0">
                <a:latin typeface="Arial" charset="0"/>
              </a:rPr>
              <a:t>invangst</a:t>
            </a:r>
            <a:r>
              <a:rPr lang="en-GB" sz="1400" dirty="0" smtClean="0">
                <a:latin typeface="Arial" charset="0"/>
              </a:rPr>
              <a:t> en gamma </a:t>
            </a:r>
            <a:r>
              <a:rPr lang="en-GB" sz="1400" dirty="0" err="1" smtClean="0">
                <a:latin typeface="Arial" charset="0"/>
              </a:rPr>
              <a:t>emissie</a:t>
            </a:r>
            <a:r>
              <a:rPr lang="en-GB" sz="1400" dirty="0" smtClean="0">
                <a:latin typeface="Arial" charset="0"/>
              </a:rPr>
              <a:t> + </a:t>
            </a:r>
            <a:r>
              <a:rPr lang="en-GB" sz="1400" dirty="0" err="1" smtClean="0">
                <a:latin typeface="Arial" charset="0"/>
              </a:rPr>
              <a:t>splijting</a:t>
            </a:r>
            <a:endParaRPr lang="en-GB" sz="1400" dirty="0">
              <a:latin typeface="Arial" charset="0"/>
            </a:endParaRPr>
          </a:p>
        </p:txBody>
      </p:sp>
      <p:cxnSp>
        <p:nvCxnSpPr>
          <p:cNvPr id="46" name="Straight Arrow Connector 31"/>
          <p:cNvCxnSpPr/>
          <p:nvPr/>
        </p:nvCxnSpPr>
        <p:spPr bwMode="auto">
          <a:xfrm rot="16200000" flipH="1">
            <a:off x="1714500" y="2400300"/>
            <a:ext cx="533402" cy="1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50" name="TextBox 17"/>
          <p:cNvSpPr txBox="1"/>
          <p:nvPr/>
        </p:nvSpPr>
        <p:spPr>
          <a:xfrm>
            <a:off x="533400" y="3849469"/>
            <a:ext cx="81534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dirty="0" err="1" smtClean="0">
                <a:latin typeface="+mn-lt"/>
              </a:rPr>
              <a:t>Gegeven</a:t>
            </a:r>
            <a:r>
              <a:rPr lang="en-US" dirty="0" smtClean="0">
                <a:latin typeface="+mn-lt"/>
              </a:rPr>
              <a:t> </a:t>
            </a:r>
            <a:r>
              <a:rPr lang="en-US" dirty="0" err="1" smtClean="0">
                <a:latin typeface="+mn-lt"/>
              </a:rPr>
              <a:t>een</a:t>
            </a:r>
            <a:r>
              <a:rPr lang="en-US" dirty="0" smtClean="0">
                <a:latin typeface="+mn-lt"/>
              </a:rPr>
              <a:t> </a:t>
            </a:r>
            <a:r>
              <a:rPr lang="en-US" dirty="0" err="1" smtClean="0">
                <a:latin typeface="+mn-lt"/>
              </a:rPr>
              <a:t>botsing</a:t>
            </a:r>
            <a:r>
              <a:rPr lang="en-US" dirty="0" smtClean="0">
                <a:latin typeface="+mn-lt"/>
              </a:rPr>
              <a:t> is </a:t>
            </a:r>
            <a:r>
              <a:rPr lang="en-US" i="1" dirty="0" err="1" smtClean="0"/>
              <a:t>s</a:t>
            </a:r>
            <a:r>
              <a:rPr lang="en-US" baseline="-25000" dirty="0" err="1" smtClean="0">
                <a:latin typeface="+mn-lt"/>
              </a:rPr>
              <a:t>s</a:t>
            </a:r>
            <a:r>
              <a:rPr lang="en-US" dirty="0" smtClean="0">
                <a:latin typeface="+mn-lt"/>
              </a:rPr>
              <a:t>/</a:t>
            </a:r>
            <a:r>
              <a:rPr lang="en-US" i="1" dirty="0" err="1" smtClean="0"/>
              <a:t>s</a:t>
            </a:r>
            <a:r>
              <a:rPr lang="en-US" baseline="-25000" dirty="0" err="1" smtClean="0">
                <a:latin typeface="+mn-lt"/>
              </a:rPr>
              <a:t>t</a:t>
            </a:r>
            <a:r>
              <a:rPr lang="en-US" dirty="0" smtClean="0">
                <a:latin typeface="+mn-lt"/>
              </a:rPr>
              <a:t> de </a:t>
            </a:r>
            <a:r>
              <a:rPr lang="en-US" dirty="0" err="1" smtClean="0">
                <a:latin typeface="+mn-lt"/>
              </a:rPr>
              <a:t>waarschijnlijkheid</a:t>
            </a:r>
            <a:r>
              <a:rPr lang="en-US" dirty="0" smtClean="0">
                <a:latin typeface="+mn-lt"/>
              </a:rPr>
              <a:t> </a:t>
            </a:r>
            <a:r>
              <a:rPr lang="en-US" dirty="0" err="1" smtClean="0">
                <a:latin typeface="+mn-lt"/>
              </a:rPr>
              <a:t>dat</a:t>
            </a:r>
            <a:r>
              <a:rPr lang="en-US" dirty="0" smtClean="0">
                <a:latin typeface="+mn-lt"/>
              </a:rPr>
              <a:t> het neutron </a:t>
            </a:r>
            <a:r>
              <a:rPr lang="en-US" dirty="0" err="1" smtClean="0">
                <a:latin typeface="+mn-lt"/>
              </a:rPr>
              <a:t>verstrooid</a:t>
            </a:r>
            <a:r>
              <a:rPr lang="en-US" dirty="0" smtClean="0">
                <a:latin typeface="+mn-lt"/>
              </a:rPr>
              <a:t> </a:t>
            </a:r>
            <a:r>
              <a:rPr lang="en-US" dirty="0" err="1" smtClean="0">
                <a:latin typeface="+mn-lt"/>
              </a:rPr>
              <a:t>wordt</a:t>
            </a:r>
            <a:r>
              <a:rPr lang="en-US" dirty="0" smtClean="0">
                <a:latin typeface="+mn-lt"/>
              </a:rPr>
              <a:t>, </a:t>
            </a:r>
            <a:r>
              <a:rPr lang="en-US" dirty="0" err="1" smtClean="0">
                <a:latin typeface="+mn-lt"/>
              </a:rPr>
              <a:t>terwijl</a:t>
            </a:r>
            <a:r>
              <a:rPr lang="en-US" dirty="0" smtClean="0">
                <a:latin typeface="+mn-lt"/>
              </a:rPr>
              <a:t> </a:t>
            </a:r>
            <a:r>
              <a:rPr lang="en-US" i="1" dirty="0" err="1" smtClean="0"/>
              <a:t>s</a:t>
            </a:r>
            <a:r>
              <a:rPr lang="en-US" baseline="-25000" dirty="0" err="1" smtClean="0">
                <a:latin typeface="+mn-lt"/>
              </a:rPr>
              <a:t>a</a:t>
            </a:r>
            <a:r>
              <a:rPr lang="en-US" dirty="0" smtClean="0"/>
              <a:t>/</a:t>
            </a:r>
            <a:r>
              <a:rPr lang="en-US" i="1" dirty="0" err="1" smtClean="0"/>
              <a:t>s</a:t>
            </a:r>
            <a:r>
              <a:rPr lang="en-US" baseline="-25000" dirty="0" err="1" smtClean="0">
                <a:latin typeface="+mn-lt"/>
              </a:rPr>
              <a:t>t</a:t>
            </a:r>
            <a:r>
              <a:rPr lang="en-US" baseline="-25000" dirty="0" smtClean="0"/>
              <a:t> </a:t>
            </a:r>
            <a:r>
              <a:rPr lang="en-US" dirty="0" smtClean="0">
                <a:latin typeface="+mn-lt"/>
              </a:rPr>
              <a:t>de </a:t>
            </a:r>
            <a:r>
              <a:rPr lang="en-US" dirty="0" err="1" smtClean="0">
                <a:latin typeface="+mn-lt"/>
              </a:rPr>
              <a:t>kans</a:t>
            </a:r>
            <a:r>
              <a:rPr lang="en-US" dirty="0" smtClean="0">
                <a:latin typeface="+mn-lt"/>
              </a:rPr>
              <a:t> is </a:t>
            </a:r>
            <a:r>
              <a:rPr lang="en-US" dirty="0" err="1" smtClean="0">
                <a:latin typeface="+mn-lt"/>
              </a:rPr>
              <a:t>dat</a:t>
            </a:r>
            <a:r>
              <a:rPr lang="en-US" dirty="0" smtClean="0">
                <a:latin typeface="+mn-lt"/>
              </a:rPr>
              <a:t> </a:t>
            </a:r>
            <a:r>
              <a:rPr lang="en-US" dirty="0" err="1" smtClean="0">
                <a:latin typeface="+mn-lt"/>
              </a:rPr>
              <a:t>hij</a:t>
            </a:r>
            <a:r>
              <a:rPr lang="en-US" dirty="0" smtClean="0">
                <a:latin typeface="+mn-lt"/>
              </a:rPr>
              <a:t> </a:t>
            </a:r>
            <a:r>
              <a:rPr lang="en-US" dirty="0" err="1" smtClean="0">
                <a:latin typeface="+mn-lt"/>
              </a:rPr>
              <a:t>wordt</a:t>
            </a:r>
            <a:r>
              <a:rPr lang="en-US" dirty="0" smtClean="0">
                <a:latin typeface="+mn-lt"/>
              </a:rPr>
              <a:t> </a:t>
            </a:r>
            <a:r>
              <a:rPr lang="en-US" dirty="0" err="1" smtClean="0">
                <a:latin typeface="+mn-lt"/>
              </a:rPr>
              <a:t>geabsorbeerd</a:t>
            </a:r>
            <a:r>
              <a:rPr lang="en-US" dirty="0" smtClean="0">
                <a:latin typeface="+mn-lt"/>
              </a:rPr>
              <a:t>.</a:t>
            </a:r>
            <a:endParaRPr lang="en-US" dirty="0">
              <a:latin typeface="+mn-lt"/>
            </a:endParaRPr>
          </a:p>
        </p:txBody>
      </p:sp>
      <p:graphicFrame>
        <p:nvGraphicFramePr>
          <p:cNvPr id="186371" name="Object 3"/>
          <p:cNvGraphicFramePr>
            <a:graphicFrameLocks noChangeAspect="1"/>
          </p:cNvGraphicFramePr>
          <p:nvPr/>
        </p:nvGraphicFramePr>
        <p:xfrm>
          <a:off x="1841500" y="2671763"/>
          <a:ext cx="1323975" cy="387350"/>
        </p:xfrm>
        <a:graphic>
          <a:graphicData uri="http://schemas.openxmlformats.org/presentationml/2006/ole">
            <p:oleObj spid="_x0000_s186371" name="Equation" r:id="rId5" imgW="825480" imgH="241200" progId="Equation.DSMT4">
              <p:embed/>
            </p:oleObj>
          </a:graphicData>
        </a:graphic>
      </p:graphicFrame>
      <p:graphicFrame>
        <p:nvGraphicFramePr>
          <p:cNvPr id="186372" name="Object 4"/>
          <p:cNvGraphicFramePr>
            <a:graphicFrameLocks noChangeAspect="1"/>
          </p:cNvGraphicFramePr>
          <p:nvPr/>
        </p:nvGraphicFramePr>
        <p:xfrm>
          <a:off x="1428750" y="3127375"/>
          <a:ext cx="1303338" cy="366713"/>
        </p:xfrm>
        <a:graphic>
          <a:graphicData uri="http://schemas.openxmlformats.org/presentationml/2006/ole">
            <p:oleObj spid="_x0000_s186372" name="Equation" r:id="rId6" imgW="812520" imgH="228600" progId="Equation.DSMT4">
              <p:embed/>
            </p:oleObj>
          </a:graphicData>
        </a:graphic>
      </p:graphicFrame>
      <p:sp>
        <p:nvSpPr>
          <p:cNvPr id="51" name="TextBox 17"/>
          <p:cNvSpPr txBox="1"/>
          <p:nvPr/>
        </p:nvSpPr>
        <p:spPr>
          <a:xfrm>
            <a:off x="533400" y="4535269"/>
            <a:ext cx="81534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dirty="0" err="1" smtClean="0">
                <a:latin typeface="+mn-lt"/>
              </a:rPr>
              <a:t>Gegeven</a:t>
            </a:r>
            <a:r>
              <a:rPr lang="en-US" dirty="0" smtClean="0">
                <a:latin typeface="+mn-lt"/>
              </a:rPr>
              <a:t> </a:t>
            </a:r>
            <a:r>
              <a:rPr lang="en-US" dirty="0" err="1" smtClean="0">
                <a:latin typeface="+mn-lt"/>
              </a:rPr>
              <a:t>dat</a:t>
            </a:r>
            <a:r>
              <a:rPr lang="en-US" dirty="0" smtClean="0">
                <a:latin typeface="+mn-lt"/>
              </a:rPr>
              <a:t> </a:t>
            </a:r>
            <a:r>
              <a:rPr lang="en-US" dirty="0" err="1" smtClean="0">
                <a:latin typeface="+mn-lt"/>
              </a:rPr>
              <a:t>een</a:t>
            </a:r>
            <a:r>
              <a:rPr lang="en-US" dirty="0" smtClean="0">
                <a:latin typeface="+mn-lt"/>
              </a:rPr>
              <a:t> neutron </a:t>
            </a:r>
            <a:r>
              <a:rPr lang="en-US" dirty="0" err="1" smtClean="0">
                <a:latin typeface="+mn-lt"/>
              </a:rPr>
              <a:t>geabsorbeerd</a:t>
            </a:r>
            <a:r>
              <a:rPr lang="en-US" dirty="0" smtClean="0">
                <a:latin typeface="+mn-lt"/>
              </a:rPr>
              <a:t> </a:t>
            </a:r>
            <a:r>
              <a:rPr lang="en-US" dirty="0" err="1" smtClean="0">
                <a:latin typeface="+mn-lt"/>
              </a:rPr>
              <a:t>wordt</a:t>
            </a:r>
            <a:r>
              <a:rPr lang="en-US" dirty="0" smtClean="0">
                <a:latin typeface="+mn-lt"/>
              </a:rPr>
              <a:t>, is </a:t>
            </a:r>
            <a:r>
              <a:rPr lang="en-US" i="1" dirty="0" err="1" smtClean="0"/>
              <a:t>s</a:t>
            </a:r>
            <a:r>
              <a:rPr lang="en-US" baseline="-25000" dirty="0" err="1" smtClean="0"/>
              <a:t>g</a:t>
            </a:r>
            <a:r>
              <a:rPr lang="en-US" dirty="0" smtClean="0">
                <a:latin typeface="+mn-lt"/>
              </a:rPr>
              <a:t>/</a:t>
            </a:r>
            <a:r>
              <a:rPr lang="en-US" i="1" dirty="0" err="1" smtClean="0"/>
              <a:t>s</a:t>
            </a:r>
            <a:r>
              <a:rPr lang="en-US" baseline="-25000" dirty="0" err="1" smtClean="0">
                <a:latin typeface="+mn-lt"/>
              </a:rPr>
              <a:t>a</a:t>
            </a:r>
            <a:r>
              <a:rPr lang="en-US" dirty="0" smtClean="0">
                <a:latin typeface="+mn-lt"/>
              </a:rPr>
              <a:t> de </a:t>
            </a:r>
            <a:r>
              <a:rPr lang="en-US" dirty="0" err="1" smtClean="0">
                <a:latin typeface="+mn-lt"/>
              </a:rPr>
              <a:t>waarschijnlijkheid</a:t>
            </a:r>
            <a:r>
              <a:rPr lang="en-US" dirty="0" smtClean="0">
                <a:latin typeface="+mn-lt"/>
              </a:rPr>
              <a:t> </a:t>
            </a:r>
            <a:r>
              <a:rPr lang="en-US" dirty="0" err="1" smtClean="0">
                <a:latin typeface="+mn-lt"/>
              </a:rPr>
              <a:t>dat</a:t>
            </a:r>
            <a:r>
              <a:rPr lang="en-US" dirty="0" smtClean="0">
                <a:latin typeface="+mn-lt"/>
              </a:rPr>
              <a:t> het neutron </a:t>
            </a:r>
            <a:r>
              <a:rPr lang="en-US" dirty="0" err="1" smtClean="0">
                <a:latin typeface="+mn-lt"/>
              </a:rPr>
              <a:t>ingevangen</a:t>
            </a:r>
            <a:r>
              <a:rPr lang="en-US" dirty="0" smtClean="0">
                <a:latin typeface="+mn-lt"/>
              </a:rPr>
              <a:t>, </a:t>
            </a:r>
            <a:r>
              <a:rPr lang="en-US" dirty="0" err="1" smtClean="0">
                <a:latin typeface="+mn-lt"/>
              </a:rPr>
              <a:t>terwijl</a:t>
            </a:r>
            <a:r>
              <a:rPr lang="en-US" dirty="0" smtClean="0">
                <a:latin typeface="+mn-lt"/>
              </a:rPr>
              <a:t> </a:t>
            </a:r>
            <a:r>
              <a:rPr lang="en-US" i="1" dirty="0" err="1" smtClean="0"/>
              <a:t>s</a:t>
            </a:r>
            <a:r>
              <a:rPr lang="en-US" baseline="-25000" dirty="0" err="1" smtClean="0">
                <a:latin typeface="+mn-lt"/>
              </a:rPr>
              <a:t>f</a:t>
            </a:r>
            <a:r>
              <a:rPr lang="en-US" dirty="0" smtClean="0"/>
              <a:t>/</a:t>
            </a:r>
            <a:r>
              <a:rPr lang="en-US" i="1" dirty="0" err="1" smtClean="0"/>
              <a:t>s</a:t>
            </a:r>
            <a:r>
              <a:rPr lang="en-US" baseline="-25000" dirty="0" err="1" smtClean="0">
                <a:latin typeface="+mn-lt"/>
              </a:rPr>
              <a:t>a</a:t>
            </a:r>
            <a:r>
              <a:rPr lang="en-US" baseline="-25000" dirty="0" smtClean="0"/>
              <a:t> </a:t>
            </a:r>
            <a:r>
              <a:rPr lang="en-US" dirty="0" smtClean="0">
                <a:latin typeface="+mn-lt"/>
              </a:rPr>
              <a:t>de </a:t>
            </a:r>
            <a:r>
              <a:rPr lang="en-US" dirty="0" err="1" smtClean="0">
                <a:latin typeface="+mn-lt"/>
              </a:rPr>
              <a:t>kans</a:t>
            </a:r>
            <a:r>
              <a:rPr lang="en-US" dirty="0" smtClean="0">
                <a:latin typeface="+mn-lt"/>
              </a:rPr>
              <a:t> </a:t>
            </a:r>
            <a:r>
              <a:rPr lang="en-US" dirty="0" err="1" smtClean="0">
                <a:latin typeface="+mn-lt"/>
              </a:rPr>
              <a:t>dat</a:t>
            </a:r>
            <a:r>
              <a:rPr lang="en-US" dirty="0" smtClean="0">
                <a:latin typeface="+mn-lt"/>
              </a:rPr>
              <a:t> </a:t>
            </a:r>
            <a:r>
              <a:rPr lang="en-US" dirty="0" err="1" smtClean="0">
                <a:latin typeface="+mn-lt"/>
              </a:rPr>
              <a:t>er</a:t>
            </a:r>
            <a:r>
              <a:rPr lang="en-US" dirty="0" smtClean="0">
                <a:latin typeface="+mn-lt"/>
              </a:rPr>
              <a:t> </a:t>
            </a:r>
            <a:r>
              <a:rPr lang="en-US" dirty="0" err="1" smtClean="0">
                <a:latin typeface="+mn-lt"/>
              </a:rPr>
              <a:t>splijting</a:t>
            </a:r>
            <a:r>
              <a:rPr lang="en-US" dirty="0" smtClean="0">
                <a:latin typeface="+mn-lt"/>
              </a:rPr>
              <a:t> </a:t>
            </a:r>
            <a:r>
              <a:rPr lang="en-US" dirty="0" err="1" smtClean="0">
                <a:latin typeface="+mn-lt"/>
              </a:rPr>
              <a:t>optreedt</a:t>
            </a:r>
            <a:r>
              <a:rPr lang="en-US" dirty="0" smtClean="0">
                <a:latin typeface="+mn-lt"/>
              </a:rPr>
              <a:t>.</a:t>
            </a:r>
            <a:endParaRPr lang="en-US" dirty="0">
              <a:latin typeface="+mn-lt"/>
            </a:endParaRPr>
          </a:p>
        </p:txBody>
      </p:sp>
      <p:graphicFrame>
        <p:nvGraphicFramePr>
          <p:cNvPr id="186373" name="Object 5"/>
          <p:cNvGraphicFramePr>
            <a:graphicFrameLocks noChangeAspect="1"/>
          </p:cNvGraphicFramePr>
          <p:nvPr/>
        </p:nvGraphicFramePr>
        <p:xfrm>
          <a:off x="4721225" y="5319713"/>
          <a:ext cx="3051175" cy="366712"/>
        </p:xfrm>
        <a:graphic>
          <a:graphicData uri="http://schemas.openxmlformats.org/presentationml/2006/ole">
            <p:oleObj spid="_x0000_s186373" name="Equation" r:id="rId7" imgW="1904760" imgH="228600" progId="Equation.DSMT4">
              <p:embed/>
            </p:oleObj>
          </a:graphicData>
        </a:graphic>
      </p:graphicFrame>
      <p:graphicFrame>
        <p:nvGraphicFramePr>
          <p:cNvPr id="186374" name="Object 6"/>
          <p:cNvGraphicFramePr>
            <a:graphicFrameLocks noChangeAspect="1"/>
          </p:cNvGraphicFramePr>
          <p:nvPr/>
        </p:nvGraphicFramePr>
        <p:xfrm>
          <a:off x="3025775" y="5888831"/>
          <a:ext cx="1241425" cy="366713"/>
        </p:xfrm>
        <a:graphic>
          <a:graphicData uri="http://schemas.openxmlformats.org/presentationml/2006/ole">
            <p:oleObj spid="_x0000_s186374" name="Equation" r:id="rId8" imgW="774360" imgH="228600" progId="Equation.DSMT4">
              <p:embed/>
            </p:oleObj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1863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1863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5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3" dur="500"/>
                                        <p:tgtEl>
                                          <p:spTgt spid="1863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1" dur="500"/>
                                        <p:tgtEl>
                                          <p:spTgt spid="1863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25" grpId="0"/>
      <p:bldP spid="27" grpId="0"/>
      <p:bldP spid="34" grpId="0" animBg="1"/>
      <p:bldP spid="37" grpId="0" animBg="1"/>
      <p:bldP spid="45" grpId="0" animBg="1"/>
      <p:bldP spid="50" grpId="0"/>
      <p:bldP spid="5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1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pPr>
              <a:defRPr/>
            </a:pPr>
            <a:r>
              <a:rPr lang="en-US" i="1" kern="1200" dirty="0" err="1" smtClean="0">
                <a:solidFill>
                  <a:srgbClr val="000099"/>
                </a:solidFill>
              </a:rPr>
              <a:t>Energie</a:t>
            </a:r>
            <a:r>
              <a:rPr lang="en-US" i="1" kern="1200" dirty="0" smtClean="0">
                <a:solidFill>
                  <a:srgbClr val="000099"/>
                </a:solidFill>
              </a:rPr>
              <a:t> van </a:t>
            </a:r>
            <a:r>
              <a:rPr lang="en-US" i="1" kern="1200" dirty="0" err="1" smtClean="0">
                <a:solidFill>
                  <a:srgbClr val="000099"/>
                </a:solidFill>
              </a:rPr>
              <a:t>neutronen</a:t>
            </a:r>
            <a:endParaRPr lang="en-US" i="1" kern="1200" dirty="0" smtClean="0">
              <a:solidFill>
                <a:srgbClr val="000099"/>
              </a:solidFill>
              <a:ea typeface="+mn-ea"/>
              <a:cs typeface="+mn-cs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33400" y="1219200"/>
            <a:ext cx="81534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dirty="0" err="1" smtClean="0">
                <a:latin typeface="+mn-lt"/>
              </a:rPr>
              <a:t>Kernsplijting</a:t>
            </a:r>
            <a:r>
              <a:rPr lang="en-US" dirty="0" smtClean="0">
                <a:latin typeface="+mn-lt"/>
              </a:rPr>
              <a:t> </a:t>
            </a:r>
            <a:r>
              <a:rPr lang="en-US" dirty="0" err="1" smtClean="0">
                <a:latin typeface="+mn-lt"/>
              </a:rPr>
              <a:t>produceert</a:t>
            </a:r>
            <a:r>
              <a:rPr lang="en-US" dirty="0" smtClean="0">
                <a:latin typeface="+mn-lt"/>
              </a:rPr>
              <a:t> </a:t>
            </a:r>
            <a:r>
              <a:rPr lang="en-US" dirty="0" err="1" smtClean="0">
                <a:latin typeface="+mn-lt"/>
              </a:rPr>
              <a:t>neutronen</a:t>
            </a:r>
            <a:r>
              <a:rPr lang="en-US" dirty="0" smtClean="0">
                <a:latin typeface="+mn-lt"/>
              </a:rPr>
              <a:t> met </a:t>
            </a:r>
            <a:r>
              <a:rPr lang="en-US" dirty="0" err="1" smtClean="0">
                <a:latin typeface="+mn-lt"/>
              </a:rPr>
              <a:t>een</a:t>
            </a:r>
            <a:r>
              <a:rPr lang="en-US" dirty="0" smtClean="0">
                <a:latin typeface="+mn-lt"/>
              </a:rPr>
              <a:t> </a:t>
            </a:r>
            <a:r>
              <a:rPr lang="en-US" dirty="0" err="1" smtClean="0">
                <a:latin typeface="+mn-lt"/>
              </a:rPr>
              <a:t>energiespectrum</a:t>
            </a:r>
            <a:endParaRPr lang="en-US" dirty="0">
              <a:latin typeface="+mn-lt"/>
            </a:endParaRPr>
          </a:p>
        </p:txBody>
      </p:sp>
      <p:sp>
        <p:nvSpPr>
          <p:cNvPr id="24" name="Rectangle 10"/>
          <p:cNvSpPr>
            <a:spLocks noChangeArrowheads="1"/>
          </p:cNvSpPr>
          <p:nvPr/>
        </p:nvSpPr>
        <p:spPr bwMode="auto">
          <a:xfrm>
            <a:off x="0" y="5715000"/>
            <a:ext cx="9144000" cy="1143000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nl-NL"/>
          </a:p>
        </p:txBody>
      </p:sp>
      <p:graphicFrame>
        <p:nvGraphicFramePr>
          <p:cNvPr id="187399" name="Object 7"/>
          <p:cNvGraphicFramePr>
            <a:graphicFrameLocks noChangeAspect="1"/>
          </p:cNvGraphicFramePr>
          <p:nvPr/>
        </p:nvGraphicFramePr>
        <p:xfrm>
          <a:off x="873125" y="1670050"/>
          <a:ext cx="4994275" cy="387350"/>
        </p:xfrm>
        <a:graphic>
          <a:graphicData uri="http://schemas.openxmlformats.org/presentationml/2006/ole">
            <p:oleObj spid="_x0000_s187399" name="Equation" r:id="rId4" imgW="3111480" imgH="241200" progId="Equation.DSMT4">
              <p:embed/>
            </p:oleObj>
          </a:graphicData>
        </a:graphic>
      </p:graphicFrame>
      <p:graphicFrame>
        <p:nvGraphicFramePr>
          <p:cNvPr id="187400" name="Object 8"/>
          <p:cNvGraphicFramePr>
            <a:graphicFrameLocks noChangeAspect="1"/>
          </p:cNvGraphicFramePr>
          <p:nvPr/>
        </p:nvGraphicFramePr>
        <p:xfrm>
          <a:off x="1600200" y="1975644"/>
          <a:ext cx="1344612" cy="774700"/>
        </p:xfrm>
        <a:graphic>
          <a:graphicData uri="http://schemas.openxmlformats.org/presentationml/2006/ole">
            <p:oleObj spid="_x0000_s187400" name="Equation" r:id="rId5" imgW="838080" imgH="482400" progId="Equation.DSMT4">
              <p:embed/>
            </p:oleObj>
          </a:graphicData>
        </a:graphic>
      </p:graphicFrame>
      <p:sp>
        <p:nvSpPr>
          <p:cNvPr id="21" name="TextBox 17"/>
          <p:cNvSpPr txBox="1"/>
          <p:nvPr/>
        </p:nvSpPr>
        <p:spPr>
          <a:xfrm>
            <a:off x="533400" y="2145268"/>
            <a:ext cx="81534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dirty="0" err="1" smtClean="0">
                <a:latin typeface="+mn-lt"/>
              </a:rPr>
              <a:t>Er</a:t>
            </a:r>
            <a:r>
              <a:rPr lang="en-US" dirty="0" smtClean="0">
                <a:latin typeface="+mn-lt"/>
              </a:rPr>
              <a:t> </a:t>
            </a:r>
            <a:r>
              <a:rPr lang="en-US" dirty="0" err="1" smtClean="0">
                <a:latin typeface="+mn-lt"/>
              </a:rPr>
              <a:t>geldt</a:t>
            </a:r>
            <a:endParaRPr lang="en-US" dirty="0">
              <a:latin typeface="+mn-lt"/>
            </a:endParaRPr>
          </a:p>
        </p:txBody>
      </p:sp>
      <p:sp>
        <p:nvSpPr>
          <p:cNvPr id="29" name="TextBox 17"/>
          <p:cNvSpPr txBox="1"/>
          <p:nvPr/>
        </p:nvSpPr>
        <p:spPr>
          <a:xfrm>
            <a:off x="533400" y="2678668"/>
            <a:ext cx="81534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dirty="0" err="1" smtClean="0">
                <a:latin typeface="+mn-lt"/>
              </a:rPr>
              <a:t>Gemiddelde</a:t>
            </a:r>
            <a:r>
              <a:rPr lang="en-US" dirty="0" smtClean="0">
                <a:latin typeface="+mn-lt"/>
              </a:rPr>
              <a:t> </a:t>
            </a:r>
            <a:r>
              <a:rPr lang="en-US" dirty="0" err="1" smtClean="0">
                <a:latin typeface="+mn-lt"/>
              </a:rPr>
              <a:t>energie</a:t>
            </a:r>
            <a:r>
              <a:rPr lang="en-US" dirty="0" smtClean="0">
                <a:latin typeface="+mn-lt"/>
              </a:rPr>
              <a:t> is </a:t>
            </a:r>
            <a:r>
              <a:rPr lang="en-US" dirty="0" err="1" smtClean="0">
                <a:latin typeface="+mn-lt"/>
              </a:rPr>
              <a:t>ongeveer</a:t>
            </a:r>
            <a:r>
              <a:rPr lang="en-US" dirty="0" smtClean="0">
                <a:latin typeface="+mn-lt"/>
              </a:rPr>
              <a:t> 2 </a:t>
            </a:r>
            <a:r>
              <a:rPr lang="en-US" dirty="0" err="1" smtClean="0">
                <a:latin typeface="+mn-lt"/>
              </a:rPr>
              <a:t>MeV</a:t>
            </a:r>
            <a:endParaRPr lang="en-US" dirty="0">
              <a:latin typeface="+mn-lt"/>
            </a:endParaRPr>
          </a:p>
        </p:txBody>
      </p:sp>
      <p:sp>
        <p:nvSpPr>
          <p:cNvPr id="30" name="TextBox 17"/>
          <p:cNvSpPr txBox="1"/>
          <p:nvPr/>
        </p:nvSpPr>
        <p:spPr>
          <a:xfrm>
            <a:off x="533400" y="2983468"/>
            <a:ext cx="81534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dirty="0" err="1" smtClean="0">
                <a:latin typeface="+mn-lt"/>
              </a:rPr>
              <a:t>Meest</a:t>
            </a:r>
            <a:r>
              <a:rPr lang="en-US" dirty="0" smtClean="0">
                <a:latin typeface="+mn-lt"/>
              </a:rPr>
              <a:t> </a:t>
            </a:r>
            <a:r>
              <a:rPr lang="en-US" dirty="0" err="1" smtClean="0">
                <a:latin typeface="+mn-lt"/>
              </a:rPr>
              <a:t>waarschijnlijke</a:t>
            </a:r>
            <a:r>
              <a:rPr lang="en-US" dirty="0" smtClean="0">
                <a:latin typeface="+mn-lt"/>
              </a:rPr>
              <a:t> </a:t>
            </a:r>
            <a:r>
              <a:rPr lang="en-US" dirty="0" err="1" smtClean="0">
                <a:latin typeface="+mn-lt"/>
              </a:rPr>
              <a:t>energie</a:t>
            </a:r>
            <a:r>
              <a:rPr lang="en-US" dirty="0" smtClean="0">
                <a:latin typeface="+mn-lt"/>
              </a:rPr>
              <a:t> 0.75 </a:t>
            </a:r>
            <a:r>
              <a:rPr lang="en-US" dirty="0" err="1" smtClean="0">
                <a:latin typeface="+mn-lt"/>
              </a:rPr>
              <a:t>MeV</a:t>
            </a:r>
            <a:endParaRPr lang="en-US" dirty="0">
              <a:latin typeface="+mn-lt"/>
            </a:endParaRPr>
          </a:p>
        </p:txBody>
      </p:sp>
      <p:sp>
        <p:nvSpPr>
          <p:cNvPr id="31" name="TextBox 17"/>
          <p:cNvSpPr txBox="1"/>
          <p:nvPr/>
        </p:nvSpPr>
        <p:spPr>
          <a:xfrm>
            <a:off x="533400" y="3288268"/>
            <a:ext cx="4191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dirty="0" err="1" smtClean="0">
                <a:latin typeface="+mn-lt"/>
              </a:rPr>
              <a:t>Energie</a:t>
            </a:r>
            <a:r>
              <a:rPr lang="en-US" dirty="0" smtClean="0">
                <a:latin typeface="+mn-lt"/>
              </a:rPr>
              <a:t> &gt; 10 </a:t>
            </a:r>
            <a:r>
              <a:rPr lang="en-US" dirty="0" err="1" smtClean="0">
                <a:latin typeface="+mn-lt"/>
              </a:rPr>
              <a:t>MeV</a:t>
            </a:r>
            <a:r>
              <a:rPr lang="en-US" dirty="0" smtClean="0">
                <a:latin typeface="+mn-lt"/>
              </a:rPr>
              <a:t> </a:t>
            </a:r>
            <a:r>
              <a:rPr lang="en-US" dirty="0" err="1" smtClean="0">
                <a:latin typeface="+mn-lt"/>
              </a:rPr>
              <a:t>komt</a:t>
            </a:r>
            <a:r>
              <a:rPr lang="en-US" dirty="0" smtClean="0">
                <a:latin typeface="+mn-lt"/>
              </a:rPr>
              <a:t> </a:t>
            </a:r>
            <a:r>
              <a:rPr lang="en-US" dirty="0" err="1" smtClean="0">
                <a:latin typeface="+mn-lt"/>
              </a:rPr>
              <a:t>praktisch</a:t>
            </a:r>
            <a:r>
              <a:rPr lang="en-US" dirty="0" smtClean="0">
                <a:latin typeface="+mn-lt"/>
              </a:rPr>
              <a:t> </a:t>
            </a:r>
            <a:r>
              <a:rPr lang="en-US" dirty="0" err="1" smtClean="0">
                <a:latin typeface="+mn-lt"/>
              </a:rPr>
              <a:t>niet</a:t>
            </a:r>
            <a:r>
              <a:rPr lang="en-US" dirty="0" smtClean="0">
                <a:latin typeface="+mn-lt"/>
              </a:rPr>
              <a:t> </a:t>
            </a:r>
            <a:r>
              <a:rPr lang="en-US" dirty="0" err="1" smtClean="0">
                <a:latin typeface="+mn-lt"/>
              </a:rPr>
              <a:t>voor</a:t>
            </a:r>
            <a:r>
              <a:rPr lang="en-US" dirty="0" smtClean="0">
                <a:latin typeface="+mn-lt"/>
              </a:rPr>
              <a:t> in </a:t>
            </a:r>
            <a:r>
              <a:rPr lang="en-US" dirty="0" err="1" smtClean="0">
                <a:latin typeface="+mn-lt"/>
              </a:rPr>
              <a:t>een</a:t>
            </a:r>
            <a:r>
              <a:rPr lang="en-US" dirty="0" smtClean="0">
                <a:latin typeface="+mn-lt"/>
              </a:rPr>
              <a:t> reactor</a:t>
            </a:r>
            <a:endParaRPr lang="en-US" dirty="0">
              <a:latin typeface="+mn-lt"/>
            </a:endParaRPr>
          </a:p>
        </p:txBody>
      </p:sp>
      <p:sp>
        <p:nvSpPr>
          <p:cNvPr id="32" name="TextBox 17"/>
          <p:cNvSpPr txBox="1"/>
          <p:nvPr/>
        </p:nvSpPr>
        <p:spPr>
          <a:xfrm>
            <a:off x="533400" y="4001869"/>
            <a:ext cx="426720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dirty="0" err="1" smtClean="0">
                <a:latin typeface="+mn-lt"/>
              </a:rPr>
              <a:t>Gemiddelde</a:t>
            </a:r>
            <a:r>
              <a:rPr lang="en-US" dirty="0" smtClean="0">
                <a:latin typeface="+mn-lt"/>
              </a:rPr>
              <a:t> </a:t>
            </a:r>
            <a:r>
              <a:rPr lang="en-US" dirty="0" err="1" smtClean="0">
                <a:latin typeface="+mn-lt"/>
              </a:rPr>
              <a:t>kinetische</a:t>
            </a:r>
            <a:r>
              <a:rPr lang="en-US" dirty="0" smtClean="0">
                <a:latin typeface="+mn-lt"/>
              </a:rPr>
              <a:t> </a:t>
            </a:r>
            <a:r>
              <a:rPr lang="en-US" dirty="0" err="1" smtClean="0">
                <a:latin typeface="+mn-lt"/>
              </a:rPr>
              <a:t>energie</a:t>
            </a:r>
            <a:r>
              <a:rPr lang="en-US" dirty="0" smtClean="0">
                <a:latin typeface="+mn-lt"/>
              </a:rPr>
              <a:t> </a:t>
            </a:r>
            <a:r>
              <a:rPr lang="en-US" i="1" dirty="0" err="1" smtClean="0">
                <a:latin typeface="+mn-lt"/>
              </a:rPr>
              <a:t>kT</a:t>
            </a:r>
            <a:r>
              <a:rPr lang="en-US" dirty="0" smtClean="0">
                <a:latin typeface="+mn-lt"/>
              </a:rPr>
              <a:t> van </a:t>
            </a:r>
            <a:r>
              <a:rPr lang="en-US" dirty="0" err="1" smtClean="0">
                <a:latin typeface="+mn-lt"/>
              </a:rPr>
              <a:t>kernen</a:t>
            </a:r>
            <a:r>
              <a:rPr lang="en-US" dirty="0" smtClean="0">
                <a:latin typeface="+mn-lt"/>
              </a:rPr>
              <a:t> </a:t>
            </a:r>
            <a:r>
              <a:rPr lang="en-US" dirty="0" err="1" smtClean="0">
                <a:latin typeface="+mn-lt"/>
              </a:rPr>
              <a:t>bij</a:t>
            </a:r>
            <a:r>
              <a:rPr lang="en-US" dirty="0" smtClean="0">
                <a:latin typeface="+mn-lt"/>
              </a:rPr>
              <a:t> </a:t>
            </a:r>
            <a:r>
              <a:rPr lang="en-US" dirty="0" err="1" smtClean="0">
                <a:latin typeface="+mn-lt"/>
              </a:rPr>
              <a:t>kamertemperatuur</a:t>
            </a:r>
            <a:r>
              <a:rPr lang="en-US" dirty="0" smtClean="0">
                <a:latin typeface="+mn-lt"/>
              </a:rPr>
              <a:t> (293.61 K) is 0.0253 </a:t>
            </a:r>
            <a:r>
              <a:rPr lang="en-US" dirty="0" err="1" smtClean="0">
                <a:latin typeface="+mn-lt"/>
              </a:rPr>
              <a:t>eV</a:t>
            </a:r>
            <a:r>
              <a:rPr lang="en-US" dirty="0" smtClean="0">
                <a:latin typeface="+mn-lt"/>
              </a:rPr>
              <a:t> (</a:t>
            </a:r>
            <a:r>
              <a:rPr lang="en-US" dirty="0" err="1" smtClean="0">
                <a:latin typeface="+mn-lt"/>
              </a:rPr>
              <a:t>eigenlijk</a:t>
            </a:r>
            <a:r>
              <a:rPr lang="en-US" dirty="0" smtClean="0">
                <a:latin typeface="+mn-lt"/>
              </a:rPr>
              <a:t> 3/2 </a:t>
            </a:r>
            <a:r>
              <a:rPr lang="en-US" dirty="0" err="1" smtClean="0">
                <a:latin typeface="+mn-lt"/>
              </a:rPr>
              <a:t>kT</a:t>
            </a:r>
            <a:r>
              <a:rPr lang="en-US" dirty="0" smtClean="0">
                <a:latin typeface="+mn-lt"/>
              </a:rPr>
              <a:t> </a:t>
            </a:r>
            <a:r>
              <a:rPr lang="en-US" dirty="0" err="1" smtClean="0">
                <a:latin typeface="+mn-lt"/>
              </a:rPr>
              <a:t>gebruiken</a:t>
            </a:r>
            <a:r>
              <a:rPr lang="en-US" dirty="0" smtClean="0">
                <a:latin typeface="+mn-lt"/>
              </a:rPr>
              <a:t>)</a:t>
            </a:r>
            <a:endParaRPr lang="en-US" dirty="0">
              <a:latin typeface="+mn-lt"/>
            </a:endParaRPr>
          </a:p>
        </p:txBody>
      </p:sp>
      <p:sp>
        <p:nvSpPr>
          <p:cNvPr id="33" name="TextBox 17"/>
          <p:cNvSpPr txBox="1"/>
          <p:nvPr/>
        </p:nvSpPr>
        <p:spPr>
          <a:xfrm>
            <a:off x="533400" y="4944070"/>
            <a:ext cx="79248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dirty="0" smtClean="0">
                <a:latin typeface="+mn-lt"/>
              </a:rPr>
              <a:t>Na </a:t>
            </a:r>
            <a:r>
              <a:rPr lang="en-US" dirty="0" err="1" smtClean="0">
                <a:latin typeface="+mn-lt"/>
              </a:rPr>
              <a:t>veel</a:t>
            </a:r>
            <a:r>
              <a:rPr lang="en-US" dirty="0" smtClean="0">
                <a:latin typeface="+mn-lt"/>
              </a:rPr>
              <a:t> </a:t>
            </a:r>
            <a:r>
              <a:rPr lang="en-US" dirty="0" err="1" smtClean="0">
                <a:latin typeface="+mn-lt"/>
              </a:rPr>
              <a:t>botsingen</a:t>
            </a:r>
            <a:r>
              <a:rPr lang="en-US" dirty="0" smtClean="0">
                <a:latin typeface="+mn-lt"/>
              </a:rPr>
              <a:t> en </a:t>
            </a:r>
            <a:r>
              <a:rPr lang="en-US" dirty="0" err="1" smtClean="0">
                <a:latin typeface="+mn-lt"/>
              </a:rPr>
              <a:t>zonder</a:t>
            </a:r>
            <a:r>
              <a:rPr lang="en-US" dirty="0" smtClean="0">
                <a:latin typeface="+mn-lt"/>
              </a:rPr>
              <a:t> </a:t>
            </a:r>
            <a:r>
              <a:rPr lang="en-US" dirty="0" err="1" smtClean="0">
                <a:latin typeface="+mn-lt"/>
              </a:rPr>
              <a:t>absorptie</a:t>
            </a:r>
            <a:r>
              <a:rPr lang="en-US" dirty="0" smtClean="0">
                <a:latin typeface="+mn-lt"/>
              </a:rPr>
              <a:t> </a:t>
            </a:r>
            <a:r>
              <a:rPr lang="en-US" dirty="0" err="1" smtClean="0">
                <a:latin typeface="+mn-lt"/>
              </a:rPr>
              <a:t>zouden</a:t>
            </a:r>
            <a:r>
              <a:rPr lang="en-US" dirty="0" smtClean="0">
                <a:latin typeface="+mn-lt"/>
              </a:rPr>
              <a:t> </a:t>
            </a:r>
            <a:r>
              <a:rPr lang="en-US" dirty="0" err="1" smtClean="0">
                <a:latin typeface="+mn-lt"/>
              </a:rPr>
              <a:t>neutronen</a:t>
            </a:r>
            <a:r>
              <a:rPr lang="en-US" dirty="0" smtClean="0">
                <a:latin typeface="+mn-lt"/>
              </a:rPr>
              <a:t> </a:t>
            </a:r>
            <a:r>
              <a:rPr lang="en-US" dirty="0" err="1" smtClean="0">
                <a:latin typeface="+mn-lt"/>
              </a:rPr>
              <a:t>thermisch</a:t>
            </a:r>
            <a:r>
              <a:rPr lang="en-US" dirty="0" smtClean="0">
                <a:latin typeface="+mn-lt"/>
              </a:rPr>
              <a:t> </a:t>
            </a:r>
            <a:r>
              <a:rPr lang="en-US" dirty="0" err="1" smtClean="0">
                <a:latin typeface="+mn-lt"/>
              </a:rPr>
              <a:t>worden</a:t>
            </a:r>
            <a:endParaRPr lang="en-US" dirty="0">
              <a:latin typeface="+mn-lt"/>
            </a:endParaRPr>
          </a:p>
        </p:txBody>
      </p:sp>
      <p:sp>
        <p:nvSpPr>
          <p:cNvPr id="35" name="TextBox 17"/>
          <p:cNvSpPr txBox="1"/>
          <p:nvPr/>
        </p:nvSpPr>
        <p:spPr>
          <a:xfrm>
            <a:off x="533400" y="5269468"/>
            <a:ext cx="33528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dirty="0" smtClean="0">
                <a:latin typeface="+mn-lt"/>
              </a:rPr>
              <a:t>Dan is de Maxwell-Boltzmann </a:t>
            </a:r>
            <a:r>
              <a:rPr lang="en-US" dirty="0" err="1" smtClean="0">
                <a:latin typeface="+mn-lt"/>
              </a:rPr>
              <a:t>verdeling</a:t>
            </a:r>
            <a:r>
              <a:rPr lang="en-US" dirty="0" smtClean="0">
                <a:latin typeface="+mn-lt"/>
              </a:rPr>
              <a:t> van </a:t>
            </a:r>
            <a:r>
              <a:rPr lang="en-US" dirty="0" err="1" smtClean="0">
                <a:latin typeface="+mn-lt"/>
              </a:rPr>
              <a:t>toepassing</a:t>
            </a:r>
            <a:endParaRPr lang="en-US" dirty="0">
              <a:latin typeface="+mn-lt"/>
            </a:endParaRPr>
          </a:p>
        </p:txBody>
      </p:sp>
      <p:graphicFrame>
        <p:nvGraphicFramePr>
          <p:cNvPr id="187403" name="Object 11"/>
          <p:cNvGraphicFramePr>
            <a:graphicFrameLocks noChangeAspect="1"/>
          </p:cNvGraphicFramePr>
          <p:nvPr/>
        </p:nvGraphicFramePr>
        <p:xfrm>
          <a:off x="3711575" y="5437186"/>
          <a:ext cx="2689225" cy="754062"/>
        </p:xfrm>
        <a:graphic>
          <a:graphicData uri="http://schemas.openxmlformats.org/presentationml/2006/ole">
            <p:oleObj spid="_x0000_s187403" name="Equation" r:id="rId6" imgW="1676160" imgH="469800" progId="Equation.DSMT4">
              <p:embed/>
            </p:oleObj>
          </a:graphicData>
        </a:graphic>
      </p:graphicFrame>
      <p:grpSp>
        <p:nvGrpSpPr>
          <p:cNvPr id="23" name="Groep 22"/>
          <p:cNvGrpSpPr/>
          <p:nvPr/>
        </p:nvGrpSpPr>
        <p:grpSpPr>
          <a:xfrm>
            <a:off x="4953000" y="2209800"/>
            <a:ext cx="3739863" cy="1981200"/>
            <a:chOff x="4953000" y="2209800"/>
            <a:chExt cx="3739863" cy="1981200"/>
          </a:xfrm>
        </p:grpSpPr>
        <p:pic>
          <p:nvPicPr>
            <p:cNvPr id="187401" name="Picture 9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4953000" y="2209800"/>
              <a:ext cx="3739863" cy="1981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aphicFrame>
          <p:nvGraphicFramePr>
            <p:cNvPr id="187402" name="Object 10"/>
            <p:cNvGraphicFramePr>
              <a:graphicFrameLocks noChangeAspect="1"/>
            </p:cNvGraphicFramePr>
            <p:nvPr/>
          </p:nvGraphicFramePr>
          <p:xfrm>
            <a:off x="7772400" y="3352800"/>
            <a:ext cx="592138" cy="325437"/>
          </p:xfrm>
          <a:graphic>
            <a:graphicData uri="http://schemas.openxmlformats.org/presentationml/2006/ole">
              <p:oleObj spid="_x0000_s187402" name="Equation" r:id="rId8" imgW="368280" imgH="203040" progId="Equation.DSMT4">
                <p:embed/>
              </p:oleObj>
            </a:graphicData>
          </a:graphic>
        </p:graphicFrame>
        <p:sp>
          <p:nvSpPr>
            <p:cNvPr id="26" name="Rechthoek 25"/>
            <p:cNvSpPr/>
            <p:nvPr/>
          </p:nvSpPr>
          <p:spPr bwMode="auto">
            <a:xfrm>
              <a:off x="7500936" y="2859880"/>
              <a:ext cx="381000" cy="152400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nl-NL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Symbol" pitchFamily="18" charset="2"/>
              </a:endParaRPr>
            </a:p>
          </p:txBody>
        </p:sp>
        <p:sp>
          <p:nvSpPr>
            <p:cNvPr id="28" name="Rechthoek 27"/>
            <p:cNvSpPr/>
            <p:nvPr/>
          </p:nvSpPr>
          <p:spPr bwMode="auto">
            <a:xfrm>
              <a:off x="6019800" y="2819400"/>
              <a:ext cx="533400" cy="228600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nl-NL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Symbol" pitchFamily="18" charset="2"/>
              </a:endParaRPr>
            </a:p>
          </p:txBody>
        </p:sp>
        <p:graphicFrame>
          <p:nvGraphicFramePr>
            <p:cNvPr id="187404" name="Object 12"/>
            <p:cNvGraphicFramePr>
              <a:graphicFrameLocks noChangeAspect="1"/>
            </p:cNvGraphicFramePr>
            <p:nvPr/>
          </p:nvGraphicFramePr>
          <p:xfrm>
            <a:off x="5145880" y="3352800"/>
            <a:ext cx="674688" cy="325438"/>
          </p:xfrm>
          <a:graphic>
            <a:graphicData uri="http://schemas.openxmlformats.org/presentationml/2006/ole">
              <p:oleObj spid="_x0000_s187404" name="Equation" r:id="rId9" imgW="419040" imgH="203040" progId="Equation.DSMT4">
                <p:embed/>
              </p:oleObj>
            </a:graphicData>
          </a:graphic>
        </p:graphicFrame>
      </p:grpSp>
      <p:graphicFrame>
        <p:nvGraphicFramePr>
          <p:cNvPr id="187405" name="Object 13"/>
          <p:cNvGraphicFramePr>
            <a:graphicFrameLocks noChangeAspect="1"/>
          </p:cNvGraphicFramePr>
          <p:nvPr/>
        </p:nvGraphicFramePr>
        <p:xfrm>
          <a:off x="6921500" y="5334000"/>
          <a:ext cx="1425575" cy="774700"/>
        </p:xfrm>
        <a:graphic>
          <a:graphicData uri="http://schemas.openxmlformats.org/presentationml/2006/ole">
            <p:oleObj spid="_x0000_s187405" name="Equation" r:id="rId10" imgW="888840" imgH="482400" progId="Equation.DSMT4">
              <p:embed/>
            </p:oleObj>
          </a:graphicData>
        </a:graphic>
      </p:graphicFrame>
      <p:sp>
        <p:nvSpPr>
          <p:cNvPr id="36" name="TextBox 17"/>
          <p:cNvSpPr txBox="1"/>
          <p:nvPr/>
        </p:nvSpPr>
        <p:spPr>
          <a:xfrm>
            <a:off x="533400" y="6059269"/>
            <a:ext cx="33528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i="1" dirty="0" smtClean="0">
                <a:latin typeface="+mn-lt"/>
              </a:rPr>
              <a:t>E &lt; 1 </a:t>
            </a:r>
            <a:r>
              <a:rPr lang="en-US" dirty="0" err="1" smtClean="0">
                <a:latin typeface="+mn-lt"/>
              </a:rPr>
              <a:t>meV</a:t>
            </a:r>
            <a:r>
              <a:rPr lang="en-US" dirty="0" smtClean="0">
                <a:latin typeface="+mn-lt"/>
              </a:rPr>
              <a:t> </a:t>
            </a:r>
            <a:r>
              <a:rPr lang="en-US" dirty="0" err="1" smtClean="0">
                <a:latin typeface="+mn-lt"/>
              </a:rPr>
              <a:t>komt</a:t>
            </a:r>
            <a:r>
              <a:rPr lang="en-US" dirty="0" smtClean="0">
                <a:latin typeface="+mn-lt"/>
              </a:rPr>
              <a:t> </a:t>
            </a:r>
            <a:r>
              <a:rPr lang="en-US" dirty="0" err="1" smtClean="0">
                <a:latin typeface="+mn-lt"/>
              </a:rPr>
              <a:t>bijna</a:t>
            </a:r>
            <a:r>
              <a:rPr lang="en-US" dirty="0" smtClean="0">
                <a:latin typeface="+mn-lt"/>
              </a:rPr>
              <a:t> </a:t>
            </a:r>
            <a:r>
              <a:rPr lang="en-US" dirty="0" err="1" smtClean="0">
                <a:latin typeface="+mn-lt"/>
              </a:rPr>
              <a:t>niet</a:t>
            </a:r>
            <a:r>
              <a:rPr lang="en-US" dirty="0" smtClean="0">
                <a:latin typeface="+mn-lt"/>
              </a:rPr>
              <a:t> </a:t>
            </a:r>
            <a:r>
              <a:rPr lang="en-US" dirty="0" err="1" smtClean="0">
                <a:latin typeface="+mn-lt"/>
              </a:rPr>
              <a:t>voor</a:t>
            </a:r>
            <a:endParaRPr lang="en-US" dirty="0">
              <a:latin typeface="+mn-lt"/>
            </a:endParaRPr>
          </a:p>
        </p:txBody>
      </p:sp>
      <p:sp>
        <p:nvSpPr>
          <p:cNvPr id="39" name="TextBox 17"/>
          <p:cNvSpPr txBox="1"/>
          <p:nvPr/>
        </p:nvSpPr>
        <p:spPr>
          <a:xfrm>
            <a:off x="533400" y="6477000"/>
            <a:ext cx="83820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1400" dirty="0" smtClean="0">
                <a:latin typeface="+mn-lt"/>
              </a:rPr>
              <a:t>We </a:t>
            </a:r>
            <a:r>
              <a:rPr lang="en-US" sz="1400" dirty="0" err="1" smtClean="0">
                <a:latin typeface="+mn-lt"/>
              </a:rPr>
              <a:t>onderscheiden</a:t>
            </a:r>
            <a:r>
              <a:rPr lang="en-US" sz="1400" dirty="0" smtClean="0">
                <a:latin typeface="+mn-lt"/>
              </a:rPr>
              <a:t> </a:t>
            </a:r>
            <a:r>
              <a:rPr lang="en-US" sz="1400" i="1" dirty="0" err="1" smtClean="0">
                <a:latin typeface="+mn-lt"/>
              </a:rPr>
              <a:t>thermische</a:t>
            </a:r>
            <a:r>
              <a:rPr lang="en-US" sz="1400" dirty="0" smtClean="0">
                <a:latin typeface="+mn-lt"/>
              </a:rPr>
              <a:t> (1 </a:t>
            </a:r>
            <a:r>
              <a:rPr lang="en-US" sz="1400" dirty="0" err="1" smtClean="0">
                <a:latin typeface="+mn-lt"/>
              </a:rPr>
              <a:t>meV</a:t>
            </a:r>
            <a:r>
              <a:rPr lang="en-US" sz="1400" dirty="0" smtClean="0">
                <a:latin typeface="+mn-lt"/>
              </a:rPr>
              <a:t> – 1 </a:t>
            </a:r>
            <a:r>
              <a:rPr lang="en-US" sz="1400" dirty="0" err="1" smtClean="0">
                <a:latin typeface="+mn-lt"/>
              </a:rPr>
              <a:t>eV</a:t>
            </a:r>
            <a:r>
              <a:rPr lang="en-US" sz="1400" dirty="0" smtClean="0">
                <a:latin typeface="+mn-lt"/>
              </a:rPr>
              <a:t>), </a:t>
            </a:r>
            <a:r>
              <a:rPr lang="en-US" sz="1400" i="1" dirty="0" err="1" smtClean="0">
                <a:latin typeface="+mn-lt"/>
              </a:rPr>
              <a:t>snelle</a:t>
            </a:r>
            <a:r>
              <a:rPr lang="en-US" sz="1400" dirty="0" smtClean="0">
                <a:latin typeface="+mn-lt"/>
              </a:rPr>
              <a:t> (0.1 – 10 </a:t>
            </a:r>
            <a:r>
              <a:rPr lang="en-US" sz="1400" dirty="0" err="1" smtClean="0">
                <a:latin typeface="+mn-lt"/>
              </a:rPr>
              <a:t>MeV</a:t>
            </a:r>
            <a:r>
              <a:rPr lang="en-US" sz="1400" dirty="0" smtClean="0">
                <a:latin typeface="+mn-lt"/>
              </a:rPr>
              <a:t>), en </a:t>
            </a:r>
            <a:r>
              <a:rPr lang="en-US" sz="1400" i="1" dirty="0" err="1" smtClean="0">
                <a:latin typeface="+mn-lt"/>
              </a:rPr>
              <a:t>epithermische</a:t>
            </a:r>
            <a:r>
              <a:rPr lang="en-US" sz="1400" dirty="0" smtClean="0">
                <a:latin typeface="+mn-lt"/>
              </a:rPr>
              <a:t> </a:t>
            </a:r>
            <a:r>
              <a:rPr lang="en-US" sz="1400" dirty="0" err="1" smtClean="0">
                <a:latin typeface="+mn-lt"/>
              </a:rPr>
              <a:t>neutronen</a:t>
            </a:r>
            <a:endParaRPr lang="en-US" sz="1400" dirty="0">
              <a:latin typeface="+mn-lt"/>
            </a:endParaRPr>
          </a:p>
        </p:txBody>
      </p:sp>
      <p:sp>
        <p:nvSpPr>
          <p:cNvPr id="25" name="Rechthoek 24"/>
          <p:cNvSpPr/>
          <p:nvPr/>
        </p:nvSpPr>
        <p:spPr bwMode="auto">
          <a:xfrm>
            <a:off x="5167312" y="2297904"/>
            <a:ext cx="762000" cy="15240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Symbol" pitchFamily="18" charset="2"/>
            </a:endParaRPr>
          </a:p>
        </p:txBody>
      </p:sp>
      <p:grpSp>
        <p:nvGrpSpPr>
          <p:cNvPr id="27" name="Groep 26"/>
          <p:cNvGrpSpPr/>
          <p:nvPr/>
        </p:nvGrpSpPr>
        <p:grpSpPr>
          <a:xfrm>
            <a:off x="4953000" y="2209800"/>
            <a:ext cx="3739863" cy="1981200"/>
            <a:chOff x="4953000" y="2209800"/>
            <a:chExt cx="3739863" cy="1981200"/>
          </a:xfrm>
        </p:grpSpPr>
        <p:pic>
          <p:nvPicPr>
            <p:cNvPr id="34" name="Picture 9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4953000" y="2209800"/>
              <a:ext cx="3739863" cy="1981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aphicFrame>
          <p:nvGraphicFramePr>
            <p:cNvPr id="37" name="Object 10"/>
            <p:cNvGraphicFramePr>
              <a:graphicFrameLocks noChangeAspect="1"/>
            </p:cNvGraphicFramePr>
            <p:nvPr/>
          </p:nvGraphicFramePr>
          <p:xfrm>
            <a:off x="7772400" y="3352800"/>
            <a:ext cx="592138" cy="325437"/>
          </p:xfrm>
          <a:graphic>
            <a:graphicData uri="http://schemas.openxmlformats.org/presentationml/2006/ole">
              <p:oleObj spid="_x0000_s187406" name="Equation" r:id="rId11" imgW="368280" imgH="203040" progId="Equation.DSMT4">
                <p:embed/>
              </p:oleObj>
            </a:graphicData>
          </a:graphic>
        </p:graphicFrame>
        <p:sp>
          <p:nvSpPr>
            <p:cNvPr id="38" name="Rechthoek 37"/>
            <p:cNvSpPr/>
            <p:nvPr/>
          </p:nvSpPr>
          <p:spPr bwMode="auto">
            <a:xfrm>
              <a:off x="7500936" y="2859880"/>
              <a:ext cx="381000" cy="152400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nl-NL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Symbol" pitchFamily="18" charset="2"/>
              </a:endParaRPr>
            </a:p>
          </p:txBody>
        </p:sp>
        <p:sp>
          <p:nvSpPr>
            <p:cNvPr id="40" name="Rechthoek 39"/>
            <p:cNvSpPr/>
            <p:nvPr/>
          </p:nvSpPr>
          <p:spPr bwMode="auto">
            <a:xfrm>
              <a:off x="6019800" y="2819400"/>
              <a:ext cx="533400" cy="228600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nl-NL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Symbol" pitchFamily="18" charset="2"/>
              </a:endParaRPr>
            </a:p>
          </p:txBody>
        </p:sp>
        <p:graphicFrame>
          <p:nvGraphicFramePr>
            <p:cNvPr id="41" name="Object 12"/>
            <p:cNvGraphicFramePr>
              <a:graphicFrameLocks noChangeAspect="1"/>
            </p:cNvGraphicFramePr>
            <p:nvPr/>
          </p:nvGraphicFramePr>
          <p:xfrm>
            <a:off x="5145880" y="3352800"/>
            <a:ext cx="674688" cy="325438"/>
          </p:xfrm>
          <a:graphic>
            <a:graphicData uri="http://schemas.openxmlformats.org/presentationml/2006/ole">
              <p:oleObj spid="_x0000_s187407" name="Equation" r:id="rId12" imgW="419040" imgH="203040" progId="Equation.DSMT4">
                <p:embed/>
              </p:oleObj>
            </a:graphicData>
          </a:graphic>
        </p:graphicFrame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1873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1874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7" dur="500"/>
                                        <p:tgtEl>
                                          <p:spTgt spid="1874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0" dur="500"/>
                                        <p:tgtEl>
                                          <p:spTgt spid="1874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21" grpId="0"/>
      <p:bldP spid="29" grpId="0"/>
      <p:bldP spid="30" grpId="0"/>
      <p:bldP spid="31" grpId="0"/>
      <p:bldP spid="32" grpId="0"/>
      <p:bldP spid="33" grpId="0"/>
      <p:bldP spid="35" grpId="0"/>
      <p:bldP spid="36" grpId="0"/>
      <p:bldP spid="39" grpId="0"/>
      <p:bldP spid="2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1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pPr>
              <a:defRPr/>
            </a:pPr>
            <a:r>
              <a:rPr lang="en-US" i="1" kern="1200" dirty="0" err="1" smtClean="0">
                <a:solidFill>
                  <a:srgbClr val="000099"/>
                </a:solidFill>
              </a:rPr>
              <a:t>Verstrooiing</a:t>
            </a:r>
            <a:r>
              <a:rPr lang="en-US" i="1" kern="1200" dirty="0" smtClean="0">
                <a:solidFill>
                  <a:srgbClr val="000099"/>
                </a:solidFill>
              </a:rPr>
              <a:t> </a:t>
            </a:r>
            <a:r>
              <a:rPr lang="en-US" i="1" kern="1200" dirty="0" err="1" smtClean="0">
                <a:solidFill>
                  <a:srgbClr val="000099"/>
                </a:solidFill>
              </a:rPr>
              <a:t>aan</a:t>
            </a:r>
            <a:r>
              <a:rPr lang="en-US" i="1" kern="1200" dirty="0" smtClean="0">
                <a:solidFill>
                  <a:srgbClr val="000099"/>
                </a:solidFill>
              </a:rPr>
              <a:t> </a:t>
            </a:r>
            <a:r>
              <a:rPr lang="en-US" i="1" kern="1200" dirty="0" err="1" smtClean="0">
                <a:solidFill>
                  <a:srgbClr val="000099"/>
                </a:solidFill>
              </a:rPr>
              <a:t>waterstof</a:t>
            </a:r>
            <a:endParaRPr lang="en-US" i="1" kern="1200" dirty="0" smtClean="0">
              <a:solidFill>
                <a:srgbClr val="000099"/>
              </a:solidFill>
              <a:ea typeface="+mn-ea"/>
              <a:cs typeface="+mn-cs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33400" y="1219200"/>
            <a:ext cx="81534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dirty="0" err="1" smtClean="0">
                <a:latin typeface="+mn-lt"/>
              </a:rPr>
              <a:t>Werkzame</a:t>
            </a:r>
            <a:r>
              <a:rPr lang="en-US" dirty="0" smtClean="0">
                <a:latin typeface="+mn-lt"/>
              </a:rPr>
              <a:t> </a:t>
            </a:r>
            <a:r>
              <a:rPr lang="en-US" dirty="0" err="1" smtClean="0">
                <a:latin typeface="+mn-lt"/>
              </a:rPr>
              <a:t>doorsnede</a:t>
            </a:r>
            <a:r>
              <a:rPr lang="en-US" dirty="0" smtClean="0">
                <a:latin typeface="+mn-lt"/>
              </a:rPr>
              <a:t> </a:t>
            </a:r>
            <a:r>
              <a:rPr lang="en-US" dirty="0" err="1" smtClean="0">
                <a:latin typeface="+mn-lt"/>
              </a:rPr>
              <a:t>voor</a:t>
            </a:r>
            <a:r>
              <a:rPr lang="en-US" dirty="0" smtClean="0">
                <a:latin typeface="+mn-lt"/>
              </a:rPr>
              <a:t> </a:t>
            </a:r>
            <a:r>
              <a:rPr lang="en-US" dirty="0" err="1" smtClean="0">
                <a:latin typeface="+mn-lt"/>
              </a:rPr>
              <a:t>verstrooiing</a:t>
            </a:r>
            <a:r>
              <a:rPr lang="en-US" dirty="0" smtClean="0">
                <a:latin typeface="+mn-lt"/>
              </a:rPr>
              <a:t> van </a:t>
            </a:r>
            <a:r>
              <a:rPr lang="en-US" dirty="0" err="1" smtClean="0">
                <a:latin typeface="+mn-lt"/>
              </a:rPr>
              <a:t>neutronen</a:t>
            </a:r>
            <a:r>
              <a:rPr lang="en-US" dirty="0" smtClean="0">
                <a:latin typeface="+mn-lt"/>
              </a:rPr>
              <a:t> </a:t>
            </a:r>
            <a:r>
              <a:rPr lang="en-US" dirty="0" err="1" smtClean="0">
                <a:latin typeface="+mn-lt"/>
              </a:rPr>
              <a:t>aan</a:t>
            </a:r>
            <a:r>
              <a:rPr lang="en-US" dirty="0" smtClean="0">
                <a:latin typeface="+mn-lt"/>
              </a:rPr>
              <a:t> </a:t>
            </a:r>
            <a:r>
              <a:rPr lang="en-US" dirty="0" err="1" smtClean="0">
                <a:latin typeface="+mn-lt"/>
              </a:rPr>
              <a:t>een</a:t>
            </a:r>
            <a:r>
              <a:rPr lang="en-US" dirty="0" smtClean="0">
                <a:latin typeface="+mn-lt"/>
              </a:rPr>
              <a:t> </a:t>
            </a:r>
            <a:r>
              <a:rPr lang="en-US" dirty="0" err="1" smtClean="0">
                <a:latin typeface="+mn-lt"/>
              </a:rPr>
              <a:t>enkel</a:t>
            </a:r>
            <a:r>
              <a:rPr lang="en-US" dirty="0" smtClean="0">
                <a:latin typeface="+mn-lt"/>
              </a:rPr>
              <a:t> proton</a:t>
            </a:r>
            <a:endParaRPr lang="en-US" dirty="0">
              <a:latin typeface="+mn-lt"/>
            </a:endParaRPr>
          </a:p>
        </p:txBody>
      </p:sp>
      <p:sp>
        <p:nvSpPr>
          <p:cNvPr id="24" name="Rectangle 10"/>
          <p:cNvSpPr>
            <a:spLocks noChangeArrowheads="1"/>
          </p:cNvSpPr>
          <p:nvPr/>
        </p:nvSpPr>
        <p:spPr bwMode="auto">
          <a:xfrm>
            <a:off x="0" y="5715000"/>
            <a:ext cx="9144000" cy="1143000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nl-NL"/>
          </a:p>
        </p:txBody>
      </p:sp>
      <p:sp>
        <p:nvSpPr>
          <p:cNvPr id="6" name="TextBox 17"/>
          <p:cNvSpPr txBox="1"/>
          <p:nvPr/>
        </p:nvSpPr>
        <p:spPr>
          <a:xfrm>
            <a:off x="533400" y="1840468"/>
            <a:ext cx="52578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dirty="0" err="1" smtClean="0">
                <a:latin typeface="+mn-lt"/>
              </a:rPr>
              <a:t>Werkzame</a:t>
            </a:r>
            <a:r>
              <a:rPr lang="en-US" dirty="0" smtClean="0">
                <a:latin typeface="+mn-lt"/>
              </a:rPr>
              <a:t> </a:t>
            </a:r>
            <a:r>
              <a:rPr lang="en-US" dirty="0" err="1" smtClean="0">
                <a:latin typeface="+mn-lt"/>
              </a:rPr>
              <a:t>doorsnede</a:t>
            </a:r>
            <a:r>
              <a:rPr lang="en-US" dirty="0" smtClean="0">
                <a:latin typeface="+mn-lt"/>
              </a:rPr>
              <a:t> </a:t>
            </a:r>
            <a:r>
              <a:rPr lang="en-US" dirty="0" err="1" smtClean="0">
                <a:latin typeface="+mn-lt"/>
              </a:rPr>
              <a:t>voor</a:t>
            </a:r>
            <a:r>
              <a:rPr lang="en-US" dirty="0" smtClean="0">
                <a:latin typeface="+mn-lt"/>
              </a:rPr>
              <a:t> </a:t>
            </a:r>
            <a:r>
              <a:rPr lang="en-US" dirty="0" err="1" smtClean="0">
                <a:latin typeface="+mn-lt"/>
              </a:rPr>
              <a:t>elastische</a:t>
            </a:r>
            <a:r>
              <a:rPr lang="en-US" dirty="0" smtClean="0">
                <a:latin typeface="+mn-lt"/>
              </a:rPr>
              <a:t> </a:t>
            </a:r>
            <a:r>
              <a:rPr lang="en-US" dirty="0" err="1" smtClean="0">
                <a:latin typeface="+mn-lt"/>
              </a:rPr>
              <a:t>verstrooiing</a:t>
            </a:r>
            <a:endParaRPr lang="en-US" dirty="0">
              <a:latin typeface="+mn-lt"/>
            </a:endParaRPr>
          </a:p>
        </p:txBody>
      </p:sp>
      <p:sp>
        <p:nvSpPr>
          <p:cNvPr id="8" name="TextBox 17"/>
          <p:cNvSpPr txBox="1"/>
          <p:nvPr/>
        </p:nvSpPr>
        <p:spPr>
          <a:xfrm>
            <a:off x="533400" y="1535668"/>
            <a:ext cx="81534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dirty="0" err="1" smtClean="0">
                <a:latin typeface="+mn-lt"/>
              </a:rPr>
              <a:t>Er</a:t>
            </a:r>
            <a:r>
              <a:rPr lang="en-US" dirty="0" smtClean="0">
                <a:latin typeface="+mn-lt"/>
              </a:rPr>
              <a:t> is </a:t>
            </a:r>
            <a:r>
              <a:rPr lang="en-US" dirty="0" err="1" smtClean="0">
                <a:latin typeface="+mn-lt"/>
              </a:rPr>
              <a:t>geen</a:t>
            </a:r>
            <a:r>
              <a:rPr lang="en-US" dirty="0" smtClean="0">
                <a:latin typeface="+mn-lt"/>
              </a:rPr>
              <a:t> </a:t>
            </a:r>
            <a:r>
              <a:rPr lang="en-US" dirty="0" err="1" smtClean="0">
                <a:latin typeface="+mn-lt"/>
              </a:rPr>
              <a:t>resolutie</a:t>
            </a:r>
            <a:r>
              <a:rPr lang="en-US" dirty="0" smtClean="0">
                <a:latin typeface="+mn-lt"/>
              </a:rPr>
              <a:t> </a:t>
            </a:r>
            <a:r>
              <a:rPr lang="en-US" dirty="0" err="1" smtClean="0">
                <a:latin typeface="+mn-lt"/>
              </a:rPr>
              <a:t>voor</a:t>
            </a:r>
            <a:r>
              <a:rPr lang="en-US" dirty="0" smtClean="0">
                <a:latin typeface="+mn-lt"/>
              </a:rPr>
              <a:t> interne </a:t>
            </a:r>
            <a:r>
              <a:rPr lang="en-US" dirty="0" err="1" smtClean="0">
                <a:latin typeface="+mn-lt"/>
              </a:rPr>
              <a:t>structuur</a:t>
            </a:r>
            <a:r>
              <a:rPr lang="en-US" dirty="0" smtClean="0">
                <a:latin typeface="+mn-lt"/>
              </a:rPr>
              <a:t>: </a:t>
            </a:r>
            <a:r>
              <a:rPr lang="en-US" dirty="0" err="1" smtClean="0">
                <a:latin typeface="+mn-lt"/>
              </a:rPr>
              <a:t>dus</a:t>
            </a:r>
            <a:r>
              <a:rPr lang="en-US" dirty="0" smtClean="0">
                <a:latin typeface="+mn-lt"/>
              </a:rPr>
              <a:t> </a:t>
            </a:r>
            <a:r>
              <a:rPr lang="en-US" dirty="0" err="1" smtClean="0">
                <a:latin typeface="+mn-lt"/>
              </a:rPr>
              <a:t>geen</a:t>
            </a:r>
            <a:r>
              <a:rPr lang="en-US" dirty="0" smtClean="0">
                <a:latin typeface="+mn-lt"/>
              </a:rPr>
              <a:t> </a:t>
            </a:r>
            <a:r>
              <a:rPr lang="en-US" dirty="0" err="1" smtClean="0">
                <a:latin typeface="+mn-lt"/>
              </a:rPr>
              <a:t>inelastische</a:t>
            </a:r>
            <a:r>
              <a:rPr lang="en-US" dirty="0" smtClean="0">
                <a:latin typeface="+mn-lt"/>
              </a:rPr>
              <a:t> </a:t>
            </a:r>
            <a:r>
              <a:rPr lang="en-US" dirty="0" err="1" smtClean="0">
                <a:latin typeface="+mn-lt"/>
              </a:rPr>
              <a:t>verstrooiing</a:t>
            </a:r>
            <a:endParaRPr lang="en-US" dirty="0">
              <a:latin typeface="+mn-lt"/>
            </a:endParaRPr>
          </a:p>
        </p:txBody>
      </p:sp>
      <p:sp>
        <p:nvSpPr>
          <p:cNvPr id="25" name="TextBox 17"/>
          <p:cNvSpPr txBox="1"/>
          <p:nvPr/>
        </p:nvSpPr>
        <p:spPr>
          <a:xfrm>
            <a:off x="533400" y="5650468"/>
            <a:ext cx="62484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dirty="0" err="1" smtClean="0">
                <a:latin typeface="+mn-lt"/>
              </a:rPr>
              <a:t>Er</a:t>
            </a:r>
            <a:r>
              <a:rPr lang="en-US" dirty="0" smtClean="0">
                <a:latin typeface="+mn-lt"/>
              </a:rPr>
              <a:t> </a:t>
            </a:r>
            <a:r>
              <a:rPr lang="en-US" dirty="0" err="1" smtClean="0">
                <a:latin typeface="+mn-lt"/>
              </a:rPr>
              <a:t>geldt</a:t>
            </a:r>
            <a:endParaRPr lang="en-US" dirty="0">
              <a:latin typeface="+mn-lt"/>
            </a:endParaRPr>
          </a:p>
        </p:txBody>
      </p:sp>
      <p:sp>
        <p:nvSpPr>
          <p:cNvPr id="27" name="TextBox 17"/>
          <p:cNvSpPr txBox="1"/>
          <p:nvPr/>
        </p:nvSpPr>
        <p:spPr>
          <a:xfrm>
            <a:off x="533400" y="6211669"/>
            <a:ext cx="64008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dirty="0" smtClean="0">
                <a:latin typeface="+mn-lt"/>
              </a:rPr>
              <a:t>Deuterium en helium </a:t>
            </a:r>
            <a:r>
              <a:rPr lang="en-US" dirty="0" err="1" smtClean="0">
                <a:latin typeface="+mn-lt"/>
              </a:rPr>
              <a:t>hebben</a:t>
            </a:r>
            <a:r>
              <a:rPr lang="en-US" dirty="0" smtClean="0">
                <a:latin typeface="+mn-lt"/>
              </a:rPr>
              <a:t> </a:t>
            </a:r>
            <a:r>
              <a:rPr lang="en-US" dirty="0" err="1" smtClean="0">
                <a:latin typeface="+mn-lt"/>
              </a:rPr>
              <a:t>analoog</a:t>
            </a:r>
            <a:r>
              <a:rPr lang="en-US" dirty="0" smtClean="0">
                <a:latin typeface="+mn-lt"/>
              </a:rPr>
              <a:t> </a:t>
            </a:r>
            <a:r>
              <a:rPr lang="en-US" dirty="0" err="1" smtClean="0">
                <a:latin typeface="+mn-lt"/>
              </a:rPr>
              <a:t>gedrag</a:t>
            </a:r>
            <a:r>
              <a:rPr lang="en-US" dirty="0" smtClean="0">
                <a:latin typeface="+mn-lt"/>
              </a:rPr>
              <a:t>, </a:t>
            </a:r>
            <a:r>
              <a:rPr lang="en-US" dirty="0" err="1" smtClean="0">
                <a:latin typeface="+mn-lt"/>
              </a:rPr>
              <a:t>maar</a:t>
            </a:r>
            <a:r>
              <a:rPr lang="en-US" dirty="0" smtClean="0">
                <a:latin typeface="+mn-lt"/>
              </a:rPr>
              <a:t> </a:t>
            </a:r>
            <a:r>
              <a:rPr lang="en-US" dirty="0" err="1" smtClean="0">
                <a:latin typeface="+mn-lt"/>
              </a:rPr>
              <a:t>verstrooiing</a:t>
            </a:r>
            <a:r>
              <a:rPr lang="en-US" dirty="0" smtClean="0">
                <a:latin typeface="+mn-lt"/>
              </a:rPr>
              <a:t> is </a:t>
            </a:r>
            <a:r>
              <a:rPr lang="en-US" dirty="0" err="1" smtClean="0">
                <a:latin typeface="+mn-lt"/>
              </a:rPr>
              <a:t>iets</a:t>
            </a:r>
            <a:r>
              <a:rPr lang="en-US" dirty="0" smtClean="0">
                <a:latin typeface="+mn-lt"/>
              </a:rPr>
              <a:t> </a:t>
            </a:r>
            <a:r>
              <a:rPr lang="en-US" dirty="0" err="1" smtClean="0">
                <a:latin typeface="+mn-lt"/>
              </a:rPr>
              <a:t>groter</a:t>
            </a:r>
            <a:r>
              <a:rPr lang="en-US" dirty="0" smtClean="0">
                <a:latin typeface="+mn-lt"/>
              </a:rPr>
              <a:t>, en </a:t>
            </a:r>
            <a:r>
              <a:rPr lang="en-US" dirty="0" err="1" smtClean="0">
                <a:latin typeface="+mn-lt"/>
              </a:rPr>
              <a:t>absorptie</a:t>
            </a:r>
            <a:r>
              <a:rPr lang="en-US" dirty="0" smtClean="0">
                <a:latin typeface="+mn-lt"/>
              </a:rPr>
              <a:t> </a:t>
            </a:r>
            <a:r>
              <a:rPr lang="en-US" dirty="0" err="1" smtClean="0">
                <a:latin typeface="+mn-lt"/>
              </a:rPr>
              <a:t>kleiner</a:t>
            </a:r>
            <a:endParaRPr lang="en-US" dirty="0">
              <a:latin typeface="+mn-lt"/>
            </a:endParaRPr>
          </a:p>
        </p:txBody>
      </p:sp>
      <p:grpSp>
        <p:nvGrpSpPr>
          <p:cNvPr id="33" name="Groep 32"/>
          <p:cNvGrpSpPr/>
          <p:nvPr/>
        </p:nvGrpSpPr>
        <p:grpSpPr>
          <a:xfrm>
            <a:off x="6045734" y="1905000"/>
            <a:ext cx="2945866" cy="1907213"/>
            <a:chOff x="6045734" y="1978987"/>
            <a:chExt cx="2945866" cy="1907213"/>
          </a:xfrm>
        </p:grpSpPr>
        <p:pic>
          <p:nvPicPr>
            <p:cNvPr id="188418" name="Picture 2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6045734" y="1978987"/>
              <a:ext cx="2869666" cy="19072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2" name="Rechthoek 31"/>
            <p:cNvSpPr/>
            <p:nvPr/>
          </p:nvSpPr>
          <p:spPr bwMode="auto">
            <a:xfrm>
              <a:off x="8839200" y="2133600"/>
              <a:ext cx="152400" cy="1371600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nl-NL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Symbol" pitchFamily="18" charset="2"/>
              </a:endParaRPr>
            </a:p>
          </p:txBody>
        </p:sp>
      </p:grpSp>
      <p:sp>
        <p:nvSpPr>
          <p:cNvPr id="34" name="TextBox 17"/>
          <p:cNvSpPr txBox="1"/>
          <p:nvPr/>
        </p:nvSpPr>
        <p:spPr>
          <a:xfrm>
            <a:off x="533400" y="2145268"/>
            <a:ext cx="54864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dirty="0" err="1" smtClean="0">
                <a:latin typeface="+mn-lt"/>
              </a:rPr>
              <a:t>Biljartballen</a:t>
            </a:r>
            <a:r>
              <a:rPr lang="en-US" dirty="0" smtClean="0">
                <a:latin typeface="+mn-lt"/>
              </a:rPr>
              <a:t> </a:t>
            </a:r>
            <a:r>
              <a:rPr lang="en-US" dirty="0" err="1" smtClean="0">
                <a:latin typeface="+mn-lt"/>
              </a:rPr>
              <a:t>botsingen</a:t>
            </a:r>
            <a:r>
              <a:rPr lang="en-US" dirty="0" smtClean="0">
                <a:latin typeface="+mn-lt"/>
              </a:rPr>
              <a:t> met </a:t>
            </a:r>
            <a:r>
              <a:rPr lang="en-US" dirty="0" err="1" smtClean="0">
                <a:latin typeface="+mn-lt"/>
              </a:rPr>
              <a:t>kinetisch</a:t>
            </a:r>
            <a:r>
              <a:rPr lang="en-US" dirty="0" smtClean="0">
                <a:latin typeface="+mn-lt"/>
              </a:rPr>
              <a:t> </a:t>
            </a:r>
            <a:r>
              <a:rPr lang="en-US" dirty="0" err="1" smtClean="0">
                <a:latin typeface="+mn-lt"/>
              </a:rPr>
              <a:t>energiebehoud</a:t>
            </a:r>
            <a:endParaRPr lang="en-US" dirty="0">
              <a:latin typeface="+mn-lt"/>
            </a:endParaRPr>
          </a:p>
        </p:txBody>
      </p:sp>
      <p:sp>
        <p:nvSpPr>
          <p:cNvPr id="35" name="TextBox 17"/>
          <p:cNvSpPr txBox="1"/>
          <p:nvPr/>
        </p:nvSpPr>
        <p:spPr>
          <a:xfrm>
            <a:off x="533400" y="2450068"/>
            <a:ext cx="5334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dirty="0" err="1" smtClean="0">
                <a:latin typeface="+mn-lt"/>
              </a:rPr>
              <a:t>Ook</a:t>
            </a:r>
            <a:r>
              <a:rPr lang="en-US" dirty="0" smtClean="0">
                <a:latin typeface="+mn-lt"/>
              </a:rPr>
              <a:t> </a:t>
            </a:r>
            <a:r>
              <a:rPr lang="en-US" dirty="0" err="1" smtClean="0">
                <a:latin typeface="+mn-lt"/>
              </a:rPr>
              <a:t>wel</a:t>
            </a:r>
            <a:r>
              <a:rPr lang="en-US" dirty="0" smtClean="0">
                <a:latin typeface="+mn-lt"/>
              </a:rPr>
              <a:t> </a:t>
            </a:r>
            <a:r>
              <a:rPr lang="en-US" i="1" dirty="0" err="1" smtClean="0">
                <a:latin typeface="+mn-lt"/>
              </a:rPr>
              <a:t>potentiaal</a:t>
            </a:r>
            <a:r>
              <a:rPr lang="en-US" i="1" dirty="0" smtClean="0">
                <a:latin typeface="+mn-lt"/>
              </a:rPr>
              <a:t> </a:t>
            </a:r>
            <a:r>
              <a:rPr lang="en-US" i="1" dirty="0" err="1" smtClean="0">
                <a:latin typeface="+mn-lt"/>
              </a:rPr>
              <a:t>verstrooiing</a:t>
            </a:r>
            <a:r>
              <a:rPr lang="en-US" i="1" dirty="0" smtClean="0">
                <a:latin typeface="+mn-lt"/>
              </a:rPr>
              <a:t> </a:t>
            </a:r>
            <a:r>
              <a:rPr lang="en-US" dirty="0" err="1" smtClean="0">
                <a:latin typeface="+mn-lt"/>
              </a:rPr>
              <a:t>genoemd</a:t>
            </a:r>
            <a:r>
              <a:rPr lang="en-US" dirty="0" smtClean="0">
                <a:latin typeface="+mn-lt"/>
              </a:rPr>
              <a:t> (</a:t>
            </a:r>
            <a:r>
              <a:rPr lang="en-US" dirty="0" err="1" smtClean="0">
                <a:latin typeface="+mn-lt"/>
              </a:rPr>
              <a:t>omdat</a:t>
            </a:r>
            <a:r>
              <a:rPr lang="en-US" dirty="0" smtClean="0">
                <a:latin typeface="+mn-lt"/>
              </a:rPr>
              <a:t> het neutron van het </a:t>
            </a:r>
            <a:r>
              <a:rPr lang="en-US" dirty="0" err="1" smtClean="0">
                <a:latin typeface="+mn-lt"/>
              </a:rPr>
              <a:t>oppervlak</a:t>
            </a:r>
            <a:r>
              <a:rPr lang="en-US" dirty="0" smtClean="0">
                <a:latin typeface="+mn-lt"/>
              </a:rPr>
              <a:t> </a:t>
            </a:r>
            <a:r>
              <a:rPr lang="en-US" dirty="0" err="1" smtClean="0">
                <a:latin typeface="+mn-lt"/>
              </a:rPr>
              <a:t>verstrooit</a:t>
            </a:r>
            <a:r>
              <a:rPr lang="en-US" dirty="0" smtClean="0">
                <a:latin typeface="+mn-lt"/>
              </a:rPr>
              <a:t>)</a:t>
            </a:r>
            <a:endParaRPr lang="en-US" dirty="0">
              <a:latin typeface="+mn-lt"/>
            </a:endParaRPr>
          </a:p>
        </p:txBody>
      </p:sp>
      <p:sp>
        <p:nvSpPr>
          <p:cNvPr id="36" name="TextBox 17"/>
          <p:cNvSpPr txBox="1"/>
          <p:nvPr/>
        </p:nvSpPr>
        <p:spPr>
          <a:xfrm>
            <a:off x="533400" y="3011269"/>
            <a:ext cx="304800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dirty="0" err="1" smtClean="0">
                <a:latin typeface="+mn-lt"/>
              </a:rPr>
              <a:t>Treedt</a:t>
            </a:r>
            <a:r>
              <a:rPr lang="en-US" dirty="0" smtClean="0">
                <a:latin typeface="+mn-lt"/>
              </a:rPr>
              <a:t> op </a:t>
            </a:r>
            <a:r>
              <a:rPr lang="en-US" dirty="0" err="1" smtClean="0">
                <a:latin typeface="+mn-lt"/>
              </a:rPr>
              <a:t>bij</a:t>
            </a:r>
            <a:r>
              <a:rPr lang="en-US" dirty="0" smtClean="0">
                <a:latin typeface="+mn-lt"/>
              </a:rPr>
              <a:t> </a:t>
            </a:r>
            <a:r>
              <a:rPr lang="en-US" dirty="0" err="1" smtClean="0">
                <a:latin typeface="+mn-lt"/>
              </a:rPr>
              <a:t>alle</a:t>
            </a:r>
            <a:r>
              <a:rPr lang="en-US" dirty="0" smtClean="0">
                <a:latin typeface="+mn-lt"/>
              </a:rPr>
              <a:t> </a:t>
            </a:r>
            <a:r>
              <a:rPr lang="en-US" dirty="0" err="1" smtClean="0">
                <a:latin typeface="+mn-lt"/>
              </a:rPr>
              <a:t>kernen</a:t>
            </a:r>
            <a:r>
              <a:rPr lang="en-US" dirty="0" smtClean="0">
                <a:latin typeface="+mn-lt"/>
              </a:rPr>
              <a:t> en </a:t>
            </a:r>
            <a:r>
              <a:rPr lang="en-US" dirty="0" err="1" smtClean="0">
                <a:latin typeface="+mn-lt"/>
              </a:rPr>
              <a:t>heeft</a:t>
            </a:r>
            <a:r>
              <a:rPr lang="en-US" dirty="0" smtClean="0">
                <a:latin typeface="+mn-lt"/>
              </a:rPr>
              <a:t> </a:t>
            </a:r>
            <a:r>
              <a:rPr lang="en-US" dirty="0" err="1" smtClean="0">
                <a:latin typeface="+mn-lt"/>
              </a:rPr>
              <a:t>een</a:t>
            </a:r>
            <a:r>
              <a:rPr lang="en-US" dirty="0" smtClean="0">
                <a:latin typeface="+mn-lt"/>
              </a:rPr>
              <a:t> </a:t>
            </a:r>
            <a:r>
              <a:rPr lang="en-US" dirty="0" err="1" smtClean="0">
                <a:latin typeface="+mn-lt"/>
              </a:rPr>
              <a:t>waarde</a:t>
            </a:r>
            <a:r>
              <a:rPr lang="en-US" dirty="0" smtClean="0">
                <a:latin typeface="+mn-lt"/>
              </a:rPr>
              <a:t> consistent met de </a:t>
            </a:r>
            <a:r>
              <a:rPr lang="en-US" dirty="0" err="1" smtClean="0">
                <a:latin typeface="+mn-lt"/>
              </a:rPr>
              <a:t>grootte</a:t>
            </a:r>
            <a:r>
              <a:rPr lang="en-US" dirty="0" smtClean="0">
                <a:latin typeface="+mn-lt"/>
              </a:rPr>
              <a:t> van de kern</a:t>
            </a:r>
            <a:endParaRPr lang="en-US" dirty="0">
              <a:latin typeface="+mn-lt"/>
            </a:endParaRPr>
          </a:p>
        </p:txBody>
      </p:sp>
      <p:graphicFrame>
        <p:nvGraphicFramePr>
          <p:cNvPr id="188419" name="Object 3"/>
          <p:cNvGraphicFramePr>
            <a:graphicFrameLocks noChangeAspect="1"/>
          </p:cNvGraphicFramePr>
          <p:nvPr/>
        </p:nvGraphicFramePr>
        <p:xfrm>
          <a:off x="3581400" y="3559175"/>
          <a:ext cx="2284412" cy="327025"/>
        </p:xfrm>
        <a:graphic>
          <a:graphicData uri="http://schemas.openxmlformats.org/presentationml/2006/ole">
            <p:oleObj spid="_x0000_s188419" name="Equation" r:id="rId5" imgW="1422360" imgH="203040" progId="Equation.DSMT4">
              <p:embed/>
            </p:oleObj>
          </a:graphicData>
        </a:graphic>
      </p:graphicFrame>
      <p:sp>
        <p:nvSpPr>
          <p:cNvPr id="37" name="TextBox 17"/>
          <p:cNvSpPr txBox="1"/>
          <p:nvPr/>
        </p:nvSpPr>
        <p:spPr>
          <a:xfrm>
            <a:off x="533400" y="4105870"/>
            <a:ext cx="50292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dirty="0" err="1" smtClean="0">
                <a:latin typeface="+mn-lt"/>
              </a:rPr>
              <a:t>Splijting</a:t>
            </a:r>
            <a:r>
              <a:rPr lang="en-US" dirty="0" smtClean="0">
                <a:latin typeface="+mn-lt"/>
              </a:rPr>
              <a:t> </a:t>
            </a:r>
            <a:r>
              <a:rPr lang="en-US" dirty="0" err="1" smtClean="0">
                <a:latin typeface="+mn-lt"/>
              </a:rPr>
              <a:t>treedt</a:t>
            </a:r>
            <a:r>
              <a:rPr lang="en-US" dirty="0" smtClean="0">
                <a:latin typeface="+mn-lt"/>
              </a:rPr>
              <a:t> </a:t>
            </a:r>
            <a:r>
              <a:rPr lang="en-US" dirty="0" err="1" smtClean="0">
                <a:latin typeface="+mn-lt"/>
              </a:rPr>
              <a:t>niet</a:t>
            </a:r>
            <a:r>
              <a:rPr lang="en-US" dirty="0" smtClean="0">
                <a:latin typeface="+mn-lt"/>
              </a:rPr>
              <a:t> op, </a:t>
            </a:r>
            <a:r>
              <a:rPr lang="en-US" dirty="0" err="1" smtClean="0">
                <a:latin typeface="+mn-lt"/>
              </a:rPr>
              <a:t>maar</a:t>
            </a:r>
            <a:r>
              <a:rPr lang="en-US" dirty="0" smtClean="0">
                <a:latin typeface="+mn-lt"/>
              </a:rPr>
              <a:t> </a:t>
            </a:r>
            <a:r>
              <a:rPr lang="en-US" dirty="0" err="1" smtClean="0">
                <a:latin typeface="+mn-lt"/>
              </a:rPr>
              <a:t>neutronen</a:t>
            </a:r>
            <a:r>
              <a:rPr lang="en-US" dirty="0" smtClean="0">
                <a:latin typeface="+mn-lt"/>
              </a:rPr>
              <a:t> </a:t>
            </a:r>
            <a:r>
              <a:rPr lang="en-US" dirty="0" err="1" smtClean="0">
                <a:latin typeface="+mn-lt"/>
              </a:rPr>
              <a:t>kunnen</a:t>
            </a:r>
            <a:r>
              <a:rPr lang="en-US" dirty="0" smtClean="0">
                <a:latin typeface="+mn-lt"/>
              </a:rPr>
              <a:t> </a:t>
            </a:r>
            <a:r>
              <a:rPr lang="en-US" dirty="0" err="1" smtClean="0">
                <a:latin typeface="+mn-lt"/>
              </a:rPr>
              <a:t>wel</a:t>
            </a:r>
            <a:r>
              <a:rPr lang="en-US" dirty="0" smtClean="0">
                <a:latin typeface="+mn-lt"/>
              </a:rPr>
              <a:t> </a:t>
            </a:r>
            <a:r>
              <a:rPr lang="en-US" dirty="0" err="1" smtClean="0">
                <a:latin typeface="+mn-lt"/>
              </a:rPr>
              <a:t>ingevangen</a:t>
            </a:r>
            <a:r>
              <a:rPr lang="en-US" dirty="0" smtClean="0">
                <a:latin typeface="+mn-lt"/>
              </a:rPr>
              <a:t> </a:t>
            </a:r>
            <a:r>
              <a:rPr lang="en-US" dirty="0" err="1" smtClean="0">
                <a:latin typeface="+mn-lt"/>
              </a:rPr>
              <a:t>worden</a:t>
            </a:r>
            <a:endParaRPr lang="en-US" dirty="0">
              <a:latin typeface="+mn-lt"/>
            </a:endParaRPr>
          </a:p>
        </p:txBody>
      </p:sp>
      <p:sp>
        <p:nvSpPr>
          <p:cNvPr id="39" name="Tekstvak 38"/>
          <p:cNvSpPr txBox="1"/>
          <p:nvPr/>
        </p:nvSpPr>
        <p:spPr>
          <a:xfrm>
            <a:off x="6553200" y="2895600"/>
            <a:ext cx="16914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 smtClean="0">
                <a:latin typeface="+mn-lt"/>
              </a:rPr>
              <a:t>Elastisch </a:t>
            </a:r>
            <a:r>
              <a:rPr lang="nl-NL" i="1" dirty="0" smtClean="0">
                <a:latin typeface="+mn-lt"/>
              </a:rPr>
              <a:t>n + p</a:t>
            </a:r>
          </a:p>
        </p:txBody>
      </p:sp>
      <p:grpSp>
        <p:nvGrpSpPr>
          <p:cNvPr id="42" name="Groep 41"/>
          <p:cNvGrpSpPr/>
          <p:nvPr/>
        </p:nvGrpSpPr>
        <p:grpSpPr>
          <a:xfrm>
            <a:off x="5943600" y="4495800"/>
            <a:ext cx="2939042" cy="1905000"/>
            <a:chOff x="5943600" y="4495800"/>
            <a:chExt cx="2939042" cy="1905000"/>
          </a:xfrm>
        </p:grpSpPr>
        <p:pic>
          <p:nvPicPr>
            <p:cNvPr id="188420" name="Picture 4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6019800" y="4495800"/>
              <a:ext cx="2862842" cy="1905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0" name="Tekstvak 39"/>
            <p:cNvSpPr txBox="1"/>
            <p:nvPr/>
          </p:nvSpPr>
          <p:spPr>
            <a:xfrm>
              <a:off x="6553200" y="5650468"/>
              <a:ext cx="174278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l-NL" dirty="0" smtClean="0">
                  <a:latin typeface="+mn-lt"/>
                </a:rPr>
                <a:t>Absorptie </a:t>
              </a:r>
              <a:r>
                <a:rPr lang="nl-NL" i="1" dirty="0" smtClean="0">
                  <a:latin typeface="+mn-lt"/>
                </a:rPr>
                <a:t>n + p</a:t>
              </a:r>
            </a:p>
          </p:txBody>
        </p:sp>
        <p:sp>
          <p:nvSpPr>
            <p:cNvPr id="41" name="Rechthoek 40"/>
            <p:cNvSpPr/>
            <p:nvPr/>
          </p:nvSpPr>
          <p:spPr bwMode="auto">
            <a:xfrm>
              <a:off x="5943600" y="6019800"/>
              <a:ext cx="228600" cy="228600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nl-NL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Symbol" pitchFamily="18" charset="2"/>
              </a:endParaRPr>
            </a:p>
          </p:txBody>
        </p:sp>
      </p:grpSp>
      <p:sp>
        <p:nvSpPr>
          <p:cNvPr id="43" name="TextBox 17"/>
          <p:cNvSpPr txBox="1"/>
          <p:nvPr/>
        </p:nvSpPr>
        <p:spPr>
          <a:xfrm>
            <a:off x="533400" y="4763869"/>
            <a:ext cx="3048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dirty="0" err="1" smtClean="0">
                <a:latin typeface="+mn-lt"/>
              </a:rPr>
              <a:t>Werkzame</a:t>
            </a:r>
            <a:r>
              <a:rPr lang="en-US" dirty="0" smtClean="0">
                <a:latin typeface="+mn-lt"/>
              </a:rPr>
              <a:t> </a:t>
            </a:r>
            <a:r>
              <a:rPr lang="en-US" dirty="0" err="1" smtClean="0">
                <a:latin typeface="+mn-lt"/>
              </a:rPr>
              <a:t>doorsnede</a:t>
            </a:r>
            <a:r>
              <a:rPr lang="en-US" dirty="0" smtClean="0">
                <a:latin typeface="+mn-lt"/>
              </a:rPr>
              <a:t> </a:t>
            </a:r>
            <a:r>
              <a:rPr lang="en-US" dirty="0" err="1" smtClean="0">
                <a:latin typeface="+mn-lt"/>
              </a:rPr>
              <a:t>voor</a:t>
            </a:r>
            <a:r>
              <a:rPr lang="en-US" dirty="0" smtClean="0">
                <a:latin typeface="+mn-lt"/>
              </a:rPr>
              <a:t> </a:t>
            </a:r>
            <a:r>
              <a:rPr lang="en-US" dirty="0" err="1" smtClean="0">
                <a:latin typeface="+mn-lt"/>
              </a:rPr>
              <a:t>absorptie</a:t>
            </a:r>
            <a:r>
              <a:rPr lang="en-US" dirty="0" smtClean="0">
                <a:latin typeface="+mn-lt"/>
              </a:rPr>
              <a:t> is </a:t>
            </a:r>
            <a:r>
              <a:rPr lang="en-US" dirty="0" err="1" smtClean="0">
                <a:latin typeface="+mn-lt"/>
              </a:rPr>
              <a:t>evenredig</a:t>
            </a:r>
            <a:r>
              <a:rPr lang="en-US" dirty="0" smtClean="0">
                <a:latin typeface="+mn-lt"/>
              </a:rPr>
              <a:t> met </a:t>
            </a:r>
            <a:endParaRPr lang="en-US" dirty="0">
              <a:latin typeface="+mn-lt"/>
            </a:endParaRPr>
          </a:p>
        </p:txBody>
      </p:sp>
      <p:graphicFrame>
        <p:nvGraphicFramePr>
          <p:cNvPr id="188421" name="Object 5"/>
          <p:cNvGraphicFramePr>
            <a:graphicFrameLocks noChangeAspect="1"/>
          </p:cNvGraphicFramePr>
          <p:nvPr/>
        </p:nvGraphicFramePr>
        <p:xfrm>
          <a:off x="3541713" y="5029200"/>
          <a:ext cx="1263650" cy="347663"/>
        </p:xfrm>
        <a:graphic>
          <a:graphicData uri="http://schemas.openxmlformats.org/presentationml/2006/ole">
            <p:oleObj spid="_x0000_s188421" name="Equation" r:id="rId7" imgW="787320" imgH="215640" progId="Equation.DSMT4">
              <p:embed/>
            </p:oleObj>
          </a:graphicData>
        </a:graphic>
      </p:graphicFrame>
      <p:graphicFrame>
        <p:nvGraphicFramePr>
          <p:cNvPr id="188422" name="Object 6"/>
          <p:cNvGraphicFramePr>
            <a:graphicFrameLocks noChangeAspect="1"/>
          </p:cNvGraphicFramePr>
          <p:nvPr/>
        </p:nvGraphicFramePr>
        <p:xfrm>
          <a:off x="1600200" y="5627689"/>
          <a:ext cx="2792413" cy="428625"/>
        </p:xfrm>
        <a:graphic>
          <a:graphicData uri="http://schemas.openxmlformats.org/presentationml/2006/ole">
            <p:oleObj spid="_x0000_s188422" name="Equation" r:id="rId8" imgW="1739880" imgH="266400" progId="Equation.DSMT4">
              <p:embed/>
            </p:oleObj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1" dur="500"/>
                                        <p:tgtEl>
                                          <p:spTgt spid="1884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4" dur="500"/>
                                        <p:tgtEl>
                                          <p:spTgt spid="1884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5" dur="500"/>
                                        <p:tgtEl>
                                          <p:spTgt spid="1884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6" grpId="0"/>
      <p:bldP spid="8" grpId="0"/>
      <p:bldP spid="25" grpId="0"/>
      <p:bldP spid="27" grpId="0"/>
      <p:bldP spid="34" grpId="0"/>
      <p:bldP spid="35" grpId="0"/>
      <p:bldP spid="36" grpId="0"/>
      <p:bldP spid="37" grpId="0"/>
      <p:bldP spid="39" grpId="0"/>
      <p:bldP spid="43" grpId="0"/>
    </p:bldLst>
  </p:timing>
</p:sld>
</file>

<file path=ppt/theme/theme1.xml><?xml version="1.0" encoding="utf-8"?>
<a:theme xmlns:a="http://schemas.openxmlformats.org/drawingml/2006/main" name="Default Design">
  <a:themeElements>
    <a:clrScheme name="Default Design 6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C0C0C0"/>
      </a:accent1>
      <a:accent2>
        <a:srgbClr val="0066FF"/>
      </a:accent2>
      <a:accent3>
        <a:srgbClr val="FFFFFF"/>
      </a:accent3>
      <a:accent4>
        <a:srgbClr val="000000"/>
      </a:accent4>
      <a:accent5>
        <a:srgbClr val="DCDCDC"/>
      </a:accent5>
      <a:accent6>
        <a:srgbClr val="005CE7"/>
      </a:accent6>
      <a:hlink>
        <a:srgbClr val="FF0000"/>
      </a:hlink>
      <a:folHlink>
        <a:srgbClr val="009900"/>
      </a:folHlink>
    </a:clrScheme>
    <a:fontScheme name="Default Design">
      <a:majorFont>
        <a:latin typeface="Arial Rounded MT Bold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Symbol" pitchFamily="18" charset="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Symbol" pitchFamily="18" charset="2"/>
          </a:defRPr>
        </a:defPPr>
      </a:lstStyle>
    </a:lnDef>
    <a:txDef>
      <a:spPr>
        <a:noFill/>
      </a:spPr>
      <a:bodyPr>
        <a:spAutoFit/>
      </a:bodyPr>
      <a:lstStyle>
        <a:defPPr>
          <a:defRPr dirty="0" err="1" smtClean="0">
            <a:latin typeface="+mn-lt"/>
          </a:defRPr>
        </a:defPPr>
      </a:lstStyle>
    </a:tx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33527</TotalTime>
  <Words>2530</Words>
  <Application>Microsoft Office PowerPoint</Application>
  <PresentationFormat>Brief (216 x 279 mm)</PresentationFormat>
  <Paragraphs>382</Paragraphs>
  <Slides>32</Slides>
  <Notes>32</Notes>
  <HiddenSlides>0</HiddenSlides>
  <MMClips>0</MMClips>
  <ScaleCrop>false</ScaleCrop>
  <HeadingPairs>
    <vt:vector size="6" baseType="variant">
      <vt:variant>
        <vt:lpstr>Thema</vt:lpstr>
      </vt:variant>
      <vt:variant>
        <vt:i4>1</vt:i4>
      </vt:variant>
      <vt:variant>
        <vt:lpstr>Ingesloten OLE-bronprogramma's</vt:lpstr>
      </vt:variant>
      <vt:variant>
        <vt:i4>2</vt:i4>
      </vt:variant>
      <vt:variant>
        <vt:lpstr>Diatitels</vt:lpstr>
      </vt:variant>
      <vt:variant>
        <vt:i4>32</vt:i4>
      </vt:variant>
    </vt:vector>
  </HeadingPairs>
  <TitlesOfParts>
    <vt:vector size="35" baseType="lpstr">
      <vt:lpstr>Default Design</vt:lpstr>
      <vt:lpstr>Photo Editor Photo</vt:lpstr>
      <vt:lpstr>Equation</vt:lpstr>
      <vt:lpstr>Dia 1</vt:lpstr>
      <vt:lpstr>Dia 2</vt:lpstr>
      <vt:lpstr>Neutron interacties</vt:lpstr>
      <vt:lpstr>Waarschijnlijkheidsinterpretatie</vt:lpstr>
      <vt:lpstr>Mengsels (en moleculen) van nucleïden</vt:lpstr>
      <vt:lpstr>Voorbeeld</vt:lpstr>
      <vt:lpstr>Reactiesoorten</vt:lpstr>
      <vt:lpstr>Energie van neutronen</vt:lpstr>
      <vt:lpstr>Verstrooiing aan waterstof</vt:lpstr>
      <vt:lpstr>Compound kernen</vt:lpstr>
      <vt:lpstr>Resonanties</vt:lpstr>
      <vt:lpstr>Dopplerverbreding</vt:lpstr>
      <vt:lpstr>Drempelwaarden</vt:lpstr>
      <vt:lpstr>Splijtbaar materiaal</vt:lpstr>
      <vt:lpstr>Isotopen natuurlijk uranium</vt:lpstr>
      <vt:lpstr>Verstrooiing van neutronen</vt:lpstr>
      <vt:lpstr>Modereren van neutronen</vt:lpstr>
      <vt:lpstr>Reactor theorie: moderatoren</vt:lpstr>
      <vt:lpstr>Neutron energieverdelingen</vt:lpstr>
      <vt:lpstr>Neutron energieverdelingen</vt:lpstr>
      <vt:lpstr>Eigenschappen van nucleaire brandstof</vt:lpstr>
      <vt:lpstr>Reactor brandstof</vt:lpstr>
      <vt:lpstr>Neutron moderatoren</vt:lpstr>
      <vt:lpstr>Energiespectra van neutronen</vt:lpstr>
      <vt:lpstr>Neutronenbalans</vt:lpstr>
      <vt:lpstr>Geval 1: snelle neutronen</vt:lpstr>
      <vt:lpstr>Geval 2: intermediate neutronen</vt:lpstr>
      <vt:lpstr>Geval 3: thermische neutronen</vt:lpstr>
      <vt:lpstr>Energy averaged reaction rates</vt:lpstr>
      <vt:lpstr>Dia 30</vt:lpstr>
      <vt:lpstr>Gemiddelde werkzame doorsneden</vt:lpstr>
      <vt:lpstr>Vermenigvuldiging in oneindig medium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Visie HEF</dc:title>
  <dc:creator>Jo van den Brand</dc:creator>
  <cp:lastModifiedBy>su</cp:lastModifiedBy>
  <cp:revision>1392</cp:revision>
  <cp:lastPrinted>2002-09-13T18:52:55Z</cp:lastPrinted>
  <dcterms:created xsi:type="dcterms:W3CDTF">2001-01-08T10:28:24Z</dcterms:created>
  <dcterms:modified xsi:type="dcterms:W3CDTF">2011-04-05T06:36:55Z</dcterms:modified>
</cp:coreProperties>
</file>