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0" r:id="rId2"/>
    <p:sldId id="967" r:id="rId3"/>
    <p:sldId id="968" r:id="rId4"/>
    <p:sldId id="969" r:id="rId5"/>
    <p:sldId id="971" r:id="rId6"/>
    <p:sldId id="972" r:id="rId7"/>
    <p:sldId id="977" r:id="rId8"/>
    <p:sldId id="973" r:id="rId9"/>
    <p:sldId id="974" r:id="rId10"/>
    <p:sldId id="976" r:id="rId11"/>
    <p:sldId id="975" r:id="rId12"/>
    <p:sldId id="879" r:id="rId13"/>
    <p:sldId id="1016" r:id="rId14"/>
    <p:sldId id="978" r:id="rId15"/>
    <p:sldId id="979" r:id="rId16"/>
    <p:sldId id="913" r:id="rId17"/>
    <p:sldId id="980" r:id="rId18"/>
    <p:sldId id="981" r:id="rId19"/>
    <p:sldId id="982" r:id="rId20"/>
    <p:sldId id="984" r:id="rId21"/>
    <p:sldId id="985" r:id="rId22"/>
    <p:sldId id="986" r:id="rId23"/>
    <p:sldId id="987" r:id="rId24"/>
    <p:sldId id="988" r:id="rId25"/>
    <p:sldId id="989" r:id="rId26"/>
    <p:sldId id="990" r:id="rId27"/>
    <p:sldId id="991" r:id="rId28"/>
    <p:sldId id="992" r:id="rId29"/>
    <p:sldId id="993" r:id="rId30"/>
    <p:sldId id="994" r:id="rId31"/>
    <p:sldId id="996" r:id="rId32"/>
    <p:sldId id="995" r:id="rId33"/>
    <p:sldId id="997" r:id="rId34"/>
    <p:sldId id="998" r:id="rId35"/>
    <p:sldId id="911" r:id="rId36"/>
    <p:sldId id="1000" r:id="rId37"/>
    <p:sldId id="1001" r:id="rId38"/>
    <p:sldId id="1002" r:id="rId39"/>
    <p:sldId id="999" r:id="rId40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FEFCAC"/>
    <a:srgbClr val="CCFF66"/>
    <a:srgbClr val="CC0000"/>
    <a:srgbClr val="0033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 autoAdjust="0"/>
  </p:normalViewPr>
  <p:slideViewPr>
    <p:cSldViewPr>
      <p:cViewPr varScale="1">
        <p:scale>
          <a:sx n="133" d="100"/>
          <a:sy n="133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53.wmf"/><Relationship Id="rId7" Type="http://schemas.openxmlformats.org/officeDocument/2006/relationships/image" Target="../media/image157.wmf"/><Relationship Id="rId2" Type="http://schemas.openxmlformats.org/officeDocument/2006/relationships/image" Target="../media/image143.wmf"/><Relationship Id="rId1" Type="http://schemas.openxmlformats.org/officeDocument/2006/relationships/image" Target="../media/image152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10" Type="http://schemas.openxmlformats.org/officeDocument/2006/relationships/image" Target="../media/image160.wmf"/><Relationship Id="rId4" Type="http://schemas.openxmlformats.org/officeDocument/2006/relationships/image" Target="../media/image154.wmf"/><Relationship Id="rId9" Type="http://schemas.openxmlformats.org/officeDocument/2006/relationships/image" Target="../media/image15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45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46680F-28CB-48FE-8920-032F41C41B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69FBCE8-488B-42CC-A9BF-472CA028CE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CC6F-50D6-4683-A002-B1C634B75D5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1702C-42A1-42D4-971A-7AA863F8BE4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F285B-7127-40A6-82A1-31B348616AA7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29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6DE82-8A77-4984-BC9A-F1C2E0E48B04}" type="slidenum">
              <a:rPr lang="en-US"/>
              <a:pPr/>
              <a:t>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7613" y="688975"/>
            <a:ext cx="4600575" cy="344963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574" y="4368744"/>
            <a:ext cx="5162654" cy="413788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39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4AFBE-C2DA-4785-8CC8-575DC99ED259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9FC26-3AFB-4582-A85F-8A59664394F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037A-869B-4D9F-86E5-B183D52ECAD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0EDA-F8C2-4EA9-8E0E-CA5804E561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E8A7-6AE7-4270-A79D-6BBA0BB8BCE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B94B-D739-48A3-849B-1A62EFC6B3B6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8B60-521F-4044-8CB8-2433A70C485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2D70-CEFC-433C-A764-779E4D701B9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F25C-10C7-455A-A994-B541E4C3BBF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AD69-3F88-42AA-8037-D108AE69106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2208-B276-44D4-BF14-D6216503765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9B92-A8A1-4F9F-B754-3031C4F3180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1C28-357C-4679-8476-A766647A6E3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0453-42AB-457D-BF37-B9AD1766E30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EDDC-1637-4DF1-BDEF-0C99B57BAFB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AE2A988-92F3-4916-AAC9-459C3F1B2C0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ikhef.nl/~jo/ne" TargetMode="External"/><Relationship Id="rId4" Type="http://schemas.openxmlformats.org/officeDocument/2006/relationships/hyperlink" Target="http://www.nikhef.nl/~j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0.png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8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47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b="0" i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www.nikhef.nl/~jo/ne</a:t>
            </a: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March 28, 2011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Arial Rounded MT Bold" pitchFamily="34" charset="0"/>
              </a:rPr>
              <a:t>Nuclear energy</a:t>
            </a:r>
            <a:endParaRPr lang="en-US" sz="4400" b="1" i="1" dirty="0">
              <a:solidFill>
                <a:srgbClr val="000099"/>
              </a:solidFill>
              <a:latin typeface="Arial Rounded MT Bold" pitchFamily="34" charset="0"/>
            </a:endParaRPr>
          </a:p>
          <a:p>
            <a:pPr algn="ctr" eaLnBrk="0" hangingPunct="0"/>
            <a:r>
              <a:rPr lang="en-US" sz="3200" b="1" i="1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FEW </a:t>
            </a:r>
            <a:r>
              <a:rPr lang="en-US" sz="3200" b="1" i="1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course</a:t>
            </a:r>
            <a:endParaRPr lang="en-US" sz="3200" b="1" i="1" dirty="0">
              <a:solidFill>
                <a:schemeClr val="hlink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07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266627" y="6550223"/>
            <a:ext cx="187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Week 1, </a:t>
            </a:r>
            <a:r>
              <a:rPr lang="nl-NL" sz="1400" dirty="0" err="1" smtClean="0">
                <a:latin typeface="+mn-lt"/>
              </a:rPr>
              <a:t>jo</a:t>
            </a:r>
            <a:r>
              <a:rPr lang="nl-NL" sz="1400" dirty="0" smtClean="0">
                <a:latin typeface="+mn-lt"/>
              </a:rPr>
              <a:t>@</a:t>
            </a:r>
            <a:r>
              <a:rPr lang="nl-NL" sz="1400" dirty="0" err="1" smtClean="0">
                <a:latin typeface="+mn-lt"/>
              </a:rPr>
              <a:t>nikhef.nl</a:t>
            </a:r>
            <a:endParaRPr lang="nl-NL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Bindingsenergie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: neutron + uranium(235) </a:t>
            </a:r>
            <a:r>
              <a:rPr lang="en-US" dirty="0" smtClean="0">
                <a:latin typeface="+mn-lt"/>
                <a:sym typeface="Symbol"/>
              </a:rPr>
              <a:t> </a:t>
            </a:r>
            <a:r>
              <a:rPr lang="en-US" dirty="0" err="1" smtClean="0">
                <a:latin typeface="+mn-lt"/>
                <a:sym typeface="Symbol"/>
              </a:rPr>
              <a:t>splijting</a:t>
            </a:r>
            <a:r>
              <a:rPr lang="en-US" dirty="0" smtClean="0">
                <a:latin typeface="+mn-lt"/>
                <a:sym typeface="Symbol"/>
              </a:rPr>
              <a:t> + 200 </a:t>
            </a:r>
            <a:r>
              <a:rPr lang="en-US" dirty="0" err="1" smtClean="0">
                <a:latin typeface="+mn-lt"/>
                <a:sym typeface="Symbol"/>
              </a:rPr>
              <a:t>MeV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Vergelijk</a:t>
            </a:r>
            <a:r>
              <a:rPr lang="en-US" dirty="0" smtClean="0">
                <a:latin typeface="+mn-lt"/>
              </a:rPr>
              <a:t> met</a:t>
            </a:r>
            <a:endParaRPr lang="en-US" dirty="0">
              <a:latin typeface="+mn-lt"/>
            </a:endParaRPr>
          </a:p>
        </p:txBody>
      </p:sp>
      <p:pic>
        <p:nvPicPr>
          <p:cNvPr id="9" name="Picture 22" descr="C:\Users\jo\Desktop\698px-Binding_energy_curve_-_all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550" y="2438400"/>
            <a:ext cx="6648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028950" y="3086100"/>
            <a:ext cx="5153025" cy="785813"/>
            <a:chOff x="1676400" y="2171700"/>
            <a:chExt cx="5153025" cy="785812"/>
          </a:xfrm>
        </p:grpSpPr>
        <p:graphicFrame>
          <p:nvGraphicFramePr>
            <p:cNvPr id="11" name="Object 24"/>
            <p:cNvGraphicFramePr>
              <a:graphicFrameLocks noChangeAspect="1"/>
            </p:cNvGraphicFramePr>
            <p:nvPr/>
          </p:nvGraphicFramePr>
          <p:xfrm>
            <a:off x="6019800" y="2514600"/>
            <a:ext cx="581025" cy="442912"/>
          </p:xfrm>
          <a:graphic>
            <a:graphicData uri="http://schemas.openxmlformats.org/presentationml/2006/ole">
              <p:oleObj spid="_x0000_s135170" name="Equation" r:id="rId5" imgW="317160" imgH="241200" progId="Equation.3">
                <p:embed/>
              </p:oleObj>
            </a:graphicData>
          </a:graphic>
        </p:graphicFrame>
        <p:sp>
          <p:nvSpPr>
            <p:cNvPr id="13" name="Oval 27"/>
            <p:cNvSpPr/>
            <p:nvPr/>
          </p:nvSpPr>
          <p:spPr bwMode="auto">
            <a:xfrm>
              <a:off x="6600825" y="21717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4" name="Straight Connector 31"/>
            <p:cNvCxnSpPr/>
            <p:nvPr/>
          </p:nvCxnSpPr>
          <p:spPr bwMode="auto">
            <a:xfrm rot="10800000">
              <a:off x="1676400" y="2286000"/>
              <a:ext cx="5029200" cy="1588"/>
            </a:xfrm>
            <a:prstGeom prst="lin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028950" y="2817813"/>
            <a:ext cx="2514600" cy="384175"/>
            <a:chOff x="1676400" y="1903412"/>
            <a:chExt cx="2514600" cy="383382"/>
          </a:xfrm>
        </p:grpSpPr>
        <p:cxnSp>
          <p:nvCxnSpPr>
            <p:cNvPr id="16" name="Straight Connector 32"/>
            <p:cNvCxnSpPr/>
            <p:nvPr/>
          </p:nvCxnSpPr>
          <p:spPr bwMode="auto">
            <a:xfrm rot="10800000">
              <a:off x="1676400" y="1903412"/>
              <a:ext cx="2514600" cy="1584"/>
            </a:xfrm>
            <a:prstGeom prst="lin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3162300" y="2095500"/>
              <a:ext cx="381000" cy="1588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9" name="TextBox 36"/>
            <p:cNvSpPr txBox="1">
              <a:spLocks noChangeArrowheads="1"/>
            </p:cNvSpPr>
            <p:nvPr/>
          </p:nvSpPr>
          <p:spPr bwMode="auto">
            <a:xfrm>
              <a:off x="3390900" y="1905000"/>
              <a:ext cx="620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DBE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541963" y="2819400"/>
            <a:ext cx="1068387" cy="3506788"/>
            <a:chOff x="4190206" y="1905000"/>
            <a:chExt cx="1067594" cy="3505994"/>
          </a:xfrm>
        </p:grpSpPr>
        <p:cxnSp>
          <p:nvCxnSpPr>
            <p:cNvPr id="21" name="Straight Connector 29"/>
            <p:cNvCxnSpPr/>
            <p:nvPr/>
          </p:nvCxnSpPr>
          <p:spPr bwMode="auto">
            <a:xfrm rot="5400000" flipH="1" flipV="1">
              <a:off x="2438002" y="3657204"/>
              <a:ext cx="3505994" cy="1586"/>
            </a:xfrm>
            <a:prstGeom prst="line">
              <a:avLst/>
            </a:prstGeom>
            <a:noFill/>
            <a:ln w="254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38"/>
            <p:cNvSpPr txBox="1"/>
            <p:nvPr/>
          </p:nvSpPr>
          <p:spPr>
            <a:xfrm>
              <a:off x="4191792" y="2590645"/>
              <a:ext cx="1066008" cy="645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70C0"/>
                  </a:solidFill>
                  <a:latin typeface="+mn-lt"/>
                </a:rPr>
                <a:t>Fission products</a:t>
              </a:r>
            </a:p>
          </p:txBody>
        </p:sp>
      </p:grpSp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5950" y="4648200"/>
            <a:ext cx="3076575" cy="14573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621632"/>
            <a:ext cx="1456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kstvak 23"/>
          <p:cNvSpPr txBox="1"/>
          <p:nvPr/>
        </p:nvSpPr>
        <p:spPr>
          <a:xfrm>
            <a:off x="4038600" y="157162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(4.0 </a:t>
            </a:r>
            <a:r>
              <a:rPr lang="nl-NL" sz="1400" dirty="0" err="1" smtClean="0">
                <a:latin typeface="+mn-lt"/>
              </a:rPr>
              <a:t>eV</a:t>
            </a:r>
            <a:r>
              <a:rPr lang="nl-NL" sz="1400" dirty="0" smtClean="0">
                <a:latin typeface="+mn-lt"/>
              </a:rPr>
              <a:t>)</a:t>
            </a:r>
            <a:endParaRPr lang="nl-NL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Kernkracht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" name="TextBox 17"/>
          <p:cNvSpPr txBox="1"/>
          <p:nvPr/>
        </p:nvSpPr>
        <p:spPr>
          <a:xfrm>
            <a:off x="533400" y="144780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Nucleonen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sterke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kernkrachten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1840468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Dracht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enkele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femtometers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209800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Ingewikkelde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kracht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functie</a:t>
            </a:r>
            <a:r>
              <a:rPr lang="en-US" dirty="0" smtClean="0">
                <a:latin typeface="+mn-lt"/>
              </a:rPr>
              <a:t> van </a:t>
            </a:r>
            <a:r>
              <a:rPr lang="en-US" i="1" dirty="0" smtClean="0">
                <a:latin typeface="+mn-lt"/>
              </a:rPr>
              <a:t>N – Z</a:t>
            </a:r>
            <a:r>
              <a:rPr lang="en-US" dirty="0" smtClean="0">
                <a:latin typeface="+mn-lt"/>
              </a:rPr>
              <a:t>, spin, spin-</a:t>
            </a:r>
            <a:r>
              <a:rPr lang="en-US" dirty="0" err="1" smtClean="0">
                <a:latin typeface="+mn-lt"/>
              </a:rPr>
              <a:t>baan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koppeling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964455" cy="41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2590800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Z &gt; 82</a:t>
            </a:r>
          </a:p>
          <a:p>
            <a:pPr>
              <a:defRPr/>
            </a:pP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elektrostatische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afstoting</a:t>
            </a:r>
            <a:endParaRPr lang="en-US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3316069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zwakke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4001869"/>
            <a:ext cx="51816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bestaan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interacties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gravitatie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elektromagnetisme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sterke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wisselwerking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zwakke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wisselwerking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Fysica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24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Enrico</a:t>
            </a:r>
            <a:r>
              <a:rPr lang="en-US" dirty="0" smtClean="0">
                <a:latin typeface="+mn-lt"/>
              </a:rPr>
              <a:t> Fermi: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geschiktste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projectielen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kernreacties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transmutaties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veroorzaken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onderhevig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sterke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wisselweking</a:t>
            </a:r>
            <a:r>
              <a:rPr lang="en-US" dirty="0" smtClean="0">
                <a:latin typeface="+mn-lt"/>
              </a:rPr>
              <a:t>, en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last van </a:t>
            </a:r>
            <a:r>
              <a:rPr lang="en-US" dirty="0" err="1" smtClean="0">
                <a:latin typeface="+mn-lt"/>
              </a:rPr>
              <a:t>Coulombafstoting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zoals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protonen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alfa-deeltjes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373" y="4114800"/>
            <a:ext cx="22886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7"/>
          <p:cNvSpPr txBox="1"/>
          <p:nvPr/>
        </p:nvSpPr>
        <p:spPr>
          <a:xfrm>
            <a:off x="533400" y="2450068"/>
            <a:ext cx="6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Enrico</a:t>
            </a:r>
            <a:r>
              <a:rPr lang="en-US" dirty="0" smtClean="0">
                <a:latin typeface="+mn-lt"/>
              </a:rPr>
              <a:t> Fermi: met uranium (</a:t>
            </a:r>
            <a:r>
              <a:rPr lang="en-US" i="1" dirty="0" smtClean="0">
                <a:latin typeface="+mn-lt"/>
              </a:rPr>
              <a:t>Z = 92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nieuwe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elementen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geproduceerd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dirty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3974068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Behoudswetten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gelden</a:t>
            </a:r>
            <a:r>
              <a:rPr lang="en-US" dirty="0" smtClean="0">
                <a:latin typeface="+mn-lt"/>
              </a:rPr>
              <a:t>              (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baryon- en </a:t>
            </a:r>
            <a:r>
              <a:rPr lang="en-US" dirty="0" err="1" smtClean="0">
                <a:latin typeface="+mn-lt"/>
              </a:rPr>
              <a:t>leptongetal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533400" y="3135868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Transuranen</a:t>
            </a:r>
            <a:r>
              <a:rPr lang="en-US" dirty="0" smtClean="0">
                <a:latin typeface="+mn-lt"/>
              </a:rPr>
              <a:t>: neptunium (</a:t>
            </a:r>
            <a:r>
              <a:rPr lang="en-US" i="1" dirty="0" smtClean="0">
                <a:latin typeface="+mn-lt"/>
              </a:rPr>
              <a:t>Z = 93</a:t>
            </a:r>
            <a:r>
              <a:rPr lang="en-US" dirty="0" smtClean="0">
                <a:latin typeface="+mn-lt"/>
              </a:rPr>
              <a:t>) en plutonium (</a:t>
            </a:r>
            <a:r>
              <a:rPr lang="en-US" i="1" dirty="0" smtClean="0">
                <a:latin typeface="+mn-lt"/>
              </a:rPr>
              <a:t>Z = 94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werden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gemaakt</a:t>
            </a:r>
            <a:endParaRPr lang="en-US" dirty="0">
              <a:latin typeface="+mn-lt"/>
            </a:endParaRPr>
          </a:p>
        </p:txBody>
      </p:sp>
      <p:pic>
        <p:nvPicPr>
          <p:cNvPr id="2054" name="Picture 6" descr="\\vmware-host\Shared Folders\Desktop\484px-Enrico_Fermi_1943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323804"/>
            <a:ext cx="1981200" cy="2456033"/>
          </a:xfrm>
          <a:prstGeom prst="rect">
            <a:avLst/>
          </a:prstGeom>
          <a:noFill/>
        </p:spPr>
      </p:pic>
      <p:pic>
        <p:nvPicPr>
          <p:cNvPr id="2055" name="Picture 7" descr="\\vmware-host\Shared Folders\Desktop\631px-Plutonium_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362" y="3048000"/>
            <a:ext cx="1443038" cy="1371600"/>
          </a:xfrm>
          <a:prstGeom prst="rect">
            <a:avLst/>
          </a:prstGeom>
          <a:noFill/>
        </p:spPr>
      </p:pic>
      <p:pic>
        <p:nvPicPr>
          <p:cNvPr id="2056" name="Picture 8" descr="\\vmware-host\Shared Folders\Desktop\B-Reactor_Hanfo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2610914" cy="2057400"/>
          </a:xfrm>
          <a:prstGeom prst="rect">
            <a:avLst/>
          </a:prstGeom>
          <a:noFill/>
        </p:spPr>
      </p:pic>
      <p:pic>
        <p:nvPicPr>
          <p:cNvPr id="2057" name="Picture 9" descr="\\vmware-host\Shared Folders\Desktop\Neptuniu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792309"/>
            <a:ext cx="2655888" cy="2065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7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  <a:noFill/>
        </p:spPr>
        <p:txBody>
          <a:bodyPr/>
          <a:lstStyle/>
          <a:p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Splijting</a:t>
            </a:r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 van </a:t>
            </a:r>
            <a:r>
              <a:rPr lang="en-GB" i="1" baseline="30000" dirty="0" smtClean="0">
                <a:solidFill>
                  <a:srgbClr val="000099"/>
                </a:solidFill>
                <a:cs typeface="Times New Roman" pitchFamily="18" charset="0"/>
              </a:rPr>
              <a:t>235</a:t>
            </a:r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U</a:t>
            </a:r>
            <a:endParaRPr lang="nl-NL" i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4800" y="1143000"/>
            <a:ext cx="6705600" cy="203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6550" indent="-336550">
              <a:buClr>
                <a:srgbClr val="FFFF99"/>
              </a:buClr>
              <a:buSzPct val="75000"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Verval</a:t>
            </a:r>
            <a:r>
              <a:rPr lang="en-GB" sz="1400" dirty="0" smtClean="0">
                <a:latin typeface="Arial" charset="0"/>
              </a:rPr>
              <a:t> van </a:t>
            </a:r>
            <a:r>
              <a:rPr lang="en-GB" sz="1400" dirty="0" err="1" smtClean="0">
                <a:latin typeface="Arial" charset="0"/>
              </a:rPr>
              <a:t>zware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kernen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kan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geinduceerd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worden</a:t>
            </a:r>
            <a:r>
              <a:rPr lang="en-GB" sz="1400" dirty="0" smtClean="0">
                <a:latin typeface="Arial" charset="0"/>
              </a:rPr>
              <a:t> door </a:t>
            </a:r>
            <a:r>
              <a:rPr lang="en-GB" sz="1400" dirty="0" err="1" smtClean="0">
                <a:latin typeface="Arial" charset="0"/>
              </a:rPr>
              <a:t>absorptie</a:t>
            </a:r>
            <a:r>
              <a:rPr lang="en-GB" sz="1400" dirty="0" smtClean="0">
                <a:latin typeface="Arial" charset="0"/>
              </a:rPr>
              <a:t> van </a:t>
            </a:r>
            <a:r>
              <a:rPr lang="en-GB" sz="1400" dirty="0" err="1" smtClean="0">
                <a:latin typeface="Arial" charset="0"/>
              </a:rPr>
              <a:t>neutronen</a:t>
            </a:r>
            <a:r>
              <a:rPr lang="en-GB" sz="1400" dirty="0" smtClean="0">
                <a:latin typeface="Arial" charset="0"/>
              </a:rPr>
              <a:t>. </a:t>
            </a:r>
            <a:r>
              <a:rPr lang="en-GB" sz="1400" dirty="0" err="1" smtClean="0">
                <a:latin typeface="Arial" charset="0"/>
              </a:rPr>
              <a:t>Dat</a:t>
            </a:r>
            <a:r>
              <a:rPr lang="en-GB" sz="1400" dirty="0" smtClean="0">
                <a:latin typeface="Arial" charset="0"/>
              </a:rPr>
              <a:t> was </a:t>
            </a:r>
            <a:r>
              <a:rPr lang="en-GB" sz="1400" dirty="0" err="1" smtClean="0">
                <a:latin typeface="Arial" charset="0"/>
              </a:rPr>
              <a:t>voorspeld</a:t>
            </a:r>
            <a:r>
              <a:rPr lang="en-GB" sz="1400" dirty="0" smtClean="0">
                <a:latin typeface="Arial" charset="0"/>
              </a:rPr>
              <a:t> door </a:t>
            </a:r>
            <a:r>
              <a:rPr lang="en-GB" sz="1400" dirty="0" err="1" smtClean="0">
                <a:latin typeface="Arial" charset="0"/>
              </a:rPr>
              <a:t>Enrico</a:t>
            </a:r>
            <a:r>
              <a:rPr lang="en-GB" sz="1400" dirty="0" smtClean="0">
                <a:latin typeface="Arial" charset="0"/>
              </a:rPr>
              <a:t> Fermi en </a:t>
            </a:r>
            <a:r>
              <a:rPr lang="en-GB" sz="1400" dirty="0" err="1" smtClean="0">
                <a:latin typeface="Arial" charset="0"/>
              </a:rPr>
              <a:t>werd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ontdekt</a:t>
            </a:r>
            <a:r>
              <a:rPr lang="en-GB" sz="1400" dirty="0" smtClean="0">
                <a:latin typeface="Arial" charset="0"/>
              </a:rPr>
              <a:t> door Otto Hahn, </a:t>
            </a:r>
            <a:r>
              <a:rPr lang="en-GB" sz="1400" dirty="0" err="1" smtClean="0">
                <a:latin typeface="Arial" charset="0"/>
              </a:rPr>
              <a:t>Lise</a:t>
            </a:r>
            <a:r>
              <a:rPr lang="en-GB" sz="1400" dirty="0" smtClean="0">
                <a:latin typeface="Arial" charset="0"/>
              </a:rPr>
              <a:t> Meitner </a:t>
            </a:r>
            <a:r>
              <a:rPr lang="en-GB" sz="1400" dirty="0" err="1" smtClean="0">
                <a:latin typeface="Arial" charset="0"/>
              </a:rPr>
              <a:t>enFritz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Strassmann</a:t>
            </a:r>
            <a:r>
              <a:rPr lang="en-GB" sz="1400" dirty="0" smtClean="0">
                <a:latin typeface="Arial" charset="0"/>
              </a:rPr>
              <a:t> (Dec.1938)</a:t>
            </a:r>
            <a:endParaRPr lang="en-GB" sz="1400" dirty="0">
              <a:latin typeface="Arial" charset="0"/>
            </a:endParaRPr>
          </a:p>
          <a:p>
            <a:pPr marL="336550" indent="-336550">
              <a:buClr>
                <a:srgbClr val="FFFF99"/>
              </a:buClr>
              <a:buSzPct val="75000"/>
              <a:buFont typeface="Monotype Sorts" charset="2"/>
              <a:buChar char="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1400" dirty="0" smtClean="0">
              <a:latin typeface="Arial" charset="0"/>
            </a:endParaRPr>
          </a:p>
          <a:p>
            <a:pPr marL="336550" indent="-336550">
              <a:buClr>
                <a:srgbClr val="FFFF99"/>
              </a:buClr>
              <a:buSzPct val="75000"/>
              <a:buFont typeface="Monotype Sorts" charset="2"/>
              <a:buChar char="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Verandering</a:t>
            </a:r>
            <a:r>
              <a:rPr lang="en-GB" sz="1400" dirty="0" smtClean="0">
                <a:latin typeface="Arial" charset="0"/>
              </a:rPr>
              <a:t> van </a:t>
            </a:r>
            <a:r>
              <a:rPr lang="en-GB" sz="1400" dirty="0" err="1" smtClean="0">
                <a:latin typeface="Arial" charset="0"/>
              </a:rPr>
              <a:t>elementen</a:t>
            </a:r>
            <a:r>
              <a:rPr lang="en-GB" sz="1400" dirty="0" smtClean="0">
                <a:latin typeface="Arial" charset="0"/>
              </a:rPr>
              <a:t>: </a:t>
            </a:r>
            <a:r>
              <a:rPr lang="en-GB" sz="1400" dirty="0" err="1" smtClean="0">
                <a:latin typeface="Arial" charset="0"/>
              </a:rPr>
              <a:t>verander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lood</a:t>
            </a:r>
            <a:r>
              <a:rPr lang="en-GB" sz="1400" dirty="0" smtClean="0">
                <a:latin typeface="Arial" charset="0"/>
              </a:rPr>
              <a:t> in </a:t>
            </a:r>
            <a:r>
              <a:rPr lang="en-GB" sz="1400" dirty="0" err="1" smtClean="0">
                <a:latin typeface="Arial" charset="0"/>
              </a:rPr>
              <a:t>goud</a:t>
            </a:r>
            <a:r>
              <a:rPr lang="en-GB" sz="1400" dirty="0" smtClean="0">
                <a:latin typeface="Arial" charset="0"/>
              </a:rPr>
              <a:t>...</a:t>
            </a:r>
            <a:endParaRPr lang="en-GB" sz="1400" dirty="0">
              <a:latin typeface="Arial" charset="0"/>
            </a:endParaRPr>
          </a:p>
          <a:p>
            <a:pPr marL="336550" indent="-336550">
              <a:buClr>
                <a:srgbClr val="FFFF99"/>
              </a:buClr>
              <a:buSzPct val="75000"/>
              <a:buFont typeface="Monotype Sorts" charset="2"/>
              <a:buChar char="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1400" dirty="0">
              <a:latin typeface="Arial" charset="0"/>
            </a:endParaRPr>
          </a:p>
          <a:p>
            <a:pPr marL="336550" indent="-336550">
              <a:buClr>
                <a:srgbClr val="FFFF99"/>
              </a:buClr>
              <a:buSzPct val="75000"/>
              <a:buFont typeface="Monotype Sorts" charset="2"/>
              <a:buChar char="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Sporen</a:t>
            </a:r>
            <a:r>
              <a:rPr lang="en-GB" sz="1400" dirty="0" smtClean="0">
                <a:latin typeface="Arial" charset="0"/>
              </a:rPr>
              <a:t> van Barium </a:t>
            </a:r>
            <a:r>
              <a:rPr lang="en-GB" sz="1400" dirty="0" err="1" smtClean="0">
                <a:latin typeface="Arial" charset="0"/>
              </a:rPr>
              <a:t>gevonden</a:t>
            </a:r>
            <a:endParaRPr lang="en-GB" sz="1400" dirty="0" smtClean="0">
              <a:latin typeface="Arial" charset="0"/>
            </a:endParaRPr>
          </a:p>
          <a:p>
            <a:pPr marL="336550" indent="-336550">
              <a:buClr>
                <a:srgbClr val="FFFF99"/>
              </a:buClr>
              <a:buSzPct val="75000"/>
              <a:buFont typeface="Monotype Sorts" charset="2"/>
              <a:buChar char="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1400" dirty="0" smtClean="0">
              <a:latin typeface="Arial" charset="0"/>
            </a:endParaRPr>
          </a:p>
          <a:p>
            <a:pPr marL="336550" indent="-336550">
              <a:buClr>
                <a:srgbClr val="FFFF99"/>
              </a:buClr>
              <a:buSzPct val="75000"/>
              <a:buFont typeface="Monotype Sorts" charset="2"/>
              <a:buChar char="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Energie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vrijgave</a:t>
            </a:r>
            <a:r>
              <a:rPr lang="en-GB" sz="1400" dirty="0" smtClean="0">
                <a:latin typeface="Arial" charset="0"/>
              </a:rPr>
              <a:t> in </a:t>
            </a:r>
            <a:r>
              <a:rPr lang="en-GB" sz="1400" dirty="0" err="1" smtClean="0">
                <a:latin typeface="Arial" charset="0"/>
              </a:rPr>
              <a:t>splijting</a:t>
            </a:r>
            <a:r>
              <a:rPr lang="en-GB" sz="1400" dirty="0" smtClean="0">
                <a:latin typeface="Arial" charset="0"/>
              </a:rPr>
              <a:t> van uranium</a:t>
            </a:r>
            <a:endParaRPr lang="en-GB" sz="1400" dirty="0">
              <a:latin typeface="Arial" charset="0"/>
            </a:endParaRPr>
          </a:p>
        </p:txBody>
      </p:sp>
      <p:pic>
        <p:nvPicPr>
          <p:cNvPr id="27653" name="Picture 1040" descr="C:\Users\jo\Desktop\3dd977157883544970fd89c3ada214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33725"/>
            <a:ext cx="5210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42" descr="C:\Users\jo\Desktop\800px-Nuclear_Fission_Experimental_Apparatus_1938_-_Deutsches_Museum_-_Mun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7400" y="1676400"/>
            <a:ext cx="1968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86720"/>
            <a:ext cx="5715000" cy="317128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318634"/>
            <a:ext cx="3352800" cy="153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Kernsplijtingsreacties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" name="TextBox 17"/>
          <p:cNvSpPr txBox="1"/>
          <p:nvPr/>
        </p:nvSpPr>
        <p:spPr>
          <a:xfrm>
            <a:off x="533400" y="144780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 van uranium-235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18404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Levert</a:t>
            </a:r>
            <a:r>
              <a:rPr lang="en-US" dirty="0" smtClean="0">
                <a:latin typeface="+mn-lt"/>
              </a:rPr>
              <a:t> 200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, 2 – 3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, 2 </a:t>
            </a:r>
            <a:r>
              <a:rPr lang="en-US" dirty="0" err="1" smtClean="0">
                <a:latin typeface="+mn-lt"/>
              </a:rPr>
              <a:t>lichte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, gamma’s, neutrino’s 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22860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80% van de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kinetische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splijtingsfragmenten</a:t>
            </a:r>
            <a:endParaRPr lang="en-US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331606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Merendeel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(193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geabsorbeerd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381000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Mechanisme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energiedissipatie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splijtingsfragmenten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geladen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deeltjes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fotonen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err="1" smtClean="0">
                <a:latin typeface="+mn-lt"/>
              </a:rPr>
              <a:t>neutronen</a:t>
            </a:r>
            <a:r>
              <a:rPr lang="en-US" sz="1600" dirty="0" smtClean="0">
                <a:latin typeface="+mn-lt"/>
              </a:rPr>
              <a:t> en neutrino’s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43400"/>
            <a:ext cx="4681538" cy="2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7"/>
          <p:cNvSpPr txBox="1"/>
          <p:nvPr/>
        </p:nvSpPr>
        <p:spPr>
          <a:xfrm>
            <a:off x="533400" y="2602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rest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, beta-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, gamma’s en neutrino’s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neutrino’s </a:t>
            </a:r>
            <a:r>
              <a:rPr lang="en-US" dirty="0" err="1" smtClean="0">
                <a:latin typeface="+mn-lt"/>
              </a:rPr>
              <a:t>ontsnappen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reactor.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90600"/>
            <a:ext cx="3733800" cy="31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Kettingreactie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geboren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kernsplijting</a:t>
            </a:r>
            <a:endParaRPr lang="en-US" dirty="0">
              <a:latin typeface="+mn-l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kernen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992312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door </a:t>
            </a:r>
            <a:r>
              <a:rPr lang="en-US" i="1" dirty="0" err="1" smtClean="0">
                <a:latin typeface="+mn-lt"/>
              </a:rPr>
              <a:t>splijtbaar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geabsorbeerd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kunnen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nieuwe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gevormd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895600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proces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herhalen</a:t>
            </a:r>
            <a:r>
              <a:rPr lang="en-US" dirty="0" smtClean="0">
                <a:latin typeface="+mn-lt"/>
              </a:rPr>
              <a:t> en we </a:t>
            </a:r>
            <a:r>
              <a:rPr lang="en-US" dirty="0" err="1" smtClean="0">
                <a:latin typeface="+mn-lt"/>
              </a:rPr>
              <a:t>spreken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kettingreactie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3505200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i="1" dirty="0" err="1" smtClean="0">
                <a:latin typeface="+mn-lt"/>
              </a:rPr>
              <a:t>vermenigvuldigingsfactor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verhouding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splijtingsneutronen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geboren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generatie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tot die in </a:t>
            </a:r>
            <a:r>
              <a:rPr lang="en-US" i="1" dirty="0" err="1" smtClean="0">
                <a:latin typeface="+mn-lt"/>
              </a:rPr>
              <a:t>i</a:t>
            </a:r>
            <a:r>
              <a:rPr lang="en-US" i="1" dirty="0" smtClean="0">
                <a:latin typeface="+mn-lt"/>
              </a:rPr>
              <a:t> - 1</a:t>
            </a:r>
            <a:endParaRPr lang="en-US" i="1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4583668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Stel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tijdstip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t = 0</a:t>
            </a:r>
            <a:endParaRPr lang="en-US" i="1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4888468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levensduur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noemen</a:t>
            </a:r>
            <a:r>
              <a:rPr lang="en-US" dirty="0" smtClean="0">
                <a:latin typeface="+mn-lt"/>
              </a:rPr>
              <a:t> we </a:t>
            </a:r>
            <a:r>
              <a:rPr lang="en-US" i="1" dirty="0" smtClean="0">
                <a:latin typeface="+mn-lt"/>
              </a:rPr>
              <a:t>l</a:t>
            </a:r>
            <a:endParaRPr lang="en-US" i="1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5193268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tijdstip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endParaRPr lang="en-US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5650468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k </a:t>
            </a:r>
            <a:r>
              <a:rPr lang="en-US" i="1" dirty="0" smtClean="0">
                <a:latin typeface="+mn-lt"/>
                <a:sym typeface="Symbol"/>
              </a:rPr>
              <a:t> 1 </a:t>
            </a:r>
            <a:r>
              <a:rPr lang="en-US" dirty="0" err="1" smtClean="0">
                <a:latin typeface="+mn-lt"/>
                <a:sym typeface="Symbol"/>
              </a:rPr>
              <a:t>geldt</a:t>
            </a:r>
            <a:endParaRPr lang="en-US" dirty="0">
              <a:latin typeface="+mn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241800" y="5195888"/>
          <a:ext cx="1168400" cy="382752"/>
        </p:xfrm>
        <a:graphic>
          <a:graphicData uri="http://schemas.openxmlformats.org/presentationml/2006/ole">
            <p:oleObj spid="_x0000_s138242" name="Equation" r:id="rId5" imgW="736560" imgH="241200" progId="Equation.DSMT4">
              <p:embed/>
            </p:oleObj>
          </a:graphicData>
        </a:graphic>
      </p:graphicFrame>
      <p:grpSp>
        <p:nvGrpSpPr>
          <p:cNvPr id="22" name="Groep 21"/>
          <p:cNvGrpSpPr/>
          <p:nvPr/>
        </p:nvGrpSpPr>
        <p:grpSpPr>
          <a:xfrm>
            <a:off x="5532740" y="4648200"/>
            <a:ext cx="2849260" cy="2057085"/>
            <a:chOff x="5334000" y="4648200"/>
            <a:chExt cx="2849260" cy="2057085"/>
          </a:xfrm>
        </p:grpSpPr>
        <p:pic>
          <p:nvPicPr>
            <p:cNvPr id="13824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62600" y="4648200"/>
              <a:ext cx="1933575" cy="2057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kstvak 24"/>
            <p:cNvSpPr txBox="1"/>
            <p:nvPr/>
          </p:nvSpPr>
          <p:spPr>
            <a:xfrm>
              <a:off x="6934200" y="5102423"/>
              <a:ext cx="12490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400" dirty="0" err="1" smtClean="0">
                  <a:latin typeface="+mn-lt"/>
                </a:rPr>
                <a:t>super-kritisch</a:t>
              </a:r>
              <a:endParaRPr lang="nl-NL" sz="1400" dirty="0" smtClean="0">
                <a:latin typeface="+mn-lt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6858000" y="5407223"/>
              <a:ext cx="74251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+mn-lt"/>
                </a:rPr>
                <a:t>kritisch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5334000" y="6245423"/>
              <a:ext cx="10903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400" dirty="0" err="1" smtClean="0">
                  <a:latin typeface="+mn-lt"/>
                </a:rPr>
                <a:t>sub-kritisch</a:t>
              </a:r>
              <a:endParaRPr lang="nl-NL" sz="1400" dirty="0" smtClean="0">
                <a:latin typeface="+mn-lt"/>
              </a:endParaRPr>
            </a:p>
          </p:txBody>
        </p:sp>
      </p:grp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5024" y="5660232"/>
            <a:ext cx="2625196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7"/>
          <p:cNvSpPr txBox="1"/>
          <p:nvPr/>
        </p:nvSpPr>
        <p:spPr>
          <a:xfrm>
            <a:off x="533400" y="5955268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Regeling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dankzij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delayed</a:t>
            </a:r>
            <a:r>
              <a:rPr lang="en-US" dirty="0" smtClean="0">
                <a:latin typeface="+mn-lt"/>
              </a:rPr>
              <a:t> neutrons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9" grpId="0"/>
      <p:bldP spid="10" grpId="0"/>
      <p:bldP spid="15" grpId="0"/>
      <p:bldP spid="17" grpId="0"/>
      <p:bldP spid="20" grpId="0"/>
      <p:bldP spid="21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716028"/>
            <a:ext cx="2133599" cy="51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Kernsplijting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ontdekt</a:t>
            </a:r>
            <a:r>
              <a:rPr lang="en-US" dirty="0" smtClean="0">
                <a:latin typeface="+mn-lt"/>
              </a:rPr>
              <a:t> in1938 door Otto Hahn en Fritz </a:t>
            </a:r>
            <a:r>
              <a:rPr lang="en-US" dirty="0" err="1" smtClean="0">
                <a:latin typeface="+mn-lt"/>
              </a:rPr>
              <a:t>Strassmann</a:t>
            </a:r>
            <a:endParaRPr lang="en-US" dirty="0">
              <a:latin typeface="+mn-l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762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Verklaring</a:t>
            </a:r>
            <a:r>
              <a:rPr lang="en-US" dirty="0" smtClean="0">
                <a:latin typeface="+mn-lt"/>
              </a:rPr>
              <a:t> door Lisa Meitner en Otto Frisch                                               door </a:t>
            </a:r>
            <a:r>
              <a:rPr lang="en-US" dirty="0" err="1" smtClean="0">
                <a:latin typeface="+mn-lt"/>
              </a:rPr>
              <a:t>vloeistofdruppelmodel</a:t>
            </a:r>
            <a:endParaRPr lang="en-US" dirty="0">
              <a:latin typeface="+mn-lt"/>
            </a:endParaRPr>
          </a:p>
        </p:txBody>
      </p:sp>
      <p:pic>
        <p:nvPicPr>
          <p:cNvPr id="5123" name="Picture 3" descr="\\vmware-host\Shared Folders\Desktop\384px-Lise_Meitner_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1169988" cy="1825625"/>
          </a:xfrm>
          <a:prstGeom prst="rect">
            <a:avLst/>
          </a:prstGeom>
          <a:noFill/>
        </p:spPr>
      </p:pic>
      <p:sp>
        <p:nvSpPr>
          <p:cNvPr id="8" name="TextBox 17"/>
          <p:cNvSpPr txBox="1"/>
          <p:nvPr/>
        </p:nvSpPr>
        <p:spPr>
          <a:xfrm>
            <a:off x="533400" y="2173069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Vloeistofdruppelmodel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706469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Beschouw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124200"/>
            <a:ext cx="3276600" cy="28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7"/>
          <p:cNvSpPr txBox="1"/>
          <p:nvPr/>
        </p:nvSpPr>
        <p:spPr>
          <a:xfrm>
            <a:off x="533400" y="3440668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van neutron </a:t>
            </a:r>
            <a:r>
              <a:rPr lang="en-US" dirty="0" err="1" smtClean="0">
                <a:latin typeface="+mn-lt"/>
              </a:rPr>
              <a:t>resulteert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compound kern</a:t>
            </a:r>
            <a:endParaRPr lang="en-US" dirty="0">
              <a:latin typeface="+mn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7913" y="3733800"/>
            <a:ext cx="547687" cy="3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4191000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leeft</a:t>
            </a:r>
            <a:r>
              <a:rPr lang="en-US" dirty="0" smtClean="0">
                <a:latin typeface="+mn-lt"/>
              </a:rPr>
              <a:t> 10</a:t>
            </a:r>
            <a:r>
              <a:rPr lang="en-US" baseline="30000" dirty="0" smtClean="0">
                <a:latin typeface="+mn-lt"/>
              </a:rPr>
              <a:t>-12</a:t>
            </a:r>
            <a:r>
              <a:rPr lang="en-US" dirty="0" smtClean="0">
                <a:latin typeface="+mn-lt"/>
              </a:rPr>
              <a:t> s en </a:t>
            </a:r>
            <a:r>
              <a:rPr lang="en-US" dirty="0" err="1" smtClean="0">
                <a:latin typeface="+mn-lt"/>
              </a:rPr>
              <a:t>vervalt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(Coulomb </a:t>
            </a:r>
            <a:r>
              <a:rPr lang="en-US" dirty="0" err="1" smtClean="0">
                <a:latin typeface="+mn-lt"/>
              </a:rPr>
              <a:t>interactie</a:t>
            </a:r>
            <a:r>
              <a:rPr lang="en-US" dirty="0" smtClean="0">
                <a:latin typeface="+mn-lt"/>
              </a:rPr>
              <a:t>) in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splijtingsfragmenten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enkele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4840069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(8.5 – 7.6) = 0.9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/ nucleon </a:t>
            </a:r>
            <a:r>
              <a:rPr lang="en-US" dirty="0" err="1" smtClean="0">
                <a:latin typeface="+mn-lt"/>
              </a:rPr>
              <a:t>vrij</a:t>
            </a:r>
            <a:r>
              <a:rPr lang="en-US" dirty="0" smtClean="0">
                <a:latin typeface="+mn-lt"/>
              </a:rPr>
              <a:t> (*236 = 200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5193268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miljoenen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hoger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conventionele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reacties</a:t>
            </a:r>
            <a:endParaRPr lang="en-US" dirty="0">
              <a:latin typeface="+mn-lt"/>
            </a:endParaRPr>
          </a:p>
        </p:txBody>
      </p:sp>
      <p:pic>
        <p:nvPicPr>
          <p:cNvPr id="17" name="Picture 2" descr="C:\Users\jo\Desktop\nukegi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429250"/>
            <a:ext cx="1476375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9" grpId="0"/>
      <p:bldP spid="12" grpId="0"/>
      <p:bldP spid="14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Splijtingsproducten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Splijtingsfragmenten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instabiel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neutronenoverschot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Minder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1% van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fragmenten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door delayed </a:t>
            </a:r>
            <a:r>
              <a:rPr lang="en-US" dirty="0" err="1" smtClean="0">
                <a:latin typeface="+mn-lt"/>
              </a:rPr>
              <a:t>emissie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neutronen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73069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Dominant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beta-</a:t>
            </a:r>
            <a:r>
              <a:rPr lang="en-US" dirty="0" err="1" smtClean="0">
                <a:latin typeface="+mn-lt"/>
              </a:rPr>
              <a:t>emissie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combinatie</a:t>
            </a:r>
            <a:r>
              <a:rPr lang="en-US" dirty="0" smtClean="0">
                <a:latin typeface="+mn-lt"/>
              </a:rPr>
              <a:t> met gamma-</a:t>
            </a:r>
            <a:r>
              <a:rPr lang="en-US" dirty="0" err="1" smtClean="0">
                <a:latin typeface="+mn-lt"/>
              </a:rPr>
              <a:t>emissie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706469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Vaak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vervalsreeksen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belangrijk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41910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begin-</a:t>
            </a:r>
            <a:r>
              <a:rPr lang="en-US" dirty="0" err="1" smtClean="0">
                <a:latin typeface="+mn-lt"/>
              </a:rPr>
              <a:t>stappen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verlopen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vaak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snelst</a:t>
            </a:r>
            <a:endParaRPr lang="en-US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860" y="4572000"/>
            <a:ext cx="25361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/>
          <p:nvPr/>
        </p:nvSpPr>
        <p:spPr>
          <a:xfrm>
            <a:off x="533400" y="4572000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40 fragment-</a:t>
            </a:r>
            <a:r>
              <a:rPr lang="en-US" dirty="0" err="1" smtClean="0">
                <a:latin typeface="+mn-lt"/>
              </a:rPr>
              <a:t>paren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waargenomen</a:t>
            </a:r>
            <a:r>
              <a:rPr lang="en-US" dirty="0" smtClean="0">
                <a:latin typeface="+mn-lt"/>
              </a:rPr>
              <a:t>, met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lichte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zware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groep</a:t>
            </a:r>
            <a:endParaRPr lang="en-US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5193268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Meer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200 </a:t>
            </a:r>
            <a:r>
              <a:rPr lang="en-US" dirty="0" err="1" smtClean="0">
                <a:latin typeface="+mn-lt"/>
              </a:rPr>
              <a:t>verschillende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splijtingsproducten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geproduceerd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</a:t>
            </a:r>
            <a:endParaRPr lang="en-US" dirty="0">
              <a:latin typeface="+mn-lt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9346" y="990600"/>
            <a:ext cx="260465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124200"/>
            <a:ext cx="4419600" cy="4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0643" y="3657600"/>
            <a:ext cx="2066925" cy="40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9" grpId="0"/>
      <p:bldP spid="14" grpId="0"/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Splijtingsproducten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8% van de 200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splijtingsenergie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toegeschreven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beta- en </a:t>
            </a:r>
            <a:r>
              <a:rPr lang="en-US" dirty="0" err="1" smtClean="0">
                <a:latin typeface="+mn-lt"/>
              </a:rPr>
              <a:t>gammaverval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na</a:t>
            </a:r>
            <a:r>
              <a:rPr lang="en-US" dirty="0" smtClean="0">
                <a:latin typeface="+mn-lt"/>
              </a:rPr>
              <a:t> shutdown </a:t>
            </a:r>
            <a:r>
              <a:rPr lang="en-US" dirty="0" err="1" smtClean="0">
                <a:latin typeface="+mn-lt"/>
              </a:rPr>
              <a:t>moet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</a:t>
            </a:r>
            <a:r>
              <a:rPr lang="en-US" dirty="0" err="1" smtClean="0">
                <a:latin typeface="+mn-lt"/>
              </a:rPr>
              <a:t>gekoeld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blijven</a:t>
            </a:r>
            <a:r>
              <a:rPr lang="en-US" dirty="0" smtClean="0">
                <a:latin typeface="+mn-lt"/>
              </a:rPr>
              <a:t>!)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533400" y="2173069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Verval-warmte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door de Wigner-Way </a:t>
            </a:r>
            <a:r>
              <a:rPr lang="en-US" dirty="0" err="1" smtClean="0">
                <a:latin typeface="+mn-lt"/>
              </a:rPr>
              <a:t>relatie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4572000"/>
            <a:ext cx="358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Figuur</a:t>
            </a:r>
            <a:r>
              <a:rPr lang="en-US" dirty="0" smtClean="0">
                <a:latin typeface="+mn-lt"/>
              </a:rPr>
              <a:t>: de </a:t>
            </a:r>
            <a:r>
              <a:rPr lang="en-US" dirty="0" err="1" smtClean="0">
                <a:latin typeface="+mn-lt"/>
              </a:rPr>
              <a:t>verval-warmte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die </a:t>
            </a:r>
            <a:r>
              <a:rPr lang="en-US" dirty="0" err="1" smtClean="0">
                <a:latin typeface="+mn-lt"/>
              </a:rPr>
              <a:t>lange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gestaan</a:t>
            </a:r>
            <a:endParaRPr lang="en-US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5629870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Nog</a:t>
            </a:r>
            <a:r>
              <a:rPr lang="en-US" dirty="0" smtClean="0">
                <a:latin typeface="+mn-lt"/>
              </a:rPr>
              <a:t> megawatt </a:t>
            </a:r>
            <a:r>
              <a:rPr lang="en-US" dirty="0" err="1" smtClean="0">
                <a:latin typeface="+mn-lt"/>
              </a:rPr>
              <a:t>vermogen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op 1 </a:t>
            </a:r>
            <a:r>
              <a:rPr lang="en-US" dirty="0" err="1" smtClean="0">
                <a:latin typeface="+mn-lt"/>
              </a:rPr>
              <a:t>maand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</a:t>
            </a:r>
            <a:r>
              <a:rPr lang="en-US" dirty="0" smtClean="0">
                <a:latin typeface="+mn-lt"/>
              </a:rPr>
              <a:t> shutdown</a:t>
            </a:r>
            <a:endParaRPr lang="en-US" dirty="0">
              <a:latin typeface="+mn-lt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708652"/>
            <a:ext cx="4819650" cy="314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2714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03538"/>
            <a:ext cx="3200400" cy="5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Fissile en fertile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materiaal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Fissile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splijtbaar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ondergaan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het met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gebombardeerd</a:t>
            </a:r>
            <a:endParaRPr lang="en-US" dirty="0" smtClean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36220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Fertile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absorberen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fissile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3352800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Plutonium-239 is fissile (en </a:t>
            </a:r>
            <a:r>
              <a:rPr lang="en-US" dirty="0" err="1" smtClean="0">
                <a:latin typeface="+mn-lt"/>
              </a:rPr>
              <a:t>radioactief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t</a:t>
            </a:r>
            <a:r>
              <a:rPr lang="en-US" baseline="-25000" dirty="0" smtClean="0">
                <a:latin typeface="+mn-lt"/>
              </a:rPr>
              <a:t>1/2</a:t>
            </a:r>
            <a:r>
              <a:rPr lang="en-US" dirty="0" smtClean="0">
                <a:latin typeface="+mn-lt"/>
              </a:rPr>
              <a:t>=24.4 </a:t>
            </a:r>
            <a:r>
              <a:rPr lang="en-US" dirty="0" err="1" smtClean="0">
                <a:latin typeface="+mn-lt"/>
              </a:rPr>
              <a:t>duizend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jaar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457200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de </a:t>
            </a:r>
            <a:r>
              <a:rPr lang="en-US" dirty="0" err="1" smtClean="0">
                <a:latin typeface="+mn-lt"/>
              </a:rPr>
              <a:t>natuur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behalve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238</a:t>
            </a:r>
            <a:r>
              <a:rPr lang="en-US" dirty="0" smtClean="0">
                <a:latin typeface="+mn-lt"/>
              </a:rPr>
              <a:t>U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thorium-232 fertile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Thorium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relatief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in de </a:t>
            </a:r>
            <a:r>
              <a:rPr lang="en-US" dirty="0" err="1" smtClean="0">
                <a:latin typeface="+mn-lt"/>
              </a:rPr>
              <a:t>aardkorst</a:t>
            </a:r>
            <a:endParaRPr lang="en-US" dirty="0">
              <a:latin typeface="+mn-lt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3705225" cy="3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7"/>
          <p:cNvSpPr txBox="1"/>
          <p:nvPr/>
        </p:nvSpPr>
        <p:spPr>
          <a:xfrm>
            <a:off x="533400" y="190500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de </a:t>
            </a:r>
            <a:r>
              <a:rPr lang="en-US" dirty="0" err="1" smtClean="0">
                <a:latin typeface="+mn-lt"/>
              </a:rPr>
              <a:t>natuur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enkel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235</a:t>
            </a:r>
            <a:r>
              <a:rPr lang="en-US" dirty="0" smtClean="0">
                <a:latin typeface="+mn-lt"/>
              </a:rPr>
              <a:t>U (0.7% </a:t>
            </a:r>
            <a:r>
              <a:rPr lang="en-US" dirty="0" err="1" smtClean="0">
                <a:latin typeface="+mn-lt"/>
              </a:rPr>
              <a:t>abondantie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splijtbaar</a:t>
            </a:r>
            <a:r>
              <a:rPr lang="en-US" dirty="0" smtClean="0">
                <a:latin typeface="+mn-lt"/>
              </a:rPr>
              <a:t>; de rest </a:t>
            </a:r>
            <a:r>
              <a:rPr lang="en-US" baseline="30000" dirty="0" smtClean="0">
                <a:latin typeface="+mn-lt"/>
              </a:rPr>
              <a:t>238</a:t>
            </a:r>
            <a:r>
              <a:rPr lang="en-US" dirty="0" smtClean="0">
                <a:latin typeface="+mn-lt"/>
              </a:rPr>
              <a:t>U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5373" y="4114800"/>
            <a:ext cx="22886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/>
          <p:nvPr/>
        </p:nvSpPr>
        <p:spPr>
          <a:xfrm>
            <a:off x="533400" y="3821668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688" y="3825578"/>
            <a:ext cx="1790700" cy="37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4126468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Plutonium-240 is </a:t>
            </a:r>
            <a:r>
              <a:rPr lang="en-US" dirty="0" err="1" smtClean="0">
                <a:latin typeface="+mn-lt"/>
              </a:rPr>
              <a:t>weer</a:t>
            </a:r>
            <a:r>
              <a:rPr lang="en-US" dirty="0" smtClean="0">
                <a:latin typeface="+mn-lt"/>
              </a:rPr>
              <a:t> fertile, want plutonium-241 is fissile</a:t>
            </a: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181600"/>
            <a:ext cx="3657600" cy="4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7"/>
          <p:cNvSpPr txBox="1"/>
          <p:nvPr/>
        </p:nvSpPr>
        <p:spPr>
          <a:xfrm>
            <a:off x="533400" y="5638799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Uranium-233 is fissile</a:t>
            </a:r>
            <a:endParaRPr lang="en-US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6031468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die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fissile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maakt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gebruikt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noemen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kweekreactor</a:t>
            </a:r>
            <a:r>
              <a:rPr lang="en-US" dirty="0" smtClean="0">
                <a:latin typeface="+mn-lt"/>
              </a:rPr>
              <a:t> (breeder)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6" grpId="0"/>
      <p:bldP spid="20" grpId="0"/>
      <p:bldP spid="12" grpId="0"/>
      <p:bldP spid="11" grpId="0"/>
      <p:bldP spid="14" grpId="0"/>
      <p:bldP spid="1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810000" y="228600"/>
            <a:ext cx="153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Arial Rounded MT Bold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" charset="0"/>
              </a:rPr>
              <a:t>Jo van den Brand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Email: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3"/>
              </a:rPr>
              <a:t>jo@nikhef.nl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URL: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4"/>
              </a:rPr>
              <a:t>www.nikhef.nl/~jo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0620 539 484 / 020 598 7900,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Kamer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T2.69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" charset="0"/>
              </a:rPr>
              <a:t>Book</a:t>
            </a:r>
            <a:endParaRPr lang="en-US" sz="20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Elmer E. Lewis, Fundamentals of Nuclear Reactor Physics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1 Nuclear reactions, neutron interactions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2 Neutron distributions in energy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3 Reactor core, reactor kinetics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4 Neutron diffusion, distribution in reactors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5 Energy transport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6 Reactivity feedback, long-term core behavior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7 Nuclear fusion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Website: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5"/>
              </a:rPr>
              <a:t>www.nikhef.nl/~jo/ne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latin typeface="Arial" charset="0"/>
              </a:rPr>
              <a:t>Werkcollege</a:t>
            </a:r>
            <a:endParaRPr lang="en-US" sz="20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Woensdag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, Mark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Beker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(mbeker@nikhef.nl)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latin typeface="Arial" charset="0"/>
              </a:rPr>
              <a:t>Tentamen</a:t>
            </a:r>
            <a:r>
              <a:rPr lang="en-US" sz="2000" b="1" dirty="0" smtClean="0">
                <a:latin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23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mei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2011, 8:45 – 11:45 in HG-10A05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Herkansing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 22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agustus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2011, 8:45 – 11:45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Beoordeling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huiswerk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20%,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tentamen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80% (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alles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&gt; 5)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Start-up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neutronen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komen</a:t>
            </a:r>
            <a:r>
              <a:rPr lang="en-US" dirty="0" smtClean="0">
                <a:latin typeface="+mn-lt"/>
              </a:rPr>
              <a:t> de </a:t>
            </a:r>
            <a:r>
              <a:rPr lang="en-US" i="1" dirty="0" err="1" smtClean="0">
                <a:latin typeface="+mn-lt"/>
              </a:rPr>
              <a:t>initi</a:t>
            </a:r>
            <a:r>
              <a:rPr lang="en-US" i="1" dirty="0" err="1" smtClean="0">
                <a:latin typeface="Arial"/>
                <a:cs typeface="Arial"/>
              </a:rPr>
              <a:t>ë</a:t>
            </a:r>
            <a:r>
              <a:rPr lang="en-US" i="1" dirty="0" err="1" smtClean="0">
                <a:latin typeface="+mn-lt"/>
              </a:rPr>
              <a:t>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vandaan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nodig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kettingreactie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starten</a:t>
            </a:r>
            <a:r>
              <a:rPr lang="en-US" dirty="0" smtClean="0">
                <a:latin typeface="+mn-lt"/>
              </a:rPr>
              <a:t>?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533400" y="2667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figuur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toont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schematisch</a:t>
            </a:r>
            <a:r>
              <a:rPr lang="en-US" dirty="0" smtClean="0">
                <a:latin typeface="+mn-lt"/>
              </a:rPr>
              <a:t> de reactor core van Chernobyl (</a:t>
            </a:r>
            <a:r>
              <a:rPr lang="en-US" dirty="0" err="1" smtClean="0">
                <a:latin typeface="+mn-lt"/>
              </a:rPr>
              <a:t>laatste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opname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control room. In </a:t>
            </a:r>
            <a:r>
              <a:rPr lang="en-US" dirty="0" err="1" smtClean="0">
                <a:latin typeface="+mn-lt"/>
              </a:rPr>
              <a:t>blauw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zien</a:t>
            </a:r>
            <a:r>
              <a:rPr lang="en-US" dirty="0" smtClean="0">
                <a:latin typeface="+mn-lt"/>
              </a:rPr>
              <a:t> we de 12 startup </a:t>
            </a:r>
            <a:r>
              <a:rPr lang="en-US" dirty="0" err="1" smtClean="0">
                <a:latin typeface="+mn-lt"/>
              </a:rPr>
              <a:t>neutronenbronnen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533400" y="1905000"/>
            <a:ext cx="563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Kosmische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continue </a:t>
            </a:r>
            <a:r>
              <a:rPr lang="en-US" dirty="0" err="1" smtClean="0">
                <a:latin typeface="+mn-lt"/>
              </a:rPr>
              <a:t>bron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de flux is </a:t>
            </a:r>
            <a:r>
              <a:rPr lang="en-US" dirty="0" err="1" smtClean="0">
                <a:latin typeface="+mn-lt"/>
              </a:rPr>
              <a:t>laag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moeilijk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meetbaar</a:t>
            </a:r>
            <a:r>
              <a:rPr lang="en-US" dirty="0" smtClean="0">
                <a:latin typeface="+mn-lt"/>
              </a:rPr>
              <a:t> (en `blind’ start </a:t>
            </a:r>
            <a:r>
              <a:rPr lang="en-US" dirty="0" err="1" smtClean="0">
                <a:latin typeface="+mn-lt"/>
              </a:rPr>
              <a:t>risico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533400" y="3821668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Americium-beryllium </a:t>
            </a:r>
            <a:r>
              <a:rPr lang="en-US" dirty="0" err="1" smtClean="0">
                <a:latin typeface="+mn-lt"/>
              </a:rPr>
              <a:t>bron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Ra-Be)</a:t>
            </a:r>
          </a:p>
        </p:txBody>
      </p:sp>
      <p:pic>
        <p:nvPicPr>
          <p:cNvPr id="179203" name="Picture 3" descr="\\vmware-host\Shared Folders\Desktop\tmp\600px-RBMK_Reaktor_ChNPP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575" y="3429000"/>
            <a:ext cx="2892425" cy="2892425"/>
          </a:xfrm>
          <a:prstGeom prst="rect">
            <a:avLst/>
          </a:prstGeom>
          <a:noFill/>
        </p:spPr>
      </p:pic>
      <p:pic>
        <p:nvPicPr>
          <p:cNvPr id="179204" name="Picture 4" descr="\\vmware-host\Shared Folders\Desktop\tmp\Americ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572000"/>
            <a:ext cx="1512968" cy="2286000"/>
          </a:xfrm>
          <a:prstGeom prst="rect">
            <a:avLst/>
          </a:prstGeom>
          <a:noFill/>
        </p:spPr>
      </p:pic>
      <p:pic>
        <p:nvPicPr>
          <p:cNvPr id="179205" name="Picture 5" descr="\\vmware-host\Shared Folders\Desktop\tmp\Americium_microsco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616996"/>
            <a:ext cx="1295400" cy="1241003"/>
          </a:xfrm>
          <a:prstGeom prst="rect">
            <a:avLst/>
          </a:prstGeom>
          <a:noFill/>
        </p:spPr>
      </p:pic>
      <p:pic>
        <p:nvPicPr>
          <p:cNvPr id="179206" name="Picture 6" descr="\\vmware-host\Shared Folders\Desktop\RBMK_reactor_from_Ignalin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5665" y="1196052"/>
            <a:ext cx="2988335" cy="2080549"/>
          </a:xfrm>
          <a:prstGeom prst="rect">
            <a:avLst/>
          </a:prstGeom>
          <a:noFill/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066799" y="4267200"/>
          <a:ext cx="2021305" cy="304800"/>
        </p:xfrm>
        <a:graphic>
          <a:graphicData uri="http://schemas.openxmlformats.org/presentationml/2006/ole">
            <p:oleObj spid="_x0000_s179207" name="Equation" r:id="rId8" imgW="1600200" imgH="241200" progId="Equation.DSMT4">
              <p:embed/>
            </p:oleObj>
          </a:graphicData>
        </a:graphic>
      </p:graphicFrame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812008" y="4648200"/>
          <a:ext cx="1587500" cy="304800"/>
        </p:xfrm>
        <a:graphic>
          <a:graphicData uri="http://schemas.openxmlformats.org/presentationml/2006/ole">
            <p:oleObj spid="_x0000_s179208" name="Equation" r:id="rId9" imgW="1257120" imgH="241200" progId="Equation.DSMT4">
              <p:embed/>
            </p:oleObj>
          </a:graphicData>
        </a:graphic>
      </p:graphicFrame>
      <p:sp>
        <p:nvSpPr>
          <p:cNvPr id="25" name="TextBox 17"/>
          <p:cNvSpPr txBox="1"/>
          <p:nvPr/>
        </p:nvSpPr>
        <p:spPr>
          <a:xfrm>
            <a:off x="533400" y="4964668"/>
            <a:ext cx="358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Americium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transuraan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ontdekt</a:t>
            </a:r>
            <a:r>
              <a:rPr lang="en-US" dirty="0" smtClean="0">
                <a:latin typeface="+mn-lt"/>
              </a:rPr>
              <a:t> in 1994.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in reactor </a:t>
            </a:r>
            <a:r>
              <a:rPr lang="en-US" dirty="0" err="1" smtClean="0">
                <a:latin typeface="+mn-lt"/>
              </a:rPr>
              <a:t>gesyntheseerd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2" grpId="0"/>
      <p:bldP spid="11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Radioactief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radioactiviteit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629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Kernfysica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begon</a:t>
            </a:r>
            <a:r>
              <a:rPr lang="en-US" dirty="0" smtClean="0">
                <a:latin typeface="+mn-lt"/>
              </a:rPr>
              <a:t> in 1896 met de </a:t>
            </a:r>
            <a:r>
              <a:rPr lang="en-US" dirty="0" err="1" smtClean="0">
                <a:latin typeface="+mn-lt"/>
              </a:rPr>
              <a:t>ontdekking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fosforescentie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foute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overigens</a:t>
            </a:r>
            <a:r>
              <a:rPr lang="en-US" dirty="0" smtClean="0">
                <a:latin typeface="+mn-lt"/>
              </a:rPr>
              <a:t>) door Henri Becquerel: </a:t>
            </a:r>
            <a:r>
              <a:rPr lang="en-US" dirty="0" err="1" smtClean="0">
                <a:latin typeface="+mn-lt"/>
              </a:rPr>
              <a:t>mineraal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uranium </a:t>
            </a: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fotografische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plaat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zwarten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5123" name="Picture 3" descr="\\vmware-host\Shared Folders\Desktop\800px-Phosphoresc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484" y="2967037"/>
            <a:ext cx="2954916" cy="1300163"/>
          </a:xfrm>
          <a:prstGeom prst="rect">
            <a:avLst/>
          </a:prstGeom>
          <a:noFill/>
        </p:spPr>
      </p:pic>
      <p:sp>
        <p:nvSpPr>
          <p:cNvPr id="7" name="TextBox 17"/>
          <p:cNvSpPr txBox="1"/>
          <p:nvPr/>
        </p:nvSpPr>
        <p:spPr>
          <a:xfrm>
            <a:off x="533400" y="2124670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radioactiviteit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natuurlijke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emissie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4154269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Rontgen had in 1896 al X-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ontdekt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wek</a:t>
            </a:r>
            <a:r>
              <a:rPr lang="en-US" dirty="0" smtClean="0">
                <a:latin typeface="+mn-lt"/>
              </a:rPr>
              <a:t> je </a:t>
            </a:r>
            <a:r>
              <a:rPr lang="en-US" dirty="0" err="1" smtClean="0">
                <a:latin typeface="+mn-lt"/>
              </a:rPr>
              <a:t>kunstmatig</a:t>
            </a:r>
            <a:r>
              <a:rPr lang="en-US" dirty="0" smtClean="0">
                <a:latin typeface="+mn-lt"/>
              </a:rPr>
              <a:t> op</a:t>
            </a:r>
            <a:endParaRPr lang="en-US" dirty="0">
              <a:latin typeface="+mn-lt"/>
            </a:endParaRPr>
          </a:p>
        </p:txBody>
      </p:sp>
      <p:pic>
        <p:nvPicPr>
          <p:cNvPr id="24578" name="Picture 2" descr="\\vmware-host\Shared Folders\Desktop\382px-Roentgen-x-ray-von-kollikers-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545" y="4572000"/>
            <a:ext cx="1409255" cy="2209800"/>
          </a:xfrm>
          <a:prstGeom prst="rect">
            <a:avLst/>
          </a:prstGeom>
          <a:noFill/>
        </p:spPr>
      </p:pic>
      <p:pic>
        <p:nvPicPr>
          <p:cNvPr id="24579" name="Picture 3" descr="\\vmware-host\Shared Folders\Desktop\755px-Roentgen-Roehre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71084"/>
            <a:ext cx="2514600" cy="148211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/>
        </p:nvSpPr>
        <p:spPr>
          <a:xfrm>
            <a:off x="533400" y="2743200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Marie en Pierre Curie </a:t>
            </a:r>
            <a:r>
              <a:rPr lang="en-US" dirty="0" err="1" smtClean="0">
                <a:latin typeface="+mn-lt"/>
              </a:rPr>
              <a:t>ontdekten</a:t>
            </a:r>
            <a:r>
              <a:rPr lang="en-US" dirty="0" smtClean="0">
                <a:latin typeface="+mn-lt"/>
              </a:rPr>
              <a:t> radium (</a:t>
            </a:r>
            <a:r>
              <a:rPr lang="en-US" dirty="0" err="1" smtClean="0">
                <a:latin typeface="+mn-lt"/>
              </a:rPr>
              <a:t>voorbeeld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radioisotoop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radionuclei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524375"/>
            <a:ext cx="2895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342900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Eigenschap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radioactiviteit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makkelijk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beinvloeden</a:t>
            </a:r>
            <a:r>
              <a:rPr lang="en-US" dirty="0" smtClean="0">
                <a:latin typeface="+mn-lt"/>
              </a:rPr>
              <a:t> (door </a:t>
            </a:r>
            <a:r>
              <a:rPr lang="en-US" dirty="0" err="1" smtClean="0">
                <a:latin typeface="+mn-lt"/>
              </a:rPr>
              <a:t>verhitten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magneetveld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.)</a:t>
            </a:r>
            <a:endParaRPr lang="en-US" dirty="0">
              <a:latin typeface="+mn-lt"/>
            </a:endParaRPr>
          </a:p>
        </p:txBody>
      </p:sp>
      <p:pic>
        <p:nvPicPr>
          <p:cNvPr id="16" name="Picture 1043" descr="C:\Users\jo\Desktop\225px-Becquerel_Henri_photograp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900114"/>
            <a:ext cx="1443038" cy="190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44" descr="C:\Users\jo\Desktop\120px-Nobel_medal_dsc0617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20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010400" y="25146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1903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11" grpId="0"/>
      <p:bldP spid="1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Radioactief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Rutherford </a:t>
            </a:r>
            <a:r>
              <a:rPr lang="en-US" dirty="0" err="1" smtClean="0">
                <a:latin typeface="+mn-lt"/>
              </a:rPr>
              <a:t>gaf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klassificatie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radioactiviteit</a:t>
            </a:r>
            <a:r>
              <a:rPr lang="en-US" dirty="0" smtClean="0">
                <a:latin typeface="+mn-lt"/>
              </a:rPr>
              <a:t> in 1898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887" y="3150907"/>
            <a:ext cx="3338513" cy="34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Type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zelfs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papier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39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Type </a:t>
            </a:r>
            <a:r>
              <a:rPr lang="en-US" dirty="0" smtClean="0"/>
              <a:t>b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door 3 mm </a:t>
            </a:r>
            <a:r>
              <a:rPr lang="en-US" dirty="0" err="1" smtClean="0">
                <a:latin typeface="+mn-lt"/>
              </a:rPr>
              <a:t>aluminium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4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Type </a:t>
            </a:r>
            <a:r>
              <a:rPr lang="en-US" dirty="0" smtClean="0"/>
              <a:t>g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cm </a:t>
            </a:r>
            <a:r>
              <a:rPr lang="en-US" dirty="0" err="1" smtClean="0">
                <a:latin typeface="+mn-lt"/>
              </a:rPr>
              <a:t>lood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678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Elk type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eigenschappen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bijvoorbeeld</a:t>
            </a:r>
            <a:r>
              <a:rPr lang="en-US" dirty="0" smtClean="0">
                <a:latin typeface="+mn-lt"/>
              </a:rPr>
              <a:t> lading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29718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Uiteindelijk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bleek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685800" y="32004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van helium </a:t>
            </a:r>
            <a:r>
              <a:rPr lang="en-US" dirty="0" err="1" smtClean="0">
                <a:latin typeface="+mn-lt"/>
              </a:rPr>
              <a:t>atomen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685800" y="3505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b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elektronen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685800" y="38100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g 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hoogenergetische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fotonen</a:t>
            </a:r>
            <a:endParaRPr lang="en-US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4354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Eenheden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685800" y="4648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1 Becquerel (</a:t>
            </a:r>
            <a:r>
              <a:rPr lang="en-US" dirty="0" err="1" smtClean="0">
                <a:latin typeface="+mn-lt"/>
              </a:rPr>
              <a:t>Bq</a:t>
            </a:r>
            <a:r>
              <a:rPr lang="en-US" dirty="0" smtClean="0">
                <a:latin typeface="+mn-lt"/>
              </a:rPr>
              <a:t>) is 1 </a:t>
            </a:r>
            <a:r>
              <a:rPr lang="en-US" dirty="0" err="1" smtClean="0">
                <a:latin typeface="+mn-lt"/>
              </a:rPr>
              <a:t>disintegratie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seconde</a:t>
            </a:r>
            <a:endParaRPr lang="en-US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5800" y="49530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1 Curie (</a:t>
            </a:r>
            <a:r>
              <a:rPr lang="en-US" dirty="0" err="1" smtClean="0">
                <a:latin typeface="+mn-lt"/>
              </a:rPr>
              <a:t>Ci</a:t>
            </a:r>
            <a:r>
              <a:rPr lang="en-US" dirty="0" smtClean="0">
                <a:latin typeface="+mn-lt"/>
              </a:rPr>
              <a:t>) is 3.7 × 10</a:t>
            </a:r>
            <a:r>
              <a:rPr lang="en-US" baseline="30000" dirty="0" smtClean="0">
                <a:latin typeface="+mn-lt"/>
              </a:rPr>
              <a:t>10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disintegraties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seconde</a:t>
            </a:r>
            <a:endParaRPr lang="en-US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85800" y="5268912"/>
            <a:ext cx="434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1 Curie </a:t>
            </a:r>
            <a:r>
              <a:rPr lang="en-US" dirty="0" err="1" smtClean="0">
                <a:latin typeface="+mn-lt"/>
              </a:rPr>
              <a:t>correspondeert</a:t>
            </a:r>
            <a:r>
              <a:rPr lang="en-US" dirty="0" smtClean="0">
                <a:latin typeface="+mn-lt"/>
              </a:rPr>
              <a:t> met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van 1 gram radium-266</a:t>
            </a:r>
            <a:endParaRPr lang="en-US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5878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Getal</a:t>
            </a:r>
            <a:r>
              <a:rPr lang="en-US" dirty="0" smtClean="0">
                <a:latin typeface="+mn-lt"/>
              </a:rPr>
              <a:t> van Avogadro: </a:t>
            </a:r>
            <a:r>
              <a:rPr lang="en-US" i="1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6.023</a:t>
            </a:r>
            <a:r>
              <a:rPr lang="en-US" dirty="0" smtClean="0"/>
              <a:t> × 10</a:t>
            </a:r>
            <a:r>
              <a:rPr lang="en-US" baseline="30000" dirty="0" smtClean="0"/>
              <a:t>23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6172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atomen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mN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smtClean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met</a:t>
            </a:r>
            <a:r>
              <a:rPr lang="en-US" i="1" dirty="0" smtClean="0">
                <a:latin typeface="+mn-lt"/>
              </a:rPr>
              <a:t> m </a:t>
            </a:r>
            <a:r>
              <a:rPr lang="en-US" dirty="0" smtClean="0">
                <a:latin typeface="+mn-lt"/>
              </a:rPr>
              <a:t>in gram</a:t>
            </a:r>
            <a:endParaRPr lang="en-US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64770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Concentratie</a:t>
            </a:r>
            <a:r>
              <a:rPr lang="en-US" dirty="0" smtClean="0">
                <a:latin typeface="+mn-lt"/>
              </a:rPr>
              <a:t> [ #/cm</a:t>
            </a:r>
            <a:r>
              <a:rPr lang="en-US" baseline="30000" dirty="0" smtClean="0">
                <a:latin typeface="+mn-lt"/>
              </a:rPr>
              <a:t>3 </a:t>
            </a:r>
            <a:r>
              <a:rPr lang="en-US" dirty="0" smtClean="0">
                <a:latin typeface="+mn-lt"/>
              </a:rPr>
              <a:t>]: </a:t>
            </a:r>
            <a:r>
              <a:rPr lang="en-US" i="1" dirty="0" err="1" smtClean="0"/>
              <a:t>r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smtClean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met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smtClean="0"/>
              <a:t>r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gram/cm</a:t>
            </a:r>
            <a:r>
              <a:rPr lang="en-US" baseline="30000" dirty="0" smtClean="0">
                <a:latin typeface="+mn-lt"/>
              </a:rPr>
              <a:t>3</a:t>
            </a:r>
            <a:endParaRPr lang="en-US" baseline="30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Alfa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Na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originele</a:t>
            </a:r>
            <a:r>
              <a:rPr lang="en-US" dirty="0" smtClean="0">
                <a:latin typeface="+mn-lt"/>
              </a:rPr>
              <a:t> kern 2 </a:t>
            </a:r>
            <a:r>
              <a:rPr lang="en-US" dirty="0" err="1" smtClean="0">
                <a:latin typeface="+mn-lt"/>
              </a:rPr>
              <a:t>protonen</a:t>
            </a:r>
            <a:r>
              <a:rPr lang="en-US" dirty="0" smtClean="0">
                <a:latin typeface="+mn-lt"/>
              </a:rPr>
              <a:t> en 2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kwijt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624609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595718"/>
            <a:ext cx="2309812" cy="3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1916112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dochterkern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verschilt</a:t>
            </a:r>
            <a:r>
              <a:rPr lang="en-US" dirty="0" smtClean="0">
                <a:latin typeface="+mn-lt"/>
              </a:rPr>
              <a:t> van de parent (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proces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transmutatie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8310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Algemeen</a:t>
            </a:r>
            <a:endParaRPr lang="en-US" dirty="0">
              <a:latin typeface="+mn-lt"/>
            </a:endParaRPr>
          </a:p>
        </p:txBody>
      </p:sp>
      <p:grpSp>
        <p:nvGrpSpPr>
          <p:cNvPr id="2" name="Groep 14"/>
          <p:cNvGrpSpPr/>
          <p:nvPr/>
        </p:nvGrpSpPr>
        <p:grpSpPr>
          <a:xfrm>
            <a:off x="1905000" y="2743200"/>
            <a:ext cx="2743200" cy="609600"/>
            <a:chOff x="2312894" y="3258671"/>
            <a:chExt cx="2743200" cy="609600"/>
          </a:xfrm>
        </p:grpSpPr>
        <p:sp>
          <p:nvSpPr>
            <p:cNvPr id="13" name="Rounded Rectangle 27"/>
            <p:cNvSpPr/>
            <p:nvPr/>
          </p:nvSpPr>
          <p:spPr bwMode="auto">
            <a:xfrm>
              <a:off x="2312894" y="3258671"/>
              <a:ext cx="27432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24125" y="3385761"/>
              <a:ext cx="2352675" cy="33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7"/>
          <p:cNvSpPr txBox="1"/>
          <p:nvPr/>
        </p:nvSpPr>
        <p:spPr>
          <a:xfrm>
            <a:off x="533400" y="3572470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Alfa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omdat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sterke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staat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elkaar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houden</a:t>
            </a:r>
            <a:r>
              <a:rPr lang="en-US" dirty="0" smtClean="0">
                <a:latin typeface="+mn-lt"/>
              </a:rPr>
              <a:t>. De </a:t>
            </a:r>
            <a:r>
              <a:rPr lang="en-US" dirty="0" err="1" smtClean="0">
                <a:latin typeface="+mn-lt"/>
              </a:rPr>
              <a:t>sterke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korte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dracht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terwijl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elektrostatische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afstoting</a:t>
            </a:r>
            <a:r>
              <a:rPr lang="en-US" dirty="0" smtClean="0">
                <a:latin typeface="+mn-lt"/>
              </a:rPr>
              <a:t> over de </a:t>
            </a:r>
            <a:r>
              <a:rPr lang="en-US" dirty="0" err="1" smtClean="0">
                <a:latin typeface="+mn-lt"/>
              </a:rPr>
              <a:t>hele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werkt</a:t>
            </a:r>
            <a:endParaRPr lang="en-US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448687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totale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vrijkomt</a:t>
            </a:r>
            <a:r>
              <a:rPr lang="en-US" dirty="0" smtClean="0">
                <a:latin typeface="+mn-lt"/>
              </a:rPr>
              <a:t> in het </a:t>
            </a:r>
            <a:r>
              <a:rPr lang="en-US" dirty="0" err="1" smtClean="0">
                <a:latin typeface="+mn-lt"/>
              </a:rPr>
              <a:t>verval</a:t>
            </a:r>
            <a:endParaRPr lang="en-US" dirty="0">
              <a:latin typeface="+mn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966447"/>
            <a:ext cx="3609975" cy="3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2575" y="4953000"/>
            <a:ext cx="3629025" cy="39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IJL-RECHTS 18"/>
          <p:cNvSpPr/>
          <p:nvPr/>
        </p:nvSpPr>
        <p:spPr bwMode="auto">
          <a:xfrm>
            <a:off x="4724400" y="5042647"/>
            <a:ext cx="533400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53456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i="1" dirty="0" smtClean="0">
                <a:latin typeface="+mn-lt"/>
              </a:rPr>
              <a:t> Q &lt; 0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verboden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energiebehoud</a:t>
            </a:r>
            <a:endParaRPr lang="en-US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57150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maken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twee </a:t>
            </a:r>
            <a:r>
              <a:rPr lang="en-US" dirty="0" err="1" smtClean="0">
                <a:latin typeface="+mn-lt"/>
              </a:rPr>
              <a:t>deeltjes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discreet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energiespectrum</a:t>
            </a:r>
            <a:endParaRPr lang="en-US" dirty="0"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761" y="5776913"/>
            <a:ext cx="2666239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9" grpId="0"/>
      <p:bldP spid="16" grpId="0"/>
      <p:bldP spid="17" grpId="0"/>
      <p:bldP spid="19" grpId="0" animBg="1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Alfa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tunneleffect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Q &gt; 0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waarom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de parent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al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58915"/>
            <a:ext cx="3643313" cy="28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Om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begrijpen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beschouw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potentiele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alfa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alfa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afstand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52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Tunneleffect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betekent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sprong</a:t>
            </a:r>
            <a:r>
              <a:rPr lang="en-US" dirty="0" smtClean="0">
                <a:latin typeface="+mn-lt"/>
              </a:rPr>
              <a:t> van punt A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B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4500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onzekerheidsrelatie</a:t>
            </a:r>
            <a:endParaRPr lang="en-US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19400"/>
            <a:ext cx="1738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/>
          <p:nvPr/>
        </p:nvSpPr>
        <p:spPr>
          <a:xfrm>
            <a:off x="533400" y="3288268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Schending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energiebehoud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mogelijk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/>
              <a:t>D</a:t>
            </a:r>
            <a:r>
              <a:rPr lang="en-US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lang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genoeg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door de </a:t>
            </a:r>
            <a:r>
              <a:rPr lang="en-US" dirty="0" err="1" smtClean="0">
                <a:latin typeface="+mn-lt"/>
              </a:rPr>
              <a:t>barriere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tunnelen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418207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hoogte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breedte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barriere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levensduur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(tot </a:t>
            </a:r>
            <a:r>
              <a:rPr lang="en-US" dirty="0" err="1" smtClean="0">
                <a:latin typeface="+mn-lt"/>
              </a:rPr>
              <a:t>miljarden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jaren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5096470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? </a:t>
            </a:r>
            <a:r>
              <a:rPr lang="en-US" dirty="0" err="1" smtClean="0">
                <a:latin typeface="+mn-lt"/>
              </a:rPr>
              <a:t>Vanwege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bindingsenergie</a:t>
            </a:r>
            <a:r>
              <a:rPr lang="en-US" dirty="0" smtClean="0">
                <a:latin typeface="+mn-lt"/>
              </a:rPr>
              <a:t>! </a:t>
            </a:r>
            <a:r>
              <a:rPr lang="en-US" dirty="0" err="1" smtClean="0">
                <a:latin typeface="+mn-lt"/>
              </a:rPr>
              <a:t>Bijvoorbeeld</a:t>
            </a:r>
            <a:r>
              <a:rPr lang="en-US" dirty="0" smtClean="0">
                <a:latin typeface="+mn-lt"/>
              </a:rPr>
              <a:t> de </a:t>
            </a:r>
          </a:p>
          <a:p>
            <a:pPr>
              <a:defRPr/>
            </a:pP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                                 </a:t>
            </a:r>
            <a:r>
              <a:rPr lang="en-US" dirty="0" err="1" smtClean="0">
                <a:latin typeface="+mn-lt"/>
              </a:rPr>
              <a:t>treedt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op,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wel</a:t>
            </a:r>
            <a:endParaRPr lang="en-US" dirty="0">
              <a:latin typeface="+mn-lt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320" y="5729288"/>
            <a:ext cx="1982114" cy="2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Alfa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rookdetector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hoeveelheid</a:t>
            </a:r>
            <a:r>
              <a:rPr lang="en-US" dirty="0" smtClean="0">
                <a:latin typeface="+mn-lt"/>
              </a:rPr>
              <a:t> (&lt; </a:t>
            </a:r>
            <a:r>
              <a:rPr lang="en-US" dirty="0" smtClean="0"/>
              <a:t>m</a:t>
            </a:r>
            <a:r>
              <a:rPr lang="en-US" dirty="0" smtClean="0">
                <a:latin typeface="+mn-lt"/>
              </a:rPr>
              <a:t>g) Americium             in de </a:t>
            </a:r>
            <a:r>
              <a:rPr lang="en-US" dirty="0" err="1" smtClean="0">
                <a:latin typeface="+mn-lt"/>
              </a:rPr>
              <a:t>vorm</a:t>
            </a:r>
            <a:r>
              <a:rPr lang="en-US" dirty="0" smtClean="0">
                <a:latin typeface="+mn-lt"/>
              </a:rPr>
              <a:t> van oxide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Ionisatiekamer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ioniseer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lucht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twee </a:t>
            </a:r>
            <a:r>
              <a:rPr lang="en-US" dirty="0" err="1" smtClean="0">
                <a:latin typeface="+mn-lt"/>
              </a:rPr>
              <a:t>tegengesteld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geladen</a:t>
            </a:r>
            <a:r>
              <a:rPr lang="en-US" dirty="0" smtClean="0">
                <a:latin typeface="+mn-lt"/>
              </a:rPr>
              <a:t> platen</a:t>
            </a:r>
            <a:endParaRPr lang="en-US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514600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Hierdoor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ontstaat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</a:t>
            </a:r>
            <a:r>
              <a:rPr lang="en-US" dirty="0" smtClean="0">
                <a:latin typeface="+mn-lt"/>
              </a:rPr>
              <a:t> continue </a:t>
            </a:r>
            <a:r>
              <a:rPr lang="en-US" dirty="0" err="1" smtClean="0">
                <a:latin typeface="+mn-lt"/>
              </a:rPr>
              <a:t>stroom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elektroden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3849469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gedetecteerd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elektronisch</a:t>
            </a:r>
            <a:r>
              <a:rPr lang="en-US" dirty="0" smtClean="0">
                <a:latin typeface="+mn-lt"/>
              </a:rPr>
              <a:t> circuit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4459069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Stralingsdosis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kleiner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die van de </a:t>
            </a:r>
            <a:r>
              <a:rPr lang="en-US" dirty="0" err="1" smtClean="0">
                <a:latin typeface="+mn-lt"/>
              </a:rPr>
              <a:t>natuurlijke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achtergrondstraling</a:t>
            </a:r>
            <a:endParaRPr lang="en-US" dirty="0">
              <a:latin typeface="+mn-lt"/>
            </a:endParaRPr>
          </a:p>
        </p:txBody>
      </p:sp>
      <p:pic>
        <p:nvPicPr>
          <p:cNvPr id="25602" name="Picture 2" descr="\\vmware-host\Shared Folders\Desktop\SmokeAlarmPlac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886200"/>
            <a:ext cx="1641220" cy="2971800"/>
          </a:xfrm>
          <a:prstGeom prst="rect">
            <a:avLst/>
          </a:prstGeom>
          <a:noFill/>
        </p:spPr>
      </p:pic>
      <p:pic>
        <p:nvPicPr>
          <p:cNvPr id="25603" name="Picture 3" descr="\\vmware-host\Shared Folders\Desktop\800px-Smokeala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3048000" cy="22860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656" y="1552576"/>
            <a:ext cx="590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7"/>
          <p:cNvSpPr txBox="1"/>
          <p:nvPr/>
        </p:nvSpPr>
        <p:spPr>
          <a:xfrm>
            <a:off x="533400" y="3163669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Rookdeeltjes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absorberen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smtClean="0"/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waardoor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stroom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afneemt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11" grpId="0"/>
      <p:bldP spid="13" grpId="0"/>
      <p:bldP spid="14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Beta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Transmutatie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elementen</a:t>
            </a:r>
            <a:r>
              <a:rPr lang="en-US" dirty="0" smtClean="0">
                <a:latin typeface="+mn-lt"/>
              </a:rPr>
              <a:t> door beta </a:t>
            </a:r>
            <a:r>
              <a:rPr lang="en-US" dirty="0" err="1" smtClean="0">
                <a:latin typeface="+mn-lt"/>
              </a:rPr>
              <a:t>verval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556" y="3200400"/>
            <a:ext cx="22872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81112"/>
            <a:ext cx="2895600" cy="26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458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Neutrino was </a:t>
            </a:r>
            <a:r>
              <a:rPr lang="en-US" dirty="0" err="1" smtClean="0">
                <a:latin typeface="+mn-lt"/>
              </a:rPr>
              <a:t>oorspronkelijk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hypothese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763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Atoomgetal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blijft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hetzelfde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maar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Z</a:t>
            </a:r>
            <a:r>
              <a:rPr lang="en-US" dirty="0" smtClean="0">
                <a:latin typeface="+mn-lt"/>
              </a:rPr>
              <a:t> (en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verandert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068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baanelektron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23733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in de kern</a:t>
            </a:r>
            <a:endParaRPr lang="en-US" dirty="0">
              <a:latin typeface="+mn-l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6504" y="2445544"/>
            <a:ext cx="290512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/>
          <p:nvPr/>
        </p:nvSpPr>
        <p:spPr>
          <a:xfrm>
            <a:off x="533400" y="2678112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drie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: continue </a:t>
            </a:r>
            <a:r>
              <a:rPr lang="en-US" dirty="0" err="1" smtClean="0">
                <a:latin typeface="+mn-lt"/>
              </a:rPr>
              <a:t>energiespectrum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daarom</a:t>
            </a:r>
            <a:r>
              <a:rPr lang="en-US" dirty="0" smtClean="0">
                <a:latin typeface="+mn-lt"/>
              </a:rPr>
              <a:t> neutrino </a:t>
            </a:r>
            <a:r>
              <a:rPr lang="en-US" dirty="0" err="1" smtClean="0">
                <a:latin typeface="+mn-lt"/>
              </a:rPr>
              <a:t>postulaat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33400" y="2982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 is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van proton en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3287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Neutrino </a:t>
            </a:r>
            <a:r>
              <a:rPr lang="en-US" dirty="0" err="1" smtClean="0">
                <a:latin typeface="+mn-lt"/>
              </a:rPr>
              <a:t>ontdekt</a:t>
            </a:r>
            <a:r>
              <a:rPr lang="en-US" dirty="0" smtClean="0">
                <a:latin typeface="+mn-lt"/>
              </a:rPr>
              <a:t> in 1956 (experiment Poltergeist)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5726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Neutrino’s (en antineutrino’s)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 en spin ½ </a:t>
            </a:r>
            <a:endParaRPr lang="en-US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6030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Correcte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notatie</a:t>
            </a:r>
            <a:endParaRPr lang="en-US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63357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Beta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voorbeeld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zwakke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wisselwerking</a:t>
            </a:r>
            <a:endParaRPr lang="en-US" dirty="0">
              <a:latin typeface="+mn-lt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9825" y="6103439"/>
            <a:ext cx="2238375" cy="27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748087"/>
            <a:ext cx="157298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2250" y="4321175"/>
            <a:ext cx="15811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140476"/>
            <a:ext cx="1914525" cy="149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Beta+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electron capture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teveel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tonen</a:t>
            </a:r>
            <a:r>
              <a:rPr lang="en-US" dirty="0" smtClean="0">
                <a:latin typeface="+mn-lt"/>
              </a:rPr>
              <a:t> beta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039" y="2667000"/>
            <a:ext cx="30047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4594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weinig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tonen</a:t>
            </a:r>
            <a:r>
              <a:rPr lang="en-US" dirty="0" smtClean="0">
                <a:latin typeface="+mn-lt"/>
              </a:rPr>
              <a:t> beta+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(positron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7642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Positron is het </a:t>
            </a:r>
            <a:r>
              <a:rPr lang="en-US" dirty="0" err="1" smtClean="0">
                <a:latin typeface="+mn-lt"/>
              </a:rPr>
              <a:t>antideeltje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069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Voorbeeld</a:t>
            </a:r>
            <a:endParaRPr lang="en-US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2107408"/>
            <a:ext cx="2514599" cy="30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/>
          <p:nvPr/>
        </p:nvSpPr>
        <p:spPr>
          <a:xfrm>
            <a:off x="533400" y="23738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Merk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nu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neutrino </a:t>
            </a:r>
            <a:r>
              <a:rPr lang="en-US" dirty="0" err="1" smtClean="0">
                <a:latin typeface="+mn-lt"/>
              </a:rPr>
              <a:t>uitkomt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26786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endParaRPr lang="en-US" dirty="0">
              <a:latin typeface="+mn-lt"/>
            </a:endParaRPr>
          </a:p>
        </p:txBody>
      </p:sp>
      <p:grpSp>
        <p:nvGrpSpPr>
          <p:cNvPr id="2" name="Groep 16"/>
          <p:cNvGrpSpPr/>
          <p:nvPr/>
        </p:nvGrpSpPr>
        <p:grpSpPr>
          <a:xfrm>
            <a:off x="2057400" y="2983704"/>
            <a:ext cx="2819400" cy="673896"/>
            <a:chOff x="1869280" y="2797968"/>
            <a:chExt cx="2819400" cy="673896"/>
          </a:xfrm>
        </p:grpSpPr>
        <p:sp>
          <p:nvSpPr>
            <p:cNvPr id="15" name="Rounded Rectangle 27"/>
            <p:cNvSpPr/>
            <p:nvPr/>
          </p:nvSpPr>
          <p:spPr bwMode="auto">
            <a:xfrm>
              <a:off x="1869280" y="2797968"/>
              <a:ext cx="2819400" cy="67389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2895600"/>
              <a:ext cx="2185987" cy="508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7"/>
          <p:cNvSpPr txBox="1"/>
          <p:nvPr/>
        </p:nvSpPr>
        <p:spPr>
          <a:xfrm>
            <a:off x="533400" y="3974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nog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mogelijkheid</a:t>
            </a:r>
            <a:r>
              <a:rPr lang="en-US" dirty="0" smtClean="0">
                <a:latin typeface="+mn-lt"/>
              </a:rPr>
              <a:t>: electron capture</a:t>
            </a:r>
            <a:endParaRPr lang="en-US" dirty="0">
              <a:latin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42788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absorbeert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baanelektron</a:t>
            </a:r>
            <a:endParaRPr lang="en-US" dirty="0">
              <a:latin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533400" y="45836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Voorbeeld</a:t>
            </a:r>
            <a:endParaRPr lang="en-US" dirty="0">
              <a:latin typeface="+mn-lt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7363" y="4633912"/>
            <a:ext cx="22050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7"/>
          <p:cNvSpPr txBox="1"/>
          <p:nvPr/>
        </p:nvSpPr>
        <p:spPr>
          <a:xfrm>
            <a:off x="533400" y="49646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endParaRPr lang="en-US" dirty="0">
              <a:latin typeface="+mn-lt"/>
            </a:endParaRPr>
          </a:p>
        </p:txBody>
      </p:sp>
      <p:grpSp>
        <p:nvGrpSpPr>
          <p:cNvPr id="3" name="Groep 26"/>
          <p:cNvGrpSpPr/>
          <p:nvPr/>
        </p:nvGrpSpPr>
        <p:grpSpPr>
          <a:xfrm>
            <a:off x="2057400" y="5257800"/>
            <a:ext cx="2819400" cy="457200"/>
            <a:chOff x="2057400" y="5181600"/>
            <a:chExt cx="2819400" cy="457200"/>
          </a:xfrm>
        </p:grpSpPr>
        <p:sp>
          <p:nvSpPr>
            <p:cNvPr id="25" name="Rounded Rectangle 27"/>
            <p:cNvSpPr/>
            <p:nvPr/>
          </p:nvSpPr>
          <p:spPr bwMode="auto">
            <a:xfrm>
              <a:off x="2057400" y="5181600"/>
              <a:ext cx="2819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6480" y="5293948"/>
              <a:ext cx="2224088" cy="268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17"/>
          <p:cNvSpPr txBox="1"/>
          <p:nvPr/>
        </p:nvSpPr>
        <p:spPr>
          <a:xfrm>
            <a:off x="533400" y="5955268"/>
            <a:ext cx="533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Meestal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binnenste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schil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gevangen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springen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gat en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karakteristieke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straling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/>
      <p:bldP spid="11" grpId="0"/>
      <p:bldP spid="13" grpId="0"/>
      <p:bldP spid="19" grpId="0"/>
      <p:bldP spid="20" grpId="0"/>
      <p:bldP spid="21" grpId="0"/>
      <p:bldP spid="22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Gamma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Hoogenergetische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fotonen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uitgezonden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kerntoestanden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niveaus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MeVs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energieverschil</a:t>
            </a:r>
            <a:r>
              <a:rPr lang="en-US" dirty="0" smtClean="0">
                <a:latin typeface="+mn-lt"/>
              </a:rPr>
              <a:t>) 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19600"/>
            <a:ext cx="31345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868269"/>
            <a:ext cx="7620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door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botsingen</a:t>
            </a:r>
            <a:r>
              <a:rPr lang="en-US" sz="1600" dirty="0" smtClean="0">
                <a:latin typeface="+mn-lt"/>
              </a:rPr>
              <a:t> met </a:t>
            </a:r>
            <a:r>
              <a:rPr lang="en-US" sz="1600" dirty="0" err="1" smtClean="0">
                <a:latin typeface="+mn-lt"/>
              </a:rPr>
              <a:t>andere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deeltjes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radioactief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verval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706469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1676400" y="2819400"/>
            <a:ext cx="2133600" cy="457200"/>
            <a:chOff x="2688432" y="3338512"/>
            <a:chExt cx="2133600" cy="457200"/>
          </a:xfrm>
        </p:grpSpPr>
        <p:sp>
          <p:nvSpPr>
            <p:cNvPr id="11" name="Rounded Rectangle 27"/>
            <p:cNvSpPr/>
            <p:nvPr/>
          </p:nvSpPr>
          <p:spPr bwMode="auto">
            <a:xfrm>
              <a:off x="2688432" y="3338512"/>
              <a:ext cx="21336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416228"/>
              <a:ext cx="1752600" cy="29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7"/>
          <p:cNvSpPr txBox="1"/>
          <p:nvPr/>
        </p:nvSpPr>
        <p:spPr>
          <a:xfrm>
            <a:off x="533400" y="34406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asterisk * </a:t>
            </a:r>
            <a:r>
              <a:rPr lang="en-US" dirty="0" err="1" smtClean="0">
                <a:latin typeface="+mn-lt"/>
              </a:rPr>
              <a:t>duidt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aangeslagen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3745468"/>
            <a:ext cx="7620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Nomenclatuur</a:t>
            </a:r>
            <a:r>
              <a:rPr lang="en-US" dirty="0" smtClean="0">
                <a:latin typeface="+mn-lt"/>
              </a:rPr>
              <a:t>: 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 X </a:t>
            </a:r>
            <a:r>
              <a:rPr lang="en-US" sz="1600" dirty="0" err="1" smtClean="0">
                <a:latin typeface="+mn-lt"/>
              </a:rPr>
              <a:t>straling</a:t>
            </a:r>
            <a:r>
              <a:rPr lang="en-US" sz="1600" dirty="0" smtClean="0">
                <a:latin typeface="+mn-lt"/>
              </a:rPr>
              <a:t> is van </a:t>
            </a:r>
            <a:r>
              <a:rPr lang="en-US" sz="1600" dirty="0" err="1" smtClean="0">
                <a:latin typeface="+mn-lt"/>
              </a:rPr>
              <a:t>elektron-atoom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interactie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gamma </a:t>
            </a:r>
            <a:r>
              <a:rPr lang="en-US" sz="1600" dirty="0" err="1" smtClean="0">
                <a:latin typeface="+mn-lt"/>
              </a:rPr>
              <a:t>straling</a:t>
            </a:r>
            <a:r>
              <a:rPr lang="en-US" sz="1600" dirty="0" smtClean="0">
                <a:latin typeface="+mn-lt"/>
              </a:rPr>
              <a:t> is van </a:t>
            </a:r>
            <a:r>
              <a:rPr lang="en-US" sz="1600" dirty="0" err="1" smtClean="0">
                <a:latin typeface="+mn-lt"/>
              </a:rPr>
              <a:t>een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kernreactie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4624626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 in </a:t>
            </a:r>
            <a:r>
              <a:rPr lang="en-US" smtClean="0">
                <a:latin typeface="+mn-lt"/>
              </a:rPr>
              <a:t>metastabiele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isomeer</a:t>
            </a:r>
            <a:endParaRPr lang="en-US" sz="1600" i="1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4916269"/>
            <a:ext cx="472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Interne </a:t>
            </a:r>
            <a:r>
              <a:rPr lang="en-US" dirty="0" err="1" smtClean="0">
                <a:latin typeface="+mn-lt"/>
              </a:rPr>
              <a:t>conversie</a:t>
            </a:r>
            <a:r>
              <a:rPr lang="en-US" dirty="0" smtClean="0">
                <a:latin typeface="+mn-lt"/>
              </a:rPr>
              <a:t>: het </a:t>
            </a:r>
            <a:r>
              <a:rPr lang="en-US" dirty="0" err="1" smtClean="0">
                <a:latin typeface="+mn-lt"/>
              </a:rPr>
              <a:t>foton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stoot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baanelektron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kern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15" grpId="0"/>
      <p:bldP spid="16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Behoudswetten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klassieke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behoudswetten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toepassing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wet van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energie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impuls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impulsmoment</a:t>
            </a:r>
            <a:endParaRPr lang="en-US" sz="16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lading</a:t>
            </a:r>
            <a:endParaRPr lang="en-US" sz="1600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99" y="2890837"/>
            <a:ext cx="3371801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2743200"/>
            <a:ext cx="7620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zien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nieuwe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behoudswetten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nucleongetal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baryongetal</a:t>
            </a:r>
            <a:r>
              <a:rPr lang="en-US" sz="1600" dirty="0" smtClean="0">
                <a:latin typeface="+mn-lt"/>
              </a:rPr>
              <a:t>)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behoud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leptongetal</a:t>
            </a:r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125" y="611188"/>
            <a:ext cx="7040563" cy="4010025"/>
            <a:chOff x="323" y="522"/>
            <a:chExt cx="5161" cy="3088"/>
          </a:xfrm>
        </p:grpSpPr>
        <p:sp>
          <p:nvSpPr>
            <p:cNvPr id="89092" name="Rectangle 4"/>
            <p:cNvSpPr>
              <a:spLocks noChangeArrowheads="1"/>
            </p:cNvSpPr>
            <p:nvPr/>
          </p:nvSpPr>
          <p:spPr bwMode="auto">
            <a:xfrm>
              <a:off x="457" y="522"/>
              <a:ext cx="4910" cy="2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653" y="604"/>
              <a:ext cx="4437" cy="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323" y="2835"/>
              <a:ext cx="5161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nl-NL" sz="2000">
                  <a:solidFill>
                    <a:srgbClr val="0000CC"/>
                  </a:solidFill>
                  <a:latin typeface="Tahoma" pitchFamily="34" charset="0"/>
                </a:rPr>
                <a:t>Splijting van</a:t>
              </a:r>
              <a:r>
                <a:rPr lang="nl-NL" sz="200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  <a:r>
                <a:rPr lang="nl-NL" sz="2000">
                  <a:solidFill>
                    <a:srgbClr val="FF0000"/>
                  </a:solidFill>
                  <a:latin typeface="Tahoma" pitchFamily="34" charset="0"/>
                </a:rPr>
                <a:t>1 gram uranium</a:t>
              </a:r>
              <a:r>
                <a:rPr lang="nl-NL" sz="200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  <a:r>
                <a:rPr lang="nl-NL" sz="2000">
                  <a:solidFill>
                    <a:srgbClr val="0000CC"/>
                  </a:solidFill>
                  <a:latin typeface="Tahoma" pitchFamily="34" charset="0"/>
                </a:rPr>
                <a:t>levert evenveel energie als</a:t>
              </a:r>
            </a:p>
            <a:p>
              <a:pPr algn="ctr"/>
              <a:r>
                <a:rPr lang="nl-NL" sz="2000">
                  <a:solidFill>
                    <a:srgbClr val="0000CC"/>
                  </a:solidFill>
                  <a:latin typeface="Tahoma" pitchFamily="34" charset="0"/>
                </a:rPr>
                <a:t>het verbranden van</a:t>
              </a:r>
              <a:r>
                <a:rPr lang="nl-NL" sz="200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  <a:r>
                <a:rPr lang="nl-NL" sz="2000">
                  <a:solidFill>
                    <a:srgbClr val="FF0000"/>
                  </a:solidFill>
                  <a:latin typeface="Tahoma" pitchFamily="34" charset="0"/>
                </a:rPr>
                <a:t>2500 liter benzine</a:t>
              </a:r>
            </a:p>
            <a:p>
              <a:pPr algn="ctr"/>
              <a:r>
                <a:rPr lang="nl-NL" sz="2000">
                  <a:solidFill>
                    <a:srgbClr val="0000CC"/>
                  </a:solidFill>
                  <a:latin typeface="Tahoma" pitchFamily="34" charset="0"/>
                </a:rPr>
                <a:t>of</a:t>
              </a:r>
              <a:r>
                <a:rPr lang="nl-NL" sz="200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  <a:r>
                <a:rPr lang="nl-NL" sz="2000">
                  <a:solidFill>
                    <a:srgbClr val="FF0000"/>
                  </a:solidFill>
                  <a:latin typeface="Tahoma" pitchFamily="34" charset="0"/>
                </a:rPr>
                <a:t>3000 kilogram kolen</a:t>
              </a:r>
            </a:p>
          </p:txBody>
        </p:sp>
        <p:pic>
          <p:nvPicPr>
            <p:cNvPr id="8909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" y="750"/>
              <a:ext cx="4407" cy="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67113" y="825500"/>
            <a:ext cx="2916237" cy="2835275"/>
            <a:chOff x="2207" y="682"/>
            <a:chExt cx="2138" cy="2184"/>
          </a:xfrm>
        </p:grpSpPr>
        <p:sp>
          <p:nvSpPr>
            <p:cNvPr id="89097" name="Oval 9"/>
            <p:cNvSpPr>
              <a:spLocks noChangeArrowheads="1"/>
            </p:cNvSpPr>
            <p:nvPr/>
          </p:nvSpPr>
          <p:spPr bwMode="auto">
            <a:xfrm>
              <a:off x="3567" y="682"/>
              <a:ext cx="775" cy="776"/>
            </a:xfrm>
            <a:prstGeom prst="ellipse">
              <a:avLst/>
            </a:prstGeom>
            <a:solidFill>
              <a:srgbClr val="FF0000">
                <a:alpha val="14999"/>
              </a:srgbClr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098" name="Oval 10"/>
            <p:cNvSpPr>
              <a:spLocks noChangeArrowheads="1"/>
            </p:cNvSpPr>
            <p:nvPr/>
          </p:nvSpPr>
          <p:spPr bwMode="auto">
            <a:xfrm>
              <a:off x="3570" y="2090"/>
              <a:ext cx="775" cy="776"/>
            </a:xfrm>
            <a:prstGeom prst="ellipse">
              <a:avLst/>
            </a:prstGeom>
            <a:solidFill>
              <a:srgbClr val="FF0000">
                <a:alpha val="14999"/>
              </a:srgbClr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099" name="Text Box 11"/>
            <p:cNvSpPr txBox="1">
              <a:spLocks noChangeArrowheads="1"/>
            </p:cNvSpPr>
            <p:nvPr/>
          </p:nvSpPr>
          <p:spPr bwMode="auto">
            <a:xfrm>
              <a:off x="2207" y="892"/>
              <a:ext cx="1186" cy="353"/>
            </a:xfrm>
            <a:prstGeom prst="rect">
              <a:avLst/>
            </a:prstGeom>
            <a:solidFill>
              <a:srgbClr val="FF0000">
                <a:alpha val="14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>
                  <a:solidFill>
                    <a:srgbClr val="FF0000"/>
                  </a:solidFill>
                  <a:latin typeface="Tahoma" pitchFamily="34" charset="0"/>
                </a:rPr>
                <a:t>radioactief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07013" y="2001838"/>
            <a:ext cx="1406525" cy="490537"/>
            <a:chOff x="3343" y="1602"/>
            <a:chExt cx="1031" cy="378"/>
          </a:xfrm>
        </p:grpSpPr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3354" y="1602"/>
              <a:ext cx="1020" cy="3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10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343" y="1605"/>
              <a:ext cx="1012" cy="34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nl-NL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energie</a:t>
              </a:r>
            </a:p>
          </p:txBody>
        </p:sp>
      </p:grp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194816" y="55563"/>
            <a:ext cx="2724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nl-NL" sz="3200" b="1" i="1" dirty="0">
                <a:solidFill>
                  <a:srgbClr val="000099"/>
                </a:solidFill>
                <a:latin typeface="Arial Rounded MT Bold" pitchFamily="34" charset="0"/>
              </a:rPr>
              <a:t>Kernsplijting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474663" y="4795838"/>
            <a:ext cx="8193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dirty="0" smtClean="0">
                <a:solidFill>
                  <a:srgbClr val="0000CC"/>
                </a:solidFill>
                <a:latin typeface="Tahoma" pitchFamily="34" charset="0"/>
              </a:rPr>
              <a:t>Kernreactor versus kolencentrale (1 GW(e)):</a:t>
            </a:r>
            <a:endParaRPr lang="nl-NL" sz="1800" dirty="0">
              <a:solidFill>
                <a:srgbClr val="0000CC"/>
              </a:solidFill>
              <a:latin typeface="Tahoma" pitchFamily="34" charset="0"/>
            </a:endParaRPr>
          </a:p>
          <a:p>
            <a:pPr lvl="1"/>
            <a:r>
              <a:rPr lang="nl-NL" dirty="0">
                <a:solidFill>
                  <a:srgbClr val="0000CC"/>
                </a:solidFill>
                <a:latin typeface="Tahoma" pitchFamily="34" charset="0"/>
              </a:rPr>
              <a:t>-  </a:t>
            </a:r>
            <a:r>
              <a:rPr lang="nl-NL" dirty="0" smtClean="0">
                <a:solidFill>
                  <a:srgbClr val="0000CC"/>
                </a:solidFill>
                <a:latin typeface="Tahoma" pitchFamily="34" charset="0"/>
              </a:rPr>
              <a:t>20 </a:t>
            </a:r>
            <a:r>
              <a:rPr lang="nl-NL" dirty="0">
                <a:solidFill>
                  <a:srgbClr val="0000CC"/>
                </a:solidFill>
                <a:latin typeface="Tahoma" pitchFamily="34" charset="0"/>
              </a:rPr>
              <a:t>ton </a:t>
            </a:r>
            <a:r>
              <a:rPr lang="nl-NL" dirty="0" smtClean="0">
                <a:solidFill>
                  <a:srgbClr val="0000CC"/>
                </a:solidFill>
                <a:latin typeface="Tahoma" pitchFamily="34" charset="0"/>
              </a:rPr>
              <a:t>uranium </a:t>
            </a:r>
            <a:r>
              <a:rPr lang="nl-NL" dirty="0">
                <a:solidFill>
                  <a:srgbClr val="FF0000"/>
                </a:solidFill>
                <a:latin typeface="Tahoma" pitchFamily="34" charset="0"/>
              </a:rPr>
              <a:t>per </a:t>
            </a:r>
            <a:r>
              <a:rPr lang="nl-NL" dirty="0" smtClean="0">
                <a:solidFill>
                  <a:srgbClr val="FF0000"/>
                </a:solidFill>
                <a:latin typeface="Tahoma" pitchFamily="34" charset="0"/>
              </a:rPr>
              <a:t>jaar</a:t>
            </a:r>
            <a:endParaRPr lang="nl-NL" dirty="0">
              <a:solidFill>
                <a:srgbClr val="0000CC"/>
              </a:solidFill>
              <a:latin typeface="Tahoma" pitchFamily="34" charset="0"/>
            </a:endParaRPr>
          </a:p>
          <a:p>
            <a:pPr lvl="1"/>
            <a:r>
              <a:rPr lang="nl-NL" dirty="0">
                <a:solidFill>
                  <a:srgbClr val="0000CC"/>
                </a:solidFill>
                <a:latin typeface="Tahoma" pitchFamily="34" charset="0"/>
              </a:rPr>
              <a:t>-  </a:t>
            </a:r>
            <a:r>
              <a:rPr lang="nl-NL" dirty="0" smtClean="0">
                <a:solidFill>
                  <a:srgbClr val="0000CC"/>
                </a:solidFill>
                <a:latin typeface="Tahoma" pitchFamily="34" charset="0"/>
              </a:rPr>
              <a:t>10.000 </a:t>
            </a:r>
            <a:r>
              <a:rPr lang="nl-NL" dirty="0">
                <a:solidFill>
                  <a:srgbClr val="0000CC"/>
                </a:solidFill>
                <a:latin typeface="Tahoma" pitchFamily="34" charset="0"/>
              </a:rPr>
              <a:t>ton </a:t>
            </a:r>
            <a:r>
              <a:rPr lang="nl-NL" dirty="0" smtClean="0">
                <a:solidFill>
                  <a:srgbClr val="0000CC"/>
                </a:solidFill>
                <a:latin typeface="Tahoma" pitchFamily="34" charset="0"/>
              </a:rPr>
              <a:t>kolen </a:t>
            </a:r>
            <a:r>
              <a:rPr lang="nl-NL" dirty="0" smtClean="0">
                <a:solidFill>
                  <a:srgbClr val="FF0000"/>
                </a:solidFill>
                <a:latin typeface="Tahoma" pitchFamily="34" charset="0"/>
              </a:rPr>
              <a:t>per dag </a:t>
            </a:r>
            <a:r>
              <a:rPr lang="nl-NL" dirty="0" smtClean="0">
                <a:solidFill>
                  <a:srgbClr val="0000CC"/>
                </a:solidFill>
                <a:latin typeface="Tahoma" pitchFamily="34" charset="0"/>
              </a:rPr>
              <a:t>(5% wordt as, de rest CO</a:t>
            </a:r>
            <a:r>
              <a:rPr lang="nl-NL" baseline="-25000" dirty="0" smtClean="0">
                <a:solidFill>
                  <a:srgbClr val="0000CC"/>
                </a:solidFill>
                <a:latin typeface="Tahoma" pitchFamily="34" charset="0"/>
              </a:rPr>
              <a:t>2</a:t>
            </a:r>
            <a:r>
              <a:rPr lang="nl-NL" dirty="0" smtClean="0">
                <a:solidFill>
                  <a:srgbClr val="0000CC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905000" y="6096000"/>
            <a:ext cx="5562599" cy="5078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9900"/>
              </a:buClr>
              <a:tabLst>
                <a:tab pos="539750" algn="l"/>
              </a:tabLst>
            </a:pPr>
            <a:r>
              <a:rPr lang="nl-NL" sz="900" dirty="0" smtClean="0">
                <a:solidFill>
                  <a:srgbClr val="0000CC"/>
                </a:solidFill>
                <a:latin typeface="Tahoma" pitchFamily="34" charset="0"/>
              </a:rPr>
              <a:t>alle </a:t>
            </a:r>
            <a:r>
              <a:rPr lang="nl-NL" sz="900" dirty="0">
                <a:solidFill>
                  <a:srgbClr val="0000CC"/>
                </a:solidFill>
                <a:latin typeface="Tahoma" pitchFamily="34" charset="0"/>
              </a:rPr>
              <a:t>elektriciteit in Nederland </a:t>
            </a:r>
            <a:r>
              <a:rPr lang="nl-NL" sz="900" dirty="0" smtClean="0">
                <a:solidFill>
                  <a:srgbClr val="0000CC"/>
                </a:solidFill>
                <a:latin typeface="Tahoma" pitchFamily="34" charset="0"/>
              </a:rPr>
              <a:t>nucleair: 0,4 </a:t>
            </a:r>
            <a:r>
              <a:rPr lang="nl-NL" sz="900" dirty="0">
                <a:solidFill>
                  <a:srgbClr val="0000CC"/>
                </a:solidFill>
                <a:latin typeface="Tahoma" pitchFamily="34" charset="0"/>
              </a:rPr>
              <a:t>gram uranium verspleten (=</a:t>
            </a:r>
            <a:r>
              <a:rPr lang="nl-NL" sz="900" dirty="0" smtClean="0">
                <a:solidFill>
                  <a:srgbClr val="0000CC"/>
                </a:solidFill>
                <a:latin typeface="Tahoma" pitchFamily="34" charset="0"/>
              </a:rPr>
              <a:t>afval) per </a:t>
            </a:r>
            <a:r>
              <a:rPr lang="nl-NL" sz="900" dirty="0">
                <a:solidFill>
                  <a:srgbClr val="0000CC"/>
                </a:solidFill>
                <a:latin typeface="Tahoma" pitchFamily="34" charset="0"/>
              </a:rPr>
              <a:t>gezin per </a:t>
            </a:r>
            <a:r>
              <a:rPr lang="nl-NL" sz="900" dirty="0" smtClean="0">
                <a:solidFill>
                  <a:srgbClr val="0000CC"/>
                </a:solidFill>
                <a:latin typeface="Tahoma" pitchFamily="34" charset="0"/>
              </a:rPr>
              <a:t>jaar</a:t>
            </a:r>
            <a:endParaRPr lang="nl-NL" sz="900" dirty="0">
              <a:solidFill>
                <a:srgbClr val="0000CC"/>
              </a:solidFill>
              <a:latin typeface="Tahoma" pitchFamily="34" charset="0"/>
            </a:endParaRPr>
          </a:p>
          <a:p>
            <a:pPr>
              <a:buClr>
                <a:srgbClr val="FF9900"/>
              </a:buClr>
              <a:tabLst>
                <a:tab pos="539750" algn="l"/>
              </a:tabLst>
            </a:pPr>
            <a:endParaRPr lang="nl-NL" sz="900" dirty="0" smtClean="0">
              <a:solidFill>
                <a:srgbClr val="0000CC"/>
              </a:solidFill>
              <a:latin typeface="Tahoma" pitchFamily="34" charset="0"/>
            </a:endParaRPr>
          </a:p>
          <a:p>
            <a:pPr>
              <a:buClr>
                <a:srgbClr val="FF9900"/>
              </a:buClr>
              <a:tabLst>
                <a:tab pos="539750" algn="l"/>
              </a:tabLst>
            </a:pPr>
            <a:r>
              <a:rPr lang="nl-NL" sz="900" dirty="0" smtClean="0">
                <a:solidFill>
                  <a:srgbClr val="0000CC"/>
                </a:solidFill>
                <a:latin typeface="Tahoma" pitchFamily="34" charset="0"/>
              </a:rPr>
              <a:t>‘</a:t>
            </a:r>
            <a:r>
              <a:rPr lang="nl-NL" sz="900" dirty="0">
                <a:solidFill>
                  <a:srgbClr val="0000CC"/>
                </a:solidFill>
                <a:latin typeface="Tahoma" pitchFamily="34" charset="0"/>
              </a:rPr>
              <a:t>Borssele’ produceert 1,3 m</a:t>
            </a:r>
            <a:r>
              <a:rPr lang="nl-NL" sz="900" baseline="30000" dirty="0">
                <a:solidFill>
                  <a:srgbClr val="0000CC"/>
                </a:solidFill>
                <a:latin typeface="Tahoma" pitchFamily="34" charset="0"/>
              </a:rPr>
              <a:t>3</a:t>
            </a:r>
            <a:r>
              <a:rPr lang="nl-NL" sz="900" dirty="0">
                <a:solidFill>
                  <a:srgbClr val="0000CC"/>
                </a:solidFill>
                <a:latin typeface="Tahoma" pitchFamily="34" charset="0"/>
              </a:rPr>
              <a:t> afval per </a:t>
            </a:r>
            <a:r>
              <a:rPr lang="nl-NL" sz="900" dirty="0" smtClean="0">
                <a:solidFill>
                  <a:srgbClr val="0000CC"/>
                </a:solidFill>
                <a:latin typeface="Tahoma" pitchFamily="34" charset="0"/>
              </a:rPr>
              <a:t>jaar</a:t>
            </a:r>
            <a:endParaRPr lang="nl-NL" sz="900" dirty="0">
              <a:solidFill>
                <a:srgbClr val="0000CC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Halfwaardetijd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vervalsnelheid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Radioactief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random </a:t>
            </a:r>
            <a:r>
              <a:rPr lang="en-US" dirty="0" err="1" smtClean="0">
                <a:latin typeface="+mn-lt"/>
              </a:rPr>
              <a:t>proces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10292"/>
            <a:ext cx="2895600" cy="109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/>
              <a:t>D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korte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+mn-lt"/>
              </a:rPr>
              <a:t>t</a:t>
            </a:r>
            <a:endParaRPr lang="en-US" i="1" dirty="0">
              <a:latin typeface="+mn-lt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1238"/>
            <a:ext cx="1676400" cy="28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/>
        </p:nvSpPr>
        <p:spPr>
          <a:xfrm>
            <a:off x="533400" y="1981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                    , met </a:t>
            </a:r>
            <a:r>
              <a:rPr lang="en-US" dirty="0" smtClean="0"/>
              <a:t>l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vervalconstante</a:t>
            </a:r>
            <a:endParaRPr lang="en-US" i="1" dirty="0">
              <a:latin typeface="+mn-lt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970395"/>
            <a:ext cx="1176337" cy="46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7"/>
          <p:cNvSpPr txBox="1"/>
          <p:nvPr/>
        </p:nvSpPr>
        <p:spPr>
          <a:xfrm>
            <a:off x="533400" y="23733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Radioactief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`one-shot’ </a:t>
            </a:r>
            <a:r>
              <a:rPr lang="en-US" dirty="0" err="1" smtClean="0">
                <a:latin typeface="+mn-lt"/>
              </a:rPr>
              <a:t>proces</a:t>
            </a:r>
            <a:endParaRPr lang="en-US" i="1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2830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nemen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limiet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integreren</a:t>
            </a:r>
            <a:endParaRPr lang="en-US" i="1" dirty="0">
              <a:latin typeface="+mn-lt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276600"/>
            <a:ext cx="2085975" cy="6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JL-RECHTS 13"/>
          <p:cNvSpPr/>
          <p:nvPr/>
        </p:nvSpPr>
        <p:spPr bwMode="auto">
          <a:xfrm>
            <a:off x="3505200" y="3505200"/>
            <a:ext cx="533400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7186" y="3333752"/>
            <a:ext cx="1395414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IJL-RECHTS 15"/>
          <p:cNvSpPr/>
          <p:nvPr/>
        </p:nvSpPr>
        <p:spPr bwMode="auto">
          <a:xfrm>
            <a:off x="5791200" y="3505200"/>
            <a:ext cx="533400" cy="2286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2" name="Groep 21"/>
          <p:cNvGrpSpPr/>
          <p:nvPr/>
        </p:nvGrpSpPr>
        <p:grpSpPr>
          <a:xfrm>
            <a:off x="6503192" y="3393280"/>
            <a:ext cx="1559720" cy="457200"/>
            <a:chOff x="6503192" y="3393280"/>
            <a:chExt cx="1559720" cy="457200"/>
          </a:xfrm>
        </p:grpSpPr>
        <p:sp>
          <p:nvSpPr>
            <p:cNvPr id="20" name="Rounded Rectangle 27"/>
            <p:cNvSpPr/>
            <p:nvPr/>
          </p:nvSpPr>
          <p:spPr bwMode="auto">
            <a:xfrm>
              <a:off x="6503192" y="3393280"/>
              <a:ext cx="155972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7013" y="3473904"/>
              <a:ext cx="1423987" cy="314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17"/>
          <p:cNvSpPr txBox="1"/>
          <p:nvPr/>
        </p:nvSpPr>
        <p:spPr>
          <a:xfrm>
            <a:off x="533400" y="3973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radioactieve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vervalswet</a:t>
            </a:r>
            <a:endParaRPr lang="en-US" i="1" dirty="0">
              <a:latin typeface="+mn-lt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4278312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seconde</a:t>
            </a:r>
            <a:r>
              <a:rPr lang="en-US" dirty="0" smtClean="0">
                <a:latin typeface="+mn-lt"/>
              </a:rPr>
              <a:t>          </a:t>
            </a:r>
            <a:r>
              <a:rPr lang="en-US" dirty="0" err="1" smtClean="0">
                <a:latin typeface="+mn-lt"/>
              </a:rPr>
              <a:t>noemt</a:t>
            </a:r>
            <a:r>
              <a:rPr lang="en-US" dirty="0" smtClean="0">
                <a:latin typeface="+mn-lt"/>
              </a:rPr>
              <a:t> men de </a:t>
            </a:r>
            <a:r>
              <a:rPr lang="en-US" i="1" dirty="0" err="1" smtClean="0">
                <a:latin typeface="+mn-lt"/>
              </a:rPr>
              <a:t>activiteit</a:t>
            </a:r>
            <a:endParaRPr lang="en-US" i="1" dirty="0">
              <a:latin typeface="+mn-lt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241008"/>
            <a:ext cx="41894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85181" y="4953000"/>
            <a:ext cx="4882619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/>
          <p:nvPr/>
        </p:nvSpPr>
        <p:spPr>
          <a:xfrm>
            <a:off x="533400" y="45836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i="1" dirty="0">
              <a:latin typeface="+mn-lt"/>
            </a:endParaRPr>
          </a:p>
        </p:txBody>
      </p:sp>
      <p:grpSp>
        <p:nvGrpSpPr>
          <p:cNvPr id="3" name="Groep 30"/>
          <p:cNvGrpSpPr/>
          <p:nvPr/>
        </p:nvGrpSpPr>
        <p:grpSpPr>
          <a:xfrm>
            <a:off x="1676400" y="4800600"/>
            <a:ext cx="1752600" cy="609600"/>
            <a:chOff x="1524000" y="4731544"/>
            <a:chExt cx="1752600" cy="609600"/>
          </a:xfrm>
        </p:grpSpPr>
        <p:sp>
          <p:nvSpPr>
            <p:cNvPr id="29" name="Rounded Rectangle 27"/>
            <p:cNvSpPr/>
            <p:nvPr/>
          </p:nvSpPr>
          <p:spPr bwMode="auto">
            <a:xfrm>
              <a:off x="1524000" y="4731544"/>
              <a:ext cx="17526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0200" y="4800600"/>
              <a:ext cx="1600200" cy="50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17"/>
          <p:cNvSpPr txBox="1"/>
          <p:nvPr/>
        </p:nvSpPr>
        <p:spPr>
          <a:xfrm>
            <a:off x="533400" y="54980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Halfwaardetijd</a:t>
            </a:r>
            <a:endParaRPr lang="en-US" i="1" dirty="0">
              <a:latin typeface="+mn-lt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5715000"/>
            <a:ext cx="173582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7"/>
          <p:cNvSpPr txBox="1"/>
          <p:nvPr/>
        </p:nvSpPr>
        <p:spPr>
          <a:xfrm>
            <a:off x="533400" y="61722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Levensduur</a:t>
            </a:r>
            <a:endParaRPr lang="en-US" i="1" dirty="0">
              <a:latin typeface="+mn-lt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71712" y="6248400"/>
            <a:ext cx="1476376" cy="5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9" grpId="0"/>
      <p:bldP spid="11" grpId="0"/>
      <p:bldP spid="13" grpId="0"/>
      <p:bldP spid="14" grpId="0" animBg="1"/>
      <p:bldP spid="16" grpId="0" animBg="1"/>
      <p:bldP spid="23" grpId="0"/>
      <p:bldP spid="24" grpId="0"/>
      <p:bldP spid="26" grpId="0"/>
      <p:bldP spid="32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Verzadigingsactiviteit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nucleide</a:t>
            </a:r>
            <a:r>
              <a:rPr lang="en-US" dirty="0" smtClean="0">
                <a:latin typeface="+mn-lt"/>
              </a:rPr>
              <a:t> continue </a:t>
            </a:r>
            <a:r>
              <a:rPr lang="en-US" dirty="0" err="1" smtClean="0">
                <a:latin typeface="+mn-lt"/>
              </a:rPr>
              <a:t>geproduceerd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voegen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bronterm</a:t>
            </a:r>
            <a:r>
              <a:rPr lang="en-US" dirty="0" smtClean="0">
                <a:latin typeface="+mn-lt"/>
              </a:rPr>
              <a:t> toe</a:t>
            </a:r>
            <a:endParaRPr lang="en-US" i="1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0574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Vermenigvuldig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beide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kanten</a:t>
            </a:r>
            <a:r>
              <a:rPr lang="en-US" dirty="0" smtClean="0">
                <a:latin typeface="+mn-lt"/>
              </a:rPr>
              <a:t> met exp(</a:t>
            </a:r>
            <a:r>
              <a:rPr lang="en-US" dirty="0" err="1" smtClean="0"/>
              <a:t>l</a:t>
            </a:r>
            <a:r>
              <a:rPr lang="en-US" i="1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) en </a:t>
            </a:r>
            <a:r>
              <a:rPr lang="en-US" dirty="0" err="1" smtClean="0">
                <a:latin typeface="+mn-lt"/>
              </a:rPr>
              <a:t>gebruik</a:t>
            </a:r>
            <a:endParaRPr lang="en-US" i="1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2961315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i="1" dirty="0">
              <a:latin typeface="+mn-lt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33400" y="3440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beginnen</a:t>
            </a:r>
            <a:r>
              <a:rPr lang="en-US" dirty="0" smtClean="0">
                <a:latin typeface="+mn-lt"/>
              </a:rPr>
              <a:t> met </a:t>
            </a:r>
            <a:r>
              <a:rPr lang="en-US" i="1" dirty="0" smtClean="0">
                <a:latin typeface="+mn-lt"/>
              </a:rPr>
              <a:t>N(0)=0 </a:t>
            </a:r>
            <a:r>
              <a:rPr lang="en-US" dirty="0" smtClean="0">
                <a:latin typeface="+mn-lt"/>
              </a:rPr>
              <a:t>en </a:t>
            </a:r>
            <a:r>
              <a:rPr lang="en-US" dirty="0" err="1" smtClean="0">
                <a:latin typeface="+mn-lt"/>
              </a:rPr>
              <a:t>integreren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en </a:t>
            </a:r>
            <a:r>
              <a:rPr lang="en-US" i="1" dirty="0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. </a:t>
            </a:r>
            <a:endParaRPr lang="en-US" i="1" dirty="0">
              <a:latin typeface="+mn-lt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1771650" cy="4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438400"/>
            <a:ext cx="3705225" cy="48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950203"/>
            <a:ext cx="2309811" cy="4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14800"/>
            <a:ext cx="2328858" cy="24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7"/>
          <p:cNvSpPr txBox="1"/>
          <p:nvPr/>
        </p:nvSpPr>
        <p:spPr>
          <a:xfrm>
            <a:off x="533400" y="3744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activiteit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gemeten</a:t>
            </a:r>
            <a:r>
              <a:rPr lang="en-US" dirty="0" smtClean="0">
                <a:latin typeface="+mn-lt"/>
              </a:rPr>
              <a:t> in # </a:t>
            </a:r>
            <a:r>
              <a:rPr lang="en-US" dirty="0" err="1" smtClean="0">
                <a:latin typeface="+mn-lt"/>
              </a:rPr>
              <a:t>disintegraties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tijdseenheid</a:t>
            </a:r>
            <a:r>
              <a:rPr lang="en-US" dirty="0" smtClean="0">
                <a:latin typeface="+mn-lt"/>
              </a:rPr>
              <a:t>) is </a:t>
            </a:r>
            <a:r>
              <a:rPr lang="en-US" dirty="0" err="1" smtClean="0">
                <a:latin typeface="+mn-lt"/>
              </a:rPr>
              <a:t>dan</a:t>
            </a:r>
            <a:endParaRPr lang="en-US" i="1" dirty="0"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495800"/>
            <a:ext cx="1828800" cy="14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17"/>
          <p:cNvSpPr txBox="1"/>
          <p:nvPr/>
        </p:nvSpPr>
        <p:spPr>
          <a:xfrm>
            <a:off x="533400" y="43545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het begin </a:t>
            </a:r>
            <a:r>
              <a:rPr lang="en-US" dirty="0" err="1" smtClean="0">
                <a:latin typeface="+mn-lt"/>
              </a:rPr>
              <a:t>neemt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activiteit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lineair</a:t>
            </a:r>
            <a:r>
              <a:rPr lang="en-US" dirty="0" smtClean="0">
                <a:latin typeface="+mn-lt"/>
              </a:rPr>
              <a:t> met de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 toe</a:t>
            </a:r>
            <a:endParaRPr lang="en-US" i="1" dirty="0">
              <a:latin typeface="+mn-lt"/>
            </a:endParaRPr>
          </a:p>
        </p:txBody>
      </p:sp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724400"/>
            <a:ext cx="2028825" cy="2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5116512"/>
            <a:ext cx="762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Na </a:t>
            </a:r>
            <a:r>
              <a:rPr lang="en-US" dirty="0" err="1" smtClean="0">
                <a:latin typeface="+mn-lt"/>
              </a:rPr>
              <a:t>lange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 (in </a:t>
            </a:r>
            <a:r>
              <a:rPr lang="en-US" dirty="0" err="1" smtClean="0">
                <a:latin typeface="+mn-lt"/>
              </a:rPr>
              <a:t>termen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halfwaardetijd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verzadigingsactiviteit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bereikt</a:t>
            </a:r>
            <a:r>
              <a:rPr lang="en-US" dirty="0" smtClean="0">
                <a:latin typeface="+mn-lt"/>
              </a:rPr>
              <a:t>:</a:t>
            </a:r>
            <a:endParaRPr lang="en-US" i="1" dirty="0">
              <a:latin typeface="+mn-lt"/>
            </a:endParaRPr>
          </a:p>
        </p:txBody>
      </p:sp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7592" y="5493544"/>
            <a:ext cx="1109662" cy="21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17"/>
          <p:cNvSpPr txBox="1"/>
          <p:nvPr/>
        </p:nvSpPr>
        <p:spPr>
          <a:xfrm>
            <a:off x="533400" y="5983069"/>
            <a:ext cx="815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Voorbeeld</a:t>
            </a:r>
            <a:r>
              <a:rPr lang="en-US" dirty="0" smtClean="0">
                <a:latin typeface="+mn-lt"/>
              </a:rPr>
              <a:t>: jodium-131 (</a:t>
            </a:r>
            <a:r>
              <a:rPr lang="en-US" i="1" dirty="0" smtClean="0">
                <a:latin typeface="+mn-lt"/>
              </a:rPr>
              <a:t>t</a:t>
            </a:r>
            <a:r>
              <a:rPr lang="en-US" baseline="-25000" dirty="0" smtClean="0">
                <a:latin typeface="+mn-lt"/>
              </a:rPr>
              <a:t>1/2</a:t>
            </a:r>
            <a:r>
              <a:rPr lang="en-US" dirty="0" smtClean="0">
                <a:latin typeface="+mn-lt"/>
              </a:rPr>
              <a:t> = 8,05 </a:t>
            </a:r>
            <a:r>
              <a:rPr lang="en-US" dirty="0" err="1" smtClean="0">
                <a:latin typeface="+mn-lt"/>
              </a:rPr>
              <a:t>dagen</a:t>
            </a:r>
            <a:r>
              <a:rPr lang="en-US" dirty="0" smtClean="0">
                <a:latin typeface="+mn-lt"/>
              </a:rPr>
              <a:t>) en strontium-90 (10.628 </a:t>
            </a:r>
            <a:r>
              <a:rPr lang="en-US" dirty="0" err="1" smtClean="0">
                <a:latin typeface="+mn-lt"/>
              </a:rPr>
              <a:t>dagen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</a:t>
            </a:r>
            <a:r>
              <a:rPr lang="en-US" dirty="0" err="1" smtClean="0">
                <a:latin typeface="+mn-lt"/>
              </a:rPr>
              <a:t>geproduceerd</a:t>
            </a:r>
            <a:r>
              <a:rPr lang="en-US" dirty="0" smtClean="0">
                <a:latin typeface="+mn-lt"/>
              </a:rPr>
              <a:t>. Jodium-131 </a:t>
            </a:r>
            <a:r>
              <a:rPr lang="en-US" dirty="0" err="1" smtClean="0">
                <a:latin typeface="+mn-lt"/>
              </a:rPr>
              <a:t>bereikt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verzadiging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maand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terwijl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hoeveelheid</a:t>
            </a:r>
            <a:r>
              <a:rPr lang="en-US" dirty="0" smtClean="0">
                <a:latin typeface="+mn-lt"/>
              </a:rPr>
              <a:t> strontium in de core </a:t>
            </a:r>
            <a:r>
              <a:rPr lang="en-US" dirty="0" err="1" smtClean="0">
                <a:latin typeface="+mn-lt"/>
              </a:rPr>
              <a:t>blijft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toenemen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9" grpId="0"/>
      <p:bldP spid="13" grpId="0"/>
      <p:bldP spid="23" grpId="0"/>
      <p:bldP spid="36" grpId="0"/>
      <p:bldP spid="39" grpId="0"/>
      <p:bldP spid="41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Vervalsreeksen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radioactieve</a:t>
            </a:r>
            <a:r>
              <a:rPr lang="en-US" dirty="0" smtClean="0">
                <a:latin typeface="+mn-lt"/>
              </a:rPr>
              <a:t> parent kern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dochter</a:t>
            </a:r>
            <a:r>
              <a:rPr lang="en-US" dirty="0" smtClean="0">
                <a:latin typeface="+mn-lt"/>
              </a:rPr>
              <a:t>, die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vervalt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 Op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wijze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ontstaat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reeks van </a:t>
            </a:r>
            <a:r>
              <a:rPr lang="en-US" dirty="0" err="1" smtClean="0">
                <a:latin typeface="+mn-lt"/>
              </a:rPr>
              <a:t>vervallen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635" y="2590800"/>
            <a:ext cx="357816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868269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figuur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toont</a:t>
            </a:r>
            <a:r>
              <a:rPr lang="en-US" dirty="0" smtClean="0">
                <a:latin typeface="+mn-lt"/>
              </a:rPr>
              <a:t>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van</a:t>
            </a:r>
            <a:endParaRPr lang="en-US" dirty="0"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33576"/>
            <a:ext cx="4143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21452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eindigt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stabiele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isotoop</a:t>
            </a:r>
            <a:endParaRPr lang="en-US" dirty="0">
              <a:latin typeface="+mn-lt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2209800"/>
            <a:ext cx="485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24500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819400"/>
            <a:ext cx="4191000" cy="6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/>
          <p:nvPr/>
        </p:nvSpPr>
        <p:spPr>
          <a:xfrm>
            <a:off x="533400" y="3516868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        is </a:t>
            </a:r>
            <a:r>
              <a:rPr lang="en-US" dirty="0" err="1" smtClean="0">
                <a:latin typeface="+mn-lt"/>
              </a:rPr>
              <a:t>gevormd</a:t>
            </a:r>
            <a:r>
              <a:rPr lang="en-US" dirty="0" smtClean="0">
                <a:latin typeface="+mn-lt"/>
              </a:rPr>
              <a:t> in de supernova die de </a:t>
            </a:r>
            <a:r>
              <a:rPr lang="en-US" dirty="0" err="1" smtClean="0">
                <a:latin typeface="+mn-lt"/>
              </a:rPr>
              <a:t>vorming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ons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zonnestelsel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getriggerd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50% </a:t>
            </a:r>
            <a:r>
              <a:rPr lang="en-US" dirty="0" err="1" smtClean="0">
                <a:latin typeface="+mn-lt"/>
              </a:rPr>
              <a:t>bestaat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nog</a:t>
            </a:r>
            <a:endParaRPr lang="en-US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607" y="3576639"/>
            <a:ext cx="4143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7"/>
          <p:cNvSpPr txBox="1"/>
          <p:nvPr/>
        </p:nvSpPr>
        <p:spPr>
          <a:xfrm>
            <a:off x="533400" y="4486870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Origineel</a:t>
            </a:r>
            <a:r>
              <a:rPr lang="en-US" dirty="0" smtClean="0">
                <a:latin typeface="+mn-lt"/>
              </a:rPr>
              <a:t> radium          met </a:t>
            </a:r>
            <a:r>
              <a:rPr lang="en-US" dirty="0" err="1" smtClean="0">
                <a:latin typeface="+mn-lt"/>
              </a:rPr>
              <a:t>halfwaardetijd</a:t>
            </a:r>
            <a:r>
              <a:rPr lang="en-US" dirty="0" smtClean="0">
                <a:latin typeface="+mn-lt"/>
              </a:rPr>
              <a:t> van 1600 </a:t>
            </a:r>
            <a:r>
              <a:rPr lang="en-US" dirty="0" err="1" smtClean="0">
                <a:latin typeface="+mn-lt"/>
              </a:rPr>
              <a:t>jaar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verdwenen</a:t>
            </a:r>
            <a:r>
              <a:rPr lang="en-US" dirty="0" smtClean="0">
                <a:latin typeface="+mn-lt"/>
              </a:rPr>
              <a:t>. Al </a:t>
            </a:r>
            <a:r>
              <a:rPr lang="en-US" dirty="0" err="1" smtClean="0">
                <a:latin typeface="+mn-lt"/>
              </a:rPr>
              <a:t>wat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voorkomt</a:t>
            </a:r>
            <a:r>
              <a:rPr lang="en-US" dirty="0" smtClean="0">
                <a:latin typeface="+mn-lt"/>
              </a:rPr>
              <a:t> is van het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van uranium.</a:t>
            </a:r>
            <a:endParaRPr lang="en-US" dirty="0">
              <a:latin typeface="+mn-lt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6008" y="4543424"/>
            <a:ext cx="5286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/>
          <p:nvPr/>
        </p:nvSpPr>
        <p:spPr>
          <a:xfrm>
            <a:off x="533400" y="5486400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abondantie</a:t>
            </a:r>
            <a:r>
              <a:rPr lang="en-US" dirty="0" smtClean="0">
                <a:latin typeface="+mn-lt"/>
              </a:rPr>
              <a:t> (0,7%) en </a:t>
            </a:r>
            <a:r>
              <a:rPr lang="en-US" dirty="0" err="1" smtClean="0">
                <a:latin typeface="+mn-lt"/>
              </a:rPr>
              <a:t>halfwaardetijd</a:t>
            </a:r>
            <a:r>
              <a:rPr lang="en-US" dirty="0" smtClean="0">
                <a:latin typeface="+mn-lt"/>
              </a:rPr>
              <a:t> (700 </a:t>
            </a:r>
            <a:r>
              <a:rPr lang="en-US" dirty="0" err="1" smtClean="0">
                <a:latin typeface="+mn-lt"/>
              </a:rPr>
              <a:t>miljoen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jaar</a:t>
            </a:r>
            <a:r>
              <a:rPr lang="en-US" dirty="0" smtClean="0">
                <a:latin typeface="+mn-lt"/>
              </a:rPr>
              <a:t>) van </a:t>
            </a:r>
            <a:r>
              <a:rPr lang="en-US" baseline="30000" dirty="0" smtClean="0">
                <a:latin typeface="+mn-lt"/>
              </a:rPr>
              <a:t>235</a:t>
            </a:r>
            <a:r>
              <a:rPr lang="en-US" dirty="0" smtClean="0">
                <a:latin typeface="+mn-lt"/>
              </a:rPr>
              <a:t>U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men </a:t>
            </a:r>
            <a:r>
              <a:rPr lang="en-US" dirty="0" err="1" smtClean="0">
                <a:latin typeface="+mn-lt"/>
              </a:rPr>
              <a:t>afleiden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supernova </a:t>
            </a:r>
            <a:r>
              <a:rPr lang="en-US" dirty="0" err="1" smtClean="0">
                <a:latin typeface="+mn-lt"/>
              </a:rPr>
              <a:t>meer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6 </a:t>
            </a:r>
            <a:r>
              <a:rPr lang="en-US" dirty="0" err="1" smtClean="0">
                <a:latin typeface="+mn-lt"/>
              </a:rPr>
              <a:t>Gj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geleden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ontploft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10" grpId="0"/>
      <p:bldP spid="13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316832"/>
            <a:ext cx="139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Vervalsreeksen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Beschouw</a:t>
            </a:r>
            <a:r>
              <a:rPr lang="en-US" dirty="0" smtClean="0">
                <a:latin typeface="+mn-lt"/>
              </a:rPr>
              <a:t> het 2-staps </a:t>
            </a:r>
            <a:r>
              <a:rPr lang="en-US" dirty="0" err="1" smtClean="0">
                <a:latin typeface="+mn-lt"/>
              </a:rPr>
              <a:t>verval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8404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kennen</a:t>
            </a:r>
            <a:r>
              <a:rPr lang="en-US" dirty="0" smtClean="0">
                <a:latin typeface="+mn-lt"/>
              </a:rPr>
              <a:t> we het </a:t>
            </a:r>
            <a:r>
              <a:rPr lang="en-US" dirty="0" err="1" smtClean="0">
                <a:latin typeface="+mn-lt"/>
              </a:rPr>
              <a:t>antwoord</a:t>
            </a:r>
            <a:endParaRPr lang="en-US" dirty="0">
              <a:latin typeface="+mn-lt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33400" y="24500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B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533400" y="3352800"/>
            <a:ext cx="464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Integreren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endParaRPr lang="en-US" dirty="0">
              <a:latin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533400" y="3886200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in het begin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B </a:t>
            </a:r>
            <a:r>
              <a:rPr lang="en-US" dirty="0" err="1" smtClean="0">
                <a:latin typeface="+mn-lt"/>
              </a:rPr>
              <a:t>aanwezig</a:t>
            </a:r>
            <a:r>
              <a:rPr lang="en-US" dirty="0" smtClean="0">
                <a:latin typeface="+mn-lt"/>
              </a:rPr>
              <a:t> is                 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dirty="0">
              <a:latin typeface="+mn-lt"/>
            </a:endParaRP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315" y="2271712"/>
            <a:ext cx="209368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819400"/>
            <a:ext cx="2509837" cy="44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133600"/>
            <a:ext cx="15867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IJL-RECHTS 20"/>
          <p:cNvSpPr/>
          <p:nvPr/>
        </p:nvSpPr>
        <p:spPr bwMode="auto">
          <a:xfrm>
            <a:off x="4648200" y="21883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2" name="PIJL-RECHTS 21"/>
          <p:cNvSpPr/>
          <p:nvPr/>
        </p:nvSpPr>
        <p:spPr bwMode="auto">
          <a:xfrm>
            <a:off x="4038600" y="28956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819400"/>
            <a:ext cx="3641801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5537" y="3354004"/>
            <a:ext cx="4919664" cy="42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4263451"/>
            <a:ext cx="881062" cy="22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ep 36"/>
          <p:cNvGrpSpPr/>
          <p:nvPr/>
        </p:nvGrpSpPr>
        <p:grpSpPr>
          <a:xfrm>
            <a:off x="5257800" y="4075331"/>
            <a:ext cx="3429000" cy="533400"/>
            <a:chOff x="5141120" y="4310064"/>
            <a:chExt cx="3429000" cy="533400"/>
          </a:xfrm>
        </p:grpSpPr>
        <p:sp>
          <p:nvSpPr>
            <p:cNvPr id="27" name="Afgeronde rechthoek 26"/>
            <p:cNvSpPr/>
            <p:nvPr/>
          </p:nvSpPr>
          <p:spPr bwMode="auto">
            <a:xfrm>
              <a:off x="5141120" y="4310064"/>
              <a:ext cx="34290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marL="0" marR="0" indent="0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nl-NL" smtClean="0"/>
            </a:p>
          </p:txBody>
        </p:sp>
        <p:pic>
          <p:nvPicPr>
            <p:cNvPr id="181257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57800" y="4339004"/>
              <a:ext cx="3200400" cy="46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12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724400"/>
            <a:ext cx="4343400" cy="172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98480" y="4745795"/>
            <a:ext cx="2133600" cy="17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7"/>
          <p:cNvSpPr txBox="1"/>
          <p:nvPr/>
        </p:nvSpPr>
        <p:spPr>
          <a:xfrm>
            <a:off x="533400" y="4761131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Beschouw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  (a)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  (b)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  (c)</a:t>
            </a:r>
            <a:endParaRPr lang="en-US" dirty="0">
              <a:latin typeface="+mn-lt"/>
            </a:endParaRPr>
          </a:p>
        </p:txBody>
      </p:sp>
      <p:pic>
        <p:nvPicPr>
          <p:cNvPr id="1812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5370731"/>
            <a:ext cx="785812" cy="24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6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71576" y="5145823"/>
            <a:ext cx="740568" cy="21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6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50144" y="5639811"/>
            <a:ext cx="762000" cy="26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/>
          <p:nvPr/>
        </p:nvSpPr>
        <p:spPr>
          <a:xfrm>
            <a:off x="533400" y="6488668"/>
            <a:ext cx="464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N-</a:t>
            </a:r>
            <a:r>
              <a:rPr lang="en-US" dirty="0" err="1" smtClean="0">
                <a:latin typeface="+mn-lt"/>
              </a:rPr>
              <a:t>staps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verval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gaat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analoog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10" grpId="0"/>
      <p:bldP spid="13" grpId="0"/>
      <p:bldP spid="15" grpId="0"/>
      <p:bldP spid="21" grpId="0" animBg="1"/>
      <p:bldP spid="22" grpId="0" animBg="1"/>
      <p:bldP spid="33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Neutron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interacties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</a:rPr>
              <a:t>Neutron </a:t>
            </a:r>
            <a:r>
              <a:rPr lang="en-US" i="1" kern="1200" dirty="0" err="1" smtClean="0">
                <a:solidFill>
                  <a:srgbClr val="000099"/>
                </a:solidFill>
              </a:rPr>
              <a:t>interacties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verloopt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9928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bundel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beweegt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snelheid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 in de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richting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1535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Effectief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oppervlak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kern       </a:t>
            </a:r>
            <a:r>
              <a:rPr lang="en-US" dirty="0" err="1" smtClean="0">
                <a:latin typeface="+mn-lt"/>
              </a:rPr>
              <a:t>zoals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gezien</a:t>
            </a:r>
            <a:r>
              <a:rPr lang="en-US" dirty="0" smtClean="0">
                <a:latin typeface="+mn-lt"/>
              </a:rPr>
              <a:t> door neutron</a:t>
            </a:r>
            <a:endParaRPr lang="en-US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43062"/>
            <a:ext cx="228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2297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bundel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per cm</a:t>
            </a:r>
            <a:r>
              <a:rPr lang="en-US" baseline="30000" dirty="0" smtClean="0">
                <a:latin typeface="+mn-lt"/>
              </a:rPr>
              <a:t>3</a:t>
            </a:r>
            <a:endParaRPr lang="en-US" baseline="30000" dirty="0">
              <a:latin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743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intensiteit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bundel</a:t>
            </a:r>
            <a:r>
              <a:rPr lang="en-US" dirty="0" smtClean="0">
                <a:latin typeface="+mn-lt"/>
              </a:rPr>
              <a:t> is             in [ # / cm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/ s ]</a:t>
            </a:r>
            <a:endParaRPr lang="en-US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791200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Microscopische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     in [ cm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]</a:t>
            </a:r>
            <a:endParaRPr lang="en-US" dirty="0">
              <a:latin typeface="+mn-lt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733800" y="2778920"/>
          <a:ext cx="696005" cy="295275"/>
        </p:xfrm>
        <a:graphic>
          <a:graphicData uri="http://schemas.openxmlformats.org/presentationml/2006/ole">
            <p:oleObj spid="_x0000_s182274" name="Equation" r:id="rId5" imgW="419040" imgH="17748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3059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bundelintensiteit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diepte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in het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is </a:t>
            </a:r>
            <a:r>
              <a:rPr lang="en-US" i="1" dirty="0" smtClean="0">
                <a:latin typeface="+mn-lt"/>
              </a:rPr>
              <a:t>I(x)</a:t>
            </a:r>
            <a:endParaRPr lang="en-US" i="1" dirty="0">
              <a:latin typeface="+mn-lt"/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209800"/>
            <a:ext cx="2057400" cy="168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7"/>
          <p:cNvSpPr txBox="1"/>
          <p:nvPr/>
        </p:nvSpPr>
        <p:spPr>
          <a:xfrm>
            <a:off x="533400" y="3364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verstrooid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geabsorbeerd</a:t>
            </a:r>
            <a:endParaRPr lang="en-US" i="1" dirty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3821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Het </a:t>
            </a:r>
            <a:r>
              <a:rPr lang="en-US" dirty="0" err="1" smtClean="0">
                <a:latin typeface="+mn-lt"/>
              </a:rPr>
              <a:t>materiaal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bevat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per cm</a:t>
            </a:r>
            <a:r>
              <a:rPr lang="en-US" baseline="30000" dirty="0" smtClean="0">
                <a:latin typeface="+mn-lt"/>
              </a:rPr>
              <a:t>3</a:t>
            </a:r>
            <a:endParaRPr lang="en-US" i="1" baseline="30000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4126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dikte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Ndx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per cm</a:t>
            </a:r>
            <a:r>
              <a:rPr lang="en-US" baseline="30000" dirty="0" smtClean="0">
                <a:latin typeface="+mn-lt"/>
              </a:rPr>
              <a:t>2</a:t>
            </a:r>
            <a:endParaRPr lang="en-US" i="1" baseline="30000" dirty="0">
              <a:latin typeface="+mn-lt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533400" y="4431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i="1" dirty="0" err="1" smtClean="0"/>
              <a:t>s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oppervlak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geblokkeerd</a:t>
            </a:r>
            <a:endParaRPr lang="en-US" i="1" baseline="30000" dirty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4724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i="1" baseline="30000" dirty="0">
              <a:latin typeface="+mn-lt"/>
            </a:endParaRPr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762000" y="5093732"/>
          <a:ext cx="2760663" cy="338137"/>
        </p:xfrm>
        <a:graphic>
          <a:graphicData uri="http://schemas.openxmlformats.org/presentationml/2006/ole">
            <p:oleObj spid="_x0000_s182276" name="Equation" r:id="rId7" imgW="1663560" imgH="203040" progId="Equation.DSMT4">
              <p:embed/>
            </p:oleObj>
          </a:graphicData>
        </a:graphic>
      </p:graphicFrame>
      <p:sp>
        <p:nvSpPr>
          <p:cNvPr id="38" name="PIJL-RECHTS 37"/>
          <p:cNvSpPr/>
          <p:nvPr/>
        </p:nvSpPr>
        <p:spPr bwMode="auto">
          <a:xfrm>
            <a:off x="3581400" y="507944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4343400" y="4934982"/>
          <a:ext cx="2024062" cy="655638"/>
        </p:xfrm>
        <a:graphic>
          <a:graphicData uri="http://schemas.openxmlformats.org/presentationml/2006/ole">
            <p:oleObj spid="_x0000_s182277" name="Equation" r:id="rId8" imgW="1218960" imgH="393480" progId="Equation.DSMT4">
              <p:embed/>
            </p:oleObj>
          </a:graphicData>
        </a:graphic>
      </p:graphicFrame>
      <p:sp>
        <p:nvSpPr>
          <p:cNvPr id="40" name="PIJL-RECHTS 39"/>
          <p:cNvSpPr/>
          <p:nvPr/>
        </p:nvSpPr>
        <p:spPr bwMode="auto">
          <a:xfrm>
            <a:off x="6477000" y="509373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47" name="Groep 46"/>
          <p:cNvGrpSpPr/>
          <p:nvPr/>
        </p:nvGrpSpPr>
        <p:grpSpPr>
          <a:xfrm>
            <a:off x="7315200" y="5038964"/>
            <a:ext cx="1708150" cy="457200"/>
            <a:chOff x="7391400" y="4593432"/>
            <a:chExt cx="1708150" cy="457200"/>
          </a:xfrm>
        </p:grpSpPr>
        <p:sp>
          <p:nvSpPr>
            <p:cNvPr id="45" name="Rounded Rectangle 27"/>
            <p:cNvSpPr/>
            <p:nvPr/>
          </p:nvSpPr>
          <p:spPr bwMode="auto">
            <a:xfrm>
              <a:off x="7391400" y="4593432"/>
              <a:ext cx="167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182278" name="Object 6"/>
            <p:cNvGraphicFramePr>
              <a:graphicFrameLocks noChangeAspect="1"/>
            </p:cNvGraphicFramePr>
            <p:nvPr/>
          </p:nvGraphicFramePr>
          <p:xfrm>
            <a:off x="7391400" y="4632325"/>
            <a:ext cx="1708150" cy="381000"/>
          </p:xfrm>
          <a:graphic>
            <a:graphicData uri="http://schemas.openxmlformats.org/presentationml/2006/ole">
              <p:oleObj spid="_x0000_s182278" name="Equation" r:id="rId9" imgW="1028520" imgH="228600" progId="Equation.DSMT4">
                <p:embed/>
              </p:oleObj>
            </a:graphicData>
          </a:graphic>
        </p:graphicFrame>
      </p:grpSp>
      <p:sp>
        <p:nvSpPr>
          <p:cNvPr id="42" name="TextBox 17"/>
          <p:cNvSpPr txBox="1"/>
          <p:nvPr/>
        </p:nvSpPr>
        <p:spPr>
          <a:xfrm>
            <a:off x="533400" y="61076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              in [ cm</a:t>
            </a:r>
            <a:r>
              <a:rPr lang="en-US" baseline="30000" dirty="0" smtClean="0">
                <a:latin typeface="+mn-lt"/>
              </a:rPr>
              <a:t>-1 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4572000" y="6150768"/>
          <a:ext cx="863600" cy="295275"/>
        </p:xfrm>
        <a:graphic>
          <a:graphicData uri="http://schemas.openxmlformats.org/presentationml/2006/ole">
            <p:oleObj spid="_x0000_s182279" name="Equation" r:id="rId10" imgW="520560" imgH="177480" progId="Equation.DSMT4">
              <p:embed/>
            </p:oleObj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4471987" y="5888832"/>
          <a:ext cx="252413" cy="231775"/>
        </p:xfrm>
        <a:graphic>
          <a:graphicData uri="http://schemas.openxmlformats.org/presentationml/2006/ole">
            <p:oleObj spid="_x0000_s182280" name="Equation" r:id="rId11" imgW="152280" imgH="139680" progId="Equation.DSMT4">
              <p:embed/>
            </p:oleObj>
          </a:graphicData>
        </a:graphic>
      </p:graphicFrame>
      <p:grpSp>
        <p:nvGrpSpPr>
          <p:cNvPr id="49" name="Groep 48"/>
          <p:cNvGrpSpPr/>
          <p:nvPr/>
        </p:nvGrpSpPr>
        <p:grpSpPr>
          <a:xfrm>
            <a:off x="7391400" y="5791200"/>
            <a:ext cx="1684826" cy="1066800"/>
            <a:chOff x="6324600" y="4800600"/>
            <a:chExt cx="2751626" cy="2057400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24600" y="4800600"/>
              <a:ext cx="253176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39000" y="5867400"/>
              <a:ext cx="1837226" cy="19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6491288"/>
            <a:ext cx="2057400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17"/>
          <p:cNvSpPr txBox="1"/>
          <p:nvPr/>
        </p:nvSpPr>
        <p:spPr>
          <a:xfrm>
            <a:off x="533400" y="64124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Eenheid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10" grpId="0"/>
      <p:bldP spid="11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40" grpId="0" animBg="1"/>
      <p:bldP spid="42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9" name="TextBox 17"/>
          <p:cNvSpPr txBox="1"/>
          <p:nvPr/>
        </p:nvSpPr>
        <p:spPr>
          <a:xfrm>
            <a:off x="533400" y="27826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waarschijnlijk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nog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niet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gebotst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tot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err="1" smtClean="0">
                <a:latin typeface="+mn-lt"/>
              </a:rPr>
              <a:t>wel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i="1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door</a:t>
            </a:r>
            <a:endParaRPr lang="en-US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18682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botst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is </a:t>
            </a:r>
            <a:endParaRPr lang="en-US" i="1" dirty="0">
              <a:latin typeface="+mn-lt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Waarschijnlijkheidsinterpretatie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>
              <a:latin typeface="+mn-lt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5553670"/>
            <a:ext cx="419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gemiddelde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vrije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weglengte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is de </a:t>
            </a:r>
            <a:r>
              <a:rPr lang="en-US" dirty="0" err="1" smtClean="0">
                <a:latin typeface="+mn-lt"/>
              </a:rPr>
              <a:t>gemiddelde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afstand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aflegt</a:t>
            </a:r>
            <a:endParaRPr lang="en-US" dirty="0">
              <a:latin typeface="+mn-lt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533400" y="42304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geinterpreteerd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afstand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aflegt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endParaRPr lang="en-US" i="1" baseline="30000" dirty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4888468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            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eerste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maakt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dx</a:t>
            </a:r>
            <a:r>
              <a:rPr lang="en-US" dirty="0" smtClean="0">
                <a:latin typeface="+mn-lt"/>
              </a:rPr>
              <a:t> is het product </a:t>
            </a:r>
            <a:endParaRPr lang="en-US" i="1" baseline="30000" dirty="0">
              <a:latin typeface="+mn-lt"/>
            </a:endParaRPr>
          </a:p>
        </p:txBody>
      </p:sp>
      <p:sp>
        <p:nvSpPr>
          <p:cNvPr id="38" name="PIJL-RECHTS 37"/>
          <p:cNvSpPr/>
          <p:nvPr/>
        </p:nvSpPr>
        <p:spPr bwMode="auto">
          <a:xfrm>
            <a:off x="3657600" y="1219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4467224" y="3105149"/>
          <a:ext cx="463550" cy="295275"/>
        </p:xfrm>
        <a:graphic>
          <a:graphicData uri="http://schemas.openxmlformats.org/presentationml/2006/ole">
            <p:oleObj spid="_x0000_s183304" name="Equation" r:id="rId4" imgW="279360" imgH="177480" progId="Equation.DSMT4">
              <p:embed/>
            </p:oleObj>
          </a:graphicData>
        </a:graphic>
      </p:graphicFrame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1497808" y="1081088"/>
          <a:ext cx="2024063" cy="655637"/>
        </p:xfrm>
        <a:graphic>
          <a:graphicData uri="http://schemas.openxmlformats.org/presentationml/2006/ole">
            <p:oleObj spid="_x0000_s183305" name="Equation" r:id="rId5" imgW="1218960" imgH="393480" progId="Equation.DSMT4">
              <p:embed/>
            </p:oleObj>
          </a:graphicData>
        </a:graphic>
      </p:graphicFrame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4598988" y="1060450"/>
          <a:ext cx="2487612" cy="698500"/>
        </p:xfrm>
        <a:graphic>
          <a:graphicData uri="http://schemas.openxmlformats.org/presentationml/2006/ole">
            <p:oleObj spid="_x0000_s183306" name="Equation" r:id="rId6" imgW="1498320" imgH="419040" progId="Equation.DSMT4">
              <p:embed/>
            </p:oleObj>
          </a:graphicData>
        </a:graphic>
      </p:graphicFrame>
      <p:graphicFrame>
        <p:nvGraphicFramePr>
          <p:cNvPr id="183307" name="Object 11"/>
          <p:cNvGraphicFramePr>
            <a:graphicFrameLocks noChangeAspect="1"/>
          </p:cNvGraphicFramePr>
          <p:nvPr/>
        </p:nvGraphicFramePr>
        <p:xfrm>
          <a:off x="4173538" y="1905000"/>
          <a:ext cx="779462" cy="338137"/>
        </p:xfrm>
        <a:graphic>
          <a:graphicData uri="http://schemas.openxmlformats.org/presentationml/2006/ole">
            <p:oleObj spid="_x0000_s183307" name="Equation" r:id="rId7" imgW="469800" imgH="203040" progId="Equation.DSMT4">
              <p:embed/>
            </p:oleObj>
          </a:graphicData>
        </a:graphic>
      </p:graphicFrame>
      <p:sp>
        <p:nvSpPr>
          <p:cNvPr id="41" name="TextBox 17"/>
          <p:cNvSpPr txBox="1"/>
          <p:nvPr/>
        </p:nvSpPr>
        <p:spPr>
          <a:xfrm>
            <a:off x="533400" y="2221468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        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aangekomen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endParaRPr lang="en-US" i="1" dirty="0">
              <a:latin typeface="+mn-lt"/>
            </a:endParaRPr>
          </a:p>
        </p:txBody>
      </p:sp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4981575" y="2252662"/>
          <a:ext cx="504825" cy="338138"/>
        </p:xfrm>
        <a:graphic>
          <a:graphicData uri="http://schemas.openxmlformats.org/presentationml/2006/ole">
            <p:oleObj spid="_x0000_s183308" name="Equation" r:id="rId8" imgW="304560" imgH="203040" progId="Equation.DSMT4">
              <p:embed/>
            </p:oleObj>
          </a:graphicData>
        </a:graphic>
      </p:graphicFrame>
      <p:sp>
        <p:nvSpPr>
          <p:cNvPr id="43" name="TextBox 17"/>
          <p:cNvSpPr txBox="1"/>
          <p:nvPr/>
        </p:nvSpPr>
        <p:spPr>
          <a:xfrm>
            <a:off x="533400" y="36208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Evenzo</a:t>
            </a:r>
            <a:r>
              <a:rPr lang="en-US" dirty="0" smtClean="0">
                <a:latin typeface="+mn-lt"/>
              </a:rPr>
              <a:t> is                                      de </a:t>
            </a:r>
            <a:r>
              <a:rPr lang="en-US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afstand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afgelegd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botsen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graphicFrame>
        <p:nvGraphicFramePr>
          <p:cNvPr id="183309" name="Object 13"/>
          <p:cNvGraphicFramePr>
            <a:graphicFrameLocks noChangeAspect="1"/>
          </p:cNvGraphicFramePr>
          <p:nvPr/>
        </p:nvGraphicFramePr>
        <p:xfrm>
          <a:off x="1676400" y="3663732"/>
          <a:ext cx="2292350" cy="338137"/>
        </p:xfrm>
        <a:graphic>
          <a:graphicData uri="http://schemas.openxmlformats.org/presentationml/2006/ole">
            <p:oleObj spid="_x0000_s183309" name="Equation" r:id="rId9" imgW="1384200" imgH="203040" progId="Equation.DSMT4">
              <p:embed/>
            </p:oleObj>
          </a:graphicData>
        </a:graphic>
      </p:graphicFrame>
      <p:graphicFrame>
        <p:nvGraphicFramePr>
          <p:cNvPr id="183310" name="Object 14"/>
          <p:cNvGraphicFramePr>
            <a:graphicFrameLocks noChangeAspect="1"/>
          </p:cNvGraphicFramePr>
          <p:nvPr/>
        </p:nvGraphicFramePr>
        <p:xfrm>
          <a:off x="1484312" y="4918075"/>
          <a:ext cx="801688" cy="336550"/>
        </p:xfrm>
        <a:graphic>
          <a:graphicData uri="http://schemas.openxmlformats.org/presentationml/2006/ole">
            <p:oleObj spid="_x0000_s183310" name="Equation" r:id="rId10" imgW="482400" imgH="203040" progId="Equation.DSMT4">
              <p:embed/>
            </p:oleObj>
          </a:graphicData>
        </a:graphic>
      </p:graphicFrame>
      <p:graphicFrame>
        <p:nvGraphicFramePr>
          <p:cNvPr id="183311" name="Object 15"/>
          <p:cNvGraphicFramePr>
            <a:graphicFrameLocks noChangeAspect="1"/>
          </p:cNvGraphicFramePr>
          <p:nvPr/>
        </p:nvGraphicFramePr>
        <p:xfrm>
          <a:off x="5022850" y="5147468"/>
          <a:ext cx="1835150" cy="379412"/>
        </p:xfrm>
        <a:graphic>
          <a:graphicData uri="http://schemas.openxmlformats.org/presentationml/2006/ole">
            <p:oleObj spid="_x0000_s183311" name="Equation" r:id="rId11" imgW="1104840" imgH="228600" progId="Equation.DSMT4">
              <p:embed/>
            </p:oleObj>
          </a:graphicData>
        </a:graphic>
      </p:graphicFrame>
      <p:grpSp>
        <p:nvGrpSpPr>
          <p:cNvPr id="48" name="Groep 47"/>
          <p:cNvGrpSpPr/>
          <p:nvPr/>
        </p:nvGrpSpPr>
        <p:grpSpPr>
          <a:xfrm>
            <a:off x="4953000" y="5650508"/>
            <a:ext cx="3581400" cy="800100"/>
            <a:chOff x="4953000" y="5659438"/>
            <a:chExt cx="3581400" cy="800100"/>
          </a:xfrm>
        </p:grpSpPr>
        <p:sp>
          <p:nvSpPr>
            <p:cNvPr id="46" name="Rounded Rectangle 27"/>
            <p:cNvSpPr/>
            <p:nvPr/>
          </p:nvSpPr>
          <p:spPr bwMode="auto">
            <a:xfrm>
              <a:off x="4953000" y="5707856"/>
              <a:ext cx="3581400" cy="72866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aphicFrame>
          <p:nvGraphicFramePr>
            <p:cNvPr id="183312" name="Object 16"/>
            <p:cNvGraphicFramePr>
              <a:graphicFrameLocks noChangeAspect="1"/>
            </p:cNvGraphicFramePr>
            <p:nvPr/>
          </p:nvGraphicFramePr>
          <p:xfrm>
            <a:off x="5029200" y="5659438"/>
            <a:ext cx="3417888" cy="800100"/>
          </p:xfrm>
          <a:graphic>
            <a:graphicData uri="http://schemas.openxmlformats.org/presentationml/2006/ole">
              <p:oleObj spid="_x0000_s183312" name="Equation" r:id="rId12" imgW="2057400" imgH="482400" progId="Equation.DSMT4">
                <p:embed/>
              </p:oleObj>
            </a:graphicData>
          </a:graphic>
        </p:graphicFrame>
      </p:grpSp>
      <p:sp>
        <p:nvSpPr>
          <p:cNvPr id="49" name="TextBox 17"/>
          <p:cNvSpPr txBox="1"/>
          <p:nvPr/>
        </p:nvSpPr>
        <p:spPr>
          <a:xfrm>
            <a:off x="533400" y="6469657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uncollided</a:t>
            </a:r>
            <a:r>
              <a:rPr lang="en-US" i="1" dirty="0" smtClean="0">
                <a:latin typeface="+mn-lt"/>
              </a:rPr>
              <a:t> flux </a:t>
            </a:r>
            <a:r>
              <a:rPr lang="en-US" dirty="0" smtClean="0">
                <a:latin typeface="+mn-lt"/>
              </a:rPr>
              <a:t>is</a:t>
            </a:r>
            <a:endParaRPr lang="en-US" dirty="0">
              <a:latin typeface="+mn-lt"/>
            </a:endParaRPr>
          </a:p>
        </p:txBody>
      </p:sp>
      <p:graphicFrame>
        <p:nvGraphicFramePr>
          <p:cNvPr id="183313" name="Object 17"/>
          <p:cNvGraphicFramePr>
            <a:graphicFrameLocks noChangeAspect="1"/>
          </p:cNvGraphicFramePr>
          <p:nvPr/>
        </p:nvGraphicFramePr>
        <p:xfrm>
          <a:off x="2743200" y="6478587"/>
          <a:ext cx="2171700" cy="379413"/>
        </p:xfrm>
        <a:graphic>
          <a:graphicData uri="http://schemas.openxmlformats.org/presentationml/2006/ole">
            <p:oleObj spid="_x0000_s183313" name="Equation" r:id="rId13" imgW="13078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0" grpId="0"/>
      <p:bldP spid="18" grpId="0"/>
      <p:bldP spid="25" grpId="0"/>
      <p:bldP spid="35" grpId="0"/>
      <p:bldP spid="37" grpId="0"/>
      <p:bldP spid="38" grpId="0" animBg="1"/>
      <p:bldP spid="41" grpId="0"/>
      <p:bldP spid="43" grpId="0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  <a:ln/>
        </p:spPr>
        <p:txBody>
          <a:bodyPr/>
          <a:lstStyle/>
          <a:p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Mengsels</a:t>
            </a:r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 (en </a:t>
            </a:r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moleculen</a:t>
            </a:r>
            <a:r>
              <a:rPr lang="en-GB" i="1" dirty="0" smtClean="0">
                <a:solidFill>
                  <a:srgbClr val="000099"/>
                </a:solidFill>
                <a:cs typeface="Times New Roman" pitchFamily="18" charset="0"/>
              </a:rPr>
              <a:t>) van </a:t>
            </a:r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nucleïden</a:t>
            </a:r>
            <a:endParaRPr lang="en-US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100226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              in [ cm</a:t>
            </a:r>
            <a:r>
              <a:rPr lang="en-US" baseline="30000" dirty="0" smtClean="0">
                <a:latin typeface="+mn-lt"/>
              </a:rPr>
              <a:t>-1 </a:t>
            </a:r>
            <a:r>
              <a:rPr lang="en-US" dirty="0" smtClean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572000" y="1045368"/>
          <a:ext cx="863600" cy="295275"/>
        </p:xfrm>
        <a:graphic>
          <a:graphicData uri="http://schemas.openxmlformats.org/presentationml/2006/ole">
            <p:oleObj spid="_x0000_s184322" name="Equation" r:id="rId4" imgW="520560" imgH="177480" progId="Equation.DSMT4">
              <p:embed/>
            </p:oleObj>
          </a:graphicData>
        </a:graphic>
      </p:graphicFrame>
      <p:sp>
        <p:nvSpPr>
          <p:cNvPr id="21" name="TextBox 17"/>
          <p:cNvSpPr txBox="1"/>
          <p:nvPr/>
        </p:nvSpPr>
        <p:spPr>
          <a:xfrm>
            <a:off x="533400" y="14478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Getal</a:t>
            </a:r>
            <a:r>
              <a:rPr lang="en-US" dirty="0" smtClean="0">
                <a:latin typeface="+mn-lt"/>
              </a:rPr>
              <a:t> van Avogadro: </a:t>
            </a:r>
            <a:r>
              <a:rPr lang="en-US" i="1" dirty="0" smtClean="0">
                <a:latin typeface="+mn-lt"/>
              </a:rPr>
              <a:t>N</a:t>
            </a:r>
            <a:r>
              <a:rPr lang="en-US" baseline="-25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6.023</a:t>
            </a:r>
            <a:r>
              <a:rPr lang="en-US" dirty="0" smtClean="0"/>
              <a:t> × 10</a:t>
            </a:r>
            <a:r>
              <a:rPr lang="en-US" baseline="30000" dirty="0" smtClean="0"/>
              <a:t>23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741488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atomen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err="1" smtClean="0">
                <a:latin typeface="+mn-lt"/>
              </a:rPr>
              <a:t>mN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smtClean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met</a:t>
            </a:r>
            <a:r>
              <a:rPr lang="en-US" i="1" dirty="0" smtClean="0">
                <a:latin typeface="+mn-lt"/>
              </a:rPr>
              <a:t> m </a:t>
            </a:r>
            <a:r>
              <a:rPr lang="en-US" dirty="0" smtClean="0">
                <a:latin typeface="+mn-lt"/>
              </a:rPr>
              <a:t>in gram</a:t>
            </a:r>
            <a:endParaRPr lang="en-US" dirty="0">
              <a:latin typeface="+mn-lt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33400" y="2046288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 = </a:t>
            </a:r>
            <a:r>
              <a:rPr lang="en-US" i="1" dirty="0" err="1" smtClean="0"/>
              <a:t>r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i="1" baseline="-25000" dirty="0" err="1" smtClean="0">
                <a:latin typeface="+mn-lt"/>
              </a:rPr>
              <a:t>A</a:t>
            </a:r>
            <a:r>
              <a:rPr lang="en-US" i="1" dirty="0" smtClean="0">
                <a:latin typeface="+mn-lt"/>
              </a:rPr>
              <a:t>/A </a:t>
            </a:r>
            <a:r>
              <a:rPr lang="en-US" dirty="0" smtClean="0">
                <a:latin typeface="+mn-lt"/>
              </a:rPr>
              <a:t>met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smtClean="0"/>
              <a:t>r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gram/cm</a:t>
            </a:r>
            <a:r>
              <a:rPr lang="en-US" baseline="30000" dirty="0" smtClean="0">
                <a:latin typeface="+mn-lt"/>
              </a:rPr>
              <a:t>3</a:t>
            </a:r>
            <a:endParaRPr lang="en-US" baseline="30000" dirty="0">
              <a:latin typeface="+mn-lt"/>
            </a:endParaRP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5715000" y="1633537"/>
          <a:ext cx="1852612" cy="652463"/>
        </p:xfrm>
        <a:graphic>
          <a:graphicData uri="http://schemas.openxmlformats.org/presentationml/2006/ole">
            <p:oleObj spid="_x0000_s184323" name="Equation" r:id="rId5" imgW="1117440" imgH="393480" progId="Equation.DSMT4">
              <p:embed/>
            </p:oleObj>
          </a:graphicData>
        </a:graphic>
      </p:graphicFrame>
      <p:sp>
        <p:nvSpPr>
          <p:cNvPr id="25" name="PIJL-RECHTS 24"/>
          <p:cNvSpPr/>
          <p:nvPr/>
        </p:nvSpPr>
        <p:spPr bwMode="auto">
          <a:xfrm>
            <a:off x="4724400" y="17526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2525712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Definieer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baseline="30000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atomaire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fractie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isotoop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atomair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gewicht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</a:t>
            </a:r>
            <a:r>
              <a:rPr lang="en-US" baseline="-25000" dirty="0" smtClean="0">
                <a:latin typeface="+mn-lt"/>
              </a:rPr>
              <a:t>i</a:t>
            </a:r>
            <a:endParaRPr lang="en-US" baseline="-25000" dirty="0">
              <a:latin typeface="+mn-lt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8310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Atomair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gewicht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mengsel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362200" y="3276600"/>
          <a:ext cx="3849688" cy="461963"/>
        </p:xfrm>
        <a:graphic>
          <a:graphicData uri="http://schemas.openxmlformats.org/presentationml/2006/ole">
            <p:oleObj spid="_x0000_s184324" name="Equation" r:id="rId6" imgW="2323800" imgH="279360" progId="Equation.DSMT4">
              <p:embed/>
            </p:oleObj>
          </a:graphicData>
        </a:graphic>
      </p:graphicFrame>
      <p:sp>
        <p:nvSpPr>
          <p:cNvPr id="30" name="TextBox 17"/>
          <p:cNvSpPr txBox="1"/>
          <p:nvPr/>
        </p:nvSpPr>
        <p:spPr>
          <a:xfrm>
            <a:off x="533400" y="3745468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mengsel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dan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294187" y="3870325"/>
          <a:ext cx="3935413" cy="695325"/>
        </p:xfrm>
        <a:graphic>
          <a:graphicData uri="http://schemas.openxmlformats.org/presentationml/2006/ole">
            <p:oleObj spid="_x0000_s184325" name="Equation" r:id="rId7" imgW="2374560" imgH="41904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464820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materialen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smtClean="0">
                <a:latin typeface="+mn-lt"/>
              </a:rPr>
              <a:t>volume </a:t>
            </a:r>
            <a:r>
              <a:rPr lang="en-US" i="1" dirty="0" err="1" smtClean="0">
                <a:latin typeface="+mn-lt"/>
              </a:rPr>
              <a:t>fracties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gecombineerd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geldt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3311525" y="4938712"/>
          <a:ext cx="5451475" cy="442912"/>
        </p:xfrm>
        <a:graphic>
          <a:graphicData uri="http://schemas.openxmlformats.org/presentationml/2006/ole">
            <p:oleObj spid="_x0000_s184326" name="Equation" r:id="rId8" imgW="3288960" imgH="26640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561794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combinaties</a:t>
            </a:r>
            <a:r>
              <a:rPr lang="en-US" dirty="0" smtClean="0">
                <a:latin typeface="+mn-lt"/>
              </a:rPr>
              <a:t> in </a:t>
            </a:r>
            <a:r>
              <a:rPr lang="en-US" i="1" dirty="0" err="1" smtClean="0">
                <a:latin typeface="+mn-lt"/>
              </a:rPr>
              <a:t>massa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fracties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baseline="-25000" dirty="0">
              <a:latin typeface="+mn-lt"/>
            </a:endParaRPr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3352800" y="5989638"/>
          <a:ext cx="4398962" cy="715962"/>
        </p:xfrm>
        <a:graphic>
          <a:graphicData uri="http://schemas.openxmlformats.org/presentationml/2006/ole">
            <p:oleObj spid="_x0000_s184327" name="Equation" r:id="rId9" imgW="265428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5" grpId="0" animBg="1"/>
      <p:bldP spid="28" grpId="0"/>
      <p:bldP spid="29" grpId="0"/>
      <p:bldP spid="30" grpId="0"/>
      <p:bldP spid="32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762000"/>
          </a:xfrm>
          <a:noFill/>
          <a:ln/>
        </p:spPr>
        <p:txBody>
          <a:bodyPr/>
          <a:lstStyle/>
          <a:p>
            <a:r>
              <a:rPr lang="en-GB" i="1" dirty="0" err="1" smtClean="0">
                <a:solidFill>
                  <a:srgbClr val="000099"/>
                </a:solidFill>
                <a:cs typeface="Times New Roman" pitchFamily="18" charset="0"/>
              </a:rPr>
              <a:t>Voorbeeld</a:t>
            </a:r>
            <a:endParaRPr lang="en-US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04800" y="1219200"/>
            <a:ext cx="5746214" cy="1333500"/>
            <a:chOff x="304800" y="1219200"/>
            <a:chExt cx="5746214" cy="1333500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304800" y="1257300"/>
              <a:ext cx="9144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err="1" smtClean="0">
                  <a:latin typeface="Arial" charset="0"/>
                </a:rPr>
                <a:t>Legering</a:t>
              </a:r>
              <a:endParaRPr lang="en-GB" sz="1400" dirty="0">
                <a:latin typeface="Arial" charset="0"/>
              </a:endParaRPr>
            </a:p>
          </p:txBody>
        </p:sp>
        <p:pic>
          <p:nvPicPr>
            <p:cNvPr id="129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219200"/>
              <a:ext cx="4755614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7"/>
          <p:cNvGrpSpPr/>
          <p:nvPr/>
        </p:nvGrpSpPr>
        <p:grpSpPr>
          <a:xfrm>
            <a:off x="228600" y="2667000"/>
            <a:ext cx="1916723" cy="2743200"/>
            <a:chOff x="6858000" y="3657600"/>
            <a:chExt cx="1916723" cy="2743200"/>
          </a:xfrm>
        </p:grpSpPr>
        <p:pic>
          <p:nvPicPr>
            <p:cNvPr id="129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4038600"/>
              <a:ext cx="1916723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6858000" y="3657600"/>
              <a:ext cx="18288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err="1" smtClean="0">
                  <a:latin typeface="Arial" charset="0"/>
                </a:rPr>
                <a:t>Atomaire</a:t>
              </a:r>
              <a:r>
                <a:rPr lang="en-GB" sz="1400" dirty="0" smtClean="0">
                  <a:latin typeface="Arial" charset="0"/>
                </a:rPr>
                <a:t> </a:t>
              </a:r>
              <a:r>
                <a:rPr lang="en-GB" sz="1400" dirty="0" err="1" smtClean="0">
                  <a:latin typeface="Arial" charset="0"/>
                </a:rPr>
                <a:t>dichtheden</a:t>
              </a:r>
              <a:endParaRPr lang="en-GB" sz="1400" dirty="0">
                <a:latin typeface="Arial" charset="0"/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2971800" y="3429000"/>
            <a:ext cx="5162550" cy="1314742"/>
            <a:chOff x="152400" y="5543258"/>
            <a:chExt cx="5162550" cy="1314742"/>
          </a:xfrm>
        </p:grpSpPr>
        <p:pic>
          <p:nvPicPr>
            <p:cNvPr id="129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5543258"/>
              <a:ext cx="3181350" cy="1314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152400" y="5562600"/>
              <a:ext cx="19050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err="1" smtClean="0">
                  <a:latin typeface="Arial" charset="0"/>
                </a:rPr>
                <a:t>Macr</a:t>
              </a:r>
              <a:r>
                <a:rPr lang="en-GB" sz="1400" dirty="0" smtClean="0">
                  <a:latin typeface="Arial" charset="0"/>
                </a:rPr>
                <a:t>. </a:t>
              </a:r>
              <a:r>
                <a:rPr lang="en-GB" sz="1400" dirty="0" err="1" smtClean="0">
                  <a:latin typeface="Arial" charset="0"/>
                </a:rPr>
                <a:t>werkz</a:t>
              </a:r>
              <a:r>
                <a:rPr lang="en-GB" sz="1400" dirty="0" smtClean="0">
                  <a:latin typeface="Arial" charset="0"/>
                </a:rPr>
                <a:t>. </a:t>
              </a:r>
              <a:r>
                <a:rPr lang="en-GB" sz="1400" dirty="0" err="1" smtClean="0">
                  <a:latin typeface="Arial" charset="0"/>
                </a:rPr>
                <a:t>doorsn</a:t>
              </a:r>
              <a:r>
                <a:rPr lang="en-GB" sz="1400" dirty="0" smtClean="0">
                  <a:latin typeface="Arial" charset="0"/>
                </a:rPr>
                <a:t>.</a:t>
              </a:r>
              <a:endParaRPr lang="en-GB" sz="1400" dirty="0">
                <a:latin typeface="Arial" charset="0"/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7772400" y="4800600"/>
            <a:ext cx="859400" cy="2057400"/>
            <a:chOff x="5791200" y="4800600"/>
            <a:chExt cx="859400" cy="2057400"/>
          </a:xfrm>
        </p:grpSpPr>
        <p:pic>
          <p:nvPicPr>
            <p:cNvPr id="129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0" y="5186362"/>
              <a:ext cx="859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5867400" y="4800600"/>
              <a:ext cx="685800" cy="3077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buClr>
                  <a:srgbClr val="FFFF99"/>
                </a:buClr>
                <a:buSzPct val="75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GB" sz="1400" dirty="0" smtClean="0">
                  <a:latin typeface="Arial" charset="0"/>
                </a:rPr>
                <a:t>VWL</a:t>
              </a:r>
              <a:endParaRPr lang="en-GB" sz="1400" dirty="0">
                <a:latin typeface="Arial" charset="0"/>
              </a:endParaRPr>
            </a:p>
          </p:txBody>
        </p:sp>
      </p:grpSp>
      <p:sp>
        <p:nvSpPr>
          <p:cNvPr id="28" name="PIJL-RECHTS 27"/>
          <p:cNvSpPr/>
          <p:nvPr/>
        </p:nvSpPr>
        <p:spPr bwMode="auto">
          <a:xfrm>
            <a:off x="3124200" y="3962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9" name="PIJL-RECHTS 28"/>
          <p:cNvSpPr/>
          <p:nvPr/>
        </p:nvSpPr>
        <p:spPr bwMode="auto">
          <a:xfrm>
            <a:off x="6781800" y="57150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cxnSp>
        <p:nvCxnSpPr>
          <p:cNvPr id="32" name="Rechte verbindingslijn met pijl 31"/>
          <p:cNvCxnSpPr/>
          <p:nvPr/>
        </p:nvCxnSpPr>
        <p:spPr bwMode="auto">
          <a:xfrm rot="5400000" flipH="1" flipV="1">
            <a:off x="4991100" y="2628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kstvak 33"/>
          <p:cNvSpPr txBox="1"/>
          <p:nvPr/>
        </p:nvSpPr>
        <p:spPr>
          <a:xfrm>
            <a:off x="5181600" y="2514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verstrooiing</a:t>
            </a:r>
          </a:p>
        </p:txBody>
      </p:sp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3962400" y="27432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4343400" y="28310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absorptie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Reactiesoorten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verschillende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reacties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5" name="TextBox 17"/>
          <p:cNvSpPr txBox="1"/>
          <p:nvPr/>
        </p:nvSpPr>
        <p:spPr>
          <a:xfrm>
            <a:off x="533400" y="5297269"/>
            <a:ext cx="464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Macroscopische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doorsneden</a:t>
            </a:r>
            <a:endParaRPr lang="en-US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586740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bijvoorbeeld</a:t>
            </a:r>
            <a:endParaRPr lang="en-US" dirty="0">
              <a:latin typeface="+mn-lt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438400" y="1771650"/>
            <a:ext cx="2667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buClr>
                <a:srgbClr val="FFFF99"/>
              </a:buClr>
              <a:buSzPct val="75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Totaal</a:t>
            </a:r>
            <a:r>
              <a:rPr lang="en-GB" sz="1400" dirty="0" smtClean="0">
                <a:latin typeface="Arial" charset="0"/>
              </a:rPr>
              <a:t>: </a:t>
            </a:r>
            <a:r>
              <a:rPr lang="en-GB" sz="1400" dirty="0" err="1" smtClean="0">
                <a:latin typeface="Arial" charset="0"/>
              </a:rPr>
              <a:t>absorptie</a:t>
            </a:r>
            <a:r>
              <a:rPr lang="en-GB" sz="1400" dirty="0" smtClean="0">
                <a:latin typeface="Arial" charset="0"/>
              </a:rPr>
              <a:t> + </a:t>
            </a:r>
            <a:r>
              <a:rPr lang="en-GB" sz="1400" dirty="0" err="1" smtClean="0">
                <a:latin typeface="Arial" charset="0"/>
              </a:rPr>
              <a:t>verstrooiing</a:t>
            </a:r>
            <a:endParaRPr lang="en-GB" sz="1400" dirty="0">
              <a:latin typeface="Arial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831304" y="3149799"/>
            <a:ext cx="3048000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buClr>
                <a:srgbClr val="FFFF99"/>
              </a:buClr>
              <a:buSzPct val="75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Verstrooiing</a:t>
            </a:r>
            <a:r>
              <a:rPr lang="en-GB" sz="1400" dirty="0" smtClean="0">
                <a:latin typeface="Arial" charset="0"/>
              </a:rPr>
              <a:t> : </a:t>
            </a:r>
            <a:r>
              <a:rPr lang="en-GB" sz="1400" dirty="0" err="1" smtClean="0">
                <a:latin typeface="Arial" charset="0"/>
              </a:rPr>
              <a:t>elastisch</a:t>
            </a:r>
            <a:r>
              <a:rPr lang="en-GB" sz="1400" dirty="0" smtClean="0">
                <a:latin typeface="Arial" charset="0"/>
              </a:rPr>
              <a:t> + </a:t>
            </a:r>
            <a:r>
              <a:rPr lang="en-GB" sz="1400" dirty="0" err="1" smtClean="0">
                <a:latin typeface="Arial" charset="0"/>
              </a:rPr>
              <a:t>inelastisch</a:t>
            </a:r>
            <a:endParaRPr lang="en-GB" sz="1400" dirty="0">
              <a:latin typeface="Arial" charset="0"/>
            </a:endParaRPr>
          </a:p>
        </p:txBody>
      </p:sp>
      <p:cxnSp>
        <p:nvCxnSpPr>
          <p:cNvPr id="38" name="Straight Arrow Connector 28"/>
          <p:cNvCxnSpPr/>
          <p:nvPr/>
        </p:nvCxnSpPr>
        <p:spPr bwMode="auto">
          <a:xfrm rot="5400000">
            <a:off x="1029494" y="2628106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914400" y="1752600"/>
          <a:ext cx="1242750" cy="366713"/>
        </p:xfrm>
        <a:graphic>
          <a:graphicData uri="http://schemas.openxmlformats.org/presentationml/2006/ole">
            <p:oleObj spid="_x0000_s186370" name="Equation" r:id="rId4" imgW="774360" imgH="228600" progId="Equation.DSMT4">
              <p:embed/>
            </p:oleObj>
          </a:graphicData>
        </a:graphic>
      </p:graphicFrame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269456" y="2699743"/>
            <a:ext cx="4198144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buClr>
                <a:srgbClr val="FFFF99"/>
              </a:buClr>
              <a:buSzPct val="75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1400" dirty="0" err="1" smtClean="0">
                <a:latin typeface="Arial" charset="0"/>
              </a:rPr>
              <a:t>Absorptie</a:t>
            </a:r>
            <a:r>
              <a:rPr lang="en-GB" sz="1400" dirty="0" smtClean="0">
                <a:latin typeface="Arial" charset="0"/>
              </a:rPr>
              <a:t>: </a:t>
            </a:r>
            <a:r>
              <a:rPr lang="en-GB" sz="1400" dirty="0" err="1" smtClean="0">
                <a:latin typeface="Arial" charset="0"/>
              </a:rPr>
              <a:t>invangst</a:t>
            </a:r>
            <a:r>
              <a:rPr lang="en-GB" sz="1400" dirty="0" smtClean="0">
                <a:latin typeface="Arial" charset="0"/>
              </a:rPr>
              <a:t> en gamma </a:t>
            </a:r>
            <a:r>
              <a:rPr lang="en-GB" sz="1400" dirty="0" err="1" smtClean="0">
                <a:latin typeface="Arial" charset="0"/>
              </a:rPr>
              <a:t>emissie</a:t>
            </a:r>
            <a:r>
              <a:rPr lang="en-GB" sz="1400" dirty="0" smtClean="0">
                <a:latin typeface="Arial" charset="0"/>
              </a:rPr>
              <a:t> + </a:t>
            </a:r>
            <a:r>
              <a:rPr lang="en-GB" sz="1400" dirty="0" err="1" smtClean="0">
                <a:latin typeface="Arial" charset="0"/>
              </a:rPr>
              <a:t>splijting</a:t>
            </a:r>
            <a:endParaRPr lang="en-GB" sz="1400" dirty="0">
              <a:latin typeface="Arial" charset="0"/>
            </a:endParaRPr>
          </a:p>
        </p:txBody>
      </p:sp>
      <p:cxnSp>
        <p:nvCxnSpPr>
          <p:cNvPr id="46" name="Straight Arrow Connector 31"/>
          <p:cNvCxnSpPr/>
          <p:nvPr/>
        </p:nvCxnSpPr>
        <p:spPr bwMode="auto">
          <a:xfrm rot="16200000" flipH="1">
            <a:off x="1714500" y="2400300"/>
            <a:ext cx="53340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17"/>
          <p:cNvSpPr txBox="1"/>
          <p:nvPr/>
        </p:nvSpPr>
        <p:spPr>
          <a:xfrm>
            <a:off x="533400" y="38494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botsing</a:t>
            </a:r>
            <a:r>
              <a:rPr lang="en-US" dirty="0" smtClean="0">
                <a:latin typeface="+mn-lt"/>
              </a:rPr>
              <a:t> is 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het neutron </a:t>
            </a:r>
            <a:r>
              <a:rPr lang="en-US" dirty="0" err="1" smtClean="0">
                <a:latin typeface="+mn-lt"/>
              </a:rPr>
              <a:t>verstrooid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terwijl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/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t</a:t>
            </a:r>
            <a:r>
              <a:rPr lang="en-US" baseline="-25000" dirty="0" smtClean="0"/>
              <a:t> </a:t>
            </a: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geabsorbeerd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1841500" y="2671763"/>
          <a:ext cx="1323975" cy="387350"/>
        </p:xfrm>
        <a:graphic>
          <a:graphicData uri="http://schemas.openxmlformats.org/presentationml/2006/ole">
            <p:oleObj spid="_x0000_s186371" name="Equation" r:id="rId5" imgW="825480" imgH="241200" progId="Equation.DSMT4">
              <p:embed/>
            </p:oleObj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1428750" y="3127375"/>
          <a:ext cx="1303338" cy="366713"/>
        </p:xfrm>
        <a:graphic>
          <a:graphicData uri="http://schemas.openxmlformats.org/presentationml/2006/ole">
            <p:oleObj spid="_x0000_s186372" name="Equation" r:id="rId6" imgW="812520" imgH="228600" progId="Equation.DSMT4">
              <p:embed/>
            </p:oleObj>
          </a:graphicData>
        </a:graphic>
      </p:graphicFrame>
      <p:sp>
        <p:nvSpPr>
          <p:cNvPr id="51" name="TextBox 17"/>
          <p:cNvSpPr txBox="1"/>
          <p:nvPr/>
        </p:nvSpPr>
        <p:spPr>
          <a:xfrm>
            <a:off x="533400" y="4535269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geabsorbeerd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, is 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g</a:t>
            </a:r>
            <a:r>
              <a:rPr lang="en-US" dirty="0" smtClean="0">
                <a:latin typeface="+mn-lt"/>
              </a:rPr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waarschijnlijkheid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het neutron </a:t>
            </a:r>
            <a:r>
              <a:rPr lang="en-US" dirty="0" err="1" smtClean="0">
                <a:latin typeface="+mn-lt"/>
              </a:rPr>
              <a:t>ingevangen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terwijl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f</a:t>
            </a:r>
            <a:r>
              <a:rPr lang="en-US" dirty="0" smtClean="0"/>
              <a:t>/</a:t>
            </a:r>
            <a:r>
              <a:rPr lang="en-US" i="1" dirty="0" err="1" smtClean="0"/>
              <a:t>s</a:t>
            </a:r>
            <a:r>
              <a:rPr lang="en-US" baseline="-25000" dirty="0" err="1" smtClean="0">
                <a:latin typeface="+mn-lt"/>
              </a:rPr>
              <a:t>a</a:t>
            </a:r>
            <a:r>
              <a:rPr lang="en-US" baseline="-25000" dirty="0" smtClean="0"/>
              <a:t> </a:t>
            </a: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kans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optreedt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721225" y="5319713"/>
          <a:ext cx="3051175" cy="366712"/>
        </p:xfrm>
        <a:graphic>
          <a:graphicData uri="http://schemas.openxmlformats.org/presentationml/2006/ole">
            <p:oleObj spid="_x0000_s186373" name="Equation" r:id="rId7" imgW="1904760" imgH="228600" progId="Equation.DSMT4">
              <p:embed/>
            </p:oleObj>
          </a:graphicData>
        </a:graphic>
      </p:graphicFrame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3025775" y="5888831"/>
          <a:ext cx="1241425" cy="366713"/>
        </p:xfrm>
        <a:graphic>
          <a:graphicData uri="http://schemas.openxmlformats.org/presentationml/2006/ole">
            <p:oleObj spid="_x0000_s186374" name="Equation" r:id="rId8" imgW="77436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34" grpId="0" animBg="1"/>
      <p:bldP spid="37" grpId="0" animBg="1"/>
      <p:bldP spid="45" grpId="0" animBg="1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804" y="5826394"/>
            <a:ext cx="2056996" cy="2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Definities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Kern: </a:t>
            </a:r>
            <a:r>
              <a:rPr lang="en-US" dirty="0" err="1" smtClean="0">
                <a:latin typeface="+mn-lt"/>
              </a:rPr>
              <a:t>onderdeel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atoom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nucleiden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genoemd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828800"/>
            <a:ext cx="754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Kern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quantumsysteem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nucleonen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verzamelnaam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protonen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667000"/>
            <a:ext cx="7315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Proton: kern van </a:t>
            </a:r>
            <a:r>
              <a:rPr lang="en-US" dirty="0" err="1" smtClean="0">
                <a:latin typeface="+mn-lt"/>
              </a:rPr>
              <a:t>waterstofatoom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positief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geladen</a:t>
            </a:r>
            <a:r>
              <a:rPr lang="en-US" dirty="0" smtClean="0">
                <a:latin typeface="+mn-lt"/>
              </a:rPr>
              <a:t>, spin ½)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429000"/>
            <a:ext cx="5257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Neutron: </a:t>
            </a:r>
            <a:r>
              <a:rPr lang="en-US" dirty="0" err="1" smtClean="0">
                <a:latin typeface="+mn-lt"/>
              </a:rPr>
              <a:t>neutraal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</a:t>
            </a:r>
            <a:r>
              <a:rPr lang="en-US" dirty="0" smtClean="0">
                <a:latin typeface="+mn-lt"/>
              </a:rPr>
              <a:t> (spin ½)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waarom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toestand</a:t>
            </a:r>
            <a:r>
              <a:rPr lang="en-US" dirty="0" smtClean="0">
                <a:latin typeface="+mn-lt"/>
              </a:rPr>
              <a:t> van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en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?)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791200"/>
            <a:ext cx="7467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Z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elektronen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het type element (</a:t>
            </a:r>
            <a:r>
              <a:rPr lang="en-US" dirty="0" err="1" smtClean="0">
                <a:latin typeface="+mn-lt"/>
              </a:rPr>
              <a:t>isotopen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3061650"/>
            <a:ext cx="2409825" cy="2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470690"/>
            <a:ext cx="2405061" cy="28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3"/>
          <p:cNvSpPr txBox="1"/>
          <p:nvPr/>
        </p:nvSpPr>
        <p:spPr>
          <a:xfrm>
            <a:off x="533400" y="4059021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Atoomgetal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Z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protonen</a:t>
            </a:r>
            <a:r>
              <a:rPr lang="en-US" dirty="0" smtClean="0">
                <a:latin typeface="+mn-lt"/>
              </a:rPr>
              <a:t> in de kern </a:t>
            </a:r>
            <a:r>
              <a:rPr lang="en-US" i="1" dirty="0" smtClean="0">
                <a:latin typeface="+mn-lt"/>
              </a:rPr>
              <a:t>Z = 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p</a:t>
            </a:r>
            <a:endParaRPr lang="en-US" baseline="-25000" dirty="0">
              <a:latin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33400" y="4355068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Neutrongetal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in de kern </a:t>
            </a:r>
            <a:r>
              <a:rPr lang="en-US" i="1" dirty="0" smtClean="0">
                <a:latin typeface="+mn-lt"/>
              </a:rPr>
              <a:t>N = </a:t>
            </a:r>
            <a:r>
              <a:rPr lang="en-US" i="1" dirty="0" err="1" smtClean="0">
                <a:latin typeface="+mn-lt"/>
              </a:rPr>
              <a:t>N</a:t>
            </a:r>
            <a:r>
              <a:rPr lang="en-US" baseline="-25000" dirty="0" err="1" smtClean="0">
                <a:latin typeface="+mn-lt"/>
              </a:rPr>
              <a:t>n</a:t>
            </a:r>
            <a:endParaRPr lang="en-US" baseline="-25000" dirty="0">
              <a:latin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33400" y="4659868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Atomair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massagetal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is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nucleonen</a:t>
            </a:r>
            <a:r>
              <a:rPr lang="en-US" dirty="0" smtClean="0">
                <a:latin typeface="+mn-lt"/>
              </a:rPr>
              <a:t> in de kern </a:t>
            </a:r>
            <a:r>
              <a:rPr lang="en-US" i="1" dirty="0" smtClean="0">
                <a:latin typeface="+mn-lt"/>
              </a:rPr>
              <a:t>A = Z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+ N</a:t>
            </a:r>
            <a:endParaRPr lang="en-US" baseline="-25000" dirty="0">
              <a:latin typeface="+mn-lt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3400" y="4964668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Notatie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nucleide</a:t>
            </a:r>
            <a:r>
              <a:rPr lang="en-US" dirty="0" smtClean="0">
                <a:latin typeface="+mn-lt"/>
              </a:rPr>
              <a:t> (met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chemisch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symbool</a:t>
            </a:r>
            <a:r>
              <a:rPr lang="en-US" dirty="0" smtClean="0">
                <a:latin typeface="+mn-lt"/>
              </a:rPr>
              <a:t>)</a:t>
            </a:r>
            <a:endParaRPr lang="en-US" baseline="-25000" dirty="0">
              <a:latin typeface="+mn-lt"/>
            </a:endParaRPr>
          </a:p>
        </p:txBody>
      </p:sp>
      <p:grpSp>
        <p:nvGrpSpPr>
          <p:cNvPr id="2" name="Groep 26"/>
          <p:cNvGrpSpPr/>
          <p:nvPr/>
        </p:nvGrpSpPr>
        <p:grpSpPr>
          <a:xfrm>
            <a:off x="6477000" y="5181600"/>
            <a:ext cx="838200" cy="533400"/>
            <a:chOff x="6324600" y="5029200"/>
            <a:chExt cx="838200" cy="533400"/>
          </a:xfrm>
        </p:grpSpPr>
        <p:sp>
          <p:nvSpPr>
            <p:cNvPr id="25" name="Rounded Rectangle 27"/>
            <p:cNvSpPr/>
            <p:nvPr/>
          </p:nvSpPr>
          <p:spPr bwMode="auto">
            <a:xfrm>
              <a:off x="6324600" y="5029200"/>
              <a:ext cx="838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41291" y="5121849"/>
              <a:ext cx="390525" cy="35502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28" name="TextBox 14"/>
          <p:cNvSpPr txBox="1"/>
          <p:nvPr/>
        </p:nvSpPr>
        <p:spPr>
          <a:xfrm>
            <a:off x="533400" y="609600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Natuurlijke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abundantie</a:t>
            </a:r>
            <a:r>
              <a:rPr lang="en-US" dirty="0" smtClean="0">
                <a:latin typeface="+mn-lt"/>
              </a:rPr>
              <a:t> op </a:t>
            </a:r>
            <a:r>
              <a:rPr lang="en-US" dirty="0" err="1" smtClean="0">
                <a:latin typeface="+mn-lt"/>
              </a:rPr>
              <a:t>Aarde</a:t>
            </a:r>
            <a:r>
              <a:rPr lang="en-US" dirty="0" smtClean="0">
                <a:latin typeface="+mn-lt"/>
              </a:rPr>
              <a:t> is 98.9% </a:t>
            </a:r>
            <a:r>
              <a:rPr lang="en-US" dirty="0" err="1" smtClean="0">
                <a:latin typeface="+mn-lt"/>
              </a:rPr>
              <a:t>natuurlijk</a:t>
            </a:r>
            <a:r>
              <a:rPr lang="en-US" dirty="0" smtClean="0">
                <a:latin typeface="+mn-lt"/>
              </a:rPr>
              <a:t>       en </a:t>
            </a:r>
            <a:r>
              <a:rPr lang="en-US" dirty="0" err="1" smtClean="0">
                <a:latin typeface="+mn-lt"/>
              </a:rPr>
              <a:t>ongeveer</a:t>
            </a:r>
            <a:r>
              <a:rPr lang="en-US" dirty="0" smtClean="0">
                <a:latin typeface="+mn-lt"/>
              </a:rPr>
              <a:t> 1.1% is</a:t>
            </a:r>
            <a:endParaRPr lang="en-US" dirty="0">
              <a:latin typeface="+mn-lt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1208" y="6170069"/>
            <a:ext cx="304800" cy="2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7238" y="6146008"/>
            <a:ext cx="309562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4"/>
          <p:cNvSpPr txBox="1"/>
          <p:nvPr/>
        </p:nvSpPr>
        <p:spPr>
          <a:xfrm>
            <a:off x="533400" y="64124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Massawaarde</a:t>
            </a:r>
            <a:r>
              <a:rPr lang="en-US" dirty="0" smtClean="0">
                <a:latin typeface="+mn-lt"/>
              </a:rPr>
              <a:t> die je in </a:t>
            </a:r>
            <a:r>
              <a:rPr lang="en-US" dirty="0" err="1" smtClean="0">
                <a:latin typeface="+mn-lt"/>
              </a:rPr>
              <a:t>Periodiek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vindt</a:t>
            </a:r>
            <a:r>
              <a:rPr lang="en-US" dirty="0" smtClean="0">
                <a:latin typeface="+mn-lt"/>
              </a:rPr>
              <a:t>, is het </a:t>
            </a:r>
            <a:r>
              <a:rPr lang="en-US" dirty="0" err="1" smtClean="0">
                <a:latin typeface="+mn-lt"/>
              </a:rPr>
              <a:t>gemiddelde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14" grpId="0"/>
      <p:bldP spid="15" grpId="0"/>
      <p:bldP spid="16" grpId="0"/>
      <p:bldP spid="17" grpId="0"/>
      <p:bldP spid="20" grpId="0"/>
      <p:bldP spid="23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Structuur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Ladingsverdeling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gemeten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elektronenverstrooiing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1" y="3276600"/>
            <a:ext cx="27058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23673"/>
            <a:ext cx="3581400" cy="36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Ruwe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benadering</a:t>
            </a:r>
            <a:endParaRPr lang="en-US" dirty="0">
              <a:latin typeface="+mn-lt"/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2743200" y="1752600"/>
            <a:ext cx="2514600" cy="609600"/>
            <a:chOff x="2667000" y="1676400"/>
            <a:chExt cx="2514600" cy="609600"/>
          </a:xfrm>
        </p:grpSpPr>
        <p:sp>
          <p:nvSpPr>
            <p:cNvPr id="11" name="Rounded Rectangle 27"/>
            <p:cNvSpPr/>
            <p:nvPr/>
          </p:nvSpPr>
          <p:spPr bwMode="auto">
            <a:xfrm>
              <a:off x="2667000" y="1676400"/>
              <a:ext cx="25146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3201" y="1721676"/>
              <a:ext cx="2362200" cy="440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7"/>
          <p:cNvSpPr txBox="1"/>
          <p:nvPr/>
        </p:nvSpPr>
        <p:spPr>
          <a:xfrm>
            <a:off x="533400" y="2525712"/>
            <a:ext cx="46482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10</a:t>
            </a:r>
            <a:r>
              <a:rPr lang="en-US" baseline="30000" dirty="0" smtClean="0">
                <a:latin typeface="+mn-lt"/>
              </a:rPr>
              <a:t>-15</a:t>
            </a:r>
            <a:r>
              <a:rPr lang="en-US" dirty="0" smtClean="0">
                <a:latin typeface="+mn-lt"/>
              </a:rPr>
              <a:t> m = 1 </a:t>
            </a:r>
            <a:r>
              <a:rPr lang="en-US" dirty="0" err="1" smtClean="0">
                <a:latin typeface="+mn-lt"/>
              </a:rPr>
              <a:t>femtometer</a:t>
            </a:r>
            <a:r>
              <a:rPr lang="en-US" dirty="0" smtClean="0">
                <a:latin typeface="+mn-lt"/>
              </a:rPr>
              <a:t> = 1 </a:t>
            </a:r>
            <a:r>
              <a:rPr lang="en-US" dirty="0" err="1" smtClean="0">
                <a:latin typeface="+mn-lt"/>
              </a:rPr>
              <a:t>fermi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Eigenschappen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Massa’s van </a:t>
            </a:r>
            <a:r>
              <a:rPr lang="en-US" dirty="0" err="1" smtClean="0">
                <a:latin typeface="+mn-lt"/>
              </a:rPr>
              <a:t>isotopen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massaspectrometers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Unified atomic mass unit [ u ]: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       </a:t>
            </a:r>
            <a:r>
              <a:rPr lang="en-US" dirty="0" err="1" smtClean="0">
                <a:latin typeface="+mn-lt"/>
              </a:rPr>
              <a:t>atoom</a:t>
            </a:r>
            <a:r>
              <a:rPr lang="en-US" dirty="0" smtClean="0">
                <a:latin typeface="+mn-lt"/>
              </a:rPr>
              <a:t> is 12.000000 u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188" y="1613647"/>
            <a:ext cx="304800" cy="2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/>
        </p:nvSpPr>
        <p:spPr>
          <a:xfrm>
            <a:off x="533400" y="18399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133600"/>
            <a:ext cx="6400800" cy="19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4202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Totaal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impulsmoment</a:t>
            </a:r>
            <a:r>
              <a:rPr lang="en-US" dirty="0" smtClean="0">
                <a:latin typeface="+mn-lt"/>
              </a:rPr>
              <a:t> van kern met spin </a:t>
            </a:r>
            <a:r>
              <a:rPr lang="en-US" i="1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door</a:t>
            </a:r>
            <a:endParaRPr lang="en-US" dirty="0">
              <a:latin typeface="+mn-lt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67200"/>
            <a:ext cx="1246338" cy="2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/>
          <p:nvPr/>
        </p:nvSpPr>
        <p:spPr>
          <a:xfrm>
            <a:off x="533400" y="4506912"/>
            <a:ext cx="495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Magnetische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momenten</a:t>
            </a:r>
            <a:r>
              <a:rPr lang="en-US" dirty="0" smtClean="0">
                <a:latin typeface="+mn-lt"/>
              </a:rPr>
              <a:t> van de kern </a:t>
            </a:r>
            <a:r>
              <a:rPr lang="en-US" dirty="0" err="1" smtClean="0">
                <a:latin typeface="+mn-lt"/>
              </a:rPr>
              <a:t>worden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gegeven</a:t>
            </a:r>
            <a:r>
              <a:rPr lang="en-US" dirty="0" smtClean="0">
                <a:latin typeface="+mn-lt"/>
              </a:rPr>
              <a:t> in nuclear </a:t>
            </a:r>
            <a:r>
              <a:rPr lang="en-US" dirty="0" err="1" smtClean="0">
                <a:latin typeface="+mn-lt"/>
              </a:rPr>
              <a:t>magneton</a:t>
            </a:r>
            <a:endParaRPr lang="en-US" dirty="0">
              <a:latin typeface="+mn-lt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597741"/>
            <a:ext cx="1228725" cy="66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7"/>
          <p:cNvSpPr txBox="1"/>
          <p:nvPr/>
        </p:nvSpPr>
        <p:spPr>
          <a:xfrm>
            <a:off x="533400" y="5221069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Metingen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geven</a:t>
            </a:r>
            <a:endParaRPr lang="en-US" dirty="0">
              <a:latin typeface="+mn-l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5647" y="5293659"/>
            <a:ext cx="1704975" cy="31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2541" y="5667868"/>
            <a:ext cx="1842247" cy="2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7"/>
          <p:cNvSpPr txBox="1"/>
          <p:nvPr/>
        </p:nvSpPr>
        <p:spPr>
          <a:xfrm>
            <a:off x="533400" y="5905962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 </a:t>
            </a:r>
            <a:r>
              <a:rPr lang="en-US" dirty="0" err="1" smtClean="0">
                <a:latin typeface="+mn-lt"/>
              </a:rPr>
              <a:t>lijkt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geladen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deeltjes</a:t>
            </a:r>
            <a:r>
              <a:rPr lang="en-US" dirty="0" smtClean="0">
                <a:latin typeface="+mn-lt"/>
              </a:rPr>
              <a:t> (quarks)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bestaan</a:t>
            </a:r>
            <a:endParaRPr lang="en-US" dirty="0">
              <a:latin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33400" y="6260068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Toepassingen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NMR en MRI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hierop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gebaseerd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10" grpId="0"/>
      <p:bldP spid="13" grpId="0"/>
      <p:bldP spid="14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7"/>
          <p:cNvSpPr/>
          <p:nvPr/>
        </p:nvSpPr>
        <p:spPr bwMode="auto">
          <a:xfrm>
            <a:off x="4038600" y="4800600"/>
            <a:ext cx="40386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Kernreacties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Transmutatie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verandering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andere</a:t>
            </a:r>
            <a:endParaRPr lang="en-US" dirty="0">
              <a:latin typeface="+mn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" name="TextBox 17"/>
          <p:cNvSpPr txBox="1"/>
          <p:nvPr/>
        </p:nvSpPr>
        <p:spPr>
          <a:xfrm>
            <a:off x="533400" y="1535112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 smtClean="0">
                <a:latin typeface="+mn-lt"/>
              </a:rPr>
              <a:t>Kernreactie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kern </a:t>
            </a:r>
            <a:r>
              <a:rPr lang="en-US" dirty="0" err="1" smtClean="0">
                <a:latin typeface="+mn-lt"/>
              </a:rPr>
              <a:t>botst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kern (of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gamma, </a:t>
            </a:r>
            <a:r>
              <a:rPr lang="en-US" i="1" dirty="0" smtClean="0">
                <a:latin typeface="+mn-lt"/>
              </a:rPr>
              <a:t>etc</a:t>
            </a:r>
            <a:r>
              <a:rPr lang="en-US" dirty="0" smtClean="0">
                <a:latin typeface="+mn-lt"/>
              </a:rPr>
              <a:t>.)</a:t>
            </a:r>
            <a:endParaRPr lang="en-US" dirty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1839912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Rutherford </a:t>
            </a:r>
            <a:r>
              <a:rPr lang="en-US" dirty="0" err="1" smtClean="0">
                <a:latin typeface="+mn-lt"/>
              </a:rPr>
              <a:t>observeerde</a:t>
            </a:r>
            <a:r>
              <a:rPr lang="en-US" dirty="0" smtClean="0">
                <a:latin typeface="+mn-lt"/>
              </a:rPr>
              <a:t> in 1919 de </a:t>
            </a:r>
            <a:r>
              <a:rPr lang="en-US" dirty="0" err="1" smtClean="0">
                <a:latin typeface="+mn-lt"/>
              </a:rPr>
              <a:t>reactie</a:t>
            </a:r>
            <a:endParaRPr lang="en-US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2" y="1869280"/>
            <a:ext cx="2752725" cy="32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7"/>
          <p:cNvSpPr txBox="1"/>
          <p:nvPr/>
        </p:nvSpPr>
        <p:spPr>
          <a:xfrm>
            <a:off x="533400" y="2373868"/>
            <a:ext cx="7620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Notatie</a:t>
            </a:r>
            <a:endParaRPr lang="en-US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95600"/>
            <a:ext cx="2466975" cy="3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IJL-RECHTS 31"/>
          <p:cNvSpPr/>
          <p:nvPr/>
        </p:nvSpPr>
        <p:spPr bwMode="auto">
          <a:xfrm>
            <a:off x="1952624" y="345519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2" name="Groep 35"/>
          <p:cNvGrpSpPr/>
          <p:nvPr/>
        </p:nvGrpSpPr>
        <p:grpSpPr>
          <a:xfrm>
            <a:off x="2895600" y="3429000"/>
            <a:ext cx="1981200" cy="457200"/>
            <a:chOff x="2797968" y="3290888"/>
            <a:chExt cx="1981200" cy="457200"/>
          </a:xfrm>
        </p:grpSpPr>
        <p:sp>
          <p:nvSpPr>
            <p:cNvPr id="34" name="Rounded Rectangle 27"/>
            <p:cNvSpPr/>
            <p:nvPr/>
          </p:nvSpPr>
          <p:spPr bwMode="auto">
            <a:xfrm>
              <a:off x="2797968" y="3290888"/>
              <a:ext cx="19812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9888" y="3338512"/>
              <a:ext cx="1743075" cy="36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Box 17"/>
          <p:cNvSpPr txBox="1"/>
          <p:nvPr/>
        </p:nvSpPr>
        <p:spPr>
          <a:xfrm>
            <a:off x="533400" y="39740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Behoudswetten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baryon- en </a:t>
            </a:r>
            <a:r>
              <a:rPr lang="en-US" dirty="0" err="1" smtClean="0">
                <a:latin typeface="+mn-lt"/>
              </a:rPr>
              <a:t>leptongetal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533400" y="42788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Beschouw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reactie</a:t>
            </a:r>
            <a:endParaRPr lang="en-US" dirty="0"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1" y="4314824"/>
            <a:ext cx="2209800" cy="2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7"/>
          <p:cNvSpPr txBox="1"/>
          <p:nvPr/>
        </p:nvSpPr>
        <p:spPr>
          <a:xfrm>
            <a:off x="533400" y="45836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of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endParaRPr lang="en-US" dirty="0">
              <a:latin typeface="+mn-lt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807744"/>
            <a:ext cx="3886200" cy="36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3368" y="5220073"/>
            <a:ext cx="3429000" cy="27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/>
          <p:nvPr/>
        </p:nvSpPr>
        <p:spPr>
          <a:xfrm>
            <a:off x="533400" y="57266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Indien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positief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negatief</a:t>
            </a:r>
            <a:r>
              <a:rPr lang="en-US" dirty="0" smtClean="0">
                <a:latin typeface="+mn-lt"/>
              </a:rPr>
              <a:t>): </a:t>
            </a: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is </a:t>
            </a:r>
            <a:r>
              <a:rPr lang="en-US" i="1" dirty="0" err="1" smtClean="0">
                <a:latin typeface="+mn-lt"/>
              </a:rPr>
              <a:t>exotherm</a:t>
            </a:r>
            <a:r>
              <a:rPr lang="en-US" dirty="0" smtClean="0">
                <a:latin typeface="+mn-lt"/>
              </a:rPr>
              <a:t> (</a:t>
            </a:r>
            <a:r>
              <a:rPr lang="en-US" i="1" dirty="0" err="1" smtClean="0">
                <a:latin typeface="+mn-lt"/>
              </a:rPr>
              <a:t>endotherm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59552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Indien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 &lt; 0,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verloopt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reactie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enkel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projectiel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voldoende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heeft</a:t>
            </a:r>
            <a:endParaRPr lang="en-US" dirty="0">
              <a:latin typeface="+mn-lt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61838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Indien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Q</a:t>
            </a:r>
            <a:r>
              <a:rPr lang="en-US" dirty="0" smtClean="0">
                <a:latin typeface="+mn-lt"/>
              </a:rPr>
              <a:t> &lt; 0, </a:t>
            </a:r>
            <a:r>
              <a:rPr lang="en-US" dirty="0" err="1" smtClean="0">
                <a:latin typeface="+mn-lt"/>
              </a:rPr>
              <a:t>spreken</a:t>
            </a:r>
            <a:r>
              <a:rPr lang="en-US" dirty="0" smtClean="0">
                <a:latin typeface="+mn-lt"/>
              </a:rPr>
              <a:t> we over </a:t>
            </a:r>
            <a:r>
              <a:rPr lang="en-US" i="1" dirty="0" err="1" smtClean="0">
                <a:latin typeface="+mn-lt"/>
              </a:rPr>
              <a:t>drempelenergie</a:t>
            </a:r>
            <a:endParaRPr lang="en-US" i="1" dirty="0">
              <a:latin typeface="+mn-lt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6248400" y="3429000"/>
            <a:ext cx="1676400" cy="457200"/>
            <a:chOff x="6096000" y="3276600"/>
            <a:chExt cx="1676400" cy="457200"/>
          </a:xfrm>
        </p:grpSpPr>
        <p:sp>
          <p:nvSpPr>
            <p:cNvPr id="29" name="Afgeronde rechthoek 28"/>
            <p:cNvSpPr/>
            <p:nvPr/>
          </p:nvSpPr>
          <p:spPr bwMode="auto">
            <a:xfrm>
              <a:off x="6096000" y="3276600"/>
              <a:ext cx="167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marL="0" marR="0" indent="0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nl-NL" smtClean="0"/>
            </a:p>
          </p:txBody>
        </p:sp>
        <p:pic>
          <p:nvPicPr>
            <p:cNvPr id="13619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72200" y="3276600"/>
              <a:ext cx="14346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PIJL-RECHTS 34"/>
          <p:cNvSpPr/>
          <p:nvPr/>
        </p:nvSpPr>
        <p:spPr bwMode="auto">
          <a:xfrm>
            <a:off x="5257800" y="3457576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533400" y="64886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</a:t>
            </a:r>
            <a:r>
              <a:rPr lang="en-US" dirty="0" err="1" smtClean="0">
                <a:latin typeface="+mn-lt"/>
              </a:rPr>
              <a:t>bewegen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niet-relativistisch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6" grpId="0"/>
      <p:bldP spid="30" grpId="0"/>
      <p:bldP spid="31" grpId="0"/>
      <p:bldP spid="32" grpId="0" animBg="1"/>
      <p:bldP spid="37" grpId="0"/>
      <p:bldP spid="16" grpId="0"/>
      <p:bldP spid="19" grpId="0"/>
      <p:bldP spid="25" grpId="0"/>
      <p:bldP spid="27" grpId="0"/>
      <p:bldP spid="28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Bindingsenergie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kernkracht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Massa kern is </a:t>
            </a:r>
            <a:r>
              <a:rPr lang="en-US" dirty="0" err="1" smtClean="0">
                <a:latin typeface="+mn-lt"/>
              </a:rPr>
              <a:t>altijd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som</a:t>
            </a:r>
            <a:r>
              <a:rPr lang="en-US" dirty="0" smtClean="0">
                <a:latin typeface="+mn-lt"/>
              </a:rPr>
              <a:t> van proton en neutron </a:t>
            </a:r>
            <a:r>
              <a:rPr lang="en-US" dirty="0" err="1" smtClean="0">
                <a:latin typeface="+mn-lt"/>
              </a:rPr>
              <a:t>massa’s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" name="TextBox 17"/>
          <p:cNvSpPr txBox="1"/>
          <p:nvPr/>
        </p:nvSpPr>
        <p:spPr>
          <a:xfrm>
            <a:off x="533400" y="153511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-defect is de </a:t>
            </a:r>
            <a:r>
              <a:rPr lang="en-US" dirty="0" err="1" smtClean="0">
                <a:latin typeface="+mn-lt"/>
              </a:rPr>
              <a:t>bindingsenergie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He: 28.3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vrij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vorming</a:t>
            </a:r>
            <a:r>
              <a:rPr lang="en-US" dirty="0" smtClean="0">
                <a:latin typeface="+mn-lt"/>
              </a:rPr>
              <a:t> van het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daarom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straalt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zon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moet</a:t>
            </a:r>
            <a:r>
              <a:rPr lang="en-US" dirty="0" smtClean="0">
                <a:latin typeface="+mn-lt"/>
              </a:rPr>
              <a:t> je </a:t>
            </a:r>
            <a:r>
              <a:rPr lang="en-US" dirty="0" err="1" smtClean="0">
                <a:latin typeface="+mn-lt"/>
              </a:rPr>
              <a:t>erin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stoppen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je het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wilt </a:t>
            </a:r>
            <a:r>
              <a:rPr lang="en-US" dirty="0" err="1" smtClean="0">
                <a:latin typeface="+mn-lt"/>
              </a:rPr>
              <a:t>opbreken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delen</a:t>
            </a:r>
            <a:endParaRPr lang="en-US" dirty="0">
              <a:latin typeface="+mn-lt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33400" y="2450068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eigenlijk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altijd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zo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massa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waterstofatoom</a:t>
            </a:r>
            <a:r>
              <a:rPr lang="en-US" dirty="0" smtClean="0">
                <a:latin typeface="+mn-lt"/>
              </a:rPr>
              <a:t> is 13.6 </a:t>
            </a:r>
            <a:r>
              <a:rPr lang="en-US" dirty="0" err="1" smtClean="0">
                <a:latin typeface="+mn-lt"/>
              </a:rPr>
              <a:t>eV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som</a:t>
            </a:r>
            <a:r>
              <a:rPr lang="en-US" dirty="0" smtClean="0">
                <a:latin typeface="+mn-lt"/>
              </a:rPr>
              <a:t> van proton en </a:t>
            </a:r>
            <a:r>
              <a:rPr lang="en-US" dirty="0" err="1" smtClean="0">
                <a:latin typeface="+mn-lt"/>
              </a:rPr>
              <a:t>elektron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rustenergie</a:t>
            </a:r>
            <a:r>
              <a:rPr lang="en-US" dirty="0" smtClean="0">
                <a:latin typeface="+mn-lt"/>
              </a:rPr>
              <a:t> (effect is 1 op 10</a:t>
            </a:r>
            <a:r>
              <a:rPr lang="en-US" baseline="30000" dirty="0" smtClean="0">
                <a:latin typeface="+mn-lt"/>
              </a:rPr>
              <a:t>8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pic>
        <p:nvPicPr>
          <p:cNvPr id="23554" name="Picture 2" descr="\\vmware-host\Shared Folders\Desktop\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242952"/>
            <a:ext cx="2819704" cy="2615048"/>
          </a:xfrm>
          <a:prstGeom prst="rect">
            <a:avLst/>
          </a:prstGeom>
          <a:noFill/>
        </p:spPr>
      </p:pic>
      <p:pic>
        <p:nvPicPr>
          <p:cNvPr id="23555" name="Picture 3" descr="\\vmware-host\Shared Folders\Desktop\Einstein_-_Time_Magazine_-_July_1,_1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3187"/>
            <a:ext cx="2235152" cy="2944813"/>
          </a:xfrm>
          <a:prstGeom prst="rect">
            <a:avLst/>
          </a:prstGeom>
          <a:noFill/>
        </p:spPr>
      </p:pic>
      <p:pic>
        <p:nvPicPr>
          <p:cNvPr id="23556" name="Picture 4" descr="\\vmware-host\Shared Folders\Desktop\E_equals_m_plus_c_square_at_Taipei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505200"/>
            <a:ext cx="1371600" cy="1828800"/>
          </a:xfrm>
          <a:prstGeom prst="rect">
            <a:avLst/>
          </a:prstGeom>
          <a:noFill/>
        </p:spPr>
      </p:pic>
      <p:pic>
        <p:nvPicPr>
          <p:cNvPr id="23557" name="Picture 5" descr="\\vmware-host\Shared Folders\Desktop\800px-TaskForce_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264152"/>
            <a:ext cx="3505200" cy="2593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Bindingsenergie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Bindingsenergie</a:t>
            </a:r>
            <a:r>
              <a:rPr lang="en-US" dirty="0" smtClean="0">
                <a:latin typeface="+mn-lt"/>
              </a:rPr>
              <a:t> per nucleon.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baseline="30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He is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28.3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/ 4 = 7.1 </a:t>
            </a:r>
            <a:r>
              <a:rPr lang="en-US" dirty="0" err="1" smtClean="0">
                <a:latin typeface="+mn-lt"/>
              </a:rPr>
              <a:t>MeV</a:t>
            </a:r>
            <a:endParaRPr lang="en-US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651760"/>
            <a:ext cx="52578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533400" y="153511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Curve (versus </a:t>
            </a:r>
            <a:r>
              <a:rPr lang="en-US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) </a:t>
            </a:r>
            <a:r>
              <a:rPr lang="en-US" dirty="0" err="1" smtClean="0">
                <a:latin typeface="+mn-lt"/>
              </a:rPr>
              <a:t>heeft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plateau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8.7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 per nucleon</a:t>
            </a:r>
            <a:endParaRPr lang="en-US" dirty="0">
              <a:latin typeface="+mn-lt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33400" y="1840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Daling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 &gt; 80 </a:t>
            </a:r>
            <a:r>
              <a:rPr lang="en-US" dirty="0" err="1" smtClean="0">
                <a:latin typeface="+mn-lt"/>
              </a:rPr>
              <a:t>toont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zware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relatief</a:t>
            </a:r>
            <a:r>
              <a:rPr lang="en-US" dirty="0" smtClean="0">
                <a:latin typeface="+mn-lt"/>
              </a:rPr>
              <a:t> minder </a:t>
            </a:r>
            <a:r>
              <a:rPr lang="en-US" dirty="0" err="1" smtClean="0">
                <a:latin typeface="+mn-lt"/>
              </a:rPr>
              <a:t>gebonden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endParaRPr lang="en-US" dirty="0"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33400" y="214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verband</a:t>
            </a:r>
            <a:r>
              <a:rPr lang="en-US" dirty="0" smtClean="0">
                <a:latin typeface="+mn-lt"/>
              </a:rPr>
              <a:t> is de basis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kernfusie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  <a:txDef>
      <a:spPr>
        <a:noFill/>
      </a:spPr>
      <a:bodyPr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30855</TotalTime>
  <Words>2992</Words>
  <Application>Microsoft Office PowerPoint</Application>
  <PresentationFormat>Brief (216 x 279 mm)</PresentationFormat>
  <Paragraphs>415</Paragraphs>
  <Slides>39</Slides>
  <Notes>39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2" baseType="lpstr">
      <vt:lpstr>Default Design</vt:lpstr>
      <vt:lpstr>Photo Editor Photo</vt:lpstr>
      <vt:lpstr>Equation</vt:lpstr>
      <vt:lpstr>Dia 1</vt:lpstr>
      <vt:lpstr>Dia 2</vt:lpstr>
      <vt:lpstr>Dia 3</vt:lpstr>
      <vt:lpstr>Definities</vt:lpstr>
      <vt:lpstr>Structuur van kernen</vt:lpstr>
      <vt:lpstr>Eigenschappen van kernen</vt:lpstr>
      <vt:lpstr>Kernreacties</vt:lpstr>
      <vt:lpstr>Bindingsenergie en kernkracht</vt:lpstr>
      <vt:lpstr>Bindingsenergie</vt:lpstr>
      <vt:lpstr>Bindingsenergie</vt:lpstr>
      <vt:lpstr>Kernkracht</vt:lpstr>
      <vt:lpstr>Fysica van neutronen</vt:lpstr>
      <vt:lpstr>Splijting van 235U</vt:lpstr>
      <vt:lpstr>Kernsplijtingsreacties</vt:lpstr>
      <vt:lpstr>Kettingreactie</vt:lpstr>
      <vt:lpstr>Kernsplijting</vt:lpstr>
      <vt:lpstr>Splijtingsproducten</vt:lpstr>
      <vt:lpstr>Splijtingsproducten</vt:lpstr>
      <vt:lpstr>Fissile en fertile materiaal</vt:lpstr>
      <vt:lpstr>Start-up neutronen</vt:lpstr>
      <vt:lpstr>Radioactief verval: radioactiviteit</vt:lpstr>
      <vt:lpstr>Radioactief verval</vt:lpstr>
      <vt:lpstr>Alfa verval</vt:lpstr>
      <vt:lpstr>Alfa verval: tunneleffect</vt:lpstr>
      <vt:lpstr>Alfa verval: rookdetector</vt:lpstr>
      <vt:lpstr>Beta verval</vt:lpstr>
      <vt:lpstr>Beta+ verval en electron capture</vt:lpstr>
      <vt:lpstr>Gamma verval</vt:lpstr>
      <vt:lpstr>Behoudswetten</vt:lpstr>
      <vt:lpstr>Halfwaardetijd en vervalsnelheid</vt:lpstr>
      <vt:lpstr>Verzadigingsactiviteit</vt:lpstr>
      <vt:lpstr>Vervalsreeksen</vt:lpstr>
      <vt:lpstr>Vervalsreeksen</vt:lpstr>
      <vt:lpstr>Neutron interacties</vt:lpstr>
      <vt:lpstr>Neutron interacties</vt:lpstr>
      <vt:lpstr>Waarschijnlijkheidsinterpretatie</vt:lpstr>
      <vt:lpstr>Mengsels (en moleculen) van nucleïden</vt:lpstr>
      <vt:lpstr>Voorbeeld</vt:lpstr>
      <vt:lpstr>Reactiesoorten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1331</cp:revision>
  <cp:lastPrinted>2002-09-13T18:52:55Z</cp:lastPrinted>
  <dcterms:created xsi:type="dcterms:W3CDTF">2001-01-08T10:28:24Z</dcterms:created>
  <dcterms:modified xsi:type="dcterms:W3CDTF">2011-03-29T07:50:43Z</dcterms:modified>
</cp:coreProperties>
</file>