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840" r:id="rId2"/>
    <p:sldId id="1106" r:id="rId3"/>
    <p:sldId id="841" r:id="rId4"/>
    <p:sldId id="1101" r:id="rId5"/>
    <p:sldId id="1099" r:id="rId6"/>
    <p:sldId id="951" r:id="rId7"/>
    <p:sldId id="952" r:id="rId8"/>
    <p:sldId id="954" r:id="rId9"/>
    <p:sldId id="1098" r:id="rId10"/>
    <p:sldId id="1103" r:id="rId11"/>
    <p:sldId id="1104" r:id="rId12"/>
    <p:sldId id="957" r:id="rId13"/>
    <p:sldId id="959" r:id="rId14"/>
    <p:sldId id="961" r:id="rId15"/>
    <p:sldId id="963" r:id="rId16"/>
    <p:sldId id="964" r:id="rId17"/>
    <p:sldId id="969" r:id="rId18"/>
    <p:sldId id="971" r:id="rId19"/>
    <p:sldId id="975" r:id="rId20"/>
    <p:sldId id="978" r:id="rId21"/>
    <p:sldId id="980" r:id="rId22"/>
    <p:sldId id="1100" r:id="rId23"/>
    <p:sldId id="984" r:id="rId24"/>
    <p:sldId id="991" r:id="rId25"/>
    <p:sldId id="992" r:id="rId26"/>
    <p:sldId id="993" r:id="rId27"/>
    <p:sldId id="994" r:id="rId28"/>
    <p:sldId id="995" r:id="rId29"/>
    <p:sldId id="996" r:id="rId30"/>
    <p:sldId id="1000" r:id="rId31"/>
    <p:sldId id="1004" r:id="rId32"/>
    <p:sldId id="1007" r:id="rId33"/>
    <p:sldId id="1018" r:id="rId34"/>
    <p:sldId id="1020" r:id="rId35"/>
    <p:sldId id="1021" r:id="rId36"/>
    <p:sldId id="1022" r:id="rId37"/>
    <p:sldId id="1023" r:id="rId38"/>
    <p:sldId id="1024" r:id="rId39"/>
    <p:sldId id="1026" r:id="rId40"/>
    <p:sldId id="1027" r:id="rId41"/>
    <p:sldId id="1041" r:id="rId42"/>
    <p:sldId id="1043" r:id="rId43"/>
    <p:sldId id="1045" r:id="rId44"/>
    <p:sldId id="1059" r:id="rId45"/>
    <p:sldId id="1067" r:id="rId46"/>
    <p:sldId id="1105" r:id="rId47"/>
    <p:sldId id="1068" r:id="rId48"/>
    <p:sldId id="1069" r:id="rId49"/>
    <p:sldId id="1070" r:id="rId50"/>
    <p:sldId id="1071" r:id="rId51"/>
    <p:sldId id="1072" r:id="rId52"/>
    <p:sldId id="1073" r:id="rId53"/>
    <p:sldId id="1074" r:id="rId54"/>
    <p:sldId id="1075" r:id="rId55"/>
    <p:sldId id="1076" r:id="rId56"/>
    <p:sldId id="1079" r:id="rId57"/>
    <p:sldId id="1080" r:id="rId58"/>
    <p:sldId id="1083" r:id="rId59"/>
    <p:sldId id="1084" r:id="rId60"/>
    <p:sldId id="1085" r:id="rId61"/>
    <p:sldId id="1086" r:id="rId62"/>
    <p:sldId id="1088" r:id="rId63"/>
    <p:sldId id="1090" r:id="rId64"/>
    <p:sldId id="1092" r:id="rId65"/>
    <p:sldId id="1094" r:id="rId66"/>
    <p:sldId id="1095" r:id="rId67"/>
    <p:sldId id="1096" r:id="rId68"/>
    <p:sldId id="1097" r:id="rId69"/>
  </p:sldIdLst>
  <p:sldSz cx="9144000" cy="6858000" type="letter"/>
  <p:notesSz cx="7302500" cy="9588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CAC"/>
    <a:srgbClr val="FFFFCC"/>
    <a:srgbClr val="CCFF66"/>
    <a:srgbClr val="CC0000"/>
    <a:srgbClr val="003300"/>
    <a:srgbClr val="0066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79" d="100"/>
          <a:sy n="79" d="100"/>
        </p:scale>
        <p:origin x="-33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4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Arial" charset="0"/>
              </a:defRPr>
            </a:lvl1pPr>
          </a:lstStyle>
          <a:p>
            <a:pPr>
              <a:defRPr/>
            </a:pPr>
            <a:fld id="{1079C16B-F0DA-439B-8DDA-E96F12732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0994B0A0-32ED-432B-83F8-DA7C3E8D4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629B1A-554A-4D06-8F2C-4F4E787003D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152" tIns="47576" rIns="95152" bIns="47576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74287-E533-428C-BD71-8B262B9072F0}" type="slidenum">
              <a:rPr lang="en-GB"/>
              <a:pPr/>
              <a:t>12</a:t>
            </a:fld>
            <a:endParaRPr lang="en-GB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CA4729-C275-4D45-974D-50EA8916A831}" type="slidenum">
              <a:rPr lang="en-GB"/>
              <a:pPr/>
              <a:t>13</a:t>
            </a:fld>
            <a:endParaRPr lang="en-GB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C4C0E-384D-4CC6-B6A7-6F3AED16D5C5}" type="slidenum">
              <a:rPr lang="en-GB"/>
              <a:pPr/>
              <a:t>14</a:t>
            </a:fld>
            <a:endParaRPr lang="en-GB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0F3E3-738E-46E5-BA3C-E895777610A8}" type="slidenum">
              <a:rPr lang="en-GB"/>
              <a:pPr/>
              <a:t>15</a:t>
            </a:fld>
            <a:endParaRPr lang="en-GB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6AB75-6471-4FA6-A2FC-398444F6DBAC}" type="slidenum">
              <a:rPr lang="en-GB"/>
              <a:pPr/>
              <a:t>16</a:t>
            </a:fld>
            <a:endParaRPr lang="en-GB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3F979-6C50-4867-B217-51393B1A4759}" type="slidenum">
              <a:rPr lang="en-GB"/>
              <a:pPr/>
              <a:t>17</a:t>
            </a:fld>
            <a:endParaRPr lang="en-GB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A08E4-9AE6-4CAC-92EC-B25D25F05615}" type="slidenum">
              <a:rPr lang="en-GB"/>
              <a:pPr/>
              <a:t>18</a:t>
            </a:fld>
            <a:endParaRPr lang="en-GB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91582-A90C-45B8-9EB8-301BAC9344B1}" type="slidenum">
              <a:rPr lang="en-GB"/>
              <a:pPr/>
              <a:t>19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BADE4-9688-4D67-9C7B-A8A4A9E629D7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5EF835-B3AE-4B61-AF90-3F4404762BB7}" type="slidenum">
              <a:rPr lang="en-GB"/>
              <a:pPr/>
              <a:t>20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2B0FD-AD64-4080-913F-AB275B9E3079}" type="slidenum">
              <a:rPr lang="en-GB"/>
              <a:pPr/>
              <a:t>21</a:t>
            </a:fld>
            <a:endParaRPr lang="en-GB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2B0FD-AD64-4080-913F-AB275B9E3079}" type="slidenum">
              <a:rPr lang="en-GB"/>
              <a:pPr/>
              <a:t>22</a:t>
            </a:fld>
            <a:endParaRPr lang="en-GB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991BB-136B-48A2-A9B2-CEAC45E03B8A}" type="slidenum">
              <a:rPr lang="en-GB"/>
              <a:pPr/>
              <a:t>23</a:t>
            </a:fld>
            <a:endParaRPr lang="en-GB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F7FBF3-B819-455F-B744-86E1E845455A}" type="slidenum">
              <a:rPr lang="en-GB"/>
              <a:pPr/>
              <a:t>24</a:t>
            </a:fld>
            <a:endParaRPr lang="en-GB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525BF-C635-4AA5-9A76-E0AFD1114633}" type="slidenum">
              <a:rPr lang="en-GB"/>
              <a:pPr/>
              <a:t>25</a:t>
            </a:fld>
            <a:endParaRPr lang="en-GB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C0A96F-4F87-4B65-A24E-2ABFB3D6350A}" type="slidenum">
              <a:rPr lang="en-GB"/>
              <a:pPr/>
              <a:t>26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75D76-8E32-4EBF-99D3-E5334B739CD7}" type="slidenum">
              <a:rPr lang="en-GB"/>
              <a:pPr/>
              <a:t>28</a:t>
            </a:fld>
            <a:endParaRPr lang="en-GB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73F01-07A8-4BD9-8ADF-3466081CDE78}" type="slidenum">
              <a:rPr lang="en-GB"/>
              <a:pPr/>
              <a:t>29</a:t>
            </a:fld>
            <a:endParaRPr lang="en-GB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EEA0B-D67B-4B39-9B32-5A32FC965546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152" tIns="47576" rIns="95152" bIns="47576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43453-7A7E-45F1-A0E5-948F0A79D44B}" type="slidenum">
              <a:rPr lang="en-GB"/>
              <a:pPr/>
              <a:t>30</a:t>
            </a:fld>
            <a:endParaRPr lang="en-GB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86BCC6-0F38-4BF4-BACB-437F38580E37}" type="slidenum">
              <a:rPr lang="en-GB"/>
              <a:pPr/>
              <a:t>31</a:t>
            </a:fld>
            <a:endParaRPr lang="en-GB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BE944C-71A6-43D5-8B58-FE1CCD262472}" type="slidenum">
              <a:rPr lang="en-GB"/>
              <a:pPr/>
              <a:t>32</a:t>
            </a:fld>
            <a:endParaRPr lang="en-GB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443D0B-8040-4676-BB8F-834F80D05602}" type="slidenum">
              <a:rPr lang="en-GB"/>
              <a:pPr/>
              <a:t>33</a:t>
            </a:fld>
            <a:endParaRPr lang="en-GB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53C7B-B1CB-4A2D-A781-98BCEDBD9579}" type="slidenum">
              <a:rPr lang="en-GB"/>
              <a:pPr/>
              <a:t>34</a:t>
            </a:fld>
            <a:endParaRPr lang="en-GB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32B9C-61DD-4DA9-BD93-2FA40EEFE965}" type="slidenum">
              <a:rPr lang="en-GB"/>
              <a:pPr/>
              <a:t>35</a:t>
            </a:fld>
            <a:endParaRPr lang="en-GB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97CBF-1970-448D-AD60-D496A250F051}" type="slidenum">
              <a:rPr lang="en-GB"/>
              <a:pPr/>
              <a:t>36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6C9A3-3E27-4D21-87C3-8724F6EB79A8}" type="slidenum">
              <a:rPr lang="en-GB"/>
              <a:pPr/>
              <a:t>37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6B522-B62D-4EDE-AE88-92A41C610338}" type="slidenum">
              <a:rPr lang="en-GB"/>
              <a:pPr/>
              <a:t>38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95A834-71D2-4065-978E-DEB9FF7689EA}" type="slidenum">
              <a:rPr lang="en-GB"/>
              <a:pPr/>
              <a:t>39</a:t>
            </a:fld>
            <a:endParaRPr lang="en-GB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E3D9E-3302-4EA1-B825-038F5CEC87DC}" type="slidenum">
              <a:rPr lang="en-GB"/>
              <a:pPr/>
              <a:t>4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3CAB5-7F08-446C-BB1A-23BE40A0B342}" type="slidenum">
              <a:rPr lang="en-GB"/>
              <a:pPr/>
              <a:t>40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C9C3F-0A1A-4BA3-B92C-0D176801897C}" type="slidenum">
              <a:rPr lang="en-GB"/>
              <a:pPr/>
              <a:t>41</a:t>
            </a:fld>
            <a:endParaRPr lang="en-GB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DDB94-62AE-40C0-8C58-F5C5C7B420D5}" type="slidenum">
              <a:rPr lang="en-GB"/>
              <a:pPr/>
              <a:t>42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FB3A6-24B7-4014-9B95-142A2847EE59}" type="slidenum">
              <a:rPr lang="en-GB"/>
              <a:pPr/>
              <a:t>43</a:t>
            </a:fld>
            <a:endParaRPr lang="en-GB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515E41-4BA1-4389-AAAF-7F0D9EC2D3DD}" type="slidenum">
              <a:rPr lang="en-GB"/>
              <a:pPr/>
              <a:t>44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7D2E9-9C60-4BDA-9741-2046D94602F3}" type="slidenum">
              <a:rPr lang="en-GB"/>
              <a:pPr/>
              <a:t>45</a:t>
            </a:fld>
            <a:endParaRPr lang="en-GB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7D2E9-9C60-4BDA-9741-2046D94602F3}" type="slidenum">
              <a:rPr lang="en-GB"/>
              <a:pPr/>
              <a:t>46</a:t>
            </a:fld>
            <a:endParaRPr lang="en-GB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97F347-82A1-40B7-B382-37AB06D64520}" type="slidenum">
              <a:rPr lang="en-GB"/>
              <a:pPr/>
              <a:t>47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98A11-38E9-434A-98AB-0522684BBFDF}" type="slidenum">
              <a:rPr lang="en-GB"/>
              <a:pPr/>
              <a:t>48</a:t>
            </a:fld>
            <a:endParaRPr lang="en-GB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472AA-BF68-4662-BCB5-4909EAD6815B}" type="slidenum">
              <a:rPr lang="en-GB"/>
              <a:pPr/>
              <a:t>49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E3D9E-3302-4EA1-B825-038F5CEC87DC}" type="slidenum">
              <a:rPr lang="en-GB"/>
              <a:pPr/>
              <a:t>5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5106BA-54C3-478D-8B8C-B2AB4FA3375D}" type="slidenum">
              <a:rPr lang="en-GB"/>
              <a:pPr/>
              <a:t>50</a:t>
            </a:fld>
            <a:endParaRPr lang="en-GB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CB38E-84A1-4385-9074-5E962D6BF8B7}" type="slidenum">
              <a:rPr lang="en-GB"/>
              <a:pPr/>
              <a:t>51</a:t>
            </a:fld>
            <a:endParaRPr lang="en-GB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075619-1ED2-4ADA-B09B-43BEF940C990}" type="slidenum">
              <a:rPr lang="en-GB"/>
              <a:pPr/>
              <a:t>52</a:t>
            </a:fld>
            <a:endParaRPr lang="en-GB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92AD45-D2A4-428F-922B-1B155561AFDA}" type="slidenum">
              <a:rPr lang="en-GB"/>
              <a:pPr/>
              <a:t>53</a:t>
            </a:fld>
            <a:endParaRPr lang="en-GB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1A8A5-E09D-4F68-9FC6-7138AA86C838}" type="slidenum">
              <a:rPr lang="en-GB"/>
              <a:pPr/>
              <a:t>54</a:t>
            </a:fld>
            <a:endParaRPr lang="en-GB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1DAD0-488A-4FB1-99CF-55DD370E27B1}" type="slidenum">
              <a:rPr lang="en-GB"/>
              <a:pPr/>
              <a:t>55</a:t>
            </a:fld>
            <a:endParaRPr lang="en-GB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9F07E-985C-4C47-AD9D-25CA2A2DFA5E}" type="slidenum">
              <a:rPr lang="en-GB"/>
              <a:pPr/>
              <a:t>56</a:t>
            </a:fld>
            <a:endParaRPr lang="en-GB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5DD144-1FDC-45D6-AFD0-4E443BF5E704}" type="slidenum">
              <a:rPr lang="en-GB"/>
              <a:pPr/>
              <a:t>57</a:t>
            </a:fld>
            <a:endParaRPr lang="en-GB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A7101-155F-42E1-B685-4E907023FCDC}" type="slidenum">
              <a:rPr lang="en-GB"/>
              <a:pPr/>
              <a:t>58</a:t>
            </a:fld>
            <a:endParaRPr lang="en-GB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6EF5E-3AFD-4A61-B18C-3ECA4B501EF4}" type="slidenum">
              <a:rPr lang="en-GB"/>
              <a:pPr/>
              <a:t>59</a:t>
            </a:fld>
            <a:endParaRPr lang="en-GB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B4641D-0AA8-44B1-A974-B953E22EE2D4}" type="slidenum">
              <a:rPr lang="en-GB"/>
              <a:pPr/>
              <a:t>6</a:t>
            </a:fld>
            <a:endParaRPr lang="en-GB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80694-FB25-43A0-BBFC-DA18FEE57234}" type="slidenum">
              <a:rPr lang="en-GB"/>
              <a:pPr/>
              <a:t>60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02B1B-DAE2-4701-98AA-C8B018CDA69D}" type="slidenum">
              <a:rPr lang="en-GB"/>
              <a:pPr/>
              <a:t>61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920630-CEB1-452D-96D1-ACE84165E8BF}" type="slidenum">
              <a:rPr lang="en-GB"/>
              <a:pPr/>
              <a:t>62</a:t>
            </a:fld>
            <a:endParaRPr lang="en-GB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19F550-1F07-4B53-B18A-702BB3DFBA18}" type="slidenum">
              <a:rPr lang="en-GB"/>
              <a:pPr/>
              <a:t>63</a:t>
            </a:fld>
            <a:endParaRPr lang="en-GB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A37DD-C9B9-4387-B249-33D4CCABCAEC}" type="slidenum">
              <a:rPr lang="en-GB"/>
              <a:pPr/>
              <a:t>64</a:t>
            </a:fld>
            <a:endParaRPr lang="en-GB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34D03-A4B9-42F3-8D7B-0937BD59E774}" type="slidenum">
              <a:rPr lang="en-GB"/>
              <a:pPr/>
              <a:t>65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02D3B-C9C5-4D83-9C5D-563D97DA8CB8}" type="slidenum">
              <a:rPr lang="en-GB"/>
              <a:pPr/>
              <a:t>66</a:t>
            </a:fld>
            <a:endParaRPr lang="en-GB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46520-555C-4DCA-8E75-13AB26785514}" type="slidenum">
              <a:rPr lang="en-GB"/>
              <a:pPr/>
              <a:t>67</a:t>
            </a:fld>
            <a:endParaRPr lang="en-GB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CF22C-F998-49D4-8EC8-91A1A5F3883C}" type="slidenum">
              <a:rPr lang="en-GB"/>
              <a:pPr/>
              <a:t>68</a:t>
            </a:fld>
            <a:endParaRPr lang="en-GB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625B9-7698-4350-BD97-F3AEE5612BEC}" type="slidenum">
              <a:rPr lang="en-GB"/>
              <a:pPr/>
              <a:t>7</a:t>
            </a:fld>
            <a:endParaRPr lang="en-GB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DC374-75A3-44EA-93F3-778CF1800818}" type="slidenum">
              <a:rPr lang="en-GB"/>
              <a:pPr/>
              <a:t>8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1000" y="6248400"/>
            <a:ext cx="83820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2007March 23, 2001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BrandECFA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1D1BDA-A225-4B43-BC17-77508C7C6F1B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21858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C175-CCF5-4E98-8217-F8FE52013E3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22882" name="Photo Editor Photo" r:id="rId4" imgW="1638529" imgH="809738" progId="">
              <p:embed/>
            </p:oleObj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6FAC4-CB5E-4047-BDF8-22D31C23CA69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E010F1-8731-455B-BE26-124055FE3B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76612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9325" y="4114800"/>
            <a:ext cx="76612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622F20A-2445-4C56-94A5-8A2C1BC3135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3666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6028-E975-4E02-AD55-87807BE897BA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4690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5F794-968F-4389-88C9-A24CF79F18C3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5714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6239C-90AC-4A1A-A010-0195B837D280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6738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ECA52-01FA-47E7-937A-34D6B579886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7762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381B4-A9F0-488E-8409-7C34053094B5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8786" name="Photo Editor Photo" r:id="rId4" imgW="1638529" imgH="809738" progId="">
              <p:embed/>
            </p:oleObj>
          </a:graphicData>
        </a:graphic>
      </p:graphicFrame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E3B9A-920A-4125-978D-897D40EA07B2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9810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FD454-6F02-43AD-B297-48E5AEF10980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20834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856F-BDA9-417C-81E2-FF286C64F7FB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0EE98F26-5353-4C7E-8D41-43B13F5002EF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7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dissolv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wmf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32.w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wm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wmf"/><Relationship Id="rId4" Type="http://schemas.openxmlformats.org/officeDocument/2006/relationships/image" Target="../media/image6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12" Type="http://schemas.openxmlformats.org/officeDocument/2006/relationships/image" Target="../media/image7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wmf"/><Relationship Id="rId10" Type="http://schemas.openxmlformats.org/officeDocument/2006/relationships/image" Target="../media/image74.wmf"/><Relationship Id="rId4" Type="http://schemas.openxmlformats.org/officeDocument/2006/relationships/image" Target="../media/image68.png"/><Relationship Id="rId9" Type="http://schemas.openxmlformats.org/officeDocument/2006/relationships/image" Target="../media/image73.wmf"/><Relationship Id="rId14" Type="http://schemas.openxmlformats.org/officeDocument/2006/relationships/image" Target="../media/image7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wmf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image" Target="../media/image104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9.wmf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97.wmf"/><Relationship Id="rId10" Type="http://schemas.openxmlformats.org/officeDocument/2006/relationships/image" Target="../media/image102.png"/><Relationship Id="rId4" Type="http://schemas.openxmlformats.org/officeDocument/2006/relationships/image" Target="../media/image96.wmf"/><Relationship Id="rId9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wmf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10.png"/><Relationship Id="rId7" Type="http://schemas.openxmlformats.org/officeDocument/2006/relationships/image" Target="../media/image11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wmf"/><Relationship Id="rId5" Type="http://schemas.openxmlformats.org/officeDocument/2006/relationships/image" Target="../media/image108.wmf"/><Relationship Id="rId10" Type="http://schemas.openxmlformats.org/officeDocument/2006/relationships/image" Target="../media/image116.png"/><Relationship Id="rId4" Type="http://schemas.openxmlformats.org/officeDocument/2006/relationships/image" Target="../media/image111.wmf"/><Relationship Id="rId9" Type="http://schemas.openxmlformats.org/officeDocument/2006/relationships/image" Target="../media/image11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Microsoft_Office_Word_97_-_2003_Document1.doc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5.wmf"/><Relationship Id="rId7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  <a:noFill/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Jo van den Brand</a:t>
            </a: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April 27, 2010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33400" y="914400"/>
            <a:ext cx="79248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Arial Rounded MT Bold" pitchFamily="34" charset="0"/>
                <a:cs typeface="Times New Roman" pitchFamily="18" charset="0"/>
              </a:rPr>
              <a:t>Energy Science</a:t>
            </a:r>
          </a:p>
          <a:p>
            <a:pPr algn="ctr"/>
            <a:r>
              <a:rPr lang="en-US" sz="3200" b="1" i="1" dirty="0">
                <a:solidFill>
                  <a:schemeClr val="hlink"/>
                </a:solidFill>
                <a:latin typeface="Arial" charset="0"/>
                <a:cs typeface="Times New Roman" pitchFamily="18" charset="0"/>
              </a:rPr>
              <a:t>FEW </a:t>
            </a:r>
            <a:r>
              <a:rPr lang="en-US" sz="3200" b="1" i="1" dirty="0" smtClean="0">
                <a:solidFill>
                  <a:schemeClr val="hlink"/>
                </a:solidFill>
                <a:latin typeface="Arial" charset="0"/>
                <a:cs typeface="Times New Roman" pitchFamily="18" charset="0"/>
              </a:rPr>
              <a:t>course</a:t>
            </a:r>
            <a:endParaRPr lang="en-US" sz="3600" b="1" i="1" dirty="0">
              <a:solidFill>
                <a:schemeClr val="accent2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9460" name="Picture 4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52400"/>
            <a:ext cx="3124200" cy="1371600"/>
          </a:xfrm>
          <a:solidFill>
            <a:schemeClr val="bg1"/>
          </a:solidFill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Radiotoxicity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for</a:t>
            </a:r>
            <a:b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inhalation</a:t>
            </a:r>
          </a:p>
        </p:txBody>
      </p:sp>
      <p:pic>
        <p:nvPicPr>
          <p:cNvPr id="222210" name="Picture 2" descr="C:\Users\jo\Desktop\radiotoxinhal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278884" cy="6858001"/>
          </a:xfrm>
          <a:prstGeom prst="rect">
            <a:avLst/>
          </a:prstGeom>
          <a:noFill/>
        </p:spPr>
      </p:pic>
      <p:pic>
        <p:nvPicPr>
          <p:cNvPr id="222211" name="Picture 3" descr="C:\Users\jo\Desktop\CO2-concenNEW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4744" y="4343401"/>
            <a:ext cx="3669256" cy="2514600"/>
          </a:xfrm>
          <a:prstGeom prst="rect">
            <a:avLst/>
          </a:prstGeom>
          <a:noFill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52400"/>
            <a:ext cx="3124200" cy="1371600"/>
          </a:xfrm>
          <a:solidFill>
            <a:schemeClr val="bg1"/>
          </a:solidFill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Climate issues</a:t>
            </a:r>
          </a:p>
        </p:txBody>
      </p:sp>
      <p:pic>
        <p:nvPicPr>
          <p:cNvPr id="222211" name="Picture 3" descr="C:\Users\jo\Desktop\CO2-concenNEW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515852"/>
            <a:ext cx="4876800" cy="3342149"/>
          </a:xfrm>
          <a:prstGeom prst="rect">
            <a:avLst/>
          </a:prstGeom>
          <a:noFill/>
        </p:spPr>
      </p:pic>
      <p:pic>
        <p:nvPicPr>
          <p:cNvPr id="223234" name="Picture 2" descr="C:\Users\jo\Desktop\Temperature_ri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4219575" cy="1990233"/>
          </a:xfrm>
          <a:prstGeom prst="rect">
            <a:avLst/>
          </a:prstGeom>
          <a:noFill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Cross section and Coulomb barrier</a:t>
            </a:r>
          </a:p>
        </p:txBody>
      </p:sp>
      <p:pic>
        <p:nvPicPr>
          <p:cNvPr id="3277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143000"/>
            <a:ext cx="3965684" cy="2971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17562" y="4533882"/>
            <a:ext cx="3754438" cy="1104918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0" kern="1200" dirty="0" smtClean="0">
                <a:latin typeface="Arial" charset="0"/>
              </a:rPr>
              <a:t>The cross section is the effective area connected with the occurrence of a reaction </a:t>
            </a:r>
          </a:p>
          <a:p>
            <a:pPr>
              <a:lnSpc>
                <a:spcPct val="90000"/>
              </a:lnSpc>
            </a:pPr>
            <a:r>
              <a:rPr lang="en-GB" sz="1400" b="0" kern="1200" dirty="0" smtClean="0">
                <a:latin typeface="Arial" charset="0"/>
              </a:rPr>
              <a:t>For snooker balls the cross section is </a:t>
            </a:r>
            <a:r>
              <a:rPr lang="en-GB" sz="1400" b="0" kern="1200" dirty="0" smtClean="0">
                <a:latin typeface="Symbol" pitchFamily="18" charset="2"/>
              </a:rPr>
              <a:t>p</a:t>
            </a:r>
            <a:r>
              <a:rPr lang="en-GB" sz="1400" b="0" kern="1200" dirty="0" smtClean="0">
                <a:latin typeface="Arial" charset="0"/>
              </a:rPr>
              <a:t>r</a:t>
            </a:r>
            <a:r>
              <a:rPr lang="en-GB" sz="1400" b="0" kern="1200" baseline="30000" dirty="0" smtClean="0">
                <a:latin typeface="Arial" charset="0"/>
              </a:rPr>
              <a:t>2</a:t>
            </a:r>
            <a:r>
              <a:rPr lang="en-GB" sz="1400" b="0" kern="1200" dirty="0" smtClean="0">
                <a:latin typeface="Arial" charset="0"/>
              </a:rPr>
              <a:t> (with r the radius of the ball)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1" y="3850209"/>
            <a:ext cx="4267200" cy="300779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800600" y="3200400"/>
            <a:ext cx="4038600" cy="523220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Arial" charset="0"/>
              </a:rPr>
              <a:t>The cross section of various fusion reactions as a function of the energy (note logarithmic scale)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71800" y="5715000"/>
            <a:ext cx="1786066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1 </a:t>
            </a:r>
            <a:r>
              <a:rPr lang="en-GB" sz="1600" dirty="0">
                <a:latin typeface="+mn-lt"/>
              </a:rPr>
              <a:t>barn</a:t>
            </a:r>
            <a:r>
              <a:rPr lang="en-GB" dirty="0"/>
              <a:t> = 10</a:t>
            </a:r>
            <a:r>
              <a:rPr lang="en-GB" baseline="30000" dirty="0"/>
              <a:t>-28</a:t>
            </a:r>
            <a:r>
              <a:rPr lang="en-GB" dirty="0"/>
              <a:t> </a:t>
            </a:r>
            <a:r>
              <a:rPr lang="en-GB" sz="1600" dirty="0">
                <a:latin typeface="+mn-lt"/>
              </a:rPr>
              <a:t>m</a:t>
            </a:r>
            <a:r>
              <a:rPr lang="en-GB" baseline="30000" dirty="0"/>
              <a:t>2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800600" y="1295400"/>
            <a:ext cx="4038600" cy="1600438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Arial" charset="0"/>
              </a:rPr>
              <a:t>At large distances the deuteron and triton only experience the repulsive Coulomb force</a:t>
            </a:r>
          </a:p>
          <a:p>
            <a:endParaRPr lang="en-GB" sz="1400" dirty="0" smtClean="0">
              <a:latin typeface="Arial" charset="0"/>
            </a:endParaRPr>
          </a:p>
          <a:p>
            <a:r>
              <a:rPr lang="en-GB" sz="1400" dirty="0" smtClean="0">
                <a:latin typeface="Arial" charset="0"/>
              </a:rPr>
              <a:t>At short distances there is attraction because of the strong force</a:t>
            </a:r>
          </a:p>
          <a:p>
            <a:endParaRPr lang="en-GB" sz="1400" dirty="0" smtClean="0">
              <a:latin typeface="Arial" charset="0"/>
            </a:endParaRPr>
          </a:p>
          <a:p>
            <a:r>
              <a:rPr lang="en-GB" sz="1400" dirty="0" smtClean="0">
                <a:latin typeface="Arial" charset="0"/>
              </a:rPr>
              <a:t>Particles tunnel through the </a:t>
            </a:r>
            <a:r>
              <a:rPr lang="en-GB" sz="1400" i="1" dirty="0" smtClean="0">
                <a:latin typeface="Arial" charset="0"/>
              </a:rPr>
              <a:t>Coulomb barrier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 animBg="1"/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8382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Averaged reaction rate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7962" y="990600"/>
            <a:ext cx="3754438" cy="2677656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1400" b="0" kern="1200" dirty="0" smtClean="0">
                <a:latin typeface="Arial" charset="0"/>
              </a:rPr>
              <a:t>One particle (B) colliding with many particles (A) </a:t>
            </a:r>
          </a:p>
          <a:p>
            <a:pPr>
              <a:spcBef>
                <a:spcPct val="0"/>
              </a:spcBef>
            </a:pPr>
            <a:r>
              <a:rPr lang="en-GB" sz="1400" b="0" kern="1200" dirty="0" smtClean="0">
                <a:latin typeface="Arial" charset="0"/>
              </a:rPr>
              <a:t>Number of reactions in </a:t>
            </a:r>
            <a:r>
              <a:rPr lang="en-GB" sz="1400" b="0" kern="1200" dirty="0" smtClean="0">
                <a:latin typeface="Symbol" pitchFamily="18" charset="2"/>
              </a:rPr>
              <a:t>D</a:t>
            </a:r>
            <a:r>
              <a:rPr lang="en-GB" sz="1400" b="0" kern="1200" dirty="0" smtClean="0">
                <a:latin typeface="Arial" charset="0"/>
              </a:rPr>
              <a:t>t is </a:t>
            </a:r>
          </a:p>
          <a:p>
            <a:pPr>
              <a:spcBef>
                <a:spcPct val="0"/>
              </a:spcBef>
            </a:pPr>
            <a:endParaRPr lang="en-GB" sz="1400" b="0" kern="1200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en-GB" sz="1400" b="0" kern="1200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en-GB" sz="1400" b="0" kern="1200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GB" sz="1400" b="0" kern="1200" dirty="0" smtClean="0">
                <a:latin typeface="Arial" charset="0"/>
              </a:rPr>
              <a:t>Both </a:t>
            </a:r>
            <a:r>
              <a:rPr lang="en-GB" sz="1400" b="0" kern="1200" dirty="0" smtClean="0">
                <a:latin typeface="Symbol" pitchFamily="18" charset="2"/>
              </a:rPr>
              <a:t>s</a:t>
            </a:r>
            <a:r>
              <a:rPr lang="en-GB" sz="1400" b="0" kern="1200" dirty="0" smtClean="0">
                <a:latin typeface="Arial" charset="0"/>
              </a:rPr>
              <a:t> as well as </a:t>
            </a:r>
            <a:r>
              <a:rPr lang="en-GB" sz="1400" b="0" i="1" kern="1200" dirty="0" smtClean="0">
                <a:latin typeface="Arial" charset="0"/>
              </a:rPr>
              <a:t>v</a:t>
            </a:r>
            <a:r>
              <a:rPr lang="en-GB" sz="1400" b="0" kern="1200" dirty="0" smtClean="0">
                <a:latin typeface="Arial" charset="0"/>
              </a:rPr>
              <a:t> depend on the energy which is not the same for all particles. One builds the average</a:t>
            </a:r>
          </a:p>
          <a:p>
            <a:pPr>
              <a:spcBef>
                <a:spcPct val="0"/>
              </a:spcBef>
            </a:pPr>
            <a:endParaRPr lang="en-GB" sz="1400" b="0" kern="1200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en-GB" sz="1400" b="0" kern="12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GB" sz="1400" b="0" kern="1200" dirty="0" smtClean="0"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59338" y="990600"/>
            <a:ext cx="3754437" cy="2209800"/>
            <a:chOff x="3059" y="1704"/>
            <a:chExt cx="2365" cy="1392"/>
          </a:xfrm>
        </p:grpSpPr>
        <p:pic>
          <p:nvPicPr>
            <p:cNvPr id="71685" name="Picture 5" descr="Cross_s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" y="1992"/>
              <a:ext cx="2365" cy="110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4468" y="1933"/>
              <a:ext cx="272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687" name="Text Box 7"/>
            <p:cNvSpPr txBox="1">
              <a:spLocks noChangeArrowheads="1"/>
            </p:cNvSpPr>
            <p:nvPr/>
          </p:nvSpPr>
          <p:spPr bwMode="auto">
            <a:xfrm>
              <a:off x="3288" y="1704"/>
              <a:ext cx="1232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>
                  <a:latin typeface="+mn-lt"/>
                </a:rPr>
                <a:t>The cross section </a:t>
              </a:r>
              <a:r>
                <a:rPr lang="en-GB" sz="1600" dirty="0">
                  <a:latin typeface="Symbol" pitchFamily="18" charset="2"/>
                </a:rPr>
                <a:t>s</a:t>
              </a:r>
            </a:p>
          </p:txBody>
        </p:sp>
      </p:grp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5605463" y="3276600"/>
            <a:ext cx="3081337" cy="523220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Schematic picture of the number of reactions in a time interval </a:t>
            </a:r>
            <a:r>
              <a:rPr lang="en-GB" sz="1400" dirty="0" err="1">
                <a:latin typeface="Symbol" pitchFamily="18" charset="2"/>
              </a:rPr>
              <a:t>D</a:t>
            </a:r>
            <a:r>
              <a:rPr lang="en-GB" sz="1400" dirty="0" err="1">
                <a:latin typeface="+mn-lt"/>
              </a:rPr>
              <a:t>t</a:t>
            </a:r>
            <a:endParaRPr lang="en-GB" sz="1400" dirty="0">
              <a:latin typeface="+mn-lt"/>
            </a:endParaRPr>
          </a:p>
        </p:txBody>
      </p:sp>
      <p:pic>
        <p:nvPicPr>
          <p:cNvPr id="7169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037" y="1828800"/>
            <a:ext cx="1652588" cy="39147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4637" y="3048000"/>
            <a:ext cx="1175636" cy="5462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5334000" y="4103687"/>
            <a:ext cx="3754438" cy="2706688"/>
            <a:chOff x="5389562" y="4151312"/>
            <a:chExt cx="3754438" cy="2706688"/>
          </a:xfrm>
        </p:grpSpPr>
        <p:pic>
          <p:nvPicPr>
            <p:cNvPr id="11" name="Picture 8"/>
            <p:cNvPicPr>
              <a:picLocks noGrp="1" noChangeAspect="1" noChangeArrowheads="1"/>
            </p:cNvPicPr>
            <p:nvPr>
              <p:ph sz="half" idx="2"/>
            </p:nvPr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5389562" y="4151312"/>
              <a:ext cx="3754438" cy="2706688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7315200" y="5181600"/>
              <a:ext cx="1524000" cy="86177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000" dirty="0">
                  <a:latin typeface="+mn-lt"/>
                </a:rPr>
                <a:t>Averaged reaction rates for </a:t>
              </a:r>
              <a:r>
                <a:rPr lang="en-GB" sz="1000" dirty="0" smtClean="0">
                  <a:latin typeface="+mn-lt"/>
                </a:rPr>
                <a:t>various fusion </a:t>
              </a:r>
              <a:r>
                <a:rPr lang="en-GB" sz="1000" dirty="0">
                  <a:latin typeface="+mn-lt"/>
                </a:rPr>
                <a:t>reactions as a function of the temperature (in </a:t>
              </a:r>
              <a:r>
                <a:rPr lang="en-GB" sz="1000" dirty="0" err="1">
                  <a:latin typeface="+mn-lt"/>
                </a:rPr>
                <a:t>keV</a:t>
              </a:r>
              <a:r>
                <a:rPr lang="en-GB" sz="1000" dirty="0">
                  <a:latin typeface="+mn-lt"/>
                </a:rPr>
                <a:t>)</a:t>
              </a: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00025" y="3913187"/>
            <a:ext cx="3754438" cy="738664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cross section must be averaged over the energies of the particles. Assume a Maxwell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300" y="4827587"/>
            <a:ext cx="3311525" cy="811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9" grpId="0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GB" i="1" dirty="0">
                <a:solidFill>
                  <a:srgbClr val="000099"/>
                </a:solidFill>
                <a:cs typeface="Times New Roman" pitchFamily="18" charset="0"/>
              </a:rPr>
              <a:t>Compare the 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two distributions </a:t>
            </a:r>
            <a:endParaRPr lang="en-GB" i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430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27050" y="914400"/>
            <a:ext cx="3699387" cy="2667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914400"/>
            <a:ext cx="3754438" cy="26463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828800" y="2514600"/>
            <a:ext cx="1676400" cy="523220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Cross section as a function of energy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400800" y="2057400"/>
            <a:ext cx="1828800" cy="523220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Averaged reaction rate </a:t>
            </a:r>
            <a:r>
              <a:rPr lang="en-GB" sz="1400" dirty="0" err="1" smtClean="0">
                <a:latin typeface="+mn-lt"/>
              </a:rPr>
              <a:t>vs</a:t>
            </a:r>
            <a:r>
              <a:rPr lang="en-GB" sz="1400" dirty="0" smtClean="0">
                <a:latin typeface="+mn-lt"/>
              </a:rPr>
              <a:t> temperature</a:t>
            </a:r>
            <a:endParaRPr lang="en-GB" sz="1400" dirty="0">
              <a:latin typeface="+mn-lt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457200" y="3810000"/>
            <a:ext cx="6869112" cy="307777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The averaged reaction rate does not fall of as strongly when going to lower energies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559530"/>
            <a:ext cx="3276600" cy="245087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038600" y="5715000"/>
            <a:ext cx="1905000" cy="10156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dirty="0">
                <a:latin typeface="+mn-lt"/>
              </a:rPr>
              <a:t>Schematic picture of the calculation of the averaged reaction rate (Integrand as a function of energy)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38600" y="4572000"/>
            <a:ext cx="187007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dirty="0">
                <a:latin typeface="+mn-lt"/>
              </a:rPr>
              <a:t>The Maxwell (multiplied with the velocity)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5638800" y="4953000"/>
            <a:ext cx="604838" cy="398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620000" y="4267200"/>
            <a:ext cx="1388522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>
                <a:latin typeface="+mn-lt"/>
              </a:rPr>
              <a:t>The cross section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8381999" y="4572000"/>
            <a:ext cx="79057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905751" y="5664369"/>
            <a:ext cx="996950" cy="5078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900" dirty="0">
                <a:latin typeface="+mn-lt"/>
              </a:rPr>
              <a:t>The product of distribution and cross section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 flipV="1">
            <a:off x="7334250" y="5138737"/>
            <a:ext cx="647700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457200" y="4495800"/>
            <a:ext cx="3470276" cy="1384995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Even for temperatures below the energy at which the cross section reaches its maximum, there is a sufficient amount of fusion reactions due to the number of particles in the tail of the Maxwell distribution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 animBg="1"/>
      <p:bldP spid="11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0"/>
            <a:ext cx="7158037" cy="914399"/>
          </a:xfrm>
        </p:spPr>
        <p:txBody>
          <a:bodyPr/>
          <a:lstStyle/>
          <a:p>
            <a:r>
              <a:rPr lang="en-GB" i="1" dirty="0">
                <a:solidFill>
                  <a:srgbClr val="000099"/>
                </a:solidFill>
                <a:cs typeface="Times New Roman" pitchFamily="18" charset="0"/>
              </a:rPr>
              <a:t>Current fusion reactor concepts </a:t>
            </a:r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5715000" cy="954107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0" kern="1200" dirty="0" smtClean="0"/>
              <a:t>Reactors designed </a:t>
            </a:r>
            <a:r>
              <a:rPr lang="en-GB" sz="1400" b="0" kern="1200" dirty="0"/>
              <a:t>to operate at around 10 </a:t>
            </a:r>
            <a:r>
              <a:rPr lang="en-GB" sz="1400" b="0" kern="1200" dirty="0" err="1"/>
              <a:t>keV</a:t>
            </a:r>
            <a:r>
              <a:rPr lang="en-GB" sz="1400" b="0" kern="1200" dirty="0"/>
              <a:t> (note this is still 100 million Kelvin, matter is fully ionized or in the plasma state) </a:t>
            </a:r>
          </a:p>
          <a:p>
            <a:pPr>
              <a:lnSpc>
                <a:spcPct val="90000"/>
              </a:lnSpc>
            </a:pPr>
            <a:r>
              <a:rPr lang="en-GB" sz="1400" b="0" kern="1200" dirty="0"/>
              <a:t>Are based on a mixture of Deuterium and Tritium</a:t>
            </a:r>
          </a:p>
          <a:p>
            <a:pPr>
              <a:lnSpc>
                <a:spcPct val="90000"/>
              </a:lnSpc>
            </a:pPr>
            <a:r>
              <a:rPr lang="en-GB" sz="1400" b="0" kern="1200" dirty="0"/>
              <a:t>Both are related to the cross section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2057400"/>
            <a:ext cx="5715000" cy="1234184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time scales can be estimated using the thermal velocity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10</a:t>
            </a: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m/s for Deuterium and 6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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m/s for the electrons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a reactor of 10 m size the particles would be lost in 10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s.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9375" y="2362200"/>
            <a:ext cx="1331104" cy="3942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3505200"/>
            <a:ext cx="5486400" cy="1298817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400" i="1" dirty="0" smtClean="0">
                <a:latin typeface="+mn-lt"/>
              </a:rPr>
              <a:t>Inertial confinement fusion </a:t>
            </a:r>
            <a:r>
              <a:rPr lang="en-GB" sz="1400" dirty="0" smtClean="0">
                <a:latin typeface="+mn-lt"/>
              </a:rPr>
              <a:t>(ICF)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based on the rapid compression, and heating of a solid fuel pellet through the use of laser or particle beams. In this approach one tries to obtain a sufficient amount of fusion reactions before the material flies apart, hence the name,.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5" descr="fusion-reactor-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914400"/>
            <a:ext cx="3200400" cy="4105802"/>
          </a:xfrm>
          <a:noFill/>
          <a:ln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6476" y="5410200"/>
            <a:ext cx="3447524" cy="1447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4876800"/>
            <a:ext cx="5486400" cy="1024896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400" i="1" dirty="0" smtClean="0">
                <a:latin typeface="+mn-lt"/>
              </a:rPr>
              <a:t>Magnetic confinement fusion </a:t>
            </a:r>
            <a:r>
              <a:rPr lang="en-GB" sz="1400" dirty="0" smtClean="0">
                <a:latin typeface="+mn-lt"/>
              </a:rPr>
              <a:t>(MCF)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200" dirty="0" smtClean="0">
                <a:latin typeface="+mn-lt"/>
              </a:rPr>
              <a:t>The Lorentz force connected with a magnetic field makes that the charged particles can not move over large distances across the magnetic field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200" dirty="0" smtClean="0">
                <a:latin typeface="+mn-lt"/>
              </a:rPr>
              <a:t>They gyrate around the field lines with a typical radius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5400" y="6172200"/>
            <a:ext cx="38862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latin typeface="+mn-lt"/>
              </a:rPr>
              <a:t>At 10 </a:t>
            </a:r>
            <a:r>
              <a:rPr lang="en-GB" sz="1400" dirty="0" err="1" smtClean="0">
                <a:latin typeface="+mn-lt"/>
              </a:rPr>
              <a:t>keV</a:t>
            </a:r>
            <a:r>
              <a:rPr lang="en-GB" sz="1400" dirty="0" smtClean="0">
                <a:latin typeface="+mn-lt"/>
              </a:rPr>
              <a:t> and 5 Tesla this radius of 4 mm for Deuterium and 0.07 mm for the electrons </a:t>
            </a:r>
            <a:endParaRPr lang="en-GB" sz="1400" dirty="0">
              <a:latin typeface="+mn-lt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5562600"/>
            <a:ext cx="85985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GB" i="1" dirty="0">
                <a:solidFill>
                  <a:srgbClr val="000099"/>
                </a:solidFill>
                <a:cs typeface="Times New Roman" pitchFamily="18" charset="0"/>
              </a:rPr>
              <a:t>Availability of the fuel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772400" cy="1772793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0" kern="1200" dirty="0"/>
              <a:t>The natural abundance of Deuterium is one in 6700. There is enough water in </a:t>
            </a:r>
            <a:r>
              <a:rPr lang="en-GB" sz="1400" b="0" kern="1200"/>
              <a:t>the </a:t>
            </a:r>
            <a:r>
              <a:rPr lang="en-GB" sz="1400" b="0" kern="1200" smtClean="0"/>
              <a:t>oceans </a:t>
            </a:r>
            <a:r>
              <a:rPr lang="en-GB" sz="1400" b="0" kern="1200" dirty="0"/>
              <a:t>to provide energy for </a:t>
            </a:r>
            <a:r>
              <a:rPr lang="en-GB" sz="1400" b="0" kern="1200" dirty="0" smtClean="0"/>
              <a:t>3</a:t>
            </a:r>
            <a:r>
              <a:rPr lang="en-GB" sz="1400" b="0" kern="1200" dirty="0" smtClean="0">
                <a:sym typeface="Symbol"/>
              </a:rPr>
              <a:t></a:t>
            </a:r>
            <a:r>
              <a:rPr lang="en-GB" sz="1400" b="0" kern="1200" dirty="0" smtClean="0"/>
              <a:t>10</a:t>
            </a:r>
            <a:r>
              <a:rPr lang="en-GB" sz="1400" b="0" kern="1200" baseline="30000" dirty="0" smtClean="0"/>
              <a:t>11</a:t>
            </a:r>
            <a:r>
              <a:rPr lang="en-GB" sz="1400" b="0" kern="1200" dirty="0" smtClean="0"/>
              <a:t> </a:t>
            </a:r>
            <a:r>
              <a:rPr lang="en-GB" sz="1400" b="0" kern="1200" dirty="0"/>
              <a:t>years at the current rate of energy consumption (larger than the age of the universe)</a:t>
            </a:r>
          </a:p>
          <a:p>
            <a:pPr>
              <a:lnSpc>
                <a:spcPct val="90000"/>
              </a:lnSpc>
            </a:pPr>
            <a:r>
              <a:rPr lang="en-GB" sz="1400" b="0" kern="1200" dirty="0"/>
              <a:t>Deuterium is also very cheaply obtainable. Calculating the price of electricity solely on the basis of the cost of Deuterium, would lead to a drop of 10</a:t>
            </a:r>
            <a:r>
              <a:rPr lang="en-GB" sz="1400" b="0" kern="1200" baseline="30000" dirty="0"/>
              <a:t>3</a:t>
            </a:r>
            <a:r>
              <a:rPr lang="en-GB" sz="1400" b="0" kern="1200" dirty="0"/>
              <a:t> in your electricity bill</a:t>
            </a:r>
          </a:p>
          <a:p>
            <a:pPr>
              <a:lnSpc>
                <a:spcPct val="90000"/>
              </a:lnSpc>
            </a:pPr>
            <a:r>
              <a:rPr lang="en-GB" sz="1400" b="0" kern="1200" dirty="0"/>
              <a:t>Tritium is unstable with a half age of 12.3 years. There is virtually no </a:t>
            </a:r>
            <a:r>
              <a:rPr lang="en-GB" sz="1400" b="0" kern="1200" dirty="0" smtClean="0"/>
              <a:t>natural available </a:t>
            </a:r>
            <a:r>
              <a:rPr lang="en-GB" sz="1400" b="0" kern="1200" dirty="0"/>
              <a:t>resource of Tritium</a:t>
            </a:r>
          </a:p>
          <a:p>
            <a:pPr>
              <a:lnSpc>
                <a:spcPct val="90000"/>
              </a:lnSpc>
            </a:pPr>
            <a:endParaRPr lang="en-GB" sz="1400" b="0" kern="12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3352800"/>
            <a:ext cx="7772400" cy="2376035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Tritium however can be bred from Lithium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that the neutron released in the fusion reaction can be used for this purpose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availability of Lithium on land is sufficient for at least 1000 if not 30000 years, and the cost per kWh would be even smaller than that of Deuterium.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the oceans are included it is estimated that there is enough fuel for 3</a:t>
            </a:r>
            <a:r>
              <a:rPr lang="en-GB" sz="1400" dirty="0" smtClean="0">
                <a:sym typeface="Symbol"/>
              </a:rPr>
              <a:t>1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years.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733800"/>
            <a:ext cx="3654425" cy="78522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Quasi-neutrality and the Debye length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7772400" cy="1858970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GB" sz="1400" b="0" kern="1200" dirty="0"/>
              <a:t>Using the Poisson equation</a:t>
            </a:r>
          </a:p>
          <a:p>
            <a:endParaRPr lang="en-GB" sz="1400" b="0" kern="1200" dirty="0"/>
          </a:p>
          <a:p>
            <a:endParaRPr lang="en-GB" sz="1400" b="0" kern="1200" dirty="0"/>
          </a:p>
          <a:p>
            <a:pPr>
              <a:buNone/>
            </a:pPr>
            <a:r>
              <a:rPr lang="en-GB" sz="1400" b="0" kern="1200" dirty="0"/>
              <a:t>And a Boltzmann relation for the densities</a:t>
            </a:r>
          </a:p>
          <a:p>
            <a:endParaRPr lang="en-GB" sz="1400" b="0" kern="1200" dirty="0"/>
          </a:p>
          <a:p>
            <a:endParaRPr lang="en-GB" sz="1400" b="0" kern="1200" dirty="0"/>
          </a:p>
          <a:p>
            <a:pPr>
              <a:buNone/>
            </a:pPr>
            <a:r>
              <a:rPr lang="en-GB" sz="1400" b="0" kern="1200" dirty="0"/>
              <a:t>One arrives at an equation for the potential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449518"/>
            <a:ext cx="2058988" cy="6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362200"/>
            <a:ext cx="2697163" cy="52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2412" y="3200400"/>
            <a:ext cx="2465388" cy="64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950302" y="3897313"/>
            <a:ext cx="38314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0" dirty="0">
                <a:solidFill>
                  <a:srgbClr val="FF0000"/>
                </a:solidFill>
                <a:latin typeface="+mn-lt"/>
              </a:rPr>
              <a:t>Positive added charge          Response of the plasma 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165600" y="3949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 flipV="1">
            <a:off x="4165600" y="3733800"/>
            <a:ext cx="71438" cy="2159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 flipV="1">
            <a:off x="4957763" y="3733800"/>
            <a:ext cx="71437" cy="1428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1000" y="4264223"/>
            <a:ext cx="7661275" cy="307777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solution of the Poisson equation is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648200"/>
            <a:ext cx="1968500" cy="64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3912" y="4620051"/>
            <a:ext cx="1284288" cy="63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85800" y="5486400"/>
            <a:ext cx="43989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+mn-lt"/>
              </a:rPr>
              <a:t>Potential in vacuum       Shielding due to the charge screening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1447800" y="5257800"/>
            <a:ext cx="228600" cy="228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1905000" y="5181600"/>
            <a:ext cx="5334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8" name="Picture 8" descr="deby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334000" y="4648200"/>
            <a:ext cx="3711575" cy="215191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454775" y="4895118"/>
            <a:ext cx="214174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0" dirty="0">
                <a:solidFill>
                  <a:srgbClr val="3366FF"/>
                </a:solidFill>
                <a:latin typeface="+mn-lt"/>
              </a:rPr>
              <a:t>Vacuum</a:t>
            </a:r>
            <a:r>
              <a:rPr lang="en-GB" sz="1200" b="0" dirty="0">
                <a:latin typeface="+mn-lt"/>
              </a:rPr>
              <a:t> and </a:t>
            </a:r>
            <a:r>
              <a:rPr lang="en-GB" sz="1200" b="0" dirty="0">
                <a:solidFill>
                  <a:srgbClr val="FF0000"/>
                </a:solidFill>
                <a:latin typeface="+mn-lt"/>
              </a:rPr>
              <a:t>plasma</a:t>
            </a:r>
            <a:r>
              <a:rPr lang="en-GB" sz="1200" b="0" dirty="0">
                <a:latin typeface="+mn-lt"/>
              </a:rPr>
              <a:t> solution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1600" y="5827693"/>
            <a:ext cx="3733800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latin typeface="+mn-lt"/>
              </a:rPr>
              <a:t>The length scale for shielding is the Debye length which depends on both temperature and density. It is around </a:t>
            </a:r>
            <a:r>
              <a:rPr lang="en-GB" sz="1400" dirty="0" smtClean="0"/>
              <a:t>10</a:t>
            </a:r>
            <a:r>
              <a:rPr lang="en-GB" sz="1400" baseline="30000" dirty="0" smtClean="0"/>
              <a:t>-5</a:t>
            </a:r>
            <a:r>
              <a:rPr lang="en-GB" sz="1400" dirty="0" smtClean="0"/>
              <a:t> </a:t>
            </a:r>
            <a:r>
              <a:rPr lang="en-GB" sz="1400" dirty="0" smtClean="0">
                <a:latin typeface="+mn-lt"/>
              </a:rPr>
              <a:t>m for a fusion plasma</a:t>
            </a:r>
            <a:endParaRPr lang="en-GB" sz="1400" dirty="0">
              <a:latin typeface="+mn-lt"/>
            </a:endParaRPr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 animBg="1"/>
      <p:bldP spid="16" grpId="0" animBg="1"/>
      <p:bldP spid="17" grpId="0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Quasi-neutrality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14400"/>
            <a:ext cx="7772400" cy="2763834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GB" sz="1400" b="0" kern="1200" dirty="0"/>
              <a:t>For length scales larger than the Debye length the charge separation is close to zero. One can use the approximation of </a:t>
            </a:r>
            <a:r>
              <a:rPr lang="en-GB" sz="1400" b="0" kern="1200" dirty="0" smtClean="0"/>
              <a:t>quasi-neutrality</a:t>
            </a:r>
          </a:p>
          <a:p>
            <a:pPr>
              <a:lnSpc>
                <a:spcPct val="80000"/>
              </a:lnSpc>
            </a:pPr>
            <a:endParaRPr lang="en-GB" sz="1400" b="0" kern="1200" dirty="0" smtClean="0"/>
          </a:p>
          <a:p>
            <a:pPr>
              <a:lnSpc>
                <a:spcPct val="80000"/>
              </a:lnSpc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       The charge density is assumed zero</a:t>
            </a: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 smtClean="0"/>
          </a:p>
          <a:p>
            <a:pPr>
              <a:lnSpc>
                <a:spcPct val="80000"/>
              </a:lnSpc>
            </a:pPr>
            <a:r>
              <a:rPr lang="en-GB" sz="1400" b="0" kern="1200" dirty="0" smtClean="0"/>
              <a:t>Note </a:t>
            </a:r>
            <a:r>
              <a:rPr lang="en-GB" sz="1400" b="0" kern="1200" dirty="0"/>
              <a:t>that this does not mean that there is no electric field in the plasma </a:t>
            </a:r>
          </a:p>
          <a:p>
            <a:pPr>
              <a:lnSpc>
                <a:spcPct val="80000"/>
              </a:lnSpc>
            </a:pPr>
            <a:endParaRPr lang="en-GB" sz="1400" b="0" kern="1200" dirty="0" smtClean="0"/>
          </a:p>
          <a:p>
            <a:pPr>
              <a:lnSpc>
                <a:spcPct val="80000"/>
              </a:lnSpc>
            </a:pPr>
            <a:r>
              <a:rPr lang="en-GB" sz="1400" b="0" kern="1200" dirty="0" smtClean="0"/>
              <a:t>Under </a:t>
            </a:r>
            <a:r>
              <a:rPr lang="en-GB" sz="1400" b="0" kern="1200" dirty="0"/>
              <a:t>the quasi-neutrality approximation the Poisson equation can no longer be used to calculate the electric </a:t>
            </a:r>
            <a:r>
              <a:rPr lang="en-GB" sz="1400" b="0" kern="1200" dirty="0" smtClean="0"/>
              <a:t>field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       since it would give a zero field</a:t>
            </a:r>
            <a:endParaRPr lang="en-GB" sz="1400" b="0" kern="12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360221"/>
            <a:ext cx="2587625" cy="62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998531"/>
            <a:ext cx="3065463" cy="43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66800" y="3733800"/>
            <a:ext cx="7772400" cy="2720745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distance that particles are separated in a plasma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1400" baseline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Distance where relative kinetic energy (</a:t>
            </a:r>
            <a:r>
              <a:rPr kumimoji="0" lang="en-GB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equals Coulomb energy                                   is given by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140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typical plasmas </a:t>
            </a:r>
            <a:r>
              <a:rPr kumimoji="0" lang="en-GB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GB" sz="1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GB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GB" sz="1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&gt;&gt; 1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binary Coulomb interactions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rare. These plasmas are called </a:t>
            </a:r>
            <a:r>
              <a:rPr kumimoji="0" lang="en-GB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weakly coupled 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we treat </a:t>
            </a:r>
            <a:r>
              <a:rPr lang="en-GB" sz="1400" dirty="0" smtClean="0">
                <a:latin typeface="+mn-lt"/>
              </a:rPr>
              <a:t>such plasmas as </a:t>
            </a:r>
            <a:r>
              <a:rPr lang="en-GB" sz="1400" i="1" dirty="0" err="1" smtClean="0">
                <a:latin typeface="+mn-lt"/>
              </a:rPr>
              <a:t>collisionless</a:t>
            </a:r>
            <a:r>
              <a:rPr lang="en-GB" sz="1400" i="1" dirty="0" smtClean="0">
                <a:latin typeface="+mn-lt"/>
              </a:rPr>
              <a:t>. </a:t>
            </a:r>
            <a:r>
              <a:rPr lang="en-GB" sz="1400" dirty="0" smtClean="0">
                <a:latin typeface="+mn-lt"/>
              </a:rPr>
              <a:t>Pressure exerted by the plasma is given by</a:t>
            </a:r>
            <a:r>
              <a:rPr lang="en-GB" sz="1400" i="1" dirty="0" smtClean="0">
                <a:latin typeface="+mn-lt"/>
              </a:rPr>
              <a:t> p = </a:t>
            </a:r>
            <a:r>
              <a:rPr lang="en-GB" sz="1400" i="1" dirty="0" err="1" smtClean="0">
                <a:latin typeface="+mn-lt"/>
              </a:rPr>
              <a:t>nkT</a:t>
            </a:r>
            <a:r>
              <a:rPr lang="en-GB" sz="1400" i="1" dirty="0" smtClean="0">
                <a:latin typeface="+mn-lt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Length scales of the phenomena are larger than the Debye length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current is divergence free and displacement current is negligible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15050" y="3810000"/>
          <a:ext cx="914400" cy="394855"/>
        </p:xfrm>
        <a:graphic>
          <a:graphicData uri="http://schemas.openxmlformats.org/presentationml/2006/ole">
            <p:oleObj spid="_x0000_s124930" name="Equation" r:id="rId6" imgW="558720" imgH="241200" progId="Equation.3">
              <p:embed/>
            </p:oleObj>
          </a:graphicData>
        </a:graphic>
      </p:graphicFrame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6910388" y="4310786"/>
          <a:ext cx="1471612" cy="337414"/>
        </p:xfrm>
        <a:graphic>
          <a:graphicData uri="http://schemas.openxmlformats.org/presentationml/2006/ole">
            <p:oleObj spid="_x0000_s124931" name="Equation" r:id="rId7" imgW="1054080" imgH="241200" progId="Equation.3">
              <p:embed/>
            </p:oleObj>
          </a:graphicData>
        </a:graphic>
      </p:graphicFrame>
      <p:graphicFrame>
        <p:nvGraphicFramePr>
          <p:cNvPr id="124932" name="Object 4"/>
          <p:cNvGraphicFramePr>
            <a:graphicFrameLocks noChangeAspect="1"/>
          </p:cNvGraphicFramePr>
          <p:nvPr/>
        </p:nvGraphicFramePr>
        <p:xfrm>
          <a:off x="2286000" y="4572000"/>
          <a:ext cx="1489075" cy="338138"/>
        </p:xfrm>
        <a:graphic>
          <a:graphicData uri="http://schemas.openxmlformats.org/presentationml/2006/ole">
            <p:oleObj spid="_x0000_s124932" name="Equation" r:id="rId8" imgW="1066680" imgH="241200" progId="Equation.3">
              <p:embed/>
            </p:oleObj>
          </a:graphicData>
        </a:graphic>
      </p:graphicFrame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Lawson criterion and fusion power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772400" cy="2203680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Derives the condition under which efficient production of fusion energy is possible</a:t>
            </a:r>
          </a:p>
          <a:p>
            <a:pPr>
              <a:lnSpc>
                <a:spcPct val="80000"/>
              </a:lnSpc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Essentially </a:t>
            </a:r>
            <a:r>
              <a:rPr lang="en-GB" sz="1400" b="0" kern="1200" dirty="0"/>
              <a:t>it compares the generated fusion power with any additional power required</a:t>
            </a:r>
          </a:p>
          <a:p>
            <a:pPr>
              <a:lnSpc>
                <a:spcPct val="80000"/>
              </a:lnSpc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 </a:t>
            </a:r>
            <a:r>
              <a:rPr lang="en-GB" sz="1400" b="0" kern="1200" dirty="0"/>
              <a:t>reaction rate of one particle B due to many particles A was </a:t>
            </a:r>
            <a:r>
              <a:rPr lang="en-GB" sz="1400" b="0" kern="1200" dirty="0" smtClean="0"/>
              <a:t>derived</a:t>
            </a:r>
          </a:p>
          <a:p>
            <a:pPr>
              <a:lnSpc>
                <a:spcPct val="80000"/>
              </a:lnSpc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In </a:t>
            </a:r>
            <a:r>
              <a:rPr lang="en-GB" sz="1400" b="0" kern="1200" dirty="0"/>
              <a:t>the case of more than one particle B one </a:t>
            </a:r>
            <a:r>
              <a:rPr lang="en-GB" sz="1400" b="0" kern="1200" dirty="0" smtClean="0"/>
              <a:t>obtains</a:t>
            </a:r>
            <a:endParaRPr lang="en-GB" sz="1400" b="0" kern="12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813" y="2133600"/>
            <a:ext cx="1311987" cy="609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3200400"/>
            <a:ext cx="7772400" cy="155734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total fusion power then is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 quasi-neutrality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 50-50% mixture of Deuterium and Tritium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10000"/>
            <a:ext cx="1881316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267200"/>
            <a:ext cx="2679700" cy="6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344960"/>
            <a:ext cx="3048000" cy="3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667000"/>
            <a:ext cx="2971800" cy="594757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62000" y="4906352"/>
            <a:ext cx="7772400" cy="1341906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proceed one needs to specify the average of the cross section.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relevant temperature range 6-20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fusion power can then be expressed as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+mn-lt"/>
              </a:rPr>
              <a:t>with </a:t>
            </a:r>
            <a:r>
              <a:rPr lang="en-GB" sz="1400" i="1" dirty="0" smtClean="0">
                <a:latin typeface="+mn-lt"/>
              </a:rPr>
              <a:t>n</a:t>
            </a:r>
            <a:r>
              <a:rPr lang="en-GB" sz="1400" baseline="-25000" dirty="0" smtClean="0">
                <a:latin typeface="+mn-lt"/>
              </a:rPr>
              <a:t>20</a:t>
            </a:r>
            <a:r>
              <a:rPr lang="en-GB" sz="1400" dirty="0" smtClean="0">
                <a:latin typeface="+mn-lt"/>
              </a:rPr>
              <a:t> in #/10</a:t>
            </a:r>
            <a:r>
              <a:rPr lang="en-GB" sz="1400" baseline="30000" dirty="0" smtClean="0">
                <a:latin typeface="+mn-lt"/>
              </a:rPr>
              <a:t>-20</a:t>
            </a:r>
            <a:r>
              <a:rPr lang="en-GB" sz="1400" dirty="0" smtClean="0">
                <a:latin typeface="+mn-lt"/>
              </a:rPr>
              <a:t> cm</a:t>
            </a:r>
            <a:r>
              <a:rPr lang="en-GB" sz="1400" baseline="30000" dirty="0" smtClean="0">
                <a:latin typeface="+mn-lt"/>
              </a:rPr>
              <a:t>3</a:t>
            </a:r>
            <a:r>
              <a:rPr lang="en-GB" sz="1400" dirty="0" smtClean="0">
                <a:latin typeface="+mn-lt"/>
              </a:rPr>
              <a:t> and </a:t>
            </a:r>
            <a:r>
              <a:rPr lang="en-GB" sz="1400" i="1" dirty="0" smtClean="0">
                <a:latin typeface="+mn-lt"/>
              </a:rPr>
              <a:t>V</a:t>
            </a:r>
            <a:r>
              <a:rPr lang="en-GB" sz="1400" dirty="0" smtClean="0">
                <a:latin typeface="+mn-lt"/>
              </a:rPr>
              <a:t> in cm</a:t>
            </a:r>
            <a:r>
              <a:rPr lang="en-GB" sz="1400" baseline="30000" dirty="0" smtClean="0">
                <a:latin typeface="+mn-lt"/>
              </a:rPr>
              <a:t>3</a:t>
            </a:r>
            <a:r>
              <a:rPr lang="en-GB" sz="1400" dirty="0" smtClean="0">
                <a:latin typeface="+mn-lt"/>
              </a:rPr>
              <a:t>.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820752"/>
            <a:ext cx="3211513" cy="50384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5134952"/>
            <a:ext cx="3294936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Voorjaar 2010</a:t>
            </a:r>
          </a:p>
        </p:txBody>
      </p:sp>
      <p:sp>
        <p:nvSpPr>
          <p:cNvPr id="7171" name="Text Box 23"/>
          <p:cNvSpPr txBox="1">
            <a:spLocks noChangeArrowheads="1"/>
          </p:cNvSpPr>
          <p:nvPr/>
        </p:nvSpPr>
        <p:spPr bwMode="auto">
          <a:xfrm>
            <a:off x="3186113" y="304800"/>
            <a:ext cx="2033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 Rounded MT Bold" pitchFamily="34" charset="0"/>
              </a:rPr>
              <a:t>Overzicht</a:t>
            </a:r>
            <a:endParaRPr lang="en-US" sz="2400" b="1" i="1">
              <a:solidFill>
                <a:srgbClr val="CC0000"/>
              </a:solidFill>
              <a:latin typeface="Arial Rounded MT Bold" pitchFamily="34" charset="0"/>
            </a:endParaRPr>
          </a:p>
        </p:txBody>
      </p:sp>
      <p:sp>
        <p:nvSpPr>
          <p:cNvPr id="522264" name="Rectangle 24"/>
          <p:cNvSpPr>
            <a:spLocks noChangeArrowheads="1"/>
          </p:cNvSpPr>
          <p:nvPr/>
        </p:nvSpPr>
        <p:spPr bwMode="auto">
          <a:xfrm>
            <a:off x="381000" y="838200"/>
            <a:ext cx="8534400" cy="54864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>
                <a:latin typeface="Arial" charset="0"/>
              </a:rPr>
              <a:t>Docent </a:t>
            </a:r>
            <a:r>
              <a:rPr lang="en-US" sz="2400" b="1" dirty="0" err="1">
                <a:latin typeface="Arial" charset="0"/>
              </a:rPr>
              <a:t>informatie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Jo van den Brand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Email: 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  <a:hlinkClick r:id="rId3"/>
              </a:rPr>
              <a:t>jo@nikhef.nl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URL: 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  <a:hlinkClick r:id="rId4"/>
              </a:rPr>
              <a:t>www.nikhef.nl/~jo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0620 539 484 / 020 </a:t>
            </a: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598 7900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Kamer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: T2.69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>
                <a:latin typeface="Arial" charset="0"/>
              </a:rPr>
              <a:t>Rooster </a:t>
            </a:r>
            <a:r>
              <a:rPr lang="en-US" sz="2400" b="1" dirty="0" err="1">
                <a:latin typeface="Arial" charset="0"/>
              </a:rPr>
              <a:t>informatie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Dinsdag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13:30 – 15:15 in S655 (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totaal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8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keer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); HC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vdB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Donderdag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15:30 – 17:15 in S345 (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totaal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7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keer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); WC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Roel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Aaij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Arial" charset="0"/>
              </a:rPr>
              <a:t>Boek</a:t>
            </a:r>
            <a:r>
              <a:rPr lang="en-US" sz="2400" b="1" dirty="0">
                <a:latin typeface="Arial" charset="0"/>
              </a:rPr>
              <a:t> en </a:t>
            </a:r>
            <a:r>
              <a:rPr lang="en-US" sz="2400" b="1" dirty="0" err="1">
                <a:latin typeface="Arial" charset="0"/>
              </a:rPr>
              <a:t>dictaat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Andrews &amp;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Jelley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Hoofdstukken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8 en 9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Zie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website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voor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pdf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van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dictaat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Arial" charset="0"/>
              </a:rPr>
              <a:t>Cijfer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Huiswerk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20%,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tentamen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80%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4572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7620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0" y="76200"/>
            <a:ext cx="25400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Algemene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ontwikkeling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92113"/>
            <a:ext cx="15700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Tentamenstof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696913"/>
            <a:ext cx="158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Ter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informatie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1557349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The fusion power must be compared with the power loss from the </a:t>
            </a:r>
            <a:r>
              <a:rPr lang="en-GB" sz="1400" b="0" kern="1200" dirty="0" smtClean="0"/>
              <a:t>plasma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For this we introduce the energy confinement time </a:t>
            </a:r>
            <a:r>
              <a:rPr lang="en-GB" sz="1400" b="0" kern="1200" dirty="0">
                <a:latin typeface="Symbol" pitchFamily="18" charset="2"/>
              </a:rPr>
              <a:t>t</a:t>
            </a:r>
            <a:r>
              <a:rPr lang="en-GB" sz="1400" b="0" kern="1200" baseline="-25000" dirty="0"/>
              <a:t>E</a:t>
            </a:r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Where </a:t>
            </a:r>
            <a:r>
              <a:rPr lang="en-GB" sz="1400" b="0" i="1" kern="1200" dirty="0"/>
              <a:t>W</a:t>
            </a:r>
            <a:r>
              <a:rPr lang="en-GB" sz="1400" b="0" kern="1200" dirty="0"/>
              <a:t> is the stored </a:t>
            </a:r>
            <a:r>
              <a:rPr lang="en-GB" sz="1400" b="0" kern="1200" dirty="0" smtClean="0"/>
              <a:t>energy</a:t>
            </a:r>
            <a:endParaRPr lang="en-GB" sz="1400" b="0" kern="12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Power loss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00200"/>
            <a:ext cx="1981200" cy="59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2343150"/>
            <a:ext cx="3849688" cy="61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565741"/>
            <a:ext cx="7772400" cy="155734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the plasma is stationary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 this with the fusion power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can derive the so called n-T-tau product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641941"/>
            <a:ext cx="1470025" cy="43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861141"/>
            <a:ext cx="2278063" cy="70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3641941"/>
            <a:ext cx="2133600" cy="40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4251541"/>
            <a:ext cx="2684463" cy="42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Break-even and ignition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7772400" cy="1341906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The </a:t>
            </a:r>
            <a:r>
              <a:rPr lang="en-GB" sz="1400" b="0" i="1" kern="1200" dirty="0"/>
              <a:t>break-even</a:t>
            </a:r>
            <a:r>
              <a:rPr lang="en-GB" sz="1400" b="0" kern="1200" dirty="0"/>
              <a:t> </a:t>
            </a:r>
            <a:r>
              <a:rPr lang="en-GB" sz="1400" b="0" kern="1200" dirty="0" smtClean="0"/>
              <a:t>condition (</a:t>
            </a:r>
            <a:r>
              <a:rPr lang="en-GB" sz="1400" b="0" i="1" kern="1200" dirty="0" smtClean="0"/>
              <a:t>Lawson criterion</a:t>
            </a:r>
            <a:r>
              <a:rPr lang="en-GB" sz="1400" b="0" kern="1200" dirty="0" smtClean="0"/>
              <a:t>) : total </a:t>
            </a:r>
            <a:r>
              <a:rPr lang="en-GB" sz="1400" b="0" kern="1200" dirty="0"/>
              <a:t>fusion power is equal to the heating power </a:t>
            </a:r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Note that this does not imply that all the heating power is generated by the fusion reactions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676400"/>
            <a:ext cx="2716212" cy="4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600200"/>
            <a:ext cx="2201863" cy="67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 bwMode="auto">
          <a:xfrm>
            <a:off x="2971800" y="1752600"/>
            <a:ext cx="533400" cy="3048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7772400" cy="91101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Ignition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produced by the fusion reactions is sufficient to heat the plasma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Only the He atoms are confined (neutrons escape the magnetic field)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Therefore, only 20% of the total fusion power is available for plasma heating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450" y="3806244"/>
            <a:ext cx="2344738" cy="44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771900"/>
            <a:ext cx="1981200" cy="6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ight Arrow 9"/>
          <p:cNvSpPr/>
          <p:nvPr/>
        </p:nvSpPr>
        <p:spPr bwMode="auto">
          <a:xfrm>
            <a:off x="2990850" y="3886200"/>
            <a:ext cx="533400" cy="3048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457200" y="4416183"/>
            <a:ext cx="4343400" cy="155734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 the years the n-T-tau product shows an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exponential increase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Current experiments are close to break-even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next step ITER is expected to operate well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above break-even  but still somewhat below ignition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072995" y="3829050"/>
            <a:ext cx="3013855" cy="2971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Progress in fusion machines</a:t>
            </a:r>
          </a:p>
        </p:txBody>
      </p:sp>
      <p:pic>
        <p:nvPicPr>
          <p:cNvPr id="162817" name="Picture 1" descr="C:\Users\jo\Desktop\MooresLaw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3521" y="1066801"/>
            <a:ext cx="6190479" cy="5791200"/>
          </a:xfrm>
          <a:prstGeom prst="rect">
            <a:avLst/>
          </a:prstGeom>
          <a:noFill/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Force on the plasma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7772400" cy="1557349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The force on an individual particle due to the electro-magnetic field (</a:t>
            </a:r>
            <a:r>
              <a:rPr lang="en-GB" sz="1400" b="0" i="1" kern="1200" dirty="0"/>
              <a:t>s</a:t>
            </a:r>
            <a:r>
              <a:rPr lang="en-GB" sz="1400" b="0" kern="1200" dirty="0"/>
              <a:t> is species index)</a:t>
            </a:r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Assume a small volume such that</a:t>
            </a:r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Then the force per unit of volume is  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2632075" cy="45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476375"/>
            <a:ext cx="962025" cy="26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2898775" cy="57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2590800"/>
            <a:ext cx="7772400" cy="155734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the electric field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Define an average velocity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Then for the magnetic field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2514600"/>
            <a:ext cx="2481263" cy="54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2275" y="3130270"/>
            <a:ext cx="1081874" cy="4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733800"/>
            <a:ext cx="3852863" cy="51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" y="4305300"/>
            <a:ext cx="7772400" cy="1341906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Averaged over all particles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Now sum over all species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total force density therefore is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305300"/>
            <a:ext cx="2215436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4668942"/>
            <a:ext cx="1774825" cy="39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53000" y="4610101"/>
            <a:ext cx="10765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05200" y="5272113"/>
            <a:ext cx="1649413" cy="5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219200" y="6019800"/>
            <a:ext cx="3343275" cy="533400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+mn-lt"/>
              </a:rPr>
              <a:t>For a fluid with a finite temperature one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+mn-lt"/>
              </a:rPr>
              <a:t>has to add the pressure force</a:t>
            </a:r>
            <a:endParaRPr lang="en-GB" sz="1400" dirty="0">
              <a:latin typeface="+mn-lt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400" y="6096000"/>
            <a:ext cx="2098675" cy="41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Rectangle 18"/>
          <p:cNvSpPr/>
          <p:nvPr/>
        </p:nvSpPr>
        <p:spPr bwMode="auto">
          <a:xfrm>
            <a:off x="7696200" y="5791200"/>
            <a:ext cx="14478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178094" y="6009827"/>
            <a:ext cx="1508706" cy="695773"/>
            <a:chOff x="6934200" y="5981252"/>
            <a:chExt cx="1508706" cy="695773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34200" y="5981252"/>
              <a:ext cx="1447800" cy="695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8258175" y="608647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i="1" dirty="0">
                <a:latin typeface="+mn-lt"/>
              </a:endParaRPr>
            </a:p>
          </p:txBody>
        </p:sp>
      </p:grp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Reformulating the Lorentz force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772400" cy="1341906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Using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 </a:t>
            </a:r>
            <a:r>
              <a:rPr lang="en-GB" sz="1400" b="0" kern="1200" dirty="0"/>
              <a:t>force can be written as</a:t>
            </a:r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Then using the vector identity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14096"/>
            <a:ext cx="1295400" cy="32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762125"/>
            <a:ext cx="212652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514600"/>
            <a:ext cx="3189288" cy="71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3952149"/>
            <a:ext cx="7772400" cy="1341906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obtains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Important parameter (also efficiency parameter) the plasma-beta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858050"/>
            <a:ext cx="3600450" cy="47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90800" y="4561749"/>
            <a:ext cx="346921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+mn-lt"/>
              </a:rPr>
              <a:t>Magnetic field pressure     Magnetic field tension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3048000" y="4256949"/>
            <a:ext cx="431800" cy="28733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 flipV="1">
            <a:off x="4953000" y="4180749"/>
            <a:ext cx="287337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942749"/>
            <a:ext cx="1217613" cy="5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0"/>
            <a:ext cx="7158037" cy="838199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Theta pinch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9887" y="1143000"/>
            <a:ext cx="3754438" cy="1988237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Straight magnetic field no </a:t>
            </a:r>
            <a:r>
              <a:rPr lang="en-GB" sz="1400" b="0" kern="1200" dirty="0" smtClean="0"/>
              <a:t>tension</a:t>
            </a: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Equation </a:t>
            </a:r>
            <a:r>
              <a:rPr lang="en-GB" sz="1400" b="0" kern="1200" dirty="0"/>
              <a:t>gives constant total </a:t>
            </a:r>
            <a:r>
              <a:rPr lang="en-GB" sz="1400" b="0" kern="1200" dirty="0" smtClean="0"/>
              <a:t>pressure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dirty="0" smtClean="0"/>
              <a:t>Magnetic field is reduced inside the plasma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dirty="0" smtClean="0"/>
              <a:t>i.e. the plasma is diamagnetic </a:t>
            </a:r>
            <a:endParaRPr lang="en-GB" sz="1400" b="0" kern="1200" dirty="0"/>
          </a:p>
        </p:txBody>
      </p:sp>
      <p:pic>
        <p:nvPicPr>
          <p:cNvPr id="10245" name="Picture 5" descr="theta-pinch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32115" y="762000"/>
            <a:ext cx="2102085" cy="3124200"/>
          </a:xfrm>
          <a:noFill/>
          <a:ln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5162" y="1371600"/>
            <a:ext cx="2060575" cy="50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0762" y="2065078"/>
            <a:ext cx="1087438" cy="50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pressure-the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419600"/>
            <a:ext cx="3300982" cy="2438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0" name="Picture 6" descr="theta-pinch-compre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8190" y="3200400"/>
            <a:ext cx="2085810" cy="3657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3733800" y="4191000"/>
            <a:ext cx="3200400" cy="2634567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Ramp up the magnetic field by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ramping the current in the coils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magnetic field pressure will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and is no longer</a:t>
            </a:r>
            <a:r>
              <a:rPr lang="en-GB" sz="1400" noProof="0" dirty="0" smtClean="0">
                <a:latin typeface="+mn-lt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balanced by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plasma pressure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plasma is compressed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Compression leads to work against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pressure gradient force which will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 the plasma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83820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Plasma escapes at the ends; go </a:t>
            </a:r>
            <a:r>
              <a:rPr lang="en-US" sz="1400" dirty="0" err="1" smtClean="0">
                <a:latin typeface="+mn-lt"/>
              </a:rPr>
              <a:t>toroidal</a:t>
            </a:r>
            <a:r>
              <a:rPr lang="en-US" sz="1400" dirty="0" smtClean="0">
                <a:latin typeface="+mn-lt"/>
              </a:rPr>
              <a:t> …</a:t>
            </a:r>
            <a:endParaRPr lang="en-US" sz="1400" dirty="0">
              <a:latin typeface="+mn-lt"/>
            </a:endParaRP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2895600"/>
            <a:ext cx="5105400" cy="1341906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Current is the source of the magnetic field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Magnetic pressure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914399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Z-pinch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70407"/>
            <a:ext cx="5105400" cy="1772793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/>
              <a:t>A strong current is generated in the z-direction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This </a:t>
            </a:r>
            <a:r>
              <a:rPr lang="en-GB" sz="1400" b="0" kern="1200" dirty="0"/>
              <a:t>current generates a magnetic field in the </a:t>
            </a:r>
            <a:r>
              <a:rPr lang="en-GB" sz="1400" b="0" kern="1200" dirty="0" smtClean="0">
                <a:latin typeface="Symbol" pitchFamily="18" charset="2"/>
              </a:rPr>
              <a:t>q</a:t>
            </a:r>
            <a:r>
              <a:rPr lang="en-GB" sz="1400" b="0" kern="1200" dirty="0" smtClean="0"/>
              <a:t> </a:t>
            </a:r>
            <a:r>
              <a:rPr lang="en-GB" sz="1400" b="0" kern="1200" dirty="0"/>
              <a:t>direction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err="1" smtClean="0"/>
              <a:t>JxB</a:t>
            </a:r>
            <a:r>
              <a:rPr lang="en-GB" sz="1400" b="0" kern="1200" dirty="0" smtClean="0"/>
              <a:t> </a:t>
            </a:r>
            <a:r>
              <a:rPr lang="en-GB" sz="1400" b="0" kern="1200" dirty="0"/>
              <a:t>force is then fully determined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Pressure </a:t>
            </a:r>
            <a:r>
              <a:rPr lang="en-GB" sz="1400" b="0" kern="1200" dirty="0"/>
              <a:t>gradient must balance the </a:t>
            </a:r>
            <a:r>
              <a:rPr lang="en-GB" sz="1400" b="0" kern="1200" dirty="0" err="1"/>
              <a:t>JxB</a:t>
            </a:r>
            <a:r>
              <a:rPr lang="en-GB" sz="1400" b="0" kern="1200" dirty="0"/>
              <a:t> </a:t>
            </a:r>
            <a:r>
              <a:rPr lang="en-GB" sz="1400" b="0" kern="1200" dirty="0" smtClean="0"/>
              <a:t> force </a:t>
            </a:r>
            <a:r>
              <a:rPr lang="en-GB" sz="1400" b="0" kern="1200" dirty="0"/>
              <a:t>and is then </a:t>
            </a: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also </a:t>
            </a:r>
            <a:r>
              <a:rPr lang="en-GB" sz="1400" b="0" kern="1200" dirty="0"/>
              <a:t>fully determined by the </a:t>
            </a:r>
            <a:r>
              <a:rPr lang="en-GB" sz="1400" b="0" kern="1200" dirty="0" smtClean="0"/>
              <a:t>current </a:t>
            </a:r>
            <a:endParaRPr lang="en-GB" sz="1400" b="0" kern="1200" dirty="0"/>
          </a:p>
        </p:txBody>
      </p:sp>
      <p:pic>
        <p:nvPicPr>
          <p:cNvPr id="24581" name="Picture 5" descr="z-pin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53200" y="762000"/>
            <a:ext cx="1944688" cy="2890270"/>
          </a:xfrm>
          <a:noFill/>
          <a:ln/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71600" y="3200400"/>
          <a:ext cx="3998913" cy="520700"/>
        </p:xfrm>
        <a:graphic>
          <a:graphicData uri="http://schemas.openxmlformats.org/presentationml/2006/ole">
            <p:oleObj spid="_x0000_s125954" name="Equation" r:id="rId5" imgW="2145960" imgH="279360" progId="Equation.3">
              <p:embed/>
            </p:oleObj>
          </a:graphicData>
        </a:graphic>
      </p:graphicFrame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81000" y="4316849"/>
            <a:ext cx="5105400" cy="1169551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 smtClean="0">
                <a:latin typeface="+mn-lt"/>
              </a:rPr>
              <a:t>Ramping of the current will increase the magnetic field which will compress the plasma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Besides the heating due to compression, the current will also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dissipate heat when the plasma resistivity is finite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6" descr="z-pinch-profiles-heat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810000"/>
            <a:ext cx="3316803" cy="2971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 descr="kin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5562600"/>
            <a:ext cx="2024063" cy="115255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219200" y="5791200"/>
            <a:ext cx="2133599" cy="73866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n-lt"/>
              </a:rPr>
              <a:t>The Z-pinch is unstable. Most relevant instability is the kink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0" y="22860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Poloidal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2009775" y="3829050"/>
          <a:ext cx="3352800" cy="461835"/>
        </p:xfrm>
        <a:graphic>
          <a:graphicData uri="http://schemas.openxmlformats.org/presentationml/2006/ole">
            <p:oleObj spid="_x0000_s125955" name="Equation" r:id="rId8" imgW="2857320" imgH="393480" progId="Equation.3">
              <p:embed/>
            </p:oleObj>
          </a:graphicData>
        </a:graphic>
      </p:graphicFrame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0"/>
            <a:ext cx="7543800" cy="893762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Sandia labs – Z pinch: 200 TW X-rays</a:t>
            </a:r>
          </a:p>
        </p:txBody>
      </p:sp>
      <p:pic>
        <p:nvPicPr>
          <p:cNvPr id="126978" name="Picture 2" descr="C:\Users\jo\Desktop\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7562"/>
            <a:ext cx="9144000" cy="6040438"/>
          </a:xfrm>
          <a:prstGeom prst="rect">
            <a:avLst/>
          </a:prstGeom>
          <a:noFill/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8382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Gyro motion 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3352800" cy="2203680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Lorentz </a:t>
            </a:r>
            <a:r>
              <a:rPr lang="en-GB" sz="1400" b="0" kern="1200" dirty="0"/>
              <a:t>force leads to a gyration of the </a:t>
            </a: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particles </a:t>
            </a:r>
            <a:r>
              <a:rPr lang="en-GB" sz="1400" b="0" kern="1200" dirty="0"/>
              <a:t>around the magnetic field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endParaRPr lang="en-GB" sz="1400" b="0" kern="1200" dirty="0"/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We </a:t>
            </a:r>
            <a:r>
              <a:rPr lang="en-GB" sz="1400" b="0" kern="1200" dirty="0"/>
              <a:t>will write the motion as 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286000"/>
            <a:ext cx="1000459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66800"/>
            <a:ext cx="1868488" cy="64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2819400"/>
            <a:ext cx="1862138" cy="54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905000" y="3505200"/>
            <a:ext cx="26212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+mn-lt"/>
              </a:rPr>
              <a:t>Parallel and rapid gyro-motion 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2819400" y="32766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V="1">
            <a:off x="4038600" y="3276600"/>
            <a:ext cx="2889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84148" y="1600200"/>
            <a:ext cx="150998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2286000"/>
            <a:ext cx="856939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3" name="Picture 21" descr="gyration2D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019800" y="1681426"/>
            <a:ext cx="2819400" cy="1671374"/>
          </a:xfrm>
          <a:noFill/>
          <a:ln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33400" y="3955363"/>
            <a:ext cx="3429000" cy="1680460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10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B = 5T: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+mn-lt"/>
              </a:rPr>
              <a:t>	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Larmor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radius of </a:t>
            </a:r>
            <a:r>
              <a:rPr lang="en-GB" sz="1200" dirty="0" smtClean="0">
                <a:latin typeface="+mn-lt"/>
              </a:rPr>
              <a:t>d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euterons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~4 mm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 smtClean="0">
                <a:latin typeface="+mn-lt"/>
              </a:rPr>
              <a:t>	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electrons ~0.07 mm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alpha particles (3.5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lang="en-GB" sz="1200" dirty="0" smtClean="0">
                <a:latin typeface="+mn-lt"/>
              </a:rPr>
              <a:t>) ~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5.4 cm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+mn-lt"/>
              </a:rPr>
              <a:t>C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yclotron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frequency: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latin typeface="+mn-lt"/>
              </a:rPr>
              <a:t>	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80 MHz for hydrogen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+mn-lt"/>
              </a:rPr>
              <a:t>	1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 GHz for electrons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495800" y="4057650"/>
            <a:ext cx="4572000" cy="1371600"/>
            <a:chOff x="4495800" y="5419725"/>
            <a:chExt cx="4572000" cy="1371600"/>
          </a:xfrm>
        </p:grpSpPr>
        <p:pic>
          <p:nvPicPr>
            <p:cNvPr id="16" name="Picture 17" descr="driftphy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0120" y="5486400"/>
              <a:ext cx="3047680" cy="1295400"/>
            </a:xfrm>
            <a:prstGeom prst="rect">
              <a:avLst/>
            </a:prstGeom>
            <a:noFill/>
            <a:ln/>
            <a:effectLst/>
          </p:spPr>
        </p:pic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7195037" y="5756399"/>
            <a:ext cx="392599" cy="227315"/>
          </p:xfrm>
          <a:graphic>
            <a:graphicData uri="http://schemas.openxmlformats.org/presentationml/2006/ole">
              <p:oleObj spid="_x0000_s129026" name="Equation" r:id="rId11" imgW="317160" imgH="177480" progId="Equation.3">
                <p:embed/>
              </p:oleObj>
            </a:graphicData>
          </a:graphic>
        </p:graphicFrame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44243" y="6162390"/>
              <a:ext cx="827433" cy="507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4495800" y="5667061"/>
              <a:ext cx="1523360" cy="64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1200" i="1" dirty="0">
                  <a:latin typeface="+mn-lt"/>
                </a:rPr>
                <a:t>Physics picture behind the drift velocity 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533900" y="5419725"/>
              <a:ext cx="4495800" cy="13716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33900" y="3581400"/>
            <a:ext cx="453425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dirty="0" smtClean="0">
                <a:latin typeface="+mn-lt"/>
              </a:rPr>
              <a:t>Finite additional force </a:t>
            </a:r>
            <a:r>
              <a:rPr lang="en-GB" i="1" dirty="0" smtClean="0">
                <a:latin typeface="+mn-lt"/>
              </a:rPr>
              <a:t>F (=</a:t>
            </a:r>
            <a:r>
              <a:rPr lang="en-GB" i="1" dirty="0" err="1" smtClean="0">
                <a:latin typeface="+mn-lt"/>
              </a:rPr>
              <a:t>qE</a:t>
            </a:r>
            <a:r>
              <a:rPr lang="en-GB" i="1" dirty="0" smtClean="0">
                <a:latin typeface="+mn-lt"/>
              </a:rPr>
              <a:t>)</a:t>
            </a:r>
            <a:r>
              <a:rPr lang="en-GB" dirty="0" smtClean="0">
                <a:latin typeface="+mn-lt"/>
              </a:rPr>
              <a:t> leads to drift</a:t>
            </a:r>
            <a:endParaRPr lang="en-US" dirty="0">
              <a:latin typeface="+mn-lt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5715000"/>
            <a:ext cx="6553200" cy="8473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093788" y="6477000"/>
            <a:ext cx="115768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+mn-lt"/>
              </a:rPr>
              <a:t>Parallel motion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092640" y="6482090"/>
            <a:ext cx="7553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+mn-lt"/>
              </a:rPr>
              <a:t>Gyration 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826065" y="6477000"/>
            <a:ext cx="7553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rgbClr val="FF0000"/>
                </a:solidFill>
                <a:latin typeface="+mn-lt"/>
              </a:rPr>
              <a:t>ExB</a:t>
            </a:r>
            <a:r>
              <a:rPr lang="en-GB" sz="1100" dirty="0">
                <a:solidFill>
                  <a:srgbClr val="FF0000"/>
                </a:solidFill>
                <a:latin typeface="+mn-lt"/>
              </a:rPr>
              <a:t> drift 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604439" y="6477000"/>
            <a:ext cx="11961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  <a:latin typeface="+mn-lt"/>
              </a:rPr>
              <a:t>Polarization </a:t>
            </a:r>
            <a:r>
              <a:rPr lang="en-GB" sz="1100" dirty="0">
                <a:solidFill>
                  <a:srgbClr val="FF0000"/>
                </a:solidFill>
                <a:latin typeface="+mn-lt"/>
              </a:rPr>
              <a:t>drift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580063" y="6477000"/>
            <a:ext cx="18101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+mn-lt"/>
              </a:rPr>
              <a:t>Grad-B and curvature drift</a:t>
            </a:r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11275" y="0"/>
            <a:ext cx="14327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ounded Rectangle 28"/>
          <p:cNvSpPr>
            <a:spLocks noChangeArrowheads="1"/>
          </p:cNvSpPr>
          <p:nvPr/>
        </p:nvSpPr>
        <p:spPr bwMode="auto">
          <a:xfrm>
            <a:off x="77724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4" grpId="0"/>
      <p:bldP spid="25" grpId="0"/>
      <p:bldP spid="26" grpId="0"/>
      <p:bldP spid="27" grpId="0"/>
      <p:bldP spid="28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8382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Tokamak</a:t>
            </a:r>
            <a:r>
              <a:rPr lang="en-GB" dirty="0"/>
              <a:t> 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3754438" cy="1126462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Bend the theta pinch into a donut shape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No end losses because the field lines go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around and close on themselves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181600" y="4343400"/>
            <a:ext cx="3673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dirty="0" smtClean="0">
                <a:latin typeface="+mn-lt"/>
              </a:rPr>
              <a:t>Schematic picture of the </a:t>
            </a:r>
            <a:r>
              <a:rPr lang="en-GB" sz="1400" dirty="0" err="1" smtClean="0">
                <a:latin typeface="+mn-lt"/>
              </a:rPr>
              <a:t>tokamak</a:t>
            </a:r>
            <a:endParaRPr lang="en-GB" sz="1400" dirty="0" smtClean="0">
              <a:latin typeface="+mn-lt"/>
            </a:endParaRPr>
          </a:p>
        </p:txBody>
      </p:sp>
      <p:pic>
        <p:nvPicPr>
          <p:cNvPr id="47114" name="Picture 10" descr="tokama_schem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914400"/>
            <a:ext cx="3754437" cy="3370263"/>
          </a:xfrm>
          <a:noFill/>
          <a:ln/>
        </p:spPr>
      </p:pic>
      <p:pic>
        <p:nvPicPr>
          <p:cNvPr id="47115" name="Picture 11" descr="tokama_schem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25095" cy="1066800"/>
          </a:xfrm>
          <a:prstGeom prst="rect">
            <a:avLst/>
          </a:prstGeom>
          <a:noFill/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2590800"/>
            <a:ext cx="3754438" cy="1341906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magnetic field follows form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therefore varies with major radius </a:t>
            </a: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 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7675" y="2895600"/>
            <a:ext cx="1409700" cy="6648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3505200"/>
            <a:ext cx="861885" cy="5365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0" name="Picture 7" descr="tokamak-to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43400"/>
            <a:ext cx="2293981" cy="2514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752601" y="4343400"/>
            <a:ext cx="1142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n-lt"/>
              </a:rPr>
              <a:t>Top view of </a:t>
            </a:r>
            <a:r>
              <a:rPr lang="en-GB" sz="1400" dirty="0" err="1" smtClean="0">
                <a:latin typeface="+mn-lt"/>
              </a:rPr>
              <a:t>tokamak</a:t>
            </a:r>
            <a:r>
              <a:rPr lang="en-GB" sz="1400" dirty="0" smtClean="0">
                <a:latin typeface="+mn-lt"/>
              </a:rPr>
              <a:t>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75438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Fall 2010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76200" y="1219200"/>
            <a:ext cx="4648200" cy="4953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Arial" charset="0"/>
              </a:rPr>
              <a:t>Energy from fission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History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Binding energy &amp; stability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Neutron-induced fission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Energy from fission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Chain reactions, moderators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Core design &amp; control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Power output, waste products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Radiation shielding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Fast breeder reactors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Present day reactors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Economics of nuclear power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Safety, public opinion, outlook</a:t>
            </a: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4800600" y="1219200"/>
            <a:ext cx="4191000" cy="4953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Arial" charset="0"/>
              </a:rPr>
              <a:t>Energy from fusion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Magnetic confinement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D – T fusion reactor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Fuel resources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Lawson, plasmas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Charged particle motion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Magnetic mirror, tokamak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Plasma equilibrium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Energy confinement</a:t>
            </a:r>
            <a:endParaRPr lang="en-US" sz="2000" b="1" baseline="3000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Divertor tokamak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Inertial confinement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ITER</a:t>
            </a:r>
          </a:p>
        </p:txBody>
      </p:sp>
      <p:sp>
        <p:nvSpPr>
          <p:cNvPr id="802821" name="Rectangle 5"/>
          <p:cNvSpPr>
            <a:spLocks noChangeArrowheads="1"/>
          </p:cNvSpPr>
          <p:nvPr/>
        </p:nvSpPr>
        <p:spPr bwMode="auto">
          <a:xfrm>
            <a:off x="4800600" y="1219200"/>
            <a:ext cx="4191000" cy="495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990600"/>
          </a:xfrm>
          <a:noFill/>
        </p:spPr>
        <p:txBody>
          <a:bodyPr/>
          <a:lstStyle/>
          <a:p>
            <a:r>
              <a:rPr lang="en-US" i="1" smtClean="0">
                <a:solidFill>
                  <a:srgbClr val="000099"/>
                </a:solidFill>
              </a:rPr>
              <a:t>Contents</a:t>
            </a:r>
            <a:endParaRPr lang="nl-NL" i="1" smtClean="0">
              <a:solidFill>
                <a:srgbClr val="000099"/>
              </a:solidFill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21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0"/>
            <a:ext cx="7158037" cy="1142999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Toroidal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curvature has its price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66837" y="5051140"/>
            <a:ext cx="3754438" cy="1772793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 </a:t>
            </a:r>
            <a:r>
              <a:rPr lang="en-GB" sz="1400" b="0" kern="1200" dirty="0" err="1" smtClean="0"/>
              <a:t>ExB</a:t>
            </a:r>
            <a:r>
              <a:rPr lang="en-GB" sz="1400" b="0" kern="1200" dirty="0" smtClean="0"/>
              <a:t> velocity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Is directed outward and will move the plasma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on the wall in a short timescale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This effect is no surprise since  </a:t>
            </a:r>
          </a:p>
        </p:txBody>
      </p:sp>
      <p:pic>
        <p:nvPicPr>
          <p:cNvPr id="58374" name="Picture 6" descr="tokamak_pol_drif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60963" y="1989138"/>
            <a:ext cx="3754437" cy="3001962"/>
          </a:xfrm>
          <a:noFill/>
          <a:ln/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394325" y="5229225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i="1" dirty="0" err="1">
                <a:latin typeface="+mn-lt"/>
              </a:rPr>
              <a:t>Poloidal</a:t>
            </a:r>
            <a:r>
              <a:rPr lang="en-GB" i="1" dirty="0">
                <a:latin typeface="+mn-lt"/>
              </a:rPr>
              <a:t> cut of the </a:t>
            </a:r>
            <a:r>
              <a:rPr lang="en-GB" i="1" dirty="0" err="1">
                <a:latin typeface="+mn-lt"/>
              </a:rPr>
              <a:t>tokamak</a:t>
            </a:r>
            <a:r>
              <a:rPr lang="en-GB" i="1" dirty="0">
                <a:latin typeface="+mn-lt"/>
              </a:rPr>
              <a:t>.</a:t>
            </a:r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8312" y="5127340"/>
            <a:ext cx="1984375" cy="5658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7837" y="6248400"/>
            <a:ext cx="614363" cy="4462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2712" y="6498940"/>
            <a:ext cx="1390650" cy="4036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58379" name="Line 11"/>
          <p:cNvSpPr>
            <a:spLocks noChangeShapeType="1"/>
          </p:cNvSpPr>
          <p:nvPr/>
        </p:nvSpPr>
        <p:spPr bwMode="auto">
          <a:xfrm flipH="1">
            <a:off x="5176835" y="6553200"/>
            <a:ext cx="385764" cy="8717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2400" y="1321713"/>
            <a:ext cx="4572000" cy="91101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toroidal magnetic field has a gradient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Which leads to a drift in the vertical direction 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1550313"/>
            <a:ext cx="770543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1550313"/>
            <a:ext cx="2443163" cy="4149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524000" y="1778913"/>
            <a:ext cx="5048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2312313"/>
            <a:ext cx="1401763" cy="5381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2150" y="2339301"/>
            <a:ext cx="1644295" cy="4683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6200" y="2921913"/>
            <a:ext cx="2592388" cy="430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100" dirty="0">
                <a:solidFill>
                  <a:srgbClr val="FF0000"/>
                </a:solidFill>
                <a:latin typeface="+mn-lt"/>
              </a:rPr>
              <a:t>Note that the sign of the drift depends on the sign of the charge q 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V="1">
            <a:off x="2514600" y="2845713"/>
            <a:ext cx="3048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1143000" y="3395651"/>
            <a:ext cx="3754438" cy="155734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drift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leads to charge separation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 up of an electric field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then to an ExB velocity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27237" y="3243251"/>
            <a:ext cx="1833563" cy="5215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6905625" y="6124325"/>
            <a:ext cx="2209800" cy="695575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Remedy: a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toroidal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plasma current will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a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poloidal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field </a:t>
            </a:r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/>
      <p:bldP spid="58379" grpId="0" animBg="1"/>
      <p:bldP spid="18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The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toroidal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electric field 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170363" cy="3496342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Plasma is the second winding of a transformer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Flux in the iron core cannot be increased forever.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 </a:t>
            </a:r>
            <a:r>
              <a:rPr lang="en-GB" sz="1400" b="0" kern="1200" dirty="0" err="1" smtClean="0"/>
              <a:t>tokamak</a:t>
            </a:r>
            <a:r>
              <a:rPr lang="en-GB" sz="1400" b="0" kern="1200" dirty="0" smtClean="0"/>
              <a:t> is necessarily a pulsed machine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That is not good for energy production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Also thermal stresses are associated with the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pulsed character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One can either: live with it / drive current another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way / use a different concept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dirty="0" smtClean="0"/>
              <a:t>Because of the plasma current the field lines wind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dirty="0" smtClean="0"/>
              <a:t>around helically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</p:txBody>
      </p:sp>
      <p:pic>
        <p:nvPicPr>
          <p:cNvPr id="67590" name="Picture 6" descr="tokamak_transform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205038"/>
            <a:ext cx="4176712" cy="2959100"/>
          </a:xfrm>
          <a:noFill/>
          <a:ln/>
        </p:spPr>
      </p:pic>
      <p:pic>
        <p:nvPicPr>
          <p:cNvPr id="6" name="Picture 7" descr="tokamak_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9273"/>
            <a:ext cx="3200400" cy="19987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1"/>
            <a:ext cx="7158037" cy="9906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Stellarator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– LHD in JAPAN 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7661275" cy="1341906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If the field is not toroidally symmetric the motion in the toroidal direction will move the field line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from regions of positive poloidal field into regions of negative field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Then a net poloidal turn of the field line can be achieved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Steady state operation is possible at the cost of greater complexity </a:t>
            </a:r>
          </a:p>
        </p:txBody>
      </p:sp>
      <p:pic>
        <p:nvPicPr>
          <p:cNvPr id="65543" name="Picture 7" descr="tok_and_stell_g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3200400"/>
            <a:ext cx="7345362" cy="2659063"/>
          </a:xfrm>
          <a:noFill/>
          <a:ln/>
        </p:spPr>
      </p:pic>
      <p:sp>
        <p:nvSpPr>
          <p:cNvPr id="5" name="Rectangle 4"/>
          <p:cNvSpPr/>
          <p:nvPr/>
        </p:nvSpPr>
        <p:spPr bwMode="auto">
          <a:xfrm>
            <a:off x="3733800" y="5562600"/>
            <a:ext cx="1981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130050" name="Picture 2" descr="C:\Users\jo\Desktop\kronk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9160461" cy="5715000"/>
          </a:xfrm>
          <a:prstGeom prst="rect">
            <a:avLst/>
          </a:prstGeom>
          <a:noFill/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1"/>
            <a:ext cx="7158037" cy="10668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Large Helical Device (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LHD,Japan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)</a:t>
            </a:r>
          </a:p>
        </p:txBody>
      </p:sp>
      <p:pic>
        <p:nvPicPr>
          <p:cNvPr id="104457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6163" y="2811463"/>
            <a:ext cx="3754437" cy="2454275"/>
          </a:xfrm>
          <a:noFill/>
          <a:ln/>
        </p:spPr>
      </p:pic>
      <p:pic>
        <p:nvPicPr>
          <p:cNvPr id="104458" name="Picture 10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1295400"/>
            <a:ext cx="3649662" cy="4400550"/>
          </a:xfrm>
          <a:noFill/>
          <a:ln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Largest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tokamak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: JET (EU,UK) </a:t>
            </a: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76400"/>
            <a:ext cx="2251075" cy="2419124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Major radius 3 m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Minor radius 1. m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Magnetic field &lt; 4 T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Plasma volume 100 m</a:t>
            </a:r>
            <a:r>
              <a:rPr lang="en-GB" sz="1400" b="0" kern="1200" baseline="30000" dirty="0" smtClean="0"/>
              <a:t>3</a:t>
            </a:r>
            <a:r>
              <a:rPr lang="en-GB" sz="1400" b="0" kern="1200" dirty="0" smtClean="0"/>
              <a:t>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Plasma current &lt; 7 MA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Plasma duration 10 s </a:t>
            </a:r>
          </a:p>
        </p:txBody>
      </p:sp>
      <p:pic>
        <p:nvPicPr>
          <p:cNvPr id="131074" name="Picture 2" descr="C:\Users\jo\Desktop\JET_assemb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20282" cy="6858000"/>
          </a:xfrm>
          <a:prstGeom prst="rect">
            <a:avLst/>
          </a:prstGeom>
          <a:noFill/>
        </p:spPr>
      </p:pic>
      <p:pic>
        <p:nvPicPr>
          <p:cNvPr id="107527" name="Picture 7" descr="je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67425" y="3200400"/>
            <a:ext cx="3076575" cy="3657600"/>
          </a:xfrm>
          <a:noFill/>
          <a:ln/>
        </p:spPr>
      </p:pic>
      <p:pic>
        <p:nvPicPr>
          <p:cNvPr id="131075" name="Picture 3" descr="C:\Users\jo\Desktop\jg99-518-1b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5400"/>
            <a:ext cx="8543925" cy="4948357"/>
          </a:xfrm>
          <a:prstGeom prst="rect">
            <a:avLst/>
          </a:prstGeom>
          <a:noFill/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931863" y="1"/>
            <a:ext cx="7158037" cy="8382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Comparison of confinement time 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4003675" cy="911019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Confinement times of LHD are below those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of the large tokamaks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This is mostly due to the smaller plasma volume 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5105400" y="1143000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 dirty="0">
                <a:latin typeface="+mn-lt"/>
              </a:rPr>
              <a:t>Confinement time of </a:t>
            </a:r>
            <a:r>
              <a:rPr lang="en-GB" i="1" dirty="0" err="1">
                <a:latin typeface="+mn-lt"/>
              </a:rPr>
              <a:t>tokamaks</a:t>
            </a:r>
            <a:r>
              <a:rPr lang="en-GB" i="1" dirty="0">
                <a:latin typeface="+mn-lt"/>
              </a:rPr>
              <a:t> and </a:t>
            </a:r>
            <a:r>
              <a:rPr lang="en-GB" i="1" dirty="0" err="1">
                <a:latin typeface="+mn-lt"/>
              </a:rPr>
              <a:t>stellarators</a:t>
            </a:r>
            <a:r>
              <a:rPr lang="en-GB" i="1" dirty="0">
                <a:latin typeface="+mn-lt"/>
              </a:rPr>
              <a:t> compared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59338" y="1844675"/>
            <a:ext cx="3754437" cy="3622675"/>
            <a:chOff x="3061" y="1162"/>
            <a:chExt cx="2365" cy="2282"/>
          </a:xfrm>
        </p:grpSpPr>
        <p:pic>
          <p:nvPicPr>
            <p:cNvPr id="9933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61" y="1162"/>
              <a:ext cx="2365" cy="228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9338" name="Oval 10"/>
            <p:cNvSpPr>
              <a:spLocks noChangeArrowheads="1"/>
            </p:cNvSpPr>
            <p:nvPr/>
          </p:nvSpPr>
          <p:spPr bwMode="auto">
            <a:xfrm rot="-24504106">
              <a:off x="4400" y="1683"/>
              <a:ext cx="408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4513" y="1842"/>
              <a:ext cx="4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rgbClr val="FF0000"/>
                  </a:solidFill>
                  <a:latin typeface="+mn-lt"/>
                </a:rPr>
                <a:t>LHD</a:t>
              </a: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4800" y="3352800"/>
            <a:ext cx="4267200" cy="1902059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 of the stellarator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Stationary plasma operation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current in the plasma, and therefore no current driven instabilities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Disadvantage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Complex magnetic field coils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Curved coils lead to large forces (strong supporting structures)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Difficult to make compact devices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Helical </a:t>
            </a:r>
            <a:r>
              <a:rPr lang="en-GB" dirty="0"/>
              <a:t>coils can be simplified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2000" dirty="0"/>
              <a:t>The picture shows how the combination of helical coils and </a:t>
            </a:r>
            <a:r>
              <a:rPr lang="en-GB" sz="2000" dirty="0" err="1"/>
              <a:t>toroidal</a:t>
            </a:r>
            <a:r>
              <a:rPr lang="en-GB" sz="2000" dirty="0"/>
              <a:t> field coils can be changed to use modular coils </a:t>
            </a:r>
          </a:p>
        </p:txBody>
      </p:sp>
      <p:pic>
        <p:nvPicPr>
          <p:cNvPr id="89092" name="Picture 4" descr="stellarator_coil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2924175"/>
            <a:ext cx="6337300" cy="3522663"/>
          </a:xfrm>
          <a:noFill/>
          <a:ln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"/>
            <a:ext cx="7158037" cy="10668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Applied in W7X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322763" cy="2850011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A combination of helical coils and </a:t>
            </a:r>
            <a:r>
              <a:rPr lang="en-GB" sz="1400" b="0" kern="1200" dirty="0" err="1" smtClean="0"/>
              <a:t>toroidal</a:t>
            </a:r>
            <a:r>
              <a:rPr lang="en-GB" sz="1400" b="0" kern="1200" dirty="0" smtClean="0"/>
              <a:t> field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coils can be changed to use modular coils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Modular coils of W7x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There is a large disadvantage in the use of the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modular coils. They are highly bend and therefore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there are large force on them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In general it is difficult to build a compact device with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a big plasma. The poloidal field one imposes from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 outside decays rapidly with distance from the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coils </a:t>
            </a:r>
          </a:p>
        </p:txBody>
      </p:sp>
      <p:pic>
        <p:nvPicPr>
          <p:cNvPr id="5" name="Picture 4" descr="stellarator_coil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95400"/>
            <a:ext cx="3974359" cy="220919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058757"/>
            <a:ext cx="9144000" cy="579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Compact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stellarator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NCSX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princeton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93192" name="Picture 8" descr="ncsx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25550" y="2051050"/>
            <a:ext cx="3200400" cy="3975100"/>
          </a:xfrm>
          <a:noFill/>
          <a:ln/>
        </p:spPr>
      </p:pic>
      <p:pic>
        <p:nvPicPr>
          <p:cNvPr id="93194" name="Picture 10" descr="ncsx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2636838"/>
            <a:ext cx="3467100" cy="3671887"/>
          </a:xfrm>
          <a:noFill/>
          <a:ln/>
        </p:spPr>
      </p:pic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4572000" y="1371600"/>
            <a:ext cx="4176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+mn-lt"/>
              </a:rPr>
              <a:t>Compact </a:t>
            </a:r>
            <a:r>
              <a:rPr lang="en-GB" dirty="0" err="1" smtClean="0">
                <a:latin typeface="+mn-lt"/>
              </a:rPr>
              <a:t>stellarators</a:t>
            </a:r>
            <a:r>
              <a:rPr lang="en-GB" dirty="0" smtClean="0">
                <a:latin typeface="+mn-lt"/>
              </a:rPr>
              <a:t> </a:t>
            </a:r>
            <a:r>
              <a:rPr lang="en-GB" dirty="0">
                <a:latin typeface="+mn-lt"/>
              </a:rPr>
              <a:t>are a challenge. </a:t>
            </a:r>
            <a:r>
              <a:rPr lang="en-GB" dirty="0" smtClean="0">
                <a:latin typeface="+mn-lt"/>
              </a:rPr>
              <a:t>The plasma </a:t>
            </a:r>
            <a:r>
              <a:rPr lang="en-GB" dirty="0">
                <a:latin typeface="+mn-lt"/>
              </a:rPr>
              <a:t>current in this device </a:t>
            </a:r>
            <a:r>
              <a:rPr lang="en-GB" dirty="0" smtClean="0">
                <a:latin typeface="+mn-lt"/>
              </a:rPr>
              <a:t>is not </a:t>
            </a:r>
            <a:r>
              <a:rPr lang="en-GB" dirty="0">
                <a:latin typeface="+mn-lt"/>
              </a:rPr>
              <a:t>driven by a </a:t>
            </a:r>
            <a:r>
              <a:rPr lang="en-GB" dirty="0" smtClean="0">
                <a:latin typeface="+mn-lt"/>
              </a:rPr>
              <a:t>transformer.</a:t>
            </a:r>
            <a:endParaRPr lang="en-GB" dirty="0">
              <a:latin typeface="+mn-lt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A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tokamak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2000" b="0" dirty="0"/>
              <a:t>Plasma (purple) Notice the shape</a:t>
            </a:r>
          </a:p>
          <a:p>
            <a:r>
              <a:rPr lang="en-GB" sz="2000" b="0" dirty="0"/>
              <a:t>Surrounded by plates  </a:t>
            </a:r>
          </a:p>
          <a:p>
            <a:r>
              <a:rPr lang="en-GB" sz="2000" b="0" dirty="0"/>
              <a:t>Vessel (pumps)</a:t>
            </a:r>
          </a:p>
          <a:p>
            <a:r>
              <a:rPr lang="en-GB" sz="2000" b="0" dirty="0"/>
              <a:t>Coils mostly outside vessel (finite reaction time) </a:t>
            </a:r>
          </a:p>
          <a:p>
            <a:r>
              <a:rPr lang="en-GB" sz="2000" b="0" dirty="0" err="1"/>
              <a:t>Ohmic</a:t>
            </a:r>
            <a:r>
              <a:rPr lang="en-GB" sz="2000" b="0" dirty="0"/>
              <a:t> transformer / </a:t>
            </a:r>
            <a:r>
              <a:rPr lang="en-GB" sz="2000" b="0" dirty="0" err="1"/>
              <a:t>toroidal</a:t>
            </a:r>
            <a:r>
              <a:rPr lang="en-GB" sz="2000" b="0" dirty="0"/>
              <a:t> field coils (green) 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8201" name="Picture 9" descr="augpoloidalcr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1700213"/>
            <a:ext cx="3692525" cy="4114800"/>
          </a:xfrm>
          <a:noFill/>
          <a:ln/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505200" y="6019800"/>
            <a:ext cx="4284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 dirty="0">
                <a:latin typeface="+mn-lt"/>
              </a:rPr>
              <a:t>Schematic Drawing of the </a:t>
            </a:r>
            <a:r>
              <a:rPr lang="en-GB" i="1" dirty="0" err="1">
                <a:latin typeface="+mn-lt"/>
              </a:rPr>
              <a:t>poloidal</a:t>
            </a:r>
            <a:r>
              <a:rPr lang="en-GB" i="1" dirty="0">
                <a:latin typeface="+mn-lt"/>
              </a:rPr>
              <a:t> cross section of the ASDEX Upgrade </a:t>
            </a:r>
            <a:r>
              <a:rPr lang="en-GB" i="1" dirty="0" err="1">
                <a:latin typeface="+mn-lt"/>
              </a:rPr>
              <a:t>tokamak</a:t>
            </a:r>
            <a:endParaRPr lang="en-GB" i="1" dirty="0">
              <a:latin typeface="+mn-lt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Users\jo\Desktop\backgroun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239000" cy="6898921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4094166"/>
            <a:ext cx="4419600" cy="2763834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b="0" kern="1200" dirty="0" smtClean="0">
                <a:latin typeface="Arial" charset="0"/>
              </a:rPr>
              <a:t>Energy-producing mechanism in stars</a:t>
            </a:r>
          </a:p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b="0" kern="1200" dirty="0" smtClean="0">
              <a:latin typeface="Arial" charset="0"/>
            </a:endParaRPr>
          </a:p>
          <a:p>
            <a:r>
              <a:rPr lang="en-GB" sz="1400" b="0" kern="1200" dirty="0" smtClean="0">
                <a:latin typeface="Arial" charset="0"/>
              </a:rPr>
              <a:t>Each second about 600 million ton hydrogen is converted through </a:t>
            </a:r>
            <a:r>
              <a:rPr lang="en-GB" sz="1400" b="0" i="1" kern="1200" dirty="0" smtClean="0">
                <a:latin typeface="Arial" charset="0"/>
              </a:rPr>
              <a:t>weak</a:t>
            </a:r>
            <a:r>
              <a:rPr lang="en-GB" sz="1400" b="0" kern="1200" dirty="0" smtClean="0">
                <a:latin typeface="Arial" charset="0"/>
              </a:rPr>
              <a:t> interaction</a:t>
            </a:r>
          </a:p>
          <a:p>
            <a:pPr>
              <a:buNone/>
            </a:pPr>
            <a:endParaRPr lang="en-GB" sz="1400" b="0" kern="1200" dirty="0" smtClean="0">
              <a:latin typeface="Arial" charset="0"/>
            </a:endParaRPr>
          </a:p>
          <a:p>
            <a:pPr>
              <a:buNone/>
            </a:pPr>
            <a:endParaRPr lang="en-GB" sz="1400" b="0" kern="1200" dirty="0" smtClean="0">
              <a:latin typeface="Arial" charset="0"/>
            </a:endParaRPr>
          </a:p>
          <a:p>
            <a:endParaRPr lang="en-GB" sz="1400" b="0" kern="1200" dirty="0" smtClean="0">
              <a:latin typeface="Arial" charset="0"/>
            </a:endParaRPr>
          </a:p>
          <a:p>
            <a:endParaRPr lang="en-GB" sz="1400" b="0" kern="1200" dirty="0" smtClean="0">
              <a:latin typeface="Arial" charset="0"/>
            </a:endParaRPr>
          </a:p>
          <a:p>
            <a:endParaRPr lang="en-GB" sz="1400" b="0" kern="1200" dirty="0" smtClean="0">
              <a:latin typeface="Arial" charset="0"/>
            </a:endParaRPr>
          </a:p>
          <a:p>
            <a:endParaRPr lang="en-GB" sz="1400" b="0" kern="1200" dirty="0" smtClean="0">
              <a:latin typeface="Arial" charset="0"/>
            </a:endParaRPr>
          </a:p>
          <a:p>
            <a:r>
              <a:rPr lang="en-GB" sz="1400" b="0" kern="1200" dirty="0" smtClean="0">
                <a:latin typeface="Arial" charset="0"/>
              </a:rPr>
              <a:t>Power density in Sun is only 0.3 W/m</a:t>
            </a:r>
            <a:r>
              <a:rPr lang="en-GB" sz="1400" b="0" kern="1200" baseline="30000" dirty="0" smtClean="0">
                <a:latin typeface="Arial" charset="0"/>
              </a:rPr>
              <a:t>3</a:t>
            </a:r>
            <a:endParaRPr lang="en-GB" sz="1400" kern="1200" dirty="0">
              <a:latin typeface="Arial" charset="0"/>
            </a:endParaRPr>
          </a:p>
        </p:txBody>
      </p:sp>
      <p:pic>
        <p:nvPicPr>
          <p:cNvPr id="23" name="Picture 1028" descr="fusion-sun"/>
          <p:cNvPicPr>
            <a:picLocks noChangeAspect="1" noChangeArrowheads="1"/>
          </p:cNvPicPr>
          <p:nvPr/>
        </p:nvPicPr>
        <p:blipFill>
          <a:blip r:embed="rId4" cstate="print"/>
          <a:srcRect l="603" t="6313" r="652" b="2455"/>
          <a:stretch>
            <a:fillRect/>
          </a:stretch>
        </p:blipFill>
        <p:spPr bwMode="auto">
          <a:xfrm>
            <a:off x="5562600" y="5117197"/>
            <a:ext cx="2590800" cy="136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0" y="0"/>
            <a:ext cx="1905000" cy="11430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Nuclear fusion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A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tokamak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2000" b="0" dirty="0"/>
              <a:t>Magnetic surfaces are the surfaces traced out by the magnetic field </a:t>
            </a:r>
          </a:p>
          <a:p>
            <a:r>
              <a:rPr lang="en-GB" sz="2000" b="0" dirty="0"/>
              <a:t>They are nested (best confinement)</a:t>
            </a:r>
          </a:p>
          <a:p>
            <a:r>
              <a:rPr lang="en-GB" sz="2000" b="0" dirty="0"/>
              <a:t>Centre is shifted outward  </a:t>
            </a:r>
          </a:p>
          <a:p>
            <a:r>
              <a:rPr lang="en-GB" sz="2000" b="0" dirty="0"/>
              <a:t>Large passive coils</a:t>
            </a:r>
          </a:p>
          <a:p>
            <a:r>
              <a:rPr lang="en-GB" sz="2000" b="0" dirty="0"/>
              <a:t>Magnetic field ends on a set of plates </a:t>
            </a:r>
          </a:p>
          <a:p>
            <a:r>
              <a:rPr lang="en-GB" sz="2000" b="0" dirty="0"/>
              <a:t>Large set of small coils for diagnostic purposes  </a:t>
            </a:r>
          </a:p>
        </p:txBody>
      </p:sp>
      <p:pic>
        <p:nvPicPr>
          <p:cNvPr id="11271" name="Picture 7" descr="augpoloidalcr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5600" y="1700213"/>
            <a:ext cx="2647950" cy="4114800"/>
          </a:xfrm>
          <a:noFill/>
          <a:ln/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4427538" y="2349500"/>
            <a:ext cx="20161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4427538" y="5013325"/>
            <a:ext cx="15843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3563938" y="4868863"/>
            <a:ext cx="26638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3708400" y="4221163"/>
            <a:ext cx="33845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V="1">
            <a:off x="4500563" y="3500438"/>
            <a:ext cx="22320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Plasma manipulation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2000" b="0" dirty="0" smtClean="0"/>
              <a:t>Several coils </a:t>
            </a:r>
            <a:r>
              <a:rPr lang="en-GB" sz="2000" b="0" dirty="0"/>
              <a:t>around the plasma </a:t>
            </a:r>
          </a:p>
          <a:p>
            <a:r>
              <a:rPr lang="en-GB" sz="2000" b="0" dirty="0"/>
              <a:t>The vertical coils can shape the plasma and control its position</a:t>
            </a:r>
          </a:p>
          <a:p>
            <a:r>
              <a:rPr lang="en-GB" sz="2000" b="0" dirty="0" smtClean="0"/>
              <a:t>Dominant </a:t>
            </a:r>
            <a:r>
              <a:rPr lang="en-GB" sz="2000" b="0" dirty="0"/>
              <a:t>shaping is the vertical elongation of the plasma  </a:t>
            </a:r>
          </a:p>
          <a:p>
            <a:endParaRPr lang="en-GB" sz="2000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000"/>
          </a:p>
        </p:txBody>
      </p:sp>
      <p:pic>
        <p:nvPicPr>
          <p:cNvPr id="15365" name="Picture 5" descr="augpoloidalcro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700213"/>
            <a:ext cx="36925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859338" y="5805488"/>
            <a:ext cx="4284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 dirty="0">
                <a:latin typeface="+mn-lt"/>
              </a:rPr>
              <a:t>Schematic Drawing of the </a:t>
            </a:r>
            <a:r>
              <a:rPr lang="en-GB" i="1" dirty="0" err="1">
                <a:latin typeface="+mn-lt"/>
              </a:rPr>
              <a:t>poloidal</a:t>
            </a:r>
            <a:r>
              <a:rPr lang="en-GB" i="1" dirty="0">
                <a:latin typeface="+mn-lt"/>
              </a:rPr>
              <a:t> cross section of the ASDEX Upgrade </a:t>
            </a:r>
            <a:r>
              <a:rPr lang="en-GB" i="1" dirty="0" err="1">
                <a:latin typeface="+mn-lt"/>
              </a:rPr>
              <a:t>tokamak</a:t>
            </a:r>
            <a:endParaRPr lang="en-GB" i="1" dirty="0">
              <a:latin typeface="+mn-lt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158037" cy="1412875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Plasma elongation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1800" b="0" dirty="0"/>
              <a:t>Plasma can be diverted onto a set of plates </a:t>
            </a:r>
          </a:p>
          <a:p>
            <a:r>
              <a:rPr lang="en-GB" sz="1800" b="0" dirty="0"/>
              <a:t>Close to the coils the field of the coils dominates </a:t>
            </a:r>
          </a:p>
          <a:p>
            <a:r>
              <a:rPr lang="en-GB" sz="1800" b="0" dirty="0"/>
              <a:t>In between the field is zero resulting in a purely </a:t>
            </a:r>
            <a:r>
              <a:rPr lang="en-GB" sz="1800" b="0" dirty="0" err="1"/>
              <a:t>toroidal</a:t>
            </a:r>
            <a:r>
              <a:rPr lang="en-GB" sz="1800" b="0" dirty="0"/>
              <a:t> field line </a:t>
            </a:r>
          </a:p>
          <a:p>
            <a:r>
              <a:rPr lang="en-GB" sz="1800" b="0" dirty="0"/>
              <a:t>This shows up as an X-point in the figure of the magnetic surfaces </a:t>
            </a:r>
          </a:p>
          <a:p>
            <a:r>
              <a:rPr lang="en-GB" sz="1800" b="0" dirty="0"/>
              <a:t>Surfaces outside the one with the X-point are not close with the field ending on the plates  </a:t>
            </a:r>
          </a:p>
        </p:txBody>
      </p:sp>
      <p:pic>
        <p:nvPicPr>
          <p:cNvPr id="23557" name="Picture 5" descr="shaping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27763" y="2060575"/>
            <a:ext cx="2173287" cy="3868738"/>
          </a:xfrm>
          <a:noFill/>
          <a:ln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Preventing impurities –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divertor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7772400" cy="1988237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Given a fixed electron density, impurities dilute the fuel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Acceleration of electrons by the ions in the plasma lead to radiation losses known as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‘</a:t>
            </a:r>
            <a:r>
              <a:rPr lang="en-GB" sz="1400" b="0" kern="1200" dirty="0" err="1" smtClean="0"/>
              <a:t>Bremstrahlung</a:t>
            </a:r>
            <a:r>
              <a:rPr lang="en-GB" sz="1400" b="0" kern="1200" dirty="0" smtClean="0"/>
              <a:t>’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 radiation scales with the average charge. High Z impurities enhance the radiation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High Z-impurities also lead to energy loss through line radiation 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743200"/>
            <a:ext cx="1866900" cy="42253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858000" y="3124200"/>
            <a:ext cx="16383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Effective charge </a:t>
            </a:r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2293938" cy="3215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648200" y="1295400"/>
            <a:ext cx="3271837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Density of the impurity with charge </a:t>
            </a:r>
            <a:r>
              <a:rPr lang="en-GB" sz="1400" i="1" dirty="0">
                <a:solidFill>
                  <a:srgbClr val="FF0000"/>
                </a:solidFill>
                <a:latin typeface="+mn-lt"/>
              </a:rPr>
              <a:t>Z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57200" y="3429000"/>
            <a:ext cx="3622675" cy="2419124"/>
          </a:xfrm>
          <a:prstGeom prst="rect">
            <a:avLst/>
          </a:prstGeo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Plasma facing components have to be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chosen carefully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Carbon / Beryllium have a low Z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Carbon does not melt but has the problem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 it binds well with Tritium (contamination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the machine)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Tungsten has very high Z, but takes the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 loads very well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7" descr="aug_ti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19601" y="3476760"/>
            <a:ext cx="4724400" cy="3381240"/>
          </a:xfrm>
          <a:prstGeom prst="rect">
            <a:avLst/>
          </a:prstGeom>
          <a:noFill/>
          <a:ln/>
        </p:spPr>
      </p:pic>
      <p:pic>
        <p:nvPicPr>
          <p:cNvPr id="12" name="Picture 6" descr="shaping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364287" y="2833687"/>
            <a:ext cx="2779713" cy="4024313"/>
          </a:xfrm>
          <a:prstGeom prst="rect">
            <a:avLst/>
          </a:prstGeom>
          <a:noFill/>
          <a:ln/>
        </p:spPr>
      </p:pic>
      <p:pic>
        <p:nvPicPr>
          <p:cNvPr id="13" name="Picture 7" descr="AUG_divertor_ra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657601" y="2742619"/>
            <a:ext cx="5486400" cy="4115381"/>
          </a:xfrm>
          <a:prstGeom prst="rect">
            <a:avLst/>
          </a:prstGeom>
          <a:noFill/>
          <a:ln/>
        </p:spPr>
      </p:pic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Plasma instabilities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4170363" cy="4114800"/>
          </a:xfrm>
        </p:spPr>
        <p:txBody>
          <a:bodyPr/>
          <a:lstStyle/>
          <a:p>
            <a:r>
              <a:rPr lang="en-GB" sz="1800" b="0" dirty="0"/>
              <a:t>Plasma vertical instability with growth rates of the  order 10</a:t>
            </a:r>
            <a:r>
              <a:rPr lang="en-GB" sz="1800" b="0" baseline="30000" dirty="0"/>
              <a:t>6</a:t>
            </a:r>
            <a:r>
              <a:rPr lang="en-GB" sz="1800" b="0" dirty="0"/>
              <a:t> s</a:t>
            </a:r>
            <a:r>
              <a:rPr lang="en-GB" sz="1800" b="0" baseline="30000" dirty="0"/>
              <a:t>-1</a:t>
            </a:r>
            <a:r>
              <a:rPr lang="en-GB" sz="1800" b="0" dirty="0"/>
              <a:t> </a:t>
            </a:r>
          </a:p>
          <a:p>
            <a:r>
              <a:rPr lang="en-GB" sz="1800" b="0" dirty="0"/>
              <a:t>For this reason the passive coils have been placed in the plasma </a:t>
            </a:r>
          </a:p>
          <a:p>
            <a:r>
              <a:rPr lang="en-GB" sz="1800" b="0" dirty="0"/>
              <a:t>When the plasma moves it changes the flux through the coils which generates a current that pushes the plasma back </a:t>
            </a:r>
          </a:p>
          <a:p>
            <a:r>
              <a:rPr lang="en-GB" sz="1800" b="0" dirty="0"/>
              <a:t>Growth rate is reduced to the decay time of the current in the coils (ms) </a:t>
            </a:r>
          </a:p>
        </p:txBody>
      </p:sp>
      <p:pic>
        <p:nvPicPr>
          <p:cNvPr id="27654" name="Picture 6" descr="augpoloidalcr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08613" y="1981200"/>
            <a:ext cx="2647950" cy="4114800"/>
          </a:xfrm>
          <a:noFill/>
          <a:ln/>
        </p:spPr>
      </p:pic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4643438" y="3068638"/>
            <a:ext cx="2520950" cy="730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4643438" y="3213100"/>
            <a:ext cx="2449512" cy="15843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 descr="C:\Users\jo\Desktop\ITER_in_Cadarac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5909"/>
            <a:ext cx="9144000" cy="5992091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58037" cy="1412875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ITER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876800" y="54102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What is ITER?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b="0" dirty="0"/>
              <a:t>ITER  = (International </a:t>
            </a:r>
            <a:r>
              <a:rPr lang="en-US" sz="2000" b="0" dirty="0" err="1"/>
              <a:t>Tokamak</a:t>
            </a:r>
            <a:r>
              <a:rPr lang="en-US" sz="2000" b="0" dirty="0"/>
              <a:t> Experimental Reactor) is the next step in </a:t>
            </a:r>
            <a:r>
              <a:rPr lang="en-US" sz="2000" b="0" dirty="0" err="1"/>
              <a:t>tokamak</a:t>
            </a:r>
            <a:r>
              <a:rPr lang="en-US" sz="2000" b="0" dirty="0"/>
              <a:t> research.</a:t>
            </a:r>
          </a:p>
          <a:p>
            <a:r>
              <a:rPr lang="en-US" sz="2000" b="0" dirty="0"/>
              <a:t>Largest </a:t>
            </a:r>
            <a:r>
              <a:rPr lang="en-US" sz="2000" b="0" dirty="0" err="1"/>
              <a:t>tokamak</a:t>
            </a:r>
            <a:r>
              <a:rPr lang="en-US" sz="2000" b="0" dirty="0"/>
              <a:t> in world</a:t>
            </a:r>
          </a:p>
          <a:p>
            <a:r>
              <a:rPr lang="en-US" sz="2000" b="0" dirty="0"/>
              <a:t>Project has started in </a:t>
            </a:r>
            <a:r>
              <a:rPr lang="en-US" sz="2000" b="0" dirty="0" err="1"/>
              <a:t>Cadarache</a:t>
            </a:r>
            <a:r>
              <a:rPr lang="en-US" sz="2000" b="0" dirty="0"/>
              <a:t>, France</a:t>
            </a:r>
          </a:p>
          <a:p>
            <a:r>
              <a:rPr lang="en-US" sz="2000" b="0" dirty="0"/>
              <a:t>Joint project of Europe, China, Japan, Korea, Russia (and </a:t>
            </a:r>
            <a:r>
              <a:rPr lang="en-US" sz="2000" b="0" dirty="0" smtClean="0"/>
              <a:t>the </a:t>
            </a:r>
            <a:r>
              <a:rPr lang="en-US" sz="2000" b="0" dirty="0"/>
              <a:t>US).</a:t>
            </a:r>
          </a:p>
          <a:p>
            <a:endParaRPr lang="en-US" sz="2000" dirty="0"/>
          </a:p>
        </p:txBody>
      </p:sp>
      <p:pic>
        <p:nvPicPr>
          <p:cNvPr id="3077" name="Picture 5" descr="plasma_siz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828800"/>
            <a:ext cx="3733800" cy="3508375"/>
          </a:xfrm>
          <a:noFill/>
          <a:ln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876800" y="54102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953000" y="5562600"/>
            <a:ext cx="3657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 dirty="0">
                <a:latin typeface="+mn-lt"/>
              </a:rPr>
              <a:t>Cross section of the plasma area in the </a:t>
            </a:r>
            <a:r>
              <a:rPr lang="en-GB" i="1" dirty="0" err="1">
                <a:latin typeface="+mn-lt"/>
              </a:rPr>
              <a:t>poloidal</a:t>
            </a:r>
            <a:r>
              <a:rPr lang="en-GB" i="1" dirty="0">
                <a:latin typeface="+mn-lt"/>
              </a:rPr>
              <a:t> plane for different devices 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More on ITER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153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b="0" dirty="0">
                <a:solidFill>
                  <a:srgbClr val="FF0000"/>
                </a:solidFill>
              </a:rPr>
              <a:t>Main objective</a:t>
            </a:r>
            <a:r>
              <a:rPr lang="en-US" sz="2000" b="0" dirty="0"/>
              <a:t> </a:t>
            </a:r>
          </a:p>
          <a:p>
            <a:r>
              <a:rPr lang="en-US" sz="2000" b="0" dirty="0"/>
              <a:t>Demonstrate the feasibility of a fusion reactor. This includes generating a plasma that is dominantly heated by fusion reactions, but also demonstrating that an integrated design can meet the technological constraints </a:t>
            </a:r>
          </a:p>
          <a:p>
            <a:pPr>
              <a:buFont typeface="Wingdings" pitchFamily="2" charset="2"/>
              <a:buNone/>
            </a:pPr>
            <a:r>
              <a:rPr lang="en-US" sz="2000" b="0" dirty="0">
                <a:solidFill>
                  <a:srgbClr val="FF0000"/>
                </a:solidFill>
              </a:rPr>
              <a:t>Project</a:t>
            </a:r>
            <a:r>
              <a:rPr lang="en-US" sz="2000" b="0" dirty="0"/>
              <a:t> </a:t>
            </a:r>
          </a:p>
          <a:p>
            <a:r>
              <a:rPr lang="en-US" sz="2000" b="0" dirty="0"/>
              <a:t>Cost 5 billion euro construction + 5 billion euro for operation (most expensive experiment on earth)</a:t>
            </a:r>
          </a:p>
          <a:p>
            <a:r>
              <a:rPr lang="en-US" sz="2000" b="0" dirty="0"/>
              <a:t>Construction of building </a:t>
            </a:r>
            <a:r>
              <a:rPr lang="en-US" sz="2000" b="0" dirty="0" smtClean="0"/>
              <a:t>started </a:t>
            </a:r>
            <a:r>
              <a:rPr lang="en-US" sz="2000" b="0" dirty="0"/>
              <a:t>in 2008 /Assembly starting on 2012 </a:t>
            </a:r>
          </a:p>
          <a:p>
            <a:r>
              <a:rPr lang="en-US" sz="2000" b="0" dirty="0"/>
              <a:t>Assembly estimated to last 7 years</a:t>
            </a:r>
          </a:p>
          <a:p>
            <a:r>
              <a:rPr lang="en-US" sz="2000" b="0" dirty="0"/>
              <a:t>20 years of operation planned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Design - main features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7467600" y="4114800"/>
            <a:ext cx="1274763" cy="508000"/>
          </a:xfrm>
        </p:spPr>
        <p:txBody>
          <a:bodyPr/>
          <a:lstStyle/>
          <a:p>
            <a:pPr marL="0" indent="6350">
              <a:lnSpc>
                <a:spcPct val="80000"/>
              </a:lnSpc>
              <a:buFont typeface="Wingdings" pitchFamily="2" charset="2"/>
              <a:buNone/>
            </a:pPr>
            <a:r>
              <a:rPr lang="en-US" altLang="en-GB" sz="1400">
                <a:solidFill>
                  <a:schemeClr val="bg2"/>
                </a:solidFill>
              </a:rPr>
              <a:t>Divertor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2363" y="1752600"/>
            <a:ext cx="4432300" cy="48006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62000" y="1905000"/>
            <a:ext cx="13366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Helvetica" charset="0"/>
              </a:rPr>
              <a:t>Central Solenoid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1758950" y="2286000"/>
            <a:ext cx="2814638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9600" y="2514600"/>
            <a:ext cx="1476375" cy="825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Helvetica" charset="0"/>
              </a:rPr>
              <a:t>Outer Intercoil Structure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1617663" y="2971800"/>
            <a:ext cx="2041525" cy="914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19589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Toroidal Field Coil</a:t>
            </a:r>
            <a:endParaRPr lang="en-US" sz="1600" b="1">
              <a:solidFill>
                <a:schemeClr val="bg2"/>
              </a:solidFill>
              <a:latin typeface="Book Antiqua" pitchFamily="18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2209800" y="3733800"/>
            <a:ext cx="1519238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33400" y="4038600"/>
            <a:ext cx="19478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Poloidal Field Coil</a:t>
            </a:r>
            <a:endParaRPr lang="en-US" sz="1600" b="1">
              <a:solidFill>
                <a:schemeClr val="bg2"/>
              </a:solidFill>
              <a:latin typeface="Book Antiqua" pitchFamily="18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2209800" y="4343400"/>
            <a:ext cx="131445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85800" y="4648200"/>
            <a:ext cx="181292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Machine Gravity </a:t>
            </a:r>
          </a:p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Supports</a:t>
            </a:r>
            <a:endParaRPr lang="en-US" sz="1600" b="1">
              <a:solidFill>
                <a:schemeClr val="bg2"/>
              </a:solidFill>
              <a:latin typeface="Book Antiqua" pitchFamily="18" charset="0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2322513" y="4953000"/>
            <a:ext cx="1406525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458075" y="2057400"/>
            <a:ext cx="1055688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Helvetica" charset="0"/>
              </a:rPr>
              <a:t>Blanket Module</a:t>
            </a:r>
            <a:endParaRPr lang="en-US" sz="1600" b="1">
              <a:latin typeface="Book Antiqua" pitchFamily="18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7443788" y="2584450"/>
            <a:ext cx="16732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Vacuum Vessel</a:t>
            </a:r>
            <a:endParaRPr lang="en-US" sz="1600" b="1">
              <a:latin typeface="Book Antiqua" pitchFamily="18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7527925" y="3128963"/>
            <a:ext cx="10080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Cryostat</a:t>
            </a:r>
            <a:endParaRPr lang="en-US" sz="1600" b="1">
              <a:latin typeface="Book Antiqua" pitchFamily="18" charset="0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7551738" y="4848225"/>
            <a:ext cx="1198562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Torus </a:t>
            </a:r>
          </a:p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Cryopump</a:t>
            </a:r>
            <a:endParaRPr lang="en-US" sz="1600" b="1">
              <a:latin typeface="Book Antiqua" pitchFamily="18" charset="0"/>
            </a:endParaRP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V="1">
            <a:off x="5487988" y="2362200"/>
            <a:ext cx="1970087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H="1">
            <a:off x="5629275" y="2819400"/>
            <a:ext cx="18288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6332538" y="3352800"/>
            <a:ext cx="1125537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H="1">
            <a:off x="5276850" y="4419600"/>
            <a:ext cx="2251075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H="1">
            <a:off x="6051550" y="5029200"/>
            <a:ext cx="1476375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ounded Rectangle 2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158038" cy="1412875"/>
          </a:xfrm>
        </p:spPr>
        <p:txBody>
          <a:bodyPr/>
          <a:lstStyle/>
          <a:p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ITER parameters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229600" cy="5410200"/>
          </a:xfrm>
          <a:noFill/>
          <a:ln/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000" b="0" dirty="0"/>
              <a:t>Total fusion power					500 MW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 Q = fusion power/auxiliary heating power		≥10 (inductive)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Average neutron wall loading 	        			0.57 MW/m</a:t>
            </a:r>
            <a:r>
              <a:rPr lang="en-US" sz="2000" b="0" baseline="30000" dirty="0"/>
              <a:t>2</a:t>
            </a:r>
            <a:r>
              <a:rPr lang="en-US" sz="2000" b="0" dirty="0"/>
              <a:t>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inductive burn time				≥ 300 s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major radius 					6.2 m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minor radius					2.0 m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current 	  				15 MA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Vertical elongation @95% flux surface/</a:t>
            </a:r>
            <a:r>
              <a:rPr lang="en-US" sz="2000" b="0" dirty="0" err="1"/>
              <a:t>separatrix</a:t>
            </a:r>
            <a:r>
              <a:rPr lang="en-US" sz="2000" b="0" dirty="0"/>
              <a:t>	1.70/1.85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 err="1"/>
              <a:t>Triangularity</a:t>
            </a:r>
            <a:r>
              <a:rPr lang="en-US" sz="2000" b="0" dirty="0"/>
              <a:t> @95% flux surface/</a:t>
            </a:r>
            <a:r>
              <a:rPr lang="en-US" sz="2000" b="0" dirty="0" err="1"/>
              <a:t>separatrix</a:t>
            </a:r>
            <a:r>
              <a:rPr lang="en-US" sz="2000" b="0" dirty="0"/>
              <a:t>		0.33/0.49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Safety factor @95% flux surface			3.0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 err="1"/>
              <a:t>Toroidal</a:t>
            </a:r>
            <a:r>
              <a:rPr lang="en-US" sz="2000" b="0" dirty="0"/>
              <a:t> field @ 6.2 m radius				5.3 T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volume					837 m</a:t>
            </a:r>
            <a:r>
              <a:rPr lang="en-US" sz="2000" b="0" baseline="30000" dirty="0"/>
              <a:t>3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surface					678 m</a:t>
            </a:r>
            <a:r>
              <a:rPr lang="en-US" sz="2000" b="0" baseline="30000" dirty="0"/>
              <a:t>2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Installed auxiliary heating/current drive power	       73 MW (100 MW)</a:t>
            </a:r>
            <a:endParaRPr lang="en-US" altLang="en-GB" sz="3200" b="0" dirty="0"/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5715000" cy="11430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Physics of fusion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77248"/>
            <a:ext cx="4419600" cy="3647152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b="0" kern="1200" dirty="0">
                <a:latin typeface="Arial" charset="0"/>
              </a:rPr>
              <a:t>Fusion here refers to the controlled process in which two light atoms are fused together generating a heavier atom with the aim of generating </a:t>
            </a:r>
            <a:r>
              <a:rPr lang="en-GB" sz="1400" b="0" kern="1200" dirty="0" smtClean="0">
                <a:latin typeface="Arial" charset="0"/>
              </a:rPr>
              <a:t>energy.</a:t>
            </a:r>
          </a:p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b="0" kern="1200" dirty="0" smtClean="0">
              <a:latin typeface="Arial" charset="0"/>
            </a:endParaRPr>
          </a:p>
          <a:p>
            <a:r>
              <a:rPr lang="en-GB" sz="1400" b="0" kern="1200" dirty="0" smtClean="0">
                <a:latin typeface="Arial" charset="0"/>
              </a:rPr>
              <a:t>Binding energy is the energy that is released  when a nucleus is created from protons and neutrons.</a:t>
            </a:r>
          </a:p>
          <a:p>
            <a:pPr>
              <a:buNone/>
            </a:pPr>
            <a:endParaRPr lang="en-GB" sz="1400" b="0" kern="1200" dirty="0" smtClean="0">
              <a:latin typeface="Arial" charset="0"/>
            </a:endParaRPr>
          </a:p>
          <a:p>
            <a:r>
              <a:rPr lang="en-GB" sz="1400" b="0" kern="1200" dirty="0" smtClean="0">
                <a:latin typeface="Arial" charset="0"/>
              </a:rPr>
              <a:t>It is released during the formation of a nucleus.</a:t>
            </a:r>
          </a:p>
          <a:p>
            <a:pPr>
              <a:buNone/>
            </a:pPr>
            <a:endParaRPr lang="en-GB" sz="1400" b="0" kern="1200" dirty="0" smtClean="0">
              <a:latin typeface="Arial" charset="0"/>
            </a:endParaRPr>
          </a:p>
          <a:p>
            <a:r>
              <a:rPr lang="en-GB" sz="1400" b="0" kern="1200" dirty="0" smtClean="0">
                <a:latin typeface="Arial" charset="0"/>
              </a:rPr>
              <a:t>The greater the binding energy per nucleon in the atom, the greater the atom’s stability.</a:t>
            </a:r>
          </a:p>
          <a:p>
            <a:endParaRPr lang="en-GB" sz="1400" b="0" kern="1200" dirty="0" smtClean="0">
              <a:latin typeface="Arial" charset="0"/>
            </a:endParaRPr>
          </a:p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b="0" kern="12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kern="1200" dirty="0">
              <a:latin typeface="Arial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4648200" y="3693810"/>
            <a:ext cx="4495800" cy="3164190"/>
            <a:chOff x="4648200" y="3693810"/>
            <a:chExt cx="4495800" cy="316419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3693810"/>
              <a:ext cx="4495800" cy="316419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6248400" y="5105399"/>
              <a:ext cx="762000" cy="9760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 flipV="1">
              <a:off x="7820025" y="4314825"/>
              <a:ext cx="586081" cy="24790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6400800" y="5791200"/>
              <a:ext cx="725328" cy="2769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  <a:latin typeface="+mn-lt"/>
                </a:rPr>
                <a:t>Fusion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696200" y="4648200"/>
              <a:ext cx="692447" cy="2769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  <a:latin typeface="+mn-lt"/>
                </a:rPr>
                <a:t>Fission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7096340" y="4814548"/>
              <a:ext cx="1653740" cy="1152340"/>
              <a:chOff x="3911" y="2750"/>
              <a:chExt cx="1535" cy="1269"/>
            </a:xfrm>
          </p:grpSpPr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49" y="2976"/>
                <a:ext cx="545" cy="504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4740" y="3612"/>
                <a:ext cx="706" cy="40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002060"/>
                    </a:solidFill>
                    <a:latin typeface="+mn-lt"/>
                  </a:rPr>
                  <a:t>Symbol</a:t>
                </a:r>
                <a:r>
                  <a:rPr lang="en-GB" dirty="0">
                    <a:solidFill>
                      <a:srgbClr val="002060"/>
                    </a:solidFill>
                    <a:latin typeface="+mn-lt"/>
                  </a:rPr>
                  <a:t> </a:t>
                </a:r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3923" y="2750"/>
                <a:ext cx="677" cy="71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002060"/>
                    </a:solidFill>
                    <a:latin typeface="+mn-lt"/>
                  </a:rPr>
                  <a:t>Mass </a:t>
                </a:r>
              </a:p>
              <a:p>
                <a:r>
                  <a:rPr lang="en-GB" sz="1200" dirty="0">
                    <a:solidFill>
                      <a:srgbClr val="002060"/>
                    </a:solidFill>
                    <a:latin typeface="+mn-lt"/>
                  </a:rPr>
                  <a:t>Number</a:t>
                </a:r>
              </a:p>
              <a:p>
                <a:r>
                  <a:rPr lang="en-GB" sz="1200" dirty="0">
                    <a:solidFill>
                      <a:srgbClr val="002060"/>
                    </a:solidFill>
                    <a:latin typeface="+mn-lt"/>
                  </a:rPr>
                  <a:t>(A)</a:t>
                </a:r>
              </a:p>
            </p:txBody>
          </p:sp>
          <p:sp>
            <p:nvSpPr>
              <p:cNvPr id="17" name="Text Box 13"/>
              <p:cNvSpPr txBox="1">
                <a:spLocks noChangeArrowheads="1"/>
              </p:cNvSpPr>
              <p:nvPr/>
            </p:nvSpPr>
            <p:spPr bwMode="auto">
              <a:xfrm>
                <a:off x="3911" y="3443"/>
                <a:ext cx="677" cy="50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002060"/>
                    </a:solidFill>
                    <a:latin typeface="+mn-lt"/>
                  </a:rPr>
                  <a:t>Charge </a:t>
                </a:r>
              </a:p>
              <a:p>
                <a:r>
                  <a:rPr lang="en-GB" sz="1200" dirty="0">
                    <a:solidFill>
                      <a:srgbClr val="002060"/>
                    </a:solidFill>
                    <a:latin typeface="+mn-lt"/>
                  </a:rPr>
                  <a:t>Number</a:t>
                </a: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4468" y="2931"/>
                <a:ext cx="226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V="1">
                <a:off x="4558" y="3429"/>
                <a:ext cx="181" cy="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flipH="1" flipV="1">
                <a:off x="5057" y="3385"/>
                <a:ext cx="46" cy="2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743200" y="6096000"/>
            <a:ext cx="2209800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Arial" charset="0"/>
              </a:rPr>
              <a:t>Binding energy (in </a:t>
            </a:r>
            <a:r>
              <a:rPr lang="en-GB" sz="1200" dirty="0" err="1" smtClean="0">
                <a:latin typeface="Arial" charset="0"/>
              </a:rPr>
              <a:t>MeV</a:t>
            </a:r>
            <a:r>
              <a:rPr lang="en-GB" sz="1200" dirty="0" smtClean="0">
                <a:latin typeface="Arial" charset="0"/>
              </a:rPr>
              <a:t>) per particle as a function of the mass number (A) </a:t>
            </a:r>
          </a:p>
        </p:txBody>
      </p:sp>
      <p:pic>
        <p:nvPicPr>
          <p:cNvPr id="147457" name="Picture 1" descr="C:\Users\jo\Desktop\Fus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066800"/>
            <a:ext cx="3365763" cy="237777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Main differences ………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b="0" dirty="0"/>
              <a:t>All components must be actively cooled </a:t>
            </a:r>
          </a:p>
          <a:p>
            <a:r>
              <a:rPr lang="en-GB" sz="2000" b="0" dirty="0"/>
              <a:t>Superconducting coils. For 5 T and a major radius of 6 m one can work out the total current in the </a:t>
            </a:r>
            <a:r>
              <a:rPr lang="en-GB" sz="2000" b="0" dirty="0" err="1"/>
              <a:t>toroidal</a:t>
            </a:r>
            <a:r>
              <a:rPr lang="en-GB" sz="2000" b="0" dirty="0"/>
              <a:t> field coils </a:t>
            </a:r>
          </a:p>
          <a:p>
            <a:endParaRPr lang="en-GB" sz="2000" b="0" dirty="0"/>
          </a:p>
          <a:p>
            <a:endParaRPr lang="en-GB" sz="2000" b="0" dirty="0"/>
          </a:p>
          <a:p>
            <a:r>
              <a:rPr lang="en-GB" sz="2000" b="0" dirty="0"/>
              <a:t>If the electric field is 1 V/m this will lead to a dissipation (EJ Volume) of 4.5 GW. Much more than the fusion power. </a:t>
            </a:r>
          </a:p>
          <a:p>
            <a:r>
              <a:rPr lang="en-GB" sz="2000" b="0" dirty="0"/>
              <a:t>The best superconductor has a critical magnetic field of around 11 T. This limits the field in the plasma to 5 T !!!!  </a:t>
            </a:r>
          </a:p>
          <a:p>
            <a:r>
              <a:rPr lang="en-GB" sz="2000" b="0" dirty="0"/>
              <a:t>Neutron shielding. Superconducting coils must be shielded from the neutrons, which could damage the material or lead to the quenching of the superconductor 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0"/>
            <a:ext cx="3251200" cy="75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Design - vessel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4613275" cy="4191000"/>
          </a:xfrm>
        </p:spPr>
        <p:txBody>
          <a:bodyPr/>
          <a:lstStyle/>
          <a:p>
            <a:r>
              <a:rPr lang="en-US" sz="1800" b="0" dirty="0"/>
              <a:t>The double-walled vacuum vessel is lined by modular removable components, including </a:t>
            </a:r>
            <a:r>
              <a:rPr lang="en-US" sz="1800" b="0" dirty="0" err="1"/>
              <a:t>divertor</a:t>
            </a:r>
            <a:r>
              <a:rPr lang="en-US" sz="1800" b="0" dirty="0"/>
              <a:t> cassettes, and diagnostics sensors, as well as port plugs for limiters, heating antennae, and diagnostics. </a:t>
            </a:r>
          </a:p>
          <a:p>
            <a:r>
              <a:rPr lang="en-US" sz="1800" b="0" dirty="0"/>
              <a:t>The total vessel/in-vessel mass is ~10,000 t.</a:t>
            </a:r>
          </a:p>
          <a:p>
            <a:r>
              <a:rPr lang="en-US" sz="1800" b="0" dirty="0"/>
              <a:t>These components absorb most of the radiated heat and protect the magnet coils from excessive nuclear radiation. The shielding is steel and water, the latter removing heat from absorbed neutrons. </a:t>
            </a:r>
          </a:p>
          <a:p>
            <a:endParaRPr lang="en-GB" sz="1800" b="0" dirty="0"/>
          </a:p>
        </p:txBody>
      </p:sp>
      <p:pic>
        <p:nvPicPr>
          <p:cNvPr id="1024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3521" b="10422"/>
          <a:stretch>
            <a:fillRect/>
          </a:stretch>
        </p:blipFill>
        <p:spPr>
          <a:xfrm>
            <a:off x="5181600" y="1600200"/>
            <a:ext cx="3290888" cy="4648200"/>
          </a:xfrm>
          <a:noFill/>
          <a:ln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Design - </a:t>
            </a:r>
            <a:r>
              <a:rPr lang="en-US" altLang="en-GB" i="1" dirty="0" err="1" smtClean="0">
                <a:solidFill>
                  <a:srgbClr val="000099"/>
                </a:solidFill>
                <a:cs typeface="Times New Roman" pitchFamily="18" charset="0"/>
              </a:rPr>
              <a:t>divertor</a:t>
            </a:r>
            <a:endParaRPr lang="en-US" altLang="en-GB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 flipH="1">
            <a:off x="4648200" y="1447800"/>
            <a:ext cx="4495800" cy="5867400"/>
          </a:xfrm>
          <a:noFill/>
          <a:ln/>
        </p:spPr>
        <p:txBody>
          <a:bodyPr lIns="90487" tIns="44450" rIns="90487" bIns="44450"/>
          <a:lstStyle/>
          <a:p>
            <a:pPr marL="0" indent="0">
              <a:lnSpc>
                <a:spcPct val="80000"/>
              </a:lnSpc>
            </a:pPr>
            <a:r>
              <a:rPr lang="en-US" sz="2000" b="0" dirty="0"/>
              <a:t>The </a:t>
            </a:r>
            <a:r>
              <a:rPr lang="en-US" sz="2000" b="0" dirty="0" err="1"/>
              <a:t>divertor</a:t>
            </a:r>
            <a:r>
              <a:rPr lang="en-US" sz="2000" b="0" dirty="0"/>
              <a:t> is made up of 54 cassettes. The target and </a:t>
            </a:r>
            <a:r>
              <a:rPr lang="en-US" sz="2000" b="0" dirty="0" err="1"/>
              <a:t>divertor</a:t>
            </a:r>
            <a:r>
              <a:rPr lang="en-US" sz="2000" b="0" dirty="0"/>
              <a:t> floor form a V which traps neutral particles protecting the target plates, without adversely affecting helium removal. The large opening between the inner and outer </a:t>
            </a:r>
            <a:r>
              <a:rPr lang="en-US" sz="2000" b="0" dirty="0" err="1"/>
              <a:t>divertor</a:t>
            </a:r>
            <a:r>
              <a:rPr lang="en-US" sz="2000" b="0" dirty="0"/>
              <a:t> balances heat loads in the inboard and outboard channels. </a:t>
            </a:r>
          </a:p>
          <a:p>
            <a:pPr marL="0" indent="0">
              <a:lnSpc>
                <a:spcPct val="80000"/>
              </a:lnSpc>
            </a:pPr>
            <a:r>
              <a:rPr lang="en-US" sz="2000" b="0" dirty="0"/>
              <a:t>The design uses C at the vertical target strike points.  W is the backup, and both materials have their advantages and disadvantages. C is best able to withstand large power density pulses (ELMs, disruptions), but gives rise to dust and T co-deposited with C which has to be periodically removed. The best </a:t>
            </a:r>
            <a:r>
              <a:rPr lang="en-US" sz="2000" b="0" dirty="0" err="1"/>
              <a:t>judgement</a:t>
            </a:r>
            <a:r>
              <a:rPr lang="en-US" sz="2000" b="0" dirty="0"/>
              <a:t> of the relative merits can be made at the time of the experiments.</a:t>
            </a:r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304800" y="1676400"/>
          <a:ext cx="4343400" cy="4332288"/>
        </p:xfrm>
        <a:graphic>
          <a:graphicData uri="http://schemas.openxmlformats.org/presentationml/2006/ole">
            <p:oleObj spid="_x0000_s133122" name="Document" r:id="rId4" imgW="3392424" imgH="2758440" progId="Word.Document.8">
              <p:embed/>
            </p:oleObj>
          </a:graphicData>
        </a:graphic>
      </p:graphicFrame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20100" cy="698500"/>
          </a:xfrm>
          <a:noFill/>
          <a:ln/>
        </p:spPr>
        <p:txBody>
          <a:bodyPr anchor="ctr"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Remote handing to replace to cassettes  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76400"/>
            <a:ext cx="54102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Design – </a:t>
            </a:r>
            <a:r>
              <a:rPr lang="en-US" altLang="en-GB" i="1" dirty="0" err="1" smtClean="0">
                <a:solidFill>
                  <a:srgbClr val="000099"/>
                </a:solidFill>
                <a:cs typeface="Times New Roman" pitchFamily="18" charset="0"/>
              </a:rPr>
              <a:t>Tokamak</a:t>
            </a:r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 building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029200" y="1905000"/>
            <a:ext cx="36576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latin typeface="+mn-lt"/>
              </a:rPr>
              <a:t>Provides a biological shield around cryostat to </a:t>
            </a:r>
            <a:r>
              <a:rPr lang="en-US" dirty="0" smtClean="0">
                <a:latin typeface="+mn-lt"/>
              </a:rPr>
              <a:t>minimize </a:t>
            </a:r>
            <a:r>
              <a:rPr lang="en-US" dirty="0">
                <a:latin typeface="+mn-lt"/>
              </a:rPr>
              <a:t>activation and permit human access.</a:t>
            </a:r>
          </a:p>
          <a:p>
            <a: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latin typeface="+mn-lt"/>
              </a:rPr>
              <a:t>Additional confinement barrier.</a:t>
            </a:r>
          </a:p>
          <a:p>
            <a: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latin typeface="+mn-lt"/>
              </a:rPr>
              <a:t>Allows contamination spread to be controlled.</a:t>
            </a:r>
          </a:p>
          <a:p>
            <a: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latin typeface="+mn-lt"/>
              </a:rPr>
              <a:t>Provides shielding during remote handling cask transport.</a:t>
            </a:r>
          </a:p>
          <a:p>
            <a: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latin typeface="+mn-lt"/>
              </a:rPr>
              <a:t>Can be seismically isolated.</a:t>
            </a:r>
          </a:p>
          <a:p>
            <a: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</a:pPr>
            <a:endParaRPr lang="en-US" dirty="0">
              <a:latin typeface="+mn-lt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28800"/>
            <a:ext cx="4365625" cy="453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8104188" cy="765175"/>
          </a:xfrm>
          <a:noFill/>
          <a:ln/>
        </p:spPr>
        <p:txBody>
          <a:bodyPr lIns="90487" tIns="44450" rIns="90487" bIns="44450" anchor="ctr"/>
          <a:lstStyle/>
          <a:p>
            <a:r>
              <a:rPr lang="de-DE" altLang="en-GB" i="1" dirty="0" err="1" smtClean="0">
                <a:solidFill>
                  <a:srgbClr val="000099"/>
                </a:solidFill>
                <a:cs typeface="Times New Roman" pitchFamily="18" charset="0"/>
              </a:rPr>
              <a:t>Schedule</a:t>
            </a:r>
            <a:endParaRPr lang="en-GB" altLang="en-GB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0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762000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1524000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2287588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>
            <a:off x="3049588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3811588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4573588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5335588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6097588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6861175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>
            <a:off x="7623175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8385175" y="2287588"/>
            <a:ext cx="0" cy="3459162"/>
          </a:xfrm>
          <a:prstGeom prst="line">
            <a:avLst/>
          </a:prstGeom>
          <a:noFill/>
          <a:ln w="12700">
            <a:solidFill>
              <a:srgbClr val="FFEE00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2005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762000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762000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2006</a:t>
            </a:r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1524000" y="2076450"/>
            <a:ext cx="763588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1524000" y="2076450"/>
            <a:ext cx="763588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2007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287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2287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2008</a:t>
            </a:r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3049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3049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2009</a:t>
            </a:r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3811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3811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2010</a:t>
            </a: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573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573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2011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335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5335588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2012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6097588" y="2076450"/>
            <a:ext cx="763587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6097588" y="2076450"/>
            <a:ext cx="763587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2013</a:t>
            </a: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6861175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6861175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2014</a:t>
            </a: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623175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96" name="Rectangle 36"/>
          <p:cNvSpPr>
            <a:spLocks noChangeArrowheads="1"/>
          </p:cNvSpPr>
          <p:nvPr/>
        </p:nvSpPr>
        <p:spPr bwMode="auto">
          <a:xfrm>
            <a:off x="7623175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2015</a:t>
            </a:r>
          </a:p>
        </p:txBody>
      </p:sp>
      <p:sp>
        <p:nvSpPr>
          <p:cNvPr id="40997" name="AutoShape 37"/>
          <p:cNvSpPr>
            <a:spLocks noChangeArrowheads="1"/>
          </p:cNvSpPr>
          <p:nvPr/>
        </p:nvSpPr>
        <p:spPr bwMode="auto">
          <a:xfrm flipH="1" flipV="1">
            <a:off x="1409700" y="1863725"/>
            <a:ext cx="228600" cy="1412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98" name="AutoShape 38"/>
          <p:cNvSpPr>
            <a:spLocks noChangeArrowheads="1"/>
          </p:cNvSpPr>
          <p:nvPr/>
        </p:nvSpPr>
        <p:spPr bwMode="auto">
          <a:xfrm flipH="1" flipV="1">
            <a:off x="2728913" y="1851025"/>
            <a:ext cx="228600" cy="1412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999" name="AutoShape 39"/>
          <p:cNvSpPr>
            <a:spLocks noChangeArrowheads="1"/>
          </p:cNvSpPr>
          <p:nvPr/>
        </p:nvSpPr>
        <p:spPr bwMode="auto">
          <a:xfrm flipH="1" flipV="1">
            <a:off x="5449888" y="1863725"/>
            <a:ext cx="228600" cy="1412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eaLnBrk="0" hangingPunct="0"/>
            <a:endParaRPr lang="en-GB" sz="1600" b="1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41000" name="AutoShape 40"/>
          <p:cNvSpPr>
            <a:spLocks noChangeArrowheads="1"/>
          </p:cNvSpPr>
          <p:nvPr/>
        </p:nvSpPr>
        <p:spPr bwMode="auto">
          <a:xfrm flipH="1" flipV="1">
            <a:off x="8804275" y="1863725"/>
            <a:ext cx="228600" cy="1412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eaLnBrk="0" hangingPunct="0"/>
            <a:endParaRPr lang="en-GB" sz="1600" b="1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41001" name="Text Box 41"/>
          <p:cNvSpPr txBox="1">
            <a:spLocks noChangeArrowheads="1"/>
          </p:cNvSpPr>
          <p:nvPr/>
        </p:nvSpPr>
        <p:spPr bwMode="auto">
          <a:xfrm>
            <a:off x="457200" y="1497013"/>
            <a:ext cx="21336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ITER IO</a:t>
            </a: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2206625" y="1370013"/>
            <a:ext cx="13731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LICENSE TO CONSTRUCT</a:t>
            </a:r>
          </a:p>
        </p:txBody>
      </p:sp>
      <p:sp>
        <p:nvSpPr>
          <p:cNvPr id="41003" name="Text Box 43"/>
          <p:cNvSpPr txBox="1">
            <a:spLocks noChangeArrowheads="1"/>
          </p:cNvSpPr>
          <p:nvPr/>
        </p:nvSpPr>
        <p:spPr bwMode="auto">
          <a:xfrm>
            <a:off x="4611688" y="1370013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TOKAMAK ASSEMBLY STARTS</a:t>
            </a:r>
          </a:p>
        </p:txBody>
      </p:sp>
      <p:sp>
        <p:nvSpPr>
          <p:cNvPr id="41004" name="Text Box 44"/>
          <p:cNvSpPr txBox="1">
            <a:spLocks noChangeArrowheads="1"/>
          </p:cNvSpPr>
          <p:nvPr/>
        </p:nvSpPr>
        <p:spPr bwMode="auto">
          <a:xfrm>
            <a:off x="8347075" y="1370013"/>
            <a:ext cx="1143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b="1">
                <a:solidFill>
                  <a:srgbClr val="FFCC00"/>
                </a:solidFill>
                <a:latin typeface="Helvetica" charset="0"/>
              </a:rPr>
              <a:t>FIRST PLASMA</a:t>
            </a:r>
          </a:p>
        </p:txBody>
      </p:sp>
      <p:sp>
        <p:nvSpPr>
          <p:cNvPr id="41005" name="Rectangle 45"/>
          <p:cNvSpPr>
            <a:spLocks noChangeArrowheads="1"/>
          </p:cNvSpPr>
          <p:nvPr/>
        </p:nvSpPr>
        <p:spPr bwMode="auto">
          <a:xfrm>
            <a:off x="1570038" y="2500313"/>
            <a:ext cx="355600" cy="69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06" name="Rectangle 46"/>
          <p:cNvSpPr>
            <a:spLocks noChangeArrowheads="1"/>
          </p:cNvSpPr>
          <p:nvPr/>
        </p:nvSpPr>
        <p:spPr bwMode="auto">
          <a:xfrm>
            <a:off x="2001838" y="2570163"/>
            <a:ext cx="839787" cy="698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2841625" y="2640013"/>
            <a:ext cx="609600" cy="71437"/>
          </a:xfrm>
          <a:prstGeom prst="rect">
            <a:avLst/>
          </a:prstGeom>
          <a:solidFill>
            <a:srgbClr val="18F57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08" name="Rectangle 48"/>
          <p:cNvSpPr>
            <a:spLocks noChangeArrowheads="1"/>
          </p:cNvSpPr>
          <p:nvPr/>
        </p:nvSpPr>
        <p:spPr bwMode="auto">
          <a:xfrm>
            <a:off x="3451225" y="2852738"/>
            <a:ext cx="2133600" cy="69850"/>
          </a:xfrm>
          <a:prstGeom prst="rect">
            <a:avLst/>
          </a:prstGeom>
          <a:solidFill>
            <a:srgbClr val="18F57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5584825" y="3770313"/>
            <a:ext cx="2668588" cy="69850"/>
          </a:xfrm>
          <a:prstGeom prst="rect">
            <a:avLst/>
          </a:prstGeom>
          <a:solidFill>
            <a:srgbClr val="18F57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0" name="Line 50"/>
          <p:cNvSpPr>
            <a:spLocks noChangeShapeType="1"/>
          </p:cNvSpPr>
          <p:nvPr/>
        </p:nvSpPr>
        <p:spPr bwMode="auto">
          <a:xfrm>
            <a:off x="-304800" y="4405313"/>
            <a:ext cx="9528175" cy="0"/>
          </a:xfrm>
          <a:prstGeom prst="line">
            <a:avLst/>
          </a:prstGeom>
          <a:noFill/>
          <a:ln w="12700">
            <a:solidFill>
              <a:srgbClr val="FFE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Rectangle 51"/>
          <p:cNvSpPr>
            <a:spLocks noChangeArrowheads="1"/>
          </p:cNvSpPr>
          <p:nvPr/>
        </p:nvSpPr>
        <p:spPr bwMode="auto">
          <a:xfrm>
            <a:off x="7262813" y="4146550"/>
            <a:ext cx="1600200" cy="71438"/>
          </a:xfrm>
          <a:prstGeom prst="rect">
            <a:avLst/>
          </a:prstGeom>
          <a:solidFill>
            <a:srgbClr val="18F57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2" name="Rectangle 52"/>
          <p:cNvSpPr>
            <a:spLocks noChangeArrowheads="1"/>
          </p:cNvSpPr>
          <p:nvPr/>
        </p:nvSpPr>
        <p:spPr bwMode="auto">
          <a:xfrm>
            <a:off x="3984625" y="3346450"/>
            <a:ext cx="3430588" cy="71438"/>
          </a:xfrm>
          <a:prstGeom prst="rect">
            <a:avLst/>
          </a:prstGeom>
          <a:solidFill>
            <a:srgbClr val="18F57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3" name="Rectangle 53"/>
          <p:cNvSpPr>
            <a:spLocks noChangeArrowheads="1"/>
          </p:cNvSpPr>
          <p:nvPr/>
        </p:nvSpPr>
        <p:spPr bwMode="auto">
          <a:xfrm>
            <a:off x="1531938" y="4694238"/>
            <a:ext cx="381000" cy="69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4" name="Rectangle 54"/>
          <p:cNvSpPr>
            <a:spLocks noChangeArrowheads="1"/>
          </p:cNvSpPr>
          <p:nvPr/>
        </p:nvSpPr>
        <p:spPr bwMode="auto">
          <a:xfrm>
            <a:off x="1912938" y="4687888"/>
            <a:ext cx="1004887" cy="71437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5" name="Rectangle 55"/>
          <p:cNvSpPr>
            <a:spLocks noChangeArrowheads="1"/>
          </p:cNvSpPr>
          <p:nvPr/>
        </p:nvSpPr>
        <p:spPr bwMode="auto">
          <a:xfrm>
            <a:off x="2917825" y="4687888"/>
            <a:ext cx="5335588" cy="71437"/>
          </a:xfrm>
          <a:prstGeom prst="rect">
            <a:avLst/>
          </a:prstGeom>
          <a:solidFill>
            <a:srgbClr val="18F57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6" name="Rectangle 56"/>
          <p:cNvSpPr>
            <a:spLocks noChangeArrowheads="1"/>
          </p:cNvSpPr>
          <p:nvPr/>
        </p:nvSpPr>
        <p:spPr bwMode="auto">
          <a:xfrm>
            <a:off x="1519238" y="5376863"/>
            <a:ext cx="412750" cy="63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7" name="Rectangle 57"/>
          <p:cNvSpPr>
            <a:spLocks noChangeArrowheads="1"/>
          </p:cNvSpPr>
          <p:nvPr/>
        </p:nvSpPr>
        <p:spPr bwMode="auto">
          <a:xfrm>
            <a:off x="1938338" y="5383213"/>
            <a:ext cx="979487" cy="65087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8" name="Rectangle 58"/>
          <p:cNvSpPr>
            <a:spLocks noChangeArrowheads="1"/>
          </p:cNvSpPr>
          <p:nvPr/>
        </p:nvSpPr>
        <p:spPr bwMode="auto">
          <a:xfrm>
            <a:off x="2917825" y="5383213"/>
            <a:ext cx="3581400" cy="71437"/>
          </a:xfrm>
          <a:prstGeom prst="rect">
            <a:avLst/>
          </a:prstGeom>
          <a:solidFill>
            <a:srgbClr val="18F57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19" name="Text Box 59"/>
          <p:cNvSpPr txBox="1">
            <a:spLocks noChangeArrowheads="1"/>
          </p:cNvSpPr>
          <p:nvPr/>
        </p:nvSpPr>
        <p:spPr bwMode="auto">
          <a:xfrm>
            <a:off x="1341438" y="2571750"/>
            <a:ext cx="4302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Bid</a:t>
            </a:r>
          </a:p>
        </p:txBody>
      </p:sp>
      <p:sp>
        <p:nvSpPr>
          <p:cNvPr id="41020" name="Text Box 60"/>
          <p:cNvSpPr txBox="1">
            <a:spLocks noChangeArrowheads="1"/>
          </p:cNvSpPr>
          <p:nvPr/>
        </p:nvSpPr>
        <p:spPr bwMode="auto">
          <a:xfrm>
            <a:off x="1684338" y="2687638"/>
            <a:ext cx="811212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Contract</a:t>
            </a:r>
            <a:endParaRPr lang="en-GB" sz="1600" b="1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41021" name="Text Box 61"/>
          <p:cNvSpPr txBox="1">
            <a:spLocks noChangeArrowheads="1"/>
          </p:cNvSpPr>
          <p:nvPr/>
        </p:nvSpPr>
        <p:spPr bwMode="auto">
          <a:xfrm>
            <a:off x="2901950" y="2430463"/>
            <a:ext cx="1014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EXCAVATE</a:t>
            </a:r>
          </a:p>
        </p:txBody>
      </p:sp>
      <p:sp>
        <p:nvSpPr>
          <p:cNvPr id="41022" name="Text Box 62"/>
          <p:cNvSpPr txBox="1">
            <a:spLocks noChangeArrowheads="1"/>
          </p:cNvSpPr>
          <p:nvPr/>
        </p:nvSpPr>
        <p:spPr bwMode="auto">
          <a:xfrm>
            <a:off x="4349750" y="2608263"/>
            <a:ext cx="17414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TOKAMAK BUILDING</a:t>
            </a:r>
          </a:p>
        </p:txBody>
      </p:sp>
      <p:sp>
        <p:nvSpPr>
          <p:cNvPr id="41023" name="Text Box 63"/>
          <p:cNvSpPr txBox="1">
            <a:spLocks noChangeArrowheads="1"/>
          </p:cNvSpPr>
          <p:nvPr/>
        </p:nvSpPr>
        <p:spPr bwMode="auto">
          <a:xfrm>
            <a:off x="4656138" y="3101975"/>
            <a:ext cx="15986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OTHER BUILDINGS</a:t>
            </a:r>
          </a:p>
        </p:txBody>
      </p:sp>
      <p:sp>
        <p:nvSpPr>
          <p:cNvPr id="41024" name="Text Box 64"/>
          <p:cNvSpPr txBox="1">
            <a:spLocks noChangeArrowheads="1"/>
          </p:cNvSpPr>
          <p:nvPr/>
        </p:nvSpPr>
        <p:spPr bwMode="auto">
          <a:xfrm>
            <a:off x="3679825" y="3702050"/>
            <a:ext cx="185261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TOKAMAK ASSEMBLY</a:t>
            </a:r>
          </a:p>
        </p:txBody>
      </p:sp>
      <p:sp>
        <p:nvSpPr>
          <p:cNvPr id="41025" name="Text Box 65"/>
          <p:cNvSpPr txBox="1">
            <a:spLocks noChangeArrowheads="1"/>
          </p:cNvSpPr>
          <p:nvPr/>
        </p:nvSpPr>
        <p:spPr bwMode="auto">
          <a:xfrm>
            <a:off x="7410450" y="4200525"/>
            <a:ext cx="146867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COMMISSIONING</a:t>
            </a:r>
          </a:p>
        </p:txBody>
      </p:sp>
      <p:sp>
        <p:nvSpPr>
          <p:cNvPr id="41026" name="Text Box 66"/>
          <p:cNvSpPr txBox="1">
            <a:spLocks noChangeArrowheads="1"/>
          </p:cNvSpPr>
          <p:nvPr/>
        </p:nvSpPr>
        <p:spPr bwMode="auto">
          <a:xfrm>
            <a:off x="158750" y="4575175"/>
            <a:ext cx="8445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MAGNET</a:t>
            </a:r>
          </a:p>
        </p:txBody>
      </p:sp>
      <p:sp>
        <p:nvSpPr>
          <p:cNvPr id="41027" name="Text Box 67"/>
          <p:cNvSpPr txBox="1">
            <a:spLocks noChangeArrowheads="1"/>
          </p:cNvSpPr>
          <p:nvPr/>
        </p:nvSpPr>
        <p:spPr bwMode="auto">
          <a:xfrm>
            <a:off x="233363" y="5210175"/>
            <a:ext cx="7858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VESSEL</a:t>
            </a:r>
          </a:p>
        </p:txBody>
      </p:sp>
      <p:sp>
        <p:nvSpPr>
          <p:cNvPr id="41028" name="Text Box 68"/>
          <p:cNvSpPr txBox="1">
            <a:spLocks noChangeArrowheads="1"/>
          </p:cNvSpPr>
          <p:nvPr/>
        </p:nvSpPr>
        <p:spPr bwMode="auto">
          <a:xfrm>
            <a:off x="1346200" y="4456113"/>
            <a:ext cx="4302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Bid</a:t>
            </a:r>
          </a:p>
        </p:txBody>
      </p:sp>
      <p:sp>
        <p:nvSpPr>
          <p:cNvPr id="41029" name="Text Box 69"/>
          <p:cNvSpPr txBox="1">
            <a:spLocks noChangeArrowheads="1"/>
          </p:cNvSpPr>
          <p:nvPr/>
        </p:nvSpPr>
        <p:spPr bwMode="auto">
          <a:xfrm>
            <a:off x="1855788" y="4397375"/>
            <a:ext cx="13874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Vendor’s Design</a:t>
            </a:r>
          </a:p>
        </p:txBody>
      </p:sp>
      <p:sp>
        <p:nvSpPr>
          <p:cNvPr id="41030" name="Text Box 70"/>
          <p:cNvSpPr txBox="1">
            <a:spLocks noChangeArrowheads="1"/>
          </p:cNvSpPr>
          <p:nvPr/>
        </p:nvSpPr>
        <p:spPr bwMode="auto">
          <a:xfrm>
            <a:off x="1328738" y="5126038"/>
            <a:ext cx="430212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Bid</a:t>
            </a:r>
          </a:p>
        </p:txBody>
      </p:sp>
      <p:sp>
        <p:nvSpPr>
          <p:cNvPr id="41031" name="Text Box 71"/>
          <p:cNvSpPr txBox="1">
            <a:spLocks noChangeArrowheads="1"/>
          </p:cNvSpPr>
          <p:nvPr/>
        </p:nvSpPr>
        <p:spPr bwMode="auto">
          <a:xfrm>
            <a:off x="5040313" y="3911600"/>
            <a:ext cx="774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Install</a:t>
            </a:r>
          </a:p>
          <a:p>
            <a:pPr algn="r"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cryostat</a:t>
            </a:r>
          </a:p>
        </p:txBody>
      </p:sp>
      <p:sp>
        <p:nvSpPr>
          <p:cNvPr id="41032" name="Text Box 72"/>
          <p:cNvSpPr txBox="1">
            <a:spLocks noChangeArrowheads="1"/>
          </p:cNvSpPr>
          <p:nvPr/>
        </p:nvSpPr>
        <p:spPr bwMode="auto">
          <a:xfrm>
            <a:off x="5562600" y="3468688"/>
            <a:ext cx="1014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First sector</a:t>
            </a:r>
          </a:p>
        </p:txBody>
      </p:sp>
      <p:sp>
        <p:nvSpPr>
          <p:cNvPr id="41033" name="Text Box 73"/>
          <p:cNvSpPr txBox="1">
            <a:spLocks noChangeArrowheads="1"/>
          </p:cNvSpPr>
          <p:nvPr/>
        </p:nvSpPr>
        <p:spPr bwMode="auto">
          <a:xfrm>
            <a:off x="6575425" y="3463925"/>
            <a:ext cx="11239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Complete VV</a:t>
            </a:r>
          </a:p>
        </p:txBody>
      </p:sp>
      <p:sp>
        <p:nvSpPr>
          <p:cNvPr id="41034" name="Text Box 74"/>
          <p:cNvSpPr txBox="1">
            <a:spLocks noChangeArrowheads="1"/>
          </p:cNvSpPr>
          <p:nvPr/>
        </p:nvSpPr>
        <p:spPr bwMode="auto">
          <a:xfrm>
            <a:off x="7796213" y="3300413"/>
            <a:ext cx="1327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Complete </a:t>
            </a:r>
          </a:p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blanket/divertor</a:t>
            </a:r>
          </a:p>
        </p:txBody>
      </p:sp>
      <p:sp>
        <p:nvSpPr>
          <p:cNvPr id="41035" name="Text Box 75"/>
          <p:cNvSpPr txBox="1">
            <a:spLocks noChangeArrowheads="1"/>
          </p:cNvSpPr>
          <p:nvPr/>
        </p:nvSpPr>
        <p:spPr bwMode="auto">
          <a:xfrm>
            <a:off x="5705475" y="3911600"/>
            <a:ext cx="4889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PFC</a:t>
            </a:r>
          </a:p>
        </p:txBody>
      </p:sp>
      <p:sp>
        <p:nvSpPr>
          <p:cNvPr id="41036" name="Text Box 76"/>
          <p:cNvSpPr txBox="1">
            <a:spLocks noChangeArrowheads="1"/>
          </p:cNvSpPr>
          <p:nvPr/>
        </p:nvSpPr>
        <p:spPr bwMode="auto">
          <a:xfrm>
            <a:off x="7754938" y="3889375"/>
            <a:ext cx="88678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Install CS</a:t>
            </a:r>
          </a:p>
        </p:txBody>
      </p:sp>
      <p:sp>
        <p:nvSpPr>
          <p:cNvPr id="41037" name="Text Box 77"/>
          <p:cNvSpPr txBox="1">
            <a:spLocks noChangeArrowheads="1"/>
          </p:cNvSpPr>
          <p:nvPr/>
        </p:nvSpPr>
        <p:spPr bwMode="auto">
          <a:xfrm>
            <a:off x="4441825" y="5537200"/>
            <a:ext cx="101441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First sector</a:t>
            </a:r>
          </a:p>
        </p:txBody>
      </p:sp>
      <p:sp>
        <p:nvSpPr>
          <p:cNvPr id="41038" name="Text Box 78"/>
          <p:cNvSpPr txBox="1">
            <a:spLocks noChangeArrowheads="1"/>
          </p:cNvSpPr>
          <p:nvPr/>
        </p:nvSpPr>
        <p:spPr bwMode="auto">
          <a:xfrm>
            <a:off x="5965825" y="5537200"/>
            <a:ext cx="9969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Last sector</a:t>
            </a:r>
          </a:p>
        </p:txBody>
      </p:sp>
      <p:sp>
        <p:nvSpPr>
          <p:cNvPr id="41039" name="Text Box 79"/>
          <p:cNvSpPr txBox="1">
            <a:spLocks noChangeArrowheads="1"/>
          </p:cNvSpPr>
          <p:nvPr/>
        </p:nvSpPr>
        <p:spPr bwMode="auto">
          <a:xfrm>
            <a:off x="7948613" y="4859338"/>
            <a:ext cx="750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Last CS</a:t>
            </a:r>
          </a:p>
        </p:txBody>
      </p:sp>
      <p:sp>
        <p:nvSpPr>
          <p:cNvPr id="41040" name="Text Box 80"/>
          <p:cNvSpPr txBox="1">
            <a:spLocks noChangeArrowheads="1"/>
          </p:cNvSpPr>
          <p:nvPr/>
        </p:nvSpPr>
        <p:spPr bwMode="auto">
          <a:xfrm>
            <a:off x="6499225" y="4859338"/>
            <a:ext cx="8366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Last TFC</a:t>
            </a:r>
          </a:p>
        </p:txBody>
      </p:sp>
      <p:sp>
        <p:nvSpPr>
          <p:cNvPr id="41041" name="Text Box 81"/>
          <p:cNvSpPr txBox="1">
            <a:spLocks noChangeArrowheads="1"/>
          </p:cNvSpPr>
          <p:nvPr/>
        </p:nvSpPr>
        <p:spPr bwMode="auto">
          <a:xfrm>
            <a:off x="4806950" y="4856163"/>
            <a:ext cx="3952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CS</a:t>
            </a:r>
          </a:p>
        </p:txBody>
      </p:sp>
      <p:sp>
        <p:nvSpPr>
          <p:cNvPr id="41042" name="Text Box 82"/>
          <p:cNvSpPr txBox="1">
            <a:spLocks noChangeArrowheads="1"/>
          </p:cNvSpPr>
          <p:nvPr/>
        </p:nvSpPr>
        <p:spPr bwMode="auto">
          <a:xfrm>
            <a:off x="3816350" y="4856163"/>
            <a:ext cx="488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PFC</a:t>
            </a:r>
          </a:p>
        </p:txBody>
      </p:sp>
      <p:sp>
        <p:nvSpPr>
          <p:cNvPr id="41043" name="Text Box 83"/>
          <p:cNvSpPr txBox="1">
            <a:spLocks noChangeArrowheads="1"/>
          </p:cNvSpPr>
          <p:nvPr/>
        </p:nvSpPr>
        <p:spPr bwMode="auto">
          <a:xfrm>
            <a:off x="4425950" y="4856163"/>
            <a:ext cx="4810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TFC</a:t>
            </a:r>
          </a:p>
        </p:txBody>
      </p:sp>
      <p:sp>
        <p:nvSpPr>
          <p:cNvPr id="41044" name="Text Box 84"/>
          <p:cNvSpPr txBox="1">
            <a:spLocks noChangeArrowheads="1"/>
          </p:cNvSpPr>
          <p:nvPr/>
        </p:nvSpPr>
        <p:spPr bwMode="auto">
          <a:xfrm>
            <a:off x="3830638" y="4994275"/>
            <a:ext cx="133508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fabrication start</a:t>
            </a:r>
          </a:p>
        </p:txBody>
      </p:sp>
      <p:sp>
        <p:nvSpPr>
          <p:cNvPr id="41045" name="AutoShape 85"/>
          <p:cNvSpPr>
            <a:spLocks noChangeArrowheads="1"/>
          </p:cNvSpPr>
          <p:nvPr/>
        </p:nvSpPr>
        <p:spPr bwMode="auto">
          <a:xfrm flipH="1" flipV="1">
            <a:off x="7872413" y="3700463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46" name="Text Box 86"/>
          <p:cNvSpPr txBox="1">
            <a:spLocks noChangeArrowheads="1"/>
          </p:cNvSpPr>
          <p:nvPr/>
        </p:nvSpPr>
        <p:spPr bwMode="auto">
          <a:xfrm>
            <a:off x="1519238" y="4854575"/>
            <a:ext cx="8112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Contract</a:t>
            </a:r>
            <a:endParaRPr lang="en-GB" sz="1600" b="1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41047" name="Text Box 87"/>
          <p:cNvSpPr txBox="1">
            <a:spLocks noChangeArrowheads="1"/>
          </p:cNvSpPr>
          <p:nvPr/>
        </p:nvSpPr>
        <p:spPr bwMode="auto">
          <a:xfrm>
            <a:off x="1550988" y="5505450"/>
            <a:ext cx="8112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Contract</a:t>
            </a:r>
            <a:endParaRPr lang="en-GB" sz="1600" b="1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41048" name="AutoShape 88"/>
          <p:cNvSpPr>
            <a:spLocks noChangeArrowheads="1"/>
          </p:cNvSpPr>
          <p:nvPr/>
        </p:nvSpPr>
        <p:spPr bwMode="auto">
          <a:xfrm flipH="1">
            <a:off x="1862138" y="5457825"/>
            <a:ext cx="152400" cy="714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49" name="AutoShape 89"/>
          <p:cNvSpPr>
            <a:spLocks noChangeArrowheads="1"/>
          </p:cNvSpPr>
          <p:nvPr/>
        </p:nvSpPr>
        <p:spPr bwMode="auto">
          <a:xfrm flipH="1">
            <a:off x="4899025" y="5464175"/>
            <a:ext cx="152400" cy="714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0" name="AutoShape 90"/>
          <p:cNvSpPr>
            <a:spLocks noChangeArrowheads="1"/>
          </p:cNvSpPr>
          <p:nvPr/>
        </p:nvSpPr>
        <p:spPr bwMode="auto">
          <a:xfrm flipH="1">
            <a:off x="6423025" y="5464175"/>
            <a:ext cx="152400" cy="714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1" name="AutoShape 91"/>
          <p:cNvSpPr>
            <a:spLocks noChangeArrowheads="1"/>
          </p:cNvSpPr>
          <p:nvPr/>
        </p:nvSpPr>
        <p:spPr bwMode="auto">
          <a:xfrm flipH="1">
            <a:off x="1868488" y="4810125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2" name="AutoShape 92"/>
          <p:cNvSpPr>
            <a:spLocks noChangeArrowheads="1"/>
          </p:cNvSpPr>
          <p:nvPr/>
        </p:nvSpPr>
        <p:spPr bwMode="auto">
          <a:xfrm flipH="1">
            <a:off x="4137025" y="4759325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3" name="AutoShape 93"/>
          <p:cNvSpPr>
            <a:spLocks noChangeArrowheads="1"/>
          </p:cNvSpPr>
          <p:nvPr/>
        </p:nvSpPr>
        <p:spPr bwMode="auto">
          <a:xfrm flipH="1">
            <a:off x="4518025" y="4759325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4" name="AutoShape 94"/>
          <p:cNvSpPr>
            <a:spLocks noChangeArrowheads="1"/>
          </p:cNvSpPr>
          <p:nvPr/>
        </p:nvSpPr>
        <p:spPr bwMode="auto">
          <a:xfrm flipH="1">
            <a:off x="4899025" y="4759325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5" name="AutoShape 95"/>
          <p:cNvSpPr>
            <a:spLocks noChangeArrowheads="1"/>
          </p:cNvSpPr>
          <p:nvPr/>
        </p:nvSpPr>
        <p:spPr bwMode="auto">
          <a:xfrm flipH="1">
            <a:off x="6804025" y="4759325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6" name="AutoShape 96"/>
          <p:cNvSpPr>
            <a:spLocks noChangeArrowheads="1"/>
          </p:cNvSpPr>
          <p:nvPr/>
        </p:nvSpPr>
        <p:spPr bwMode="auto">
          <a:xfrm flipH="1">
            <a:off x="8177213" y="4759325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7" name="AutoShape 97"/>
          <p:cNvSpPr>
            <a:spLocks noChangeArrowheads="1"/>
          </p:cNvSpPr>
          <p:nvPr/>
        </p:nvSpPr>
        <p:spPr bwMode="auto">
          <a:xfrm flipH="1" flipV="1">
            <a:off x="7491413" y="3700463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8" name="AutoShape 98"/>
          <p:cNvSpPr>
            <a:spLocks noChangeArrowheads="1"/>
          </p:cNvSpPr>
          <p:nvPr/>
        </p:nvSpPr>
        <p:spPr bwMode="auto">
          <a:xfrm flipH="1">
            <a:off x="7872413" y="3840163"/>
            <a:ext cx="152400" cy="714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59" name="AutoShape 99"/>
          <p:cNvSpPr>
            <a:spLocks noChangeArrowheads="1"/>
          </p:cNvSpPr>
          <p:nvPr/>
        </p:nvSpPr>
        <p:spPr bwMode="auto">
          <a:xfrm flipH="1" flipV="1">
            <a:off x="5661025" y="3700463"/>
            <a:ext cx="152400" cy="698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60" name="AutoShape 100"/>
          <p:cNvSpPr>
            <a:spLocks noChangeArrowheads="1"/>
          </p:cNvSpPr>
          <p:nvPr/>
        </p:nvSpPr>
        <p:spPr bwMode="auto">
          <a:xfrm flipH="1">
            <a:off x="1938338" y="2627313"/>
            <a:ext cx="152400" cy="714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61" name="AutoShape 101"/>
          <p:cNvSpPr>
            <a:spLocks noChangeArrowheads="1"/>
          </p:cNvSpPr>
          <p:nvPr/>
        </p:nvSpPr>
        <p:spPr bwMode="auto">
          <a:xfrm flipH="1">
            <a:off x="5813425" y="3840163"/>
            <a:ext cx="152400" cy="714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62" name="Line 102"/>
          <p:cNvSpPr>
            <a:spLocks noChangeShapeType="1"/>
          </p:cNvSpPr>
          <p:nvPr/>
        </p:nvSpPr>
        <p:spPr bwMode="auto">
          <a:xfrm>
            <a:off x="3451225" y="2711450"/>
            <a:ext cx="0" cy="141288"/>
          </a:xfrm>
          <a:prstGeom prst="line">
            <a:avLst/>
          </a:prstGeom>
          <a:noFill/>
          <a:ln w="12700">
            <a:solidFill>
              <a:srgbClr val="FFE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63" name="Line 103"/>
          <p:cNvSpPr>
            <a:spLocks noChangeShapeType="1"/>
          </p:cNvSpPr>
          <p:nvPr/>
        </p:nvSpPr>
        <p:spPr bwMode="auto">
          <a:xfrm>
            <a:off x="5584825" y="2887663"/>
            <a:ext cx="0" cy="917575"/>
          </a:xfrm>
          <a:prstGeom prst="line">
            <a:avLst/>
          </a:prstGeom>
          <a:noFill/>
          <a:ln w="12700">
            <a:solidFill>
              <a:srgbClr val="FFE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64" name="AutoShape 104"/>
          <p:cNvSpPr>
            <a:spLocks noChangeArrowheads="1"/>
          </p:cNvSpPr>
          <p:nvPr/>
        </p:nvSpPr>
        <p:spPr bwMode="auto">
          <a:xfrm flipH="1">
            <a:off x="5508625" y="3840163"/>
            <a:ext cx="152400" cy="714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65" name="Line 105"/>
          <p:cNvSpPr>
            <a:spLocks noChangeShapeType="1"/>
          </p:cNvSpPr>
          <p:nvPr/>
        </p:nvSpPr>
        <p:spPr bwMode="auto">
          <a:xfrm>
            <a:off x="4213225" y="3240088"/>
            <a:ext cx="0" cy="1482725"/>
          </a:xfrm>
          <a:prstGeom prst="line">
            <a:avLst/>
          </a:prstGeom>
          <a:noFill/>
          <a:ln w="12700">
            <a:solidFill>
              <a:srgbClr val="FFE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66" name="Rectangle 106"/>
          <p:cNvSpPr>
            <a:spLocks noChangeArrowheads="1"/>
          </p:cNvSpPr>
          <p:nvPr/>
        </p:nvSpPr>
        <p:spPr bwMode="auto">
          <a:xfrm>
            <a:off x="8385175" y="2076450"/>
            <a:ext cx="762000" cy="211138"/>
          </a:xfrm>
          <a:prstGeom prst="rect">
            <a:avLst/>
          </a:prstGeom>
          <a:noFill/>
          <a:ln w="12700">
            <a:solidFill>
              <a:srgbClr val="FFEE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1600" b="1">
                <a:solidFill>
                  <a:srgbClr val="FFCC00"/>
                </a:solidFill>
                <a:latin typeface="Helvetica" charset="0"/>
              </a:rPr>
              <a:t>2016</a:t>
            </a:r>
          </a:p>
        </p:txBody>
      </p:sp>
      <p:sp>
        <p:nvSpPr>
          <p:cNvPr id="41067" name="Rectangle 107"/>
          <p:cNvSpPr>
            <a:spLocks noChangeArrowheads="1"/>
          </p:cNvSpPr>
          <p:nvPr/>
        </p:nvSpPr>
        <p:spPr bwMode="auto">
          <a:xfrm>
            <a:off x="650875" y="3724275"/>
            <a:ext cx="2133600" cy="255588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068" name="Text Box 108"/>
          <p:cNvSpPr txBox="1">
            <a:spLocks noChangeArrowheads="1"/>
          </p:cNvSpPr>
          <p:nvPr/>
        </p:nvSpPr>
        <p:spPr bwMode="auto">
          <a:xfrm>
            <a:off x="434975" y="3408363"/>
            <a:ext cx="2378075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Construction License Process</a:t>
            </a:r>
          </a:p>
        </p:txBody>
      </p:sp>
      <p:pic>
        <p:nvPicPr>
          <p:cNvPr id="41069" name="Picture 109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4975" y="5562600"/>
            <a:ext cx="1879600" cy="1143000"/>
          </a:xfrm>
          <a:prstGeom prst="rect">
            <a:avLst/>
          </a:prstGeom>
          <a:noFill/>
        </p:spPr>
      </p:pic>
      <p:sp>
        <p:nvSpPr>
          <p:cNvPr id="41070" name="AutoShape 110"/>
          <p:cNvSpPr>
            <a:spLocks noChangeArrowheads="1"/>
          </p:cNvSpPr>
          <p:nvPr/>
        </p:nvSpPr>
        <p:spPr bwMode="auto">
          <a:xfrm>
            <a:off x="6705600" y="0"/>
            <a:ext cx="1651000" cy="1685925"/>
          </a:xfrm>
          <a:prstGeom prst="wedgeRectCallout">
            <a:avLst>
              <a:gd name="adj1" fmla="val -83463"/>
              <a:gd name="adj2" fmla="val 122694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GB" sz="1600" b="1">
              <a:solidFill>
                <a:srgbClr val="FFEE00"/>
              </a:solidFill>
              <a:latin typeface="Helvetica" charset="0"/>
            </a:endParaRPr>
          </a:p>
        </p:txBody>
      </p:sp>
      <p:sp>
        <p:nvSpPr>
          <p:cNvPr id="41071" name="AutoShape 111"/>
          <p:cNvSpPr>
            <a:spLocks noChangeArrowheads="1"/>
          </p:cNvSpPr>
          <p:nvPr/>
        </p:nvSpPr>
        <p:spPr bwMode="auto">
          <a:xfrm>
            <a:off x="6683375" y="5410200"/>
            <a:ext cx="1981200" cy="1447800"/>
          </a:xfrm>
          <a:prstGeom prst="wedgeRectCallout">
            <a:avLst>
              <a:gd name="adj1" fmla="val 29329"/>
              <a:gd name="adj2" fmla="val -114144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GB" sz="1600" b="1">
              <a:solidFill>
                <a:srgbClr val="FFEE00"/>
              </a:solidFill>
              <a:latin typeface="Helvetica" charset="0"/>
            </a:endParaRPr>
          </a:p>
        </p:txBody>
      </p:sp>
      <p:pic>
        <p:nvPicPr>
          <p:cNvPr id="41072" name="Picture 11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05600" y="0"/>
            <a:ext cx="1597025" cy="1555750"/>
          </a:xfrm>
          <a:noFill/>
          <a:ln/>
        </p:spPr>
      </p:pic>
      <p:sp>
        <p:nvSpPr>
          <p:cNvPr id="113" name="Rounded Rectangle 112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58750"/>
            <a:ext cx="7632700" cy="1320800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Inertial confinement fusion concept</a:t>
            </a:r>
          </a:p>
        </p:txBody>
      </p:sp>
      <p:pic>
        <p:nvPicPr>
          <p:cNvPr id="74760" name="Picture 8" descr="111LaserFu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52600"/>
            <a:ext cx="7419975" cy="3876675"/>
          </a:xfrm>
          <a:prstGeom prst="rect">
            <a:avLst/>
          </a:prstGeom>
          <a:noFill/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Plasma conditions during ICF 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993062" cy="4827587"/>
          </a:xfrm>
        </p:spPr>
        <p:txBody>
          <a:bodyPr/>
          <a:lstStyle/>
          <a:p>
            <a:r>
              <a:rPr lang="en-GB" sz="2400" b="0" dirty="0"/>
              <a:t>Before compression and ignition</a:t>
            </a:r>
            <a:br>
              <a:rPr lang="en-GB" sz="2400" b="0" dirty="0"/>
            </a:br>
            <a:r>
              <a:rPr lang="en-GB" sz="800" b="0" dirty="0"/>
              <a:t/>
            </a:r>
            <a:br>
              <a:rPr lang="en-GB" sz="800" b="0" dirty="0"/>
            </a:br>
            <a:r>
              <a:rPr lang="en-GB" sz="2400" b="0" dirty="0"/>
              <a:t>Density: 		solid DT ice at 0.225 g/cm</a:t>
            </a:r>
            <a:r>
              <a:rPr lang="en-GB" sz="2400" b="0" baseline="30000" dirty="0"/>
              <a:t>3</a:t>
            </a:r>
            <a:r>
              <a:rPr lang="en-GB" sz="2400" b="0" dirty="0"/>
              <a:t> and gas</a:t>
            </a:r>
            <a:br>
              <a:rPr lang="en-GB" sz="2400" b="0" dirty="0"/>
            </a:br>
            <a:r>
              <a:rPr lang="en-GB" sz="2400" b="0" dirty="0"/>
              <a:t>Temperature: 	few Kelvin</a:t>
            </a:r>
            <a:br>
              <a:rPr lang="en-GB" sz="2400" b="0" dirty="0"/>
            </a:br>
            <a:endParaRPr lang="en-GB" sz="2400" b="0" dirty="0"/>
          </a:p>
          <a:p>
            <a:r>
              <a:rPr lang="en-GB" sz="2400" b="0" dirty="0"/>
              <a:t>During the burn phase</a:t>
            </a:r>
            <a:br>
              <a:rPr lang="en-GB" sz="2400" b="0" dirty="0"/>
            </a:br>
            <a:r>
              <a:rPr lang="en-GB" sz="800" b="0" dirty="0"/>
              <a:t/>
            </a:r>
            <a:br>
              <a:rPr lang="en-GB" sz="800" b="0" dirty="0"/>
            </a:br>
            <a:r>
              <a:rPr lang="en-GB" sz="2400" b="0" dirty="0"/>
              <a:t>Density: 		300 to 1000 times liquid density</a:t>
            </a:r>
            <a:br>
              <a:rPr lang="en-GB" sz="2400" b="0" dirty="0"/>
            </a:br>
            <a:r>
              <a:rPr lang="en-GB" sz="2400" b="0" dirty="0"/>
              <a:t>		 	300 to 1000 g/cm</a:t>
            </a:r>
            <a:r>
              <a:rPr lang="en-GB" sz="2400" b="0" baseline="30000" dirty="0"/>
              <a:t>3  </a:t>
            </a:r>
            <a:r>
              <a:rPr lang="en-GB" sz="2400" b="0" dirty="0">
                <a:cs typeface="Arial" pitchFamily="34" charset="0"/>
              </a:rPr>
              <a:t>≈</a:t>
            </a:r>
            <a:r>
              <a:rPr lang="en-GB" sz="2400" b="0" dirty="0"/>
              <a:t> 10</a:t>
            </a:r>
            <a:r>
              <a:rPr lang="en-GB" sz="2400" b="0" baseline="30000" dirty="0"/>
              <a:t>26 </a:t>
            </a:r>
            <a:r>
              <a:rPr lang="en-GB" sz="2400" b="0" dirty="0"/>
              <a:t>cm</a:t>
            </a:r>
            <a:r>
              <a:rPr lang="en-GB" sz="2400" b="0" baseline="30000" dirty="0"/>
              <a:t>-3 </a:t>
            </a:r>
            <a:r>
              <a:rPr lang="en-GB" sz="2400" b="0" dirty="0"/>
              <a:t>Temperature: 	around 10.000.000 K or 10 </a:t>
            </a:r>
            <a:r>
              <a:rPr lang="en-GB" sz="2400" b="0" dirty="0" err="1"/>
              <a:t>keV</a:t>
            </a:r>
            <a:r>
              <a:rPr lang="en-GB" sz="2400" b="0" dirty="0"/>
              <a:t/>
            </a:r>
            <a:br>
              <a:rPr lang="en-GB" sz="2400" b="0" dirty="0"/>
            </a:br>
            <a:r>
              <a:rPr lang="en-GB" sz="2400" b="0" dirty="0"/>
              <a:t>Pressure:		around 10</a:t>
            </a:r>
            <a:r>
              <a:rPr lang="en-GB" sz="2400" b="0" baseline="30000" dirty="0"/>
              <a:t>12</a:t>
            </a:r>
            <a:r>
              <a:rPr lang="en-GB" sz="2400" b="0" dirty="0"/>
              <a:t> bar</a:t>
            </a:r>
            <a:br>
              <a:rPr lang="en-GB" sz="2400" b="0" dirty="0"/>
            </a:br>
            <a:endParaRPr lang="en-GB" sz="2400" b="0" dirty="0"/>
          </a:p>
          <a:p>
            <a:r>
              <a:rPr lang="en-GB" sz="2400" b="0" dirty="0"/>
              <a:t>Confinement time needed: around 200 </a:t>
            </a:r>
            <a:r>
              <a:rPr lang="en-GB" sz="2400" b="0" dirty="0" err="1"/>
              <a:t>ps</a:t>
            </a:r>
            <a:endParaRPr lang="en-GB" sz="2400" b="0" dirty="0"/>
          </a:p>
          <a:p>
            <a:endParaRPr lang="en-GB" sz="2400" dirty="0"/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Possible drivers: Z - pinches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4888" y="1844675"/>
            <a:ext cx="2879725" cy="43926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0" dirty="0"/>
              <a:t>Advantages:</a:t>
            </a:r>
          </a:p>
          <a:p>
            <a:r>
              <a:rPr lang="en-GB" sz="2400" b="0" dirty="0"/>
              <a:t>Good energy coupling</a:t>
            </a:r>
            <a:br>
              <a:rPr lang="en-GB" sz="2400" b="0" dirty="0"/>
            </a:br>
            <a:r>
              <a:rPr lang="en-GB" sz="2400" b="0" dirty="0"/>
              <a:t>(many x-rays)</a:t>
            </a:r>
          </a:p>
          <a:p>
            <a:r>
              <a:rPr lang="en-GB" sz="2400" b="0" dirty="0"/>
              <a:t>Large Targets </a:t>
            </a:r>
            <a:br>
              <a:rPr lang="en-GB" sz="2400" b="0" dirty="0"/>
            </a:br>
            <a:endParaRPr lang="en-GB" sz="900" b="0" dirty="0"/>
          </a:p>
          <a:p>
            <a:pPr>
              <a:buFont typeface="Wingdings" pitchFamily="2" charset="2"/>
              <a:buNone/>
            </a:pPr>
            <a:r>
              <a:rPr lang="en-GB" sz="2400" b="0" dirty="0"/>
              <a:t>Disadvantages:</a:t>
            </a:r>
          </a:p>
          <a:p>
            <a:r>
              <a:rPr lang="en-GB" sz="2400" b="0" dirty="0">
                <a:solidFill>
                  <a:srgbClr val="FF0000"/>
                </a:solidFill>
              </a:rPr>
              <a:t>Very slow</a:t>
            </a:r>
            <a:r>
              <a:rPr lang="en-GB" sz="2400" b="0" dirty="0"/>
              <a:t/>
            </a:r>
            <a:br>
              <a:rPr lang="en-GB" sz="2400" b="0" dirty="0"/>
            </a:br>
            <a:r>
              <a:rPr lang="en-GB" sz="2400" b="0" dirty="0"/>
              <a:t>(one shot / day)</a:t>
            </a:r>
          </a:p>
          <a:p>
            <a:r>
              <a:rPr lang="en-GB" sz="2400" b="0" dirty="0"/>
              <a:t>Only one device worldwide </a:t>
            </a:r>
            <a:br>
              <a:rPr lang="en-GB" sz="2400" b="0" dirty="0"/>
            </a:b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82950" name="Picture 6" descr="z-mach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133600"/>
            <a:ext cx="5795962" cy="3830638"/>
          </a:xfrm>
          <a:prstGeom prst="rect">
            <a:avLst/>
          </a:prstGeom>
          <a:noFill/>
        </p:spPr>
      </p:pic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1371600" y="6172200"/>
            <a:ext cx="46545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>
                <a:latin typeface="+mn-lt"/>
              </a:rPr>
              <a:t>Z-Machine</a:t>
            </a:r>
            <a:r>
              <a:rPr lang="de-DE" dirty="0">
                <a:latin typeface="+mn-lt"/>
              </a:rPr>
              <a:t>, Sandia labs, Albuquerque USA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Possible drivers: ion beams</a:t>
            </a:r>
          </a:p>
        </p:txBody>
      </p:sp>
      <p:pic>
        <p:nvPicPr>
          <p:cNvPr id="84996" name="Picture 4" descr="FAIR-to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5191125" cy="4298950"/>
          </a:xfrm>
          <a:prstGeom prst="rect">
            <a:avLst/>
          </a:prstGeom>
          <a:noFill/>
        </p:spPr>
      </p:pic>
      <p:sp>
        <p:nvSpPr>
          <p:cNvPr id="849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096000" y="1600200"/>
            <a:ext cx="2808287" cy="4752975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0" dirty="0"/>
              <a:t>Advantages:</a:t>
            </a:r>
          </a:p>
          <a:p>
            <a:r>
              <a:rPr lang="en-GB" sz="2400" b="0" dirty="0"/>
              <a:t>Excellent conversion from electric power to beam energy</a:t>
            </a:r>
          </a:p>
          <a:p>
            <a:r>
              <a:rPr lang="en-GB" sz="2400" b="0" dirty="0"/>
              <a:t>Large targets </a:t>
            </a:r>
            <a:br>
              <a:rPr lang="en-GB" sz="2400" b="0" dirty="0"/>
            </a:br>
            <a:endParaRPr lang="en-GB" sz="900" b="0" dirty="0"/>
          </a:p>
          <a:p>
            <a:pPr>
              <a:buFont typeface="Wingdings" pitchFamily="2" charset="2"/>
              <a:buNone/>
            </a:pPr>
            <a:r>
              <a:rPr lang="en-GB" sz="2400" b="0" dirty="0"/>
              <a:t>Disadvantages:</a:t>
            </a:r>
          </a:p>
          <a:p>
            <a:r>
              <a:rPr lang="en-GB" sz="2400" b="0" dirty="0">
                <a:solidFill>
                  <a:srgbClr val="FF0000"/>
                </a:solidFill>
              </a:rPr>
              <a:t>Concept was never tested</a:t>
            </a:r>
          </a:p>
          <a:p>
            <a:r>
              <a:rPr lang="en-GB" sz="2400" b="0" dirty="0"/>
              <a:t>Beam intensity is still too low 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0" y="5302250"/>
            <a:ext cx="2432050" cy="15557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>
                <a:latin typeface="+mn-lt"/>
              </a:rPr>
              <a:t>FAIR </a:t>
            </a:r>
            <a:r>
              <a:rPr lang="de-DE" dirty="0">
                <a:latin typeface="+mn-lt"/>
              </a:rPr>
              <a:t>facility,</a:t>
            </a:r>
          </a:p>
          <a:p>
            <a:r>
              <a:rPr lang="de-DE" dirty="0">
                <a:latin typeface="+mn-lt"/>
              </a:rPr>
              <a:t>Darmstadt, Germany</a:t>
            </a:r>
            <a:br>
              <a:rPr lang="de-DE" dirty="0">
                <a:latin typeface="+mn-lt"/>
              </a:rPr>
            </a:br>
            <a:r>
              <a:rPr lang="de-DE" sz="2400" dirty="0">
                <a:latin typeface="+mn-lt"/>
              </a:rPr>
              <a:t> </a:t>
            </a:r>
            <a:r>
              <a:rPr lang="de-DE" dirty="0">
                <a:latin typeface="+mn-lt"/>
              </a:rPr>
              <a:t/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10 to 20 rings needed</a:t>
            </a:r>
          </a:p>
          <a:p>
            <a:r>
              <a:rPr lang="de-DE" dirty="0">
                <a:latin typeface="+mn-lt"/>
              </a:rPr>
              <a:t>for fusion power plant!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524000" y="5867400"/>
            <a:ext cx="76200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Fusion reactions and energy released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3810000"/>
            <a:ext cx="5029200" cy="2613023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0" kern="1200" dirty="0">
                <a:latin typeface="Arial" charset="0"/>
              </a:rPr>
              <a:t>The released energy follows from the mass deficit. Consider the reaction</a:t>
            </a: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1400" b="0" kern="1200" dirty="0">
                <a:latin typeface="Arial" charset="0"/>
              </a:rPr>
              <a:t>The masses of the different products are</a:t>
            </a: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GB" sz="1400" b="0" kern="12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1400" b="0" kern="1200" dirty="0" smtClean="0">
                <a:latin typeface="Arial" charset="0"/>
              </a:rPr>
              <a:t>The </a:t>
            </a:r>
            <a:r>
              <a:rPr lang="en-GB" sz="1400" b="0" kern="1200" dirty="0">
                <a:latin typeface="Arial" charset="0"/>
              </a:rPr>
              <a:t>mass </a:t>
            </a:r>
            <a:r>
              <a:rPr lang="en-GB" sz="1400" b="0" kern="1200" dirty="0" smtClean="0">
                <a:latin typeface="Arial" charset="0"/>
              </a:rPr>
              <a:t>deficit (initial mass minus </a:t>
            </a:r>
            <a:r>
              <a:rPr lang="en-GB" sz="1400" b="0" kern="1200" dirty="0">
                <a:latin typeface="Arial" charset="0"/>
              </a:rPr>
              <a:t>total </a:t>
            </a:r>
            <a:r>
              <a:rPr lang="en-GB" sz="1400" b="0" kern="1200" dirty="0" smtClean="0">
                <a:latin typeface="Arial" charset="0"/>
              </a:rPr>
              <a:t>final mass) is</a:t>
            </a:r>
          </a:p>
          <a:p>
            <a:pPr>
              <a:lnSpc>
                <a:spcPct val="90000"/>
              </a:lnSpc>
              <a:buNone/>
            </a:pPr>
            <a:r>
              <a:rPr lang="en-GB" sz="1400" b="0" kern="1200" dirty="0" smtClean="0">
                <a:latin typeface="Arial" charset="0"/>
              </a:rPr>
              <a:t>   </a:t>
            </a:r>
            <a:endParaRPr lang="en-GB" sz="1400" b="0" kern="1200" dirty="0">
              <a:latin typeface="Arial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213223"/>
            <a:ext cx="2133599" cy="40476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051423"/>
            <a:ext cx="4191000" cy="6312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5105400" y="6270623"/>
            <a:ext cx="3352800" cy="457200"/>
            <a:chOff x="1905000" y="4419600"/>
            <a:chExt cx="3352800" cy="457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1905000" y="4419600"/>
              <a:ext cx="3352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pSp>
          <p:nvGrpSpPr>
            <p:cNvPr id="2" name="Group 10"/>
            <p:cNvGrpSpPr>
              <a:grpSpLocks/>
            </p:cNvGrpSpPr>
            <p:nvPr/>
          </p:nvGrpSpPr>
          <p:grpSpPr bwMode="auto">
            <a:xfrm>
              <a:off x="1981200" y="4495800"/>
              <a:ext cx="3276600" cy="381000"/>
              <a:chOff x="839" y="3612"/>
              <a:chExt cx="3992" cy="377"/>
            </a:xfrm>
            <a:solidFill>
              <a:schemeClr val="bg1"/>
            </a:solidFill>
          </p:grpSpPr>
          <p:pic>
            <p:nvPicPr>
              <p:cNvPr id="20486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39" y="3612"/>
                <a:ext cx="1452" cy="37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487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44" y="3657"/>
                <a:ext cx="2087" cy="25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04800" y="1219200"/>
            <a:ext cx="3754438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Often considered fusion reactions (note more than one reaction possible)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1828800"/>
            <a:ext cx="3505200" cy="169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 descr="C:\Users\jo\Desktop\Fusi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1335961"/>
            <a:ext cx="2984763" cy="21086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385050" cy="1176337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Possible drivers: lasers (best shot)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84888" y="1844675"/>
            <a:ext cx="2808287" cy="446405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0" dirty="0"/>
              <a:t>Advantages:</a:t>
            </a:r>
          </a:p>
          <a:p>
            <a:r>
              <a:rPr lang="en-GB" sz="2400" b="0" dirty="0"/>
              <a:t>Well advanced technology</a:t>
            </a:r>
          </a:p>
          <a:p>
            <a:r>
              <a:rPr lang="en-GB" sz="2400" b="0" dirty="0"/>
              <a:t>Good control of energy release</a:t>
            </a:r>
            <a:br>
              <a:rPr lang="en-GB" sz="2400" b="0" dirty="0"/>
            </a:br>
            <a:endParaRPr lang="en-GB" sz="900" b="0" dirty="0"/>
          </a:p>
          <a:p>
            <a:pPr>
              <a:buFont typeface="Wingdings" pitchFamily="2" charset="2"/>
              <a:buNone/>
            </a:pPr>
            <a:r>
              <a:rPr lang="en-GB" sz="2400" b="0" dirty="0"/>
              <a:t>Disadvantages:</a:t>
            </a:r>
          </a:p>
          <a:p>
            <a:r>
              <a:rPr lang="en-GB" sz="2400" b="0" dirty="0">
                <a:solidFill>
                  <a:srgbClr val="FF0000"/>
                </a:solidFill>
              </a:rPr>
              <a:t>Bad energy conversion</a:t>
            </a:r>
          </a:p>
          <a:p>
            <a:r>
              <a:rPr lang="en-GB" sz="2400" b="0" dirty="0"/>
              <a:t>Very expensive to build</a:t>
            </a:r>
          </a:p>
        </p:txBody>
      </p:sp>
      <p:pic>
        <p:nvPicPr>
          <p:cNvPr id="91142" name="Picture 6" descr="111_nif_outsideenergy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89138"/>
            <a:ext cx="5543550" cy="3508375"/>
          </a:xfrm>
          <a:prstGeom prst="rect">
            <a:avLst/>
          </a:prstGeom>
          <a:noFill/>
        </p:spPr>
      </p:pic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1066800" y="5791200"/>
            <a:ext cx="49212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latin typeface="+mn-lt"/>
              </a:rPr>
              <a:t>National Ignition Facility (NIF), Livermore, USA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111NIF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9475"/>
            <a:ext cx="5321300" cy="3438525"/>
          </a:xfrm>
          <a:prstGeom prst="rect">
            <a:avLst/>
          </a:prstGeom>
          <a:noFill/>
        </p:spPr>
      </p:pic>
      <p:sp>
        <p:nvSpPr>
          <p:cNvPr id="93193" name="Rectangle 9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85050" cy="1176337"/>
          </a:xfrm>
          <a:noFill/>
          <a:ln/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Possible drivers: lasers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52400" y="5943600"/>
            <a:ext cx="1981200" cy="7386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latin typeface="+mn-lt"/>
              </a:rPr>
              <a:t>National Ignition Facility (NIF), Livermore, USA</a:t>
            </a:r>
          </a:p>
        </p:txBody>
      </p:sp>
      <p:pic>
        <p:nvPicPr>
          <p:cNvPr id="7" name="Picture 6" descr="111NIF_chamb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4929" y="1295400"/>
            <a:ext cx="3092846" cy="3124200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791200" y="4495800"/>
            <a:ext cx="2667000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latin typeface="+mn-lt"/>
              </a:rPr>
              <a:t>Target chamber, NIF with 192 laser beams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958975" y="5805488"/>
            <a:ext cx="3275256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latin typeface="+mn-lt"/>
              </a:rPr>
              <a:t>Engineering </a:t>
            </a:r>
            <a:r>
              <a:rPr lang="de-DE" dirty="0" smtClean="0">
                <a:latin typeface="+mn-lt"/>
              </a:rPr>
              <a:t>challenges </a:t>
            </a:r>
            <a:r>
              <a:rPr lang="de-DE" dirty="0">
                <a:latin typeface="+mn-lt"/>
              </a:rPr>
              <a:t>at NIF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85050" cy="1176337"/>
          </a:xfrm>
          <a:noFill/>
          <a:ln/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Possible drivers: lasers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900113" y="1700213"/>
            <a:ext cx="2232025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>
                <a:latin typeface="+mn-lt"/>
              </a:rPr>
              <a:t>~1000 large Optics:</a:t>
            </a:r>
          </a:p>
        </p:txBody>
      </p:sp>
      <p:pic>
        <p:nvPicPr>
          <p:cNvPr id="101384" name="Picture 8" descr="NOVA_las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213100"/>
            <a:ext cx="3810000" cy="2425700"/>
          </a:xfrm>
          <a:prstGeom prst="rect">
            <a:avLst/>
          </a:prstGeom>
          <a:noFill/>
        </p:spPr>
      </p:pic>
      <p:pic>
        <p:nvPicPr>
          <p:cNvPr id="101382" name="Picture 6" descr="Opti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6263" y="1557338"/>
            <a:ext cx="2608262" cy="3008312"/>
          </a:xfrm>
          <a:prstGeom prst="rect">
            <a:avLst/>
          </a:prstGeom>
          <a:noFill/>
        </p:spPr>
      </p:pic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539750" y="2846388"/>
            <a:ext cx="17970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latin typeface="+mn-lt"/>
              </a:rPr>
              <a:t>192 beam lines:</a:t>
            </a:r>
          </a:p>
        </p:txBody>
      </p:sp>
      <p:pic>
        <p:nvPicPr>
          <p:cNvPr id="10" name="Picture 5" descr="Fusion_microcapsu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4912" y="3906838"/>
            <a:ext cx="2859088" cy="2951162"/>
          </a:xfrm>
          <a:prstGeom prst="rect">
            <a:avLst/>
          </a:prstGeom>
          <a:noFill/>
        </p:spPr>
      </p:pic>
      <p:pic>
        <p:nvPicPr>
          <p:cNvPr id="11" name="Picture 6" descr="Nif_hohlra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7688" y="1524000"/>
            <a:ext cx="2246312" cy="2808287"/>
          </a:xfrm>
          <a:prstGeom prst="rect">
            <a:avLst/>
          </a:prstGeom>
          <a:noFill/>
        </p:spPr>
      </p:pic>
      <p:pic>
        <p:nvPicPr>
          <p:cNvPr id="12" name="Picture 7" descr="NIF_sche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810000"/>
            <a:ext cx="1726598" cy="1398588"/>
          </a:xfrm>
          <a:prstGeom prst="rect">
            <a:avLst/>
          </a:prstGeom>
          <a:noFill/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010400" y="1600200"/>
            <a:ext cx="16446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+mn-lt"/>
              </a:rPr>
              <a:t>real NIF target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324600" y="6324600"/>
            <a:ext cx="13398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+mn-lt"/>
              </a:rPr>
              <a:t>DT capsule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791200" y="3810000"/>
            <a:ext cx="12509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+mn-lt"/>
              </a:rPr>
              <a:t>Schematic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Problems blocking fusion energy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80400" cy="47513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0" dirty="0"/>
              <a:t>Technical and </a:t>
            </a:r>
            <a:r>
              <a:rPr lang="en-GB" sz="2400" b="0" dirty="0" smtClean="0"/>
              <a:t>engineering </a:t>
            </a:r>
            <a:r>
              <a:rPr lang="en-GB" b="0" dirty="0" smtClean="0"/>
              <a:t>p</a:t>
            </a:r>
            <a:r>
              <a:rPr lang="en-GB" sz="2400" b="0" dirty="0" smtClean="0"/>
              <a:t>roblems</a:t>
            </a:r>
            <a:endParaRPr lang="en-GB" sz="2400" b="0" dirty="0"/>
          </a:p>
          <a:p>
            <a:r>
              <a:rPr lang="en-GB" sz="2000" b="0" dirty="0"/>
              <a:t>High energy drivers are expensive and untested</a:t>
            </a:r>
            <a:br>
              <a:rPr lang="en-GB" sz="2000" b="0" dirty="0"/>
            </a:br>
            <a:endParaRPr lang="en-GB" sz="400" b="0" dirty="0"/>
          </a:p>
          <a:p>
            <a:r>
              <a:rPr lang="en-GB" sz="2000" b="0" dirty="0"/>
              <a:t>Energy conversion is too low (gain of &gt;100 needed now)</a:t>
            </a:r>
            <a:br>
              <a:rPr lang="en-GB" sz="2000" b="0" dirty="0"/>
            </a:br>
            <a:endParaRPr lang="en-GB" sz="400" b="0" dirty="0"/>
          </a:p>
          <a:p>
            <a:r>
              <a:rPr lang="en-GB" sz="2000" b="0" dirty="0"/>
              <a:t>Repetition rate of drivers are too low (3-10 Hz needed)</a:t>
            </a:r>
            <a:r>
              <a:rPr lang="en-GB" sz="2400" b="0" dirty="0"/>
              <a:t/>
            </a:r>
            <a:br>
              <a:rPr lang="en-GB" sz="2400" b="0" dirty="0"/>
            </a:br>
            <a:endParaRPr lang="en-GB" sz="1200" b="0" dirty="0"/>
          </a:p>
          <a:p>
            <a:pPr>
              <a:buFont typeface="Wingdings" pitchFamily="2" charset="2"/>
              <a:buNone/>
            </a:pPr>
            <a:r>
              <a:rPr lang="en-GB" sz="2400" b="0" dirty="0"/>
              <a:t>Physics Problems</a:t>
            </a:r>
          </a:p>
          <a:p>
            <a:r>
              <a:rPr lang="en-GB" sz="2000" b="0" dirty="0"/>
              <a:t>Instabilities and Mixing</a:t>
            </a:r>
            <a:r>
              <a:rPr lang="en-GB" sz="2400" b="0" dirty="0"/>
              <a:t/>
            </a:r>
            <a:br>
              <a:rPr lang="en-GB" sz="2400" b="0" dirty="0"/>
            </a:br>
            <a:r>
              <a:rPr lang="en-GB" sz="2400" b="0" dirty="0">
                <a:cs typeface="Arial" pitchFamily="34" charset="0"/>
              </a:rPr>
              <a:t>► </a:t>
            </a:r>
            <a:r>
              <a:rPr lang="en-GB" sz="1800" b="0" dirty="0">
                <a:cs typeface="Arial" pitchFamily="34" charset="0"/>
              </a:rPr>
              <a:t>Rayleigh-Taylor unstable compression</a:t>
            </a:r>
            <a:br>
              <a:rPr lang="en-GB" sz="1800" b="0" dirty="0">
                <a:cs typeface="Arial" pitchFamily="34" charset="0"/>
              </a:rPr>
            </a:br>
            <a:r>
              <a:rPr lang="en-GB" sz="1800" b="0" dirty="0">
                <a:cs typeface="Arial" pitchFamily="34" charset="0"/>
              </a:rPr>
              <a:t>► Break of symmetry destroys confinement</a:t>
            </a:r>
            <a:br>
              <a:rPr lang="en-GB" sz="1800" b="0" dirty="0">
                <a:cs typeface="Arial" pitchFamily="34" charset="0"/>
              </a:rPr>
            </a:br>
            <a:endParaRPr lang="en-GB" sz="500" b="0" dirty="0">
              <a:cs typeface="Arial" pitchFamily="34" charset="0"/>
            </a:endParaRPr>
          </a:p>
          <a:p>
            <a:r>
              <a:rPr lang="en-GB" sz="2000" b="0" dirty="0">
                <a:cs typeface="Arial" pitchFamily="34" charset="0"/>
              </a:rPr>
              <a:t>How to improve energy coupling into target</a:t>
            </a:r>
            <a:br>
              <a:rPr lang="en-GB" sz="2000" b="0" dirty="0">
                <a:cs typeface="Arial" pitchFamily="34" charset="0"/>
              </a:rPr>
            </a:br>
            <a:endParaRPr lang="en-GB" sz="400" b="0" dirty="0">
              <a:cs typeface="Arial" pitchFamily="34" charset="0"/>
            </a:endParaRPr>
          </a:p>
          <a:p>
            <a:r>
              <a:rPr lang="en-GB" sz="2000" b="0" dirty="0">
                <a:cs typeface="Arial" pitchFamily="34" charset="0"/>
              </a:rPr>
              <a:t>What is the best material for the first wall? </a:t>
            </a:r>
            <a:endParaRPr lang="en-GB" sz="2000" b="0" dirty="0"/>
          </a:p>
        </p:txBody>
      </p:sp>
      <p:pic>
        <p:nvPicPr>
          <p:cNvPr id="4" name="Picture 7" descr="111HD-Rayleigh-Tay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8143" y="4191000"/>
            <a:ext cx="3295857" cy="2667000"/>
          </a:xfrm>
          <a:prstGeom prst="rect">
            <a:avLst/>
          </a:prstGeom>
          <a:noFill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88913"/>
            <a:ext cx="7169150" cy="1249362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Rayleigh-Taylor Instability – </a:t>
            </a:r>
            <a:b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spherical implosions / explosions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1143000" y="6096000"/>
            <a:ext cx="6240811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DE" b="1" dirty="0">
                <a:solidFill>
                  <a:srgbClr val="FF0000"/>
                </a:solidFill>
                <a:latin typeface="+mn-lt"/>
              </a:rPr>
              <a:t>Energy must be delivered as sysmmetric as possible!</a:t>
            </a:r>
          </a:p>
        </p:txBody>
      </p:sp>
      <p:pic>
        <p:nvPicPr>
          <p:cNvPr id="103431" name="Picture 7" descr="RT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466850"/>
            <a:ext cx="7127875" cy="4552950"/>
          </a:xfrm>
          <a:prstGeom prst="rect">
            <a:avLst/>
          </a:prstGeom>
          <a:noFill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312025" cy="1412875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Relaxing the symmetry conditions – indirect drive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4221163"/>
            <a:ext cx="4537075" cy="2303462"/>
          </a:xfrm>
        </p:spPr>
        <p:txBody>
          <a:bodyPr/>
          <a:lstStyle/>
          <a:p>
            <a:r>
              <a:rPr lang="en-GB" sz="2400" b="0" dirty="0"/>
              <a:t>Laser beams heat walls</a:t>
            </a:r>
          </a:p>
          <a:p>
            <a:r>
              <a:rPr lang="en-GB" sz="2400" b="0" dirty="0"/>
              <a:t>Walls emit thermally </a:t>
            </a:r>
            <a:r>
              <a:rPr lang="en-GB" sz="2400" b="0" dirty="0" smtClean="0"/>
              <a:t>(X-rays</a:t>
            </a:r>
            <a:r>
              <a:rPr lang="en-GB" sz="2400" b="0" dirty="0"/>
              <a:t>)</a:t>
            </a:r>
          </a:p>
          <a:p>
            <a:r>
              <a:rPr lang="en-GB" sz="2400" b="0" dirty="0"/>
              <a:t>X-rays compress and heat the fusion capsule</a:t>
            </a:r>
          </a:p>
          <a:p>
            <a:r>
              <a:rPr lang="en-GB" sz="2400" b="0" dirty="0">
                <a:solidFill>
                  <a:srgbClr val="FF0000"/>
                </a:solidFill>
              </a:rPr>
              <a:t>X-rays highly symmetric!</a:t>
            </a:r>
          </a:p>
        </p:txBody>
      </p:sp>
      <p:pic>
        <p:nvPicPr>
          <p:cNvPr id="89094" name="Picture 6" descr="hohlraum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16113"/>
            <a:ext cx="3617912" cy="3617912"/>
          </a:xfrm>
          <a:prstGeom prst="rect">
            <a:avLst/>
          </a:prstGeom>
          <a:noFill/>
        </p:spPr>
      </p:pic>
      <p:pic>
        <p:nvPicPr>
          <p:cNvPr id="89095" name="Picture 7" descr="hohlraum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288" y="1774825"/>
            <a:ext cx="2603500" cy="2159000"/>
          </a:xfrm>
          <a:prstGeom prst="rect">
            <a:avLst/>
          </a:prstGeom>
          <a:noFill/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319213" y="5838825"/>
            <a:ext cx="20002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latin typeface="+mn-lt"/>
              </a:rPr>
              <a:t>NIF design (laser)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4418013" y="1773238"/>
            <a:ext cx="1274708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latin typeface="+mn-lt"/>
              </a:rPr>
              <a:t>Hohlraum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for the</a:t>
            </a:r>
          </a:p>
          <a:p>
            <a:pPr algn="ctr"/>
            <a:r>
              <a:rPr lang="de-DE" dirty="0" smtClean="0">
                <a:latin typeface="+mn-lt"/>
              </a:rPr>
              <a:t>Z-machine</a:t>
            </a:r>
            <a:endParaRPr lang="de-DE" dirty="0">
              <a:latin typeface="+mn-lt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2" name="Picture 8" descr="111_fast_igni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5327650" cy="3992562"/>
          </a:xfrm>
          <a:prstGeom prst="rect">
            <a:avLst/>
          </a:prstGeom>
          <a:noFill/>
        </p:spPr>
      </p:pic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312025" cy="1412875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Relaxing the symmetry conditions – fast  ignition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5003800" y="1851025"/>
            <a:ext cx="227965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DE" dirty="0">
                <a:latin typeface="+mn-lt"/>
              </a:rPr>
              <a:t>Fast ignition scheme</a:t>
            </a:r>
          </a:p>
          <a:p>
            <a:pPr algn="r"/>
            <a:r>
              <a:rPr lang="de-DE" dirty="0">
                <a:latin typeface="+mn-lt"/>
              </a:rPr>
              <a:t>with many facets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1" y="4724400"/>
            <a:ext cx="8305800" cy="1439862"/>
          </a:xfrm>
        </p:spPr>
        <p:txBody>
          <a:bodyPr/>
          <a:lstStyle/>
          <a:p>
            <a:r>
              <a:rPr lang="en-GB" sz="2400" b="0" dirty="0"/>
              <a:t>Idea: separate compression and ignition with two pulses</a:t>
            </a:r>
          </a:p>
          <a:p>
            <a:pPr>
              <a:buFont typeface="Wingdings" pitchFamily="2" charset="2"/>
              <a:buChar char="Ø"/>
            </a:pPr>
            <a:r>
              <a:rPr lang="en-GB" sz="2400" b="0" dirty="0"/>
              <a:t>Less compression, cooler targets, lower densities</a:t>
            </a:r>
          </a:p>
          <a:p>
            <a:r>
              <a:rPr lang="en-GB" sz="2400" b="0" dirty="0">
                <a:solidFill>
                  <a:srgbClr val="FF0000"/>
                </a:solidFill>
              </a:rPr>
              <a:t>Problem: How can energy be transferred to hot spot?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altLang="en-GB" i="1" dirty="0" smtClean="0">
                <a:solidFill>
                  <a:srgbClr val="000099"/>
                </a:solidFill>
                <a:cs typeface="Times New Roman" pitchFamily="18" charset="0"/>
              </a:rPr>
              <a:t>Interesting experiments to come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077200" cy="4897437"/>
          </a:xfrm>
        </p:spPr>
        <p:txBody>
          <a:bodyPr/>
          <a:lstStyle/>
          <a:p>
            <a:r>
              <a:rPr lang="en-GB" sz="2000" b="0" dirty="0"/>
              <a:t>National Ignition Facility (NIF, Livermore, USA)</a:t>
            </a:r>
            <a:br>
              <a:rPr lang="en-GB" sz="2000" b="0" dirty="0"/>
            </a:br>
            <a:r>
              <a:rPr lang="en-GB" sz="1800" b="0" dirty="0">
                <a:cs typeface="Arial" pitchFamily="34" charset="0"/>
              </a:rPr>
              <a:t>►</a:t>
            </a:r>
            <a:r>
              <a:rPr lang="en-GB" sz="2000" b="0" dirty="0">
                <a:cs typeface="Arial" pitchFamily="34" charset="0"/>
              </a:rPr>
              <a:t> </a:t>
            </a:r>
            <a:r>
              <a:rPr lang="en-GB" sz="1800" b="0" dirty="0">
                <a:cs typeface="Arial" pitchFamily="34" charset="0"/>
              </a:rPr>
              <a:t>More than 90% completed, first tests done</a:t>
            </a:r>
            <a:br>
              <a:rPr lang="en-GB" sz="1800" b="0" dirty="0">
                <a:cs typeface="Arial" pitchFamily="34" charset="0"/>
              </a:rPr>
            </a:br>
            <a:r>
              <a:rPr lang="en-GB" sz="1800" b="0" dirty="0">
                <a:cs typeface="Arial" pitchFamily="34" charset="0"/>
              </a:rPr>
              <a:t>► First full scale experiments this year; ignition in 2010?</a:t>
            </a:r>
            <a:br>
              <a:rPr lang="en-GB" sz="1800" b="0" dirty="0">
                <a:cs typeface="Arial" pitchFamily="34" charset="0"/>
              </a:rPr>
            </a:br>
            <a:endParaRPr lang="en-GB" sz="700" b="0" dirty="0">
              <a:cs typeface="Arial" pitchFamily="34" charset="0"/>
            </a:endParaRPr>
          </a:p>
          <a:p>
            <a:r>
              <a:rPr lang="en-GB" sz="2000" b="0" dirty="0">
                <a:cs typeface="Arial" pitchFamily="34" charset="0"/>
              </a:rPr>
              <a:t>Laser Mega-Joule (LMJ, France)</a:t>
            </a:r>
            <a:br>
              <a:rPr lang="en-GB" sz="2000" b="0" dirty="0">
                <a:cs typeface="Arial" pitchFamily="34" charset="0"/>
              </a:rPr>
            </a:br>
            <a:r>
              <a:rPr lang="en-GB" sz="1800" b="0" dirty="0">
                <a:cs typeface="Arial" pitchFamily="34" charset="0"/>
              </a:rPr>
              <a:t>►</a:t>
            </a:r>
            <a:r>
              <a:rPr lang="en-GB" sz="2000" b="0" dirty="0">
                <a:cs typeface="Arial" pitchFamily="34" charset="0"/>
              </a:rPr>
              <a:t> </a:t>
            </a:r>
            <a:r>
              <a:rPr lang="en-GB" sz="1800" b="0" dirty="0">
                <a:cs typeface="Arial" pitchFamily="34" charset="0"/>
              </a:rPr>
              <a:t>Commissioning (full scale) in 2011</a:t>
            </a:r>
            <a:r>
              <a:rPr lang="en-GB" sz="2000" b="0" dirty="0">
                <a:cs typeface="Arial" pitchFamily="34" charset="0"/>
              </a:rPr>
              <a:t/>
            </a:r>
            <a:br>
              <a:rPr lang="en-GB" sz="2000" b="0" dirty="0">
                <a:cs typeface="Arial" pitchFamily="34" charset="0"/>
              </a:rPr>
            </a:br>
            <a:endParaRPr lang="en-GB" sz="700" b="0" dirty="0">
              <a:cs typeface="Arial" pitchFamily="34" charset="0"/>
            </a:endParaRPr>
          </a:p>
          <a:p>
            <a:r>
              <a:rPr lang="en-GB" sz="2000" b="0" dirty="0">
                <a:cs typeface="Arial" pitchFamily="34" charset="0"/>
              </a:rPr>
              <a:t>FIREX I and FIREX II (ILE, Osaka, Japan) </a:t>
            </a:r>
            <a:br>
              <a:rPr lang="en-GB" sz="2000" b="0" dirty="0">
                <a:cs typeface="Arial" pitchFamily="34" charset="0"/>
              </a:rPr>
            </a:br>
            <a:r>
              <a:rPr lang="en-GB" sz="1800" b="0" dirty="0">
                <a:cs typeface="Arial" pitchFamily="34" charset="0"/>
              </a:rPr>
              <a:t>►</a:t>
            </a:r>
            <a:r>
              <a:rPr lang="en-GB" sz="2000" b="0" dirty="0">
                <a:cs typeface="Arial" pitchFamily="34" charset="0"/>
              </a:rPr>
              <a:t> </a:t>
            </a:r>
            <a:r>
              <a:rPr lang="en-GB" sz="1800" b="0" dirty="0">
                <a:cs typeface="Arial" pitchFamily="34" charset="0"/>
              </a:rPr>
              <a:t>Fast ignition experiments showed prove-of-principle</a:t>
            </a:r>
            <a:br>
              <a:rPr lang="en-GB" sz="1800" b="0" dirty="0">
                <a:cs typeface="Arial" pitchFamily="34" charset="0"/>
              </a:rPr>
            </a:br>
            <a:r>
              <a:rPr lang="en-GB" sz="1800" b="0" dirty="0">
                <a:cs typeface="Arial" pitchFamily="34" charset="0"/>
              </a:rPr>
              <a:t>► Fully integrated experiments in 2010 / 2011</a:t>
            </a:r>
            <a:br>
              <a:rPr lang="en-GB" sz="1800" b="0" dirty="0">
                <a:cs typeface="Arial" pitchFamily="34" charset="0"/>
              </a:rPr>
            </a:br>
            <a:endParaRPr lang="en-GB" sz="700" b="0" dirty="0">
              <a:cs typeface="Arial" pitchFamily="34" charset="0"/>
            </a:endParaRPr>
          </a:p>
          <a:p>
            <a:r>
              <a:rPr lang="en-GB" sz="2000" b="0" dirty="0" err="1">
                <a:cs typeface="Arial" pitchFamily="34" charset="0"/>
              </a:rPr>
              <a:t>HiPER</a:t>
            </a:r>
            <a:r>
              <a:rPr lang="en-GB" sz="2000" b="0" dirty="0">
                <a:cs typeface="Arial" pitchFamily="34" charset="0"/>
              </a:rPr>
              <a:t> project (</a:t>
            </a:r>
            <a:r>
              <a:rPr lang="en-GB" sz="2000" b="0" dirty="0" smtClean="0">
                <a:cs typeface="Arial" pitchFamily="34" charset="0"/>
              </a:rPr>
              <a:t>Europe)</a:t>
            </a:r>
            <a:r>
              <a:rPr lang="en-GB" sz="2000" b="0" dirty="0">
                <a:cs typeface="Arial" pitchFamily="34" charset="0"/>
              </a:rPr>
              <a:t/>
            </a:r>
            <a:br>
              <a:rPr lang="en-GB" sz="2000" b="0" dirty="0">
                <a:cs typeface="Arial" pitchFamily="34" charset="0"/>
              </a:rPr>
            </a:br>
            <a:r>
              <a:rPr lang="en-GB" sz="1800" b="0" dirty="0">
                <a:cs typeface="Arial" pitchFamily="34" charset="0"/>
              </a:rPr>
              <a:t>► </a:t>
            </a:r>
            <a:r>
              <a:rPr lang="en-GB" sz="1800" b="0" dirty="0" smtClean="0">
                <a:cs typeface="Arial" pitchFamily="34" charset="0"/>
              </a:rPr>
              <a:t>Fast </a:t>
            </a:r>
            <a:r>
              <a:rPr lang="en-GB" sz="1800" b="0" dirty="0">
                <a:cs typeface="Arial" pitchFamily="34" charset="0"/>
              </a:rPr>
              <a:t>ignition </a:t>
            </a:r>
            <a:r>
              <a:rPr lang="en-GB" sz="1800" b="0" dirty="0" smtClean="0">
                <a:cs typeface="Arial" pitchFamily="34" charset="0"/>
              </a:rPr>
              <a:t>proposal</a:t>
            </a:r>
            <a:r>
              <a:rPr lang="en-GB" sz="1800" b="0" dirty="0">
                <a:cs typeface="Arial" pitchFamily="34" charset="0"/>
              </a:rPr>
              <a:t/>
            </a:r>
            <a:br>
              <a:rPr lang="en-GB" sz="1800" b="0" dirty="0">
                <a:cs typeface="Arial" pitchFamily="34" charset="0"/>
              </a:rPr>
            </a:br>
            <a:r>
              <a:rPr lang="en-GB" sz="1800" b="0" dirty="0">
                <a:cs typeface="Arial" pitchFamily="34" charset="0"/>
              </a:rPr>
              <a:t>► </a:t>
            </a:r>
            <a:r>
              <a:rPr lang="en-GB" sz="1800" b="0" dirty="0" smtClean="0">
                <a:cs typeface="Arial" pitchFamily="34" charset="0"/>
              </a:rPr>
              <a:t>Full </a:t>
            </a:r>
            <a:r>
              <a:rPr lang="en-GB" sz="1800" b="0" dirty="0">
                <a:cs typeface="Arial" pitchFamily="34" charset="0"/>
              </a:rPr>
              <a:t>funding </a:t>
            </a:r>
            <a:r>
              <a:rPr lang="en-GB" sz="1800" b="0" dirty="0" smtClean="0">
                <a:cs typeface="Arial" pitchFamily="34" charset="0"/>
              </a:rPr>
              <a:t>pending</a:t>
            </a:r>
          </a:p>
          <a:p>
            <a:r>
              <a:rPr lang="en-GB" sz="2000" b="0" dirty="0" smtClean="0">
                <a:cs typeface="Arial" pitchFamily="34" charset="0"/>
              </a:rPr>
              <a:t>ITER</a:t>
            </a:r>
          </a:p>
        </p:txBody>
      </p:sp>
      <p:pic>
        <p:nvPicPr>
          <p:cNvPr id="4" name="Picture 6" descr="111hi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57961"/>
            <a:ext cx="4267200" cy="2900039"/>
          </a:xfrm>
          <a:prstGeom prst="rect">
            <a:avLst/>
          </a:prstGeom>
          <a:noFill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6019800" cy="9906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Summary</a:t>
            </a:r>
            <a:endParaRPr lang="en-GB" i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34146" name="Picture 2" descr="C:\Users\jo\Desktop\yohkohsu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4038600" cy="4179606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sz="1600" b="0" kern="1200" dirty="0" smtClean="0"/>
              <a:t>Advantages</a:t>
            </a:r>
          </a:p>
          <a:p>
            <a:pPr>
              <a:spcBef>
                <a:spcPct val="0"/>
              </a:spcBef>
            </a:pPr>
            <a:r>
              <a:rPr lang="en-GB" sz="1400" b="0" kern="1200" dirty="0" smtClean="0"/>
              <a:t>Large </a:t>
            </a:r>
            <a:r>
              <a:rPr lang="en-GB" sz="1400" b="0" kern="1200" dirty="0"/>
              <a:t>amount of fuel available, at </a:t>
            </a:r>
            <a:r>
              <a:rPr lang="en-GB" sz="1400" b="0" kern="1200" dirty="0" smtClean="0"/>
              <a:t>low price.</a:t>
            </a:r>
          </a:p>
          <a:p>
            <a:pPr>
              <a:spcBef>
                <a:spcPct val="0"/>
              </a:spcBef>
            </a:pPr>
            <a:r>
              <a:rPr lang="en-GB" sz="1400" b="0" kern="1200" dirty="0" smtClean="0"/>
              <a:t>Fusion </a:t>
            </a:r>
            <a:r>
              <a:rPr lang="en-GB" sz="1400" b="0" kern="1200" dirty="0"/>
              <a:t>is CO</a:t>
            </a:r>
            <a:r>
              <a:rPr lang="en-GB" sz="1400" b="0" kern="1200" baseline="-25000" dirty="0"/>
              <a:t>2</a:t>
            </a:r>
            <a:r>
              <a:rPr lang="en-GB" sz="1400" b="0" kern="1200" dirty="0"/>
              <a:t> </a:t>
            </a:r>
            <a:r>
              <a:rPr lang="en-GB" sz="1400" b="0" kern="1200" dirty="0" smtClean="0"/>
              <a:t>neutral.</a:t>
            </a:r>
          </a:p>
          <a:p>
            <a:pPr>
              <a:spcBef>
                <a:spcPct val="0"/>
              </a:spcBef>
            </a:pPr>
            <a:r>
              <a:rPr lang="en-GB" sz="1400" b="0" kern="1200" dirty="0" smtClean="0"/>
              <a:t>Only small </a:t>
            </a:r>
            <a:r>
              <a:rPr lang="en-GB" sz="1400" b="0" kern="1200" dirty="0"/>
              <a:t>quantity of </a:t>
            </a:r>
            <a:r>
              <a:rPr lang="en-GB" sz="1400" b="0" kern="1200" dirty="0" smtClean="0"/>
              <a:t>radioactive waste.</a:t>
            </a:r>
          </a:p>
          <a:p>
            <a:pPr>
              <a:spcBef>
                <a:spcPct val="0"/>
              </a:spcBef>
            </a:pPr>
            <a:r>
              <a:rPr lang="en-GB" sz="1400" b="0" kern="1200" dirty="0" smtClean="0"/>
              <a:t>No </a:t>
            </a:r>
            <a:r>
              <a:rPr lang="en-GB" sz="1400" b="0" kern="1200" dirty="0"/>
              <a:t>risk of uncontrolled energy </a:t>
            </a:r>
            <a:r>
              <a:rPr lang="en-GB" sz="1400" b="0" kern="1200" dirty="0" smtClean="0"/>
              <a:t>release.</a:t>
            </a:r>
          </a:p>
          <a:p>
            <a:pPr>
              <a:spcBef>
                <a:spcPct val="0"/>
              </a:spcBef>
            </a:pPr>
            <a:r>
              <a:rPr lang="en-GB" sz="1400" b="0" kern="1200" dirty="0" smtClean="0"/>
              <a:t>Fuel </a:t>
            </a:r>
            <a:r>
              <a:rPr lang="en-GB" sz="1400" b="0" kern="1200" dirty="0"/>
              <a:t>is available in all locations of the earth. </a:t>
            </a:r>
            <a:endParaRPr lang="en-GB" sz="1400" b="0" kern="1200" dirty="0" smtClean="0"/>
          </a:p>
          <a:p>
            <a:pPr lvl="1">
              <a:spcBef>
                <a:spcPct val="0"/>
              </a:spcBef>
            </a:pPr>
            <a:r>
              <a:rPr lang="en-GB" sz="1000" b="0" kern="1200" dirty="0" smtClean="0"/>
              <a:t>Fusion </a:t>
            </a:r>
            <a:r>
              <a:rPr lang="en-GB" sz="1000" b="0" kern="1200" dirty="0"/>
              <a:t>is of interest especially for those regions that do not have access to other natural </a:t>
            </a:r>
            <a:r>
              <a:rPr lang="en-GB" sz="1000" b="0" kern="1200" dirty="0" smtClean="0"/>
              <a:t>resources.</a:t>
            </a:r>
          </a:p>
          <a:p>
            <a:pPr lvl="1">
              <a:spcBef>
                <a:spcPct val="0"/>
              </a:spcBef>
            </a:pPr>
            <a:r>
              <a:rPr lang="en-GB" sz="1000" b="0" kern="1200" dirty="0" smtClean="0"/>
              <a:t>Geo-political importance</a:t>
            </a:r>
          </a:p>
          <a:p>
            <a:pPr>
              <a:spcBef>
                <a:spcPct val="0"/>
              </a:spcBef>
            </a:pPr>
            <a:r>
              <a:rPr lang="en-GB" sz="1400" b="0" kern="1200" dirty="0" smtClean="0"/>
              <a:t>Non-proliferation </a:t>
            </a:r>
            <a:r>
              <a:rPr lang="en-GB" sz="1400" b="0" kern="1200" dirty="0"/>
              <a:t>of weapon </a:t>
            </a:r>
            <a:r>
              <a:rPr lang="en-GB" sz="1400" b="0" kern="1200" dirty="0" smtClean="0"/>
              <a:t>material</a:t>
            </a:r>
          </a:p>
          <a:p>
            <a:pPr>
              <a:spcBef>
                <a:spcPct val="0"/>
              </a:spcBef>
              <a:buNone/>
            </a:pPr>
            <a:endParaRPr lang="en-GB" sz="1600" b="0" kern="1200" dirty="0" smtClean="0"/>
          </a:p>
          <a:p>
            <a:pPr>
              <a:spcBef>
                <a:spcPct val="0"/>
              </a:spcBef>
              <a:buNone/>
            </a:pPr>
            <a:r>
              <a:rPr lang="en-GB" sz="1600" b="0" kern="1200" dirty="0" smtClean="0"/>
              <a:t>Disadvantages</a:t>
            </a:r>
          </a:p>
          <a:p>
            <a:pPr lvl="0">
              <a:defRPr/>
            </a:pPr>
            <a:r>
              <a:rPr lang="en-GB" sz="1400" b="0" kern="1200" dirty="0" smtClean="0"/>
              <a:t>To be demonstrated. The operation of a fusion reactor is hindered by several, in itself rather interesting, physics phenomena.</a:t>
            </a:r>
          </a:p>
          <a:p>
            <a:pPr lvl="0">
              <a:defRPr/>
            </a:pPr>
            <a:r>
              <a:rPr lang="en-GB" sz="1400" b="0" kern="1200" dirty="0" smtClean="0"/>
              <a:t>The cost argument is not all that clear, since the cost of the energy will be largely determined by the cost of the reactor. </a:t>
            </a:r>
            <a:endParaRPr lang="en-GB" sz="1400" b="0" kern="1200" dirty="0"/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endParaRPr lang="en-GB" sz="1400" b="0" kern="1200" dirty="0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6400800" cy="2376035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b="0" kern="1200" dirty="0">
                <a:latin typeface="Arial" charset="0"/>
              </a:rPr>
              <a:t>The mass deficit is </a:t>
            </a: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1400" b="0" kern="1200" dirty="0">
                <a:latin typeface="Arial" charset="0"/>
              </a:rPr>
              <a:t>The energy then follows from Einstein’s formula</a:t>
            </a: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1400" b="0" kern="1200" dirty="0">
                <a:latin typeface="Arial" charset="0"/>
              </a:rPr>
              <a:t>Used unit of energy is the electron volt (eV), kilo-electron volt (</a:t>
            </a:r>
            <a:r>
              <a:rPr lang="en-GB" sz="1400" b="0" kern="1200" dirty="0" smtClean="0">
                <a:latin typeface="Arial" charset="0"/>
              </a:rPr>
              <a:t>1 </a:t>
            </a:r>
            <a:r>
              <a:rPr lang="en-GB" sz="1400" b="0" kern="1200" dirty="0" err="1" smtClean="0">
                <a:latin typeface="Arial" charset="0"/>
              </a:rPr>
              <a:t>keV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>
                <a:latin typeface="Arial" charset="0"/>
              </a:rPr>
              <a:t>= 1000 eV) or Mega-electron volt (1 MeV = 10</a:t>
            </a:r>
            <a:r>
              <a:rPr lang="en-GB" sz="1400" b="0" kern="1200" baseline="30000" dirty="0">
                <a:latin typeface="Arial" charset="0"/>
              </a:rPr>
              <a:t>6</a:t>
            </a:r>
            <a:r>
              <a:rPr lang="en-GB" sz="1400" b="0" kern="1200" dirty="0">
                <a:latin typeface="Arial" charset="0"/>
              </a:rPr>
              <a:t> </a:t>
            </a:r>
            <a:r>
              <a:rPr lang="en-GB" sz="1400" b="0" kern="1200" dirty="0" err="1">
                <a:latin typeface="Arial" charset="0"/>
              </a:rPr>
              <a:t>eV</a:t>
            </a:r>
            <a:r>
              <a:rPr lang="en-GB" sz="1400" b="0" kern="1200" dirty="0" smtClean="0">
                <a:latin typeface="Arial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en-GB" sz="1400" b="0" kern="1200" dirty="0" smtClean="0">
                <a:latin typeface="Arial" charset="0"/>
              </a:rPr>
              <a:t> </a:t>
            </a: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1400" b="0" kern="1200" dirty="0">
                <a:latin typeface="Arial" charset="0"/>
              </a:rPr>
              <a:t> </a:t>
            </a:r>
          </a:p>
        </p:txBody>
      </p:sp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92375"/>
            <a:ext cx="1922463" cy="331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Calculation of the released energy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62200" y="1210554"/>
            <a:ext cx="3670301" cy="361071"/>
            <a:chOff x="2362200" y="1210554"/>
            <a:chExt cx="3670301" cy="361071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1210554"/>
              <a:ext cx="1390650" cy="36107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2400" y="1295400"/>
              <a:ext cx="2070101" cy="25392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905000"/>
            <a:ext cx="3816350" cy="36764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819400"/>
            <a:ext cx="2601913" cy="5315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685800" y="4159240"/>
            <a:ext cx="7772400" cy="1708160"/>
            <a:chOff x="685800" y="4159240"/>
            <a:chExt cx="7772400" cy="1708160"/>
          </a:xfrm>
        </p:grpSpPr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685800" y="4159240"/>
              <a:ext cx="7772400" cy="170816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 kg of a Deuterium/Tritium mixture would allow for a number of fusion reactions </a:t>
              </a:r>
              <a:r>
                <a:rPr kumimoji="0" lang="en-GB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This amount of reactions would generate an energy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This is around 4 GW for 24 hours 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24200" y="4464040"/>
              <a:ext cx="2306638" cy="37872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48000" y="5226040"/>
              <a:ext cx="3062288" cy="31729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Temperature and kinetic energy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79052"/>
            <a:ext cx="7772400" cy="1708160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1400" b="0" kern="1200" dirty="0">
                <a:latin typeface="Arial" charset="0"/>
              </a:rPr>
              <a:t>Temperature is always used to express an averaged energy. The unit is again eV, i.e. </a:t>
            </a: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endParaRPr lang="en-GB" sz="1400" b="0" kern="1200" dirty="0" smtClean="0"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sz="1400" b="0" kern="1200" dirty="0" smtClean="0">
                <a:latin typeface="Arial" charset="0"/>
              </a:rPr>
              <a:t>where </a:t>
            </a:r>
            <a:r>
              <a:rPr lang="en-GB" sz="1400" b="0" i="1" kern="1200" dirty="0">
                <a:latin typeface="Arial" charset="0"/>
              </a:rPr>
              <a:t>T</a:t>
            </a:r>
            <a:r>
              <a:rPr lang="en-GB" sz="1400" b="0" kern="1200" dirty="0">
                <a:latin typeface="Arial" charset="0"/>
              </a:rPr>
              <a:t> is the temperature and </a:t>
            </a:r>
            <a:r>
              <a:rPr lang="en-GB" sz="1400" b="0" i="1" kern="1200" dirty="0">
                <a:latin typeface="Arial" charset="0"/>
              </a:rPr>
              <a:t>T</a:t>
            </a:r>
            <a:r>
              <a:rPr lang="en-GB" sz="1400" b="0" i="1" kern="1200" baseline="-25000" dirty="0">
                <a:latin typeface="Arial" charset="0"/>
              </a:rPr>
              <a:t>k</a:t>
            </a:r>
            <a:r>
              <a:rPr lang="en-GB" sz="1400" b="0" kern="1200" dirty="0">
                <a:latin typeface="Arial" charset="0"/>
              </a:rPr>
              <a:t> is the temperature in Kelvin. </a:t>
            </a:r>
          </a:p>
          <a:p>
            <a:pPr>
              <a:lnSpc>
                <a:spcPct val="90000"/>
              </a:lnSpc>
              <a:buNone/>
            </a:pPr>
            <a:endParaRPr lang="en-GB" sz="1400" b="0" kern="1200" dirty="0" smtClean="0"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sz="1400" b="0" kern="1200" dirty="0" smtClean="0">
                <a:latin typeface="Arial" charset="0"/>
              </a:rPr>
              <a:t>Note</a:t>
            </a:r>
            <a:endParaRPr lang="en-GB" sz="1400" b="0" kern="1200" dirty="0">
              <a:latin typeface="Arial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8825"/>
            <a:ext cx="2870200" cy="4084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000125" y="2568773"/>
            <a:ext cx="3366627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 smtClean="0"/>
              <a:t>1 </a:t>
            </a:r>
            <a:r>
              <a:rPr lang="en-GB" sz="1400" dirty="0" err="1" smtClean="0">
                <a:latin typeface="+mn-lt"/>
              </a:rPr>
              <a:t>eV</a:t>
            </a:r>
            <a:r>
              <a:rPr lang="en-GB" sz="1400" dirty="0" smtClean="0"/>
              <a:t> </a:t>
            </a:r>
            <a:r>
              <a:rPr lang="en-GB" sz="1400" dirty="0"/>
              <a:t>= 11605 K         17.56 </a:t>
            </a:r>
            <a:r>
              <a:rPr lang="en-GB" sz="1400" dirty="0" err="1">
                <a:latin typeface="+mn-lt"/>
              </a:rPr>
              <a:t>MeV</a:t>
            </a:r>
            <a:r>
              <a:rPr lang="en-GB" sz="1400" dirty="0"/>
              <a:t> = 2 10</a:t>
            </a:r>
            <a:r>
              <a:rPr lang="en-GB" sz="1400" baseline="30000" dirty="0"/>
              <a:t>11</a:t>
            </a:r>
            <a:r>
              <a:rPr lang="en-GB" sz="1400" dirty="0"/>
              <a:t> 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66800" y="2971800"/>
            <a:ext cx="7772400" cy="261302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energy is released in the form of kinetic energy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kinetic energy is not equally distributed over the products since both energy as well as momentum need to be conserved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These equations can be solved to give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810000"/>
            <a:ext cx="1842384" cy="693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876800"/>
            <a:ext cx="4802188" cy="5305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696200" y="4800600"/>
            <a:ext cx="12192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Lightest particle takes most kinetic energy</a:t>
            </a:r>
            <a:endParaRPr lang="en-US" sz="1200" dirty="0"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71600" y="5666905"/>
            <a:ext cx="7772400" cy="119109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Take the now famous reaction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Helium nuclei are roughly 4 times more heavy than the neutron and will thus acquire 20% of the energy (3.5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whereas the neutron obtains 80% (14.1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 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9347" y="5819305"/>
            <a:ext cx="2261840" cy="429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C:\Users\jo\Desktop\future_fusion_power_plant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399"/>
            <a:ext cx="8248424" cy="67056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5486400"/>
            <a:ext cx="2667000" cy="1371600"/>
          </a:xfrm>
          <a:solidFill>
            <a:schemeClr val="bg1"/>
          </a:solidFill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Fusion power station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028-E975-4E02-AD55-87807BE897BA}" type="slidenum">
              <a:rPr lang="en-US" smtClean="0"/>
              <a:pPr>
                <a:defRPr/>
              </a:pPr>
              <a:t>9</a:t>
            </a:fld>
            <a:endParaRPr lang="en-US">
              <a:latin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6488668"/>
            <a:ext cx="3326552" cy="369332"/>
          </a:xfrm>
          <a:prstGeom prst="rect">
            <a:avLst/>
          </a:prstGeom>
          <a:solidFill>
            <a:srgbClr val="FEFCA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 heat mantel, </a:t>
            </a:r>
            <a:r>
              <a:rPr lang="en-US" baseline="30000" dirty="0" smtClean="0">
                <a:latin typeface="+mn-lt"/>
              </a:rPr>
              <a:t>4</a:t>
            </a:r>
            <a:r>
              <a:rPr lang="en-US" dirty="0" smtClean="0">
                <a:latin typeface="+mn-lt"/>
              </a:rPr>
              <a:t>He the plasma</a:t>
            </a:r>
            <a:endParaRPr lang="en-US" dirty="0">
              <a:latin typeface="+mn-lt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22098</TotalTime>
  <Words>3975</Words>
  <Application>Microsoft Office PowerPoint</Application>
  <PresentationFormat>Letter Paper (8.5x11 in)</PresentationFormat>
  <Paragraphs>825</Paragraphs>
  <Slides>68</Slides>
  <Notes>68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Default Design</vt:lpstr>
      <vt:lpstr>Photo Editor Photo</vt:lpstr>
      <vt:lpstr>Equation</vt:lpstr>
      <vt:lpstr>Document</vt:lpstr>
      <vt:lpstr>Slide 1</vt:lpstr>
      <vt:lpstr>Slide 2</vt:lpstr>
      <vt:lpstr>Contents</vt:lpstr>
      <vt:lpstr>Nuclear fusion </vt:lpstr>
      <vt:lpstr>Physics of fusion </vt:lpstr>
      <vt:lpstr>Fusion reactions and energy released </vt:lpstr>
      <vt:lpstr>Calculation of the released energy</vt:lpstr>
      <vt:lpstr>Temperature and kinetic energy</vt:lpstr>
      <vt:lpstr>Fusion power station</vt:lpstr>
      <vt:lpstr>Radiotoxicity for inhalation</vt:lpstr>
      <vt:lpstr>Climate issues</vt:lpstr>
      <vt:lpstr>Cross section and Coulomb barrier</vt:lpstr>
      <vt:lpstr>Averaged reaction rate </vt:lpstr>
      <vt:lpstr>Compare the two distributions </vt:lpstr>
      <vt:lpstr>Current fusion reactor concepts </vt:lpstr>
      <vt:lpstr>Availability of the fuel </vt:lpstr>
      <vt:lpstr>Quasi-neutrality and the Debye length</vt:lpstr>
      <vt:lpstr>Quasi-neutrality</vt:lpstr>
      <vt:lpstr>Lawson criterion and fusion power </vt:lpstr>
      <vt:lpstr>Power loss</vt:lpstr>
      <vt:lpstr>Break-even and ignition</vt:lpstr>
      <vt:lpstr>Progress in fusion machines</vt:lpstr>
      <vt:lpstr>Force on the plasma </vt:lpstr>
      <vt:lpstr>Reformulating the Lorentz force</vt:lpstr>
      <vt:lpstr>Theta pinch </vt:lpstr>
      <vt:lpstr>Z-pinch </vt:lpstr>
      <vt:lpstr>Sandia labs – Z pinch: 200 TW X-rays</vt:lpstr>
      <vt:lpstr>Gyro motion </vt:lpstr>
      <vt:lpstr>Tokamak </vt:lpstr>
      <vt:lpstr>Toroidal curvature has its price</vt:lpstr>
      <vt:lpstr>The toroidal electric field </vt:lpstr>
      <vt:lpstr>Stellarator – LHD in JAPAN </vt:lpstr>
      <vt:lpstr>Large Helical Device (LHD,Japan)</vt:lpstr>
      <vt:lpstr>Largest tokamak: JET (EU,UK) </vt:lpstr>
      <vt:lpstr>Comparison of confinement time </vt:lpstr>
      <vt:lpstr>Helical coils can be simplified </vt:lpstr>
      <vt:lpstr>Applied in W7X</vt:lpstr>
      <vt:lpstr>Compact stellarator NCSX princeton </vt:lpstr>
      <vt:lpstr>A tokamak </vt:lpstr>
      <vt:lpstr>A tokamak </vt:lpstr>
      <vt:lpstr>Plasma manipulation</vt:lpstr>
      <vt:lpstr>Plasma elongation </vt:lpstr>
      <vt:lpstr>Preventing impurities – divertor </vt:lpstr>
      <vt:lpstr>Plasma instabilities</vt:lpstr>
      <vt:lpstr>ITER</vt:lpstr>
      <vt:lpstr>What is ITER?</vt:lpstr>
      <vt:lpstr>More on ITER</vt:lpstr>
      <vt:lpstr>Design - main features</vt:lpstr>
      <vt:lpstr>ITER parameters</vt:lpstr>
      <vt:lpstr>Main differences ……… </vt:lpstr>
      <vt:lpstr>Design - vessel</vt:lpstr>
      <vt:lpstr>Design - divertor</vt:lpstr>
      <vt:lpstr>Remote handing to replace to cassettes  </vt:lpstr>
      <vt:lpstr>Design – Tokamak building</vt:lpstr>
      <vt:lpstr>Schedule</vt:lpstr>
      <vt:lpstr>Inertial confinement fusion concept</vt:lpstr>
      <vt:lpstr>Plasma conditions during ICF </vt:lpstr>
      <vt:lpstr>Possible drivers: Z - pinches </vt:lpstr>
      <vt:lpstr>Possible drivers: ion beams</vt:lpstr>
      <vt:lpstr>Possible drivers: lasers (best shot)</vt:lpstr>
      <vt:lpstr>Possible drivers: lasers</vt:lpstr>
      <vt:lpstr>Possible drivers: lasers</vt:lpstr>
      <vt:lpstr>Problems blocking fusion energy</vt:lpstr>
      <vt:lpstr>Rayleigh-Taylor Instability –  spherical implosions / explosions</vt:lpstr>
      <vt:lpstr>Relaxing the symmetry conditions – indirect drive</vt:lpstr>
      <vt:lpstr>Relaxing the symmetry conditions – fast  ignition</vt:lpstr>
      <vt:lpstr>Interesting experiments to come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Jo van den Brand</cp:lastModifiedBy>
  <cp:revision>1028</cp:revision>
  <cp:lastPrinted>2002-09-13T18:52:55Z</cp:lastPrinted>
  <dcterms:created xsi:type="dcterms:W3CDTF">2001-01-08T10:28:24Z</dcterms:created>
  <dcterms:modified xsi:type="dcterms:W3CDTF">2010-04-27T10:37:08Z</dcterms:modified>
</cp:coreProperties>
</file>