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840" r:id="rId2"/>
    <p:sldId id="984" r:id="rId3"/>
    <p:sldId id="841" r:id="rId4"/>
    <p:sldId id="829" r:id="rId5"/>
    <p:sldId id="937" r:id="rId6"/>
    <p:sldId id="983" r:id="rId7"/>
    <p:sldId id="982" r:id="rId8"/>
    <p:sldId id="938" r:id="rId9"/>
    <p:sldId id="939" r:id="rId10"/>
    <p:sldId id="895" r:id="rId11"/>
    <p:sldId id="934" r:id="rId12"/>
    <p:sldId id="935" r:id="rId13"/>
    <p:sldId id="936" r:id="rId14"/>
    <p:sldId id="940" r:id="rId15"/>
    <p:sldId id="942" r:id="rId16"/>
    <p:sldId id="943" r:id="rId17"/>
    <p:sldId id="944" r:id="rId18"/>
    <p:sldId id="945" r:id="rId19"/>
    <p:sldId id="896" r:id="rId20"/>
    <p:sldId id="946" r:id="rId21"/>
    <p:sldId id="947" r:id="rId22"/>
    <p:sldId id="948" r:id="rId23"/>
    <p:sldId id="949" r:id="rId24"/>
    <p:sldId id="950" r:id="rId25"/>
    <p:sldId id="951" r:id="rId26"/>
    <p:sldId id="952" r:id="rId27"/>
    <p:sldId id="953" r:id="rId28"/>
    <p:sldId id="954" r:id="rId29"/>
    <p:sldId id="955" r:id="rId30"/>
    <p:sldId id="956" r:id="rId31"/>
    <p:sldId id="960" r:id="rId32"/>
    <p:sldId id="957" r:id="rId33"/>
    <p:sldId id="958" r:id="rId34"/>
    <p:sldId id="964" r:id="rId35"/>
    <p:sldId id="965" r:id="rId36"/>
    <p:sldId id="977" r:id="rId37"/>
    <p:sldId id="978" r:id="rId38"/>
    <p:sldId id="979" r:id="rId39"/>
    <p:sldId id="966" r:id="rId40"/>
    <p:sldId id="969" r:id="rId41"/>
    <p:sldId id="967" r:id="rId42"/>
    <p:sldId id="968" r:id="rId43"/>
    <p:sldId id="959" r:id="rId44"/>
    <p:sldId id="970" r:id="rId45"/>
    <p:sldId id="971" r:id="rId46"/>
    <p:sldId id="972" r:id="rId47"/>
    <p:sldId id="973" r:id="rId48"/>
    <p:sldId id="974" r:id="rId49"/>
    <p:sldId id="975" r:id="rId50"/>
    <p:sldId id="976" r:id="rId51"/>
    <p:sldId id="961" r:id="rId52"/>
    <p:sldId id="962" r:id="rId53"/>
    <p:sldId id="963" r:id="rId54"/>
  </p:sldIdLst>
  <p:sldSz cx="9144000" cy="6858000" type="letter"/>
  <p:notesSz cx="7302500" cy="9588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AC"/>
    <a:srgbClr val="FFFFCC"/>
    <a:srgbClr val="CCFF66"/>
    <a:srgbClr val="CC0000"/>
    <a:srgbClr val="003300"/>
    <a:srgbClr val="0066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 autoAdjust="0"/>
  </p:normalViewPr>
  <p:slideViewPr>
    <p:cSldViewPr>
      <p:cViewPr varScale="1">
        <p:scale>
          <a:sx n="79" d="100"/>
          <a:sy n="79" d="100"/>
        </p:scale>
        <p:origin x="-8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Arial" charset="0"/>
              </a:defRPr>
            </a:lvl1pPr>
          </a:lstStyle>
          <a:p>
            <a:pPr>
              <a:defRPr/>
            </a:pPr>
            <a:fld id="{1079C16B-F0DA-439B-8DDA-E96F12732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0994B0A0-32ED-432B-83F8-DA7C3E8D4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629B1A-554A-4D06-8F2C-4F4E787003D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152" tIns="47576" rIns="95152" bIns="47576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A690B-E956-4DEE-A660-45D1DDB4D5D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2A2B5-5B98-4C3D-A161-C503854A89C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C39BC-F0F6-4C76-8D37-98F9E301150A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C2D26-9626-4D8F-8953-BC0B837328E1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217613" y="728663"/>
            <a:ext cx="4867275" cy="3595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515" tIns="48257" rIns="96515" bIns="48257" anchor="ctr"/>
          <a:lstStyle/>
          <a:p>
            <a:endParaRPr lang="en-US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730250" y="4554538"/>
            <a:ext cx="5837238" cy="43148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17613" y="728663"/>
            <a:ext cx="4867275" cy="3595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515" tIns="48257" rIns="96515" bIns="48257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30250" y="4554538"/>
            <a:ext cx="5837238" cy="43148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1702C-42A1-42D4-971A-7AA863F8BE4F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1702C-42A1-42D4-971A-7AA863F8BE4F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1702C-42A1-42D4-971A-7AA863F8BE4F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5DBD7-7046-4297-8C93-7AAD14FEAF84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BADE4-9688-4D67-9C7B-A8A4A9E629D7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EEA0B-D67B-4B39-9B32-5A32FC96554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152" tIns="47576" rIns="95152" bIns="47576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D7166-3E7E-430D-BB70-B264B171BCDD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408F-6994-4AFF-A586-0A3936783A47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217613" y="728663"/>
            <a:ext cx="4867275" cy="3595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515" tIns="48257" rIns="96515" bIns="48257" anchor="ctr"/>
          <a:lstStyle/>
          <a:p>
            <a:endParaRPr lang="en-US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/>
          </p:nvPr>
        </p:nvSpPr>
        <p:spPr>
          <a:xfrm>
            <a:off x="730250" y="4554538"/>
            <a:ext cx="5837238" cy="43148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" y="6248400"/>
            <a:ext cx="83820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2007March 23, 2001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BrandECFA Presentation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1D1BDA-A225-4B43-BC17-77508C7C6F1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1858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C175-CCF5-4E98-8217-F8FE52013E3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2882" name="Photo Editor Photo" r:id="rId4" imgW="1638529" imgH="809738" progId="">
              <p:embed/>
            </p:oleObj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FAC4-CB5E-4047-BDF8-22D31C23CA6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3906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66050" cy="1138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06825" cy="4110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657350"/>
            <a:ext cx="3806825" cy="4110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idx="10"/>
          </p:nvPr>
        </p:nvSpPr>
        <p:spPr>
          <a:xfrm>
            <a:off x="685800" y="6370638"/>
            <a:ext cx="144145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FALL 2004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idx="11"/>
          </p:nvPr>
        </p:nvSpPr>
        <p:spPr>
          <a:xfrm>
            <a:off x="3124200" y="6370638"/>
            <a:ext cx="311785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EASA-130 Seismology and Nuclear Explosion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3666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6028-E975-4E02-AD55-87807BE897BA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4690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5F794-968F-4389-88C9-A24CF79F18C3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5714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6239C-90AC-4A1A-A010-0195B837D28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6738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CA52-01FA-47E7-937A-34D6B579886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7762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381B4-A9F0-488E-8409-7C34053094B5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8786" name="Photo Editor Photo" r:id="rId4" imgW="1638529" imgH="809738" progId="">
              <p:embed/>
            </p:oleObj>
          </a:graphicData>
        </a:graphic>
      </p:graphicFrame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E3B9A-920A-4125-978D-897D40EA07B2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19810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FD454-6F02-43AD-B297-48E5AEF1098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u_ww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20834" name="Photo Editor Photo" r:id="rId4" imgW="1638529" imgH="809738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856F-BDA9-417C-81E2-FF286C64F7F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0EE98F26-5353-4C7E-8D41-43B13F5002EF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6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>
    <p:dissolv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jpe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  <a:noFill/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April 20, 2010</a:t>
            </a:r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3400" y="914400"/>
            <a:ext cx="7924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Arial Rounded MT Bold" pitchFamily="34" charset="0"/>
                <a:cs typeface="Times New Roman" pitchFamily="18" charset="0"/>
              </a:rPr>
              <a:t>Energy Science</a:t>
            </a:r>
          </a:p>
          <a:p>
            <a:pPr algn="ctr"/>
            <a:r>
              <a:rPr lang="en-US" sz="3200" b="1" i="1">
                <a:solidFill>
                  <a:schemeClr val="hlink"/>
                </a:solidFill>
                <a:latin typeface="Arial" charset="0"/>
                <a:cs typeface="Times New Roman" pitchFamily="18" charset="0"/>
              </a:rPr>
              <a:t>FEW Cursus</a:t>
            </a:r>
            <a:r>
              <a:rPr lang="en-US" sz="3600" b="1" i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  </a:t>
            </a:r>
          </a:p>
        </p:txBody>
      </p:sp>
      <p:pic>
        <p:nvPicPr>
          <p:cNvPr id="19460" name="Picture 4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7EE9C9-E773-40DD-BDB9-EEE4DBB2B016}" type="slidenum">
              <a:rPr lang="en-US"/>
              <a:pPr>
                <a:defRPr/>
              </a:pPr>
              <a:t>10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457200" y="1295400"/>
            <a:ext cx="6096000" cy="23082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Arial" charset="0"/>
              </a:rPr>
              <a:t>The number of protons (the atomic number) determines which element it belongs to. </a:t>
            </a:r>
          </a:p>
          <a:p>
            <a:endParaRPr lang="en-GB">
              <a:latin typeface="Arial" charset="0"/>
            </a:endParaRPr>
          </a:p>
          <a:p>
            <a:r>
              <a:rPr lang="en-GB">
                <a:latin typeface="Arial" charset="0"/>
              </a:rPr>
              <a:t>Nuclide: a specific nuclear configuration</a:t>
            </a:r>
          </a:p>
          <a:p>
            <a:endParaRPr lang="en-GB">
              <a:latin typeface="Arial" charset="0"/>
            </a:endParaRPr>
          </a:p>
          <a:p>
            <a:r>
              <a:rPr lang="en-GB">
                <a:latin typeface="Arial" charset="0"/>
              </a:rPr>
              <a:t>Isotopes: atoms with the same atomic number but different number of neutrons, e.g., </a:t>
            </a:r>
            <a:r>
              <a:rPr lang="en-GB" baseline="30000">
                <a:latin typeface="Arial" charset="0"/>
              </a:rPr>
              <a:t>235</a:t>
            </a:r>
            <a:r>
              <a:rPr lang="en-GB">
                <a:latin typeface="Arial" charset="0"/>
              </a:rPr>
              <a:t>U and </a:t>
            </a:r>
            <a:r>
              <a:rPr lang="en-GB" baseline="30000">
                <a:latin typeface="Arial" charset="0"/>
              </a:rPr>
              <a:t>238</a:t>
            </a:r>
            <a:r>
              <a:rPr lang="en-GB">
                <a:latin typeface="Arial" charset="0"/>
              </a:rPr>
              <a:t>U.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3080" name="Rectangle 2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Binding energy and nuclear stability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30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7463" y="3657600"/>
            <a:ext cx="5316537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3074" name="Object 0"/>
          <p:cNvGraphicFramePr>
            <a:graphicFrameLocks noChangeAspect="1"/>
          </p:cNvGraphicFramePr>
          <p:nvPr/>
        </p:nvGraphicFramePr>
        <p:xfrm>
          <a:off x="4572000" y="2095500"/>
          <a:ext cx="465138" cy="419100"/>
        </p:xfrm>
        <a:graphic>
          <a:graphicData uri="http://schemas.openxmlformats.org/presentationml/2006/ole">
            <p:oleObj spid="_x0000_s3074" name="Equation" r:id="rId5" imgW="253800" imgH="228600" progId="Equation.3">
              <p:embed/>
            </p:oleObj>
          </a:graphicData>
        </a:graphic>
      </p:graphicFrame>
      <p:sp>
        <p:nvSpPr>
          <p:cNvPr id="19" name="Rectangle 1038"/>
          <p:cNvSpPr>
            <a:spLocks noChangeArrowheads="1"/>
          </p:cNvSpPr>
          <p:nvPr/>
        </p:nvSpPr>
        <p:spPr bwMode="auto">
          <a:xfrm>
            <a:off x="5791200" y="6324600"/>
            <a:ext cx="3048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8816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676400"/>
            <a:ext cx="3405188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33400" y="4708525"/>
          <a:ext cx="1524000" cy="192024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</a:tblGrid>
              <a:tr h="176349">
                <a:tc>
                  <a:txBody>
                    <a:bodyPr/>
                    <a:lstStyle/>
                    <a:p>
                      <a:r>
                        <a:rPr lang="en-US" sz="1200" dirty="0"/>
                        <a:t>1s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9">
                <a:tc>
                  <a:txBody>
                    <a:bodyPr/>
                    <a:lstStyle/>
                    <a:p>
                      <a:r>
                        <a:rPr lang="en-US" sz="1200" dirty="0"/>
                        <a:t>2s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9">
                <a:tc>
                  <a:txBody>
                    <a:bodyPr/>
                    <a:lstStyle/>
                    <a:p>
                      <a:r>
                        <a:rPr lang="en-US" sz="1200" dirty="0"/>
                        <a:t>3s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9">
                <a:tc>
                  <a:txBody>
                    <a:bodyPr/>
                    <a:lstStyle/>
                    <a:p>
                      <a:r>
                        <a:rPr lang="en-US" sz="1200" dirty="0"/>
                        <a:t>4s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9">
                <a:tc>
                  <a:txBody>
                    <a:bodyPr/>
                    <a:lstStyle/>
                    <a:p>
                      <a:r>
                        <a:rPr lang="en-US" sz="1200"/>
                        <a:t>5s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9">
                <a:tc>
                  <a:txBody>
                    <a:bodyPr/>
                    <a:lstStyle/>
                    <a:p>
                      <a:r>
                        <a:rPr lang="en-US" sz="1200"/>
                        <a:t>6s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9">
                <a:tc>
                  <a:txBody>
                    <a:bodyPr/>
                    <a:lstStyle/>
                    <a:p>
                      <a:r>
                        <a:rPr lang="en-US" sz="1200"/>
                        <a:t>7s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3" name="Text Box 1034"/>
          <p:cNvSpPr txBox="1">
            <a:spLocks noChangeArrowheads="1"/>
          </p:cNvSpPr>
          <p:nvPr/>
        </p:nvSpPr>
        <p:spPr bwMode="auto">
          <a:xfrm>
            <a:off x="457200" y="3962400"/>
            <a:ext cx="2971800" cy="646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>
                <a:latin typeface="Arial" charset="0"/>
                <a:sym typeface="Symbol" pitchFamily="18" charset="2"/>
              </a:rPr>
              <a:t>Electron configuration</a:t>
            </a:r>
          </a:p>
          <a:p>
            <a:r>
              <a:rPr lang="nl-NL" dirty="0">
                <a:latin typeface="Arial" charset="0"/>
                <a:sym typeface="Symbol" pitchFamily="18" charset="2"/>
              </a:rPr>
              <a:t>Use diagonal rule</a:t>
            </a:r>
          </a:p>
        </p:txBody>
      </p: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8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4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Binding energy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25603" name="Picture 2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06700"/>
            <a:ext cx="56388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070" descr="C:\Users\jo\Desktop\albert-einstein-at-beach-1945-celebrities-28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06700"/>
            <a:ext cx="2909888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1034"/>
          <p:cNvSpPr txBox="1">
            <a:spLocks noChangeArrowheads="1"/>
          </p:cNvSpPr>
          <p:nvPr/>
        </p:nvSpPr>
        <p:spPr bwMode="auto">
          <a:xfrm>
            <a:off x="152400" y="1143000"/>
            <a:ext cx="8610600" cy="10779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400">
                <a:latin typeface="Times New Roman" pitchFamily="18" charset="0"/>
                <a:sym typeface="Symbol" pitchFamily="18" charset="2"/>
              </a:rPr>
              <a:t>Nuclear force needed to overcome repulsive force between protons</a:t>
            </a:r>
          </a:p>
          <a:p>
            <a:endParaRPr lang="nl-NL" sz="2400" baseline="30000">
              <a:latin typeface="Times New Roman" pitchFamily="18" charset="0"/>
              <a:sym typeface="Symbol" pitchFamily="18" charset="2"/>
            </a:endParaRPr>
          </a:p>
          <a:p>
            <a:r>
              <a:rPr lang="nl-NL" sz="2400">
                <a:latin typeface="Times New Roman" pitchFamily="18" charset="0"/>
                <a:sym typeface="Symbol" pitchFamily="18" charset="2"/>
              </a:rPr>
              <a:t>It is strong and short-ranged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04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Binding energy per nucleon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4100" name="Picture 22" descr="C:\Users\jo\Desktop\698px-Binding_energy_curve_-_all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524000"/>
            <a:ext cx="66484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676400" y="2171700"/>
            <a:ext cx="5153025" cy="785813"/>
            <a:chOff x="1676400" y="2171700"/>
            <a:chExt cx="5153025" cy="785812"/>
          </a:xfrm>
        </p:grpSpPr>
        <p:graphicFrame>
          <p:nvGraphicFramePr>
            <p:cNvPr id="4098" name="Object 24"/>
            <p:cNvGraphicFramePr>
              <a:graphicFrameLocks noChangeAspect="1"/>
            </p:cNvGraphicFramePr>
            <p:nvPr/>
          </p:nvGraphicFramePr>
          <p:xfrm>
            <a:off x="6019800" y="2514600"/>
            <a:ext cx="581025" cy="442912"/>
          </p:xfrm>
          <a:graphic>
            <a:graphicData uri="http://schemas.openxmlformats.org/presentationml/2006/ole">
              <p:oleObj spid="_x0000_s4098" name="Equation" r:id="rId5" imgW="317160" imgH="241200" progId="Equation.3">
                <p:embed/>
              </p:oleObj>
            </a:graphicData>
          </a:graphic>
        </p:graphicFrame>
        <p:sp>
          <p:nvSpPr>
            <p:cNvPr id="28" name="Oval 27"/>
            <p:cNvSpPr/>
            <p:nvPr/>
          </p:nvSpPr>
          <p:spPr bwMode="auto">
            <a:xfrm>
              <a:off x="6600825" y="21717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 rot="10800000">
              <a:off x="1676400" y="2286000"/>
              <a:ext cx="5029200" cy="1588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676400" y="1903413"/>
            <a:ext cx="2514600" cy="384175"/>
            <a:chOff x="1676400" y="1903412"/>
            <a:chExt cx="2514600" cy="383382"/>
          </a:xfrm>
        </p:grpSpPr>
        <p:cxnSp>
          <p:nvCxnSpPr>
            <p:cNvPr id="33" name="Straight Connector 32"/>
            <p:cNvCxnSpPr/>
            <p:nvPr/>
          </p:nvCxnSpPr>
          <p:spPr bwMode="auto">
            <a:xfrm rot="10800000">
              <a:off x="1676400" y="1903412"/>
              <a:ext cx="2514600" cy="1584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8" name="Straight Arrow Connector 35"/>
            <p:cNvCxnSpPr>
              <a:cxnSpLocks noChangeShapeType="1"/>
            </p:cNvCxnSpPr>
            <p:nvPr/>
          </p:nvCxnSpPr>
          <p:spPr bwMode="auto">
            <a:xfrm rot="5400000">
              <a:off x="3162300" y="2095500"/>
              <a:ext cx="381000" cy="1588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4109" name="TextBox 36"/>
            <p:cNvSpPr txBox="1">
              <a:spLocks noChangeArrowheads="1"/>
            </p:cNvSpPr>
            <p:nvPr/>
          </p:nvSpPr>
          <p:spPr bwMode="auto">
            <a:xfrm>
              <a:off x="3390900" y="1905000"/>
              <a:ext cx="6206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DBE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4189413" y="1905000"/>
            <a:ext cx="1068387" cy="3506788"/>
            <a:chOff x="4190206" y="1905000"/>
            <a:chExt cx="1067594" cy="3505994"/>
          </a:xfrm>
        </p:grpSpPr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2438002" y="3657204"/>
              <a:ext cx="3505994" cy="158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4191792" y="2590645"/>
              <a:ext cx="1066008" cy="6459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+mn-lt"/>
                </a:rPr>
                <a:t>Fission products</a:t>
              </a:r>
            </a:p>
          </p:txBody>
        </p:sp>
      </p:grpSp>
      <p:pic>
        <p:nvPicPr>
          <p:cNvPr id="977945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733800"/>
            <a:ext cx="3076575" cy="14573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7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i="1" smtClean="0">
                <a:solidFill>
                  <a:srgbClr val="000099"/>
                </a:solidFill>
                <a:cs typeface="Times New Roman" pitchFamily="18" charset="0"/>
              </a:rPr>
              <a:t>Radioactive decay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304800" y="1143000"/>
            <a:ext cx="6705600" cy="18161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>
                <a:latin typeface="Arial" charset="0"/>
              </a:rPr>
              <a:t>Some elements will spontaneously turn into other elements. This is called </a:t>
            </a:r>
            <a:r>
              <a:rPr lang="en-GB" sz="1400" i="1">
                <a:latin typeface="Arial" charset="0"/>
              </a:rPr>
              <a:t>radioactivity</a:t>
            </a:r>
            <a:r>
              <a:rPr lang="en-GB" sz="1400">
                <a:latin typeface="Arial" charset="0"/>
              </a:rPr>
              <a:t> and was discovered in 1896 by Henri Becquerel.</a:t>
            </a:r>
          </a:p>
          <a:p>
            <a:pPr marL="336550" indent="-336550">
              <a:buClr>
                <a:srgbClr val="FFFF99"/>
              </a:buClr>
              <a:buSzPct val="75000"/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>
                <a:latin typeface="Arial" charset="0"/>
              </a:rPr>
              <a:t>It happens randomly and the </a:t>
            </a:r>
            <a:r>
              <a:rPr lang="en-GB" sz="1400" i="1">
                <a:latin typeface="Arial" charset="0"/>
              </a:rPr>
              <a:t>probability</a:t>
            </a:r>
            <a:r>
              <a:rPr lang="en-GB" sz="1400">
                <a:latin typeface="Arial" charset="0"/>
              </a:rPr>
              <a:t> only depends on the structure of the nucleus (isotope).</a:t>
            </a: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>
                <a:latin typeface="Arial" charset="0"/>
              </a:rPr>
              <a:t>Scientists use </a:t>
            </a:r>
            <a:r>
              <a:rPr lang="en-GB" sz="1400" i="1">
                <a:latin typeface="Arial" charset="0"/>
              </a:rPr>
              <a:t>half-life</a:t>
            </a:r>
            <a:r>
              <a:rPr lang="en-GB" sz="1400">
                <a:latin typeface="Arial" charset="0"/>
              </a:rPr>
              <a:t> to describe the probability of decay.</a:t>
            </a: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>
              <a:latin typeface="Arial" charset="0"/>
            </a:endParaRP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5088"/>
            <a:ext cx="5410200" cy="298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9" name="Picture 1043" descr="C:\Users\jo\Desktop\225px-Becquerel_Henri_photogra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9913" y="900113"/>
            <a:ext cx="2143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44" descr="C:\Users\jo\Desktop\120px-Nobel_medal_dsc0617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3528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23"/>
          <p:cNvSpPr txBox="1">
            <a:spLocks noChangeArrowheads="1"/>
          </p:cNvSpPr>
          <p:nvPr/>
        </p:nvSpPr>
        <p:spPr bwMode="auto">
          <a:xfrm>
            <a:off x="8001000" y="3810000"/>
            <a:ext cx="646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1903</a:t>
            </a:r>
          </a:p>
        </p:txBody>
      </p:sp>
      <p:pic>
        <p:nvPicPr>
          <p:cNvPr id="26632" name="Picture 1045" descr="C:\Users\jo\Desktop\300px-Alfa_beta_gamma_radiation_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772025"/>
            <a:ext cx="15795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3124200"/>
            <a:ext cx="351155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400" i="1">
                <a:latin typeface="Times New Roman" pitchFamily="18" charset="0"/>
              </a:rPr>
              <a:t>dN=-</a:t>
            </a:r>
            <a:r>
              <a:rPr lang="nl-NL" sz="2400" i="1"/>
              <a:t>l</a:t>
            </a:r>
            <a:r>
              <a:rPr lang="nl-NL" sz="2400" i="1">
                <a:latin typeface="Times New Roman" pitchFamily="18" charset="0"/>
              </a:rPr>
              <a:t>N(t)dt </a:t>
            </a:r>
            <a:r>
              <a:rPr lang="nl-NL">
                <a:sym typeface="Symbol" pitchFamily="18" charset="2"/>
              </a:rPr>
              <a:t> </a:t>
            </a:r>
            <a:r>
              <a:rPr lang="nl-NL" sz="2400" i="1">
                <a:latin typeface="Times New Roman" pitchFamily="18" charset="0"/>
                <a:sym typeface="Symbol" pitchFamily="18" charset="2"/>
              </a:rPr>
              <a:t>N(t)=N</a:t>
            </a:r>
            <a:r>
              <a:rPr lang="nl-NL" sz="2400" i="1" baseline="-25000">
                <a:latin typeface="Times New Roman" pitchFamily="18" charset="0"/>
                <a:sym typeface="Symbol" pitchFamily="18" charset="2"/>
              </a:rPr>
              <a:t>0</a:t>
            </a:r>
            <a:r>
              <a:rPr lang="nl-NL" sz="2400" i="1">
                <a:latin typeface="Times New Roman" pitchFamily="18" charset="0"/>
                <a:sym typeface="Symbol" pitchFamily="18" charset="2"/>
              </a:rPr>
              <a:t>e</a:t>
            </a:r>
            <a:r>
              <a:rPr lang="nl-NL" sz="2400" i="1" baseline="30000">
                <a:latin typeface="Times New Roman" pitchFamily="18" charset="0"/>
                <a:sym typeface="Symbol" pitchFamily="18" charset="2"/>
              </a:rPr>
              <a:t>-</a:t>
            </a:r>
            <a:r>
              <a:rPr lang="nl-NL" sz="2400" i="1" baseline="30000">
                <a:sym typeface="Symbol" pitchFamily="18" charset="2"/>
              </a:rPr>
              <a:t>l</a:t>
            </a:r>
            <a:r>
              <a:rPr lang="nl-NL" sz="2400" i="1" baseline="30000">
                <a:latin typeface="Times New Roman" pitchFamily="18" charset="0"/>
                <a:sym typeface="Symbol" pitchFamily="18" charset="2"/>
              </a:rPr>
              <a:t>t</a:t>
            </a:r>
            <a:r>
              <a:rPr lang="nl-NL" baseline="30000"/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49700" y="3124200"/>
            <a:ext cx="27559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400" i="1" dirty="0"/>
              <a:t>t </a:t>
            </a:r>
            <a:r>
              <a:rPr lang="nl-NL" sz="2400" i="1" dirty="0">
                <a:latin typeface="Times New Roman" pitchFamily="18" charset="0"/>
              </a:rPr>
              <a:t>= 1/</a:t>
            </a:r>
            <a:r>
              <a:rPr lang="nl-NL" sz="2400" i="1" dirty="0"/>
              <a:t>l </a:t>
            </a:r>
            <a:r>
              <a:rPr lang="nl-NL" sz="2400" dirty="0">
                <a:latin typeface="Times New Roman" pitchFamily="18" charset="0"/>
              </a:rPr>
              <a:t>en</a:t>
            </a:r>
            <a:r>
              <a:rPr lang="nl-NL" sz="2400" i="1" dirty="0">
                <a:latin typeface="Times New Roman" pitchFamily="18" charset="0"/>
              </a:rPr>
              <a:t> </a:t>
            </a:r>
            <a:r>
              <a:rPr lang="nl-NL" sz="2400" i="1" dirty="0"/>
              <a:t>t</a:t>
            </a:r>
            <a:r>
              <a:rPr lang="nl-NL" sz="2400" i="1" baseline="-25000" dirty="0">
                <a:latin typeface="Times New Roman" pitchFamily="18" charset="0"/>
              </a:rPr>
              <a:t>1/2</a:t>
            </a:r>
            <a:r>
              <a:rPr lang="nl-NL" sz="2400" i="1" dirty="0">
                <a:latin typeface="Times New Roman" pitchFamily="18" charset="0"/>
              </a:rPr>
              <a:t>=</a:t>
            </a:r>
            <a:r>
              <a:rPr lang="nl-NL" sz="2400" i="1" dirty="0"/>
              <a:t>t</a:t>
            </a:r>
            <a:r>
              <a:rPr lang="nl-NL" sz="2400" i="1" dirty="0">
                <a:latin typeface="Times New Roman" pitchFamily="18" charset="0"/>
              </a:rPr>
              <a:t> </a:t>
            </a:r>
            <a:r>
              <a:rPr lang="nl-NL" sz="2400" dirty="0">
                <a:latin typeface="Times New Roman" pitchFamily="18" charset="0"/>
              </a:rPr>
              <a:t>ln</a:t>
            </a:r>
            <a:r>
              <a:rPr lang="nl-NL" sz="2400" i="1" dirty="0">
                <a:latin typeface="Times New Roman" pitchFamily="18" charset="0"/>
              </a:rPr>
              <a:t>2</a:t>
            </a:r>
            <a:r>
              <a:rPr lang="nl-NL" baseline="30000" dirty="0"/>
              <a:t> 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600200" y="2768600"/>
          <a:ext cx="5562600" cy="3708400"/>
        </p:xfrm>
        <a:graphic>
          <a:graphicData uri="http://schemas.openxmlformats.org/presentationml/2006/ole">
            <p:oleObj spid="_x0000_s5122" name="Chart" r:id="rId4" imgW="6096090" imgH="4057785" progId="MSGraph.Chart.8">
              <p:embed followColorScheme="full"/>
            </p:oleObj>
          </a:graphicData>
        </a:graphic>
      </p:graphicFrame>
      <p:sp>
        <p:nvSpPr>
          <p:cNvPr id="7" name="Rectangle 1037"/>
          <p:cNvSpPr txBox="1">
            <a:spLocks noChangeArrowheads="1"/>
          </p:cNvSpPr>
          <p:nvPr/>
        </p:nvSpPr>
        <p:spPr>
          <a:xfrm>
            <a:off x="381000" y="152400"/>
            <a:ext cx="8458200" cy="762000"/>
          </a:xfrm>
          <a:prstGeom prst="rect">
            <a:avLst/>
          </a:prstGeom>
          <a:noFill/>
          <a:ln/>
        </p:spPr>
        <p:txBody>
          <a:bodyPr/>
          <a:lstStyle/>
          <a:p>
            <a:pPr algn="ctr">
              <a:defRPr/>
            </a:pPr>
            <a:r>
              <a:rPr lang="en-GB" sz="3200" b="1" i="1" kern="0" dirty="0">
                <a:solidFill>
                  <a:srgbClr val="000099"/>
                </a:solidFill>
                <a:latin typeface="+mj-lt"/>
                <a:ea typeface="+mj-ea"/>
                <a:cs typeface="Times New Roman" pitchFamily="18" charset="0"/>
              </a:rPr>
              <a:t>Radioactive decay</a:t>
            </a:r>
            <a:endParaRPr lang="nl-NL" sz="3200" b="1" i="1" kern="0" dirty="0">
              <a:solidFill>
                <a:srgbClr val="000099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49800" y="4826000"/>
            <a:ext cx="210820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142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142F"/>
                </a:solidFill>
                <a:ea typeface="方正宋体" charset="0"/>
                <a:cs typeface="方正宋体" charset="0"/>
              </a:rPr>
              <a:t>N</a:t>
            </a:r>
            <a:r>
              <a:rPr lang="en-GB" baseline="-25000">
                <a:solidFill>
                  <a:srgbClr val="FF142F"/>
                </a:solidFill>
                <a:ea typeface="方正宋体" charset="0"/>
                <a:cs typeface="方正宋体" charset="0"/>
              </a:rPr>
              <a:t>238</a:t>
            </a:r>
            <a:r>
              <a:rPr lang="en-GB">
                <a:solidFill>
                  <a:srgbClr val="FF142F"/>
                </a:solidFill>
                <a:ea typeface="方正宋体" charset="0"/>
                <a:cs typeface="方正宋体" charset="0"/>
              </a:rPr>
              <a:t>(t) = N</a:t>
            </a:r>
            <a:r>
              <a:rPr lang="en-GB" baseline="-25000">
                <a:solidFill>
                  <a:srgbClr val="FF142F"/>
                </a:solidFill>
                <a:ea typeface="方正宋体" charset="0"/>
                <a:cs typeface="方正宋体" charset="0"/>
              </a:rPr>
              <a:t>0</a:t>
            </a:r>
            <a:r>
              <a:rPr lang="en-GB">
                <a:solidFill>
                  <a:srgbClr val="FF142F"/>
                </a:solidFill>
                <a:ea typeface="方正宋体" charset="0"/>
                <a:cs typeface="方正宋体" charset="0"/>
              </a:rPr>
              <a:t>/2 </a:t>
            </a:r>
            <a:r>
              <a:rPr lang="en-GB" baseline="30000">
                <a:solidFill>
                  <a:srgbClr val="FF142F"/>
                </a:solidFill>
                <a:ea typeface="方正宋体" charset="0"/>
                <a:cs typeface="方正宋体" charset="0"/>
              </a:rPr>
              <a:t>t/T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14800" y="4064000"/>
            <a:ext cx="246380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99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FFFF99"/>
                </a:solidFill>
                <a:ea typeface="方正宋体" charset="0"/>
                <a:cs typeface="方正宋体" charset="0"/>
              </a:rPr>
              <a:t>N</a:t>
            </a:r>
            <a:r>
              <a:rPr lang="en-GB" baseline="-25000">
                <a:solidFill>
                  <a:srgbClr val="FFFF99"/>
                </a:solidFill>
                <a:ea typeface="方正宋体" charset="0"/>
                <a:cs typeface="方正宋体" charset="0"/>
              </a:rPr>
              <a:t>206</a:t>
            </a:r>
            <a:r>
              <a:rPr lang="en-GB">
                <a:solidFill>
                  <a:srgbClr val="FFFF99"/>
                </a:solidFill>
                <a:ea typeface="方正宋体" charset="0"/>
                <a:cs typeface="方正宋体" charset="0"/>
              </a:rPr>
              <a:t>(t) = N</a:t>
            </a:r>
            <a:r>
              <a:rPr lang="en-GB" baseline="-25000">
                <a:solidFill>
                  <a:srgbClr val="FFFF99"/>
                </a:solidFill>
                <a:ea typeface="方正宋体" charset="0"/>
                <a:cs typeface="方正宋体" charset="0"/>
              </a:rPr>
              <a:t>0</a:t>
            </a:r>
            <a:r>
              <a:rPr lang="en-GB">
                <a:solidFill>
                  <a:srgbClr val="FFFF99"/>
                </a:solidFill>
                <a:ea typeface="方正宋体" charset="0"/>
                <a:cs typeface="方正宋体" charset="0"/>
              </a:rPr>
              <a:t>-N</a:t>
            </a:r>
            <a:r>
              <a:rPr lang="en-GB" baseline="-25000">
                <a:solidFill>
                  <a:srgbClr val="FFFF99"/>
                </a:solidFill>
                <a:ea typeface="方正宋体" charset="0"/>
                <a:cs typeface="方正宋体" charset="0"/>
              </a:rPr>
              <a:t>238</a:t>
            </a:r>
            <a:r>
              <a:rPr lang="en-GB">
                <a:solidFill>
                  <a:srgbClr val="FFFF99"/>
                </a:solidFill>
                <a:ea typeface="方正宋体" charset="0"/>
                <a:cs typeface="方正宋体" charset="0"/>
              </a:rPr>
              <a:t>(t)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609600" y="1219200"/>
            <a:ext cx="7772400" cy="1169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>
                <a:latin typeface="Arial" charset="0"/>
              </a:rPr>
              <a:t>Example:  </a:t>
            </a:r>
            <a:r>
              <a:rPr lang="en-GB" sz="1400" baseline="30000">
                <a:latin typeface="Arial" charset="0"/>
              </a:rPr>
              <a:t>238</a:t>
            </a:r>
            <a:r>
              <a:rPr lang="en-GB" sz="1400">
                <a:latin typeface="Arial" charset="0"/>
              </a:rPr>
              <a:t>U          </a:t>
            </a:r>
            <a:r>
              <a:rPr lang="en-GB" sz="1400" baseline="30000">
                <a:latin typeface="Arial" charset="0"/>
              </a:rPr>
              <a:t>206</a:t>
            </a:r>
            <a:r>
              <a:rPr lang="en-GB" sz="1400">
                <a:latin typeface="Arial" charset="0"/>
              </a:rPr>
              <a:t>Pb + 8 </a:t>
            </a:r>
            <a:r>
              <a:rPr lang="en-GB" sz="1400" baseline="30000">
                <a:latin typeface="Arial" charset="0"/>
              </a:rPr>
              <a:t>4</a:t>
            </a:r>
            <a:r>
              <a:rPr lang="en-GB" sz="1400">
                <a:latin typeface="Arial" charset="0"/>
              </a:rPr>
              <a:t>He + 6ß</a:t>
            </a:r>
          </a:p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>
                <a:latin typeface="Arial" charset="0"/>
              </a:rPr>
              <a:t>The half-life T</a:t>
            </a:r>
            <a:r>
              <a:rPr lang="en-GB" sz="1400" baseline="-25000">
                <a:latin typeface="Arial" charset="0"/>
              </a:rPr>
              <a:t>1/2</a:t>
            </a:r>
            <a:r>
              <a:rPr lang="en-GB" sz="1400">
                <a:latin typeface="Arial" charset="0"/>
              </a:rPr>
              <a:t> of </a:t>
            </a:r>
            <a:r>
              <a:rPr lang="en-GB" sz="1400" baseline="30000">
                <a:latin typeface="Arial" charset="0"/>
              </a:rPr>
              <a:t>238</a:t>
            </a:r>
            <a:r>
              <a:rPr lang="en-GB" sz="1400">
                <a:latin typeface="Arial" charset="0"/>
              </a:rPr>
              <a:t>U is about 4.5 billion years.</a:t>
            </a:r>
          </a:p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>
                <a:latin typeface="Arial" charset="0"/>
              </a:rPr>
              <a:t>The graph shows the number of </a:t>
            </a:r>
            <a:r>
              <a:rPr lang="en-GB" sz="1400" baseline="30000">
                <a:latin typeface="Arial" charset="0"/>
              </a:rPr>
              <a:t>238</a:t>
            </a:r>
            <a:r>
              <a:rPr lang="en-GB" sz="1400">
                <a:latin typeface="Arial" charset="0"/>
              </a:rPr>
              <a:t>U and </a:t>
            </a:r>
            <a:r>
              <a:rPr lang="en-GB" sz="1400" baseline="30000">
                <a:latin typeface="Arial" charset="0"/>
              </a:rPr>
              <a:t>206</a:t>
            </a:r>
            <a:r>
              <a:rPr lang="en-GB" sz="1400">
                <a:latin typeface="Arial" charset="0"/>
              </a:rPr>
              <a:t>Pb at time t</a:t>
            </a:r>
          </a:p>
        </p:txBody>
      </p:sp>
      <p:cxnSp>
        <p:nvCxnSpPr>
          <p:cNvPr id="5127" name="Straight Arrow Connector 14"/>
          <p:cNvCxnSpPr>
            <a:cxnSpLocks noChangeShapeType="1"/>
          </p:cNvCxnSpPr>
          <p:nvPr/>
        </p:nvCxnSpPr>
        <p:spPr bwMode="auto">
          <a:xfrm>
            <a:off x="1905000" y="1362075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584200"/>
          </a:xfrm>
        </p:spPr>
        <p:txBody>
          <a:bodyPr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Radioactive dating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447800" y="3962400"/>
            <a:ext cx="7415213" cy="2141538"/>
          </a:xfrm>
          <a:prstGeom prst="rect">
            <a:avLst/>
          </a:prstGeom>
          <a:solidFill>
            <a:srgbClr val="FEFCAC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FFFF99"/>
              </a:buCl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This can be used in the opposite way: if we can count how much daughter isotope in the sample as compared to the parent isotope we can get the age of the sample</a:t>
            </a:r>
            <a:b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</a:b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                                                             t = T log</a:t>
            </a:r>
            <a:r>
              <a:rPr lang="en-GB" baseline="-25000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2</a:t>
            </a: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 (</a:t>
            </a:r>
            <a:r>
              <a:rPr lang="en-GB" baseline="30000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206</a:t>
            </a: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Pb/</a:t>
            </a:r>
            <a:r>
              <a:rPr lang="en-GB" baseline="30000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238</a:t>
            </a: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U + 1)</a:t>
            </a:r>
          </a:p>
          <a:p>
            <a:pPr>
              <a:spcBef>
                <a:spcPts val="1500"/>
              </a:spcBef>
              <a:buClr>
                <a:srgbClr val="FFFF99"/>
              </a:buCl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This method is called radioactive dating.</a:t>
            </a:r>
          </a:p>
          <a:p>
            <a:pPr>
              <a:spcBef>
                <a:spcPts val="1500"/>
              </a:spcBef>
              <a:buClr>
                <a:srgbClr val="FFFF99"/>
              </a:buCl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By using it, we find that Earth is ~4.5 </a:t>
            </a:r>
            <a:r>
              <a:rPr lang="en-GB" dirty="0" err="1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Ga</a:t>
            </a: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 old.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286000" y="1143000"/>
          <a:ext cx="3886200" cy="2589213"/>
        </p:xfrm>
        <a:graphic>
          <a:graphicData uri="http://schemas.openxmlformats.org/presentationml/2006/ole">
            <p:oleObj spid="_x0000_s6146" name="Chart" r:id="rId4" imgW="6096090" imgH="4057785" progId="MSGraph.Chart.8">
              <p:embed followColorScheme="full"/>
            </p:oleObj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446463" y="1335088"/>
            <a:ext cx="2068512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baseline="30000" dirty="0">
                <a:solidFill>
                  <a:srgbClr val="002060"/>
                </a:solidFill>
                <a:ea typeface="方正宋体" charset="0"/>
                <a:cs typeface="方正宋体" charset="0"/>
              </a:rPr>
              <a:t>206</a:t>
            </a: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Pb</a:t>
            </a:r>
            <a:r>
              <a:rPr lang="en-GB" dirty="0">
                <a:solidFill>
                  <a:srgbClr val="002060"/>
                </a:solidFill>
                <a:ea typeface="方正宋体" charset="0"/>
                <a:cs typeface="方正宋体" charset="0"/>
              </a:rPr>
              <a:t>/</a:t>
            </a:r>
            <a:r>
              <a:rPr lang="en-GB" baseline="30000" dirty="0">
                <a:solidFill>
                  <a:srgbClr val="002060"/>
                </a:solidFill>
                <a:ea typeface="方正宋体" charset="0"/>
                <a:cs typeface="方正宋体" charset="0"/>
              </a:rPr>
              <a:t>238</a:t>
            </a:r>
            <a:r>
              <a:rPr lang="en-GB" dirty="0">
                <a:solidFill>
                  <a:srgbClr val="002060"/>
                </a:solidFill>
                <a:latin typeface="+mn-lt"/>
                <a:ea typeface="方正宋体" charset="0"/>
                <a:cs typeface="方正宋体" charset="0"/>
              </a:rPr>
              <a:t>U</a:t>
            </a:r>
            <a:r>
              <a:rPr lang="en-GB" dirty="0">
                <a:solidFill>
                  <a:srgbClr val="002060"/>
                </a:solidFill>
                <a:ea typeface="方正宋体" charset="0"/>
                <a:cs typeface="方正宋体" charset="0"/>
              </a:rPr>
              <a:t> = 2</a:t>
            </a:r>
            <a:r>
              <a:rPr lang="en-GB" baseline="30000" dirty="0">
                <a:solidFill>
                  <a:srgbClr val="002060"/>
                </a:solidFill>
                <a:ea typeface="方正宋体" charset="0"/>
                <a:cs typeface="方正宋体" charset="0"/>
              </a:rPr>
              <a:t>t/T</a:t>
            </a:r>
            <a:r>
              <a:rPr lang="en-GB" dirty="0">
                <a:solidFill>
                  <a:srgbClr val="002060"/>
                </a:solidFill>
                <a:ea typeface="方正宋体" charset="0"/>
                <a:cs typeface="方正宋体" charset="0"/>
              </a:rPr>
              <a:t> - 1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i="1" smtClean="0">
                <a:solidFill>
                  <a:srgbClr val="000099"/>
                </a:solidFill>
                <a:cs typeface="Times New Roman" pitchFamily="18" charset="0"/>
              </a:rPr>
              <a:t>Neutron induced decay: fission of  </a:t>
            </a:r>
            <a:r>
              <a:rPr lang="en-GB" i="1" baseline="30000" smtClean="0">
                <a:solidFill>
                  <a:srgbClr val="000099"/>
                </a:solidFill>
                <a:cs typeface="Times New Roman" pitchFamily="18" charset="0"/>
              </a:rPr>
              <a:t>235</a:t>
            </a:r>
            <a:r>
              <a:rPr lang="en-GB" i="1" smtClean="0">
                <a:solidFill>
                  <a:srgbClr val="000099"/>
                </a:solidFill>
                <a:cs typeface="Times New Roman" pitchFamily="18" charset="0"/>
              </a:rPr>
              <a:t>U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04800" y="1143000"/>
            <a:ext cx="6705600" cy="181588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Neutron induced nuclear fission of heavy nuclei was predicted by </a:t>
            </a:r>
            <a:r>
              <a:rPr lang="en-GB" sz="1400" dirty="0" err="1" smtClean="0">
                <a:latin typeface="Arial" charset="0"/>
              </a:rPr>
              <a:t>Enrico</a:t>
            </a:r>
            <a:r>
              <a:rPr lang="en-GB" sz="1400" dirty="0" smtClean="0">
                <a:latin typeface="Arial" charset="0"/>
              </a:rPr>
              <a:t> Fermi and discovered by Otto Hahn, </a:t>
            </a:r>
            <a:r>
              <a:rPr lang="en-GB" sz="1400" dirty="0" err="1" smtClean="0">
                <a:latin typeface="Arial" charset="0"/>
              </a:rPr>
              <a:t>Lise</a:t>
            </a:r>
            <a:r>
              <a:rPr lang="en-GB" sz="1400" dirty="0" smtClean="0">
                <a:latin typeface="Arial" charset="0"/>
              </a:rPr>
              <a:t> Meitner and Fritz </a:t>
            </a:r>
            <a:r>
              <a:rPr lang="en-GB" sz="1400" dirty="0" err="1" smtClean="0">
                <a:latin typeface="Arial" charset="0"/>
              </a:rPr>
              <a:t>Strassmann</a:t>
            </a:r>
            <a:r>
              <a:rPr lang="en-GB" sz="1400" dirty="0" smtClean="0">
                <a:latin typeface="Arial" charset="0"/>
              </a:rPr>
              <a:t> (Dec.1938)</a:t>
            </a:r>
            <a:endParaRPr lang="en-GB" sz="1400" dirty="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Change of elements: create gold from lead ...</a:t>
            </a:r>
            <a:endParaRPr lang="en-GB" sz="1400" dirty="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Traces of Barium found</a:t>
            </a: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Energy release in fission of uranium</a:t>
            </a:r>
            <a:endParaRPr lang="en-GB" sz="1400" dirty="0">
              <a:latin typeface="Arial" charset="0"/>
            </a:endParaRPr>
          </a:p>
        </p:txBody>
      </p:sp>
      <p:pic>
        <p:nvPicPr>
          <p:cNvPr id="27653" name="Picture 1040" descr="C:\Users\jo\Desktop\3dd977157883544970fd89c3ada2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33725"/>
            <a:ext cx="521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42" descr="C:\Users\jo\Desktop\800px-Nuclear_Fission_Experimental_Apparatus_1938_-_Deutsches_Museum_-_Mun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1676400"/>
            <a:ext cx="1968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6720"/>
            <a:ext cx="5715000" cy="317128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5318634"/>
            <a:ext cx="3352800" cy="153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i="1" smtClean="0">
                <a:solidFill>
                  <a:srgbClr val="000099"/>
                </a:solidFill>
                <a:cs typeface="Times New Roman" pitchFamily="18" charset="0"/>
              </a:rPr>
              <a:t>Neutron induced decay: fission of  </a:t>
            </a:r>
            <a:r>
              <a:rPr lang="en-GB" i="1" baseline="30000" smtClean="0">
                <a:solidFill>
                  <a:srgbClr val="000099"/>
                </a:solidFill>
                <a:cs typeface="Times New Roman" pitchFamily="18" charset="0"/>
              </a:rPr>
              <a:t>235</a:t>
            </a:r>
            <a:r>
              <a:rPr lang="en-GB" i="1" smtClean="0">
                <a:solidFill>
                  <a:srgbClr val="000099"/>
                </a:solidFill>
                <a:cs typeface="Times New Roman" pitchFamily="18" charset="0"/>
              </a:rPr>
              <a:t>U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04800" y="1143000"/>
            <a:ext cx="60198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Fission of heavy nuclei be understood in terms of liquid drop model</a:t>
            </a:r>
            <a:endParaRPr lang="en-GB" sz="1400" dirty="0">
              <a:latin typeface="Arial" charset="0"/>
            </a:endParaRPr>
          </a:p>
        </p:txBody>
      </p:sp>
      <p:pic>
        <p:nvPicPr>
          <p:cNvPr id="124930" name="Picture 2" descr="C:\Users\jo\Desktop\I14-07-liquiddro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1866900" cy="2524125"/>
          </a:xfrm>
          <a:prstGeom prst="rect">
            <a:avLst/>
          </a:prstGeom>
          <a:noFill/>
        </p:spPr>
      </p:pic>
      <p:pic>
        <p:nvPicPr>
          <p:cNvPr id="126978" name="Picture 2" descr="C:\Users\jo\Desktop\nuke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828800"/>
            <a:ext cx="1476375" cy="1428750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4800" y="4188023"/>
            <a:ext cx="37338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Excite oscillations by neutron capture</a:t>
            </a:r>
            <a:endParaRPr lang="en-GB" sz="1400" dirty="0"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400800" y="1143000"/>
            <a:ext cx="2514600" cy="13849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Energy of excited state = BE of initial nucleus + kinetic energy of neutron</a:t>
            </a: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>
              <a:latin typeface="Arial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When </a:t>
            </a:r>
            <a:r>
              <a:rPr lang="en-GB" sz="1400" dirty="0" err="1" smtClean="0">
                <a:latin typeface="Arial" charset="0"/>
              </a:rPr>
              <a:t>E</a:t>
            </a:r>
            <a:r>
              <a:rPr lang="en-GB" sz="1400" baseline="-25000" dirty="0" err="1" smtClean="0">
                <a:latin typeface="Arial" charset="0"/>
              </a:rPr>
              <a:t>exc</a:t>
            </a:r>
            <a:r>
              <a:rPr lang="en-GB" sz="1400" dirty="0" smtClean="0">
                <a:latin typeface="Arial" charset="0"/>
              </a:rPr>
              <a:t> &gt; </a:t>
            </a:r>
            <a:r>
              <a:rPr lang="en-GB" sz="1400" dirty="0" err="1" smtClean="0">
                <a:latin typeface="Arial" charset="0"/>
              </a:rPr>
              <a:t>E</a:t>
            </a:r>
            <a:r>
              <a:rPr lang="en-GB" sz="1400" baseline="-25000" dirty="0" err="1" smtClean="0">
                <a:latin typeface="Arial" charset="0"/>
              </a:rPr>
              <a:t>crit</a:t>
            </a:r>
            <a:r>
              <a:rPr lang="en-GB" sz="1400" dirty="0" smtClean="0">
                <a:latin typeface="Arial" charset="0"/>
              </a:rPr>
              <a:t> then nucleus fissions</a:t>
            </a:r>
            <a:endParaRPr lang="en-GB" sz="1400" dirty="0"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544863"/>
            <a:ext cx="4419600" cy="2313137"/>
            <a:chOff x="0" y="4544863"/>
            <a:chExt cx="4419600" cy="2313137"/>
          </a:xfrm>
        </p:grpSpPr>
        <p:pic>
          <p:nvPicPr>
            <p:cNvPr id="12697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544863"/>
              <a:ext cx="4419600" cy="2313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1828800" y="4648200"/>
              <a:ext cx="838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6" name="Rectangle 1038"/>
          <p:cNvSpPr>
            <a:spLocks noChangeArrowheads="1"/>
          </p:cNvSpPr>
          <p:nvPr/>
        </p:nvSpPr>
        <p:spPr bwMode="auto">
          <a:xfrm>
            <a:off x="228600" y="6019800"/>
            <a:ext cx="3962400" cy="685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914400" y="5562600"/>
            <a:ext cx="37338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Fission by thermal neutrons possible</a:t>
            </a:r>
            <a:endParaRPr lang="en-GB" sz="1400" dirty="0">
              <a:latin typeface="Arial" charset="0"/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603687"/>
            <a:ext cx="4114800" cy="22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219825" y="3962400"/>
            <a:ext cx="2895600" cy="73866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smtClean="0">
                <a:latin typeface="Arial" charset="0"/>
              </a:rPr>
              <a:t>	Breeding: Fertile material becomes fissile through transmutation</a:t>
            </a:r>
            <a:endParaRPr lang="en-GB" sz="1400" dirty="0">
              <a:latin typeface="Arial" charset="0"/>
            </a:endParaRPr>
          </a:p>
        </p:txBody>
      </p:sp>
      <p:pic>
        <p:nvPicPr>
          <p:cNvPr id="126981" name="Picture 5" descr="C:\Users\jo\Desktop\fissionyiel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1676400"/>
            <a:ext cx="2103721" cy="2121325"/>
          </a:xfrm>
          <a:prstGeom prst="rect">
            <a:avLst/>
          </a:prstGeom>
          <a:noFill/>
        </p:spPr>
      </p:pic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Nuclear chain reaction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25954" name="Picture 2" descr="C:\Users\jo\Desktop\300px-Fission_chain_reacti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3472"/>
            <a:ext cx="2743200" cy="42245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142589"/>
            <a:ext cx="5638800" cy="571541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>
                <a:latin typeface="Arial" charset="0"/>
              </a:rPr>
              <a:t>For </a:t>
            </a:r>
            <a:r>
              <a:rPr lang="en-GB" sz="1400" baseline="30000" dirty="0">
                <a:latin typeface="Arial" charset="0"/>
              </a:rPr>
              <a:t>235</a:t>
            </a:r>
            <a:r>
              <a:rPr lang="en-GB" sz="1400" dirty="0">
                <a:latin typeface="Arial" charset="0"/>
              </a:rPr>
              <a:t>U and </a:t>
            </a:r>
            <a:r>
              <a:rPr lang="en-GB" sz="1400" baseline="30000" dirty="0">
                <a:latin typeface="Arial" charset="0"/>
              </a:rPr>
              <a:t>239</a:t>
            </a:r>
            <a:r>
              <a:rPr lang="en-GB" sz="1400" dirty="0">
                <a:latin typeface="Arial" charset="0"/>
              </a:rPr>
              <a:t>Pu, one fission takes one neutron and produces </a:t>
            </a:r>
            <a:r>
              <a:rPr lang="en-GB" sz="1400" dirty="0" smtClean="0">
                <a:latin typeface="Arial" charset="0"/>
              </a:rPr>
              <a:t>2.4 neutrons </a:t>
            </a:r>
            <a:r>
              <a:rPr lang="en-GB" sz="1400" dirty="0">
                <a:latin typeface="Arial" charset="0"/>
              </a:rPr>
              <a:t>on average. The produced neutrons can be used to split more </a:t>
            </a:r>
            <a:r>
              <a:rPr lang="en-GB" sz="1400" baseline="30000" dirty="0">
                <a:latin typeface="Arial" charset="0"/>
              </a:rPr>
              <a:t>235</a:t>
            </a:r>
            <a:r>
              <a:rPr lang="en-GB" sz="1400" dirty="0">
                <a:latin typeface="Arial" charset="0"/>
              </a:rPr>
              <a:t>U and start a chain reaction 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>
              <a:solidFill>
                <a:srgbClr val="FF142F"/>
              </a:solidFill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To </a:t>
            </a:r>
            <a:r>
              <a:rPr lang="en-GB" sz="1400" dirty="0">
                <a:latin typeface="Arial" charset="0"/>
              </a:rPr>
              <a:t>sustain the chain reaction, it is necessary to have many fissionable atoms around to catch neutrons. </a:t>
            </a:r>
            <a:endParaRPr lang="en-GB" sz="1400" dirty="0" smtClean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 smtClean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The </a:t>
            </a:r>
            <a:r>
              <a:rPr lang="en-GB" sz="1400" dirty="0">
                <a:latin typeface="Arial" charset="0"/>
              </a:rPr>
              <a:t>smallest  amount of fissile material is called </a:t>
            </a:r>
            <a:r>
              <a:rPr lang="en-GB" sz="1400" i="1" dirty="0">
                <a:latin typeface="Arial" charset="0"/>
              </a:rPr>
              <a:t>critical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smtClean="0">
                <a:latin typeface="Arial" charset="0"/>
              </a:rPr>
              <a:t>mass.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 smtClean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The </a:t>
            </a:r>
            <a:r>
              <a:rPr lang="en-GB" sz="1400" dirty="0">
                <a:latin typeface="Arial" charset="0"/>
              </a:rPr>
              <a:t>critical mass depends on the density of the material and how easy for </a:t>
            </a:r>
            <a:r>
              <a:rPr lang="en-GB" sz="1400" baseline="30000" dirty="0">
                <a:latin typeface="Arial" charset="0"/>
              </a:rPr>
              <a:t>235</a:t>
            </a:r>
            <a:r>
              <a:rPr lang="en-GB" sz="1400" dirty="0">
                <a:latin typeface="Arial" charset="0"/>
              </a:rPr>
              <a:t>U to capture a </a:t>
            </a:r>
            <a:r>
              <a:rPr lang="en-GB" sz="1400" dirty="0" smtClean="0">
                <a:latin typeface="Arial" charset="0"/>
              </a:rPr>
              <a:t>neutron.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 smtClean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Inside </a:t>
            </a:r>
            <a:r>
              <a:rPr lang="en-GB" sz="1400" dirty="0">
                <a:latin typeface="Arial" charset="0"/>
              </a:rPr>
              <a:t>a nuclear power plant, the reaction is controlled by absorbing neutrons and moderating their speed. </a:t>
            </a:r>
            <a:endParaRPr lang="en-GB" sz="1400" dirty="0" smtClean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 smtClean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Slow </a:t>
            </a:r>
            <a:r>
              <a:rPr lang="en-GB" sz="1400" dirty="0">
                <a:latin typeface="Arial" charset="0"/>
              </a:rPr>
              <a:t>neutrons can be captured more easily so nuclear power plants can use low-grade uranium (a few per cent in </a:t>
            </a:r>
            <a:r>
              <a:rPr lang="en-GB" sz="1400" baseline="30000" dirty="0">
                <a:latin typeface="Arial" charset="0"/>
              </a:rPr>
              <a:t>235</a:t>
            </a:r>
            <a:r>
              <a:rPr lang="en-GB" sz="1400" dirty="0">
                <a:latin typeface="Arial" charset="0"/>
              </a:rPr>
              <a:t>U) as </a:t>
            </a:r>
            <a:r>
              <a:rPr lang="en-GB" sz="1400" dirty="0" smtClean="0">
                <a:latin typeface="Arial" charset="0"/>
              </a:rPr>
              <a:t>fuel.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Fission </a:t>
            </a:r>
            <a:r>
              <a:rPr lang="en-GB" sz="1400" dirty="0">
                <a:latin typeface="Arial" charset="0"/>
              </a:rPr>
              <a:t>of one </a:t>
            </a:r>
            <a:r>
              <a:rPr lang="en-GB" sz="1400" baseline="30000" dirty="0">
                <a:latin typeface="Arial" charset="0"/>
              </a:rPr>
              <a:t>235</a:t>
            </a:r>
            <a:r>
              <a:rPr lang="en-GB" sz="1400" dirty="0">
                <a:latin typeface="Arial" charset="0"/>
              </a:rPr>
              <a:t>U atom releases energy </a:t>
            </a:r>
            <a:r>
              <a:rPr lang="en-GB" sz="1400" dirty="0" smtClean="0">
                <a:latin typeface="Arial" charset="0"/>
              </a:rPr>
              <a:t>of 235 </a:t>
            </a:r>
            <a:r>
              <a:rPr lang="en-GB" sz="1400" dirty="0" smtClean="0">
                <a:latin typeface="Arial" charset="0"/>
                <a:sym typeface="Symbol"/>
              </a:rPr>
              <a:t></a:t>
            </a:r>
            <a:r>
              <a:rPr lang="en-GB" sz="1400" dirty="0" smtClean="0">
                <a:latin typeface="Arial" charset="0"/>
              </a:rPr>
              <a:t> 0.85 </a:t>
            </a:r>
            <a:r>
              <a:rPr lang="en-GB" sz="1400" dirty="0" err="1">
                <a:latin typeface="Arial" charset="0"/>
              </a:rPr>
              <a:t>MeV</a:t>
            </a:r>
            <a:r>
              <a:rPr lang="en-GB" sz="1400" dirty="0">
                <a:latin typeface="Arial" charset="0"/>
              </a:rPr>
              <a:t>/nucleon = </a:t>
            </a:r>
            <a:r>
              <a:rPr lang="en-GB" sz="1400" dirty="0" smtClean="0">
                <a:latin typeface="Arial" charset="0"/>
              </a:rPr>
              <a:t>235 </a:t>
            </a:r>
            <a:r>
              <a:rPr lang="en-GB" sz="1400" dirty="0" smtClean="0">
                <a:latin typeface="Arial" charset="0"/>
                <a:sym typeface="Symbol"/>
              </a:rPr>
              <a:t></a:t>
            </a:r>
            <a:r>
              <a:rPr lang="en-GB" sz="1400" dirty="0" smtClean="0">
                <a:latin typeface="Arial" charset="0"/>
              </a:rPr>
              <a:t> 0.85 </a:t>
            </a:r>
            <a:r>
              <a:rPr lang="en-GB" sz="1400" dirty="0" smtClean="0">
                <a:latin typeface="Arial" charset="0"/>
                <a:sym typeface="Symbol"/>
              </a:rPr>
              <a:t></a:t>
            </a:r>
            <a:r>
              <a:rPr lang="en-GB" sz="1400" dirty="0" smtClean="0">
                <a:latin typeface="Arial" charset="0"/>
              </a:rPr>
              <a:t> 1 10</a:t>
            </a:r>
            <a:r>
              <a:rPr lang="en-GB" sz="1400" baseline="30000" dirty="0" smtClean="0">
                <a:latin typeface="Arial" charset="0"/>
              </a:rPr>
              <a:t>6</a:t>
            </a:r>
            <a:r>
              <a:rPr lang="en-GB" sz="1400" dirty="0" smtClean="0">
                <a:latin typeface="Arial" charset="0"/>
              </a:rPr>
              <a:t> </a:t>
            </a:r>
            <a:r>
              <a:rPr lang="en-GB" sz="1400" dirty="0" smtClean="0">
                <a:latin typeface="Arial" charset="0"/>
                <a:sym typeface="Symbol"/>
              </a:rPr>
              <a:t></a:t>
            </a:r>
            <a:r>
              <a:rPr lang="en-GB" sz="1400" dirty="0" smtClean="0">
                <a:latin typeface="Arial" charset="0"/>
              </a:rPr>
              <a:t> 1.6 10</a:t>
            </a:r>
            <a:r>
              <a:rPr lang="en-GB" sz="1400" baseline="30000" dirty="0" smtClean="0">
                <a:latin typeface="Arial" charset="0"/>
              </a:rPr>
              <a:t>-19</a:t>
            </a:r>
            <a:r>
              <a:rPr lang="en-GB" sz="1400" dirty="0" smtClean="0">
                <a:latin typeface="Arial" charset="0"/>
              </a:rPr>
              <a:t> = 3.2 10</a:t>
            </a:r>
            <a:r>
              <a:rPr lang="en-GB" sz="1400" baseline="30000" dirty="0" smtClean="0">
                <a:latin typeface="Arial" charset="0"/>
              </a:rPr>
              <a:t>-11</a:t>
            </a:r>
            <a:r>
              <a:rPr lang="en-GB" sz="1400" dirty="0" smtClean="0">
                <a:latin typeface="Arial" charset="0"/>
              </a:rPr>
              <a:t> J.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235 </a:t>
            </a:r>
            <a:r>
              <a:rPr lang="en-GB" sz="1400" dirty="0">
                <a:latin typeface="Arial" charset="0"/>
              </a:rPr>
              <a:t>gram of </a:t>
            </a:r>
            <a:r>
              <a:rPr lang="en-GB" sz="1400" baseline="30000" dirty="0">
                <a:latin typeface="Arial" charset="0"/>
              </a:rPr>
              <a:t>235</a:t>
            </a:r>
            <a:r>
              <a:rPr lang="en-GB" sz="1400" dirty="0">
                <a:latin typeface="Arial" charset="0"/>
              </a:rPr>
              <a:t>U has 6.0 10</a:t>
            </a:r>
            <a:r>
              <a:rPr lang="en-GB" sz="1400" baseline="30000" dirty="0">
                <a:latin typeface="Arial" charset="0"/>
              </a:rPr>
              <a:t>23</a:t>
            </a:r>
            <a:r>
              <a:rPr lang="en-GB" sz="1400" dirty="0">
                <a:latin typeface="Arial" charset="0"/>
              </a:rPr>
              <a:t> atoms (Avogadro’s number). </a:t>
            </a:r>
            <a:r>
              <a:rPr lang="en-GB" sz="1400" dirty="0" smtClean="0">
                <a:latin typeface="Arial" charset="0"/>
              </a:rPr>
              <a:t> Thus 1 kg of uranium enriched to 3% in </a:t>
            </a:r>
            <a:r>
              <a:rPr lang="en-GB" sz="1400" baseline="30000" dirty="0" smtClean="0">
                <a:latin typeface="Arial" charset="0"/>
              </a:rPr>
              <a:t>235</a:t>
            </a:r>
            <a:r>
              <a:rPr lang="en-GB" sz="1400" dirty="0" smtClean="0">
                <a:latin typeface="Arial" charset="0"/>
              </a:rPr>
              <a:t>U  has </a:t>
            </a:r>
            <a:r>
              <a:rPr lang="en-GB" sz="1400" dirty="0">
                <a:latin typeface="Arial" charset="0"/>
              </a:rPr>
              <a:t>a yield of</a:t>
            </a:r>
            <a:br>
              <a:rPr lang="en-GB" sz="1400" dirty="0">
                <a:latin typeface="Arial" charset="0"/>
              </a:rPr>
            </a:br>
            <a:r>
              <a:rPr lang="en-GB" sz="1400" dirty="0">
                <a:latin typeface="Arial" charset="0"/>
              </a:rPr>
              <a:t> </a:t>
            </a:r>
            <a:r>
              <a:rPr lang="en-GB" sz="1400" dirty="0" smtClean="0">
                <a:latin typeface="Arial" charset="0"/>
              </a:rPr>
              <a:t>0.03 </a:t>
            </a:r>
            <a:r>
              <a:rPr lang="en-GB" sz="1400" dirty="0" smtClean="0">
                <a:latin typeface="Arial" charset="0"/>
                <a:sym typeface="Symbol"/>
              </a:rPr>
              <a:t> </a:t>
            </a:r>
            <a:r>
              <a:rPr lang="en-GB" sz="1400" dirty="0" smtClean="0">
                <a:latin typeface="Arial" charset="0"/>
              </a:rPr>
              <a:t>1,000/235 </a:t>
            </a:r>
            <a:r>
              <a:rPr lang="en-GB" sz="1400" dirty="0" smtClean="0">
                <a:latin typeface="Arial" charset="0"/>
                <a:sym typeface="Symbol"/>
              </a:rPr>
              <a:t> </a:t>
            </a:r>
            <a:r>
              <a:rPr lang="en-GB" sz="1400" dirty="0" smtClean="0">
                <a:latin typeface="Arial" charset="0"/>
              </a:rPr>
              <a:t>6.0 10</a:t>
            </a:r>
            <a:r>
              <a:rPr lang="en-GB" sz="1400" baseline="30000" dirty="0" smtClean="0">
                <a:latin typeface="Arial" charset="0"/>
              </a:rPr>
              <a:t>23</a:t>
            </a:r>
            <a:r>
              <a:rPr lang="en-GB" sz="1400" dirty="0" smtClean="0">
                <a:latin typeface="Arial" charset="0"/>
                <a:sym typeface="Symbol"/>
              </a:rPr>
              <a:t>  </a:t>
            </a:r>
            <a:r>
              <a:rPr lang="en-GB" sz="1400" dirty="0" smtClean="0">
                <a:latin typeface="Arial" charset="0"/>
              </a:rPr>
              <a:t>3.2 </a:t>
            </a:r>
            <a:r>
              <a:rPr lang="en-GB" sz="1400" dirty="0">
                <a:latin typeface="Arial" charset="0"/>
              </a:rPr>
              <a:t>10</a:t>
            </a:r>
            <a:r>
              <a:rPr lang="en-GB" sz="1400" baseline="30000" dirty="0">
                <a:latin typeface="Arial" charset="0"/>
              </a:rPr>
              <a:t>-11</a:t>
            </a:r>
            <a:r>
              <a:rPr lang="en-GB" sz="1400" dirty="0">
                <a:latin typeface="Arial" charset="0"/>
              </a:rPr>
              <a:t> = </a:t>
            </a:r>
            <a:r>
              <a:rPr lang="en-GB" sz="1400" dirty="0" smtClean="0">
                <a:latin typeface="Arial" charset="0"/>
              </a:rPr>
              <a:t>2.4 10</a:t>
            </a:r>
            <a:r>
              <a:rPr lang="en-GB" sz="1400" baseline="30000" dirty="0" smtClean="0">
                <a:latin typeface="Arial" charset="0"/>
              </a:rPr>
              <a:t>12</a:t>
            </a:r>
            <a:r>
              <a:rPr lang="en-GB" sz="1400" dirty="0" smtClean="0">
                <a:latin typeface="Arial" charset="0"/>
              </a:rPr>
              <a:t> J =2,450 GJ.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 smtClean="0">
                <a:latin typeface="Arial" charset="0"/>
              </a:rPr>
              <a:t>Coal: C + CO        CO</a:t>
            </a:r>
            <a:r>
              <a:rPr lang="en-GB" sz="1400" baseline="-25000" dirty="0" smtClean="0">
                <a:latin typeface="Arial" charset="0"/>
              </a:rPr>
              <a:t>2</a:t>
            </a:r>
            <a:r>
              <a:rPr lang="en-GB" sz="1400" dirty="0" smtClean="0">
                <a:latin typeface="Arial" charset="0"/>
              </a:rPr>
              <a:t> + 4.2 </a:t>
            </a:r>
            <a:r>
              <a:rPr lang="en-GB" sz="1400" dirty="0" err="1" smtClean="0">
                <a:latin typeface="Arial" charset="0"/>
              </a:rPr>
              <a:t>eV</a:t>
            </a:r>
            <a:r>
              <a:rPr lang="en-GB" sz="1400" dirty="0" smtClean="0">
                <a:latin typeface="Arial" charset="0"/>
              </a:rPr>
              <a:t> = 7 10</a:t>
            </a:r>
            <a:r>
              <a:rPr lang="en-GB" sz="1400" baseline="30000" dirty="0" smtClean="0">
                <a:latin typeface="Arial" charset="0"/>
              </a:rPr>
              <a:t>-19</a:t>
            </a:r>
            <a:r>
              <a:rPr lang="en-GB" sz="1400" dirty="0" smtClean="0">
                <a:latin typeface="Arial" charset="0"/>
              </a:rPr>
              <a:t> J </a:t>
            </a: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lang="en-GB" sz="1400" dirty="0">
                <a:latin typeface="Arial" charset="0"/>
              </a:rPr>
              <a:t> </a:t>
            </a:r>
            <a:r>
              <a:rPr lang="en-GB" sz="1400" dirty="0" smtClean="0">
                <a:latin typeface="Arial" charset="0"/>
              </a:rPr>
              <a:t>      50 million times less per atom than nuclear fission.</a:t>
            </a:r>
            <a:endParaRPr lang="en-GB" sz="1400" dirty="0">
              <a:latin typeface="Arial" charset="0"/>
            </a:endParaRPr>
          </a:p>
          <a:p>
            <a:pPr marL="336550" marR="0" lvl="0" indent="-336550" defTabSz="914400" latinLnBrk="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lang="en-GB" sz="1400" dirty="0">
              <a:latin typeface="Arial" charset="0"/>
            </a:endParaRPr>
          </a:p>
        </p:txBody>
      </p:sp>
      <p:pic>
        <p:nvPicPr>
          <p:cNvPr id="124932" name="Picture 4" descr="C:\Users\jo\Desktop\Kernspa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8163" y="914400"/>
            <a:ext cx="3425838" cy="17526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 bwMode="auto">
          <a:xfrm>
            <a:off x="1524000" y="626745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038"/>
          <p:cNvSpPr>
            <a:spLocks noChangeArrowheads="1"/>
          </p:cNvSpPr>
          <p:nvPr/>
        </p:nvSpPr>
        <p:spPr bwMode="auto">
          <a:xfrm>
            <a:off x="4124325" y="5000625"/>
            <a:ext cx="895350" cy="228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038"/>
          <p:cNvSpPr>
            <a:spLocks noChangeArrowheads="1"/>
          </p:cNvSpPr>
          <p:nvPr/>
        </p:nvSpPr>
        <p:spPr bwMode="auto">
          <a:xfrm>
            <a:off x="3067050" y="6143625"/>
            <a:ext cx="895350" cy="228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Patents</a:t>
            </a:r>
            <a:endParaRPr lang="nl-NL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 useBgFill="1"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85" name="Picture 13" descr="C:\Users\jo\Desktop\300px-Enrico_Fermi_1943-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143000"/>
            <a:ext cx="1905000" cy="2355850"/>
          </a:xfrm>
          <a:prstGeom prst="rect">
            <a:avLst/>
          </a:prstGeom>
          <a:noFill/>
        </p:spPr>
      </p:pic>
      <p:pic>
        <p:nvPicPr>
          <p:cNvPr id="28687" name="Picture 15" descr="C:\Users\jo\Desktop\Fermi-Szilard_Neutronic_Reactor_-_Figure_3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06877"/>
            <a:ext cx="3581400" cy="5651123"/>
          </a:xfrm>
          <a:prstGeom prst="rect">
            <a:avLst/>
          </a:prstGeom>
          <a:noFill/>
        </p:spPr>
      </p:pic>
      <p:sp>
        <p:nvSpPr>
          <p:cNvPr id="17" name="Text Box 1034"/>
          <p:cNvSpPr txBox="1">
            <a:spLocks noChangeArrowheads="1"/>
          </p:cNvSpPr>
          <p:nvPr/>
        </p:nvSpPr>
        <p:spPr bwMode="auto">
          <a:xfrm>
            <a:off x="6019800" y="1143000"/>
            <a:ext cx="2971800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 dirty="0" smtClean="0">
                <a:latin typeface="Arial" charset="0"/>
                <a:sym typeface="Symbol" pitchFamily="18" charset="2"/>
              </a:rPr>
              <a:t>Enrico Fermi &amp; Leo Szilard (</a:t>
            </a:r>
            <a:r>
              <a:rPr lang="nl-NL" sz="1400" dirty="0">
                <a:latin typeface="Arial" charset="0"/>
                <a:sym typeface="Symbol" pitchFamily="18" charset="2"/>
              </a:rPr>
              <a:t>1955) </a:t>
            </a:r>
            <a:r>
              <a:rPr lang="en-US" sz="1400" dirty="0">
                <a:latin typeface="Arial" charset="0"/>
                <a:sym typeface="Symbol" pitchFamily="18" charset="2"/>
              </a:rPr>
              <a:t>US PATENT </a:t>
            </a:r>
            <a:r>
              <a:rPr lang="en-US" sz="1400" dirty="0" smtClean="0">
                <a:latin typeface="Arial" charset="0"/>
                <a:sym typeface="Symbol" pitchFamily="18" charset="2"/>
              </a:rPr>
              <a:t>2,708,656 </a:t>
            </a:r>
            <a:endParaRPr lang="nl-NL" sz="1400" dirty="0">
              <a:latin typeface="Arial" charset="0"/>
              <a:sym typeface="Symbol" pitchFamily="18" charset="2"/>
            </a:endParaRPr>
          </a:p>
        </p:txBody>
      </p:sp>
      <p:pic>
        <p:nvPicPr>
          <p:cNvPr id="28688" name="Picture 16" descr="C:\Users\jo\Desktop\EinsteinSzil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133600"/>
            <a:ext cx="1748064" cy="1223645"/>
          </a:xfrm>
          <a:prstGeom prst="rect">
            <a:avLst/>
          </a:prstGeom>
          <a:noFill/>
        </p:spPr>
      </p:pic>
      <p:pic>
        <p:nvPicPr>
          <p:cNvPr id="28689" name="Picture 17" descr="C:\Users\jo\Desktop\Leo_Szilard_250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828800"/>
            <a:ext cx="933285" cy="1295400"/>
          </a:xfrm>
          <a:prstGeom prst="rect">
            <a:avLst/>
          </a:prstGeom>
          <a:noFill/>
        </p:spPr>
      </p:pic>
      <p:pic>
        <p:nvPicPr>
          <p:cNvPr id="28691" name="Picture 19" descr="C:\Users\jo\Desktop\ein-frt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810000"/>
            <a:ext cx="3824288" cy="2391697"/>
          </a:xfrm>
          <a:prstGeom prst="rect">
            <a:avLst/>
          </a:prstGeom>
          <a:noFill/>
        </p:spPr>
      </p:pic>
      <p:pic>
        <p:nvPicPr>
          <p:cNvPr id="28690" name="Picture 18" descr="C:\Users\jo\Desktop\ein-frt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5425" y="4401485"/>
            <a:ext cx="3838575" cy="2456515"/>
          </a:xfrm>
          <a:prstGeom prst="rect">
            <a:avLst/>
          </a:prstGeom>
          <a:noFill/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Voorjaar 2010</a:t>
            </a:r>
          </a:p>
        </p:txBody>
      </p:sp>
      <p:sp>
        <p:nvSpPr>
          <p:cNvPr id="7171" name="Text Box 23"/>
          <p:cNvSpPr txBox="1">
            <a:spLocks noChangeArrowheads="1"/>
          </p:cNvSpPr>
          <p:nvPr/>
        </p:nvSpPr>
        <p:spPr bwMode="auto">
          <a:xfrm>
            <a:off x="3186113" y="304800"/>
            <a:ext cx="2033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 Rounded MT Bold" pitchFamily="34" charset="0"/>
              </a:rPr>
              <a:t>Overzicht</a:t>
            </a:r>
            <a:endParaRPr lang="en-US" sz="2400" b="1" i="1">
              <a:solidFill>
                <a:srgbClr val="CC0000"/>
              </a:solidFill>
              <a:latin typeface="Arial Rounded MT Bold" pitchFamily="34" charset="0"/>
            </a:endParaRPr>
          </a:p>
        </p:txBody>
      </p:sp>
      <p:sp>
        <p:nvSpPr>
          <p:cNvPr id="522264" name="Rectangle 24"/>
          <p:cNvSpPr>
            <a:spLocks noChangeArrowheads="1"/>
          </p:cNvSpPr>
          <p:nvPr/>
        </p:nvSpPr>
        <p:spPr bwMode="auto">
          <a:xfrm>
            <a:off x="381000" y="838200"/>
            <a:ext cx="8534400" cy="54864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latin typeface="Arial" charset="0"/>
              </a:rPr>
              <a:t>Docent </a:t>
            </a:r>
            <a:r>
              <a:rPr lang="en-US" sz="2400" b="1" dirty="0" err="1">
                <a:latin typeface="Arial" charset="0"/>
              </a:rPr>
              <a:t>informatie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Jo van den Brand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Email: 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  <a:hlinkClick r:id="rId3"/>
              </a:rPr>
              <a:t>jo@nikhef.nl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URL: 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  <a:hlinkClick r:id="rId4"/>
              </a:rPr>
              <a:t>www.nikhef.nl/~jo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0620 539 484 / 020 </a:t>
            </a:r>
            <a:r>
              <a:rPr lang="en-US" sz="2000" b="1" dirty="0" smtClean="0">
                <a:solidFill>
                  <a:srgbClr val="006600"/>
                </a:solidFill>
                <a:latin typeface="Arial" charset="0"/>
              </a:rPr>
              <a:t>598 7900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Kamer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: T2.69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>
                <a:latin typeface="Arial" charset="0"/>
              </a:rPr>
              <a:t>Rooster </a:t>
            </a:r>
            <a:r>
              <a:rPr lang="en-US" sz="2400" b="1" dirty="0" err="1">
                <a:latin typeface="Arial" charset="0"/>
              </a:rPr>
              <a:t>informatie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Dinsdag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13:30 – 15:15 in S655 (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totaal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8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keer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); HC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vdB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Donderdag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15:30 – 17:15 in S345 (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totaal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7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keer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); WC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Roel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Aaij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Arial" charset="0"/>
              </a:rPr>
              <a:t>Boek</a:t>
            </a:r>
            <a:r>
              <a:rPr lang="en-US" sz="2400" b="1" dirty="0">
                <a:latin typeface="Arial" charset="0"/>
              </a:rPr>
              <a:t> en </a:t>
            </a:r>
            <a:r>
              <a:rPr lang="en-US" sz="2400" b="1" dirty="0" err="1">
                <a:latin typeface="Arial" charset="0"/>
              </a:rPr>
              <a:t>dictaat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Andrews &amp;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Jelley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Hoofdstukken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8 en 9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Zie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website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voor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pdf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van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dictaat</a:t>
            </a:r>
            <a:endParaRPr lang="en-US" sz="2000" b="1" dirty="0">
              <a:solidFill>
                <a:srgbClr val="006600"/>
              </a:solidFill>
              <a:latin typeface="Arial" charset="0"/>
            </a:endParaRP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Arial" charset="0"/>
              </a:rPr>
              <a:t>Cijfer</a:t>
            </a:r>
            <a:endParaRPr lang="en-US" sz="2400" b="1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Huiswerk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20%, </a:t>
            </a:r>
            <a:r>
              <a:rPr lang="en-US" sz="2000" b="1" dirty="0" err="1">
                <a:solidFill>
                  <a:srgbClr val="006600"/>
                </a:solidFill>
                <a:latin typeface="Arial" charset="0"/>
              </a:rPr>
              <a:t>tentamen</a:t>
            </a:r>
            <a:r>
              <a:rPr lang="en-US" sz="2000" b="1" dirty="0">
                <a:solidFill>
                  <a:srgbClr val="006600"/>
                </a:solidFill>
                <a:latin typeface="Arial" charset="0"/>
              </a:rPr>
              <a:t> 80%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4572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7620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0" y="76200"/>
            <a:ext cx="25400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Algemene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ontwikkeling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92113"/>
            <a:ext cx="157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Tentamenstof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696913"/>
            <a:ext cx="158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Ter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informatie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Reactor theory: neutron cross sections</a:t>
            </a:r>
            <a:endParaRPr lang="en-US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2123" y="838200"/>
            <a:ext cx="2871877" cy="144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391090"/>
            <a:ext cx="2895599" cy="130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5943600" cy="24191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Atom density (N) is the number of atoms of a given type per unit volume of material.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Microscopic cross section </a:t>
            </a: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smtClean="0"/>
              <a:t>s</a:t>
            </a:r>
            <a:r>
              <a:rPr lang="en-US" sz="1400" dirty="0" smtClean="0">
                <a:latin typeface="Arial" charset="0"/>
              </a:rPr>
              <a:t>) </a:t>
            </a:r>
            <a:r>
              <a:rPr lang="en-US" sz="1400" dirty="0">
                <a:latin typeface="Arial" charset="0"/>
              </a:rPr>
              <a:t>is the probability of a given reaction occurring between a neutron and a nucleus.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Microscopic cross sections are measured in units of barns, where 1 barn = 10</a:t>
            </a:r>
            <a:r>
              <a:rPr lang="en-US" sz="1400" baseline="30000" dirty="0">
                <a:latin typeface="Arial" charset="0"/>
              </a:rPr>
              <a:t>-24</a:t>
            </a:r>
            <a:r>
              <a:rPr lang="en-US" sz="1400" dirty="0">
                <a:latin typeface="Arial" charset="0"/>
              </a:rPr>
              <a:t> cm</a:t>
            </a:r>
            <a:r>
              <a:rPr lang="en-US" sz="1400" baseline="30000" dirty="0">
                <a:latin typeface="Arial" charset="0"/>
              </a:rPr>
              <a:t>2</a:t>
            </a:r>
            <a:r>
              <a:rPr lang="en-US" sz="1400" dirty="0">
                <a:latin typeface="Arial" charset="0"/>
              </a:rPr>
              <a:t>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Macroscopic cross section </a:t>
            </a: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smtClean="0"/>
              <a:t>S</a:t>
            </a:r>
            <a:r>
              <a:rPr lang="en-US" sz="1400" dirty="0" smtClean="0">
                <a:latin typeface="Arial" charset="0"/>
              </a:rPr>
              <a:t>) </a:t>
            </a:r>
            <a:r>
              <a:rPr lang="en-US" sz="1400" dirty="0">
                <a:latin typeface="Arial" charset="0"/>
              </a:rPr>
              <a:t>is the probability of a given reaction occurring per unit length of travel of the neutron. The units for macroscopic cross section are cm</a:t>
            </a:r>
            <a:r>
              <a:rPr lang="en-US" sz="1400" baseline="30000" dirty="0">
                <a:latin typeface="Arial" charset="0"/>
              </a:rPr>
              <a:t>-1</a:t>
            </a:r>
            <a:r>
              <a:rPr lang="en-US" sz="1400" dirty="0" smtClean="0">
                <a:latin typeface="Arial" charset="0"/>
              </a:rPr>
              <a:t>. </a:t>
            </a:r>
            <a:endParaRPr lang="nl-NL" sz="14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400" y="4343400"/>
            <a:ext cx="4114800" cy="438150"/>
            <a:chOff x="152400" y="4343400"/>
            <a:chExt cx="4114800" cy="438150"/>
          </a:xfrm>
        </p:grpSpPr>
        <p:pic>
          <p:nvPicPr>
            <p:cNvPr id="12800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4343400"/>
              <a:ext cx="1495425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1752600" y="4362450"/>
              <a:ext cx="25146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Arial" charset="0"/>
                </a:rPr>
                <a:t>Total: absorption + scattering</a:t>
              </a:r>
              <a:endParaRPr lang="en-GB" sz="1400" dirty="0">
                <a:latin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19200" y="4725194"/>
            <a:ext cx="4114800" cy="770731"/>
            <a:chOff x="1219200" y="4725194"/>
            <a:chExt cx="4114800" cy="770731"/>
          </a:xfrm>
        </p:grpSpPr>
        <p:pic>
          <p:nvPicPr>
            <p:cNvPr id="12800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9200" y="5048250"/>
              <a:ext cx="154305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2819400" y="5045273"/>
              <a:ext cx="25146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Arial" charset="0"/>
                </a:rPr>
                <a:t>Scattering: elastic + inelastic</a:t>
              </a:r>
              <a:endParaRPr lang="en-GB" sz="1400" dirty="0">
                <a:latin typeface="Arial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rot="5400000">
              <a:off x="1181100" y="49149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723900" y="4781550"/>
            <a:ext cx="4152900" cy="1371600"/>
            <a:chOff x="723900" y="4781550"/>
            <a:chExt cx="4152900" cy="1371600"/>
          </a:xfrm>
        </p:grpSpPr>
        <p:pic>
          <p:nvPicPr>
            <p:cNvPr id="12800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900" y="5734050"/>
              <a:ext cx="147637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2362200" y="5731073"/>
              <a:ext cx="25146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Arial" charset="0"/>
                </a:rPr>
                <a:t>Absorption: fission + capture</a:t>
              </a:r>
              <a:endParaRPr lang="en-GB" sz="1400" dirty="0">
                <a:latin typeface="Arial" charset="0"/>
              </a:endParaRPr>
            </a:p>
          </p:txBody>
        </p:sp>
        <p:cxnSp>
          <p:nvCxnSpPr>
            <p:cNvPr id="32" name="Straight Arrow Connector 31"/>
            <p:cNvCxnSpPr>
              <a:stCxn id="128004" idx="2"/>
            </p:cNvCxnSpPr>
            <p:nvPr/>
          </p:nvCxnSpPr>
          <p:spPr bwMode="auto">
            <a:xfrm rot="16200000" flipH="1">
              <a:off x="402431" y="5279231"/>
              <a:ext cx="1009650" cy="142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1462088" y="3886200"/>
            <a:ext cx="7490125" cy="2824163"/>
            <a:chOff x="1462088" y="3886200"/>
            <a:chExt cx="7490125" cy="2824163"/>
          </a:xfrm>
        </p:grpSpPr>
        <p:pic>
          <p:nvPicPr>
            <p:cNvPr id="12800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86400" y="3886200"/>
              <a:ext cx="3465813" cy="2824163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7" name="Shape 36"/>
            <p:cNvCxnSpPr>
              <a:stCxn id="128006" idx="2"/>
            </p:cNvCxnSpPr>
            <p:nvPr/>
          </p:nvCxnSpPr>
          <p:spPr bwMode="auto">
            <a:xfrm rot="16200000" flipH="1">
              <a:off x="3274219" y="4341019"/>
              <a:ext cx="323850" cy="3948112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143000"/>
            <a:ext cx="2796208" cy="13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Reactor theory: neutron flux and </a:t>
            </a:r>
            <a:r>
              <a:rPr lang="en-GB" i="1" dirty="0" err="1" smtClean="0">
                <a:solidFill>
                  <a:srgbClr val="000099"/>
                </a:solidFill>
                <a:cs typeface="Times New Roman" pitchFamily="18" charset="0"/>
              </a:rPr>
              <a:t>mfp</a:t>
            </a:r>
            <a:endParaRPr lang="en-US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5943600" cy="287155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i="1" dirty="0">
                <a:latin typeface="Arial" charset="0"/>
              </a:rPr>
              <a:t>mean free path </a:t>
            </a: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smtClean="0"/>
              <a:t>l</a:t>
            </a:r>
            <a:r>
              <a:rPr lang="en-US" sz="1400" dirty="0" smtClean="0">
                <a:latin typeface="Arial" charset="0"/>
              </a:rPr>
              <a:t>) </a:t>
            </a:r>
            <a:r>
              <a:rPr lang="en-US" sz="1400" dirty="0">
                <a:latin typeface="Arial" charset="0"/>
              </a:rPr>
              <a:t>is the average distance that a neutron travels in a </a:t>
            </a:r>
            <a:r>
              <a:rPr lang="en-US" sz="1400" dirty="0" smtClean="0">
                <a:latin typeface="Arial" charset="0"/>
              </a:rPr>
              <a:t>material between interactions.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Neutron </a:t>
            </a:r>
            <a:r>
              <a:rPr lang="en-US" sz="1400" i="1" dirty="0">
                <a:latin typeface="Arial" charset="0"/>
              </a:rPr>
              <a:t>flux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smtClean="0"/>
              <a:t>f = </a:t>
            </a:r>
            <a:r>
              <a:rPr lang="en-US" sz="1400" dirty="0" err="1">
                <a:latin typeface="Arial" charset="0"/>
              </a:rPr>
              <a:t>nv</a:t>
            </a:r>
            <a:r>
              <a:rPr lang="en-US" sz="1400" dirty="0" smtClean="0"/>
              <a:t>)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is the total path length traveled by all neutrons in one </a:t>
            </a:r>
            <a:r>
              <a:rPr lang="en-US" sz="1400" dirty="0" smtClean="0">
                <a:latin typeface="Arial" charset="0"/>
              </a:rPr>
              <a:t>cubic centimeter </a:t>
            </a:r>
            <a:r>
              <a:rPr lang="en-US" sz="1400" dirty="0">
                <a:latin typeface="Arial" charset="0"/>
              </a:rPr>
              <a:t>of material during one </a:t>
            </a:r>
            <a:r>
              <a:rPr lang="en-US" sz="1400" dirty="0" smtClean="0">
                <a:latin typeface="Arial" charset="0"/>
              </a:rPr>
              <a:t>second.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mean free path equals 1</a:t>
            </a:r>
            <a:r>
              <a:rPr lang="en-US" sz="1400" dirty="0" smtClean="0">
                <a:latin typeface="Arial" charset="0"/>
              </a:rPr>
              <a:t>/</a:t>
            </a:r>
            <a:r>
              <a:rPr lang="en-US" sz="1400" dirty="0" smtClean="0"/>
              <a:t> S</a:t>
            </a:r>
            <a:r>
              <a:rPr lang="en-US" sz="1400" dirty="0" smtClean="0">
                <a:latin typeface="Arial" charset="0"/>
              </a:rPr>
              <a:t>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macroscopic cross section for a mixture of materials can be calculated </a:t>
            </a:r>
            <a:r>
              <a:rPr lang="en-US" sz="1400" dirty="0" smtClean="0">
                <a:latin typeface="Arial" charset="0"/>
              </a:rPr>
              <a:t>using the equation 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                        </a:t>
            </a:r>
            <a:r>
              <a:rPr lang="en-US" sz="1400" dirty="0" smtClean="0"/>
              <a:t>S </a:t>
            </a:r>
            <a:r>
              <a:rPr lang="pt-BR" sz="1400" dirty="0" smtClean="0">
                <a:latin typeface="Arial" charset="0"/>
              </a:rPr>
              <a:t>= N</a:t>
            </a:r>
            <a:r>
              <a:rPr lang="pt-BR" sz="1400" baseline="-25000" dirty="0" smtClean="0">
                <a:latin typeface="Arial" charset="0"/>
              </a:rPr>
              <a:t>1</a:t>
            </a:r>
            <a:r>
              <a:rPr lang="en-US" sz="1400" dirty="0" smtClean="0"/>
              <a:t>s</a:t>
            </a:r>
            <a:r>
              <a:rPr lang="en-US" sz="1400" baseline="-25000" dirty="0" smtClean="0"/>
              <a:t>1</a:t>
            </a:r>
            <a:r>
              <a:rPr lang="pt-BR" sz="1400" dirty="0" smtClean="0">
                <a:latin typeface="Arial" charset="0"/>
              </a:rPr>
              <a:t> </a:t>
            </a:r>
            <a:r>
              <a:rPr lang="pt-BR" sz="1400" dirty="0">
                <a:latin typeface="Arial" charset="0"/>
              </a:rPr>
              <a:t>+ </a:t>
            </a:r>
            <a:r>
              <a:rPr lang="pt-BR" sz="1400" dirty="0" smtClean="0">
                <a:latin typeface="Arial" charset="0"/>
              </a:rPr>
              <a:t>N</a:t>
            </a:r>
            <a:r>
              <a:rPr lang="pt-BR" sz="1400" baseline="-25000" dirty="0" smtClean="0">
                <a:latin typeface="Arial" charset="0"/>
              </a:rPr>
              <a:t>2</a:t>
            </a:r>
            <a:r>
              <a:rPr lang="en-US" sz="1400" dirty="0" smtClean="0"/>
              <a:t>s</a:t>
            </a:r>
            <a:r>
              <a:rPr lang="en-US" sz="1400" baseline="-25000" dirty="0"/>
              <a:t>2</a:t>
            </a:r>
            <a:r>
              <a:rPr lang="pt-BR" sz="1400" dirty="0" smtClean="0">
                <a:latin typeface="Arial" charset="0"/>
              </a:rPr>
              <a:t> </a:t>
            </a:r>
            <a:r>
              <a:rPr lang="pt-BR" sz="1400" dirty="0">
                <a:latin typeface="Arial" charset="0"/>
              </a:rPr>
              <a:t>+ </a:t>
            </a:r>
            <a:r>
              <a:rPr lang="pt-BR" sz="1400" dirty="0" smtClean="0">
                <a:latin typeface="Arial" charset="0"/>
              </a:rPr>
              <a:t>N</a:t>
            </a:r>
            <a:r>
              <a:rPr lang="pt-BR" sz="1400" baseline="-25000" dirty="0">
                <a:latin typeface="Arial" charset="0"/>
              </a:rPr>
              <a:t>3</a:t>
            </a:r>
            <a:r>
              <a:rPr lang="en-US" sz="1400" dirty="0" smtClean="0"/>
              <a:t>s</a:t>
            </a:r>
            <a:r>
              <a:rPr lang="en-US" sz="1400" baseline="-25000" dirty="0"/>
              <a:t>3</a:t>
            </a:r>
            <a:r>
              <a:rPr lang="pt-BR" sz="1400" dirty="0" smtClean="0">
                <a:latin typeface="Arial" charset="0"/>
              </a:rPr>
              <a:t> </a:t>
            </a:r>
            <a:r>
              <a:rPr lang="pt-BR" sz="1400" dirty="0">
                <a:latin typeface="Arial" charset="0"/>
              </a:rPr>
              <a:t>+ ....... </a:t>
            </a:r>
            <a:r>
              <a:rPr lang="pt-BR" sz="1400" dirty="0" smtClean="0">
                <a:latin typeface="Arial" charset="0"/>
              </a:rPr>
              <a:t>N</a:t>
            </a:r>
            <a:r>
              <a:rPr lang="pt-BR" sz="1400" baseline="-25000" dirty="0">
                <a:latin typeface="Arial" charset="0"/>
              </a:rPr>
              <a:t>n</a:t>
            </a:r>
            <a:r>
              <a:rPr lang="en-US" sz="1400" dirty="0" err="1" smtClean="0"/>
              <a:t>s</a:t>
            </a:r>
            <a:r>
              <a:rPr lang="en-US" sz="1400" baseline="-25000" dirty="0" err="1" smtClean="0">
                <a:latin typeface="Arial" charset="0"/>
              </a:rPr>
              <a:t>n</a:t>
            </a:r>
            <a:endParaRPr lang="en-US" sz="1400" baseline="-250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baseline="-25000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baseline="-250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Self-shielding </a:t>
            </a:r>
            <a:r>
              <a:rPr lang="en-US" sz="1400" dirty="0">
                <a:latin typeface="Arial" charset="0"/>
              </a:rPr>
              <a:t>is where the local neutron flux is depressed within a material due </a:t>
            </a:r>
            <a:r>
              <a:rPr lang="en-US" sz="1400" dirty="0" smtClean="0">
                <a:latin typeface="Arial" charset="0"/>
              </a:rPr>
              <a:t>to neutron </a:t>
            </a:r>
            <a:r>
              <a:rPr lang="en-US" sz="1400" dirty="0">
                <a:latin typeface="Arial" charset="0"/>
              </a:rPr>
              <a:t>absorption near the surface of the material.</a:t>
            </a:r>
            <a:endParaRPr lang="nl-NL" sz="1400" dirty="0">
              <a:latin typeface="Arial" charset="0"/>
              <a:sym typeface="Symbol" pitchFamily="18" charset="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4800" y="4152900"/>
            <a:ext cx="5746214" cy="1333500"/>
            <a:chOff x="304800" y="4152900"/>
            <a:chExt cx="5746214" cy="1333500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04800" y="4191000"/>
              <a:ext cx="9144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Arial" charset="0"/>
                </a:rPr>
                <a:t>Example</a:t>
              </a:r>
              <a:endParaRPr lang="en-GB" sz="1400" dirty="0">
                <a:latin typeface="Arial" charset="0"/>
              </a:endParaRPr>
            </a:p>
          </p:txBody>
        </p:sp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400" y="4152900"/>
              <a:ext cx="4755614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Group 27"/>
          <p:cNvGrpSpPr/>
          <p:nvPr/>
        </p:nvGrpSpPr>
        <p:grpSpPr>
          <a:xfrm>
            <a:off x="6858000" y="3657600"/>
            <a:ext cx="1916723" cy="2743200"/>
            <a:chOff x="6858000" y="3657600"/>
            <a:chExt cx="1916723" cy="2743200"/>
          </a:xfrm>
        </p:grpSpPr>
        <p:pic>
          <p:nvPicPr>
            <p:cNvPr id="129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4038600"/>
              <a:ext cx="191672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6858000" y="3657600"/>
              <a:ext cx="1524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Arial" charset="0"/>
                </a:rPr>
                <a:t>Atom densities</a:t>
              </a:r>
              <a:endParaRPr lang="en-GB" sz="1400" dirty="0">
                <a:latin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" y="5543258"/>
            <a:ext cx="5162550" cy="1314742"/>
            <a:chOff x="152400" y="5543258"/>
            <a:chExt cx="5162550" cy="1314742"/>
          </a:xfrm>
        </p:grpSpPr>
        <p:pic>
          <p:nvPicPr>
            <p:cNvPr id="129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33600" y="5543258"/>
              <a:ext cx="3181350" cy="131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152400" y="5562600"/>
              <a:ext cx="1905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Arial" charset="0"/>
                </a:rPr>
                <a:t>Macr</a:t>
              </a:r>
              <a:r>
                <a:rPr lang="en-GB" sz="1400" dirty="0" smtClean="0">
                  <a:latin typeface="Arial" charset="0"/>
                </a:rPr>
                <a:t>. cross sections</a:t>
              </a:r>
              <a:endParaRPr lang="en-GB" sz="1400" dirty="0"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91200" y="4800600"/>
            <a:ext cx="859400" cy="2057400"/>
            <a:chOff x="5791200" y="4800600"/>
            <a:chExt cx="859400" cy="2057400"/>
          </a:xfrm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1200" y="5186362"/>
              <a:ext cx="859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5867400" y="4800600"/>
              <a:ext cx="685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Arial" charset="0"/>
                </a:rPr>
                <a:t>Mfp</a:t>
              </a:r>
              <a:endParaRPr lang="en-GB" sz="1400" dirty="0">
                <a:latin typeface="Arial" charset="0"/>
              </a:endParaRPr>
            </a:p>
          </p:txBody>
        </p:sp>
      </p:grp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Reactor theory: reaction rates</a:t>
            </a:r>
            <a:endParaRPr lang="en-US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5943600" cy="164352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i="1" dirty="0">
                <a:latin typeface="Arial" charset="0"/>
              </a:rPr>
              <a:t>reaction rate </a:t>
            </a:r>
            <a:r>
              <a:rPr lang="en-US" sz="1400" dirty="0">
                <a:latin typeface="Arial" charset="0"/>
              </a:rPr>
              <a:t>is the number of interactions of a particular type occurring in </a:t>
            </a:r>
            <a:r>
              <a:rPr lang="en-US" sz="1400" dirty="0" smtClean="0">
                <a:latin typeface="Arial" charset="0"/>
              </a:rPr>
              <a:t>a cubic </a:t>
            </a:r>
            <a:r>
              <a:rPr lang="en-US" sz="1400" dirty="0">
                <a:latin typeface="Arial" charset="0"/>
              </a:rPr>
              <a:t>centimeter of material in a </a:t>
            </a:r>
            <a:r>
              <a:rPr lang="en-US" sz="1400" dirty="0" smtClean="0">
                <a:latin typeface="Arial" charset="0"/>
              </a:rPr>
              <a:t>second.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reaction rate can be calculated by the equation </a:t>
            </a:r>
            <a:r>
              <a:rPr lang="en-US" sz="1400" dirty="0" smtClean="0">
                <a:latin typeface="Arial" charset="0"/>
              </a:rPr>
              <a:t>R </a:t>
            </a:r>
            <a:r>
              <a:rPr lang="en-US" sz="1400" dirty="0">
                <a:latin typeface="Arial" charset="0"/>
              </a:rPr>
              <a:t>= </a:t>
            </a:r>
            <a:r>
              <a:rPr lang="en-US" sz="1400" dirty="0" err="1" smtClean="0"/>
              <a:t>fS</a:t>
            </a:r>
            <a:r>
              <a:rPr lang="en-US" sz="1400" dirty="0" smtClean="0"/>
              <a:t>.</a:t>
            </a:r>
            <a:endParaRPr lang="en-US" sz="1400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Over </a:t>
            </a:r>
            <a:r>
              <a:rPr lang="en-US" sz="1400" dirty="0">
                <a:latin typeface="Arial" charset="0"/>
              </a:rPr>
              <a:t>a period of several days, while the atom density of the fuel can be </a:t>
            </a:r>
            <a:r>
              <a:rPr lang="en-US" sz="1400" dirty="0" smtClean="0">
                <a:latin typeface="Arial" charset="0"/>
              </a:rPr>
              <a:t>considered constant</a:t>
            </a:r>
            <a:r>
              <a:rPr lang="en-US" sz="1400" dirty="0">
                <a:latin typeface="Arial" charset="0"/>
              </a:rPr>
              <a:t>, the neutron flux is directly proportional to </a:t>
            </a:r>
            <a:r>
              <a:rPr lang="en-US" sz="1400" i="1" dirty="0">
                <a:latin typeface="Arial" charset="0"/>
              </a:rPr>
              <a:t>reactor power</a:t>
            </a:r>
            <a:r>
              <a:rPr lang="en-US" sz="1400" dirty="0">
                <a:latin typeface="Arial" charset="0"/>
              </a:rPr>
              <a:t>.</a:t>
            </a:r>
            <a:endParaRPr lang="nl-NL" sz="1400" dirty="0">
              <a:latin typeface="Arial" charset="0"/>
              <a:sym typeface="Symbol" pitchFamily="18" charset="2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911" y="1143000"/>
            <a:ext cx="289508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Group 20"/>
          <p:cNvGrpSpPr/>
          <p:nvPr/>
        </p:nvGrpSpPr>
        <p:grpSpPr>
          <a:xfrm>
            <a:off x="6172200" y="2514600"/>
            <a:ext cx="2886075" cy="1689410"/>
            <a:chOff x="6257925" y="2514600"/>
            <a:chExt cx="2886075" cy="1689410"/>
          </a:xfrm>
        </p:grpSpPr>
        <p:pic>
          <p:nvPicPr>
            <p:cNvPr id="130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7925" y="2514600"/>
              <a:ext cx="2886075" cy="168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Rectangle 19"/>
            <p:cNvSpPr/>
            <p:nvPr/>
          </p:nvSpPr>
          <p:spPr bwMode="auto">
            <a:xfrm>
              <a:off x="8763000" y="2514600"/>
              <a:ext cx="3810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971800"/>
            <a:ext cx="4838700" cy="229702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5257800"/>
            <a:ext cx="5221987" cy="60959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80975" y="5791200"/>
            <a:ext cx="5105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100" dirty="0" smtClean="0">
                <a:latin typeface="Arial" charset="0"/>
              </a:rPr>
              <a:t>Fission of one </a:t>
            </a:r>
            <a:r>
              <a:rPr lang="en-GB" sz="1100" baseline="30000" dirty="0" smtClean="0">
                <a:latin typeface="Arial" charset="0"/>
              </a:rPr>
              <a:t>235</a:t>
            </a:r>
            <a:r>
              <a:rPr lang="en-GB" sz="1100" dirty="0" smtClean="0">
                <a:latin typeface="Arial" charset="0"/>
              </a:rPr>
              <a:t>U atom releases energy of 235 </a:t>
            </a:r>
            <a:r>
              <a:rPr lang="en-GB" sz="1100" dirty="0" smtClean="0">
                <a:latin typeface="Arial" charset="0"/>
                <a:sym typeface="Symbol"/>
              </a:rPr>
              <a:t></a:t>
            </a:r>
            <a:r>
              <a:rPr lang="en-GB" sz="1100" dirty="0" smtClean="0">
                <a:latin typeface="Arial" charset="0"/>
              </a:rPr>
              <a:t> 0.85 </a:t>
            </a:r>
            <a:r>
              <a:rPr lang="en-GB" sz="1100" dirty="0" err="1" smtClean="0">
                <a:latin typeface="Arial" charset="0"/>
              </a:rPr>
              <a:t>MeV</a:t>
            </a:r>
            <a:r>
              <a:rPr lang="en-GB" sz="1100" dirty="0" smtClean="0">
                <a:latin typeface="Arial" charset="0"/>
              </a:rPr>
              <a:t>/nucleon = 235 </a:t>
            </a:r>
            <a:r>
              <a:rPr lang="en-GB" sz="1100" dirty="0" smtClean="0">
                <a:latin typeface="Arial" charset="0"/>
                <a:sym typeface="Symbol"/>
              </a:rPr>
              <a:t></a:t>
            </a:r>
            <a:r>
              <a:rPr lang="en-GB" sz="1100" dirty="0" smtClean="0">
                <a:latin typeface="Arial" charset="0"/>
              </a:rPr>
              <a:t> 0.85 </a:t>
            </a:r>
            <a:r>
              <a:rPr lang="en-GB" sz="1100" dirty="0" smtClean="0">
                <a:latin typeface="Arial" charset="0"/>
                <a:sym typeface="Symbol"/>
              </a:rPr>
              <a:t></a:t>
            </a:r>
            <a:r>
              <a:rPr lang="en-GB" sz="1100" dirty="0" smtClean="0">
                <a:latin typeface="Arial" charset="0"/>
              </a:rPr>
              <a:t> 1 10</a:t>
            </a:r>
            <a:r>
              <a:rPr lang="en-GB" sz="1100" baseline="30000" dirty="0" smtClean="0">
                <a:latin typeface="Arial" charset="0"/>
              </a:rPr>
              <a:t>6</a:t>
            </a:r>
            <a:r>
              <a:rPr lang="en-GB" sz="1100" dirty="0" smtClean="0">
                <a:latin typeface="Arial" charset="0"/>
              </a:rPr>
              <a:t> </a:t>
            </a:r>
            <a:r>
              <a:rPr lang="en-GB" sz="1100" dirty="0" smtClean="0">
                <a:latin typeface="Arial" charset="0"/>
                <a:sym typeface="Symbol"/>
              </a:rPr>
              <a:t></a:t>
            </a:r>
            <a:r>
              <a:rPr lang="en-GB" sz="1100" dirty="0" smtClean="0">
                <a:latin typeface="Arial" charset="0"/>
              </a:rPr>
              <a:t> 1.6 10</a:t>
            </a:r>
            <a:r>
              <a:rPr lang="en-GB" sz="1100" baseline="30000" dirty="0" smtClean="0">
                <a:latin typeface="Arial" charset="0"/>
              </a:rPr>
              <a:t>-19</a:t>
            </a:r>
            <a:r>
              <a:rPr lang="en-GB" sz="1100" dirty="0" smtClean="0">
                <a:latin typeface="Arial" charset="0"/>
              </a:rPr>
              <a:t> = 3.2 10</a:t>
            </a:r>
            <a:r>
              <a:rPr lang="en-GB" sz="1100" baseline="30000" dirty="0" smtClean="0">
                <a:latin typeface="Arial" charset="0"/>
              </a:rPr>
              <a:t>-11</a:t>
            </a:r>
            <a:r>
              <a:rPr lang="en-GB" sz="1100" dirty="0" smtClean="0">
                <a:latin typeface="Arial" charset="0"/>
              </a:rPr>
              <a:t> J.</a:t>
            </a:r>
          </a:p>
          <a:p>
            <a:pPr lvl="0"/>
            <a:r>
              <a:rPr lang="en-GB" sz="1100" dirty="0" smtClean="0">
                <a:latin typeface="Arial" charset="0"/>
              </a:rPr>
              <a:t>Thus 1 Watt requires 1/ 3.2 10</a:t>
            </a:r>
            <a:r>
              <a:rPr lang="en-GB" sz="1100" baseline="30000" dirty="0" smtClean="0">
                <a:latin typeface="Arial" charset="0"/>
              </a:rPr>
              <a:t>-11</a:t>
            </a:r>
            <a:r>
              <a:rPr lang="en-GB" sz="1100" dirty="0" smtClean="0">
                <a:latin typeface="Arial" charset="0"/>
              </a:rPr>
              <a:t> = 3.12 10</a:t>
            </a:r>
            <a:r>
              <a:rPr lang="en-GB" sz="1100" baseline="30000" dirty="0" smtClean="0">
                <a:latin typeface="Arial" charset="0"/>
              </a:rPr>
              <a:t>10</a:t>
            </a:r>
            <a:r>
              <a:rPr lang="en-GB" sz="1100" dirty="0" smtClean="0">
                <a:latin typeface="Arial" charset="0"/>
              </a:rPr>
              <a:t> fissions per second.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791201" y="4572000"/>
            <a:ext cx="3352800" cy="2286001"/>
            <a:chOff x="5791201" y="4572000"/>
            <a:chExt cx="3352800" cy="2286001"/>
          </a:xfrm>
        </p:grpSpPr>
        <p:pic>
          <p:nvPicPr>
            <p:cNvPr id="130054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1201" y="4887496"/>
              <a:ext cx="3352800" cy="1970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5867400" y="4572000"/>
              <a:ext cx="3124200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Arial" charset="0"/>
                </a:rPr>
                <a:t>Power released in a reactor</a:t>
              </a:r>
              <a:endParaRPr lang="en-US" dirty="0">
                <a:latin typeface="Arial" charset="0"/>
              </a:endParaRPr>
            </a:p>
          </p:txBody>
        </p:sp>
      </p:grp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Reactor theory: moderators</a:t>
            </a:r>
            <a:endParaRPr lang="en-US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5943600" cy="5133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err="1" smtClean="0">
                <a:latin typeface="Arial" charset="0"/>
              </a:rPr>
              <a:t>Thermalization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is the process of reducing the energy level of a neutron from </a:t>
            </a:r>
            <a:r>
              <a:rPr lang="en-US" sz="1400" dirty="0" smtClean="0">
                <a:latin typeface="Arial" charset="0"/>
              </a:rPr>
              <a:t>the energy </a:t>
            </a:r>
            <a:r>
              <a:rPr lang="en-US" sz="1400" dirty="0">
                <a:latin typeface="Arial" charset="0"/>
              </a:rPr>
              <a:t>level at which it is produced </a:t>
            </a:r>
            <a:r>
              <a:rPr lang="en-US" sz="1400" dirty="0" smtClean="0">
                <a:latin typeface="Arial" charset="0"/>
              </a:rPr>
              <a:t>(~ 2 </a:t>
            </a:r>
            <a:r>
              <a:rPr lang="en-US" sz="1400" dirty="0" err="1" smtClean="0">
                <a:latin typeface="Arial" charset="0"/>
              </a:rPr>
              <a:t>MeV</a:t>
            </a:r>
            <a:r>
              <a:rPr lang="en-US" sz="1400" dirty="0" smtClean="0">
                <a:latin typeface="Arial" charset="0"/>
              </a:rPr>
              <a:t>) to </a:t>
            </a:r>
            <a:r>
              <a:rPr lang="en-US" sz="1400" dirty="0">
                <a:latin typeface="Arial" charset="0"/>
              </a:rPr>
              <a:t>an energy level in the thermal </a:t>
            </a:r>
            <a:r>
              <a:rPr lang="en-US" sz="1400" dirty="0" smtClean="0">
                <a:latin typeface="Arial" charset="0"/>
              </a:rPr>
              <a:t>range (0.025 </a:t>
            </a:r>
            <a:r>
              <a:rPr lang="en-US" sz="1400" dirty="0" err="1" smtClean="0">
                <a:latin typeface="Arial" charset="0"/>
              </a:rPr>
              <a:t>eV</a:t>
            </a:r>
            <a:r>
              <a:rPr lang="en-US" sz="1400" dirty="0" smtClean="0">
                <a:latin typeface="Arial" charset="0"/>
              </a:rPr>
              <a:t>).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i="1" dirty="0">
                <a:latin typeface="Arial" charset="0"/>
              </a:rPr>
              <a:t>moderator</a:t>
            </a:r>
            <a:r>
              <a:rPr lang="en-US" sz="1400" dirty="0">
                <a:latin typeface="Arial" charset="0"/>
              </a:rPr>
              <a:t> is the reactor material that is present for the purpose </a:t>
            </a:r>
            <a:r>
              <a:rPr lang="en-US" sz="1400" dirty="0" smtClean="0">
                <a:latin typeface="Arial" charset="0"/>
              </a:rPr>
              <a:t>of </a:t>
            </a:r>
            <a:r>
              <a:rPr lang="en-US" sz="1400" dirty="0" err="1" smtClean="0">
                <a:latin typeface="Arial" charset="0"/>
              </a:rPr>
              <a:t>thermalizing</a:t>
            </a:r>
            <a:r>
              <a:rPr lang="en-US" sz="1400" dirty="0" smtClean="0">
                <a:latin typeface="Arial" charset="0"/>
              </a:rPr>
              <a:t> neutrons (in as few collisions as possible, without absorbing them). Low A materials are used.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Moderating (MR) ratio </a:t>
            </a:r>
            <a:r>
              <a:rPr lang="en-US" sz="1400" dirty="0">
                <a:latin typeface="Arial" charset="0"/>
              </a:rPr>
              <a:t>is </a:t>
            </a:r>
            <a:r>
              <a:rPr lang="en-US" sz="1400" dirty="0" smtClean="0">
                <a:latin typeface="Arial" charset="0"/>
              </a:rPr>
              <a:t>the ratio of </a:t>
            </a:r>
            <a:r>
              <a:rPr lang="en-US" sz="1400" dirty="0">
                <a:latin typeface="Arial" charset="0"/>
              </a:rPr>
              <a:t>the macroscopic slowing down power to </a:t>
            </a:r>
            <a:r>
              <a:rPr lang="en-US" sz="1400" dirty="0" smtClean="0">
                <a:latin typeface="Arial" charset="0"/>
              </a:rPr>
              <a:t>the macroscopic </a:t>
            </a:r>
            <a:r>
              <a:rPr lang="en-US" sz="1400" dirty="0">
                <a:latin typeface="Arial" charset="0"/>
              </a:rPr>
              <a:t>cross section for </a:t>
            </a:r>
            <a:r>
              <a:rPr lang="en-US" sz="1400" dirty="0" smtClean="0">
                <a:latin typeface="Arial" charset="0"/>
              </a:rPr>
              <a:t>absorption.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average logarithmic energy decrement </a:t>
            </a: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smtClean="0">
                <a:sym typeface="Symbol"/>
              </a:rPr>
              <a:t></a:t>
            </a:r>
            <a:r>
              <a:rPr lang="en-US" sz="1400" dirty="0" smtClean="0">
                <a:latin typeface="Arial" charset="0"/>
              </a:rPr>
              <a:t>) </a:t>
            </a:r>
            <a:r>
              <a:rPr lang="en-US" sz="1400" dirty="0">
                <a:latin typeface="Arial" charset="0"/>
              </a:rPr>
              <a:t>is the average change in </a:t>
            </a:r>
            <a:r>
              <a:rPr lang="en-US" sz="1400" dirty="0" smtClean="0">
                <a:latin typeface="Arial" charset="0"/>
              </a:rPr>
              <a:t>the logarithm </a:t>
            </a:r>
            <a:r>
              <a:rPr lang="en-US" sz="1400" dirty="0">
                <a:latin typeface="Arial" charset="0"/>
              </a:rPr>
              <a:t>of neutron energy per </a:t>
            </a:r>
            <a:r>
              <a:rPr lang="en-US" sz="1400" dirty="0" smtClean="0">
                <a:latin typeface="Arial" charset="0"/>
              </a:rPr>
              <a:t>collision.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Macroscopic </a:t>
            </a:r>
            <a:r>
              <a:rPr lang="en-US" sz="1400" dirty="0">
                <a:latin typeface="Arial" charset="0"/>
              </a:rPr>
              <a:t>slowing down power is the product of the average logarithmic </a:t>
            </a:r>
            <a:r>
              <a:rPr lang="en-US" sz="1400" dirty="0" smtClean="0">
                <a:latin typeface="Arial" charset="0"/>
              </a:rPr>
              <a:t>energy decrement </a:t>
            </a:r>
            <a:r>
              <a:rPr lang="en-US" sz="1400" dirty="0">
                <a:latin typeface="Arial" charset="0"/>
              </a:rPr>
              <a:t>and the macroscopic cross section for </a:t>
            </a:r>
            <a:r>
              <a:rPr lang="en-US" sz="1400" dirty="0" smtClean="0">
                <a:latin typeface="Arial" charset="0"/>
              </a:rPr>
              <a:t>scattering.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There </a:t>
            </a:r>
            <a:r>
              <a:rPr lang="en-US" sz="1400" dirty="0">
                <a:latin typeface="Arial" charset="0"/>
              </a:rPr>
              <a:t>are three desirable characteristics of a </a:t>
            </a:r>
            <a:r>
              <a:rPr lang="en-US" sz="1400" dirty="0" smtClean="0">
                <a:latin typeface="Arial" charset="0"/>
              </a:rPr>
              <a:t>moderator.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large </a:t>
            </a:r>
            <a:r>
              <a:rPr lang="en-US" sz="1400" dirty="0">
                <a:latin typeface="Arial" charset="0"/>
              </a:rPr>
              <a:t>scattering cross </a:t>
            </a:r>
            <a:r>
              <a:rPr lang="en-US" sz="1400" dirty="0" smtClean="0">
                <a:latin typeface="Arial" charset="0"/>
              </a:rPr>
              <a:t>section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small </a:t>
            </a:r>
            <a:r>
              <a:rPr lang="en-US" sz="1400" dirty="0">
                <a:latin typeface="Arial" charset="0"/>
              </a:rPr>
              <a:t>absorption cross </a:t>
            </a:r>
            <a:r>
              <a:rPr lang="en-US" sz="1400" dirty="0" smtClean="0">
                <a:latin typeface="Arial" charset="0"/>
              </a:rPr>
              <a:t>section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large </a:t>
            </a:r>
            <a:r>
              <a:rPr lang="en-US" sz="1400" dirty="0">
                <a:latin typeface="Arial" charset="0"/>
              </a:rPr>
              <a:t>energy loss per </a:t>
            </a:r>
            <a:r>
              <a:rPr lang="en-US" sz="1400" dirty="0" smtClean="0">
                <a:latin typeface="Arial" charset="0"/>
              </a:rPr>
              <a:t>collision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energy loss after a specified number of collisions can be calculated using </a:t>
            </a:r>
            <a:r>
              <a:rPr lang="en-US" sz="1400" dirty="0" smtClean="0">
                <a:latin typeface="Arial" charset="0"/>
              </a:rPr>
              <a:t>the equation </a:t>
            </a:r>
            <a:r>
              <a:rPr lang="pt-BR" sz="1400" dirty="0" smtClean="0">
                <a:latin typeface="Arial" charset="0"/>
              </a:rPr>
              <a:t>E</a:t>
            </a:r>
            <a:r>
              <a:rPr lang="pt-BR" sz="1400" baseline="-25000" dirty="0" smtClean="0">
                <a:latin typeface="Arial" charset="0"/>
              </a:rPr>
              <a:t>N</a:t>
            </a:r>
            <a:r>
              <a:rPr lang="pt-BR" sz="1400" dirty="0" smtClean="0">
                <a:latin typeface="Arial" charset="0"/>
              </a:rPr>
              <a:t> </a:t>
            </a:r>
            <a:r>
              <a:rPr lang="pt-BR" sz="1400" dirty="0">
                <a:latin typeface="Arial" charset="0"/>
              </a:rPr>
              <a:t>= </a:t>
            </a:r>
            <a:r>
              <a:rPr lang="pt-BR" sz="1400" dirty="0" smtClean="0">
                <a:latin typeface="Arial" charset="0"/>
              </a:rPr>
              <a:t>E</a:t>
            </a:r>
            <a:r>
              <a:rPr lang="pt-BR" sz="1400" baseline="-25000" dirty="0" smtClean="0">
                <a:latin typeface="Arial" charset="0"/>
              </a:rPr>
              <a:t>0</a:t>
            </a:r>
            <a:r>
              <a:rPr lang="pt-BR" sz="1400" dirty="0" smtClean="0">
                <a:latin typeface="Arial" charset="0"/>
              </a:rPr>
              <a:t> </a:t>
            </a:r>
            <a:r>
              <a:rPr lang="pt-BR" sz="1400" dirty="0">
                <a:latin typeface="Arial" charset="0"/>
              </a:rPr>
              <a:t>(1 </a:t>
            </a:r>
            <a:r>
              <a:rPr lang="pt-BR" sz="1400" dirty="0" smtClean="0">
                <a:latin typeface="Arial" charset="0"/>
              </a:rPr>
              <a:t>– x)</a:t>
            </a:r>
            <a:r>
              <a:rPr lang="pt-BR" sz="1400" baseline="30000" dirty="0" smtClean="0">
                <a:latin typeface="Arial" charset="0"/>
              </a:rPr>
              <a:t>N</a:t>
            </a:r>
            <a:r>
              <a:rPr lang="pt-BR" sz="1400" dirty="0" smtClean="0">
                <a:latin typeface="Arial" charset="0"/>
              </a:rPr>
              <a:t> where x is the fractional energy loss per collision.</a:t>
            </a:r>
            <a:endParaRPr lang="nl-NL" sz="1400" dirty="0">
              <a:latin typeface="Arial" charset="0"/>
              <a:sym typeface="Symbol" pitchFamily="18" charset="2"/>
            </a:endParaRP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505200"/>
            <a:ext cx="1200150" cy="838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6248400" y="1143000"/>
            <a:ext cx="2803050" cy="2209800"/>
            <a:chOff x="6340950" y="2057400"/>
            <a:chExt cx="2803050" cy="2209800"/>
          </a:xfrm>
        </p:grpSpPr>
        <p:pic>
          <p:nvPicPr>
            <p:cNvPr id="131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40950" y="2590800"/>
              <a:ext cx="280305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 Box 37"/>
            <p:cNvSpPr txBox="1">
              <a:spLocks noChangeArrowheads="1"/>
            </p:cNvSpPr>
            <p:nvPr/>
          </p:nvSpPr>
          <p:spPr bwMode="auto">
            <a:xfrm>
              <a:off x="6629400" y="2057400"/>
              <a:ext cx="990600" cy="33855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ym typeface="Symbol"/>
                </a:rPr>
                <a:t> </a:t>
              </a:r>
              <a:r>
                <a:rPr lang="en-US" sz="1600" dirty="0" smtClean="0">
                  <a:latin typeface="+mn-lt"/>
                  <a:sym typeface="Symbol"/>
                </a:rPr>
                <a:t>=</a:t>
              </a:r>
              <a:r>
                <a:rPr lang="en-US" sz="1600" dirty="0" smtClean="0">
                  <a:sym typeface="Symbol"/>
                </a:rPr>
                <a:t> DE/E</a:t>
              </a:r>
              <a:endParaRPr lang="en-US" sz="1400" i="1" dirty="0"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43400" y="4701480"/>
            <a:ext cx="4800601" cy="2156520"/>
            <a:chOff x="4343400" y="4701480"/>
            <a:chExt cx="4800601" cy="2156520"/>
          </a:xfrm>
        </p:grpSpPr>
        <p:pic>
          <p:nvPicPr>
            <p:cNvPr id="131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3400" y="6172200"/>
              <a:ext cx="1219200" cy="62865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107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1" y="4701480"/>
              <a:ext cx="3429000" cy="215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7086600" y="4800600"/>
              <a:ext cx="685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2800" i="1" dirty="0" smtClean="0">
                <a:solidFill>
                  <a:srgbClr val="000099"/>
                </a:solidFill>
                <a:cs typeface="Times New Roman" pitchFamily="18" charset="0"/>
              </a:rPr>
              <a:t>Reactor theory: prompt and delayed neutrons</a:t>
            </a:r>
            <a:endParaRPr lang="en-US" sz="28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5943600" cy="39703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Prompt </a:t>
            </a:r>
            <a:r>
              <a:rPr lang="en-US" sz="1400" i="1" dirty="0">
                <a:latin typeface="Arial" charset="0"/>
              </a:rPr>
              <a:t>neutrons </a:t>
            </a:r>
            <a:r>
              <a:rPr lang="en-US" sz="1400" dirty="0">
                <a:latin typeface="Arial" charset="0"/>
              </a:rPr>
              <a:t>are released directly from fission within 10</a:t>
            </a:r>
            <a:r>
              <a:rPr lang="en-US" sz="1400" baseline="30000" dirty="0">
                <a:latin typeface="Arial" charset="0"/>
              </a:rPr>
              <a:t>-13 </a:t>
            </a:r>
            <a:r>
              <a:rPr lang="en-US" sz="1400" dirty="0">
                <a:latin typeface="Arial" charset="0"/>
              </a:rPr>
              <a:t>seconds of </a:t>
            </a:r>
            <a:r>
              <a:rPr lang="en-US" sz="1400" dirty="0" smtClean="0">
                <a:latin typeface="Arial" charset="0"/>
              </a:rPr>
              <a:t>the fission event.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Delayed </a:t>
            </a:r>
            <a:r>
              <a:rPr lang="en-US" sz="1400" i="1" dirty="0">
                <a:latin typeface="Arial" charset="0"/>
              </a:rPr>
              <a:t>neutrons </a:t>
            </a:r>
            <a:r>
              <a:rPr lang="en-US" sz="1400" dirty="0">
                <a:latin typeface="Arial" charset="0"/>
              </a:rPr>
              <a:t>are released from the decay of fission products that are </a:t>
            </a:r>
            <a:r>
              <a:rPr lang="en-US" sz="1400" dirty="0" smtClean="0">
                <a:latin typeface="Arial" charset="0"/>
              </a:rPr>
              <a:t>called </a:t>
            </a:r>
            <a:r>
              <a:rPr lang="en-US" sz="1400" i="1" dirty="0" smtClean="0">
                <a:latin typeface="Arial" charset="0"/>
              </a:rPr>
              <a:t>delayed </a:t>
            </a:r>
            <a:r>
              <a:rPr lang="en-US" sz="1400" i="1" dirty="0">
                <a:latin typeface="Arial" charset="0"/>
              </a:rPr>
              <a:t>neutron precursors</a:t>
            </a:r>
            <a:r>
              <a:rPr lang="en-US" sz="1400" dirty="0">
                <a:latin typeface="Arial" charset="0"/>
              </a:rPr>
              <a:t>. Delayed neutron precursors are grouped according </a:t>
            </a:r>
            <a:r>
              <a:rPr lang="en-US" sz="1400" dirty="0" smtClean="0">
                <a:latin typeface="Arial" charset="0"/>
              </a:rPr>
              <a:t>to half-life</a:t>
            </a:r>
            <a:r>
              <a:rPr lang="en-US" sz="1400" dirty="0">
                <a:latin typeface="Arial" charset="0"/>
              </a:rPr>
              <a:t>. Half-lives vary from fractions of a second to almost a </a:t>
            </a:r>
            <a:r>
              <a:rPr lang="en-US" sz="1400" dirty="0" smtClean="0">
                <a:latin typeface="Arial" charset="0"/>
              </a:rPr>
              <a:t>minute.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fraction of neutrons born as delayed neutrons is different for different </a:t>
            </a:r>
            <a:r>
              <a:rPr lang="en-US" sz="1400" dirty="0" smtClean="0">
                <a:latin typeface="Arial" charset="0"/>
              </a:rPr>
              <a:t>fuel materials</a:t>
            </a:r>
            <a:r>
              <a:rPr lang="en-US" sz="1400" dirty="0">
                <a:latin typeface="Arial" charset="0"/>
              </a:rPr>
              <a:t>. </a:t>
            </a:r>
            <a:r>
              <a:rPr lang="en-US" sz="1400" dirty="0" smtClean="0">
                <a:latin typeface="Arial" charset="0"/>
              </a:rPr>
              <a:t>For </a:t>
            </a:r>
            <a:r>
              <a:rPr lang="en-US" sz="1400" baseline="30000" dirty="0" smtClean="0">
                <a:latin typeface="Arial" charset="0"/>
              </a:rPr>
              <a:t>235</a:t>
            </a:r>
            <a:r>
              <a:rPr lang="en-US" sz="1400" dirty="0" smtClean="0">
                <a:latin typeface="Arial" charset="0"/>
              </a:rPr>
              <a:t>U: 0.0065 and </a:t>
            </a:r>
            <a:r>
              <a:rPr lang="en-US" sz="1400" baseline="30000" dirty="0" smtClean="0">
                <a:latin typeface="Arial" charset="0"/>
              </a:rPr>
              <a:t>239</a:t>
            </a:r>
            <a:r>
              <a:rPr lang="en-US" sz="1400" dirty="0" smtClean="0">
                <a:latin typeface="Arial" charset="0"/>
              </a:rPr>
              <a:t>Pu: 0.0021.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dirty="0">
                <a:latin typeface="Arial" charset="0"/>
              </a:rPr>
              <a:t>delayed neutron generation time is the total time from the birth of the </a:t>
            </a:r>
            <a:r>
              <a:rPr lang="en-US" sz="1400" dirty="0" smtClean="0">
                <a:latin typeface="Arial" charset="0"/>
              </a:rPr>
              <a:t>fast neutron </a:t>
            </a:r>
            <a:r>
              <a:rPr lang="en-US" sz="1400" dirty="0">
                <a:latin typeface="Arial" charset="0"/>
              </a:rPr>
              <a:t>to the emission of the delayed neutron in the next generation. </a:t>
            </a:r>
            <a:r>
              <a:rPr lang="en-US" sz="1400" dirty="0" smtClean="0">
                <a:latin typeface="Arial" charset="0"/>
              </a:rPr>
              <a:t>Delayed neutron </a:t>
            </a:r>
            <a:r>
              <a:rPr lang="en-US" sz="1400" dirty="0">
                <a:latin typeface="Arial" charset="0"/>
              </a:rPr>
              <a:t>generation times are dominated by the half-life of the delayed </a:t>
            </a:r>
            <a:r>
              <a:rPr lang="en-US" sz="1400" dirty="0" smtClean="0">
                <a:latin typeface="Arial" charset="0"/>
              </a:rPr>
              <a:t>neutron precursor</a:t>
            </a:r>
            <a:r>
              <a:rPr lang="en-US" sz="1400" dirty="0">
                <a:latin typeface="Arial" charset="0"/>
              </a:rPr>
              <a:t>. The average delayed neutron generation time is about 12.5 </a:t>
            </a:r>
            <a:r>
              <a:rPr lang="en-US" sz="1400" dirty="0" smtClean="0">
                <a:latin typeface="Arial" charset="0"/>
              </a:rPr>
              <a:t>seconds.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Delayed </a:t>
            </a:r>
            <a:r>
              <a:rPr lang="en-US" sz="1400" dirty="0">
                <a:latin typeface="Arial" charset="0"/>
              </a:rPr>
              <a:t>neutrons are responsible for the ability to control the rate at which </a:t>
            </a:r>
            <a:r>
              <a:rPr lang="en-US" sz="1400" dirty="0" smtClean="0">
                <a:latin typeface="Arial" charset="0"/>
              </a:rPr>
              <a:t>power can </a:t>
            </a:r>
            <a:r>
              <a:rPr lang="en-US" sz="1400" dirty="0">
                <a:latin typeface="Arial" charset="0"/>
              </a:rPr>
              <a:t>rise in a reactor. If only prompt neutrons existed, reactor control would not </a:t>
            </a:r>
            <a:r>
              <a:rPr lang="en-US" sz="1400" dirty="0" smtClean="0">
                <a:latin typeface="Arial" charset="0"/>
              </a:rPr>
              <a:t>be possible </a:t>
            </a:r>
            <a:r>
              <a:rPr lang="en-US" sz="1400" dirty="0">
                <a:latin typeface="Arial" charset="0"/>
              </a:rPr>
              <a:t>due to the rapid power changes</a:t>
            </a:r>
            <a:endParaRPr lang="nl-NL" sz="1400" dirty="0">
              <a:latin typeface="Arial" charset="0"/>
              <a:sym typeface="Symbol" pitchFamily="18" charset="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324600" y="2057400"/>
            <a:ext cx="2819400" cy="2129375"/>
            <a:chOff x="6324600" y="2057400"/>
            <a:chExt cx="2819400" cy="2129375"/>
          </a:xfrm>
        </p:grpSpPr>
        <p:pic>
          <p:nvPicPr>
            <p:cNvPr id="132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2057400"/>
              <a:ext cx="2819400" cy="21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 bwMode="auto">
            <a:xfrm>
              <a:off x="7467600" y="2133600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4800" y="5181600"/>
            <a:ext cx="3646905" cy="838200"/>
            <a:chOff x="304800" y="5181600"/>
            <a:chExt cx="3646905" cy="838200"/>
          </a:xfrm>
        </p:grpSpPr>
        <p:sp>
          <p:nvSpPr>
            <p:cNvPr id="17" name="Text Box 37"/>
            <p:cNvSpPr txBox="1">
              <a:spLocks noChangeArrowheads="1"/>
            </p:cNvSpPr>
            <p:nvPr/>
          </p:nvSpPr>
          <p:spPr bwMode="auto">
            <a:xfrm>
              <a:off x="304800" y="5181600"/>
              <a:ext cx="21336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charset="0"/>
                  <a:sym typeface="Symbol"/>
                </a:rPr>
                <a:t>Average generation time</a:t>
              </a:r>
              <a:endParaRPr lang="en-US" sz="1400" dirty="0">
                <a:latin typeface="Arial" charset="0"/>
              </a:endParaRPr>
            </a:p>
          </p:txBody>
        </p:sp>
        <p:pic>
          <p:nvPicPr>
            <p:cNvPr id="132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5638800"/>
              <a:ext cx="3342105" cy="3810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980584"/>
            <a:ext cx="4572000" cy="18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6324600" y="4267200"/>
            <a:ext cx="2133600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charset="0"/>
                <a:sym typeface="Symbol"/>
              </a:rPr>
              <a:t>Fraction: 0.65 %</a:t>
            </a:r>
          </a:p>
          <a:p>
            <a:r>
              <a:rPr lang="en-US" sz="1400" dirty="0" smtClean="0">
                <a:latin typeface="Arial" charset="0"/>
                <a:sym typeface="Symbol"/>
              </a:rPr>
              <a:t>Average half life: 12.5 s</a:t>
            </a:r>
            <a:endParaRPr lang="en-US" sz="1400" dirty="0">
              <a:latin typeface="Arial" charset="0"/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304800" y="6321623"/>
            <a:ext cx="25146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charset="0"/>
                <a:sym typeface="Symbol"/>
              </a:rPr>
              <a:t>Reactor can be controlled</a:t>
            </a:r>
            <a:endParaRPr lang="en-US" sz="1400" dirty="0">
              <a:latin typeface="Arial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477000" y="1144222"/>
            <a:ext cx="2590801" cy="684577"/>
            <a:chOff x="6553199" y="1144222"/>
            <a:chExt cx="2590801" cy="684577"/>
          </a:xfrm>
        </p:grpSpPr>
        <p:pic>
          <p:nvPicPr>
            <p:cNvPr id="13209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53199" y="1144222"/>
              <a:ext cx="2590801" cy="684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ight Arrow 21"/>
            <p:cNvSpPr/>
            <p:nvPr/>
          </p:nvSpPr>
          <p:spPr bwMode="auto">
            <a:xfrm>
              <a:off x="7058025" y="1409700"/>
              <a:ext cx="3048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23" name="Right Arrow 22"/>
            <p:cNvSpPr/>
            <p:nvPr/>
          </p:nvSpPr>
          <p:spPr bwMode="auto">
            <a:xfrm>
              <a:off x="8077200" y="1409700"/>
              <a:ext cx="3048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2800" i="1" dirty="0" smtClean="0">
                <a:solidFill>
                  <a:srgbClr val="000099"/>
                </a:solidFill>
                <a:cs typeface="Times New Roman" pitchFamily="18" charset="0"/>
              </a:rPr>
              <a:t>Reactor theory: neutron life cycle</a:t>
            </a:r>
            <a:endParaRPr lang="en-US" sz="28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4582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i="1" dirty="0">
                <a:latin typeface="Arial" charset="0"/>
              </a:rPr>
              <a:t>infinite multiplication factor, </a:t>
            </a:r>
            <a:r>
              <a:rPr lang="en-US" sz="1400" dirty="0">
                <a:latin typeface="Arial" charset="0"/>
              </a:rPr>
              <a:t>k</a:t>
            </a:r>
            <a:r>
              <a:rPr lang="en-US" sz="1400" baseline="-25000" dirty="0"/>
              <a:t>¥</a:t>
            </a:r>
            <a:r>
              <a:rPr lang="en-US" sz="1400" dirty="0">
                <a:latin typeface="Arial" charset="0"/>
              </a:rPr>
              <a:t>, is the ratio of the neutrons produced by </a:t>
            </a:r>
            <a:r>
              <a:rPr lang="en-US" sz="1400" dirty="0" smtClean="0">
                <a:latin typeface="Arial" charset="0"/>
              </a:rPr>
              <a:t>fission in </a:t>
            </a:r>
            <a:r>
              <a:rPr lang="en-US" sz="1400" dirty="0">
                <a:latin typeface="Arial" charset="0"/>
              </a:rPr>
              <a:t>one generation to the number of neutrons lost through absorption in the </a:t>
            </a:r>
            <a:r>
              <a:rPr lang="en-US" sz="1400" dirty="0" smtClean="0">
                <a:latin typeface="Arial" charset="0"/>
              </a:rPr>
              <a:t>preceding generation.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 </a:t>
            </a:r>
            <a:r>
              <a:rPr lang="en-US" sz="1400" i="1" dirty="0">
                <a:latin typeface="Arial" charset="0"/>
              </a:rPr>
              <a:t>effective multiplication factor</a:t>
            </a:r>
            <a:r>
              <a:rPr lang="en-US" sz="1400" dirty="0">
                <a:latin typeface="Arial" charset="0"/>
              </a:rPr>
              <a:t>, </a:t>
            </a:r>
            <a:r>
              <a:rPr lang="en-US" sz="1400" dirty="0" err="1">
                <a:latin typeface="Arial" charset="0"/>
              </a:rPr>
              <a:t>k</a:t>
            </a:r>
            <a:r>
              <a:rPr lang="en-US" sz="1400" baseline="-25000" dirty="0" err="1">
                <a:latin typeface="Arial" charset="0"/>
              </a:rPr>
              <a:t>eff</a:t>
            </a:r>
            <a:r>
              <a:rPr lang="en-US" sz="1400" dirty="0">
                <a:latin typeface="Arial" charset="0"/>
              </a:rPr>
              <a:t>, is the ratio of the number of </a:t>
            </a:r>
            <a:r>
              <a:rPr lang="en-US" sz="1400" dirty="0" smtClean="0">
                <a:latin typeface="Arial" charset="0"/>
              </a:rPr>
              <a:t>neutrons produced </a:t>
            </a:r>
            <a:r>
              <a:rPr lang="en-US" sz="1400" dirty="0">
                <a:latin typeface="Arial" charset="0"/>
              </a:rPr>
              <a:t>by fission in one generation to the number of neutrons lost </a:t>
            </a:r>
            <a:r>
              <a:rPr lang="en-US" sz="1400" dirty="0" smtClean="0">
                <a:latin typeface="Arial" charset="0"/>
              </a:rPr>
              <a:t>through absorption </a:t>
            </a:r>
            <a:r>
              <a:rPr lang="en-US" sz="1400" dirty="0">
                <a:latin typeface="Arial" charset="0"/>
              </a:rPr>
              <a:t>and leakage in the preceding </a:t>
            </a:r>
            <a:r>
              <a:rPr lang="en-US" sz="1400" dirty="0" smtClean="0">
                <a:latin typeface="Arial" charset="0"/>
              </a:rPr>
              <a:t>generation.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Critical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is the condition where the neutron chain reaction is self-sustaining and </a:t>
            </a:r>
            <a:r>
              <a:rPr lang="en-US" sz="1400" dirty="0" smtClean="0">
                <a:latin typeface="Arial" charset="0"/>
              </a:rPr>
              <a:t>the neutron </a:t>
            </a:r>
            <a:r>
              <a:rPr lang="en-US" sz="1400" dirty="0">
                <a:latin typeface="Arial" charset="0"/>
              </a:rPr>
              <a:t>population is neither increasing nor </a:t>
            </a:r>
            <a:r>
              <a:rPr lang="en-US" sz="1400" dirty="0" smtClean="0">
                <a:latin typeface="Arial" charset="0"/>
              </a:rPr>
              <a:t>decreasing.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Subcritical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is the condition in which the neutron population is decreasing </a:t>
            </a:r>
            <a:r>
              <a:rPr lang="en-US" sz="1400" dirty="0" smtClean="0">
                <a:latin typeface="Arial" charset="0"/>
              </a:rPr>
              <a:t>each generation.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Supercritical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is the condition in which the neutron population is increasing </a:t>
            </a:r>
            <a:r>
              <a:rPr lang="en-US" sz="1400" dirty="0" smtClean="0">
                <a:latin typeface="Arial" charset="0"/>
              </a:rPr>
              <a:t>each generation.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nl-NL" sz="1400" dirty="0">
              <a:latin typeface="Arial" charset="0"/>
              <a:sym typeface="Symbol" pitchFamily="18" charset="2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04800" y="4019550"/>
            <a:ext cx="8020050" cy="644649"/>
            <a:chOff x="304800" y="4019550"/>
            <a:chExt cx="8020050" cy="644649"/>
          </a:xfrm>
        </p:grpSpPr>
        <p:sp>
          <p:nvSpPr>
            <p:cNvPr id="17" name="Text Box 37"/>
            <p:cNvSpPr txBox="1">
              <a:spLocks noChangeArrowheads="1"/>
            </p:cNvSpPr>
            <p:nvPr/>
          </p:nvSpPr>
          <p:spPr bwMode="auto">
            <a:xfrm>
              <a:off x="304800" y="4188023"/>
              <a:ext cx="28956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 charset="0"/>
                  <a:sym typeface="Symbol"/>
                </a:rPr>
                <a:t>Infinite reactor core (no leakage)</a:t>
              </a:r>
              <a:endParaRPr lang="en-US" sz="1400" dirty="0">
                <a:latin typeface="Arial" charset="0"/>
              </a:endParaRPr>
            </a:p>
          </p:txBody>
        </p:sp>
        <p:pic>
          <p:nvPicPr>
            <p:cNvPr id="133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0" y="4019550"/>
              <a:ext cx="4895850" cy="64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5" name="Group 34"/>
          <p:cNvGrpSpPr/>
          <p:nvPr/>
        </p:nvGrpSpPr>
        <p:grpSpPr>
          <a:xfrm>
            <a:off x="304800" y="4645223"/>
            <a:ext cx="3105150" cy="2136577"/>
            <a:chOff x="304800" y="4645223"/>
            <a:chExt cx="3105150" cy="2136577"/>
          </a:xfrm>
        </p:grpSpPr>
        <p:pic>
          <p:nvPicPr>
            <p:cNvPr id="133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5038725"/>
              <a:ext cx="3105150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 Box 37"/>
            <p:cNvSpPr txBox="1">
              <a:spLocks noChangeArrowheads="1"/>
            </p:cNvSpPr>
            <p:nvPr/>
          </p:nvSpPr>
          <p:spPr bwMode="auto">
            <a:xfrm>
              <a:off x="304800" y="4645223"/>
              <a:ext cx="28956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Arial" charset="0"/>
                  <a:sym typeface="Symbol"/>
                </a:rPr>
                <a:t>Four-factor formula</a:t>
              </a:r>
              <a:endParaRPr lang="en-US" sz="1400" dirty="0">
                <a:latin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52531" y="1143000"/>
            <a:ext cx="3391469" cy="2667000"/>
            <a:chOff x="5752531" y="1143000"/>
            <a:chExt cx="3391469" cy="2667000"/>
          </a:xfrm>
        </p:grpSpPr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2531" y="1143000"/>
              <a:ext cx="3391469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7696200" y="1447800"/>
              <a:ext cx="11430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 i="1" dirty="0"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nl-NL" sz="2400" dirty="0">
                  <a:latin typeface="Times New Roman" pitchFamily="18" charset="0"/>
                  <a:sym typeface="Symbol" pitchFamily="18" charset="2"/>
                </a:rPr>
                <a:t>-</a:t>
              </a:r>
              <a:r>
                <a:rPr lang="nl-NL" sz="2400" baseline="30000" dirty="0">
                  <a:latin typeface="Times New Roman" pitchFamily="18" charset="0"/>
                  <a:sym typeface="Symbol" pitchFamily="18" charset="2"/>
                </a:rPr>
                <a:t>238</a:t>
              </a:r>
              <a:r>
                <a:rPr lang="nl-NL" sz="2400" dirty="0">
                  <a:latin typeface="Times New Roman" pitchFamily="18" charset="0"/>
                  <a:sym typeface="Symbol" pitchFamily="18" charset="2"/>
                </a:rPr>
                <a:t>U</a:t>
              </a:r>
              <a:endParaRPr lang="nl-NL" sz="2400" baseline="30000" dirty="0">
                <a:latin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29000" y="5295900"/>
            <a:ext cx="5514975" cy="495300"/>
            <a:chOff x="3429000" y="5295900"/>
            <a:chExt cx="5514975" cy="495300"/>
          </a:xfrm>
        </p:grpSpPr>
        <p:pic>
          <p:nvPicPr>
            <p:cNvPr id="133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29000" y="5295900"/>
              <a:ext cx="40576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39100" y="5410200"/>
              <a:ext cx="9048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3429000" y="4800600"/>
            <a:ext cx="5514975" cy="504825"/>
            <a:chOff x="3429000" y="4800600"/>
            <a:chExt cx="5514975" cy="504825"/>
          </a:xfrm>
        </p:grpSpPr>
        <p:pic>
          <p:nvPicPr>
            <p:cNvPr id="133124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0" y="4800600"/>
              <a:ext cx="4476750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2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610600" y="4924425"/>
              <a:ext cx="333375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9" name="Group 38"/>
          <p:cNvGrpSpPr/>
          <p:nvPr/>
        </p:nvGrpSpPr>
        <p:grpSpPr>
          <a:xfrm>
            <a:off x="3429000" y="6324600"/>
            <a:ext cx="5543550" cy="533400"/>
            <a:chOff x="3429000" y="6324600"/>
            <a:chExt cx="5543550" cy="533400"/>
          </a:xfrm>
        </p:grpSpPr>
        <p:pic>
          <p:nvPicPr>
            <p:cNvPr id="133129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29000" y="6324600"/>
              <a:ext cx="448627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30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610600" y="6400800"/>
              <a:ext cx="36195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8" name="Group 37"/>
          <p:cNvGrpSpPr/>
          <p:nvPr/>
        </p:nvGrpSpPr>
        <p:grpSpPr>
          <a:xfrm>
            <a:off x="3429000" y="5791200"/>
            <a:ext cx="5667375" cy="485775"/>
            <a:chOff x="3429000" y="5791200"/>
            <a:chExt cx="5667375" cy="485775"/>
          </a:xfrm>
        </p:grpSpPr>
        <p:pic>
          <p:nvPicPr>
            <p:cNvPr id="133128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429000" y="5791200"/>
              <a:ext cx="5067300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31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610600" y="5895975"/>
              <a:ext cx="485775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Rounded Rectangle 2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2800" i="1" dirty="0" smtClean="0">
                <a:solidFill>
                  <a:srgbClr val="000099"/>
                </a:solidFill>
                <a:cs typeface="Times New Roman" pitchFamily="18" charset="0"/>
              </a:rPr>
              <a:t>Reactor theory: thermal utilization factor</a:t>
            </a:r>
            <a:endParaRPr lang="en-US" sz="28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04800" y="1234069"/>
            <a:ext cx="5562600" cy="4801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Thermal utilization factor 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nl-NL" sz="1400" dirty="0">
              <a:latin typeface="Arial" charset="0"/>
              <a:sym typeface="Symbol" pitchFamily="18" charset="2"/>
            </a:endParaRPr>
          </a:p>
        </p:txBody>
      </p:sp>
      <p:pic>
        <p:nvPicPr>
          <p:cNvPr id="1331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234068"/>
            <a:ext cx="5067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 33"/>
          <p:cNvGrpSpPr/>
          <p:nvPr/>
        </p:nvGrpSpPr>
        <p:grpSpPr>
          <a:xfrm>
            <a:off x="381000" y="1843668"/>
            <a:ext cx="7675905" cy="1295400"/>
            <a:chOff x="381000" y="1843668"/>
            <a:chExt cx="7675905" cy="1295400"/>
          </a:xfrm>
        </p:grpSpPr>
        <p:pic>
          <p:nvPicPr>
            <p:cNvPr id="13414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843668"/>
              <a:ext cx="53530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4114800" y="2681868"/>
              <a:ext cx="3942105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U, m and p for uranium, moderator and </a:t>
              </a:r>
              <a:r>
                <a:rPr lang="en-US" sz="1400" dirty="0" smtClean="0">
                  <a:latin typeface="Arial" charset="0"/>
                </a:rPr>
                <a:t>poison</a:t>
              </a:r>
              <a:endParaRPr lang="en-US" sz="1400" dirty="0">
                <a:latin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3400" y="3062868"/>
            <a:ext cx="8419584" cy="628650"/>
            <a:chOff x="533400" y="3062868"/>
            <a:chExt cx="8419584" cy="628650"/>
          </a:xfrm>
        </p:grpSpPr>
        <p:pic>
          <p:nvPicPr>
            <p:cNvPr id="13414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062868"/>
              <a:ext cx="151447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Box 30"/>
            <p:cNvSpPr txBox="1"/>
            <p:nvPr/>
          </p:nvSpPr>
          <p:spPr>
            <a:xfrm>
              <a:off x="4114800" y="3212291"/>
              <a:ext cx="4838184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charset="0"/>
                </a:rPr>
                <a:t>Homogeneous reactor (same flux and volume everywhere)</a:t>
              </a:r>
              <a:endParaRPr lang="en-US" sz="1400" dirty="0">
                <a:latin typeface="Arial" charset="0"/>
              </a:endParaRPr>
            </a:p>
          </p:txBody>
        </p:sp>
      </p:grp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129668"/>
            <a:ext cx="4572000" cy="21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5410200"/>
            <a:ext cx="46958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2800" i="1" dirty="0" smtClean="0">
                <a:solidFill>
                  <a:srgbClr val="000099"/>
                </a:solidFill>
                <a:cs typeface="Times New Roman" pitchFamily="18" charset="0"/>
              </a:rPr>
              <a:t>Reactor theory: reproduction factor</a:t>
            </a:r>
            <a:endParaRPr lang="en-US" sz="28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800" y="1219200"/>
            <a:ext cx="6562725" cy="552450"/>
            <a:chOff x="304800" y="1219200"/>
            <a:chExt cx="6562725" cy="552450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304800" y="1234069"/>
              <a:ext cx="55626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Reproduction factor 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5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2200" y="1219200"/>
              <a:ext cx="450532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3" name="Group 22"/>
          <p:cNvGrpSpPr/>
          <p:nvPr/>
        </p:nvGrpSpPr>
        <p:grpSpPr>
          <a:xfrm>
            <a:off x="533400" y="2133600"/>
            <a:ext cx="7610475" cy="647700"/>
            <a:chOff x="533400" y="2133600"/>
            <a:chExt cx="7610475" cy="647700"/>
          </a:xfrm>
        </p:grpSpPr>
        <p:pic>
          <p:nvPicPr>
            <p:cNvPr id="135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2133600"/>
              <a:ext cx="123825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57400" y="2209800"/>
              <a:ext cx="196215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17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2247900"/>
              <a:ext cx="38004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4780" y="2743200"/>
            <a:ext cx="4018258" cy="1447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/>
          <p:cNvGrpSpPr/>
          <p:nvPr/>
        </p:nvGrpSpPr>
        <p:grpSpPr>
          <a:xfrm>
            <a:off x="0" y="3543801"/>
            <a:ext cx="4948238" cy="3314199"/>
            <a:chOff x="0" y="3543801"/>
            <a:chExt cx="4948238" cy="3314199"/>
          </a:xfrm>
        </p:grpSpPr>
        <p:pic>
          <p:nvPicPr>
            <p:cNvPr id="13517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543801"/>
              <a:ext cx="4948238" cy="3314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76200" y="3733800"/>
              <a:ext cx="533400" cy="158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600075" y="2743200"/>
            <a:ext cx="4276725" cy="781050"/>
            <a:chOff x="600075" y="2743200"/>
            <a:chExt cx="4276725" cy="781050"/>
          </a:xfrm>
        </p:grpSpPr>
        <p:pic>
          <p:nvPicPr>
            <p:cNvPr id="13517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0075" y="2743200"/>
              <a:ext cx="244792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3048000" y="2819400"/>
              <a:ext cx="1828800" cy="523220"/>
            </a:xfrm>
            <a:prstGeom prst="rect">
              <a:avLst/>
            </a:prstGeom>
            <a:solidFill>
              <a:srgbClr val="FEFCAC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When core </a:t>
              </a:r>
              <a:r>
                <a:rPr lang="en-US" sz="1400" dirty="0" smtClean="0">
                  <a:latin typeface="Arial" charset="0"/>
                </a:rPr>
                <a:t>contains </a:t>
              </a:r>
              <a:r>
                <a:rPr lang="en-US" sz="1400" baseline="30000" dirty="0" smtClean="0">
                  <a:latin typeface="Arial" charset="0"/>
                </a:rPr>
                <a:t>235</a:t>
              </a:r>
              <a:r>
                <a:rPr lang="en-US" sz="1400" dirty="0" smtClean="0">
                  <a:latin typeface="Arial" charset="0"/>
                </a:rPr>
                <a:t>U and </a:t>
              </a:r>
              <a:r>
                <a:rPr lang="en-US" sz="1400" baseline="30000" dirty="0" smtClean="0">
                  <a:latin typeface="Arial" charset="0"/>
                </a:rPr>
                <a:t>238</a:t>
              </a:r>
              <a:r>
                <a:rPr lang="en-US" sz="1400" dirty="0" smtClean="0">
                  <a:latin typeface="Arial" charset="0"/>
                </a:rPr>
                <a:t>U</a:t>
              </a:r>
              <a:endParaRPr lang="en-US" sz="1400" dirty="0">
                <a:latin typeface="Arial" charset="0"/>
              </a:endParaRPr>
            </a:p>
          </p:txBody>
        </p:sp>
      </p:grp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2800" i="1" dirty="0" smtClean="0">
                <a:solidFill>
                  <a:srgbClr val="000099"/>
                </a:solidFill>
                <a:cs typeface="Times New Roman" pitchFamily="18" charset="0"/>
              </a:rPr>
              <a:t>Reactor theory: effective multiplication factor</a:t>
            </a:r>
            <a:endParaRPr lang="en-US" sz="28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4800" y="1095375"/>
            <a:ext cx="7277100" cy="819150"/>
            <a:chOff x="304800" y="1095375"/>
            <a:chExt cx="7277100" cy="819150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304800" y="1234069"/>
              <a:ext cx="55626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Effective multiplication factor 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6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9400" y="1095375"/>
              <a:ext cx="476250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2885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oup 28"/>
          <p:cNvGrpSpPr/>
          <p:nvPr/>
        </p:nvGrpSpPr>
        <p:grpSpPr>
          <a:xfrm>
            <a:off x="304800" y="2743200"/>
            <a:ext cx="7772400" cy="588124"/>
            <a:chOff x="304800" y="2743200"/>
            <a:chExt cx="7772400" cy="588124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304800" y="2796469"/>
              <a:ext cx="55626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Fast non-leakage probability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619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3225" y="2743200"/>
              <a:ext cx="5133975" cy="588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0" name="Group 29"/>
          <p:cNvGrpSpPr/>
          <p:nvPr/>
        </p:nvGrpSpPr>
        <p:grpSpPr>
          <a:xfrm>
            <a:off x="304800" y="3339394"/>
            <a:ext cx="7772400" cy="480131"/>
            <a:chOff x="304800" y="3339394"/>
            <a:chExt cx="7772400" cy="480131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304800" y="3339394"/>
              <a:ext cx="2743200" cy="4801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US" sz="1400" dirty="0" smtClean="0">
                  <a:latin typeface="Arial" charset="0"/>
                </a:rPr>
                <a:t>Thermal non-leakage probability</a:t>
              </a:r>
            </a:p>
            <a:p>
              <a:pPr marL="336550" indent="-336550">
                <a:lnSpc>
                  <a:spcPct val="90000"/>
                </a:lnSpc>
                <a:buSzPct val="100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endParaRPr lang="nl-NL" sz="1400" dirty="0">
                <a:latin typeface="Arial" charset="0"/>
                <a:sym typeface="Symbol" pitchFamily="18" charset="2"/>
              </a:endParaRPr>
            </a:p>
          </p:txBody>
        </p:sp>
        <p:pic>
          <p:nvPicPr>
            <p:cNvPr id="13619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4622" y="3352800"/>
              <a:ext cx="502257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" name="TextBox 24"/>
          <p:cNvSpPr txBox="1"/>
          <p:nvPr/>
        </p:nvSpPr>
        <p:spPr>
          <a:xfrm>
            <a:off x="304800" y="4038600"/>
            <a:ext cx="5867400" cy="1169551"/>
          </a:xfrm>
          <a:prstGeom prst="rect">
            <a:avLst/>
          </a:prstGeom>
          <a:solidFill>
            <a:srgbClr val="FEFCAC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</a:rPr>
              <a:t>Total non-leakage probability depends on coolant </a:t>
            </a:r>
            <a:r>
              <a:rPr lang="en-US" sz="1400" dirty="0" smtClean="0">
                <a:latin typeface="Arial" charset="0"/>
              </a:rPr>
              <a:t>temperature with negative temperature coefficient. </a:t>
            </a:r>
          </a:p>
          <a:p>
            <a:endParaRPr lang="en-US" sz="1400" dirty="0">
              <a:latin typeface="Arial" charset="0"/>
            </a:endParaRPr>
          </a:p>
          <a:p>
            <a:r>
              <a:rPr lang="en-US" sz="1400" dirty="0" smtClean="0">
                <a:latin typeface="Arial" charset="0"/>
              </a:rPr>
              <a:t>As coolant temperature rises, the coolant expands. Density of the moderator is lower; there neutrons travel farther while slowing down.</a:t>
            </a:r>
            <a:endParaRPr lang="en-US" sz="1400" dirty="0">
              <a:latin typeface="Arial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04800" y="5311069"/>
            <a:ext cx="2743200" cy="4801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Six factor formula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nl-NL" sz="1400" dirty="0">
              <a:latin typeface="Arial" charset="0"/>
              <a:sym typeface="Symbol" pitchFamily="18" charset="2"/>
            </a:endParaRPr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257800"/>
            <a:ext cx="2600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E3B9A-920A-4125-978D-897D40EA07B2}" type="slidenum">
              <a:rPr lang="en-US" smtClean="0"/>
              <a:pPr>
                <a:defRPr/>
              </a:pPr>
              <a:t>29</a:t>
            </a:fld>
            <a:endParaRPr lang="en-US">
              <a:latin typeface="Times" pitchFamily="18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89502"/>
            <a:ext cx="5638801" cy="669229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" y="152400"/>
            <a:ext cx="3276600" cy="1371600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Neutron life cycle for </a:t>
            </a:r>
            <a:r>
              <a:rPr kumimoji="0" lang="en-GB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k</a:t>
            </a:r>
            <a:r>
              <a:rPr kumimoji="0" lang="en-GB" sz="2800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eff</a:t>
            </a:r>
            <a:r>
              <a:rPr kumimoji="0" lang="en-GB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=1 in a thermal</a:t>
            </a:r>
            <a:r>
              <a:rPr kumimoji="0" lang="en-GB" sz="2800" b="1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reactor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73005"/>
            <a:ext cx="2895600" cy="1384995"/>
          </a:xfrm>
          <a:prstGeom prst="rect">
            <a:avLst/>
          </a:prstGeom>
          <a:solidFill>
            <a:srgbClr val="FEFCA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</a:rPr>
              <a:t>Life cycle in a fast breeder reactor is different. </a:t>
            </a:r>
          </a:p>
          <a:p>
            <a:endParaRPr lang="en-US" sz="1400" dirty="0">
              <a:latin typeface="Arial" charset="0"/>
            </a:endParaRPr>
          </a:p>
          <a:p>
            <a:r>
              <a:rPr lang="en-US" sz="1400" dirty="0" err="1" smtClean="0">
                <a:latin typeface="Arial" charset="0"/>
              </a:rPr>
              <a:t>Thermalization</a:t>
            </a:r>
            <a:r>
              <a:rPr lang="en-US" sz="1400" dirty="0" smtClean="0">
                <a:latin typeface="Arial" charset="0"/>
              </a:rPr>
              <a:t> is minimized and almost all fissions take place by fast neutrons.</a:t>
            </a:r>
            <a:endParaRPr lang="en-US" sz="1400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90800"/>
            <a:ext cx="2895600" cy="738664"/>
          </a:xfrm>
          <a:prstGeom prst="rect">
            <a:avLst/>
          </a:prstGeom>
          <a:solidFill>
            <a:srgbClr val="FEFCA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</a:rPr>
              <a:t>Enrichment affects thermal utilization and reproduction factor, and resonance escape probability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76200" y="1219200"/>
            <a:ext cx="4648200" cy="4953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Arial" charset="0"/>
              </a:rPr>
              <a:t>Energy from fission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History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Binding energy &amp; stability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Neutron-induced fission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Energy from fission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Chain reactions, moderators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Core design &amp; control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Power output, waste products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Radiation shielding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Fast breeder reactors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Present day reactors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Economics of nuclear power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Safety, public opinion, outlook</a:t>
            </a: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4800600" y="1219200"/>
            <a:ext cx="4191000" cy="4953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Arial" charset="0"/>
              </a:rPr>
              <a:t>Energy from fusion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Magnetic confinement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D – T fusion reactor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Fuel resources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Lawson, plasmas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Charged particle motion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Magnetic mirror, tokamak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Plasma equilibrium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Energy confinement</a:t>
            </a:r>
            <a:endParaRPr lang="en-US" sz="2000" b="1" baseline="30000">
              <a:solidFill>
                <a:srgbClr val="00660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Divertor tokamak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Inertial confinement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Arial" charset="0"/>
              </a:rPr>
              <a:t>ITER</a:t>
            </a:r>
          </a:p>
        </p:txBody>
      </p:sp>
      <p:sp>
        <p:nvSpPr>
          <p:cNvPr id="802821" name="Rectangle 5"/>
          <p:cNvSpPr>
            <a:spLocks noChangeArrowheads="1"/>
          </p:cNvSpPr>
          <p:nvPr/>
        </p:nvSpPr>
        <p:spPr bwMode="auto">
          <a:xfrm>
            <a:off x="76200" y="1219200"/>
            <a:ext cx="4648200" cy="495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990600"/>
          </a:xfrm>
          <a:noFill/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</a:rPr>
              <a:t>Contents</a:t>
            </a:r>
            <a:endParaRPr lang="nl-NL" i="1" dirty="0" smtClean="0">
              <a:solidFill>
                <a:srgbClr val="000099"/>
              </a:solidFill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21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– Pressurized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8242" name="Picture 2" descr="C:\Users\jo\Desktop\student-pw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90601"/>
            <a:ext cx="5572126" cy="2879674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3962400"/>
            <a:ext cx="49530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dirty="0" smtClean="0">
                <a:latin typeface="Arial" charset="0"/>
              </a:rPr>
              <a:t>PWR </a:t>
            </a:r>
            <a:r>
              <a:rPr lang="en-US" sz="1400" dirty="0" smtClean="0">
                <a:latin typeface="Arial" charset="0"/>
              </a:rPr>
              <a:t>most common reactor type (~1 GW) with thermal efficiency ~30 %.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Keep water under pressure (~15 </a:t>
            </a:r>
            <a:r>
              <a:rPr lang="en-US" sz="1400" dirty="0" err="1" smtClean="0">
                <a:latin typeface="Arial" charset="0"/>
              </a:rPr>
              <a:t>MPa</a:t>
            </a:r>
            <a:r>
              <a:rPr lang="en-US" sz="1400" dirty="0" smtClean="0">
                <a:latin typeface="Arial" charset="0"/>
              </a:rPr>
              <a:t>) so that it heats (~315 </a:t>
            </a:r>
            <a:r>
              <a:rPr lang="en-US" sz="1400" baseline="30000" dirty="0" err="1" smtClean="0">
                <a:latin typeface="Arial" charset="0"/>
              </a:rPr>
              <a:t>o</a:t>
            </a:r>
            <a:r>
              <a:rPr lang="en-US" sz="1400" dirty="0" err="1" smtClean="0">
                <a:latin typeface="Arial" charset="0"/>
              </a:rPr>
              <a:t>C</a:t>
            </a:r>
            <a:r>
              <a:rPr lang="en-US" sz="1400" dirty="0" smtClean="0">
                <a:latin typeface="Arial" charset="0"/>
              </a:rPr>
              <a:t>), but does not boil.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Water from the reactor and the water in the steam generator </a:t>
            </a:r>
            <a:r>
              <a:rPr lang="en-US" sz="1400" dirty="0" smtClean="0">
                <a:latin typeface="Arial" charset="0"/>
              </a:rPr>
              <a:t>(~5 </a:t>
            </a:r>
            <a:r>
              <a:rPr lang="en-US" sz="1400" dirty="0" err="1" smtClean="0">
                <a:latin typeface="Arial" charset="0"/>
              </a:rPr>
              <a:t>Mpa</a:t>
            </a:r>
            <a:r>
              <a:rPr lang="en-US" sz="1400" dirty="0" smtClean="0">
                <a:latin typeface="Arial" charset="0"/>
              </a:rPr>
              <a:t>) never mix. In </a:t>
            </a:r>
            <a:r>
              <a:rPr lang="en-US" sz="1400" dirty="0">
                <a:latin typeface="Arial" charset="0"/>
              </a:rPr>
              <a:t>this way, most of the radioactivity </a:t>
            </a:r>
            <a:r>
              <a:rPr lang="en-US" sz="1400" dirty="0" smtClean="0">
                <a:latin typeface="Arial" charset="0"/>
              </a:rPr>
              <a:t>in </a:t>
            </a:r>
            <a:r>
              <a:rPr lang="en-US" sz="1400" dirty="0">
                <a:latin typeface="Arial" charset="0"/>
              </a:rPr>
              <a:t>the reactor area</a:t>
            </a:r>
            <a:r>
              <a:rPr lang="en-US" sz="1400" dirty="0" smtClean="0">
                <a:latin typeface="Arial" charset="0"/>
              </a:rPr>
              <a:t>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Use enriched uranium as fuel.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Fuel in rods increases resonance escape probability p and fast fission factor </a:t>
            </a:r>
            <a:r>
              <a:rPr lang="en-US" sz="1400" dirty="0" smtClean="0"/>
              <a:t>e</a:t>
            </a:r>
            <a:r>
              <a:rPr lang="en-US" sz="1400" dirty="0" smtClean="0">
                <a:latin typeface="Arial" charset="0"/>
              </a:rPr>
              <a:t>.</a:t>
            </a:r>
            <a:endParaRPr lang="en-US" sz="1400" dirty="0">
              <a:latin typeface="Arial" charset="0"/>
            </a:endParaRPr>
          </a:p>
        </p:txBody>
      </p:sp>
      <p:pic>
        <p:nvPicPr>
          <p:cNvPr id="138243" name="Picture 3" descr="C:\Users\jo\Desktop\800px-Thermal_reactor_diagr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879" y="4114800"/>
            <a:ext cx="3489721" cy="2490788"/>
          </a:xfrm>
          <a:prstGeom prst="rect">
            <a:avLst/>
          </a:prstGeom>
          <a:noFill/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31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42338" name="Picture 2" descr="C:\Users\jo\Desktop\pwr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5724525" cy="5743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  <a:solidFill>
            <a:schemeClr val="bg1"/>
          </a:solidFill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Pressurized water reactor</a:t>
            </a:r>
            <a:endParaRPr lang="en-US" dirty="0"/>
          </a:p>
        </p:txBody>
      </p:sp>
      <p:pic>
        <p:nvPicPr>
          <p:cNvPr id="142339" name="Picture 3" descr="C:\Users\jo\Desktop\nuclear-reactor-co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2388870" cy="2514600"/>
          </a:xfrm>
          <a:prstGeom prst="rect">
            <a:avLst/>
          </a:prstGeom>
          <a:noFill/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– Reactor control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32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4724400" cy="263456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Arial" charset="0"/>
              </a:rPr>
              <a:t>Reactivity: </a:t>
            </a:r>
            <a:r>
              <a:rPr lang="en-US" sz="1400" dirty="0" smtClean="0">
                <a:latin typeface="Arial" charset="0"/>
              </a:rPr>
              <a:t>If </a:t>
            </a:r>
            <a:r>
              <a:rPr lang="en-US" sz="1400" dirty="0">
                <a:latin typeface="Arial" charset="0"/>
              </a:rPr>
              <a:t>there are </a:t>
            </a:r>
            <a:r>
              <a:rPr lang="en-US" sz="1400" dirty="0" smtClean="0">
                <a:latin typeface="Arial" charset="0"/>
              </a:rPr>
              <a:t>N</a:t>
            </a:r>
            <a:r>
              <a:rPr lang="en-US" sz="1400" baseline="-25000" dirty="0" smtClean="0">
                <a:latin typeface="Arial" charset="0"/>
              </a:rPr>
              <a:t>0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neutrons in the preceding generation, then there are </a:t>
            </a:r>
            <a:r>
              <a:rPr lang="en-US" sz="1400" dirty="0" smtClean="0">
                <a:latin typeface="Arial" charset="0"/>
              </a:rPr>
              <a:t>N</a:t>
            </a:r>
            <a:r>
              <a:rPr lang="en-US" sz="1400" baseline="-25000" dirty="0" smtClean="0">
                <a:latin typeface="Arial" charset="0"/>
              </a:rPr>
              <a:t>0</a:t>
            </a:r>
            <a:r>
              <a:rPr lang="en-US" sz="1400" dirty="0" smtClean="0">
                <a:latin typeface="Arial" charset="0"/>
              </a:rPr>
              <a:t>(</a:t>
            </a:r>
            <a:r>
              <a:rPr lang="en-US" sz="1400" dirty="0" err="1" smtClean="0">
                <a:latin typeface="Arial" charset="0"/>
              </a:rPr>
              <a:t>k</a:t>
            </a:r>
            <a:r>
              <a:rPr lang="en-US" sz="1400" baseline="-25000" dirty="0" err="1" smtClean="0">
                <a:latin typeface="Arial" charset="0"/>
              </a:rPr>
              <a:t>eff</a:t>
            </a:r>
            <a:r>
              <a:rPr lang="en-US" sz="1400" dirty="0">
                <a:latin typeface="Arial" charset="0"/>
              </a:rPr>
              <a:t>) neutrons in the</a:t>
            </a:r>
          </a:p>
          <a:p>
            <a:r>
              <a:rPr lang="en-US" sz="1400" dirty="0">
                <a:latin typeface="Arial" charset="0"/>
              </a:rPr>
              <a:t>present generation. The numerical change in neutron population is (</a:t>
            </a:r>
            <a:r>
              <a:rPr lang="en-US" sz="1400" dirty="0" smtClean="0">
                <a:latin typeface="Arial" charset="0"/>
              </a:rPr>
              <a:t>N</a:t>
            </a:r>
            <a:r>
              <a:rPr lang="en-US" sz="1400" baseline="-25000" dirty="0" smtClean="0">
                <a:latin typeface="Arial" charset="0"/>
              </a:rPr>
              <a:t>0</a:t>
            </a:r>
            <a:r>
              <a:rPr lang="en-US" sz="1400" dirty="0" smtClean="0">
                <a:latin typeface="Arial" charset="0"/>
              </a:rPr>
              <a:t>k</a:t>
            </a:r>
            <a:r>
              <a:rPr lang="en-US" sz="1400" baseline="-25000" dirty="0" smtClean="0">
                <a:latin typeface="Arial" charset="0"/>
              </a:rPr>
              <a:t>eff</a:t>
            </a:r>
            <a:r>
              <a:rPr lang="en-US" sz="1400" dirty="0" smtClean="0">
                <a:latin typeface="Arial" charset="0"/>
              </a:rPr>
              <a:t> – N</a:t>
            </a:r>
            <a:r>
              <a:rPr lang="en-US" sz="1400" baseline="-25000" dirty="0" smtClean="0">
                <a:latin typeface="Arial" charset="0"/>
              </a:rPr>
              <a:t>0</a:t>
            </a:r>
            <a:r>
              <a:rPr lang="en-US" sz="1400" dirty="0" smtClean="0">
                <a:latin typeface="Arial" charset="0"/>
              </a:rPr>
              <a:t>). The relative change, reactivity is</a:t>
            </a:r>
          </a:p>
          <a:p>
            <a:endParaRPr lang="en-US" sz="1400" dirty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>
              <a:latin typeface="Arial" charset="0"/>
            </a:endParaRPr>
          </a:p>
          <a:p>
            <a:r>
              <a:rPr lang="en-US" sz="1400" dirty="0">
                <a:latin typeface="Arial" charset="0"/>
              </a:rPr>
              <a:t>The number of neutrons present in the core after a given number of generations is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Arial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09800"/>
            <a:ext cx="1200150" cy="67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276600"/>
            <a:ext cx="1647825" cy="4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904976"/>
            <a:ext cx="4524476" cy="281967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81000" y="3994833"/>
            <a:ext cx="3886200" cy="263456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charset="0"/>
              </a:rPr>
              <a:t>Amount of moderator influences product </a:t>
            </a:r>
            <a:r>
              <a:rPr lang="en-US" sz="1400" i="1" dirty="0" err="1" smtClean="0">
                <a:latin typeface="Arial" charset="0"/>
              </a:rPr>
              <a:t>pf</a:t>
            </a:r>
            <a:endParaRPr lang="en-US" sz="1400" i="1" dirty="0" smtClean="0">
              <a:latin typeface="Arial" charset="0"/>
            </a:endParaRPr>
          </a:p>
          <a:p>
            <a:endParaRPr lang="en-US" sz="1400" i="1" dirty="0">
              <a:latin typeface="Arial" charset="0"/>
            </a:endParaRPr>
          </a:p>
          <a:p>
            <a:pPr lvl="1"/>
            <a:r>
              <a:rPr lang="en-US" sz="1400" i="1" dirty="0" smtClean="0">
                <a:latin typeface="Arial" charset="0"/>
              </a:rPr>
              <a:t>Thermal utilization factor: </a:t>
            </a:r>
            <a:r>
              <a:rPr lang="en-US" sz="1400" dirty="0" smtClean="0">
                <a:latin typeface="Arial" charset="0"/>
              </a:rPr>
              <a:t>fraction </a:t>
            </a:r>
            <a:r>
              <a:rPr lang="en-US" sz="1400" i="1" dirty="0" smtClean="0">
                <a:latin typeface="Arial" charset="0"/>
              </a:rPr>
              <a:t>f </a:t>
            </a:r>
            <a:r>
              <a:rPr lang="en-US" sz="1400" dirty="0" smtClean="0">
                <a:latin typeface="Arial" charset="0"/>
              </a:rPr>
              <a:t>of thermal neutrons absorbed on U rather than moderator.</a:t>
            </a:r>
          </a:p>
          <a:p>
            <a:pPr lvl="1"/>
            <a:endParaRPr lang="en-US" sz="1400" dirty="0">
              <a:latin typeface="Arial" charset="0"/>
            </a:endParaRPr>
          </a:p>
          <a:p>
            <a:pPr lvl="1"/>
            <a:r>
              <a:rPr lang="en-US" sz="1400" i="1" dirty="0" smtClean="0">
                <a:latin typeface="Arial" charset="0"/>
              </a:rPr>
              <a:t>Resonance escape probability: </a:t>
            </a:r>
            <a:r>
              <a:rPr lang="en-US" sz="1400" dirty="0" smtClean="0">
                <a:latin typeface="Arial" charset="0"/>
              </a:rPr>
              <a:t>The fraction </a:t>
            </a:r>
            <a:r>
              <a:rPr lang="en-US" sz="1400" i="1" dirty="0" smtClean="0">
                <a:latin typeface="Arial" charset="0"/>
              </a:rPr>
              <a:t>p</a:t>
            </a:r>
            <a:r>
              <a:rPr lang="en-US" sz="1400" dirty="0" smtClean="0">
                <a:latin typeface="Arial" charset="0"/>
              </a:rPr>
              <a:t> of neutrons that escape resonance capture on </a:t>
            </a:r>
            <a:r>
              <a:rPr lang="en-US" sz="1400" baseline="30000" dirty="0" smtClean="0">
                <a:latin typeface="Arial" charset="0"/>
              </a:rPr>
              <a:t>238</a:t>
            </a:r>
            <a:r>
              <a:rPr lang="en-US" sz="1400" dirty="0" smtClean="0">
                <a:latin typeface="Arial" charset="0"/>
              </a:rPr>
              <a:t>U and manage to slow down to thermal energies.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57800" y="1600200"/>
            <a:ext cx="3713958" cy="2164362"/>
            <a:chOff x="5257800" y="1600200"/>
            <a:chExt cx="3713958" cy="216436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7800" y="1752600"/>
              <a:ext cx="3657600" cy="201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6781800" y="1600200"/>
              <a:ext cx="2189958" cy="307777"/>
            </a:xfrm>
            <a:prstGeom prst="rect">
              <a:avLst/>
            </a:prstGeom>
            <a:solidFill>
              <a:srgbClr val="FEFCA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Effect of fuel temperature</a:t>
              </a:r>
            </a:p>
          </p:txBody>
        </p:sp>
      </p:grp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– Reactor control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4876800" cy="177279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The reactor period is defined as the time required for reactor power to change by a factor </a:t>
            </a:r>
            <a:r>
              <a:rPr lang="en-US" sz="1400" dirty="0" smtClean="0">
                <a:latin typeface="Arial" charset="0"/>
              </a:rPr>
              <a:t>of "e</a:t>
            </a:r>
            <a:r>
              <a:rPr lang="en-US" sz="1400" dirty="0">
                <a:latin typeface="Arial" charset="0"/>
              </a:rPr>
              <a:t>," where "e" is the base of the natural logarithm and is equal to about 2.718.</a:t>
            </a: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>
              <a:latin typeface="Arial" charset="0"/>
            </a:endParaRPr>
          </a:p>
          <a:p>
            <a:r>
              <a:rPr lang="en-US" sz="1400" dirty="0">
                <a:latin typeface="Arial" charset="0"/>
              </a:rPr>
              <a:t>The </a:t>
            </a:r>
            <a:r>
              <a:rPr lang="en-US" sz="1400" dirty="0" smtClean="0">
                <a:latin typeface="Arial" charset="0"/>
              </a:rPr>
              <a:t>reactor period is given by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 smtClean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Arial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350" y="1219200"/>
            <a:ext cx="4057650" cy="173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205783"/>
            <a:ext cx="4557712" cy="205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667000"/>
            <a:ext cx="2409825" cy="115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191000"/>
            <a:ext cx="3429000" cy="234098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533401" y="5486400"/>
            <a:ext cx="3857624" cy="1066800"/>
            <a:chOff x="533401" y="5486400"/>
            <a:chExt cx="3857624" cy="1066800"/>
          </a:xfrm>
        </p:grpSpPr>
        <p:pic>
          <p:nvPicPr>
            <p:cNvPr id="14029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19400" y="5638800"/>
              <a:ext cx="1571625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533401" y="5486400"/>
              <a:ext cx="2286000" cy="738664"/>
            </a:xfrm>
            <a:prstGeom prst="rect">
              <a:avLst/>
            </a:prstGeom>
            <a:solidFill>
              <a:srgbClr val="FEFCAC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charset="0"/>
                </a:rPr>
                <a:t>Stable </a:t>
              </a:r>
              <a:r>
                <a:rPr lang="en-US" sz="1400" dirty="0" smtClean="0">
                  <a:latin typeface="Arial" charset="0"/>
                </a:rPr>
                <a:t>operation (no prompt term and stable reactivity in core)</a:t>
              </a:r>
              <a:endParaRPr lang="en-US" sz="1400" dirty="0">
                <a:latin typeface="Arial" charset="0"/>
              </a:endParaRPr>
            </a:p>
          </p:txBody>
        </p:sp>
      </p:grp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Power plant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34</a:t>
            </a:fld>
            <a:endParaRPr lang="en-US">
              <a:latin typeface="Times" pitchFamily="18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426339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81175"/>
            <a:ext cx="398520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1"/>
            <a:ext cx="516424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35</a:t>
            </a:fld>
            <a:endParaRPr lang="en-US">
              <a:latin typeface="Times" pitchFamily="18" charset="0"/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677" y="4267201"/>
            <a:ext cx="377332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PWR core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36</a:t>
            </a:fld>
            <a:endParaRPr lang="en-US">
              <a:latin typeface="Times" pitchFamily="18" charset="0"/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56578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3581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Reactor vessel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37</a:t>
            </a:fld>
            <a:endParaRPr lang="en-US">
              <a:latin typeface="Times" pitchFamily="18" charset="0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377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440" y="2228850"/>
            <a:ext cx="319956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3581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Reactor vessel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38</a:t>
            </a:fld>
            <a:endParaRPr lang="en-US">
              <a:latin typeface="Times" pitchFamily="18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509"/>
            <a:ext cx="4953000" cy="670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701" y="1433512"/>
            <a:ext cx="3628299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Reactor core containment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39</a:t>
            </a:fld>
            <a:endParaRPr lang="en-US">
              <a:latin typeface="Times" pitchFamily="18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69342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7837" y="4032840"/>
            <a:ext cx="3586163" cy="282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/>
              <a:pPr>
                <a:defRPr/>
              </a:pPr>
              <a:t>4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algn="l"/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Introduction</a:t>
            </a:r>
            <a:endParaRPr lang="nl-NL" i="1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03506" name="Text Box 18"/>
          <p:cNvSpPr txBox="1">
            <a:spLocks noChangeArrowheads="1"/>
          </p:cNvSpPr>
          <p:nvPr/>
        </p:nvSpPr>
        <p:spPr bwMode="auto">
          <a:xfrm>
            <a:off x="6781800" y="4038600"/>
            <a:ext cx="1868488" cy="12001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</a:rPr>
              <a:t>“It is not too much to expect that our children will enjoy in their homes [nuclear generated] electrical energy too cheap to meter.”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1143000"/>
            <a:ext cx="5562600" cy="457971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</a:rPr>
              <a:t>Nuclear power today:</a:t>
            </a: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latin typeface="Arial" charset="0"/>
              </a:rPr>
              <a:t>Provides </a:t>
            </a:r>
            <a:r>
              <a:rPr lang="en-US" sz="2000" dirty="0" smtClean="0">
                <a:latin typeface="Arial" charset="0"/>
              </a:rPr>
              <a:t>16% </a:t>
            </a:r>
            <a:r>
              <a:rPr lang="en-US" sz="2000" dirty="0">
                <a:latin typeface="Arial" charset="0"/>
              </a:rPr>
              <a:t>of world’s electricity </a:t>
            </a:r>
            <a:endParaRPr lang="en-US" sz="20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19% </a:t>
            </a:r>
            <a:r>
              <a:rPr lang="en-US" sz="2000" dirty="0">
                <a:latin typeface="Arial" charset="0"/>
              </a:rPr>
              <a:t>in </a:t>
            </a:r>
            <a:r>
              <a:rPr lang="en-US" sz="2000" dirty="0" smtClean="0">
                <a:latin typeface="Arial" charset="0"/>
              </a:rPr>
              <a:t>U.S.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77% in France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54% Belgium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26% Germany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46% Sweden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4% Netherlands</a:t>
            </a:r>
            <a:endParaRPr lang="en-US" sz="20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latin typeface="Arial" charset="0"/>
              </a:rPr>
              <a:t>69% of U.S. non-carbon electricity generation</a:t>
            </a:r>
          </a:p>
          <a:p>
            <a:pPr marL="342900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About 439 plants in the world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147 in European Union (200+ in Europe)</a:t>
            </a:r>
          </a:p>
          <a:p>
            <a:pPr marL="8001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104 in U.S.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smtClean="0">
                <a:latin typeface="Arial" charset="0"/>
              </a:rPr>
              <a:t>None </a:t>
            </a:r>
            <a:r>
              <a:rPr lang="en-US" sz="2000" dirty="0">
                <a:latin typeface="Arial" charset="0"/>
              </a:rPr>
              <a:t>built </a:t>
            </a:r>
            <a:r>
              <a:rPr lang="en-US" sz="2000" dirty="0" smtClean="0">
                <a:latin typeface="Arial" charset="0"/>
              </a:rPr>
              <a:t>in US since </a:t>
            </a:r>
            <a:r>
              <a:rPr lang="en-US" sz="2000" dirty="0">
                <a:latin typeface="Arial" charset="0"/>
              </a:rPr>
              <a:t>the </a:t>
            </a:r>
            <a:r>
              <a:rPr lang="en-US" sz="2000" dirty="0" smtClean="0">
                <a:latin typeface="Arial" charset="0"/>
              </a:rPr>
              <a:t>1970s</a:t>
            </a:r>
          </a:p>
          <a:p>
            <a:pPr marL="1257300" lvl="2" indent="-3429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000" dirty="0" smtClean="0">
                <a:latin typeface="Arial" charset="0"/>
              </a:rPr>
              <a:t>Small budgets for nuclear R&amp;D</a:t>
            </a:r>
          </a:p>
          <a:p>
            <a:pPr marL="228600" indent="-228600">
              <a:lnSpc>
                <a:spcPct val="90000"/>
              </a:lnSpc>
              <a:buFontTx/>
              <a:buChar char="•"/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215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0"/>
            <a:ext cx="17462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48400" y="990600"/>
            <a:ext cx="2667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latin typeface="+mn-lt"/>
              </a:rPr>
              <a:t>Lewis Strauss, Chairman of the U.S.</a:t>
            </a:r>
          </a:p>
          <a:p>
            <a:pPr algn="r">
              <a:defRPr/>
            </a:pPr>
            <a:r>
              <a:rPr lang="en-US" sz="1200" dirty="0">
                <a:latin typeface="+mn-lt"/>
              </a:rPr>
              <a:t>Atomic Energy Commission (1954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506" grpId="0" animBg="1" autoUpdateAnimBg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Reactor core containment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40</a:t>
            </a:fld>
            <a:endParaRPr lang="en-US">
              <a:latin typeface="Times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400175"/>
            <a:ext cx="7239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Cooling water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41</a:t>
            </a:fld>
            <a:endParaRPr lang="en-US">
              <a:latin typeface="Times" pitchFamily="18" charset="0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125301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3038" y="3581400"/>
            <a:ext cx="48709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Cooling water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42</a:t>
            </a:fld>
            <a:endParaRPr lang="en-US">
              <a:latin typeface="Times" pitchFamily="18" charset="0"/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886450" cy="29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134104"/>
            <a:ext cx="5334000" cy="272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– Boiling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343400"/>
            <a:ext cx="4953000" cy="22252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>
                <a:latin typeface="Arial" charset="0"/>
              </a:rPr>
              <a:t>In BWRs, the water heated by fission actually boils and turns into steam to turn the generator</a:t>
            </a:r>
            <a:r>
              <a:rPr lang="en-US" sz="1400" dirty="0" smtClean="0">
                <a:latin typeface="Arial" charset="0"/>
              </a:rPr>
              <a:t>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Simpler design and lower operating pressure (7.5 </a:t>
            </a:r>
            <a:r>
              <a:rPr lang="en-US" sz="1400" dirty="0" err="1" smtClean="0">
                <a:latin typeface="Arial" charset="0"/>
              </a:rPr>
              <a:t>Mpa</a:t>
            </a:r>
            <a:r>
              <a:rPr lang="en-US" sz="1400" dirty="0" smtClean="0">
                <a:latin typeface="Arial" charset="0"/>
              </a:rPr>
              <a:t> and 285 </a:t>
            </a:r>
            <a:r>
              <a:rPr lang="en-US" sz="1400" baseline="30000" dirty="0" err="1" smtClean="0">
                <a:latin typeface="Arial" charset="0"/>
              </a:rPr>
              <a:t>o</a:t>
            </a:r>
            <a:r>
              <a:rPr lang="en-US" sz="1400" dirty="0" err="1" smtClean="0">
                <a:latin typeface="Arial" charset="0"/>
              </a:rPr>
              <a:t>C</a:t>
            </a:r>
            <a:r>
              <a:rPr lang="en-US" sz="1400" dirty="0" smtClean="0">
                <a:latin typeface="Arial" charset="0"/>
              </a:rPr>
              <a:t> in core), thus more commercially attractive.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Natural water circulation is used.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Lower radiation load on reactor vessel.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Much larger pressure vessel than PWR at same power.</a:t>
            </a:r>
            <a:endParaRPr lang="en-US" sz="1400" dirty="0">
              <a:latin typeface="Arial" charset="0"/>
            </a:endParaRPr>
          </a:p>
        </p:txBody>
      </p:sp>
      <p:pic>
        <p:nvPicPr>
          <p:cNvPr id="141314" name="Picture 2" descr="C:\Users\jo\Desktop\student-bw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0"/>
            <a:ext cx="5953126" cy="3114675"/>
          </a:xfrm>
          <a:prstGeom prst="rect">
            <a:avLst/>
          </a:prstGeom>
          <a:noFill/>
        </p:spPr>
      </p:pic>
      <p:pic>
        <p:nvPicPr>
          <p:cNvPr id="141315" name="Picture 3" descr="C:\Users\jo\Desktop\reac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950" y="4429125"/>
            <a:ext cx="3106050" cy="2428875"/>
          </a:xfrm>
          <a:prstGeom prst="rect">
            <a:avLst/>
          </a:prstGeom>
          <a:noFill/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44</a:t>
            </a:fld>
            <a:endParaRPr lang="en-US">
              <a:latin typeface="Times" pitchFamily="18" charset="0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827"/>
            <a:ext cx="5334000" cy="68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fuel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45</a:t>
            </a:fld>
            <a:endParaRPr lang="en-US">
              <a:latin typeface="Times" pitchFamily="18" charset="0"/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47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46</a:t>
            </a:fld>
            <a:endParaRPr lang="en-US">
              <a:latin typeface="Times" pitchFamily="18" charset="0"/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914"/>
            <a:ext cx="7543800" cy="681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water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47</a:t>
            </a:fld>
            <a:endParaRPr lang="en-US"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heat removal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727631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48</a:t>
            </a:fld>
            <a:endParaRPr lang="en-US"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emergency core cooling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4483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49</a:t>
            </a:fld>
            <a:endParaRPr lang="en-US"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buildings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900"/>
            <a:ext cx="50768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044" y="1295400"/>
            <a:ext cx="4006956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Early beginnings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r>
              <a:rPr lang="en-US" dirty="0" err="1" smtClean="0"/>
              <a:t>Enrico</a:t>
            </a:r>
            <a:r>
              <a:rPr lang="en-US" dirty="0" smtClean="0"/>
              <a:t> Fermi</a:t>
            </a:r>
          </a:p>
          <a:p>
            <a:r>
              <a:rPr lang="en-US" dirty="0" smtClean="0"/>
              <a:t>Chicago, Dec. 2, 1942</a:t>
            </a:r>
          </a:p>
          <a:p>
            <a:r>
              <a:rPr lang="en-US" dirty="0" smtClean="0"/>
              <a:t>Criticality reached</a:t>
            </a:r>
          </a:p>
          <a:p>
            <a:endParaRPr lang="en-US" dirty="0"/>
          </a:p>
        </p:txBody>
      </p:sp>
      <p:pic>
        <p:nvPicPr>
          <p:cNvPr id="131073" name="Picture 1" descr="C:\Users\jo\Desktop\CP1Printout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4372423"/>
            <a:ext cx="4343401" cy="2485578"/>
          </a:xfrm>
          <a:prstGeom prst="rect">
            <a:avLst/>
          </a:prstGeom>
          <a:noFill/>
        </p:spPr>
      </p:pic>
      <p:pic>
        <p:nvPicPr>
          <p:cNvPr id="131074" name="Picture 2" descr="C:\Users\jo\Desktop\FermiStanding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415750" cy="1752601"/>
          </a:xfrm>
          <a:prstGeom prst="rect">
            <a:avLst/>
          </a:prstGeom>
          <a:noFill/>
        </p:spPr>
      </p:pic>
      <p:pic>
        <p:nvPicPr>
          <p:cNvPr id="131075" name="Picture 3" descr="C:\Users\jo\Desktop\CP1PaintingLar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676400"/>
            <a:ext cx="4343400" cy="2337807"/>
          </a:xfrm>
          <a:prstGeom prst="rect">
            <a:avLst/>
          </a:prstGeom>
          <a:noFill/>
        </p:spPr>
      </p:pic>
      <p:pic>
        <p:nvPicPr>
          <p:cNvPr id="131076" name="Picture 4" descr="C:\Users\jo\Desktop\pi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267200"/>
            <a:ext cx="3217231" cy="2333625"/>
          </a:xfrm>
          <a:prstGeom prst="rect">
            <a:avLst/>
          </a:prstGeom>
          <a:noFill/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50</a:t>
            </a:fld>
            <a:endParaRPr lang="en-US">
              <a:latin typeface="Times" pitchFamily="18" charset="0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349"/>
            <a:ext cx="9144000" cy="67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22098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BWR buildings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err="1" smtClean="0">
                <a:solidFill>
                  <a:srgbClr val="000099"/>
                </a:solidFill>
                <a:cs typeface="Times New Roman" pitchFamily="18" charset="0"/>
              </a:rPr>
              <a:t>Magnox</a:t>
            </a:r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 and UNGG reactors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51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286476"/>
            <a:ext cx="4953000" cy="24191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Used in UK (26 units). Now obsolete type, but 2 in operation. Used for power and plutonium production. </a:t>
            </a:r>
            <a:r>
              <a:rPr lang="en-US" sz="1400" dirty="0" err="1" smtClean="0">
                <a:latin typeface="Arial" charset="0"/>
              </a:rPr>
              <a:t>Magnox</a:t>
            </a:r>
            <a:r>
              <a:rPr lang="en-US" sz="1400" dirty="0" smtClean="0">
                <a:latin typeface="Arial" charset="0"/>
              </a:rPr>
              <a:t> is now realized in N. Korea.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Pressurized, CO</a:t>
            </a:r>
            <a:r>
              <a:rPr lang="en-US" sz="1400" baseline="-25000" dirty="0" smtClean="0">
                <a:latin typeface="Arial" charset="0"/>
              </a:rPr>
              <a:t>2</a:t>
            </a:r>
            <a:r>
              <a:rPr lang="en-US" sz="1400" dirty="0" smtClean="0">
                <a:latin typeface="Arial" charset="0"/>
              </a:rPr>
              <a:t> gas cooled, graphite moderated, natural uranium as fuel. Similar to France UNGG reactor: Uranium </a:t>
            </a:r>
            <a:r>
              <a:rPr lang="en-US" sz="1400" dirty="0" err="1">
                <a:latin typeface="Arial" charset="0"/>
              </a:rPr>
              <a:t>Naturel</a:t>
            </a:r>
            <a:r>
              <a:rPr lang="en-US" sz="1400" dirty="0">
                <a:latin typeface="Arial" charset="0"/>
              </a:rPr>
              <a:t> Graphite </a:t>
            </a:r>
            <a:r>
              <a:rPr lang="en-US" sz="1400" dirty="0" err="1">
                <a:latin typeface="Arial" charset="0"/>
              </a:rPr>
              <a:t>Gaz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Coolant is a gas, so explosive pressure buildup from boiling (Chernobyl) is not possible.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Magnesium non-oxidizing. </a:t>
            </a:r>
            <a:endParaRPr lang="en-US" sz="1400" dirty="0">
              <a:latin typeface="Arial" charset="0"/>
            </a:endParaRPr>
          </a:p>
        </p:txBody>
      </p:sp>
      <p:pic>
        <p:nvPicPr>
          <p:cNvPr id="143362" name="Picture 2" descr="C:\Users\jo\Desktop\800px-Magnox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14400"/>
            <a:ext cx="5029200" cy="3369564"/>
          </a:xfrm>
          <a:prstGeom prst="rect">
            <a:avLst/>
          </a:prstGeom>
          <a:noFill/>
        </p:spPr>
      </p:pic>
      <p:pic>
        <p:nvPicPr>
          <p:cNvPr id="143363" name="Picture 3" descr="C:\Users\jo\Desktop\Sizewell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462" y="4860150"/>
            <a:ext cx="3538538" cy="1997850"/>
          </a:xfrm>
          <a:prstGeom prst="rect">
            <a:avLst/>
          </a:prstGeom>
          <a:noFill/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MSR – Molten salt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52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4953000" cy="37764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Generation IV reactor: primary coolant is a molten salt.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Nuclear fuel dissolved in the molten fluoride salt coolant (</a:t>
            </a:r>
            <a:r>
              <a:rPr lang="en-US" sz="1400" dirty="0" err="1" smtClean="0">
                <a:latin typeface="Arial" charset="0"/>
              </a:rPr>
              <a:t>LiF</a:t>
            </a:r>
            <a:r>
              <a:rPr lang="en-US" sz="1400" dirty="0" smtClean="0">
                <a:latin typeface="Arial" charset="0"/>
              </a:rPr>
              <a:t> and BeF</a:t>
            </a:r>
            <a:r>
              <a:rPr lang="en-US" sz="1400" baseline="-25000" dirty="0" smtClean="0">
                <a:latin typeface="Arial" charset="0"/>
              </a:rPr>
              <a:t>2</a:t>
            </a:r>
            <a:r>
              <a:rPr lang="en-US" sz="1400" dirty="0" smtClean="0">
                <a:latin typeface="Arial" charset="0"/>
              </a:rPr>
              <a:t>) as uranium </a:t>
            </a:r>
            <a:r>
              <a:rPr lang="en-US" sz="1400" dirty="0" err="1" smtClean="0">
                <a:latin typeface="Arial" charset="0"/>
              </a:rPr>
              <a:t>tetrafluoride</a:t>
            </a:r>
            <a:r>
              <a:rPr lang="en-US" sz="1400" dirty="0" smtClean="0">
                <a:latin typeface="Arial" charset="0"/>
              </a:rPr>
              <a:t> UF</a:t>
            </a:r>
            <a:r>
              <a:rPr lang="en-US" sz="1400" baseline="-25000" dirty="0" smtClean="0">
                <a:latin typeface="Arial" charset="0"/>
              </a:rPr>
              <a:t>4</a:t>
            </a:r>
            <a:r>
              <a:rPr lang="en-US" sz="1400" dirty="0" smtClean="0">
                <a:latin typeface="Arial" charset="0"/>
              </a:rPr>
              <a:t>. Graphite core serves as the moderator.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Low pressure: makes design simpler and safer, high temperature cooling: makes turbines more efficient.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Compact: MSRE study to power aircraft.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Inherently safe, but immature technology. Pressure explosion impossible, meltdown proof.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Molten salt </a:t>
            </a:r>
            <a:r>
              <a:rPr lang="en-US" sz="1400" dirty="0">
                <a:latin typeface="Arial" charset="0"/>
              </a:rPr>
              <a:t>t</a:t>
            </a:r>
            <a:r>
              <a:rPr lang="en-US" sz="1400" dirty="0" smtClean="0">
                <a:latin typeface="Arial" charset="0"/>
              </a:rPr>
              <a:t>horium breeders possible (thorium is abundant and cheap). Can operate decades without refueling.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Co-locate with reprocessing facility.</a:t>
            </a:r>
            <a:endParaRPr lang="en-US" sz="1400" dirty="0">
              <a:latin typeface="Arial" charset="0"/>
            </a:endParaRPr>
          </a:p>
        </p:txBody>
      </p:sp>
      <p:pic>
        <p:nvPicPr>
          <p:cNvPr id="144386" name="Picture 2" descr="C:\Users\jo\Desktop\Ms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819400"/>
            <a:ext cx="3810000" cy="3657600"/>
          </a:xfrm>
          <a:prstGeom prst="rect">
            <a:avLst/>
          </a:prstGeom>
          <a:noFill/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0099"/>
                </a:solidFill>
                <a:cs typeface="Times New Roman" pitchFamily="18" charset="0"/>
              </a:rPr>
              <a:t>Gabon natural </a:t>
            </a:r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fission reactors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50292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Predicted by Paul Kuroda (Univ. of Arkansas) (1956).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Fifteen natural reactors found (in 1972) at the </a:t>
            </a:r>
            <a:r>
              <a:rPr lang="en-US" sz="1400" dirty="0" err="1" smtClean="0">
                <a:latin typeface="Arial" charset="0"/>
              </a:rPr>
              <a:t>Oklo</a:t>
            </a:r>
            <a:r>
              <a:rPr lang="en-US" sz="1400" dirty="0" smtClean="0">
                <a:latin typeface="Arial" charset="0"/>
              </a:rPr>
              <a:t> mine in Gabon.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Nuclear fission reactions took place 1.5 billion years ago, and ran for a few hundred thousand years (100 kW).</a:t>
            </a: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Uranium-rich </a:t>
            </a:r>
            <a:r>
              <a:rPr lang="en-US" sz="1400" dirty="0">
                <a:latin typeface="Arial" charset="0"/>
              </a:rPr>
              <a:t>mineral deposit became inundated with groundwater that acted as a neutron </a:t>
            </a:r>
            <a:r>
              <a:rPr lang="en-US" sz="1400" dirty="0" smtClean="0">
                <a:latin typeface="Arial" charset="0"/>
              </a:rPr>
              <a:t>moderator.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Arial" charset="0"/>
              </a:rPr>
              <a:t>Extensively </a:t>
            </a:r>
            <a:r>
              <a:rPr lang="en-US" sz="1400" dirty="0">
                <a:latin typeface="Arial" charset="0"/>
              </a:rPr>
              <a:t>studied by scientists interested in geologic radioactive waste disposal.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Arial" charset="0"/>
            </a:endParaRPr>
          </a:p>
        </p:txBody>
      </p:sp>
      <p:pic>
        <p:nvPicPr>
          <p:cNvPr id="145410" name="Picture 2" descr="C:\Users\jo\Desktop\800px-LocationGab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6" y="1219200"/>
            <a:ext cx="3657599" cy="1828800"/>
          </a:xfrm>
          <a:prstGeom prst="rect">
            <a:avLst/>
          </a:prstGeom>
          <a:noFill/>
        </p:spPr>
      </p:pic>
      <p:pic>
        <p:nvPicPr>
          <p:cNvPr id="145411" name="Picture 3" descr="C:\Users\jo\Desktop\450px-Gabon_Geology_Oklo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258733"/>
            <a:ext cx="3810000" cy="259926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5257800"/>
            <a:ext cx="3505200" cy="1292662"/>
          </a:xfrm>
          <a:prstGeom prst="rect">
            <a:avLst/>
          </a:prstGeom>
          <a:solidFill>
            <a:srgbClr val="FEFCAC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</a:rPr>
              <a:t>Geological </a:t>
            </a:r>
            <a:r>
              <a:rPr lang="en-US" sz="1400" dirty="0" smtClean="0">
                <a:latin typeface="Arial" charset="0"/>
              </a:rPr>
              <a:t>situation </a:t>
            </a:r>
            <a:r>
              <a:rPr lang="en-US" sz="1400" dirty="0">
                <a:latin typeface="Arial" charset="0"/>
              </a:rPr>
              <a:t>in Gabon leading to natural nuclear fission reactors</a:t>
            </a:r>
            <a:br>
              <a:rPr lang="en-US" sz="1400" dirty="0">
                <a:latin typeface="Arial" charset="0"/>
              </a:rPr>
            </a:br>
            <a:r>
              <a:rPr lang="en-US" sz="1400" dirty="0" smtClean="0">
                <a:latin typeface="Arial" charset="0"/>
              </a:rPr>
              <a:t>   </a:t>
            </a:r>
            <a:r>
              <a:rPr lang="en-US" sz="1200" dirty="0" smtClean="0">
                <a:latin typeface="Arial" charset="0"/>
              </a:rPr>
              <a:t>1</a:t>
            </a:r>
            <a:r>
              <a:rPr lang="en-US" sz="1200" dirty="0">
                <a:latin typeface="Arial" charset="0"/>
              </a:rPr>
              <a:t>. Nuclear reactor zones</a:t>
            </a:r>
            <a:br>
              <a:rPr lang="en-US" sz="12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   2</a:t>
            </a:r>
            <a:r>
              <a:rPr lang="en-US" sz="1200" dirty="0">
                <a:latin typeface="Arial" charset="0"/>
              </a:rPr>
              <a:t>. Sandstone</a:t>
            </a:r>
            <a:br>
              <a:rPr lang="en-US" sz="12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   3</a:t>
            </a:r>
            <a:r>
              <a:rPr lang="en-US" sz="1200" dirty="0">
                <a:latin typeface="Arial" charset="0"/>
              </a:rPr>
              <a:t>. Uranium ore layer</a:t>
            </a:r>
            <a:br>
              <a:rPr lang="en-US" sz="1200" dirty="0">
                <a:latin typeface="Arial" charset="0"/>
              </a:rPr>
            </a:br>
            <a:r>
              <a:rPr lang="en-US" sz="1200" dirty="0" smtClean="0">
                <a:latin typeface="Arial" charset="0"/>
              </a:rPr>
              <a:t>   4</a:t>
            </a:r>
            <a:r>
              <a:rPr lang="en-US" sz="1200" dirty="0">
                <a:latin typeface="Arial" charset="0"/>
              </a:rPr>
              <a:t>. Granite</a:t>
            </a:r>
            <a:endParaRPr lang="en-US" sz="1400" dirty="0">
              <a:latin typeface="Arial" charset="0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Early beginnings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 smtClean="0"/>
              <a:t>Manhattan project</a:t>
            </a:r>
          </a:p>
          <a:p>
            <a:r>
              <a:rPr lang="en-US" dirty="0" smtClean="0"/>
              <a:t>Plutonium production</a:t>
            </a:r>
          </a:p>
          <a:p>
            <a:r>
              <a:rPr lang="en-US" dirty="0" smtClean="0"/>
              <a:t>Reactor B in Hanford</a:t>
            </a:r>
          </a:p>
          <a:p>
            <a:r>
              <a:rPr lang="en-US" dirty="0" smtClean="0"/>
              <a:t>Trinity: the gadget</a:t>
            </a:r>
          </a:p>
          <a:p>
            <a:r>
              <a:rPr lang="en-US" dirty="0" smtClean="0"/>
              <a:t>Nagasaki bomb</a:t>
            </a:r>
          </a:p>
          <a:p>
            <a:endParaRPr lang="en-US" dirty="0"/>
          </a:p>
        </p:txBody>
      </p:sp>
      <p:pic>
        <p:nvPicPr>
          <p:cNvPr id="148482" name="Picture 2" descr="C:\Users\jo\Desktop\HanfordAerial2Very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3272028"/>
          </a:xfrm>
          <a:prstGeom prst="rect">
            <a:avLst/>
          </a:prstGeom>
          <a:noFill/>
        </p:spPr>
      </p:pic>
      <p:pic>
        <p:nvPicPr>
          <p:cNvPr id="148483" name="Picture 3" descr="C:\Users\jo\Desktop\Trinity_Gadg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00525"/>
            <a:ext cx="3383256" cy="2657475"/>
          </a:xfrm>
          <a:prstGeom prst="rect">
            <a:avLst/>
          </a:prstGeom>
          <a:noFill/>
        </p:spPr>
      </p:pic>
      <p:pic>
        <p:nvPicPr>
          <p:cNvPr id="148484" name="Picture 4" descr="C:\Users\jo\Desktop\474px-AtomicEffects-p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800600"/>
            <a:ext cx="1625346" cy="2057400"/>
          </a:xfrm>
          <a:prstGeom prst="rect">
            <a:avLst/>
          </a:prstGeom>
          <a:noFill/>
        </p:spPr>
      </p:pic>
      <p:pic>
        <p:nvPicPr>
          <p:cNvPr id="148485" name="Picture 5" descr="C:\Users\jo\Desktop\487px-AtomicEffects-p7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796063"/>
            <a:ext cx="1676400" cy="2061937"/>
          </a:xfrm>
          <a:prstGeom prst="rect">
            <a:avLst/>
          </a:prstGeom>
          <a:noFill/>
        </p:spPr>
      </p:pic>
      <p:pic>
        <p:nvPicPr>
          <p:cNvPr id="148486" name="Picture 6" descr="C:\Users\jo\Desktop\755px-Trinity_explosion_(color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8832" y="5334000"/>
            <a:ext cx="1917567" cy="1524000"/>
          </a:xfrm>
          <a:prstGeom prst="rect">
            <a:avLst/>
          </a:prstGeom>
          <a:noFill/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Early beginnings</a:t>
            </a:r>
            <a:endParaRPr lang="en-US" i="1" dirty="0" smtClean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100" smtClean="0">
                <a:latin typeface="Felix Titling" pitchFamily="82" charset="0"/>
              </a:rPr>
              <a:t>Atomic Energy Commission (AEC) established by Congress in 1946 as part of the Atomic Energy Act</a:t>
            </a:r>
          </a:p>
          <a:p>
            <a:pPr>
              <a:lnSpc>
                <a:spcPct val="9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90000"/>
              </a:lnSpc>
            </a:pPr>
            <a:r>
              <a:rPr lang="en-US" sz="1100" smtClean="0">
                <a:latin typeface="Felix Titling" pitchFamily="82" charset="0"/>
              </a:rPr>
              <a:t>AEC authorized the construction of Experimental Breeder Reactor I ( EBR-1) at a site in Idaho in 1949</a:t>
            </a:r>
          </a:p>
          <a:p>
            <a:pPr>
              <a:lnSpc>
                <a:spcPct val="9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90000"/>
              </a:lnSpc>
            </a:pPr>
            <a:r>
              <a:rPr lang="en-US" sz="1100" smtClean="0">
                <a:latin typeface="Felix Titling" pitchFamily="82" charset="0"/>
              </a:rPr>
              <a:t>in August of 1951, criticality (a controlled, self-sustained, chain reaction) was reached using uranium </a:t>
            </a:r>
          </a:p>
          <a:p>
            <a:pPr>
              <a:lnSpc>
                <a:spcPct val="9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90000"/>
              </a:lnSpc>
            </a:pPr>
            <a:r>
              <a:rPr lang="en-US" sz="1100" smtClean="0">
                <a:latin typeface="Felix Titling" pitchFamily="82" charset="0"/>
              </a:rPr>
              <a:t>A football sized core was created and kept at low power for four months until December 20, 1951</a:t>
            </a:r>
          </a:p>
          <a:p>
            <a:pPr>
              <a:lnSpc>
                <a:spcPct val="9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80000"/>
              </a:lnSpc>
            </a:pPr>
            <a:r>
              <a:rPr lang="en-US" sz="1100" smtClean="0">
                <a:latin typeface="Felix Titling" pitchFamily="82" charset="0"/>
              </a:rPr>
              <a:t>power was gradually increased until the first usable amount of electricity was generated, lighting four light bulbs and introducing nuclear generated power for the first time </a:t>
            </a:r>
          </a:p>
          <a:p>
            <a:pPr>
              <a:lnSpc>
                <a:spcPct val="8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80000"/>
              </a:lnSpc>
            </a:pPr>
            <a:r>
              <a:rPr lang="en-US" sz="1100" smtClean="0">
                <a:latin typeface="Felix Titling" pitchFamily="82" charset="0"/>
              </a:rPr>
              <a:t>In 1953, the EBR-1 was creating one new atom of nuclear fuel for every atom burned, thus the reactor could sustain its own operation</a:t>
            </a:r>
          </a:p>
          <a:p>
            <a:pPr>
              <a:lnSpc>
                <a:spcPct val="8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80000"/>
              </a:lnSpc>
            </a:pPr>
            <a:r>
              <a:rPr lang="en-US" sz="1100" smtClean="0">
                <a:latin typeface="Felix Titling" pitchFamily="82" charset="0"/>
              </a:rPr>
              <a:t>With this creation of new cores, enough energy was created to fuel additional reactors</a:t>
            </a:r>
          </a:p>
          <a:p>
            <a:pPr>
              <a:lnSpc>
                <a:spcPct val="8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80000"/>
              </a:lnSpc>
            </a:pPr>
            <a:r>
              <a:rPr lang="en-US" sz="1100" smtClean="0">
                <a:latin typeface="Felix Titling" pitchFamily="82" charset="0"/>
              </a:rPr>
              <a:t>A few years later, the town of Arco, Idaho became the world's first community to get its entire power supply from a nuclear reactor</a:t>
            </a:r>
          </a:p>
          <a:p>
            <a:pPr>
              <a:lnSpc>
                <a:spcPct val="80000"/>
              </a:lnSpc>
            </a:pPr>
            <a:endParaRPr lang="en-US" sz="1100" smtClean="0">
              <a:latin typeface="Felix Titling" pitchFamily="82" charset="0"/>
            </a:endParaRPr>
          </a:p>
          <a:p>
            <a:pPr>
              <a:lnSpc>
                <a:spcPct val="80000"/>
              </a:lnSpc>
            </a:pPr>
            <a:r>
              <a:rPr lang="en-US" sz="1100" smtClean="0">
                <a:latin typeface="Felix Titling" pitchFamily="82" charset="0"/>
              </a:rPr>
              <a:t>This was achieved by temporarily attaching the town</a:t>
            </a:r>
            <a:r>
              <a:rPr lang="en-US" sz="1100" smtClean="0"/>
              <a:t>’</a:t>
            </a:r>
            <a:r>
              <a:rPr lang="en-US" sz="1100" smtClean="0">
                <a:latin typeface="Felix Titling" pitchFamily="82" charset="0"/>
              </a:rPr>
              <a:t>s power grid to the reactor</a:t>
            </a:r>
            <a:r>
              <a:rPr lang="en-US" sz="1100" smtClean="0"/>
              <a:t>’</a:t>
            </a:r>
            <a:r>
              <a:rPr lang="en-US" sz="1100" smtClean="0">
                <a:latin typeface="Felix Titling" pitchFamily="82" charset="0"/>
              </a:rPr>
              <a:t>s turbines</a:t>
            </a:r>
          </a:p>
          <a:p>
            <a:pPr>
              <a:lnSpc>
                <a:spcPct val="80000"/>
              </a:lnSpc>
            </a:pPr>
            <a:endParaRPr lang="en-US" sz="1200" smtClean="0">
              <a:latin typeface="Felix Titling" pitchFamily="82" charset="0"/>
            </a:endParaRPr>
          </a:p>
          <a:p>
            <a:pPr>
              <a:lnSpc>
                <a:spcPct val="90000"/>
              </a:lnSpc>
            </a:pPr>
            <a:endParaRPr lang="en-US" sz="1100" smtClean="0">
              <a:latin typeface="Felix Titling" pitchFamily="82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jo\Desktop\ebr-1-arco-ida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5800"/>
            <a:ext cx="79375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 smtClean="0">
                <a:solidFill>
                  <a:srgbClr val="000099"/>
                </a:solidFill>
                <a:cs typeface="Times New Roman" pitchFamily="18" charset="0"/>
              </a:rPr>
              <a:t>EBR – 1 at Idaho (1951)</a:t>
            </a:r>
          </a:p>
        </p:txBody>
      </p:sp>
      <p:pic>
        <p:nvPicPr>
          <p:cNvPr id="987138" name="Picture 2" descr="C:\Users\jo\Desktop\ebr-1-producing-nuclear-electric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82738"/>
            <a:ext cx="22098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0" name="Picture 4" descr="C:\Users\jo\Desktop\ebr1wall_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00200"/>
            <a:ext cx="3028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1" name="Picture 5" descr="C:\Users\jo\Desktop\89125643_3ea54b9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40386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7142" name="Picture 6" descr="C:\Users\jo\Desktop\ebr1co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2175" y="2743200"/>
            <a:ext cx="3171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584200"/>
          </a:xfrm>
        </p:spPr>
        <p:txBody>
          <a:bodyPr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 dirty="0" smtClean="0">
                <a:solidFill>
                  <a:srgbClr val="000099"/>
                </a:solidFill>
                <a:cs typeface="Times New Roman" pitchFamily="18" charset="0"/>
              </a:rPr>
              <a:t>Basic knowledge about atom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724400" y="2209800"/>
            <a:ext cx="4191000" cy="3981450"/>
          </a:xfrm>
          <a:solidFill>
            <a:srgbClr val="FFFF99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b="0" kern="1200" dirty="0" smtClean="0"/>
              <a:t>Atoms</a:t>
            </a:r>
            <a:endParaRPr lang="en-GB" sz="1800" b="0" kern="1200" dirty="0" smtClean="0"/>
          </a:p>
          <a:p>
            <a:pPr>
              <a:lnSpc>
                <a:spcPct val="90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en-GB" sz="1800" b="0" kern="1200" dirty="0" smtClean="0"/>
          </a:p>
          <a:p>
            <a:pPr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b="0" kern="1200" dirty="0" smtClean="0"/>
              <a:t>The smallest particle (10</a:t>
            </a:r>
            <a:r>
              <a:rPr lang="en-GB" sz="1800" b="0" kern="1200" baseline="30000" dirty="0" smtClean="0"/>
              <a:t>-10</a:t>
            </a:r>
            <a:r>
              <a:rPr lang="en-GB" sz="1800" b="0" kern="1200" dirty="0" smtClean="0"/>
              <a:t> m or 0.1 nm) of an element that still retains the characteristics of the element.</a:t>
            </a:r>
          </a:p>
          <a:p>
            <a:pPr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b="0" kern="1200" dirty="0" smtClean="0"/>
              <a:t>An atom has a very small size (10</a:t>
            </a:r>
            <a:r>
              <a:rPr lang="en-GB" sz="1800" b="0" kern="1200" baseline="30000" dirty="0" smtClean="0"/>
              <a:t>-15</a:t>
            </a:r>
            <a:r>
              <a:rPr lang="en-GB" sz="1800" b="0" kern="1200" dirty="0" smtClean="0"/>
              <a:t> m)  nucleus surrounded by negatively charged electrons.</a:t>
            </a:r>
          </a:p>
          <a:p>
            <a:pPr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b="0" kern="1200" dirty="0" smtClean="0"/>
              <a:t>Nucleus consists of protons (positively charged) and neutrons.</a:t>
            </a:r>
          </a:p>
          <a:p>
            <a:pPr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b="0" kern="1200" dirty="0" smtClean="0"/>
              <a:t>Proton and neutron have about the same mass that is very larger than electron’s. So an atom's mass is essentially the mass of its nucleus.</a:t>
            </a:r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369888" y="1584325"/>
            <a:ext cx="3954462" cy="4192588"/>
          </a:xfrm>
          <a:prstGeom prst="roundRect">
            <a:avLst>
              <a:gd name="adj" fmla="val 3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7850"/>
            <a:ext cx="3619500" cy="363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8610600" y="152400"/>
            <a:ext cx="304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20803</TotalTime>
  <Words>2933</Words>
  <Application>Microsoft Office PowerPoint</Application>
  <PresentationFormat>Letter Paper (8.5x11 in)</PresentationFormat>
  <Paragraphs>493</Paragraphs>
  <Slides>53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Default Design</vt:lpstr>
      <vt:lpstr>Photo Editor Photo</vt:lpstr>
      <vt:lpstr>Equation</vt:lpstr>
      <vt:lpstr>Chart</vt:lpstr>
      <vt:lpstr>Slide 1</vt:lpstr>
      <vt:lpstr>Slide 2</vt:lpstr>
      <vt:lpstr>Contents</vt:lpstr>
      <vt:lpstr>Introduction</vt:lpstr>
      <vt:lpstr>Early beginnings</vt:lpstr>
      <vt:lpstr>Early beginnings</vt:lpstr>
      <vt:lpstr>Early beginnings</vt:lpstr>
      <vt:lpstr>EBR – 1 at Idaho (1951)</vt:lpstr>
      <vt:lpstr>Basic knowledge about atom</vt:lpstr>
      <vt:lpstr>Binding energy and nuclear stability</vt:lpstr>
      <vt:lpstr>Binding energy</vt:lpstr>
      <vt:lpstr>Binding energy per nucleon</vt:lpstr>
      <vt:lpstr>Radioactive decay</vt:lpstr>
      <vt:lpstr>Slide 14</vt:lpstr>
      <vt:lpstr>Radioactive dating</vt:lpstr>
      <vt:lpstr>Neutron induced decay: fission of  235U</vt:lpstr>
      <vt:lpstr>Neutron induced decay: fission of  235U</vt:lpstr>
      <vt:lpstr>Nuclear chain reaction</vt:lpstr>
      <vt:lpstr>Patents</vt:lpstr>
      <vt:lpstr>Reactor theory: neutron cross sections</vt:lpstr>
      <vt:lpstr>Reactor theory: neutron flux and mfp</vt:lpstr>
      <vt:lpstr>Reactor theory: reaction rates</vt:lpstr>
      <vt:lpstr>Reactor theory: moderators</vt:lpstr>
      <vt:lpstr>Reactor theory: prompt and delayed neutrons</vt:lpstr>
      <vt:lpstr>Reactor theory: neutron life cycle</vt:lpstr>
      <vt:lpstr>Reactor theory: thermal utilization factor</vt:lpstr>
      <vt:lpstr>Reactor theory: reproduction factor</vt:lpstr>
      <vt:lpstr>Reactor theory: effective multiplication factor</vt:lpstr>
      <vt:lpstr>Slide 29</vt:lpstr>
      <vt:lpstr>PWR – Pressurized water reactor</vt:lpstr>
      <vt:lpstr>Pressurized water reactor</vt:lpstr>
      <vt:lpstr>PWR – Reactor control</vt:lpstr>
      <vt:lpstr>PWR – Reactor control</vt:lpstr>
      <vt:lpstr>Power plant</vt:lpstr>
      <vt:lpstr>Fuel assembly</vt:lpstr>
      <vt:lpstr>PWR core</vt:lpstr>
      <vt:lpstr>Reactor vessel</vt:lpstr>
      <vt:lpstr>Reactor vessel</vt:lpstr>
      <vt:lpstr>Reactor core containment</vt:lpstr>
      <vt:lpstr>Reactor core containment</vt:lpstr>
      <vt:lpstr>Cooling water systems</vt:lpstr>
      <vt:lpstr>Cooling water systems</vt:lpstr>
      <vt:lpstr>BWR – Boiling water reactor</vt:lpstr>
      <vt:lpstr>BWR</vt:lpstr>
      <vt:lpstr>BWR fuel</vt:lpstr>
      <vt:lpstr>BWR water</vt:lpstr>
      <vt:lpstr>BWR heat removal</vt:lpstr>
      <vt:lpstr>BWR emergency core cooling</vt:lpstr>
      <vt:lpstr>BWR buildings</vt:lpstr>
      <vt:lpstr>BWR buildings</vt:lpstr>
      <vt:lpstr>Magnox and UNGG reactors</vt:lpstr>
      <vt:lpstr>MSR – Molten salt reactor</vt:lpstr>
      <vt:lpstr>Gabon natural fission reactors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Jo van den Brand</cp:lastModifiedBy>
  <cp:revision>939</cp:revision>
  <cp:lastPrinted>2002-09-13T18:52:55Z</cp:lastPrinted>
  <dcterms:created xsi:type="dcterms:W3CDTF">2001-01-08T10:28:24Z</dcterms:created>
  <dcterms:modified xsi:type="dcterms:W3CDTF">2010-04-27T08:20:25Z</dcterms:modified>
</cp:coreProperties>
</file>