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10" r:id="rId2"/>
    <p:sldId id="699" r:id="rId3"/>
    <p:sldId id="763" r:id="rId4"/>
    <p:sldId id="740" r:id="rId5"/>
    <p:sldId id="741" r:id="rId6"/>
    <p:sldId id="745" r:id="rId7"/>
    <p:sldId id="746" r:id="rId8"/>
    <p:sldId id="747" r:id="rId9"/>
    <p:sldId id="764" r:id="rId10"/>
    <p:sldId id="765" r:id="rId11"/>
    <p:sldId id="766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1" r:id="rId33"/>
    <p:sldId id="792" r:id="rId34"/>
    <p:sldId id="793" r:id="rId35"/>
    <p:sldId id="794" r:id="rId36"/>
    <p:sldId id="795" r:id="rId37"/>
    <p:sldId id="796" r:id="rId38"/>
    <p:sldId id="797" r:id="rId39"/>
    <p:sldId id="798" r:id="rId40"/>
    <p:sldId id="799" r:id="rId41"/>
    <p:sldId id="800" r:id="rId42"/>
    <p:sldId id="801" r:id="rId43"/>
    <p:sldId id="802" r:id="rId44"/>
    <p:sldId id="803" r:id="rId45"/>
    <p:sldId id="804" r:id="rId46"/>
    <p:sldId id="805" r:id="rId47"/>
    <p:sldId id="806" r:id="rId48"/>
    <p:sldId id="807" r:id="rId49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EFCAC"/>
    <a:srgbClr val="FFFFC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>
        <p:scale>
          <a:sx n="75" d="100"/>
          <a:sy n="75" d="100"/>
        </p:scale>
        <p:origin x="-1122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184819A0-DA3C-4DED-B194-4F6861A4A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0DC6849-DC43-4B63-9E7B-908746A2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0E38-1CC0-4F24-BF67-3690FB3299F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AB4A5-930E-4971-801A-8B52D262D51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71A97-A108-4772-B607-B5305175E62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66D86-8A5C-439D-9A3B-29423B3F3C7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3608-2A35-4166-A2E0-563EE9593D4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C067B-B79F-4843-A841-37D0C013112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A94A4-65E2-4CF2-895D-E0B76D84ED1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6C66D-92E2-401A-9DA3-A39FD74617C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CAA89-E9A5-48B4-A26C-CF9BE19F07D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486CA-A00B-4E7B-9BDC-2A8DA1F20DF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60CC9-22B5-41D4-89A5-926C17236ED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96386-8337-4675-8D72-2CA14C79746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3C337-5086-4BF0-9E8D-79FB42A43F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A217A-D229-4795-8582-61EAA235E52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51D6E-8E0B-4730-87C6-95B1653C519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606FA-103E-4F99-88FD-DE8C84A9374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52B37-830B-41F2-9F89-66ADA42B7A1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5DDF7-0A3E-41C1-9DAC-6FE85137D53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15700-0D8F-4F63-8917-996FEC40434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B8BF1-184C-41CC-BA5C-8F6C60D4D46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99894-EB31-45BA-BF55-A425F2F70C2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5A03E-C89C-4A41-816C-A8AA886D658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287A7-120B-48F9-9DC1-6D96BDC6222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38CF5-B839-401A-BB1F-D56998B122F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8F4F4-786F-43AA-9237-78459244A9A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8F5E6-1E12-40F0-8657-C140C5926F3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3923F-1CF8-463B-953D-A96A610D5CD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7F5C6-042F-4953-938A-7C30929CD54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47DFB-59D7-47AC-AC0D-ECF99F9188E7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3D969-7F1C-4A08-9142-FC02FF0496D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B429C-3A0C-446D-9AC7-A4C9A1CF8634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C89B8-3222-4388-BBAE-B814FB9FE216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7E01C-4703-4C9F-B7CA-7D1478185E9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3CCCF-3036-43B0-9F8F-342AE4F3DE9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EA653-7114-4B09-9801-5F897C083AD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55C3B-4B4A-45D5-96D3-6431F3CF120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27181-6E55-44CB-8232-E0862F0AF093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0AB40-3B14-4CAC-9647-B6276C95FF36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F3001-3F5A-43F6-8911-43151F03B0A5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6F9A-6594-4B06-B309-71F7429F185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91505-A749-45C7-98D9-C18BFCD95E2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5992B-32BC-4A74-B792-F972D1059FA6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8E6CF-16BD-4C1E-BFC1-2D8B0255CF03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BAECB-8DFD-4FC7-9EF4-2BCC68CD267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49982-4B32-4128-A979-3F5802C85AB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EB3BD-8FAB-4BFC-A219-6228F6BB682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60EA9-9411-42EB-A63C-7245158073B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6D2A1-8136-43E3-86A3-B387A2D3B42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Voorjaar 2010March 23, 2001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BrandECFA 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B47E7D-B648-44F8-9331-217D548E394F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6A07-26D5-4EAA-A1D2-8148B58A0E3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BC74-B053-467E-AAFA-2AD42007051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4162-7A66-4B53-83BC-CEFE1F86A02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7D08-1987-4333-802F-F9BE3E45EBD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8CFC-E2A6-47FD-BE2E-0A5B1611671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1556-612B-430B-B836-2C329F751F6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C0D8-956B-4B32-98F2-7A280018CD0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ECF7-0D3B-40A4-ADE6-54D442A7465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8DAD-CE0E-4F7C-A3E3-D6BAFFCDDAD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C0A6-2869-4321-B63E-E3F018A167F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1F40-FED7-470E-AD94-8CFAB73E0C9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432E-FCF3-4B36-8959-B16A749E8DE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AB94-C20C-4706-A3EF-50BAD81F85A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1F03-59AD-4FC3-ABB8-94297B1D721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EFE94E22-F9BB-4862-8E29-08A2C6B26D9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9" imgW="1638529" imgH="809738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  <a:noFill/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30 Maart 2010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Arial Rounded MT Bold" pitchFamily="34" charset="0"/>
                <a:cs typeface="Times New Roman" pitchFamily="18" charset="0"/>
              </a:rPr>
              <a:t>Kernenergie</a:t>
            </a:r>
          </a:p>
          <a:p>
            <a:pPr algn="ctr"/>
            <a:r>
              <a:rPr lang="en-US" sz="3200" b="1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FEW Cursus</a:t>
            </a:r>
            <a:r>
              <a:rPr lang="en-US" sz="3600" b="1" i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</a:t>
            </a:r>
          </a:p>
        </p:txBody>
      </p:sp>
      <p:pic>
        <p:nvPicPr>
          <p:cNvPr id="6148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26DD2-FB56-4575-9844-00EF0C2A1348}" type="slidenum">
              <a:rPr lang="en-US"/>
              <a:pPr>
                <a:defRPr/>
              </a:pPr>
              <a:t>10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r>
              <a:rPr lang="en-GB" smtClean="0"/>
              <a:t>meson multipletten </a:t>
            </a:r>
            <a:br>
              <a:rPr lang="en-GB" smtClean="0"/>
            </a:br>
            <a:r>
              <a:rPr lang="en-GB" smtClean="0"/>
              <a:t>(laagste </a:t>
            </a:r>
            <a:r>
              <a:rPr lang="en-GB" i="1" smtClean="0"/>
              <a:t>L=0 </a:t>
            </a:r>
            <a:r>
              <a:rPr lang="en-GB" smtClean="0"/>
              <a:t>toestanden)</a:t>
            </a:r>
          </a:p>
        </p:txBody>
      </p:sp>
      <p:pic>
        <p:nvPicPr>
          <p:cNvPr id="3083" name="Picture 3" descr="meson_oct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2439988"/>
            <a:ext cx="381158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" descr="meson_oct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8075" y="2432050"/>
            <a:ext cx="3811588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621088" y="2890838"/>
          <a:ext cx="508000" cy="381000"/>
        </p:xfrm>
        <a:graphic>
          <a:graphicData uri="http://schemas.openxmlformats.org/presentationml/2006/ole">
            <p:oleObj spid="_x0000_s3074" name="Equation" r:id="rId6" imgW="507960" imgH="38088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285875" y="2947988"/>
          <a:ext cx="531813" cy="381000"/>
        </p:xfrm>
        <a:graphic>
          <a:graphicData uri="http://schemas.openxmlformats.org/presentationml/2006/ole">
            <p:oleObj spid="_x0000_s3075" name="Equation" r:id="rId7" imgW="533160" imgH="380880" progId="Equation.3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3544888" y="5616575"/>
          <a:ext cx="531812" cy="381000"/>
        </p:xfrm>
        <a:graphic>
          <a:graphicData uri="http://schemas.openxmlformats.org/presentationml/2006/ole">
            <p:oleObj spid="_x0000_s3076" name="Equation" r:id="rId8" imgW="533160" imgH="380880" progId="Equation.3">
              <p:embed/>
            </p:oleObj>
          </a:graphicData>
        </a:graphic>
      </p:graphicFrame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1381125" y="5618163"/>
          <a:ext cx="508000" cy="381000"/>
        </p:xfrm>
        <a:graphic>
          <a:graphicData uri="http://schemas.openxmlformats.org/presentationml/2006/ole">
            <p:oleObj spid="_x0000_s3077" name="Equation" r:id="rId9" imgW="507960" imgH="380880" progId="Equation.3">
              <p:embed/>
            </p:oleObj>
          </a:graphicData>
        </a:graphic>
      </p:graphicFrame>
      <p:sp>
        <p:nvSpPr>
          <p:cNvPr id="3085" name="Text Box 9"/>
          <p:cNvSpPr txBox="1">
            <a:spLocks noChangeArrowheads="1"/>
          </p:cNvSpPr>
          <p:nvPr/>
        </p:nvSpPr>
        <p:spPr bwMode="auto">
          <a:xfrm>
            <a:off x="327025" y="6400800"/>
            <a:ext cx="881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pseudoscalar (J</a:t>
            </a:r>
            <a:r>
              <a:rPr lang="en-GB" sz="2400" baseline="30000">
                <a:solidFill>
                  <a:srgbClr val="FF0000"/>
                </a:solidFill>
                <a:latin typeface="Times New Roman" pitchFamily="18" charset="0"/>
              </a:rPr>
              <a:t>P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= 0</a:t>
            </a:r>
            <a:r>
              <a:rPr lang="en-GB" sz="2400" baseline="3000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) octet</a:t>
            </a:r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singlet       vector (J</a:t>
            </a:r>
            <a:r>
              <a:rPr lang="en-GB" sz="2400" baseline="30000">
                <a:solidFill>
                  <a:srgbClr val="FF0000"/>
                </a:solidFill>
                <a:latin typeface="Times New Roman" pitchFamily="18" charset="0"/>
              </a:rPr>
              <a:t>P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= 1</a:t>
            </a:r>
            <a:r>
              <a:rPr lang="en-GB" sz="2400" baseline="3000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) octet</a:t>
            </a:r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singlet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741363" y="76200"/>
            <a:ext cx="7412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3200" b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Quarksystemen: hadronen</a:t>
            </a:r>
          </a:p>
        </p:txBody>
      </p:sp>
      <p:sp>
        <p:nvSpPr>
          <p:cNvPr id="3087" name="Rounded Rectangle 14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48AA3-F845-4082-A01F-0D20D50AA1EA}" type="slidenum">
              <a:rPr lang="en-US"/>
              <a:pPr>
                <a:defRPr/>
              </a:pPr>
              <a:t>11</a:t>
            </a:fld>
            <a:endParaRPr lang="en-US">
              <a:latin typeface="Times" pitchFamily="18" charset="0"/>
            </a:endParaRPr>
          </a:p>
        </p:txBody>
      </p:sp>
      <p:pic>
        <p:nvPicPr>
          <p:cNvPr id="4103" name="Picture 2" descr="bary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5" y="736600"/>
            <a:ext cx="57245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3"/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229600" cy="838200"/>
          </a:xfrm>
        </p:spPr>
        <p:txBody>
          <a:bodyPr/>
          <a:lstStyle/>
          <a:p>
            <a:r>
              <a:rPr lang="nl-NL" smtClean="0">
                <a:solidFill>
                  <a:srgbClr val="000099"/>
                </a:solidFill>
                <a:cs typeface="Times New Roman" pitchFamily="18" charset="0"/>
              </a:rPr>
              <a:t>Baryon multipletten</a:t>
            </a:r>
            <a:endParaRPr lang="en-GB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990600"/>
          <a:ext cx="3303588" cy="914400"/>
        </p:xfrm>
        <a:graphic>
          <a:graphicData uri="http://schemas.openxmlformats.org/presentationml/2006/ole">
            <p:oleObj spid="_x0000_s4098" name="Equation" r:id="rId5" imgW="1650960" imgH="457200" progId="Equation.3">
              <p:embed/>
            </p:oleObj>
          </a:graphicData>
        </a:graphic>
      </p:graphicFrame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233363" y="2151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185738" y="2103438"/>
            <a:ext cx="28082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kleur-neutraal</a:t>
            </a:r>
          </a:p>
          <a:p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laagste energie (</a:t>
            </a:r>
            <a:r>
              <a:rPr lang="nl-NL" sz="2400" i="1">
                <a:solidFill>
                  <a:srgbClr val="FF0000"/>
                </a:solidFill>
                <a:latin typeface="Times New Roman" pitchFamily="18" charset="0"/>
              </a:rPr>
              <a:t>L=0</a:t>
            </a:r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qqq toestanden </a:t>
            </a:r>
          </a:p>
          <a:p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eisen</a:t>
            </a:r>
          </a:p>
          <a:p>
            <a:r>
              <a:rPr lang="nl-NL" sz="2400">
                <a:solidFill>
                  <a:srgbClr val="FF0000"/>
                </a:solidFill>
                <a:latin typeface="Times New Roman" pitchFamily="18" charset="0"/>
              </a:rPr>
              <a:t>symmetrie  </a:t>
            </a: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757363" y="3570288"/>
          <a:ext cx="1422400" cy="482600"/>
        </p:xfrm>
        <a:graphic>
          <a:graphicData uri="http://schemas.openxmlformats.org/presentationml/2006/ole">
            <p:oleObj spid="_x0000_s4099" name="Equation" r:id="rId6" imgW="711000" imgH="241200" progId="Equation.3">
              <p:embed/>
            </p:oleObj>
          </a:graphicData>
        </a:graphic>
      </p:graphicFrame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185738" y="4181475"/>
            <a:ext cx="3397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accent1"/>
                </a:solidFill>
                <a:latin typeface="Times New Roman" pitchFamily="18" charset="0"/>
              </a:rPr>
              <a:t>kleine (.1%) e.m. splitsing</a:t>
            </a:r>
          </a:p>
          <a:p>
            <a:r>
              <a:rPr lang="nl-NL" sz="2400">
                <a:solidFill>
                  <a:schemeClr val="accent1"/>
                </a:solidFill>
                <a:latin typeface="Times New Roman" pitchFamily="18" charset="0"/>
              </a:rPr>
              <a:t>van Isospin multipletten;</a:t>
            </a:r>
          </a:p>
          <a:p>
            <a:r>
              <a:rPr lang="nl-NL" sz="2400">
                <a:solidFill>
                  <a:srgbClr val="FF33CC"/>
                </a:solidFill>
                <a:latin typeface="Times New Roman" pitchFamily="18" charset="0"/>
              </a:rPr>
              <a:t>sterke </a:t>
            </a:r>
            <a:r>
              <a:rPr lang="nl-NL" sz="2400" i="1">
                <a:solidFill>
                  <a:srgbClr val="FF33CC"/>
                </a:solidFill>
                <a:latin typeface="Times New Roman" pitchFamily="18" charset="0"/>
              </a:rPr>
              <a:t>SU(3)</a:t>
            </a:r>
            <a:r>
              <a:rPr lang="nl-NL" sz="2400">
                <a:solidFill>
                  <a:srgbClr val="FF33CC"/>
                </a:solidFill>
                <a:latin typeface="Times New Roman" pitchFamily="18" charset="0"/>
              </a:rPr>
              <a:t> breaking</a:t>
            </a:r>
            <a:endParaRPr lang="en-GB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>
            <a:off x="4476750" y="4271963"/>
            <a:ext cx="45878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V="1">
            <a:off x="3990975" y="1281113"/>
            <a:ext cx="1636713" cy="127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rot="3594402" flipV="1">
            <a:off x="3555206" y="2059782"/>
            <a:ext cx="1636713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Oval 12"/>
          <p:cNvSpPr>
            <a:spLocks noChangeAspect="1" noChangeArrowheads="1"/>
          </p:cNvSpPr>
          <p:nvPr/>
        </p:nvSpPr>
        <p:spPr bwMode="auto">
          <a:xfrm>
            <a:off x="4559300" y="4646613"/>
            <a:ext cx="273050" cy="2730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ounded Rectangle 15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2A42-ECB7-4E42-A702-F28ABAB8D8C4}" type="slidenum">
              <a:rPr lang="en-US"/>
              <a:pPr>
                <a:defRPr/>
              </a:pPr>
              <a:t>12</a:t>
            </a:fld>
            <a:endParaRPr lang="en-US">
              <a:latin typeface="Times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Interacties: QED, QCD, EZ, Gravitatie</a:t>
            </a: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620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67150"/>
            <a:ext cx="4181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657850"/>
            <a:ext cx="4991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457200" y="4038600"/>
            <a:ext cx="1219200" cy="420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1" lang="en-US" sz="2400">
                <a:latin typeface="Times New Roman" pitchFamily="18" charset="0"/>
              </a:rPr>
              <a:t>EM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457200" y="5334000"/>
            <a:ext cx="1524000" cy="420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1" lang="en-US" sz="2400">
                <a:latin typeface="Times New Roman" pitchFamily="18" charset="0"/>
              </a:rPr>
              <a:t>Gravitatie</a:t>
            </a:r>
          </a:p>
        </p:txBody>
      </p:sp>
      <p:sp useBgFill="1">
        <p:nvSpPr>
          <p:cNvPr id="3" name="Rectangle 21"/>
          <p:cNvSpPr>
            <a:spLocks noChangeArrowheads="1"/>
          </p:cNvSpPr>
          <p:nvPr/>
        </p:nvSpPr>
        <p:spPr bwMode="auto">
          <a:xfrm>
            <a:off x="2032000" y="6172200"/>
            <a:ext cx="17526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9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8875" y="6219825"/>
            <a:ext cx="2905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086600" y="4775200"/>
            <a:ext cx="1752600" cy="914400"/>
            <a:chOff x="4464" y="3008"/>
            <a:chExt cx="1104" cy="576"/>
          </a:xfrm>
        </p:grpSpPr>
        <p:sp useBgFill="1">
          <p:nvSpPr>
            <p:cNvPr id="14350" name="Rectangle 27"/>
            <p:cNvSpPr>
              <a:spLocks noChangeArrowheads="1"/>
            </p:cNvSpPr>
            <p:nvPr/>
          </p:nvSpPr>
          <p:spPr bwMode="auto">
            <a:xfrm>
              <a:off x="4464" y="3008"/>
              <a:ext cx="1104" cy="576"/>
            </a:xfrm>
            <a:prstGeom prst="rect">
              <a:avLst/>
            </a:prstGeom>
            <a:ln w="317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1" name="Group 26"/>
            <p:cNvGrpSpPr>
              <a:grpSpLocks/>
            </p:cNvGrpSpPr>
            <p:nvPr/>
          </p:nvGrpSpPr>
          <p:grpSpPr bwMode="auto">
            <a:xfrm>
              <a:off x="4512" y="3072"/>
              <a:ext cx="1014" cy="420"/>
              <a:chOff x="4512" y="3072"/>
              <a:chExt cx="1014" cy="420"/>
            </a:xfrm>
          </p:grpSpPr>
          <p:pic>
            <p:nvPicPr>
              <p:cNvPr id="14352" name="Picture 2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12" y="3072"/>
                <a:ext cx="10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3" name="Picture 2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28" y="3264"/>
                <a:ext cx="396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4" name="Picture 2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96" y="3280"/>
                <a:ext cx="59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ounded Rectangle 1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 useBgFill="1">
        <p:nvSpPr>
          <p:cNvPr id="15363" name="Rectangle 2"/>
          <p:cNvSpPr>
            <a:spLocks noChangeArrowheads="1"/>
          </p:cNvSpPr>
          <p:nvPr/>
        </p:nvSpPr>
        <p:spPr bwMode="auto">
          <a:xfrm>
            <a:off x="1676400" y="6248400"/>
            <a:ext cx="37338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99"/>
                </a:solidFill>
                <a:cs typeface="Times New Roman" pitchFamily="18" charset="0"/>
              </a:rPr>
              <a:t>Natuurlijke eenheden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914400" y="2667000"/>
            <a:ext cx="15382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In ons vak: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914400" y="3505200"/>
            <a:ext cx="9715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en dus</a:t>
            </a: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914400" y="4495800"/>
            <a:ext cx="6413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ook</a:t>
            </a:r>
          </a:p>
        </p:txBody>
      </p:sp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5286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676400"/>
            <a:ext cx="1695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667000"/>
            <a:ext cx="1247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505200"/>
            <a:ext cx="4733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3150" y="4648200"/>
            <a:ext cx="2762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 useBgFill="1">
        <p:nvSpPr>
          <p:cNvPr id="16387" name="Rectangle 2"/>
          <p:cNvSpPr>
            <a:spLocks noChangeArrowheads="1"/>
          </p:cNvSpPr>
          <p:nvPr/>
        </p:nvSpPr>
        <p:spPr bwMode="auto">
          <a:xfrm>
            <a:off x="1676400" y="6248400"/>
            <a:ext cx="37338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99"/>
                </a:solidFill>
                <a:cs typeface="Times New Roman" pitchFamily="18" charset="0"/>
              </a:rPr>
              <a:t>Eigenschappen van deeltjes: massa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6389" name="Picture 4" descr="lign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6858000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12827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Pelletron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05400" y="1066800"/>
            <a:ext cx="4381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of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09600" y="1066800"/>
            <a:ext cx="9286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massa</a:t>
            </a:r>
          </a:p>
        </p:txBody>
      </p:sp>
      <p:pic>
        <p:nvPicPr>
          <p:cNvPr id="16395" name="Picture 17" descr="pelle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7181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68770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massa is een invariant: een eigenschap van een deeltje!</a:t>
            </a: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066800"/>
            <a:ext cx="2543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04900"/>
            <a:ext cx="1476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99"/>
                </a:solidFill>
                <a:cs typeface="Times New Roman" pitchFamily="18" charset="0"/>
              </a:rPr>
              <a:t>Eigenschappen van deeltjes: massa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609600" y="1066800"/>
            <a:ext cx="9286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massa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1447800" y="4876800"/>
            <a:ext cx="5756275" cy="46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Het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 baseline="30000">
                <a:latin typeface="Times New Roman" pitchFamily="18" charset="0"/>
              </a:rPr>
              <a:t>0</a:t>
            </a:r>
            <a:r>
              <a:rPr lang="nl-NL" sz="2400">
                <a:latin typeface="Times New Roman" pitchFamily="18" charset="0"/>
              </a:rPr>
              <a:t> deeltje is neutraal en leeft 4.4 x 10</a:t>
            </a:r>
            <a:r>
              <a:rPr lang="nl-NL" sz="2400" baseline="30000">
                <a:latin typeface="Times New Roman" pitchFamily="18" charset="0"/>
              </a:rPr>
              <a:t>-24</a:t>
            </a:r>
            <a:r>
              <a:rPr lang="nl-NL" sz="2400">
                <a:latin typeface="Times New Roman" pitchFamily="18" charset="0"/>
              </a:rPr>
              <a:t> s</a:t>
            </a:r>
          </a:p>
        </p:txBody>
      </p:sp>
      <p:pic>
        <p:nvPicPr>
          <p:cNvPr id="17414" name="Picture 12" descr="r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617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47800" y="5654675"/>
            <a:ext cx="5735638" cy="46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massa kan bepaald worden uit </a:t>
            </a:r>
            <a:r>
              <a:rPr lang="nl-NL" sz="2400" i="1">
                <a:latin typeface="Times New Roman" pitchFamily="18" charset="0"/>
              </a:rPr>
              <a:t>E</a:t>
            </a:r>
            <a:r>
              <a:rPr lang="nl-NL" sz="2400">
                <a:latin typeface="Times New Roman" pitchFamily="18" charset="0"/>
              </a:rPr>
              <a:t> en </a:t>
            </a:r>
            <a:r>
              <a:rPr lang="nl-NL" sz="2400" b="1" i="1">
                <a:latin typeface="Times New Roman" pitchFamily="18" charset="0"/>
              </a:rPr>
              <a:t>p</a:t>
            </a:r>
            <a:r>
              <a:rPr lang="nl-NL" sz="2400">
                <a:latin typeface="Times New Roman" pitchFamily="18" charset="0"/>
              </a:rPr>
              <a:t> behoud</a:t>
            </a:r>
          </a:p>
        </p:txBody>
      </p:sp>
      <p:sp>
        <p:nvSpPr>
          <p:cNvPr id="17416" name="Rounded Rectangle 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0A812-7BD7-4B04-BBC2-B744F194AFFB}" type="slidenum">
              <a:rPr lang="en-US"/>
              <a:pPr>
                <a:defRPr/>
              </a:pPr>
              <a:t>16</a:t>
            </a:fld>
            <a:endParaRPr lang="en-US">
              <a:latin typeface="Times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99"/>
                </a:solidFill>
                <a:cs typeface="Times New Roman" pitchFamily="18" charset="0"/>
              </a:rPr>
              <a:t>Eigenschappen van deeltjes: massa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609600" y="1060450"/>
            <a:ext cx="35718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Massa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 baseline="30000">
                <a:latin typeface="Times New Roman" pitchFamily="18" charset="0"/>
              </a:rPr>
              <a:t>0</a:t>
            </a:r>
            <a:r>
              <a:rPr lang="nl-NL" sz="2400">
                <a:latin typeface="Times New Roman" pitchFamily="18" charset="0"/>
              </a:rPr>
              <a:t> deeltje: 768 MeV</a:t>
            </a:r>
            <a:r>
              <a:rPr lang="nl-NL"/>
              <a:t> 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3267075" cy="26479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</a:rPr>
              <a:t>Ontdekking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 baseline="30000">
                <a:latin typeface="Times New Roman" pitchFamily="18" charset="0"/>
              </a:rPr>
              <a:t>0</a:t>
            </a:r>
            <a:r>
              <a:rPr lang="nl-NL" sz="2400">
                <a:latin typeface="Times New Roman" pitchFamily="18" charset="0"/>
              </a:rPr>
              <a:t> deeltje.</a:t>
            </a:r>
          </a:p>
          <a:p>
            <a:r>
              <a:rPr lang="nl-NL" sz="2400">
                <a:latin typeface="Times New Roman" pitchFamily="18" charset="0"/>
              </a:rPr>
              <a:t> </a:t>
            </a:r>
          </a:p>
          <a:p>
            <a:r>
              <a:rPr lang="nl-NL" sz="2400">
                <a:latin typeface="Times New Roman" pitchFamily="18" charset="0"/>
              </a:rPr>
              <a:t>Er zijn drie </a:t>
            </a:r>
            <a:r>
              <a:rPr lang="nl-NL" sz="2400">
                <a:sym typeface="Symbol" pitchFamily="18" charset="2"/>
              </a:rPr>
              <a:t></a:t>
            </a:r>
            <a:r>
              <a:rPr lang="nl-NL" sz="2400">
                <a:latin typeface="Times New Roman" pitchFamily="18" charset="0"/>
              </a:rPr>
              <a:t> deeltjes</a:t>
            </a:r>
          </a:p>
          <a:p>
            <a:r>
              <a:rPr lang="nl-NL" sz="2400">
                <a:latin typeface="Times New Roman" pitchFamily="18" charset="0"/>
              </a:rPr>
              <a:t>Curve toont faseruimte</a:t>
            </a:r>
          </a:p>
          <a:p>
            <a:endParaRPr lang="nl-NL" sz="2400">
              <a:latin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</a:rPr>
              <a:t>Wat betekent de breedte,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</a:t>
            </a:r>
            <a:r>
              <a:rPr lang="nl-NL" sz="2800" baseline="-250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=151 MeV?</a:t>
            </a:r>
          </a:p>
        </p:txBody>
      </p:sp>
      <p:pic>
        <p:nvPicPr>
          <p:cNvPr id="18439" name="Picture 6" descr="mr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663" y="990600"/>
            <a:ext cx="51133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ounded Rectangle 8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0E76-2D4E-4291-A62D-159475B9F296}" type="slidenum">
              <a:rPr lang="en-US"/>
              <a:pPr>
                <a:defRPr/>
              </a:pPr>
              <a:t>17</a:t>
            </a:fld>
            <a:endParaRPr lang="en-US">
              <a:latin typeface="Times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Q</a:t>
            </a:r>
            <a:r>
              <a:rPr lang="en-GB" smtClean="0">
                <a:solidFill>
                  <a:srgbClr val="000099"/>
                </a:solidFill>
                <a:cs typeface="Times New Roman" pitchFamily="18" charset="0"/>
              </a:rPr>
              <a:t>-waarde van een reactie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43481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>
                <a:latin typeface="Times New Roman" pitchFamily="18" charset="0"/>
              </a:rPr>
              <a:t>Q = [(m</a:t>
            </a:r>
            <a:r>
              <a:rPr lang="nl-NL" sz="2400" i="1" baseline="-25000">
                <a:latin typeface="Times New Roman" pitchFamily="18" charset="0"/>
              </a:rPr>
              <a:t>b</a:t>
            </a:r>
            <a:r>
              <a:rPr lang="nl-NL" sz="2400" i="1">
                <a:latin typeface="Times New Roman" pitchFamily="18" charset="0"/>
              </a:rPr>
              <a:t>+m</a:t>
            </a:r>
            <a:r>
              <a:rPr lang="nl-NL" sz="2400" i="1" baseline="-25000">
                <a:latin typeface="Times New Roman" pitchFamily="18" charset="0"/>
              </a:rPr>
              <a:t>t</a:t>
            </a:r>
            <a:r>
              <a:rPr lang="nl-NL" sz="2400" i="1">
                <a:latin typeface="Times New Roman" pitchFamily="18" charset="0"/>
              </a:rPr>
              <a:t>)-(m</a:t>
            </a:r>
            <a:r>
              <a:rPr lang="nl-NL" sz="2400" i="1" baseline="-25000">
                <a:latin typeface="Times New Roman" pitchFamily="18" charset="0"/>
              </a:rPr>
              <a:t>1</a:t>
            </a:r>
            <a:r>
              <a:rPr lang="nl-NL" sz="2400" i="1">
                <a:latin typeface="Times New Roman" pitchFamily="18" charset="0"/>
              </a:rPr>
              <a:t>+m</a:t>
            </a:r>
            <a:r>
              <a:rPr lang="nl-NL" sz="2400" i="1" baseline="-25000">
                <a:latin typeface="Times New Roman" pitchFamily="18" charset="0"/>
              </a:rPr>
              <a:t>2</a:t>
            </a:r>
            <a:r>
              <a:rPr lang="nl-NL" sz="2400" i="1">
                <a:latin typeface="Times New Roman" pitchFamily="18" charset="0"/>
              </a:rPr>
              <a:t>+..+m</a:t>
            </a:r>
            <a:r>
              <a:rPr lang="nl-NL" sz="2400" i="1" baseline="-25000">
                <a:latin typeface="Times New Roman" pitchFamily="18" charset="0"/>
              </a:rPr>
              <a:t>n</a:t>
            </a:r>
            <a:r>
              <a:rPr lang="nl-NL" sz="2400" i="1">
                <a:latin typeface="Times New Roman" pitchFamily="18" charset="0"/>
              </a:rPr>
              <a:t>)]c</a:t>
            </a:r>
            <a:r>
              <a:rPr lang="nl-NL" sz="2400" i="1" baseline="30000">
                <a:latin typeface="Times New Roman" pitchFamily="18" charset="0"/>
              </a:rPr>
              <a:t>2</a:t>
            </a:r>
            <a:r>
              <a:rPr lang="nl-NL"/>
              <a:t> </a:t>
            </a:r>
          </a:p>
        </p:txBody>
      </p:sp>
      <p:pic>
        <p:nvPicPr>
          <p:cNvPr id="19463" name="Picture 6" descr="mde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3105150"/>
            <a:ext cx="6362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1384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>
                <a:latin typeface="Times New Roman" pitchFamily="18" charset="0"/>
              </a:rPr>
              <a:t>Q = T</a:t>
            </a:r>
            <a:r>
              <a:rPr lang="nl-NL" sz="2400" i="1" baseline="-25000">
                <a:latin typeface="Times New Roman" pitchFamily="18" charset="0"/>
              </a:rPr>
              <a:t>1</a:t>
            </a:r>
            <a:r>
              <a:rPr lang="nl-NL" sz="2400" i="1">
                <a:latin typeface="Times New Roman" pitchFamily="18" charset="0"/>
              </a:rPr>
              <a:t>+T</a:t>
            </a:r>
            <a:r>
              <a:rPr lang="nl-NL" sz="2400" i="1" baseline="-25000">
                <a:latin typeface="Times New Roman" pitchFamily="18" charset="0"/>
              </a:rPr>
              <a:t>2</a:t>
            </a:r>
            <a:r>
              <a:rPr lang="nl-NL" sz="2400" i="1">
                <a:latin typeface="Times New Roman" pitchFamily="18" charset="0"/>
              </a:rPr>
              <a:t>+..+T</a:t>
            </a:r>
            <a:r>
              <a:rPr lang="nl-NL" sz="2400" i="1" baseline="-25000">
                <a:latin typeface="Times New Roman" pitchFamily="18" charset="0"/>
              </a:rPr>
              <a:t>n</a:t>
            </a:r>
            <a:r>
              <a:rPr lang="nl-NL" sz="2400" i="1">
                <a:latin typeface="Times New Roman" pitchFamily="18" charset="0"/>
              </a:rPr>
              <a:t>+..-T</a:t>
            </a:r>
            <a:r>
              <a:rPr lang="nl-NL" sz="2400" i="1" baseline="-25000">
                <a:latin typeface="Times New Roman" pitchFamily="18" charset="0"/>
              </a:rPr>
              <a:t>b</a:t>
            </a:r>
            <a:r>
              <a:rPr lang="nl-NL"/>
              <a:t> 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4800600" y="2971800"/>
            <a:ext cx="3267075" cy="15525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</a:rPr>
              <a:t>Q - B</a:t>
            </a:r>
            <a:r>
              <a:rPr lang="nl-NL" sz="2400" i="1" baseline="-25000">
                <a:latin typeface="Times New Roman" pitchFamily="18" charset="0"/>
              </a:rPr>
              <a:t>d</a:t>
            </a:r>
            <a:r>
              <a:rPr lang="nl-NL" sz="2400">
                <a:latin typeface="Times New Roman" pitchFamily="18" charset="0"/>
              </a:rPr>
              <a:t> = 2.224564 MeV voor deuteron</a:t>
            </a:r>
          </a:p>
          <a:p>
            <a:endParaRPr lang="nl-NL" sz="2400">
              <a:latin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</a:rPr>
              <a:t>Reactie </a:t>
            </a:r>
            <a:r>
              <a:rPr lang="nl-NL" sz="2400" i="1">
                <a:latin typeface="Times New Roman" pitchFamily="18" charset="0"/>
              </a:rPr>
              <a:t>n + p</a:t>
            </a:r>
            <a:r>
              <a:rPr lang="nl-NL" sz="2400">
                <a:latin typeface="Times New Roman" pitchFamily="18" charset="0"/>
              </a:rPr>
              <a:t>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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d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+ 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2692400" cy="46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Voorbeeld: deuteron</a:t>
            </a:r>
            <a:endParaRPr lang="nl-NL"/>
          </a:p>
        </p:txBody>
      </p:sp>
      <p:sp>
        <p:nvSpPr>
          <p:cNvPr id="19467" name="Rounded Rectangle 1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6ADD4-4FEB-4CFB-B1C2-462C7C0CBE0E}" type="slidenum">
              <a:rPr lang="en-US"/>
              <a:pPr>
                <a:defRPr/>
              </a:pPr>
              <a:t>18</a:t>
            </a:fld>
            <a:endParaRPr lang="en-US">
              <a:latin typeface="Times" pitchFamily="18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Levensduur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70866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ounded Rectangle 6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35115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>
                <a:latin typeface="Times New Roman" pitchFamily="18" charset="0"/>
              </a:rPr>
              <a:t>dN=-</a:t>
            </a:r>
            <a:r>
              <a:rPr lang="nl-NL" sz="2400" i="1"/>
              <a:t>l</a:t>
            </a:r>
            <a:r>
              <a:rPr lang="nl-NL" sz="2400" i="1">
                <a:latin typeface="Times New Roman" pitchFamily="18" charset="0"/>
              </a:rPr>
              <a:t>N(t)dt </a:t>
            </a:r>
            <a:r>
              <a:rPr lang="nl-NL">
                <a:sym typeface="Symbol" pitchFamily="18" charset="2"/>
              </a:rPr>
              <a:t>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N(t)=N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e</a:t>
            </a:r>
            <a:r>
              <a:rPr lang="nl-NL" sz="2400" i="1" baseline="30000">
                <a:latin typeface="Times New Roman" pitchFamily="18" charset="0"/>
                <a:sym typeface="Symbol" pitchFamily="18" charset="2"/>
              </a:rPr>
              <a:t>-</a:t>
            </a:r>
            <a:r>
              <a:rPr lang="nl-NL" sz="2400" i="1" baseline="30000">
                <a:sym typeface="Symbol" pitchFamily="18" charset="2"/>
              </a:rPr>
              <a:t>l</a:t>
            </a:r>
            <a:r>
              <a:rPr lang="nl-NL" sz="2400" i="1" baseline="30000">
                <a:latin typeface="Times New Roman" pitchFamily="18" charset="0"/>
                <a:sym typeface="Symbol" pitchFamily="18" charset="2"/>
              </a:rPr>
              <a:t>t</a:t>
            </a:r>
            <a:r>
              <a:rPr lang="nl-NL" baseline="30000"/>
              <a:t> 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4648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 baseline="30000">
                <a:latin typeface="Times New Roman" pitchFamily="18" charset="0"/>
              </a:rPr>
              <a:t>0</a:t>
            </a:r>
            <a:r>
              <a:rPr lang="nl-NL" sz="2400">
                <a:latin typeface="Times New Roman" pitchFamily="18" charset="0"/>
              </a:rPr>
              <a:t> deeltje breedte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</a:t>
            </a:r>
            <a:r>
              <a:rPr lang="nl-NL" sz="2800" baseline="-25000">
                <a:latin typeface="Times New Roman" pitchFamily="18" charset="0"/>
                <a:sym typeface="Symbol" pitchFamily="18" charset="2"/>
              </a:rPr>
              <a:t>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=151 MeV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52400" y="2057400"/>
            <a:ext cx="27559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t </a:t>
            </a:r>
            <a:r>
              <a:rPr lang="nl-NL" sz="2400" i="1">
                <a:latin typeface="Times New Roman" pitchFamily="18" charset="0"/>
              </a:rPr>
              <a:t>= 1/</a:t>
            </a:r>
            <a:r>
              <a:rPr lang="nl-NL" sz="2400" i="1"/>
              <a:t>l </a:t>
            </a:r>
            <a:r>
              <a:rPr lang="nl-NL" sz="2400">
                <a:latin typeface="Times New Roman" pitchFamily="18" charset="0"/>
              </a:rPr>
              <a:t>en</a:t>
            </a:r>
            <a:r>
              <a:rPr lang="nl-NL" sz="2400" i="1">
                <a:latin typeface="Times New Roman" pitchFamily="18" charset="0"/>
              </a:rPr>
              <a:t> </a:t>
            </a:r>
            <a:r>
              <a:rPr lang="nl-NL" sz="2400" i="1"/>
              <a:t>t</a:t>
            </a:r>
            <a:r>
              <a:rPr lang="nl-NL" sz="2400" i="1" baseline="-25000">
                <a:latin typeface="Times New Roman" pitchFamily="18" charset="0"/>
              </a:rPr>
              <a:t>1/2</a:t>
            </a:r>
            <a:r>
              <a:rPr lang="nl-NL" sz="2400" i="1">
                <a:latin typeface="Times New Roman" pitchFamily="18" charset="0"/>
              </a:rPr>
              <a:t>=</a:t>
            </a:r>
            <a:r>
              <a:rPr lang="nl-NL" sz="2400" i="1"/>
              <a:t>t</a:t>
            </a:r>
            <a:r>
              <a:rPr lang="nl-NL" sz="2400" i="1">
                <a:latin typeface="Times New Roman" pitchFamily="18" charset="0"/>
              </a:rPr>
              <a:t> </a:t>
            </a:r>
            <a:r>
              <a:rPr lang="nl-NL" sz="2400">
                <a:latin typeface="Times New Roman" pitchFamily="18" charset="0"/>
              </a:rPr>
              <a:t>ln</a:t>
            </a:r>
            <a:r>
              <a:rPr lang="nl-NL" sz="2400" i="1">
                <a:latin typeface="Times New Roman" pitchFamily="18" charset="0"/>
              </a:rPr>
              <a:t>2</a:t>
            </a:r>
            <a:r>
              <a:rPr lang="nl-NL" baseline="30000"/>
              <a:t> </a:t>
            </a: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Lijnbreedte 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" name="Picture 7" descr="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419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6553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72050"/>
            <a:ext cx="5505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181600"/>
            <a:ext cx="3705225" cy="80962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Rounded Rectangle 10"/>
          <p:cNvSpPr>
            <a:spLocks noChangeArrowheads="1"/>
          </p:cNvSpPr>
          <p:nvPr/>
        </p:nvSpPr>
        <p:spPr bwMode="auto">
          <a:xfrm>
            <a:off x="86868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7171" name="Text Box 23"/>
          <p:cNvSpPr txBox="1">
            <a:spLocks noChangeArrowheads="1"/>
          </p:cNvSpPr>
          <p:nvPr/>
        </p:nvSpPr>
        <p:spPr bwMode="auto">
          <a:xfrm>
            <a:off x="3186113" y="304800"/>
            <a:ext cx="2033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 Rounded MT Bold" pitchFamily="34" charset="0"/>
              </a:rPr>
              <a:t>Overzicht</a:t>
            </a:r>
            <a:endParaRPr lang="en-US" sz="2400" b="1" i="1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522264" name="Rectangle 24"/>
          <p:cNvSpPr>
            <a:spLocks noChangeArrowheads="1"/>
          </p:cNvSpPr>
          <p:nvPr/>
        </p:nvSpPr>
        <p:spPr bwMode="auto">
          <a:xfrm>
            <a:off x="381000" y="838200"/>
            <a:ext cx="8534400" cy="5486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latin typeface="Arial" charset="0"/>
              </a:rPr>
              <a:t>Docent </a:t>
            </a:r>
            <a:r>
              <a:rPr lang="en-US" sz="2400" b="1" dirty="0" err="1">
                <a:latin typeface="Arial" charset="0"/>
              </a:rPr>
              <a:t>informatie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Jo van den Brand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Email: 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  <a:hlinkClick r:id="rId3"/>
              </a:rPr>
              <a:t>jo@nikhef.nl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URL: 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  <a:hlinkClick r:id="rId4"/>
              </a:rPr>
              <a:t>www.nikhef.nl/~jo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0620 539 484 / 020 444 7900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Kamer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: T2.69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latin typeface="Arial" charset="0"/>
              </a:rPr>
              <a:t>Rooster </a:t>
            </a:r>
            <a:r>
              <a:rPr lang="en-US" sz="2400" b="1" dirty="0" err="1">
                <a:latin typeface="Arial" charset="0"/>
              </a:rPr>
              <a:t>informatie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Dinsdag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13:30 – 15:15 in S655 (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totaal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8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keer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); HC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vdB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Donderdag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15:30 – 17:15 in S345 (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totaal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7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keer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); WC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Roel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Aaij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Boek</a:t>
            </a:r>
            <a:r>
              <a:rPr lang="en-US" sz="2400" b="1" dirty="0">
                <a:latin typeface="Arial" charset="0"/>
              </a:rPr>
              <a:t> en </a:t>
            </a:r>
            <a:r>
              <a:rPr lang="en-US" sz="2400" b="1" dirty="0" err="1">
                <a:latin typeface="Arial" charset="0"/>
              </a:rPr>
              <a:t>dictaat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Andrews &amp;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Jelley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Hoofdstukken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8 en 9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Zie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website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voor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pdf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van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dictaat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Cijfer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Huiswerk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20%,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tentamen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80%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610600" y="4572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8610600" y="7620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76200"/>
            <a:ext cx="2540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Algemene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ontwikkeling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92113"/>
            <a:ext cx="1570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Tentamenstof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96913"/>
            <a:ext cx="158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informatie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57800" y="228600"/>
            <a:ext cx="1905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d </a:t>
            </a:r>
            <a:r>
              <a:rPr lang="nl-NL" sz="2400" i="1">
                <a:sym typeface="Symbol" pitchFamily="18" charset="2"/>
              </a:rPr>
              <a:t>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1 + 2</a:t>
            </a:r>
            <a:endParaRPr lang="nl-NL" sz="2400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Twee-deeltjes verval 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095625"/>
            <a:ext cx="7943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676400"/>
            <a:ext cx="3838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743075"/>
            <a:ext cx="2028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228600" y="2590800"/>
            <a:ext cx="3276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Discreet spectrum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352800"/>
            <a:ext cx="494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77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228725"/>
            <a:ext cx="5407025" cy="562927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40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257800" y="228600"/>
            <a:ext cx="2286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d </a:t>
            </a:r>
            <a:r>
              <a:rPr lang="nl-NL" sz="2400" i="1">
                <a:sym typeface="Symbol" pitchFamily="18" charset="2"/>
              </a:rPr>
              <a:t>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1 + 2 + 3</a:t>
            </a:r>
            <a:endParaRPr lang="nl-NL" sz="2400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Drie-deeltjes verval 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5105400" y="2224088"/>
            <a:ext cx="3733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2) Terugstootkern oneindig zwaar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47888"/>
            <a:ext cx="448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05088"/>
            <a:ext cx="364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48100"/>
            <a:ext cx="857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33400" y="3838575"/>
            <a:ext cx="23622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3) Neutrino massaloos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57200" y="1690688"/>
            <a:ext cx="3733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1) Terugstootkern wordt niet gemeten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495800" y="3824288"/>
            <a:ext cx="32766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4) Matrixelement </a:t>
            </a:r>
            <a:r>
              <a:rPr lang="nl-NL" i="1">
                <a:latin typeface="Times New Roman" pitchFamily="18" charset="0"/>
                <a:sym typeface="Symbol" pitchFamily="18" charset="2"/>
              </a:rPr>
              <a:t>M</a:t>
            </a:r>
            <a:r>
              <a:rPr lang="nl-NL">
                <a:latin typeface="Times New Roman" pitchFamily="18" charset="0"/>
                <a:sym typeface="Symbol" pitchFamily="18" charset="2"/>
              </a:rPr>
              <a:t> is constant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33400" y="4586288"/>
            <a:ext cx="51816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5) Integreer over neutrino impuls en richting elektron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586288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58628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229225"/>
            <a:ext cx="5210175" cy="1095375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70" name="AutoShape 20"/>
          <p:cNvSpPr>
            <a:spLocks noChangeArrowheads="1"/>
          </p:cNvSpPr>
          <p:nvPr/>
        </p:nvSpPr>
        <p:spPr bwMode="auto">
          <a:xfrm>
            <a:off x="1828800" y="5410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2895600" y="6491288"/>
            <a:ext cx="32766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Het elektron energiespectrum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31830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182813"/>
            <a:ext cx="6172200" cy="4675187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762000"/>
            <a:ext cx="7067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Rounded Rectangle 2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3" grpId="0" animBg="1"/>
      <p:bldP spid="23564" grpId="0" animBg="1"/>
      <p:bldP spid="23565" grpId="0" animBg="1"/>
      <p:bldP spid="23566" grpId="0" animBg="1"/>
      <p:bldP spid="23570" grpId="0" animBg="1"/>
      <p:bldP spid="235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2457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38375"/>
            <a:ext cx="6981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Drie-deeltjes verval: Kurie plot 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5210175" cy="10953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657600" y="1676400"/>
            <a:ext cx="152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imes New Roman" pitchFamily="18" charset="0"/>
                <a:sym typeface="Symbol" pitchFamily="18" charset="2"/>
              </a:rPr>
              <a:t>Kurie plot</a:t>
            </a:r>
            <a:endParaRPr lang="nl-NL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458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85950"/>
            <a:ext cx="3228975" cy="933450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84" name="AutoShape 20"/>
          <p:cNvSpPr>
            <a:spLocks noChangeArrowheads="1"/>
          </p:cNvSpPr>
          <p:nvPr/>
        </p:nvSpPr>
        <p:spPr bwMode="auto">
          <a:xfrm>
            <a:off x="5562600" y="1676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22"/>
          <p:cNvSpPr txBox="1">
            <a:spLocks noChangeArrowheads="1"/>
          </p:cNvSpPr>
          <p:nvPr/>
        </p:nvSpPr>
        <p:spPr bwMode="auto">
          <a:xfrm>
            <a:off x="3581400" y="2971800"/>
            <a:ext cx="685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H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7162800" y="5181600"/>
            <a:ext cx="1524000" cy="8223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Neutrino massa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3285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90750"/>
            <a:ext cx="4143375" cy="4667250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88" name="Rounded Rectangle 11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Spin – intrinsiek impulsmoment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85800" y="933450"/>
            <a:ext cx="76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Spin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5486400" y="1314450"/>
            <a:ext cx="27432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>
                <a:latin typeface="Times New Roman" pitchFamily="18" charset="0"/>
                <a:sym typeface="Symbol" pitchFamily="18" charset="2"/>
              </a:rPr>
              <a:t>Heliciteit </a:t>
            </a:r>
            <a:r>
              <a:rPr lang="nl-NL" sz="2000">
                <a:sym typeface="Symbol" pitchFamily="18" charset="2"/>
              </a:rPr>
              <a:t>l</a:t>
            </a:r>
            <a:r>
              <a:rPr lang="nl-NL" sz="2000">
                <a:latin typeface="Times New Roman" pitchFamily="18" charset="0"/>
                <a:sym typeface="Symbol" pitchFamily="18" charset="2"/>
              </a:rPr>
              <a:t> indien </a:t>
            </a:r>
            <a:r>
              <a:rPr lang="nl-NL" sz="2000" i="1">
                <a:latin typeface="Times New Roman" pitchFamily="18" charset="0"/>
                <a:sym typeface="Symbol" pitchFamily="18" charset="2"/>
              </a:rPr>
              <a:t>m=0</a:t>
            </a:r>
            <a:endParaRPr lang="nl-NL" sz="2000" i="1" baseline="-25000">
              <a:latin typeface="Times New Roman" pitchFamily="18" charset="0"/>
              <a:sym typeface="Symbol" pitchFamily="18" charset="2"/>
            </a:endParaRPr>
          </a:p>
        </p:txBody>
      </p:sp>
      <p:sp useBgFill="1">
        <p:nvSpPr>
          <p:cNvPr id="25607" name="Rectangle 15"/>
          <p:cNvSpPr>
            <a:spLocks noChangeArrowheads="1"/>
          </p:cNvSpPr>
          <p:nvPr/>
        </p:nvSpPr>
        <p:spPr bwMode="auto">
          <a:xfrm>
            <a:off x="3733800" y="6553200"/>
            <a:ext cx="15240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57250"/>
            <a:ext cx="3248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38200"/>
            <a:ext cx="2857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76400"/>
            <a:ext cx="39147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24"/>
          <p:cNvSpPr txBox="1">
            <a:spLocks noChangeArrowheads="1"/>
          </p:cNvSpPr>
          <p:nvPr/>
        </p:nvSpPr>
        <p:spPr bwMode="auto">
          <a:xfrm>
            <a:off x="685800" y="1905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Wigner rotatiematrices: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561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" y="3019425"/>
            <a:ext cx="3724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533650"/>
            <a:ext cx="3781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" y="5372100"/>
            <a:ext cx="6229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29"/>
          <p:cNvSpPr txBox="1">
            <a:spLocks noChangeArrowheads="1"/>
          </p:cNvSpPr>
          <p:nvPr/>
        </p:nvSpPr>
        <p:spPr bwMode="auto">
          <a:xfrm>
            <a:off x="685800" y="4762500"/>
            <a:ext cx="3733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Optellen impulsmomenten: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616" name="Rounded Rectangle 15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7BFC9-F47D-4ADF-B839-1AE10C4DDE55}" type="slidenum">
              <a:rPr lang="en-US"/>
              <a:pPr>
                <a:defRPr/>
              </a:pPr>
              <a:t>24</a:t>
            </a:fld>
            <a:endParaRPr lang="en-US">
              <a:latin typeface="Times" pitchFamily="18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Hoge-spin toestanden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 useBgFill="1">
        <p:nvSpPr>
          <p:cNvPr id="26630" name="Rectangle 5"/>
          <p:cNvSpPr>
            <a:spLocks noChangeArrowheads="1"/>
          </p:cNvSpPr>
          <p:nvPr/>
        </p:nvSpPr>
        <p:spPr bwMode="auto">
          <a:xfrm>
            <a:off x="3733800" y="6553200"/>
            <a:ext cx="15240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762000"/>
            <a:ext cx="42941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6019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Productiemechanisme: zware ionenbotsing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3899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5100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899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333750"/>
            <a:ext cx="3667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ounded Rectangle 1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Hadron structuur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7007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2486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2095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00600"/>
            <a:ext cx="2228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4267200"/>
            <a:ext cx="640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u="sng">
                <a:latin typeface="Times New Roman" pitchFamily="18" charset="0"/>
                <a:sym typeface="Symbol" pitchFamily="18" charset="2"/>
              </a:rPr>
              <a:t>Reactiekans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: effectief oppervlak / totaal oppervlak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766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876800"/>
            <a:ext cx="2495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600200"/>
            <a:ext cx="2428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791200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2575" y="5286375"/>
            <a:ext cx="3781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4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39624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Voorbeelden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981200" y="11430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Foton-koolstof/lood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867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713" y="0"/>
            <a:ext cx="407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0"/>
            <a:ext cx="54102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1143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-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238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U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Rounded Rectangle 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4676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Differenti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ë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le werkzame doorsnede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4267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Hoekafhankelijke reactiekans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905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ge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ï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ntegreerd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914400"/>
            <a:ext cx="46863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76400"/>
            <a:ext cx="1866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5172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85800" y="4953000"/>
            <a:ext cx="1905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isotroop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970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876800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Diffractieve verstrooiing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3400" y="1462088"/>
            <a:ext cx="3886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Vergelijk met diffractie van licht aan een zwarte schijf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25" name="Oval 12"/>
          <p:cNvSpPr>
            <a:spLocks noChangeArrowheads="1"/>
          </p:cNvSpPr>
          <p:nvPr/>
        </p:nvSpPr>
        <p:spPr bwMode="auto">
          <a:xfrm>
            <a:off x="3124200" y="3062288"/>
            <a:ext cx="381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14"/>
          <p:cNvSpPr>
            <a:spLocks noChangeArrowheads="1"/>
          </p:cNvSpPr>
          <p:nvPr/>
        </p:nvSpPr>
        <p:spPr bwMode="auto">
          <a:xfrm>
            <a:off x="3048000" y="3062288"/>
            <a:ext cx="381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7" name="Picture 17" descr="mu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2389188"/>
            <a:ext cx="5800725" cy="394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28" name="Line 18"/>
          <p:cNvSpPr>
            <a:spLocks noChangeShapeType="1"/>
          </p:cNvSpPr>
          <p:nvPr/>
        </p:nvSpPr>
        <p:spPr bwMode="auto">
          <a:xfrm>
            <a:off x="990600" y="4357688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 flipH="1" flipV="1">
            <a:off x="2959100" y="4433888"/>
            <a:ext cx="12700" cy="12954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Rectangle 24"/>
          <p:cNvSpPr>
            <a:spLocks noChangeArrowheads="1"/>
          </p:cNvSpPr>
          <p:nvPr/>
        </p:nvSpPr>
        <p:spPr bwMode="auto">
          <a:xfrm>
            <a:off x="5410200" y="2528888"/>
            <a:ext cx="22860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25"/>
          <p:cNvSpPr>
            <a:spLocks noChangeShapeType="1"/>
          </p:cNvSpPr>
          <p:nvPr/>
        </p:nvSpPr>
        <p:spPr bwMode="auto">
          <a:xfrm flipH="1" flipV="1">
            <a:off x="8001000" y="2452688"/>
            <a:ext cx="0" cy="37338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Text Box 26"/>
          <p:cNvSpPr txBox="1">
            <a:spLocks noChangeArrowheads="1"/>
          </p:cNvSpPr>
          <p:nvPr/>
        </p:nvSpPr>
        <p:spPr bwMode="auto">
          <a:xfrm>
            <a:off x="7239000" y="1843088"/>
            <a:ext cx="1209675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latin typeface="Times New Roman" pitchFamily="18" charset="0"/>
              </a:rPr>
              <a:t>scherm</a:t>
            </a:r>
          </a:p>
        </p:txBody>
      </p:sp>
      <p:sp>
        <p:nvSpPr>
          <p:cNvPr id="30733" name="Rectangle 27"/>
          <p:cNvSpPr>
            <a:spLocks noChangeArrowheads="1"/>
          </p:cNvSpPr>
          <p:nvPr/>
        </p:nvSpPr>
        <p:spPr bwMode="auto">
          <a:xfrm>
            <a:off x="4876800" y="2376488"/>
            <a:ext cx="304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28"/>
          <p:cNvSpPr>
            <a:spLocks noChangeArrowheads="1"/>
          </p:cNvSpPr>
          <p:nvPr/>
        </p:nvSpPr>
        <p:spPr bwMode="auto">
          <a:xfrm>
            <a:off x="5029200" y="6186488"/>
            <a:ext cx="304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Rectangle 29"/>
          <p:cNvSpPr>
            <a:spLocks noChangeArrowheads="1"/>
          </p:cNvSpPr>
          <p:nvPr/>
        </p:nvSpPr>
        <p:spPr bwMode="auto">
          <a:xfrm>
            <a:off x="5029200" y="2528888"/>
            <a:ext cx="228600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30"/>
          <p:cNvSpPr>
            <a:spLocks noChangeShapeType="1"/>
          </p:cNvSpPr>
          <p:nvPr/>
        </p:nvSpPr>
        <p:spPr bwMode="auto">
          <a:xfrm>
            <a:off x="3048000" y="4357688"/>
            <a:ext cx="5181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Text Box 31"/>
          <p:cNvSpPr txBox="1">
            <a:spLocks noChangeArrowheads="1"/>
          </p:cNvSpPr>
          <p:nvPr/>
        </p:nvSpPr>
        <p:spPr bwMode="auto">
          <a:xfrm>
            <a:off x="5410200" y="5119688"/>
            <a:ext cx="1582738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latin typeface="Times New Roman" pitchFamily="18" charset="0"/>
              </a:rPr>
              <a:t>intensiteit</a:t>
            </a:r>
          </a:p>
        </p:txBody>
      </p:sp>
      <p:sp>
        <p:nvSpPr>
          <p:cNvPr id="30738" name="Text Box 32"/>
          <p:cNvSpPr txBox="1">
            <a:spLocks noChangeArrowheads="1"/>
          </p:cNvSpPr>
          <p:nvPr/>
        </p:nvSpPr>
        <p:spPr bwMode="auto">
          <a:xfrm>
            <a:off x="8191500" y="4217988"/>
            <a:ext cx="401638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i="1">
                <a:latin typeface="Times New Roman" pitchFamily="18" charset="0"/>
              </a:rPr>
              <a:t>P</a:t>
            </a:r>
          </a:p>
        </p:txBody>
      </p:sp>
      <p:sp>
        <p:nvSpPr>
          <p:cNvPr id="30739" name="Text Box 33"/>
          <p:cNvSpPr txBox="1">
            <a:spLocks noChangeArrowheads="1"/>
          </p:cNvSpPr>
          <p:nvPr/>
        </p:nvSpPr>
        <p:spPr bwMode="auto">
          <a:xfrm>
            <a:off x="8153400" y="3138488"/>
            <a:ext cx="441325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i="1">
                <a:latin typeface="Times New Roman" pitchFamily="18" charset="0"/>
              </a:rPr>
              <a:t>Q</a:t>
            </a:r>
          </a:p>
        </p:txBody>
      </p:sp>
      <p:sp>
        <p:nvSpPr>
          <p:cNvPr id="30740" name="Line 34"/>
          <p:cNvSpPr>
            <a:spLocks noChangeShapeType="1"/>
          </p:cNvSpPr>
          <p:nvPr/>
        </p:nvSpPr>
        <p:spPr bwMode="auto">
          <a:xfrm flipV="1">
            <a:off x="3048000" y="3367088"/>
            <a:ext cx="487680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Text Box 35"/>
          <p:cNvSpPr txBox="1">
            <a:spLocks noChangeArrowheads="1"/>
          </p:cNvSpPr>
          <p:nvPr/>
        </p:nvSpPr>
        <p:spPr bwMode="auto">
          <a:xfrm>
            <a:off x="4699000" y="3902075"/>
            <a:ext cx="369888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i="1"/>
              <a:t>q</a:t>
            </a:r>
          </a:p>
        </p:txBody>
      </p:sp>
      <p:sp>
        <p:nvSpPr>
          <p:cNvPr id="30742" name="Text Box 36"/>
          <p:cNvSpPr txBox="1">
            <a:spLocks noChangeArrowheads="1"/>
          </p:cNvSpPr>
          <p:nvPr/>
        </p:nvSpPr>
        <p:spPr bwMode="auto">
          <a:xfrm>
            <a:off x="990600" y="3352800"/>
            <a:ext cx="1057275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i="1">
                <a:latin typeface="Times New Roman" pitchFamily="18" charset="0"/>
              </a:rPr>
              <a:t>p=h/</a:t>
            </a:r>
            <a:r>
              <a:rPr lang="nl-NL" sz="2800" b="1" i="1"/>
              <a:t>l</a:t>
            </a:r>
          </a:p>
        </p:txBody>
      </p:sp>
      <p:sp useBgFill="1">
        <p:nvSpPr>
          <p:cNvPr id="30743" name="Rectangle 43"/>
          <p:cNvSpPr>
            <a:spLocks noChangeArrowheads="1"/>
          </p:cNvSpPr>
          <p:nvPr/>
        </p:nvSpPr>
        <p:spPr bwMode="auto">
          <a:xfrm>
            <a:off x="2133600" y="2743200"/>
            <a:ext cx="1295400" cy="3200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44"/>
          <p:cNvSpPr>
            <a:spLocks noChangeArrowheads="1"/>
          </p:cNvSpPr>
          <p:nvPr/>
        </p:nvSpPr>
        <p:spPr bwMode="auto">
          <a:xfrm>
            <a:off x="2895600" y="3657600"/>
            <a:ext cx="381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45"/>
          <p:cNvSpPr>
            <a:spLocks noChangeArrowheads="1"/>
          </p:cNvSpPr>
          <p:nvPr/>
        </p:nvSpPr>
        <p:spPr bwMode="auto">
          <a:xfrm>
            <a:off x="2819400" y="3657600"/>
            <a:ext cx="381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AutoShape 15"/>
          <p:cNvSpPr>
            <a:spLocks noChangeArrowheads="1"/>
          </p:cNvSpPr>
          <p:nvPr/>
        </p:nvSpPr>
        <p:spPr bwMode="auto">
          <a:xfrm>
            <a:off x="990600" y="4038600"/>
            <a:ext cx="16764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800600" y="1143000"/>
            <a:ext cx="3962400" cy="5562600"/>
            <a:chOff x="3116" y="-2677"/>
            <a:chExt cx="1926" cy="3096"/>
          </a:xfrm>
        </p:grpSpPr>
        <p:pic>
          <p:nvPicPr>
            <p:cNvPr id="3075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6" y="-2677"/>
              <a:ext cx="1926" cy="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1" name="Text Box 10"/>
            <p:cNvSpPr txBox="1">
              <a:spLocks noChangeArrowheads="1"/>
            </p:cNvSpPr>
            <p:nvPr/>
          </p:nvSpPr>
          <p:spPr bwMode="auto">
            <a:xfrm>
              <a:off x="3792" y="-336"/>
              <a:ext cx="1104" cy="25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400">
                  <a:latin typeface="Times New Roman" pitchFamily="18" charset="0"/>
                  <a:sym typeface="Symbol" pitchFamily="18" charset="2"/>
                </a:rPr>
                <a:t>1050 MeV</a:t>
              </a:r>
              <a:endParaRPr lang="nl-NL" sz="2400" baseline="-25000"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0748" name="Text Box 37"/>
          <p:cNvSpPr txBox="1">
            <a:spLocks noChangeArrowheads="1"/>
          </p:cNvSpPr>
          <p:nvPr/>
        </p:nvSpPr>
        <p:spPr bwMode="auto">
          <a:xfrm>
            <a:off x="1371600" y="5334000"/>
            <a:ext cx="207486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i="1">
                <a:latin typeface="Times New Roman" pitchFamily="18" charset="0"/>
              </a:rPr>
              <a:t>D </a:t>
            </a:r>
            <a:r>
              <a:rPr lang="nl-NL" sz="2800">
                <a:latin typeface="Times New Roman" pitchFamily="18" charset="0"/>
              </a:rPr>
              <a:t>sin</a:t>
            </a:r>
            <a:r>
              <a:rPr lang="nl-NL" sz="2800" b="1" i="1">
                <a:latin typeface="Times New Roman" pitchFamily="18" charset="0"/>
              </a:rPr>
              <a:t> </a:t>
            </a:r>
            <a:r>
              <a:rPr lang="nl-NL" sz="2800" b="1" i="1"/>
              <a:t>q </a:t>
            </a:r>
            <a:r>
              <a:rPr lang="nl-NL" sz="2800" b="1" i="1">
                <a:sym typeface="Symbol" pitchFamily="18" charset="2"/>
              </a:rPr>
              <a:t> </a:t>
            </a:r>
            <a:r>
              <a:rPr lang="nl-NL" sz="2800" b="1" i="1">
                <a:latin typeface="Times New Roman" pitchFamily="18" charset="0"/>
                <a:sym typeface="Symbol" pitchFamily="18" charset="2"/>
              </a:rPr>
              <a:t>n</a:t>
            </a:r>
            <a:r>
              <a:rPr lang="nl-NL" sz="2800" b="1" i="1"/>
              <a:t>l</a:t>
            </a:r>
            <a:r>
              <a:rPr lang="nl-NL" sz="2800" b="1" i="1">
                <a:latin typeface="Times New Roman" pitchFamily="18" charset="0"/>
              </a:rPr>
              <a:t> </a:t>
            </a:r>
            <a:endParaRPr lang="nl-NL" sz="28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49" name="Rounded Rectangle 33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Diffractieve verstrooiing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2286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Semi-klassiek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175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5905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1657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4400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34"/>
          <p:cNvSpPr txBox="1">
            <a:spLocks noChangeArrowheads="1"/>
          </p:cNvSpPr>
          <p:nvPr/>
        </p:nvSpPr>
        <p:spPr bwMode="auto">
          <a:xfrm>
            <a:off x="533400" y="2286000"/>
            <a:ext cx="1066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en dus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1755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810000"/>
            <a:ext cx="3581400" cy="762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56" name="Text Box 36"/>
          <p:cNvSpPr txBox="1">
            <a:spLocks noChangeArrowheads="1"/>
          </p:cNvSpPr>
          <p:nvPr/>
        </p:nvSpPr>
        <p:spPr bwMode="auto">
          <a:xfrm>
            <a:off x="609600" y="3962400"/>
            <a:ext cx="1752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 vinden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1757" name="Text Box 37"/>
          <p:cNvSpPr txBox="1">
            <a:spLocks noChangeArrowheads="1"/>
          </p:cNvSpPr>
          <p:nvPr/>
        </p:nvSpPr>
        <p:spPr bwMode="auto">
          <a:xfrm>
            <a:off x="685800" y="4953000"/>
            <a:ext cx="3124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l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max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hoort bij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 = R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+R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t</a:t>
            </a:r>
          </a:p>
        </p:txBody>
      </p:sp>
      <p:sp>
        <p:nvSpPr>
          <p:cNvPr id="2" name="Rounded Rectangle 13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6" grpId="0" animBg="1"/>
      <p:bldP spid="317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4343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Inleiding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Deeltjes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Verstrooiing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Kernmodellen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Vloeistofdruppel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Schillenmodel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Kernverval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Kernsplijting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Reactortheorie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Reactorbouw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Kernsplijting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Impact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Chernobyl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Bezoek reactor Delft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Straling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Interactie met materie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Biologische effecten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Kernfusie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Fusietheorie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Reactoren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Resonanties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685800"/>
            <a:ext cx="5524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3429000" cy="191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Voor attractieve potentiaal zijn er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gebonden toestanden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aangeslagen toestanden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resonanties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27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638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686300"/>
            <a:ext cx="525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010025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6"/>
          <p:cNvSpPr txBox="1">
            <a:spLocks noChangeArrowheads="1"/>
          </p:cNvSpPr>
          <p:nvPr/>
        </p:nvSpPr>
        <p:spPr bwMode="auto">
          <a:xfrm>
            <a:off x="228600" y="28194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Breit-Wigner relatie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2780" name="Text Box 17"/>
          <p:cNvSpPr txBox="1">
            <a:spLocks noChangeArrowheads="1"/>
          </p:cNvSpPr>
          <p:nvPr/>
        </p:nvSpPr>
        <p:spPr bwMode="auto">
          <a:xfrm>
            <a:off x="304800" y="39624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In COM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 useBgFill="1"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143000" y="5791200"/>
            <a:ext cx="228600" cy="366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i="1"/>
              <a:t>B</a:t>
            </a:r>
          </a:p>
        </p:txBody>
      </p:sp>
      <p:sp>
        <p:nvSpPr>
          <p:cNvPr id="32782" name="Text Box 19"/>
          <p:cNvSpPr txBox="1">
            <a:spLocks noChangeArrowheads="1"/>
          </p:cNvSpPr>
          <p:nvPr/>
        </p:nvSpPr>
        <p:spPr bwMode="auto">
          <a:xfrm>
            <a:off x="4572000" y="44958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Branching fractions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en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f</a:t>
            </a:r>
          </a:p>
        </p:txBody>
      </p:sp>
      <p:sp>
        <p:nvSpPr>
          <p:cNvPr id="32781" name="Text Box 20"/>
          <p:cNvSpPr txBox="1">
            <a:spLocks noChangeArrowheads="1"/>
          </p:cNvSpPr>
          <p:nvPr/>
        </p:nvSpPr>
        <p:spPr bwMode="auto">
          <a:xfrm>
            <a:off x="4572000" y="49530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Parti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ë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le breedten </a:t>
            </a:r>
            <a:r>
              <a:rPr lang="en-US" sz="2400">
                <a:sym typeface="Symbol" pitchFamily="18" charset="2"/>
              </a:rPr>
              <a:t>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>
                <a:sym typeface="Symbol" pitchFamily="18" charset="2"/>
              </a:rPr>
              <a:t>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en</a:t>
            </a:r>
            <a:r>
              <a:rPr lang="en-US" sz="2400">
                <a:sym typeface="Symbol" pitchFamily="18" charset="2"/>
              </a:rPr>
              <a:t> 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400">
                <a:sym typeface="Symbol" pitchFamily="18" charset="2"/>
              </a:rPr>
              <a:t>=</a:t>
            </a:r>
            <a:r>
              <a:rPr lang="nl-NL" sz="2400" i="1">
                <a:sym typeface="Symbol" pitchFamily="18" charset="2"/>
              </a:rPr>
              <a:t>B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400">
                <a:sym typeface="Symbol" pitchFamily="18" charset="2"/>
              </a:rPr>
              <a:t></a:t>
            </a:r>
            <a:r>
              <a:rPr lang="en-US">
                <a:sym typeface="Symbol" pitchFamily="18" charset="2"/>
              </a:rPr>
              <a:t> </a:t>
            </a:r>
            <a:endParaRPr lang="nl-NL">
              <a:sym typeface="Symbol" pitchFamily="18" charset="2"/>
            </a:endParaRPr>
          </a:p>
        </p:txBody>
      </p:sp>
      <p:pic>
        <p:nvPicPr>
          <p:cNvPr id="3278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638800"/>
            <a:ext cx="26384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ounded Rectangle 16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025" y="762000"/>
            <a:ext cx="55149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Rutherford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Marsden en Geiger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rond 1910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5715000" y="5334000"/>
            <a:ext cx="3429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Coulomb potentiaal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02013"/>
            <a:ext cx="41148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3886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Alfa deeltjes: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 4 – 7 MeV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486525"/>
            <a:ext cx="350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3850" y="5791200"/>
            <a:ext cx="5010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8FCD2-DD20-4BF0-9519-B20949501EA4}" type="slidenum">
              <a:rPr lang="en-US"/>
              <a:pPr>
                <a:defRPr/>
              </a:pPr>
              <a:t>32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4821" name="Rectangle 1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Rutherford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3429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Coulomb potentiaal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515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3733800"/>
            <a:ext cx="5972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4"/>
          <p:cNvSpPr txBox="1">
            <a:spLocks noChangeArrowheads="1"/>
          </p:cNvSpPr>
          <p:nvPr/>
        </p:nvSpPr>
        <p:spPr bwMode="auto">
          <a:xfrm>
            <a:off x="0" y="37338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Klassieke mechanica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482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86400"/>
            <a:ext cx="5314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2100" y="6146800"/>
            <a:ext cx="3695700" cy="685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0" y="50292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019800" y="5334000"/>
            <a:ext cx="2895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Voor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&lt; b &lt; 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+db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34832" name="Rounded Rectangle 16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6" grpId="0" animBg="1"/>
      <p:bldP spid="34830" grpId="0" animBg="1"/>
      <p:bldP spid="348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165CA-968B-4DB2-BBB6-5B6815BBAA35}" type="slidenum">
              <a:rPr lang="en-US"/>
              <a:pPr>
                <a:defRPr/>
              </a:pPr>
              <a:t>33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5845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Rutherford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304800" y="9906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Geldig voor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b &gt; 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=R</a:t>
            </a:r>
            <a:r>
              <a:rPr lang="nl-NL" sz="2400" i="1" baseline="-25000">
                <a:sym typeface="Symbol" pitchFamily="18" charset="2"/>
              </a:rPr>
              <a:t>a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+ R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t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ofwel</a:t>
            </a:r>
          </a:p>
        </p:txBody>
      </p:sp>
      <p:pic>
        <p:nvPicPr>
          <p:cNvPr id="3584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2600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3267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1695450"/>
            <a:ext cx="4257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Meet interactieafstand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min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versus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A </a:t>
            </a:r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304800" y="57150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Eigenlijk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 R</a:t>
            </a:r>
            <a:r>
              <a:rPr lang="nl-NL" sz="2400" i="1" baseline="-25000">
                <a:sym typeface="Symbol" pitchFamily="18" charset="2"/>
              </a:rPr>
              <a:t>a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+ R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t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+ R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s </a:t>
            </a:r>
            <a:endParaRPr lang="nl-N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53" name="Rounded Rectangle 1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51" grpId="0" animBg="1"/>
      <p:bldP spid="358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CE77-B312-4FF0-B8F0-C87FDB9F7C2C}" type="slidenum">
              <a:rPr lang="en-US"/>
              <a:pPr>
                <a:defRPr/>
              </a:pPr>
              <a:t>34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Rutherford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Rutherford vond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1295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Er geldt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259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Plot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b</a:t>
            </a:r>
            <a:r>
              <a:rPr lang="nl-NL" sz="2400" i="1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versus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1/3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5638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1724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72200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6172200"/>
            <a:ext cx="2295525" cy="4667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4724400" y="62484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228600" y="2286000"/>
            <a:ext cx="33528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Goede beschrijving dus</a:t>
            </a:r>
          </a:p>
          <a:p>
            <a:r>
              <a:rPr lang="nl-NL" sz="2000">
                <a:latin typeface="Times New Roman" pitchFamily="18" charset="0"/>
                <a:sym typeface="Symbol" pitchFamily="18" charset="2"/>
              </a:rPr>
              <a:t> - Coulombwet geldig op</a:t>
            </a:r>
          </a:p>
          <a:p>
            <a:r>
              <a:rPr lang="nl-NL" sz="2000">
                <a:latin typeface="Times New Roman" pitchFamily="18" charset="0"/>
                <a:sym typeface="Symbol" pitchFamily="18" charset="2"/>
              </a:rPr>
              <a:t>    korte afstand (femtometers)</a:t>
            </a:r>
          </a:p>
          <a:p>
            <a:r>
              <a:rPr lang="nl-NL" sz="2000">
                <a:latin typeface="Times New Roman" pitchFamily="18" charset="0"/>
                <a:sym typeface="Symbol" pitchFamily="18" charset="2"/>
              </a:rPr>
              <a:t> - Sterke WW korte dracht </a:t>
            </a:r>
          </a:p>
          <a:p>
            <a:r>
              <a:rPr lang="nl-NL" sz="2000">
                <a:latin typeface="Times New Roman" pitchFamily="18" charset="0"/>
                <a:sym typeface="Symbol" pitchFamily="18" charset="2"/>
              </a:rPr>
              <a:t> - Alle lading zit in kleine bol</a:t>
            </a:r>
            <a:endParaRPr lang="nl-NL" sz="20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80" name="Rounded Rectangle 15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  <p:bldP spid="36878" grpId="0" animBg="1"/>
      <p:bldP spid="368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6A5BC-E9ED-429C-9AC1-E18EB2672217}" type="slidenum">
              <a:rPr lang="en-US"/>
              <a:pPr>
                <a:defRPr/>
              </a:pPr>
              <a:t>35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Elektronen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28600" y="35052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Voor resolutie geldt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7897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25908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Meten van ladingsverdeling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7898" name="AutoShape 11"/>
          <p:cNvSpPr>
            <a:spLocks noChangeArrowheads="1"/>
          </p:cNvSpPr>
          <p:nvPr/>
        </p:nvSpPr>
        <p:spPr bwMode="auto">
          <a:xfrm>
            <a:off x="6934200" y="19050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962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5" y="1752600"/>
            <a:ext cx="1724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667000"/>
            <a:ext cx="5543550" cy="6762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790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505200"/>
            <a:ext cx="1590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228600" y="4343400"/>
            <a:ext cx="32004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Eerste Born benadering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(geen spin / terugstoot)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7904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419600"/>
            <a:ext cx="1057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953000" y="4343400"/>
            <a:ext cx="1066800" cy="409575"/>
            <a:chOff x="3072" y="2736"/>
            <a:chExt cx="672" cy="258"/>
          </a:xfrm>
        </p:grpSpPr>
        <p:pic>
          <p:nvPicPr>
            <p:cNvPr id="37913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2" y="2784"/>
              <a:ext cx="34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4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44" y="2736"/>
              <a:ext cx="30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800600"/>
            <a:ext cx="3781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4400550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228600" y="54102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Sferische symmetrie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7909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7125" y="5486400"/>
            <a:ext cx="1209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0" name="AutoShape 26"/>
          <p:cNvSpPr>
            <a:spLocks noChangeArrowheads="1"/>
          </p:cNvSpPr>
          <p:nvPr/>
        </p:nvSpPr>
        <p:spPr bwMode="auto">
          <a:xfrm>
            <a:off x="4038600" y="60198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11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5867400"/>
            <a:ext cx="3219450" cy="685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7912" name="Rounded Rectangle 2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8" grpId="0" animBg="1"/>
      <p:bldP spid="37903" grpId="0" animBg="1"/>
      <p:bldP spid="37908" grpId="0" animBg="1"/>
      <p:bldP spid="379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8B89F-56ED-4C97-95C2-95D9BAB3F5CD}" type="slidenum">
              <a:rPr lang="en-US"/>
              <a:pPr>
                <a:defRPr/>
              </a:pPr>
              <a:t>36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8917" name="AutoShape 28"/>
          <p:cNvSpPr>
            <a:spLocks noChangeArrowheads="1"/>
          </p:cNvSpPr>
          <p:nvPr/>
        </p:nvSpPr>
        <p:spPr bwMode="auto">
          <a:xfrm>
            <a:off x="457200" y="2667000"/>
            <a:ext cx="4419600" cy="1676400"/>
          </a:xfrm>
          <a:prstGeom prst="rightArrowCallout">
            <a:avLst>
              <a:gd name="adj1" fmla="val 25000"/>
              <a:gd name="adj2" fmla="val 25000"/>
              <a:gd name="adj3" fmla="val 43939"/>
              <a:gd name="adj4" fmla="val 66667"/>
            </a:avLst>
          </a:prstGeom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891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Elastische elektronen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25908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Afgeschermde Coulombpotentiaal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21" name="AutoShape 21"/>
          <p:cNvSpPr>
            <a:spLocks noChangeArrowheads="1"/>
          </p:cNvSpPr>
          <p:nvPr/>
        </p:nvSpPr>
        <p:spPr bwMode="auto">
          <a:xfrm>
            <a:off x="4038600" y="60198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2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1809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5181600" y="1143000"/>
            <a:ext cx="2209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 atoomstraal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892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714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Text Box 26"/>
          <p:cNvSpPr txBox="1">
            <a:spLocks noChangeArrowheads="1"/>
          </p:cNvSpPr>
          <p:nvPr/>
        </p:nvSpPr>
        <p:spPr bwMode="auto">
          <a:xfrm>
            <a:off x="228600" y="2057400"/>
            <a:ext cx="259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Integraal levert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892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2600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124200"/>
            <a:ext cx="3190875" cy="7143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8928" name="Text Box 30"/>
          <p:cNvSpPr txBox="1">
            <a:spLocks noChangeArrowheads="1"/>
          </p:cNvSpPr>
          <p:nvPr/>
        </p:nvSpPr>
        <p:spPr bwMode="auto">
          <a:xfrm>
            <a:off x="304800" y="45720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Overgedragen impuls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8929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495800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610100"/>
            <a:ext cx="1476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Text Box 33"/>
          <p:cNvSpPr txBox="1">
            <a:spLocks noChangeArrowheads="1"/>
          </p:cNvSpPr>
          <p:nvPr/>
        </p:nvSpPr>
        <p:spPr bwMode="auto">
          <a:xfrm>
            <a:off x="4876800" y="4572000"/>
            <a:ext cx="1828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met in COM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8932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867400"/>
            <a:ext cx="3533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5867400"/>
            <a:ext cx="2305050" cy="685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8934" name="Text Box 37"/>
          <p:cNvSpPr txBox="1">
            <a:spLocks noChangeArrowheads="1"/>
          </p:cNvSpPr>
          <p:nvPr/>
        </p:nvSpPr>
        <p:spPr bwMode="auto">
          <a:xfrm>
            <a:off x="304800" y="5181600"/>
            <a:ext cx="3124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Rutherford </a:t>
            </a:r>
            <a:r>
              <a:rPr lang="en-GB" sz="2400">
                <a:latin typeface="Times New Roman" pitchFamily="18" charset="0"/>
              </a:rPr>
              <a:t>verstrooi</a:t>
            </a:r>
            <a:r>
              <a:rPr lang="en-US" sz="2400">
                <a:latin typeface="Times New Roman" pitchFamily="18" charset="0"/>
              </a:rPr>
              <a:t>ï</a:t>
            </a:r>
            <a:r>
              <a:rPr lang="en-GB" sz="2400">
                <a:latin typeface="Times New Roman" pitchFamily="18" charset="0"/>
              </a:rPr>
              <a:t>ng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38935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105400"/>
            <a:ext cx="1590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6" name="Rounded Rectangle 25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20" grpId="0" animBg="1"/>
      <p:bldP spid="38921" grpId="0" animBg="1"/>
      <p:bldP spid="38923" grpId="0" animBg="1"/>
      <p:bldP spid="38925" grpId="0" animBg="1"/>
      <p:bldP spid="38928" grpId="0" animBg="1"/>
      <p:bldP spid="38931" grpId="0" animBg="1"/>
      <p:bldP spid="389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EF527-D29C-4D5D-866B-8DA0AEA0AE68}" type="slidenum">
              <a:rPr lang="en-US"/>
              <a:pPr>
                <a:defRPr/>
              </a:pPr>
              <a:t>37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39941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Elektronen verstrooi</a:t>
            </a:r>
            <a:r>
              <a:rPr lang="en-US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ng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4648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Uitgebreide sferisch symmetrische ladingsverdeling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228600" y="20574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potentiaal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24450" y="0"/>
            <a:ext cx="4019550" cy="2295525"/>
            <a:chOff x="3228" y="0"/>
            <a:chExt cx="2532" cy="1446"/>
          </a:xfrm>
        </p:grpSpPr>
        <p:pic>
          <p:nvPicPr>
            <p:cNvPr id="39964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8" y="0"/>
              <a:ext cx="2532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5" name="Rectangle 24"/>
            <p:cNvSpPr>
              <a:spLocks noChangeArrowheads="1"/>
            </p:cNvSpPr>
            <p:nvPr/>
          </p:nvSpPr>
          <p:spPr bwMode="auto">
            <a:xfrm>
              <a:off x="5168" y="1104"/>
              <a:ext cx="288" cy="28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81200"/>
            <a:ext cx="3048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3505200"/>
            <a:ext cx="4543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 Box 28"/>
          <p:cNvSpPr txBox="1">
            <a:spLocks noChangeArrowheads="1"/>
          </p:cNvSpPr>
          <p:nvPr/>
        </p:nvSpPr>
        <p:spPr bwMode="auto">
          <a:xfrm>
            <a:off x="228600" y="2819400"/>
            <a:ext cx="1981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matrixelement </a:t>
            </a:r>
            <a:endParaRPr lang="nl-NL" sz="2400" baseline="-25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994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819400"/>
            <a:ext cx="3781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Oval 30"/>
          <p:cNvSpPr>
            <a:spLocks noChangeArrowheads="1"/>
          </p:cNvSpPr>
          <p:nvPr/>
        </p:nvSpPr>
        <p:spPr bwMode="auto">
          <a:xfrm>
            <a:off x="6985000" y="1676400"/>
            <a:ext cx="152400" cy="152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48400" y="2743200"/>
            <a:ext cx="2286000" cy="685800"/>
            <a:chOff x="3936" y="1728"/>
            <a:chExt cx="1440" cy="432"/>
          </a:xfrm>
        </p:grpSpPr>
        <p:sp>
          <p:nvSpPr>
            <p:cNvPr id="39959" name="Text Box 31"/>
            <p:cNvSpPr txBox="1">
              <a:spLocks noChangeArrowheads="1"/>
            </p:cNvSpPr>
            <p:nvPr/>
          </p:nvSpPr>
          <p:spPr bwMode="auto">
            <a:xfrm>
              <a:off x="3984" y="17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400">
                  <a:latin typeface="Times New Roman" pitchFamily="18" charset="0"/>
                  <a:sym typeface="Symbol" pitchFamily="18" charset="2"/>
                </a:rPr>
                <a:t>met </a:t>
              </a:r>
              <a:endParaRPr lang="nl-NL" sz="2400" baseline="-25000">
                <a:latin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39960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0" y="1872"/>
              <a:ext cx="16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1" name="AutoShape 33"/>
            <p:cNvSpPr>
              <a:spLocks noChangeArrowheads="1"/>
            </p:cNvSpPr>
            <p:nvPr/>
          </p:nvSpPr>
          <p:spPr bwMode="auto">
            <a:xfrm>
              <a:off x="4688" y="1888"/>
              <a:ext cx="38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62" name="Picture 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6" y="1880"/>
              <a:ext cx="17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3" name="Rectangle 35"/>
            <p:cNvSpPr>
              <a:spLocks noChangeArrowheads="1"/>
            </p:cNvSpPr>
            <p:nvPr/>
          </p:nvSpPr>
          <p:spPr bwMode="auto">
            <a:xfrm>
              <a:off x="3936" y="1728"/>
              <a:ext cx="1440" cy="4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28600" y="5105400"/>
            <a:ext cx="8763000" cy="914400"/>
            <a:chOff x="96" y="3168"/>
            <a:chExt cx="5520" cy="576"/>
          </a:xfrm>
        </p:grpSpPr>
        <p:sp>
          <p:nvSpPr>
            <p:cNvPr id="39954" name="Text Box 37"/>
            <p:cNvSpPr txBox="1">
              <a:spLocks noChangeArrowheads="1"/>
            </p:cNvSpPr>
            <p:nvPr/>
          </p:nvSpPr>
          <p:spPr bwMode="auto">
            <a:xfrm>
              <a:off x="144" y="3324"/>
              <a:ext cx="1248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400">
                  <a:latin typeface="Times New Roman" pitchFamily="18" charset="0"/>
                  <a:sym typeface="Symbol" pitchFamily="18" charset="2"/>
                </a:rPr>
                <a:t>Form factor </a:t>
              </a:r>
              <a:endParaRPr lang="nl-NL" sz="2400" baseline="-25000">
                <a:latin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39955" name="Picture 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8" y="3336"/>
              <a:ext cx="312" cy="22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39956" name="Text Box 40"/>
            <p:cNvSpPr txBox="1">
              <a:spLocks noChangeArrowheads="1"/>
            </p:cNvSpPr>
            <p:nvPr/>
          </p:nvSpPr>
          <p:spPr bwMode="auto">
            <a:xfrm>
              <a:off x="1920" y="3324"/>
              <a:ext cx="1440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2400">
                  <a:latin typeface="Times New Roman" pitchFamily="18" charset="0"/>
                  <a:sym typeface="Symbol" pitchFamily="18" charset="2"/>
                </a:rPr>
                <a:t>ladingsverdeling </a:t>
              </a:r>
              <a:endParaRPr lang="nl-NL" sz="2400" baseline="-25000">
                <a:latin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39957" name="Picture 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6" y="3276"/>
              <a:ext cx="2088" cy="37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39958" name="Rectangle 43"/>
            <p:cNvSpPr>
              <a:spLocks noChangeArrowheads="1"/>
            </p:cNvSpPr>
            <p:nvPr/>
          </p:nvSpPr>
          <p:spPr bwMode="auto">
            <a:xfrm>
              <a:off x="96" y="3168"/>
              <a:ext cx="5520" cy="576"/>
            </a:xfrm>
            <a:prstGeom prst="rect">
              <a:avLst/>
            </a:prstGeom>
            <a:solidFill>
              <a:srgbClr val="FFCC00">
                <a:alpha val="9019"/>
              </a:srgbClr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3" name="Rounded Rectangle 3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D6531-135C-4EF3-ADC5-15BC2B072534}" type="slidenum">
              <a:rPr lang="en-US"/>
              <a:pPr>
                <a:defRPr/>
              </a:pPr>
              <a:t>38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096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en-GB" sz="2800" i="1" smtClean="0">
                <a:solidFill>
                  <a:srgbClr val="000099"/>
                </a:solidFill>
                <a:cs typeface="Times New Roman" pitchFamily="18" charset="0"/>
              </a:rPr>
              <a:t>Elastische elektronen verstrooi</a:t>
            </a:r>
            <a:r>
              <a:rPr lang="en-US" sz="2800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sz="2800" i="1" smtClean="0">
                <a:solidFill>
                  <a:srgbClr val="000099"/>
                </a:solidFill>
                <a:cs typeface="Times New Roman" pitchFamily="18" charset="0"/>
              </a:rPr>
              <a:t>ng - Voorbeelden</a:t>
            </a:r>
            <a:endParaRPr lang="en-US" sz="280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04888"/>
            <a:ext cx="66294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2286000" cy="191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Elektronen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aan lood: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- 502 MeV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208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Pb spinloos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- 12 decaden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54864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u="sng">
                <a:latin typeface="Times New Roman" pitchFamily="18" charset="0"/>
                <a:sym typeface="Symbol" pitchFamily="18" charset="2"/>
              </a:rPr>
              <a:t>Model-onafhankelijke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informatie over ladingsverdeling van nucleon en kernen</a:t>
            </a:r>
          </a:p>
        </p:txBody>
      </p:sp>
      <p:sp>
        <p:nvSpPr>
          <p:cNvPr id="40970" name="Rounded Rectangle 9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B6E11-7B2C-40F5-ABC9-F1D9EFCE5CA4}" type="slidenum">
              <a:rPr lang="en-US"/>
              <a:pPr>
                <a:defRPr/>
              </a:pPr>
              <a:t>39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198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en-GB" sz="2800" i="1" smtClean="0">
                <a:solidFill>
                  <a:srgbClr val="000099"/>
                </a:solidFill>
                <a:cs typeface="Times New Roman" pitchFamily="18" charset="0"/>
              </a:rPr>
              <a:t>Elastische elektronen verstrooi</a:t>
            </a:r>
            <a:r>
              <a:rPr lang="en-US" sz="2800" i="1" smtClean="0">
                <a:solidFill>
                  <a:srgbClr val="000099"/>
                </a:solidFill>
                <a:cs typeface="Times New Roman" pitchFamily="18" charset="0"/>
              </a:rPr>
              <a:t>ï</a:t>
            </a:r>
            <a:r>
              <a:rPr lang="en-GB" sz="2800" i="1" smtClean="0">
                <a:solidFill>
                  <a:srgbClr val="000099"/>
                </a:solidFill>
                <a:cs typeface="Times New Roman" pitchFamily="18" charset="0"/>
              </a:rPr>
              <a:t>ng - Voorbeelden</a:t>
            </a:r>
            <a:endParaRPr lang="en-US" sz="280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4199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34099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31"/>
          <p:cNvSpPr txBox="1">
            <a:spLocks noChangeArrowheads="1"/>
          </p:cNvSpPr>
          <p:nvPr/>
        </p:nvSpPr>
        <p:spPr bwMode="auto">
          <a:xfrm>
            <a:off x="4876800" y="184785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ladingsverdeling: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1994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831975"/>
            <a:ext cx="1600200" cy="6000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995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609850"/>
            <a:ext cx="3657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4900" y="2990850"/>
            <a:ext cx="1028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36"/>
          <p:cNvSpPr txBox="1">
            <a:spLocks noChangeArrowheads="1"/>
          </p:cNvSpPr>
          <p:nvPr/>
        </p:nvSpPr>
        <p:spPr bwMode="auto">
          <a:xfrm>
            <a:off x="4876800" y="990600"/>
            <a:ext cx="36576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Elektron-goud verstrooiing</a:t>
            </a:r>
          </a:p>
          <a:p>
            <a:r>
              <a:rPr lang="nl-NL" sz="2000">
                <a:latin typeface="Times New Roman" pitchFamily="18" charset="0"/>
                <a:sym typeface="Symbol" pitchFamily="18" charset="2"/>
              </a:rPr>
              <a:t> - energie: 153 MeV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998" name="Text Box 37"/>
          <p:cNvSpPr txBox="1">
            <a:spLocks noChangeArrowheads="1"/>
          </p:cNvSpPr>
          <p:nvPr/>
        </p:nvSpPr>
        <p:spPr bwMode="auto">
          <a:xfrm>
            <a:off x="5257800" y="6400800"/>
            <a:ext cx="3886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Ladingsdichtheid is constant!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999" name="Rounded Rectangle 14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7" grpId="0" animBg="1"/>
      <p:bldP spid="419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pic>
        <p:nvPicPr>
          <p:cNvPr id="567298" name="Picture 2" descr="atoomkern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3825875"/>
            <a:ext cx="16779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299" name="Picture 3" descr="atoom_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2606675"/>
            <a:ext cx="1506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0" name="Picture 4" descr="molekuul_FRUCT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700" y="1303338"/>
            <a:ext cx="16573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1" name="Picture 5" descr="blo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376363"/>
            <a:ext cx="11969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0050" y="1050925"/>
            <a:ext cx="3030538" cy="1939925"/>
            <a:chOff x="1200" y="1248"/>
            <a:chExt cx="1909" cy="1222"/>
          </a:xfrm>
        </p:grpSpPr>
        <p:sp>
          <p:nvSpPr>
            <p:cNvPr id="9282" name="Oval 7"/>
            <p:cNvSpPr>
              <a:spLocks noChangeArrowheads="1"/>
            </p:cNvSpPr>
            <p:nvPr/>
          </p:nvSpPr>
          <p:spPr bwMode="auto">
            <a:xfrm>
              <a:off x="1200" y="1845"/>
              <a:ext cx="48" cy="4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83" name="Oval 8"/>
            <p:cNvSpPr>
              <a:spLocks noChangeArrowheads="1"/>
            </p:cNvSpPr>
            <p:nvPr/>
          </p:nvSpPr>
          <p:spPr bwMode="auto">
            <a:xfrm>
              <a:off x="1872" y="1248"/>
              <a:ext cx="1237" cy="122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Line 9"/>
            <p:cNvSpPr>
              <a:spLocks noChangeShapeType="1"/>
            </p:cNvSpPr>
            <p:nvPr/>
          </p:nvSpPr>
          <p:spPr bwMode="auto">
            <a:xfrm>
              <a:off x="1215" y="1894"/>
              <a:ext cx="986" cy="5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85" name="Line 10"/>
            <p:cNvSpPr>
              <a:spLocks noChangeShapeType="1"/>
            </p:cNvSpPr>
            <p:nvPr/>
          </p:nvSpPr>
          <p:spPr bwMode="auto">
            <a:xfrm flipV="1">
              <a:off x="1218" y="1301"/>
              <a:ext cx="1015" cy="5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67307" name="Picture 11" descr="plantc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5163" y="1154113"/>
            <a:ext cx="11080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84638" y="1036638"/>
            <a:ext cx="3030537" cy="1939925"/>
            <a:chOff x="1200" y="1248"/>
            <a:chExt cx="1909" cy="1222"/>
          </a:xfrm>
        </p:grpSpPr>
        <p:sp>
          <p:nvSpPr>
            <p:cNvPr id="9278" name="Oval 13"/>
            <p:cNvSpPr>
              <a:spLocks noChangeArrowheads="1"/>
            </p:cNvSpPr>
            <p:nvPr/>
          </p:nvSpPr>
          <p:spPr bwMode="auto">
            <a:xfrm>
              <a:off x="1200" y="1845"/>
              <a:ext cx="48" cy="4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79" name="Oval 14"/>
            <p:cNvSpPr>
              <a:spLocks noChangeArrowheads="1"/>
            </p:cNvSpPr>
            <p:nvPr/>
          </p:nvSpPr>
          <p:spPr bwMode="auto">
            <a:xfrm>
              <a:off x="1872" y="1248"/>
              <a:ext cx="1237" cy="122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Line 15"/>
            <p:cNvSpPr>
              <a:spLocks noChangeShapeType="1"/>
            </p:cNvSpPr>
            <p:nvPr/>
          </p:nvSpPr>
          <p:spPr bwMode="auto">
            <a:xfrm>
              <a:off x="1215" y="1894"/>
              <a:ext cx="986" cy="5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81" name="Line 16"/>
            <p:cNvSpPr>
              <a:spLocks noChangeShapeType="1"/>
            </p:cNvSpPr>
            <p:nvPr/>
          </p:nvSpPr>
          <p:spPr bwMode="auto">
            <a:xfrm flipV="1">
              <a:off x="1218" y="1301"/>
              <a:ext cx="1015" cy="5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695950" y="1803400"/>
            <a:ext cx="3092450" cy="2543175"/>
            <a:chOff x="3736" y="1722"/>
            <a:chExt cx="1948" cy="1602"/>
          </a:xfrm>
        </p:grpSpPr>
        <p:sp>
          <p:nvSpPr>
            <p:cNvPr id="9274" name="Oval 18"/>
            <p:cNvSpPr>
              <a:spLocks noChangeArrowheads="1"/>
            </p:cNvSpPr>
            <p:nvPr/>
          </p:nvSpPr>
          <p:spPr bwMode="auto">
            <a:xfrm rot="2351444">
              <a:off x="4447" y="2102"/>
              <a:ext cx="1237" cy="122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9"/>
            <p:cNvSpPr>
              <a:spLocks noChangeArrowheads="1"/>
            </p:cNvSpPr>
            <p:nvPr/>
          </p:nvSpPr>
          <p:spPr bwMode="auto">
            <a:xfrm rot="2351444">
              <a:off x="3956" y="1935"/>
              <a:ext cx="120" cy="12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76" name="Line 20"/>
            <p:cNvSpPr>
              <a:spLocks noChangeShapeType="1"/>
            </p:cNvSpPr>
            <p:nvPr/>
          </p:nvSpPr>
          <p:spPr bwMode="auto">
            <a:xfrm rot="2351444">
              <a:off x="3736" y="2300"/>
              <a:ext cx="993" cy="3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7" name="Line 21"/>
            <p:cNvSpPr>
              <a:spLocks noChangeShapeType="1"/>
            </p:cNvSpPr>
            <p:nvPr/>
          </p:nvSpPr>
          <p:spPr bwMode="auto">
            <a:xfrm rot="2351444" flipV="1">
              <a:off x="4107" y="1722"/>
              <a:ext cx="1035" cy="6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022850" y="2947988"/>
            <a:ext cx="3276600" cy="2640012"/>
            <a:chOff x="3312" y="2443"/>
            <a:chExt cx="2064" cy="1663"/>
          </a:xfrm>
        </p:grpSpPr>
        <p:sp>
          <p:nvSpPr>
            <p:cNvPr id="9270" name="Oval 23"/>
            <p:cNvSpPr>
              <a:spLocks noChangeArrowheads="1"/>
            </p:cNvSpPr>
            <p:nvPr/>
          </p:nvSpPr>
          <p:spPr bwMode="auto">
            <a:xfrm rot="19090811" flipH="1">
              <a:off x="5015" y="2661"/>
              <a:ext cx="120" cy="12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71" name="Oval 24"/>
            <p:cNvSpPr>
              <a:spLocks noChangeArrowheads="1"/>
            </p:cNvSpPr>
            <p:nvPr/>
          </p:nvSpPr>
          <p:spPr bwMode="auto">
            <a:xfrm rot="19090811" flipH="1">
              <a:off x="3312" y="2884"/>
              <a:ext cx="1237" cy="122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25"/>
            <p:cNvSpPr>
              <a:spLocks noChangeShapeType="1"/>
            </p:cNvSpPr>
            <p:nvPr/>
          </p:nvSpPr>
          <p:spPr bwMode="auto">
            <a:xfrm rot="19090811" flipH="1">
              <a:off x="4218" y="3104"/>
              <a:ext cx="1158" cy="3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3" name="Line 26"/>
            <p:cNvSpPr>
              <a:spLocks noChangeShapeType="1"/>
            </p:cNvSpPr>
            <p:nvPr/>
          </p:nvSpPr>
          <p:spPr bwMode="auto">
            <a:xfrm rot="-2509189" flipH="1" flipV="1">
              <a:off x="3858" y="2443"/>
              <a:ext cx="1124" cy="6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328988" y="4465638"/>
            <a:ext cx="2762250" cy="1277937"/>
            <a:chOff x="2245" y="3399"/>
            <a:chExt cx="1740" cy="805"/>
          </a:xfrm>
        </p:grpSpPr>
        <p:sp>
          <p:nvSpPr>
            <p:cNvPr id="9266" name="Oval 28"/>
            <p:cNvSpPr>
              <a:spLocks noChangeArrowheads="1"/>
            </p:cNvSpPr>
            <p:nvPr/>
          </p:nvSpPr>
          <p:spPr bwMode="auto">
            <a:xfrm flipH="1">
              <a:off x="3744" y="3595"/>
              <a:ext cx="241" cy="249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67" name="Oval 29"/>
            <p:cNvSpPr>
              <a:spLocks noChangeArrowheads="1"/>
            </p:cNvSpPr>
            <p:nvPr/>
          </p:nvSpPr>
          <p:spPr bwMode="auto">
            <a:xfrm flipH="1">
              <a:off x="2245" y="3403"/>
              <a:ext cx="811" cy="80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0"/>
            <p:cNvSpPr>
              <a:spLocks noChangeShapeType="1"/>
            </p:cNvSpPr>
            <p:nvPr/>
          </p:nvSpPr>
          <p:spPr bwMode="auto">
            <a:xfrm flipH="1">
              <a:off x="2726" y="3838"/>
              <a:ext cx="1183" cy="3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9" name="Line 31"/>
            <p:cNvSpPr>
              <a:spLocks noChangeShapeType="1"/>
            </p:cNvSpPr>
            <p:nvPr/>
          </p:nvSpPr>
          <p:spPr bwMode="auto">
            <a:xfrm flipH="1" flipV="1">
              <a:off x="2690" y="3399"/>
              <a:ext cx="1184" cy="19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130550" y="3079750"/>
            <a:ext cx="3149600" cy="1501775"/>
            <a:chOff x="2120" y="2526"/>
            <a:chExt cx="1984" cy="946"/>
          </a:xfrm>
        </p:grpSpPr>
        <p:sp>
          <p:nvSpPr>
            <p:cNvPr id="9262" name="Oval 33"/>
            <p:cNvSpPr>
              <a:spLocks noChangeArrowheads="1"/>
            </p:cNvSpPr>
            <p:nvPr/>
          </p:nvSpPr>
          <p:spPr bwMode="auto">
            <a:xfrm rot="678015" flipH="1">
              <a:off x="2120" y="2526"/>
              <a:ext cx="811" cy="80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Oval 34"/>
            <p:cNvSpPr>
              <a:spLocks noChangeArrowheads="1"/>
            </p:cNvSpPr>
            <p:nvPr/>
          </p:nvSpPr>
          <p:spPr bwMode="auto">
            <a:xfrm rot="678015" flipH="1">
              <a:off x="3869" y="3106"/>
              <a:ext cx="235" cy="243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64" name="Line 35"/>
            <p:cNvSpPr>
              <a:spLocks noChangeShapeType="1"/>
            </p:cNvSpPr>
            <p:nvPr/>
          </p:nvSpPr>
          <p:spPr bwMode="auto">
            <a:xfrm rot="678015" flipH="1">
              <a:off x="2533" y="3203"/>
              <a:ext cx="1440" cy="26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5" name="Line 36"/>
            <p:cNvSpPr>
              <a:spLocks noChangeShapeType="1"/>
            </p:cNvSpPr>
            <p:nvPr/>
          </p:nvSpPr>
          <p:spPr bwMode="auto">
            <a:xfrm rot="678015" flipH="1" flipV="1">
              <a:off x="2637" y="2696"/>
              <a:ext cx="1448" cy="2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435850" y="4016375"/>
            <a:ext cx="1206500" cy="1774825"/>
            <a:chOff x="4832" y="3116"/>
            <a:chExt cx="760" cy="1118"/>
          </a:xfrm>
        </p:grpSpPr>
        <p:sp>
          <p:nvSpPr>
            <p:cNvPr id="9258" name="Oval 38"/>
            <p:cNvSpPr>
              <a:spLocks noChangeArrowheads="1"/>
            </p:cNvSpPr>
            <p:nvPr/>
          </p:nvSpPr>
          <p:spPr bwMode="auto">
            <a:xfrm rot="15040437" flipH="1">
              <a:off x="5118" y="3125"/>
              <a:ext cx="76" cy="76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59" name="Oval 39"/>
            <p:cNvSpPr>
              <a:spLocks noChangeArrowheads="1"/>
            </p:cNvSpPr>
            <p:nvPr/>
          </p:nvSpPr>
          <p:spPr bwMode="auto">
            <a:xfrm rot="15040437" flipH="1">
              <a:off x="4937" y="3579"/>
              <a:ext cx="659" cy="65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0"/>
            <p:cNvSpPr>
              <a:spLocks noChangeShapeType="1"/>
            </p:cNvSpPr>
            <p:nvPr/>
          </p:nvSpPr>
          <p:spPr bwMode="auto">
            <a:xfrm rot="15040437" flipH="1">
              <a:off x="5043" y="3361"/>
              <a:ext cx="617" cy="12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1" name="Line 41"/>
            <p:cNvSpPr>
              <a:spLocks noChangeShapeType="1"/>
            </p:cNvSpPr>
            <p:nvPr/>
          </p:nvSpPr>
          <p:spPr bwMode="auto">
            <a:xfrm rot="-6559563" flipH="1" flipV="1">
              <a:off x="4729" y="3307"/>
              <a:ext cx="608" cy="40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67338" name="Picture 42" descr="bolletje_3D_bruin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3988" y="4926013"/>
            <a:ext cx="715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39" name="Picture 43" descr="bolletje_3D_groen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5238" y="3241675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40" name="Picture 44" descr="bolletje_3D_geel_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4788" y="4622800"/>
            <a:ext cx="84296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284538" y="3198813"/>
            <a:ext cx="1019175" cy="1019175"/>
            <a:chOff x="2217" y="2601"/>
            <a:chExt cx="642" cy="642"/>
          </a:xfrm>
        </p:grpSpPr>
        <p:pic>
          <p:nvPicPr>
            <p:cNvPr id="9254" name="Picture 46" descr="bolletje_3D_roo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17" y="2601"/>
              <a:ext cx="64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5" name="Picture 47" descr="bolletje_3D_gee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57" y="297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48" descr="bolletje_3D_gro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13" y="2715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7" name="Picture 49" descr="bolletje_3D_gro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5" y="2751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484563" y="4618038"/>
            <a:ext cx="981075" cy="981075"/>
            <a:chOff x="2343" y="3495"/>
            <a:chExt cx="618" cy="618"/>
          </a:xfrm>
        </p:grpSpPr>
        <p:pic>
          <p:nvPicPr>
            <p:cNvPr id="9250" name="Picture 51" descr="bolletje_3D_blauw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43" y="3495"/>
              <a:ext cx="61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52" descr="bolletje_3D_gee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1" y="3645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53" descr="bolletje_3D_gee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51" y="3585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54" descr="bolletje_3D_gro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41" y="3837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276350" y="4416425"/>
            <a:ext cx="2678113" cy="1231900"/>
            <a:chOff x="952" y="3368"/>
            <a:chExt cx="1687" cy="776"/>
          </a:xfrm>
        </p:grpSpPr>
        <p:sp>
          <p:nvSpPr>
            <p:cNvPr id="9246" name="Oval 56"/>
            <p:cNvSpPr>
              <a:spLocks noChangeArrowheads="1"/>
            </p:cNvSpPr>
            <p:nvPr/>
          </p:nvSpPr>
          <p:spPr bwMode="auto">
            <a:xfrm flipH="1">
              <a:off x="2449" y="3580"/>
              <a:ext cx="190" cy="197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47" name="Oval 57"/>
            <p:cNvSpPr>
              <a:spLocks noChangeArrowheads="1"/>
            </p:cNvSpPr>
            <p:nvPr/>
          </p:nvSpPr>
          <p:spPr bwMode="auto">
            <a:xfrm flipH="1">
              <a:off x="952" y="3369"/>
              <a:ext cx="785" cy="77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58"/>
            <p:cNvSpPr>
              <a:spLocks noChangeShapeType="1"/>
            </p:cNvSpPr>
            <p:nvPr/>
          </p:nvSpPr>
          <p:spPr bwMode="auto">
            <a:xfrm flipH="1">
              <a:off x="1453" y="3778"/>
              <a:ext cx="1122" cy="3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9" name="Line 59"/>
            <p:cNvSpPr>
              <a:spLocks noChangeShapeType="1"/>
            </p:cNvSpPr>
            <p:nvPr/>
          </p:nvSpPr>
          <p:spPr bwMode="auto">
            <a:xfrm flipH="1" flipV="1">
              <a:off x="1389" y="3368"/>
              <a:ext cx="1172" cy="2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1057275" y="3035300"/>
            <a:ext cx="2678113" cy="1231900"/>
            <a:chOff x="952" y="3368"/>
            <a:chExt cx="1687" cy="776"/>
          </a:xfrm>
        </p:grpSpPr>
        <p:sp>
          <p:nvSpPr>
            <p:cNvPr id="9242" name="Oval 61"/>
            <p:cNvSpPr>
              <a:spLocks noChangeArrowheads="1"/>
            </p:cNvSpPr>
            <p:nvPr/>
          </p:nvSpPr>
          <p:spPr bwMode="auto">
            <a:xfrm flipH="1">
              <a:off x="2449" y="3580"/>
              <a:ext cx="190" cy="197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243" name="Oval 62"/>
            <p:cNvSpPr>
              <a:spLocks noChangeArrowheads="1"/>
            </p:cNvSpPr>
            <p:nvPr/>
          </p:nvSpPr>
          <p:spPr bwMode="auto">
            <a:xfrm flipH="1">
              <a:off x="952" y="3369"/>
              <a:ext cx="785" cy="77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63"/>
            <p:cNvSpPr>
              <a:spLocks noChangeShapeType="1"/>
            </p:cNvSpPr>
            <p:nvPr/>
          </p:nvSpPr>
          <p:spPr bwMode="auto">
            <a:xfrm flipH="1">
              <a:off x="1453" y="3778"/>
              <a:ext cx="1122" cy="3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5" name="Line 64"/>
            <p:cNvSpPr>
              <a:spLocks noChangeShapeType="1"/>
            </p:cNvSpPr>
            <p:nvPr/>
          </p:nvSpPr>
          <p:spPr bwMode="auto">
            <a:xfrm flipH="1" flipV="1">
              <a:off x="1389" y="3368"/>
              <a:ext cx="1172" cy="2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7361" name="Text Box 65"/>
          <p:cNvSpPr txBox="1">
            <a:spLocks noChangeArrowheads="1"/>
          </p:cNvSpPr>
          <p:nvPr/>
        </p:nvSpPr>
        <p:spPr bwMode="auto">
          <a:xfrm>
            <a:off x="6516688" y="5516563"/>
            <a:ext cx="1335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Elementair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sinds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1897</a:t>
            </a:r>
            <a:endParaRPr lang="en-GB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67362" name="Text Box 66"/>
          <p:cNvSpPr txBox="1">
            <a:spLocks noChangeArrowheads="1"/>
          </p:cNvSpPr>
          <p:nvPr/>
        </p:nvSpPr>
        <p:spPr bwMode="auto">
          <a:xfrm>
            <a:off x="26988" y="4114800"/>
            <a:ext cx="140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Elementair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sinds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1974</a:t>
            </a:r>
          </a:p>
          <a:p>
            <a:pPr algn="ctr" eaLnBrk="1" hangingPunct="1"/>
            <a:endParaRPr lang="en-GB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7364" name="Rectangle 68"/>
          <p:cNvSpPr>
            <a:spLocks noChangeArrowheads="1"/>
          </p:cNvSpPr>
          <p:nvPr/>
        </p:nvSpPr>
        <p:spPr bwMode="auto">
          <a:xfrm>
            <a:off x="1036638" y="192088"/>
            <a:ext cx="7412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3200" b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Deeltjesfysica</a:t>
            </a:r>
          </a:p>
        </p:txBody>
      </p:sp>
      <p:sp>
        <p:nvSpPr>
          <p:cNvPr id="9241" name="Rounded Rectangle 68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3275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61" grpId="0" autoUpdateAnimBg="0"/>
      <p:bldP spid="567362" grpId="0" autoUpdateAnimBg="0"/>
      <p:bldP spid="56736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6C9E5-9836-4A03-8C05-4AB924C0E120}" type="slidenum">
              <a:rPr lang="en-US"/>
              <a:pPr>
                <a:defRPr/>
              </a:pPr>
              <a:t>40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en-GB" i="1" smtClean="0">
                <a:solidFill>
                  <a:srgbClr val="000099"/>
                </a:solidFill>
                <a:cs typeface="Times New Roman" pitchFamily="18" charset="0"/>
              </a:rPr>
              <a:t>Multipoolexpansie van vormfactor</a:t>
            </a:r>
            <a:endParaRPr lang="en-US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609600" y="914400"/>
            <a:ext cx="1676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Vormfactor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609600" y="2438400"/>
            <a:ext cx="3352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Multipoolexpansie levert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30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543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2971800"/>
            <a:ext cx="6381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AutoShape 14"/>
          <p:cNvSpPr>
            <a:spLocks noChangeArrowheads="1"/>
          </p:cNvSpPr>
          <p:nvPr/>
        </p:nvSpPr>
        <p:spPr bwMode="auto">
          <a:xfrm>
            <a:off x="5334000" y="1371600"/>
            <a:ext cx="1752600" cy="609600"/>
          </a:xfrm>
          <a:prstGeom prst="horizontalScroll">
            <a:avLst>
              <a:gd name="adj" fmla="val 12500"/>
            </a:avLst>
          </a:prstGeom>
          <a:solidFill>
            <a:srgbClr val="FFCC00">
              <a:alpha val="10196"/>
            </a:srgb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2895600" y="44196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lading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>
            <a:off x="2895600" y="4343400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4572000" y="4419600"/>
            <a:ext cx="4267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kwadratische ladingstraal  &lt;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&gt;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4953000" y="4343400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24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53000"/>
            <a:ext cx="2781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250" y="6019800"/>
            <a:ext cx="2800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6019800"/>
            <a:ext cx="2514600" cy="647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609600" y="6096000"/>
            <a:ext cx="1676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en dus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3028" name="AutoShape 25"/>
          <p:cNvSpPr>
            <a:spLocks noChangeArrowheads="1"/>
          </p:cNvSpPr>
          <p:nvPr/>
        </p:nvSpPr>
        <p:spPr bwMode="auto">
          <a:xfrm>
            <a:off x="5257800" y="61722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ounded Rectangle 2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403CD-53AF-45BC-A448-0A598BAF5FAA}" type="slidenum">
              <a:rPr lang="en-US"/>
              <a:pPr>
                <a:defRPr/>
              </a:pPr>
              <a:t>41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403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3124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Vierimpuls overdracht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609600" y="2057400"/>
            <a:ext cx="685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en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4038600" y="3429000"/>
            <a:ext cx="2209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609600" y="3657600"/>
            <a:ext cx="3505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Mott werkzame doorsnede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609600" y="28956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43" name="Rectangle 1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Elastische elektron-nucleon verstrooi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ï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404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589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35175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19400"/>
            <a:ext cx="221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581400"/>
            <a:ext cx="3857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Line 12"/>
          <p:cNvSpPr>
            <a:spLocks noChangeShapeType="1"/>
          </p:cNvSpPr>
          <p:nvPr/>
        </p:nvSpPr>
        <p:spPr bwMode="auto">
          <a:xfrm>
            <a:off x="6781800" y="41910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Text Box 24"/>
          <p:cNvSpPr txBox="1">
            <a:spLocks noChangeArrowheads="1"/>
          </p:cNvSpPr>
          <p:nvPr/>
        </p:nvSpPr>
        <p:spPr bwMode="auto">
          <a:xfrm>
            <a:off x="6781800" y="4267200"/>
            <a:ext cx="21336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B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-veld door stroom nucleon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50" name="Text Box 25"/>
          <p:cNvSpPr txBox="1">
            <a:spLocks noChangeArrowheads="1"/>
          </p:cNvSpPr>
          <p:nvPr/>
        </p:nvSpPr>
        <p:spPr bwMode="auto">
          <a:xfrm>
            <a:off x="6477000" y="2895600"/>
            <a:ext cx="2133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enkel Coulomb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51" name="Text Box 26"/>
          <p:cNvSpPr txBox="1">
            <a:spLocks noChangeArrowheads="1"/>
          </p:cNvSpPr>
          <p:nvPr/>
        </p:nvSpPr>
        <p:spPr bwMode="auto">
          <a:xfrm>
            <a:off x="609600" y="4648200"/>
            <a:ext cx="4572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Rosenbluth werkzame doorsnede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4052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" y="5257800"/>
            <a:ext cx="4933950" cy="685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53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410200"/>
            <a:ext cx="1314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609600" y="6019800"/>
            <a:ext cx="70104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G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E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en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G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zijn elektrische en magnetisch vormfactoren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(inclusief magnetisch moment van het nucleon)</a:t>
            </a:r>
            <a:endParaRPr lang="nl-NL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55" name="Rounded Rectangle 22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12DD-DE3E-4CD3-9DA1-ECBF76BC1532}" type="slidenum">
              <a:rPr lang="en-US"/>
              <a:pPr>
                <a:defRPr/>
              </a:pPr>
              <a:t>42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5061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3505200" cy="191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Proton structuur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niet puntvormig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geen Dirac deeltje (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g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=2)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straal is 0.8 fm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exponentiele vormfactor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Elastische elektron-proton verstrooi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ï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506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609600"/>
            <a:ext cx="49672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953000"/>
            <a:ext cx="5162550" cy="685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5066" name="Rounded Rectangle 9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6B6DC-A1B3-4FC7-B2A8-1139973018B9}" type="slidenum">
              <a:rPr lang="en-US"/>
              <a:pPr>
                <a:defRPr/>
              </a:pPr>
              <a:t>43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Ladingsverdeling van het neutron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6087" name="Picture 7" descr="379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3"/>
          <p:cNvSpPr txBox="1">
            <a:spLocks noChangeArrowheads="1"/>
          </p:cNvSpPr>
          <p:nvPr/>
        </p:nvSpPr>
        <p:spPr bwMode="auto">
          <a:xfrm>
            <a:off x="0" y="4572000"/>
            <a:ext cx="3505200" cy="191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Experiment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- 720 MeV elektronen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elektronpolarisatie 0.7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deuterium atoombundel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D-polarisatie 0.7</a:t>
            </a: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0" y="6400800"/>
            <a:ext cx="5410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elektron-neutron coincidentie meting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67660" name="Picture 12" descr="gkgen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838200"/>
            <a:ext cx="4124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3124200"/>
            <a:ext cx="3267075" cy="3276600"/>
            <a:chOff x="96" y="2256"/>
            <a:chExt cx="2058" cy="2064"/>
          </a:xfrm>
        </p:grpSpPr>
        <p:pic>
          <p:nvPicPr>
            <p:cNvPr id="46093" name="Picture 13" descr="neutron_rh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2256"/>
              <a:ext cx="2058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1104" y="2880"/>
              <a:ext cx="975" cy="52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</a:rPr>
                <a:t>n= p </a:t>
              </a:r>
              <a:r>
                <a:rPr lang="en-US" sz="2400">
                  <a:solidFill>
                    <a:schemeClr val="accent2"/>
                  </a:solidFill>
                </a:rPr>
                <a:t>p</a:t>
              </a:r>
              <a:r>
                <a:rPr lang="en-US" sz="2400" baseline="30000">
                  <a:solidFill>
                    <a:schemeClr val="accent2"/>
                  </a:solidFill>
                </a:rPr>
                <a:t>-</a:t>
              </a:r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</a:rPr>
                <a:t> +</a:t>
              </a:r>
            </a:p>
            <a:p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</a:rPr>
                <a:t>     n </a:t>
              </a:r>
              <a:r>
                <a:rPr lang="en-US" sz="2400">
                  <a:solidFill>
                    <a:schemeClr val="accent2"/>
                  </a:solidFill>
                </a:rPr>
                <a:t>p</a:t>
              </a:r>
              <a:r>
                <a:rPr lang="en-US" sz="2400" baseline="30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</a:rPr>
                <a:t> +...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092" name="Rounded Rectangle 13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C2ED7-B188-4FA9-A22B-115159B2816F}" type="slidenum">
              <a:rPr lang="en-US"/>
              <a:pPr>
                <a:defRPr/>
              </a:pPr>
              <a:t>44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Diep-inelastische verstrooi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ï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71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975" y="990600"/>
            <a:ext cx="49815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41148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DIS definitie: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Vierimpuls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&gt; 1 (GeV/c)2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Invariante massa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W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&gt; 2 GeV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5867400" y="3657600"/>
            <a:ext cx="30480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puntvormige deeltjes: partonen (=quarks)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71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8413"/>
            <a:ext cx="42672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Line 14"/>
          <p:cNvSpPr>
            <a:spLocks noChangeShapeType="1"/>
          </p:cNvSpPr>
          <p:nvPr/>
        </p:nvSpPr>
        <p:spPr bwMode="auto">
          <a:xfrm>
            <a:off x="1524000" y="44450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Rounded Rectangle 11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 useBgFill="1"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5791200"/>
            <a:ext cx="7620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Diep-inelastische verstrooi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ï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3048000" cy="15525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doorsnede: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elastisch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resonantie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DIS 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762000"/>
            <a:ext cx="59531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7505700" y="914400"/>
            <a:ext cx="1524000" cy="2057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Variabelen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813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095625"/>
            <a:ext cx="3067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7924800" y="2743200"/>
            <a:ext cx="685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DIS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814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0386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228600" y="40386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Invariante massa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8142" name="AutoShape 16"/>
          <p:cNvSpPr>
            <a:spLocks noChangeArrowheads="1"/>
          </p:cNvSpPr>
          <p:nvPr/>
        </p:nvSpPr>
        <p:spPr bwMode="auto">
          <a:xfrm>
            <a:off x="4800600" y="4038600"/>
            <a:ext cx="990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4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044950"/>
            <a:ext cx="2590800" cy="400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8144" name="Text Box 20"/>
          <p:cNvSpPr txBox="1">
            <a:spLocks noChangeArrowheads="1"/>
          </p:cNvSpPr>
          <p:nvPr/>
        </p:nvSpPr>
        <p:spPr bwMode="auto">
          <a:xfrm>
            <a:off x="228600" y="46482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Werkzame doorsnede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814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7300" y="5181600"/>
            <a:ext cx="6210300" cy="6381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304800" y="5943600"/>
            <a:ext cx="3581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Structuurfuncties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en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48147" name="Rounded Rectangle 20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 useBgFill="1">
        <p:nvSpPr>
          <p:cNvPr id="49155" name="Rectangle 2"/>
          <p:cNvSpPr>
            <a:spLocks noChangeArrowheads="1"/>
          </p:cNvSpPr>
          <p:nvPr/>
        </p:nvSpPr>
        <p:spPr bwMode="auto">
          <a:xfrm>
            <a:off x="5181600" y="5791200"/>
            <a:ext cx="24384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DIS – Bj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ø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rken schaling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3429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Infinite momentum frame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667000" y="1524000"/>
            <a:ext cx="35814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q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+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i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q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q</a:t>
            </a:r>
          </a:p>
          <a:p>
            <a:r>
              <a:rPr lang="nl-NL" sz="24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+ 2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P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+ </a:t>
            </a:r>
            <a:r>
              <a:rPr lang="nl-NL" sz="2400" i="1">
                <a:sym typeface="Symbol" pitchFamily="18" charset="2"/>
              </a:rPr>
              <a:t></a:t>
            </a:r>
            <a:r>
              <a:rPr lang="nl-NL" sz="2400" baseline="30000">
                <a:sym typeface="Symbol" pitchFamily="18" charset="2"/>
              </a:rPr>
              <a:t>2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>
                <a:sym typeface="Symbol" pitchFamily="18" charset="2"/>
              </a:rPr>
              <a:t>  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=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P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q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</a:p>
          <a:p>
            <a:r>
              <a:rPr lang="nl-NL" sz="2400" i="1">
                <a:sym typeface="Symbol" pitchFamily="18" charset="2"/>
              </a:rPr>
              <a:t>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= - q</a:t>
            </a:r>
            <a:r>
              <a:rPr lang="nl-NL" sz="240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/ 2qP = Q</a:t>
            </a:r>
            <a:r>
              <a:rPr lang="nl-NL" sz="240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/ 2M</a:t>
            </a:r>
            <a:endParaRPr lang="nl-NL" sz="2400" i="1">
              <a:sym typeface="Symbol" pitchFamily="18" charset="2"/>
            </a:endParaRPr>
          </a:p>
        </p:txBody>
      </p:sp>
      <p:pic>
        <p:nvPicPr>
          <p:cNvPr id="49159" name="Picture 19" descr="i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2494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Line 21"/>
          <p:cNvSpPr>
            <a:spLocks noChangeShapeType="1"/>
          </p:cNvSpPr>
          <p:nvPr/>
        </p:nvSpPr>
        <p:spPr bwMode="auto">
          <a:xfrm flipV="1">
            <a:off x="2438400" y="2743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Text Box 22"/>
          <p:cNvSpPr txBox="1">
            <a:spLocks noChangeArrowheads="1"/>
          </p:cNvSpPr>
          <p:nvPr/>
        </p:nvSpPr>
        <p:spPr bwMode="auto">
          <a:xfrm>
            <a:off x="1828800" y="3200400"/>
            <a:ext cx="2667000" cy="860425"/>
          </a:xfrm>
          <a:prstGeom prst="rect">
            <a:avLst/>
          </a:prstGeom>
          <a:solidFill>
            <a:srgbClr val="FFFF99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Bj</a:t>
            </a:r>
            <a:r>
              <a:rPr lang="en-US" sz="2400">
                <a:latin typeface="Times New Roman" pitchFamily="18" charset="0"/>
              </a:rPr>
              <a:t>ø</a:t>
            </a:r>
            <a:r>
              <a:rPr lang="en-GB" sz="2400">
                <a:latin typeface="Times New Roman" pitchFamily="18" charset="0"/>
              </a:rPr>
              <a:t>rken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en-GB" sz="2400">
                <a:latin typeface="Times New Roman" pitchFamily="18" charset="0"/>
              </a:rPr>
              <a:t> variabele</a:t>
            </a:r>
          </a:p>
          <a:p>
            <a:r>
              <a:rPr lang="en-GB" sz="2400">
                <a:latin typeface="Times New Roman" pitchFamily="18" charset="0"/>
              </a:rPr>
              <a:t>Lorentz invariant 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9162" name="Line 23"/>
          <p:cNvSpPr>
            <a:spLocks noChangeShapeType="1"/>
          </p:cNvSpPr>
          <p:nvPr/>
        </p:nvSpPr>
        <p:spPr bwMode="auto">
          <a:xfrm>
            <a:off x="4724400" y="27432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Text Box 24"/>
          <p:cNvSpPr txBox="1">
            <a:spLocks noChangeArrowheads="1"/>
          </p:cNvSpPr>
          <p:nvPr/>
        </p:nvSpPr>
        <p:spPr bwMode="auto">
          <a:xfrm>
            <a:off x="4724400" y="28194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Arial Rounded MT Bold" pitchFamily="34" charset="0"/>
              </a:rPr>
              <a:t>in LAB</a:t>
            </a:r>
          </a:p>
        </p:txBody>
      </p:sp>
      <p:pic>
        <p:nvPicPr>
          <p:cNvPr id="4916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1066800"/>
            <a:ext cx="24098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4819650"/>
            <a:ext cx="1552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Text Box 27"/>
          <p:cNvSpPr txBox="1">
            <a:spLocks noChangeArrowheads="1"/>
          </p:cNvSpPr>
          <p:nvPr/>
        </p:nvSpPr>
        <p:spPr bwMode="auto">
          <a:xfrm>
            <a:off x="1066800" y="4667250"/>
            <a:ext cx="28956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We verwachten 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een piek bij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x = 1/3</a:t>
            </a:r>
          </a:p>
          <a:p>
            <a:r>
              <a:rPr lang="nl-NL" sz="2400">
                <a:latin typeface="Times New Roman" pitchFamily="18" charset="0"/>
                <a:sym typeface="Symbol" pitchFamily="18" charset="2"/>
              </a:rPr>
              <a:t> - Fermi impuls</a:t>
            </a:r>
            <a:endParaRPr lang="nl-NL" sz="2000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9167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353050"/>
            <a:ext cx="2257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Rounded Rectangle 1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048000" y="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DIS – Bj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ø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rken schaling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6291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4525"/>
            <a:ext cx="39528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34290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u="sng">
                <a:latin typeface="Times New Roman" pitchFamily="18" charset="0"/>
                <a:sym typeface="Symbol" pitchFamily="18" charset="2"/>
              </a:rPr>
              <a:t>Schaling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: structuurfuncties enkel functie van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x</a:t>
            </a:r>
            <a:endParaRPr lang="nl-NL" sz="2000" i="1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486400"/>
            <a:ext cx="2990850" cy="6953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0184" name="Rounded Rectangle 9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971800" y="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DIS – Bj</a:t>
            </a:r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ø</a:t>
            </a:r>
            <a:r>
              <a:rPr lang="en-GB" sz="3200" b="1" i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rken schaling </a:t>
            </a:r>
            <a:endParaRPr lang="en-US" sz="3200" b="1">
              <a:solidFill>
                <a:srgbClr val="000099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13716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Quarks  spin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 1/2</a:t>
            </a:r>
            <a:endParaRPr lang="nl-NL" sz="2400" i="1">
              <a:sym typeface="Symbol" pitchFamily="18" charset="2"/>
            </a:endParaRPr>
          </a:p>
        </p:txBody>
      </p:sp>
      <p:sp>
        <p:nvSpPr>
          <p:cNvPr id="51205" name="Text Box 16"/>
          <p:cNvSpPr txBox="1">
            <a:spLocks noChangeArrowheads="1"/>
          </p:cNvSpPr>
          <p:nvPr/>
        </p:nvSpPr>
        <p:spPr bwMode="auto">
          <a:xfrm>
            <a:off x="4876800" y="914400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Callan-Gross relatie</a:t>
            </a:r>
            <a:endParaRPr lang="nl-NL" sz="2000" i="1" baseline="30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120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08050"/>
            <a:ext cx="1657350" cy="514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20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87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275" y="1533525"/>
            <a:ext cx="38957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316538"/>
            <a:ext cx="28194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05275"/>
            <a:ext cx="3067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22"/>
          <p:cNvSpPr txBox="1">
            <a:spLocks noChangeArrowheads="1"/>
          </p:cNvSpPr>
          <p:nvPr/>
        </p:nvSpPr>
        <p:spPr bwMode="auto">
          <a:xfrm>
            <a:off x="228600" y="3581400"/>
            <a:ext cx="2057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Decompositie:</a:t>
            </a:r>
            <a:endParaRPr lang="nl-NL" sz="2000" i="1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12" name="Text Box 23"/>
          <p:cNvSpPr txBox="1">
            <a:spLocks noChangeArrowheads="1"/>
          </p:cNvSpPr>
          <p:nvPr/>
        </p:nvSpPr>
        <p:spPr bwMode="auto">
          <a:xfrm>
            <a:off x="3352800" y="3810000"/>
            <a:ext cx="22860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sym typeface="Symbol" pitchFamily="18" charset="2"/>
              </a:rPr>
              <a:t>Gluon bijdrage van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nl-NL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nl-NL" sz="2400">
                <a:latin typeface="Times New Roman" pitchFamily="18" charset="0"/>
                <a:sym typeface="Symbol" pitchFamily="18" charset="2"/>
              </a:rPr>
              <a:t> evolutie van </a:t>
            </a:r>
            <a:r>
              <a:rPr lang="nl-NL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nl-NL" sz="24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51213" name="Line 24"/>
          <p:cNvSpPr>
            <a:spLocks noChangeShapeType="1"/>
          </p:cNvSpPr>
          <p:nvPr/>
        </p:nvSpPr>
        <p:spPr bwMode="auto">
          <a:xfrm flipH="1">
            <a:off x="1066800" y="4572000"/>
            <a:ext cx="2286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Rounded Rectangle 15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FD08A-355F-494C-A404-906B3520FFDD}" type="slidenum">
              <a:rPr lang="en-US"/>
              <a:pPr>
                <a:defRPr/>
              </a:pPr>
              <a:t>5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10244" name="Rectangle 3"/>
          <p:cNvSpPr>
            <a:spLocks noChangeArrowheads="1"/>
          </p:cNvSpPr>
          <p:nvPr/>
        </p:nvSpPr>
        <p:spPr bwMode="auto">
          <a:xfrm>
            <a:off x="7543800" y="6096000"/>
            <a:ext cx="1600200" cy="762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Gewone materie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0300"/>
            <a:ext cx="4495800" cy="4572000"/>
          </a:xfrm>
          <a:solidFill>
            <a:srgbClr val="FFFFCC"/>
          </a:solidFill>
        </p:spPr>
        <p:txBody>
          <a:bodyPr/>
          <a:lstStyle/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Alle materie is gemaakt van bijna  honderd soorten atomen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De kern bestaat uit positieve protonen en neutrale neutronen – elk zo’n 2000 keer zwaarder dan het elektron. 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Het elektron lijkt geen interne structuur te hebben. Protonen en neutronen zijn echter samengestelde deeltjes.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De quarks lijken weer geen structuur te hebben. Enkel twee soorten quarks, `up’ en `down’ genaamd, zijn nodig om het proton en neutron te bouwen (met ladingen +2/3 and -1/3 ten opzichte van de lading van het elektron van -1. 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Er is nog een structuurloos deeltje nodig om het beeld compleet te maken. Het elektron-neutrino.</a:t>
            </a:r>
            <a:r>
              <a:rPr lang="en-US" sz="1800" smtClean="0"/>
              <a:t> </a:t>
            </a:r>
          </a:p>
        </p:txBody>
      </p:sp>
      <p:pic>
        <p:nvPicPr>
          <p:cNvPr id="10248" name="Picture 6" descr="4elementen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143000"/>
            <a:ext cx="3594100" cy="4176713"/>
          </a:xfrm>
          <a:noFill/>
        </p:spPr>
      </p:pic>
      <p:pic>
        <p:nvPicPr>
          <p:cNvPr id="10249" name="Picture 7" descr="SMfam1gif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54888" y="3500438"/>
            <a:ext cx="1789112" cy="3357562"/>
          </a:xfrm>
          <a:noFill/>
        </p:spPr>
      </p:pic>
      <p:sp>
        <p:nvSpPr>
          <p:cNvPr id="2" name="Rounded Rectangle 9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pic>
        <p:nvPicPr>
          <p:cNvPr id="11267" name="Picture 2" descr="SMfam1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836613"/>
            <a:ext cx="26511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SMfam2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3275" y="857250"/>
            <a:ext cx="2655888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SMfam3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363" y="815975"/>
            <a:ext cx="265747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635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Massa’s van deeltjes in MeV; 1 MeV 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 1.810</a:t>
            </a:r>
            <a:r>
              <a:rPr lang="en-US" sz="2000" baseline="300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27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 gram</a:t>
            </a:r>
            <a:endParaRPr lang="en-GB" sz="200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1036638" y="192088"/>
            <a:ext cx="7412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3200" b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Drie families: 1897 - 2000</a:t>
            </a:r>
          </a:p>
        </p:txBody>
      </p:sp>
      <p:sp>
        <p:nvSpPr>
          <p:cNvPr id="11272" name="Rounded Rectangle 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3ABE2-C390-4A87-AAF2-984C1F1867C9}" type="slidenum">
              <a:rPr lang="en-US"/>
              <a:pPr>
                <a:defRPr/>
              </a:pPr>
              <a:t>7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12293" name="Rectangle 6"/>
          <p:cNvSpPr>
            <a:spLocks noChangeArrowheads="1"/>
          </p:cNvSpPr>
          <p:nvPr/>
        </p:nvSpPr>
        <p:spPr bwMode="auto">
          <a:xfrm>
            <a:off x="3962400" y="6477000"/>
            <a:ext cx="1219200" cy="381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Krachten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343400" cy="5105400"/>
          </a:xfrm>
          <a:solidFill>
            <a:srgbClr val="FFFFCC"/>
          </a:solidFill>
        </p:spPr>
        <p:txBody>
          <a:bodyPr/>
          <a:lstStyle/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De bouwstenen van de natuur vormen structuren, van protonen to sterrenstelsels. Dit komt omdat deeltjes met elkaar wisselwerken.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De bekendste kracht is gravitatie. Hierdoor staan we op aarde en bewegen de planeten rond de zon.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Gravitatie is met name belangrijk in massieve objecten en is zwak tussen individuele bouwstenen.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Een sterkere fundamentele kracht manifesteert zich in de effecten van elektriciteit en magnetisme. </a:t>
            </a:r>
          </a:p>
          <a:p>
            <a:pPr marL="182563" indent="-182563">
              <a:lnSpc>
                <a:spcPct val="90000"/>
              </a:lnSpc>
            </a:pPr>
            <a:r>
              <a:rPr lang="en-US" sz="1800" b="0" smtClean="0"/>
              <a:t>De elektromagnetische kracht bind negatieve elektronen aan de positieve kernen in atomen. Het geeft ook aanleiding tot de vorming van moleculen en vaste stoffen en vloeistoffen.</a:t>
            </a:r>
          </a:p>
        </p:txBody>
      </p:sp>
      <p:pic>
        <p:nvPicPr>
          <p:cNvPr id="12296" name="Picture 4" descr="OmegaCen_umi_L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6375400" y="2286000"/>
            <a:ext cx="2362200" cy="587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1" lang="en-US">
                <a:latin typeface="Times New Roman" pitchFamily="18" charset="0"/>
              </a:rPr>
              <a:t>Omega Centauri globular cluster</a:t>
            </a:r>
          </a:p>
        </p:txBody>
      </p:sp>
      <p:sp>
        <p:nvSpPr>
          <p:cNvPr id="12298" name="Rounded Rectangle 9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Voorjaar 2010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pic>
        <p:nvPicPr>
          <p:cNvPr id="576514" name="Picture 2" descr="solprom1_eit_L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75993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cs typeface="Times New Roman" pitchFamily="18" charset="0"/>
              </a:rPr>
              <a:t>“Zwakke” wisselwerking</a:t>
            </a:r>
            <a:endParaRPr lang="en-GB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576516" name="Picture 4" descr="fusion-sun"/>
          <p:cNvPicPr>
            <a:picLocks noChangeAspect="1" noChangeArrowheads="1"/>
          </p:cNvPicPr>
          <p:nvPr/>
        </p:nvPicPr>
        <p:blipFill>
          <a:blip r:embed="rId5" cstate="print"/>
          <a:srcRect l="603" t="6313" r="652" b="2455"/>
          <a:stretch>
            <a:fillRect/>
          </a:stretch>
        </p:blipFill>
        <p:spPr bwMode="auto">
          <a:xfrm>
            <a:off x="2895600" y="762000"/>
            <a:ext cx="62484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1400" y="4178300"/>
            <a:ext cx="5346700" cy="2362200"/>
            <a:chOff x="2256" y="2632"/>
            <a:chExt cx="3368" cy="1488"/>
          </a:xfrm>
        </p:grpSpPr>
        <p:grpSp>
          <p:nvGrpSpPr>
            <p:cNvPr id="2061" name="Group 6"/>
            <p:cNvGrpSpPr>
              <a:grpSpLocks/>
            </p:cNvGrpSpPr>
            <p:nvPr/>
          </p:nvGrpSpPr>
          <p:grpSpPr bwMode="auto">
            <a:xfrm>
              <a:off x="3424" y="2752"/>
              <a:ext cx="2200" cy="1368"/>
              <a:chOff x="3424" y="2752"/>
              <a:chExt cx="2200" cy="1368"/>
            </a:xfrm>
          </p:grpSpPr>
          <p:sp>
            <p:nvSpPr>
              <p:cNvPr id="2063" name="Rectangle 7"/>
              <p:cNvSpPr>
                <a:spLocks noChangeArrowheads="1"/>
              </p:cNvSpPr>
              <p:nvPr/>
            </p:nvSpPr>
            <p:spPr bwMode="auto">
              <a:xfrm>
                <a:off x="3424" y="2752"/>
                <a:ext cx="2200" cy="13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064" name="Group 8"/>
              <p:cNvGrpSpPr>
                <a:grpSpLocks/>
              </p:cNvGrpSpPr>
              <p:nvPr/>
            </p:nvGrpSpPr>
            <p:grpSpPr bwMode="auto">
              <a:xfrm>
                <a:off x="3428" y="2768"/>
                <a:ext cx="2185" cy="1348"/>
                <a:chOff x="3428" y="2768"/>
                <a:chExt cx="2185" cy="1348"/>
              </a:xfrm>
            </p:grpSpPr>
            <p:sp>
              <p:nvSpPr>
                <p:cNvPr id="2065" name="Line 9"/>
                <p:cNvSpPr>
                  <a:spLocks noChangeShapeType="1"/>
                </p:cNvSpPr>
                <p:nvPr/>
              </p:nvSpPr>
              <p:spPr bwMode="auto">
                <a:xfrm>
                  <a:off x="3812" y="2928"/>
                  <a:ext cx="1265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6" name="Line 10"/>
                <p:cNvSpPr>
                  <a:spLocks noChangeShapeType="1"/>
                </p:cNvSpPr>
                <p:nvPr/>
              </p:nvSpPr>
              <p:spPr bwMode="auto">
                <a:xfrm>
                  <a:off x="3834" y="3190"/>
                  <a:ext cx="1265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7" name="Line 11"/>
                <p:cNvSpPr>
                  <a:spLocks noChangeShapeType="1"/>
                </p:cNvSpPr>
                <p:nvPr/>
              </p:nvSpPr>
              <p:spPr bwMode="auto">
                <a:xfrm>
                  <a:off x="3847" y="3466"/>
                  <a:ext cx="124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50" name="Object 12"/>
                <p:cNvGraphicFramePr>
                  <a:graphicFrameLocks noChangeAspect="1"/>
                </p:cNvGraphicFramePr>
                <p:nvPr/>
              </p:nvGraphicFramePr>
              <p:xfrm>
                <a:off x="3428" y="2787"/>
                <a:ext cx="397" cy="824"/>
              </p:xfrm>
              <a:graphic>
                <a:graphicData uri="http://schemas.openxmlformats.org/presentationml/2006/ole">
                  <p:oleObj spid="_x0000_s2050" name="Equation" r:id="rId6" imgW="342720" imgH="711000" progId="Equation.DSMT4">
                    <p:embed/>
                  </p:oleObj>
                </a:graphicData>
              </a:graphic>
            </p:graphicFrame>
            <p:graphicFrame>
              <p:nvGraphicFramePr>
                <p:cNvPr id="2051" name="Object 13"/>
                <p:cNvGraphicFramePr>
                  <a:graphicFrameLocks noChangeAspect="1"/>
                </p:cNvGraphicFramePr>
                <p:nvPr/>
              </p:nvGraphicFramePr>
              <p:xfrm>
                <a:off x="5124" y="2768"/>
                <a:ext cx="378" cy="846"/>
              </p:xfrm>
              <a:graphic>
                <a:graphicData uri="http://schemas.openxmlformats.org/presentationml/2006/ole">
                  <p:oleObj spid="_x0000_s2051" name="Equation" r:id="rId7" imgW="317160" imgH="711000" progId="Equation.DSMT4">
                    <p:embed/>
                  </p:oleObj>
                </a:graphicData>
              </a:graphic>
            </p:graphicFrame>
            <p:sp>
              <p:nvSpPr>
                <p:cNvPr id="2068" name="Line 14"/>
                <p:cNvSpPr>
                  <a:spLocks noChangeShapeType="1"/>
                </p:cNvSpPr>
                <p:nvPr/>
              </p:nvSpPr>
              <p:spPr bwMode="auto">
                <a:xfrm>
                  <a:off x="4128" y="3470"/>
                  <a:ext cx="549" cy="3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673" y="3699"/>
                  <a:ext cx="687" cy="1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70" name="Line 16"/>
                <p:cNvSpPr>
                  <a:spLocks noChangeShapeType="1"/>
                </p:cNvSpPr>
                <p:nvPr/>
              </p:nvSpPr>
              <p:spPr bwMode="auto">
                <a:xfrm>
                  <a:off x="4675" y="3810"/>
                  <a:ext cx="662" cy="1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52" name="Object 17"/>
                <p:cNvGraphicFramePr>
                  <a:graphicFrameLocks noChangeAspect="1"/>
                </p:cNvGraphicFramePr>
                <p:nvPr/>
              </p:nvGraphicFramePr>
              <p:xfrm>
                <a:off x="5373" y="3541"/>
                <a:ext cx="240" cy="575"/>
              </p:xfrm>
              <a:graphic>
                <a:graphicData uri="http://schemas.openxmlformats.org/presentationml/2006/ole">
                  <p:oleObj spid="_x0000_s2052" name="Equation" r:id="rId8" imgW="190440" imgH="457200" progId="Equation.DSMT4">
                    <p:embed/>
                  </p:oleObj>
                </a:graphicData>
              </a:graphic>
            </p:graphicFrame>
            <p:graphicFrame>
              <p:nvGraphicFramePr>
                <p:cNvPr id="2053" name="Object 18"/>
                <p:cNvGraphicFramePr>
                  <a:graphicFrameLocks noChangeAspect="1"/>
                </p:cNvGraphicFramePr>
                <p:nvPr/>
              </p:nvGraphicFramePr>
              <p:xfrm>
                <a:off x="4072" y="3585"/>
                <a:ext cx="387" cy="325"/>
              </p:xfrm>
              <a:graphic>
                <a:graphicData uri="http://schemas.openxmlformats.org/presentationml/2006/ole">
                  <p:oleObj spid="_x0000_s2053" name="Equation" r:id="rId9" imgW="241200" imgH="203040" progId="Equation.DSMT4">
                    <p:embed/>
                  </p:oleObj>
                </a:graphicData>
              </a:graphic>
            </p:graphicFrame>
          </p:grpSp>
        </p:grpSp>
        <p:sp>
          <p:nvSpPr>
            <p:cNvPr id="2062" name="AutoShape 19"/>
            <p:cNvSpPr>
              <a:spLocks noChangeArrowheads="1"/>
            </p:cNvSpPr>
            <p:nvPr/>
          </p:nvSpPr>
          <p:spPr bwMode="auto">
            <a:xfrm flipV="1">
              <a:off x="2256" y="2632"/>
              <a:ext cx="1136" cy="1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05 h 21600"/>
                <a:gd name="T14" fmla="*/ 18235 w 21600"/>
                <a:gd name="T15" fmla="*/ 92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60" name="Rounded Rectangle 21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Voorjaar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1036638" y="192088"/>
            <a:ext cx="7412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3200" b="1">
                <a:solidFill>
                  <a:srgbClr val="000099"/>
                </a:solidFill>
                <a:latin typeface="Arial Rounded MT Bold" pitchFamily="34" charset="0"/>
                <a:cs typeface="Times New Roman" pitchFamily="18" charset="0"/>
              </a:rPr>
              <a:t>Quarks en leptonen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10652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Quarks</a:t>
            </a: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572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3581400"/>
            <a:ext cx="7067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04800" y="3581400"/>
            <a:ext cx="13335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latin typeface="Times New Roman" pitchFamily="18" charset="0"/>
              </a:rPr>
              <a:t>Leptonen</a:t>
            </a:r>
          </a:p>
        </p:txBody>
      </p:sp>
      <p:sp>
        <p:nvSpPr>
          <p:cNvPr id="13320" name="Rounded Rectangle 7"/>
          <p:cNvSpPr>
            <a:spLocks noChangeArrowheads="1"/>
          </p:cNvSpPr>
          <p:nvPr/>
        </p:nvSpPr>
        <p:spPr bwMode="auto">
          <a:xfrm>
            <a:off x="8610600" y="152400"/>
            <a:ext cx="3048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16078</TotalTime>
  <Words>1493</Words>
  <Application>Microsoft Office PowerPoint</Application>
  <PresentationFormat>Letter Paper (8.5x11 in)</PresentationFormat>
  <Paragraphs>439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Symbol</vt:lpstr>
      <vt:lpstr>Arial</vt:lpstr>
      <vt:lpstr>Arial Rounded MT Bold</vt:lpstr>
      <vt:lpstr>Times</vt:lpstr>
      <vt:lpstr>Arial Unicode MS</vt:lpstr>
      <vt:lpstr>Times New Roman</vt:lpstr>
      <vt:lpstr>Comic Sans MS</vt:lpstr>
      <vt:lpstr>Wingdings</vt:lpstr>
      <vt:lpstr>Default Design</vt:lpstr>
      <vt:lpstr>Microsoft Photo Editor 3.0 Photo</vt:lpstr>
      <vt:lpstr>MathType 5.0 Equation</vt:lpstr>
      <vt:lpstr>Microsoft Equation 3.0</vt:lpstr>
      <vt:lpstr>Slide 1</vt:lpstr>
      <vt:lpstr>Slide 2</vt:lpstr>
      <vt:lpstr>Slide 3</vt:lpstr>
      <vt:lpstr>Slide 4</vt:lpstr>
      <vt:lpstr>Gewone materie</vt:lpstr>
      <vt:lpstr>Slide 6</vt:lpstr>
      <vt:lpstr>Krachten</vt:lpstr>
      <vt:lpstr>“Zwakke” wisselwerking</vt:lpstr>
      <vt:lpstr>Slide 9</vt:lpstr>
      <vt:lpstr>meson multipletten  (laagste L=0 toestanden)</vt:lpstr>
      <vt:lpstr>Baryon multipletten</vt:lpstr>
      <vt:lpstr>Interacties: QED, QCD, EZ, Gravitatie</vt:lpstr>
      <vt:lpstr>Natuurlijke eenheden</vt:lpstr>
      <vt:lpstr>Eigenschappen van deeltjes: massa</vt:lpstr>
      <vt:lpstr>Eigenschappen van deeltjes: massa</vt:lpstr>
      <vt:lpstr>Eigenschappen van deeltjes: massa</vt:lpstr>
      <vt:lpstr>Q-waarde van een reactie</vt:lpstr>
      <vt:lpstr>Levensduur</vt:lpstr>
      <vt:lpstr>Lijnbreedte </vt:lpstr>
      <vt:lpstr>Twee-deeltjes verval </vt:lpstr>
      <vt:lpstr>Drie-deeltjes verval </vt:lpstr>
      <vt:lpstr>Drie-deeltjes verval: Kurie plot </vt:lpstr>
      <vt:lpstr>Spin – intrinsiek impulsmoment</vt:lpstr>
      <vt:lpstr>Hoge-spin toestanden</vt:lpstr>
      <vt:lpstr>Hadron structuur</vt:lpstr>
      <vt:lpstr>Voorbeelden</vt:lpstr>
      <vt:lpstr>Differentiële werkzame doorsnede</vt:lpstr>
      <vt:lpstr>Diffractieve verstrooiing</vt:lpstr>
      <vt:lpstr>Diffractieve verstrooiing</vt:lpstr>
      <vt:lpstr>Resonanties</vt:lpstr>
      <vt:lpstr>Rutherford verstrooiïng</vt:lpstr>
      <vt:lpstr>Rutherford verstrooiïng</vt:lpstr>
      <vt:lpstr>Rutherford verstrooiïng</vt:lpstr>
      <vt:lpstr>Rutherford verstrooiïng</vt:lpstr>
      <vt:lpstr>Elektronen verstrooiïng</vt:lpstr>
      <vt:lpstr>Elastische elektronen verstrooiïng</vt:lpstr>
      <vt:lpstr>Elektronen verstrooiïng</vt:lpstr>
      <vt:lpstr>Elastische elektronen verstrooiïng - Voorbeelden</vt:lpstr>
      <vt:lpstr>Elastische elektronen verstrooiïng - Voorbeelden</vt:lpstr>
      <vt:lpstr>Multipoolexpansie van vormfactor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van den Brand</cp:lastModifiedBy>
  <cp:revision>629</cp:revision>
  <cp:lastPrinted>2002-09-13T18:52:55Z</cp:lastPrinted>
  <dcterms:created xsi:type="dcterms:W3CDTF">2001-01-08T10:28:24Z</dcterms:created>
  <dcterms:modified xsi:type="dcterms:W3CDTF">2010-04-10T14:59:51Z</dcterms:modified>
</cp:coreProperties>
</file>