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1.xml" ContentType="application/vnd.openxmlformats-officedocument.presentationml.tags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732" r:id="rId2"/>
    <p:sldId id="875" r:id="rId3"/>
    <p:sldId id="876" r:id="rId4"/>
    <p:sldId id="871" r:id="rId5"/>
    <p:sldId id="878" r:id="rId6"/>
    <p:sldId id="879" r:id="rId7"/>
    <p:sldId id="880" r:id="rId8"/>
    <p:sldId id="790" r:id="rId9"/>
    <p:sldId id="791" r:id="rId10"/>
    <p:sldId id="912" r:id="rId11"/>
    <p:sldId id="913" r:id="rId12"/>
    <p:sldId id="914" r:id="rId13"/>
    <p:sldId id="877" r:id="rId14"/>
    <p:sldId id="911" r:id="rId15"/>
    <p:sldId id="915" r:id="rId16"/>
    <p:sldId id="916" r:id="rId17"/>
    <p:sldId id="917" r:id="rId18"/>
    <p:sldId id="881" r:id="rId19"/>
    <p:sldId id="882" r:id="rId20"/>
    <p:sldId id="883" r:id="rId21"/>
    <p:sldId id="884" r:id="rId22"/>
    <p:sldId id="921" r:id="rId23"/>
    <p:sldId id="922" r:id="rId24"/>
    <p:sldId id="923" r:id="rId25"/>
    <p:sldId id="924" r:id="rId26"/>
    <p:sldId id="925" r:id="rId27"/>
    <p:sldId id="929" r:id="rId28"/>
    <p:sldId id="930" r:id="rId29"/>
    <p:sldId id="885" r:id="rId30"/>
    <p:sldId id="736" r:id="rId31"/>
    <p:sldId id="737" r:id="rId32"/>
    <p:sldId id="739" r:id="rId33"/>
    <p:sldId id="918" r:id="rId34"/>
    <p:sldId id="919" r:id="rId35"/>
    <p:sldId id="920" r:id="rId36"/>
    <p:sldId id="367" r:id="rId37"/>
    <p:sldId id="534" r:id="rId38"/>
    <p:sldId id="886" r:id="rId39"/>
    <p:sldId id="887" r:id="rId40"/>
    <p:sldId id="888" r:id="rId41"/>
    <p:sldId id="889" r:id="rId42"/>
    <p:sldId id="890" r:id="rId43"/>
    <p:sldId id="892" r:id="rId44"/>
    <p:sldId id="696" r:id="rId45"/>
    <p:sldId id="697" r:id="rId46"/>
    <p:sldId id="698" r:id="rId47"/>
    <p:sldId id="891" r:id="rId48"/>
    <p:sldId id="893" r:id="rId49"/>
    <p:sldId id="612" r:id="rId50"/>
    <p:sldId id="894" r:id="rId51"/>
    <p:sldId id="576" r:id="rId52"/>
    <p:sldId id="702" r:id="rId53"/>
    <p:sldId id="704" r:id="rId54"/>
    <p:sldId id="705" r:id="rId55"/>
    <p:sldId id="708" r:id="rId56"/>
    <p:sldId id="709" r:id="rId57"/>
    <p:sldId id="710" r:id="rId58"/>
    <p:sldId id="711" r:id="rId59"/>
    <p:sldId id="895" r:id="rId60"/>
    <p:sldId id="896" r:id="rId61"/>
    <p:sldId id="897" r:id="rId62"/>
    <p:sldId id="504" r:id="rId63"/>
    <p:sldId id="898" r:id="rId64"/>
    <p:sldId id="778" r:id="rId65"/>
    <p:sldId id="775" r:id="rId66"/>
    <p:sldId id="931" r:id="rId67"/>
    <p:sldId id="899" r:id="rId68"/>
    <p:sldId id="846" r:id="rId69"/>
    <p:sldId id="900" r:id="rId70"/>
    <p:sldId id="901" r:id="rId71"/>
    <p:sldId id="902" r:id="rId72"/>
    <p:sldId id="903" r:id="rId73"/>
    <p:sldId id="904" r:id="rId74"/>
    <p:sldId id="842" r:id="rId75"/>
    <p:sldId id="766" r:id="rId76"/>
    <p:sldId id="843" r:id="rId77"/>
    <p:sldId id="845" r:id="rId78"/>
    <p:sldId id="933" r:id="rId79"/>
    <p:sldId id="794" r:id="rId80"/>
    <p:sldId id="905" r:id="rId81"/>
    <p:sldId id="906" r:id="rId82"/>
    <p:sldId id="730" r:id="rId83"/>
    <p:sldId id="731" r:id="rId84"/>
    <p:sldId id="758" r:id="rId85"/>
    <p:sldId id="854" r:id="rId86"/>
    <p:sldId id="907" r:id="rId87"/>
    <p:sldId id="908" r:id="rId88"/>
    <p:sldId id="909" r:id="rId89"/>
    <p:sldId id="910" r:id="rId90"/>
    <p:sldId id="844" r:id="rId91"/>
    <p:sldId id="772" r:id="rId92"/>
    <p:sldId id="932" r:id="rId93"/>
  </p:sldIdLst>
  <p:sldSz cx="9144000" cy="6858000" type="letter"/>
  <p:notesSz cx="6781800" cy="985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FF"/>
    <a:srgbClr val="FAFAFC"/>
    <a:srgbClr val="FFFF99"/>
    <a:srgbClr val="6699FF"/>
    <a:srgbClr val="CCECFF"/>
    <a:srgbClr val="666699"/>
    <a:srgbClr val="333399"/>
    <a:srgbClr val="5F5F5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3" autoAdjust="0"/>
    <p:restoredTop sz="90957" autoAdjust="0"/>
  </p:normalViewPr>
  <p:slideViewPr>
    <p:cSldViewPr snapToGrid="0">
      <p:cViewPr varScale="1">
        <p:scale>
          <a:sx n="121" d="100"/>
          <a:sy n="121" d="100"/>
        </p:scale>
        <p:origin x="-13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56"/>
    </p:cViewPr>
  </p:sorterViewPr>
  <p:notesViewPr>
    <p:cSldViewPr snapToGrid="0">
      <p:cViewPr varScale="1">
        <p:scale>
          <a:sx n="55" d="100"/>
          <a:sy n="55" d="100"/>
        </p:scale>
        <p:origin x="-1866" y="-72"/>
      </p:cViewPr>
      <p:guideLst>
        <p:guide orient="horz" pos="3104"/>
        <p:guide pos="21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65.xml"/><Relationship Id="rId3" Type="http://schemas.openxmlformats.org/officeDocument/2006/relationships/slide" Target="slides/slide3.xml"/><Relationship Id="rId7" Type="http://schemas.openxmlformats.org/officeDocument/2006/relationships/slide" Target="slides/slide64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53.xml"/><Relationship Id="rId5" Type="http://schemas.openxmlformats.org/officeDocument/2006/relationships/slide" Target="slides/slide52.xml"/><Relationship Id="rId4" Type="http://schemas.openxmlformats.org/officeDocument/2006/relationships/slide" Target="slides/slide19.xml"/><Relationship Id="rId9" Type="http://schemas.openxmlformats.org/officeDocument/2006/relationships/slide" Target="slides/slide7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image" Target="../media/image14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79950"/>
            <a:ext cx="4972050" cy="4435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975" tIns="46163" rIns="93975" bIns="461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083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44538"/>
            <a:ext cx="4913313" cy="3684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0163" y="9359900"/>
            <a:ext cx="294005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C9B92BD-2B43-45C2-858A-EA6CC33053E1}" type="slidenum">
              <a:rPr lang="en-US">
                <a:latin typeface="Times" pitchFamily="18" charset="0"/>
              </a:rPr>
              <a:pPr/>
              <a:t>10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0163" y="9359900"/>
            <a:ext cx="294005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B7EE495-AFB1-4CE5-AA7A-6FFB6DDB37C3}" type="slidenum">
              <a:rPr lang="en-US">
                <a:latin typeface="Times" pitchFamily="18" charset="0"/>
              </a:rPr>
              <a:pPr/>
              <a:t>11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0163" y="9359900"/>
            <a:ext cx="294005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5AD07E0-2FA2-46B0-BFF7-1346E7CCEF84}" type="slidenum">
              <a:rPr lang="en-US">
                <a:latin typeface="Times" pitchFamily="18" charset="0"/>
              </a:rPr>
              <a:pPr/>
              <a:t>12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0163" y="9359900"/>
            <a:ext cx="294005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2EBCBB2-9A57-4249-B0F4-0412E90A60BB}" type="slidenum">
              <a:rPr lang="en-GB">
                <a:latin typeface="Times" pitchFamily="18" charset="0"/>
              </a:rPr>
              <a:pPr/>
              <a:t>14</a:t>
            </a:fld>
            <a:endParaRPr lang="en-GB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1E79B3-5233-429D-A80B-958CB16721DE}" type="slidenum">
              <a:rPr lang="en-GB" smtClean="0">
                <a:latin typeface="Times"/>
              </a:rPr>
              <a:pPr>
                <a:defRPr/>
              </a:pPr>
              <a:t>15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8A07387-71DB-43C7-B75D-9F028EDD7B00}" type="slidenum">
              <a:rPr lang="en-GB" smtClean="0">
                <a:latin typeface="Times"/>
              </a:rPr>
              <a:pPr>
                <a:defRPr/>
              </a:pPr>
              <a:t>16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8A07387-71DB-43C7-B75D-9F028EDD7B00}" type="slidenum">
              <a:rPr lang="en-GB" smtClean="0">
                <a:latin typeface="Times"/>
              </a:rPr>
              <a:pPr>
                <a:defRPr/>
              </a:pPr>
              <a:t>17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C29A76-1A9F-42D3-BB4F-881C7997380F}" type="slidenum">
              <a:rPr lang="en-GB" smtClean="0">
                <a:latin typeface="Times"/>
              </a:rPr>
              <a:pPr>
                <a:defRPr/>
              </a:pPr>
              <a:t>22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88D279-1056-41CD-9774-4B07E9F22862}" type="slidenum">
              <a:rPr lang="en-GB" smtClean="0">
                <a:latin typeface="Times"/>
              </a:rPr>
              <a:pPr>
                <a:defRPr/>
              </a:pPr>
              <a:t>23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CE1FF0-D6E6-4E78-B342-CFEF58A3D72B}" type="slidenum">
              <a:rPr lang="en-GB" smtClean="0">
                <a:latin typeface="Times"/>
              </a:rPr>
              <a:pPr>
                <a:defRPr/>
              </a:pPr>
              <a:t>24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938A90-9C36-4400-A080-F2F20474C78F}" type="slidenum">
              <a:rPr lang="en-GB" smtClean="0">
                <a:latin typeface="Times"/>
              </a:rPr>
              <a:pPr>
                <a:defRPr/>
              </a:pPr>
              <a:t>25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564C373-D2A1-4EC2-A5A8-11893E2F3B48}" type="slidenum">
              <a:rPr lang="en-GB" smtClean="0">
                <a:latin typeface="Times"/>
              </a:rPr>
              <a:pPr>
                <a:defRPr/>
              </a:pPr>
              <a:t>26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A6124E4-9E42-4077-89D4-9046A4336287}" type="slidenum">
              <a:rPr lang="en-GB" smtClean="0">
                <a:latin typeface="Times"/>
              </a:rPr>
              <a:pPr>
                <a:defRPr/>
              </a:pPr>
              <a:t>27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0776" y="9360059"/>
            <a:ext cx="2939495" cy="49344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4F70C2-B879-421E-BE82-79FB888EB7AC}" type="slidenum">
              <a:rPr lang="en-GB" smtClean="0">
                <a:latin typeface="Times"/>
              </a:rPr>
              <a:pPr>
                <a:defRPr/>
              </a:pPr>
              <a:t>28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44538"/>
            <a:ext cx="4911725" cy="3684587"/>
          </a:xfrm>
          <a:solidFill>
            <a:srgbClr val="FFFFFF"/>
          </a:solidFill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endParaRPr lang="en-US" sz="1600" smtClean="0">
              <a:solidFill>
                <a:srgbClr val="000000"/>
              </a:solidFill>
              <a:latin typeface="Arial" charset="0"/>
            </a:endParaRPr>
          </a:p>
          <a:p>
            <a:r>
              <a:rPr lang="en-US" sz="1300" b="1" i="1" smtClean="0">
                <a:solidFill>
                  <a:srgbClr val="000000"/>
                </a:solidFill>
                <a:latin typeface="Arial" charset="0"/>
              </a:rPr>
              <a:t>The big switch: </a:t>
            </a:r>
          </a:p>
          <a:p>
            <a:r>
              <a:rPr lang="en-US" sz="1300" b="1" i="1" smtClean="0">
                <a:solidFill>
                  <a:srgbClr val="000000"/>
                </a:solidFill>
                <a:latin typeface="Arial" charset="0"/>
              </a:rPr>
              <a:t>jets (inset) from the core of radio galaxy NGC326 appear to have changed direction suddenly, interpreted as a result of black holes merging. The jets initially pointed to the 10 o'clock and 4 o'clock directions. They now point to 2 o'clock and 8 o'clock. Please photo credit as follows: National Radio Astronomy Observatory / AUI, observers Murgia et al.; STScI (for the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1750" y="9361488"/>
            <a:ext cx="2938463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72B2245-32AE-4250-B542-BB2A0D6B9024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2525" cy="3722687"/>
          </a:xfrm>
          <a:solidFill>
            <a:srgbClr val="FFFFFF"/>
          </a:solidFill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1538"/>
            <a:ext cx="4975225" cy="4435475"/>
          </a:xfrm>
          <a:noFill/>
          <a:ln w="9525"/>
        </p:spPr>
        <p:txBody>
          <a:bodyPr wrap="none" anchor="ctr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1750" y="9361488"/>
            <a:ext cx="2938463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7755" tIns="43877" rIns="87755" bIns="43877"/>
          <a:lstStyle/>
          <a:p>
            <a:fld id="{B7D8016B-8561-430E-A77D-B58D9357393E}" type="slidenum">
              <a:rPr lang="en-US"/>
              <a:pPr/>
              <a:t>59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24425" cy="3694113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79950"/>
            <a:ext cx="5426075" cy="4435475"/>
          </a:xfrm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De instrumenten bestaan en hebben reeds on fantastische gevoeligheid.</a:t>
            </a:r>
          </a:p>
          <a:p>
            <a:r>
              <a:rPr lang="en-US" smtClean="0"/>
              <a:t>Als U het vergelijkt met de wortel uit de Planck tijd, dan ziet U dat we toegang hebben tot details op de Planck schaal.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De instrumenten bestaan en hebben reeds on fantastische gevoeligheid.</a:t>
            </a:r>
          </a:p>
          <a:p>
            <a:r>
              <a:rPr lang="en-US" smtClean="0"/>
              <a:t>Als U het vergelijkt met de wortel uit de Planck tijd, dan ziet U dat we toegang hebben tot details op de Planck schaal.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1750" y="9361488"/>
            <a:ext cx="2938463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4BF5DE7-7143-4237-9D63-4F10C4AE9AB9}" type="slidenum">
              <a:rPr lang="en-US" altLang="ja-JP"/>
              <a:pPr/>
              <a:t>71</a:t>
            </a:fld>
            <a:endParaRPr lang="en-US" altLang="ja-JP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1538"/>
            <a:ext cx="4972050" cy="4433887"/>
          </a:xfrm>
          <a:noFill/>
          <a:ln w="9525"/>
        </p:spPr>
        <p:txBody>
          <a:bodyPr lIns="90955" tIns="45478" rIns="90955" bIns="45478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1750" y="9361488"/>
            <a:ext cx="2938463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DC0597C-D9E6-4DA3-9497-6E98DE02737A}" type="slidenum">
              <a:rPr lang="en-US"/>
              <a:pPr/>
              <a:t>74</a:t>
            </a:fld>
            <a:endParaRPr lang="en-US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0163" y="9359900"/>
            <a:ext cx="294005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A560866-6A74-48C0-B6D6-6571AD520C58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44538"/>
            <a:ext cx="4910137" cy="3683000"/>
          </a:xfrm>
          <a:solidFill>
            <a:srgbClr val="FFFFFF"/>
          </a:solidFill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679950"/>
            <a:ext cx="4975225" cy="4435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44538"/>
            <a:ext cx="4910138" cy="3683000"/>
          </a:xfrm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79950"/>
            <a:ext cx="4970463" cy="44354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4" rIns="91427" bIns="45714"/>
          <a:lstStyle/>
          <a:p>
            <a:r>
              <a:rPr lang="en-US" smtClean="0"/>
              <a:t>Advanced LIGO (from White Book)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225E1AB6-2914-49C2-9F35-D0294743CF2D}" type="slidenum">
              <a:rPr lang="en-US"/>
              <a:pPr/>
              <a:t>84</a:t>
            </a:fld>
            <a:endParaRPr lang="en-US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 txBox="1">
            <a:spLocks noGrp="1" noChangeArrowheads="1"/>
          </p:cNvSpPr>
          <p:nvPr/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78E67B1F-1621-4894-B550-BBA8E16BCD5B}" type="slidenum">
              <a:rPr lang="en-US"/>
              <a:pPr/>
              <a:t>86</a:t>
            </a:fld>
            <a:endParaRPr lang="en-US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nl-NL" smtClean="0"/>
              <a:t>Studies van extreme gravitatie.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9621C6CB-497A-49F7-A064-1C891966A7E4}" type="slidenum">
              <a:rPr lang="en-US"/>
              <a:pPr/>
              <a:t>87</a:t>
            </a:fld>
            <a:endParaRPr lang="en-US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nl-NL" smtClean="0"/>
              <a:t>Een nieuwe probe, die directe toegang biedt tot het hele Universum.</a:t>
            </a:r>
          </a:p>
          <a:p>
            <a:r>
              <a:rPr lang="nl-NL" smtClean="0"/>
              <a:t>Studie van donkere energie en materie.</a:t>
            </a:r>
          </a:p>
          <a:p>
            <a:r>
              <a:rPr lang="nl-NL" smtClean="0"/>
              <a:t>Gevoelig voor dynamica.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0163" y="9361488"/>
            <a:ext cx="2940050" cy="492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083" tIns="45542" rIns="91083" bIns="45542"/>
          <a:lstStyle/>
          <a:p>
            <a:fld id="{8C170D1C-0BA7-41C9-9E8D-B30948C3EE59}" type="slidenum">
              <a:rPr lang="en-US"/>
              <a:pPr/>
              <a:t>88</a:t>
            </a:fld>
            <a:endParaRPr lang="en-US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solidFill>
            <a:srgbClr val="FFFFFF"/>
          </a:solidFill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nl-NL" smtClean="0"/>
              <a:t>In principe een directe toegang tot het vroege Universum.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27600" cy="3695700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1538"/>
            <a:ext cx="4972050" cy="4433887"/>
          </a:xfrm>
          <a:noFill/>
          <a:ln w="9525"/>
        </p:spPr>
        <p:txBody>
          <a:bodyPr/>
          <a:lstStyle/>
          <a:p>
            <a:r>
              <a:rPr lang="en-US" smtClean="0"/>
              <a:t>De mogelijke detectie van directe signalen uit het vroege heelal is zeer opwindend.</a:t>
            </a:r>
          </a:p>
          <a:p>
            <a:r>
              <a:rPr lang="en-US" smtClean="0"/>
              <a:t>Vereist goede samenwerking met theoretische gemeenschap.</a:t>
            </a:r>
          </a:p>
          <a:p>
            <a:r>
              <a:rPr lang="en-US" smtClean="0"/>
              <a:t>Dit mondt uit in templates voor dergelijke signalen, en data analyse.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0163" y="9359900"/>
            <a:ext cx="2940050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4D2B362-1A86-483E-AFB8-6F9BD8CED63A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mall_side_bar.jpg                                             00074EA4Mach Mac                       B7A2AEF9: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0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0" y="5934075"/>
            <a:ext cx="906463" cy="923925"/>
            <a:chOff x="236" y="3661"/>
            <a:chExt cx="723" cy="734"/>
          </a:xfrm>
        </p:grpSpPr>
        <p:sp>
          <p:nvSpPr>
            <p:cNvPr id="6" name="Oval 11"/>
            <p:cNvSpPr>
              <a:spLocks noChangeArrowheads="1"/>
            </p:cNvSpPr>
            <p:nvPr/>
          </p:nvSpPr>
          <p:spPr bwMode="auto">
            <a:xfrm>
              <a:off x="271" y="3703"/>
              <a:ext cx="652" cy="651"/>
            </a:xfrm>
            <a:prstGeom prst="ellipse">
              <a:avLst/>
            </a:prstGeom>
            <a:noFill/>
            <a:ln w="12700">
              <a:noFill/>
              <a:round/>
              <a:headEnd/>
              <a:tailEnd type="none" w="sm" len="lg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7" name="Picture 12" descr="lisa-ic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" y="3661"/>
              <a:ext cx="723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417638"/>
            <a:ext cx="7772400" cy="1143000"/>
          </a:xfrm>
        </p:spPr>
        <p:txBody>
          <a:bodyPr wrap="square" lIns="90487" tIns="44450" rIns="90487" bIns="44450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1963" y="20638"/>
            <a:ext cx="1997075" cy="6202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563" y="20638"/>
            <a:ext cx="5842000" cy="6202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563" y="1136650"/>
            <a:ext cx="7924800" cy="2466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563" y="3756025"/>
            <a:ext cx="7924800" cy="2466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817563" y="1136650"/>
            <a:ext cx="3886200" cy="50863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6163" y="1136650"/>
            <a:ext cx="3886200" cy="5086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20638"/>
            <a:ext cx="78486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7563" y="1136650"/>
            <a:ext cx="3886200" cy="5086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136650"/>
            <a:ext cx="3886200" cy="5086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563" y="1136650"/>
            <a:ext cx="3886200" cy="508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136650"/>
            <a:ext cx="3886200" cy="508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1136650"/>
            <a:ext cx="7924800" cy="5086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960438" y="20638"/>
            <a:ext cx="7848600" cy="955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8" name="Text Box 64"/>
          <p:cNvSpPr txBox="1">
            <a:spLocks noChangeArrowheads="1"/>
          </p:cNvSpPr>
          <p:nvPr userDrawn="1"/>
        </p:nvSpPr>
        <p:spPr bwMode="auto">
          <a:xfrm>
            <a:off x="-50800" y="6651625"/>
            <a:ext cx="4730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666699"/>
                </a:solidFill>
              </a:rPr>
              <a:t>LISA</a:t>
            </a:r>
          </a:p>
        </p:txBody>
      </p:sp>
      <p:sp>
        <p:nvSpPr>
          <p:cNvPr id="1090" name="Line 66"/>
          <p:cNvSpPr>
            <a:spLocks noChangeShapeType="1"/>
          </p:cNvSpPr>
          <p:nvPr userDrawn="1"/>
        </p:nvSpPr>
        <p:spPr bwMode="auto">
          <a:xfrm>
            <a:off x="2239963" y="6778625"/>
            <a:ext cx="6438900" cy="0"/>
          </a:xfrm>
          <a:prstGeom prst="line">
            <a:avLst/>
          </a:prstGeom>
          <a:noFill/>
          <a:ln w="12700">
            <a:solidFill>
              <a:srgbClr val="66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8438" name="Picture 68" descr="small_side_bar.jpg                                             00074EA4Mach Mac                       B7A2AEF9: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800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3" name="Rectangle 69"/>
          <p:cNvSpPr>
            <a:spLocks noChangeArrowheads="1"/>
          </p:cNvSpPr>
          <p:nvPr userDrawn="1"/>
        </p:nvSpPr>
        <p:spPr bwMode="auto">
          <a:xfrm flipV="1">
            <a:off x="628650" y="774700"/>
            <a:ext cx="7710488" cy="42863"/>
          </a:xfrm>
          <a:prstGeom prst="rect">
            <a:avLst/>
          </a:prstGeom>
          <a:solidFill>
            <a:srgbClr val="0A50A1">
              <a:alpha val="14999"/>
            </a:srgbClr>
          </a:solidFill>
          <a:ln w="3175">
            <a:noFill/>
            <a:miter lim="800000"/>
            <a:headEnd/>
            <a:tailEnd type="none" w="sm" len="lg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18440" name="Group 70"/>
          <p:cNvGrpSpPr>
            <a:grpSpLocks/>
          </p:cNvGrpSpPr>
          <p:nvPr userDrawn="1"/>
        </p:nvGrpSpPr>
        <p:grpSpPr bwMode="auto">
          <a:xfrm>
            <a:off x="0" y="5934075"/>
            <a:ext cx="906463" cy="923925"/>
            <a:chOff x="236" y="3661"/>
            <a:chExt cx="723" cy="734"/>
          </a:xfrm>
        </p:grpSpPr>
        <p:sp>
          <p:nvSpPr>
            <p:cNvPr id="1095" name="Oval 71"/>
            <p:cNvSpPr>
              <a:spLocks noChangeArrowheads="1"/>
            </p:cNvSpPr>
            <p:nvPr/>
          </p:nvSpPr>
          <p:spPr bwMode="auto">
            <a:xfrm>
              <a:off x="271" y="3703"/>
              <a:ext cx="652" cy="651"/>
            </a:xfrm>
            <a:prstGeom prst="ellipse">
              <a:avLst/>
            </a:prstGeom>
            <a:noFill/>
            <a:ln w="12700">
              <a:noFill/>
              <a:round/>
              <a:headEnd/>
              <a:tailEnd type="none" w="sm" len="lg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8442" name="Picture 72" descr="lisa-icon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" y="3661"/>
              <a:ext cx="723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</p:sldLayoutIdLst>
  <p:transition spd="med">
    <p:wipe dir="d"/>
  </p:transition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rgbClr val="0A50A1"/>
          </a:solidFill>
          <a:latin typeface="Arial" charset="0"/>
        </a:defRPr>
      </a:lvl9pPr>
    </p:titleStyle>
    <p:bodyStyle>
      <a:lvl1pPr marL="231775" indent="-231775" algn="l" rtl="0" eaLnBrk="0" fontAlgn="base" hangingPunct="0">
        <a:spcBef>
          <a:spcPct val="0"/>
        </a:spcBef>
        <a:spcAft>
          <a:spcPct val="40000"/>
        </a:spcAft>
        <a:buClr>
          <a:srgbClr val="666699"/>
        </a:buClr>
        <a:buSzPct val="85000"/>
        <a:buFont typeface="Wingdings" pitchFamily="2" charset="2"/>
        <a:buChar char="§"/>
        <a:defRPr sz="2100">
          <a:solidFill>
            <a:srgbClr val="6C18B0"/>
          </a:solidFill>
          <a:latin typeface="+mn-lt"/>
          <a:ea typeface="+mn-ea"/>
          <a:cs typeface="+mn-cs"/>
        </a:defRPr>
      </a:lvl1pPr>
      <a:lvl2pPr marL="571500" indent="-225425" algn="l" rtl="0" eaLnBrk="0" fontAlgn="base" hangingPunct="0">
        <a:spcBef>
          <a:spcPct val="0"/>
        </a:spcBef>
        <a:spcAft>
          <a:spcPct val="40000"/>
        </a:spcAft>
        <a:buClr>
          <a:schemeClr val="bg1"/>
        </a:buClr>
        <a:buSzPct val="75000"/>
        <a:buChar char="–"/>
        <a:defRPr sz="2800">
          <a:solidFill>
            <a:schemeClr val="bg1"/>
          </a:solidFill>
          <a:latin typeface="+mn-lt"/>
        </a:defRPr>
      </a:lvl2pPr>
      <a:lvl3pPr marL="911225" indent="-225425" algn="l" rtl="0" eaLnBrk="0" fontAlgn="base" hangingPunct="0">
        <a:spcBef>
          <a:spcPct val="0"/>
        </a:spcBef>
        <a:spcAft>
          <a:spcPct val="40000"/>
        </a:spcAft>
        <a:buClr>
          <a:srgbClr val="666699"/>
        </a:buClr>
        <a:buSzPct val="100000"/>
        <a:buChar char="–"/>
        <a:defRPr sz="1600">
          <a:solidFill>
            <a:srgbClr val="666699"/>
          </a:solidFill>
          <a:latin typeface="+mn-lt"/>
        </a:defRPr>
      </a:lvl3pPr>
      <a:lvl4pPr marL="1252538" indent="-227013" algn="l" rtl="0" eaLnBrk="0" fontAlgn="base" hangingPunct="0">
        <a:spcBef>
          <a:spcPct val="0"/>
        </a:spcBef>
        <a:spcAft>
          <a:spcPct val="40000"/>
        </a:spcAft>
        <a:buClr>
          <a:srgbClr val="B0ACFE"/>
        </a:buClr>
        <a:buSzPct val="100000"/>
        <a:buChar char="–"/>
        <a:defRPr sz="1600">
          <a:solidFill>
            <a:srgbClr val="B0ACFE"/>
          </a:solidFill>
          <a:latin typeface="+mn-lt"/>
        </a:defRPr>
      </a:lvl4pPr>
      <a:lvl5pPr marL="15970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5pPr>
      <a:lvl6pPr marL="20542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6pPr>
      <a:lvl7pPr marL="25114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7pPr>
      <a:lvl8pPr marL="29686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8pPr>
      <a:lvl9pPr marL="34258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2.png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wmf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jpeg"/><Relationship Id="rId7" Type="http://schemas.openxmlformats.org/officeDocument/2006/relationships/hyperlink" Target="file:///C:\Program%20Files\Real\RealPlayer\realplay.exe%20E:\Powerpoint\Marseille_jan2006\BinarySecondAnim320x256.m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hyperlink" Target="file:///C:\Program%20Files\Real\RealPlayer\realplay.exe%20E:\Powerpoint\Marseille_jan2006\BinaryFirstAnim320x256.mpg" TargetMode="External"/><Relationship Id="rId4" Type="http://schemas.openxmlformats.org/officeDocument/2006/relationships/image" Target="../media/image52.jpe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vmware-host\Shared%20Folders\Desktop\Outreach\collapse2BH_matterandwaves.mpeg" TargetMode="Externa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vmware-host\Shared%20Folders\Desktop\Outreach\bbh10-2Polarizations_small.mov" TargetMode="Externa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8.png"/><Relationship Id="rId2" Type="http://schemas.openxmlformats.org/officeDocument/2006/relationships/video" Target="file:///\\vmware-host\Shared%20Folders\Desktop\Outreach\PulsGravDetPAL.mpeg" TargetMode="Externa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jpe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image" Target="../media/image115.png"/><Relationship Id="rId7" Type="http://schemas.openxmlformats.org/officeDocument/2006/relationships/image" Target="../media/image119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wmf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3.png"/><Relationship Id="rId2" Type="http://schemas.openxmlformats.org/officeDocument/2006/relationships/video" Target="file:///\\vmware-host\Shared%20Folders\Desktop\Outreach\millisec_pulsar_shot.mpg" TargetMode="Externa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2.jpeg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gif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wmf"/><Relationship Id="rId4" Type="http://schemas.openxmlformats.org/officeDocument/2006/relationships/image" Target="../media/image176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4.png"/><Relationship Id="rId4" Type="http://schemas.openxmlformats.org/officeDocument/2006/relationships/image" Target="../media/image18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8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vmware-host\Shared%20Folders\Desktop\Outreach\LISA.m4v" TargetMode="External"/><Relationship Id="rId4" Type="http://schemas.openxmlformats.org/officeDocument/2006/relationships/image" Target="../media/image7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3.png"/><Relationship Id="rId4" Type="http://schemas.openxmlformats.org/officeDocument/2006/relationships/image" Target="../media/image20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w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5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794" name="Rectangle 7"/>
          <p:cNvSpPr>
            <a:spLocks noChangeArrowheads="1"/>
          </p:cNvSpPr>
          <p:nvPr/>
        </p:nvSpPr>
        <p:spPr bwMode="auto">
          <a:xfrm>
            <a:off x="0" y="0"/>
            <a:ext cx="9144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557338"/>
            <a:ext cx="7772400" cy="46101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smtClean="0">
                <a:latin typeface="Biondi" pitchFamily="2" charset="0"/>
              </a:rPr>
              <a:t>Over de zwaartekrachtgolven</a:t>
            </a:r>
            <a:endParaRPr lang="en-US" sz="1200" smtClean="0">
              <a:latin typeface="Biondi" pitchFamily="2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1700" smtClean="0"/>
              <a:t>Jo van den Brand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pic>
        <p:nvPicPr>
          <p:cNvPr id="33798" name="Picture 6" descr="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" y="3595688"/>
            <a:ext cx="92297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5468938" y="6604000"/>
            <a:ext cx="3665537" cy="2460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/>
              <a:t>Studium Generale, Maastricht, 27 januari 2011; jo@nikhef.nl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3076" name="Picture 5" descr="S3-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31750" y="2035175"/>
            <a:ext cx="2178050" cy="708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2000" b="0" dirty="0">
                <a:latin typeface="+mn-lt"/>
              </a:rPr>
              <a:t>Werkelijke positie</a:t>
            </a:r>
          </a:p>
          <a:p>
            <a:pPr algn="ctr">
              <a:defRPr/>
            </a:pPr>
            <a:r>
              <a:rPr lang="nl-NL" sz="2000" b="0" dirty="0">
                <a:latin typeface="+mn-lt"/>
              </a:rPr>
              <a:t>van  ster A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74613" y="3505200"/>
            <a:ext cx="2211387" cy="708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2000" b="0" dirty="0">
                <a:latin typeface="+mn-lt"/>
              </a:rPr>
              <a:t>Schijnbare positie</a:t>
            </a:r>
          </a:p>
          <a:p>
            <a:pPr algn="ctr">
              <a:defRPr/>
            </a:pPr>
            <a:r>
              <a:rPr lang="nl-NL" sz="2000" b="0" dirty="0">
                <a:latin typeface="+mn-lt"/>
              </a:rPr>
              <a:t>van ster A</a:t>
            </a: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0" y="4365625"/>
            <a:ext cx="2238375" cy="1016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2000" b="0" dirty="0">
                <a:latin typeface="+mn-lt"/>
              </a:rPr>
              <a:t>Werkelijke en</a:t>
            </a:r>
          </a:p>
          <a:p>
            <a:pPr algn="ctr">
              <a:defRPr/>
            </a:pPr>
            <a:r>
              <a:rPr lang="nl-NL" sz="2000" b="0" dirty="0">
                <a:latin typeface="+mn-lt"/>
              </a:rPr>
              <a:t>schijnbare positie </a:t>
            </a:r>
          </a:p>
          <a:p>
            <a:pPr algn="ctr">
              <a:defRPr/>
            </a:pPr>
            <a:r>
              <a:rPr lang="nl-NL" sz="2000" b="0" dirty="0">
                <a:latin typeface="+mn-lt"/>
              </a:rPr>
              <a:t>van ster B</a:t>
            </a:r>
          </a:p>
        </p:txBody>
      </p:sp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5508625" y="5516563"/>
            <a:ext cx="627063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000" b="0" dirty="0">
                <a:latin typeface="+mn-lt"/>
              </a:rPr>
              <a:t>Zon</a:t>
            </a: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7164388" y="5516563"/>
            <a:ext cx="868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000" b="0" dirty="0">
                <a:latin typeface="+mn-lt"/>
              </a:rPr>
              <a:t>Aarde</a:t>
            </a:r>
          </a:p>
        </p:txBody>
      </p:sp>
      <p:sp>
        <p:nvSpPr>
          <p:cNvPr id="3082" name="Line 11"/>
          <p:cNvSpPr>
            <a:spLocks noChangeShapeType="1"/>
          </p:cNvSpPr>
          <p:nvPr/>
        </p:nvSpPr>
        <p:spPr bwMode="auto">
          <a:xfrm flipV="1">
            <a:off x="5795963" y="4868863"/>
            <a:ext cx="0" cy="576262"/>
          </a:xfrm>
          <a:prstGeom prst="line">
            <a:avLst/>
          </a:prstGeom>
          <a:noFill/>
          <a:ln w="28575">
            <a:solidFill>
              <a:srgbClr val="1C1C1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3083" name="Line 12"/>
          <p:cNvSpPr>
            <a:spLocks noChangeShapeType="1"/>
          </p:cNvSpPr>
          <p:nvPr/>
        </p:nvSpPr>
        <p:spPr bwMode="auto">
          <a:xfrm flipV="1">
            <a:off x="7524750" y="4868863"/>
            <a:ext cx="0" cy="576262"/>
          </a:xfrm>
          <a:prstGeom prst="line">
            <a:avLst/>
          </a:prstGeom>
          <a:noFill/>
          <a:ln w="28575">
            <a:solidFill>
              <a:srgbClr val="1C1C1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8600" y="6019800"/>
            <a:ext cx="2787650" cy="461963"/>
          </a:xfrm>
          <a:prstGeom prst="rect">
            <a:avLst/>
          </a:prstGeom>
          <a:solidFill>
            <a:srgbClr val="FFFF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latin typeface="+mn-lt"/>
              </a:rPr>
              <a:t>Relativiteitstheorie</a:t>
            </a:r>
            <a:r>
              <a:rPr lang="en-US" b="0" dirty="0">
                <a:latin typeface="+mn-lt"/>
              </a:rPr>
              <a:t>:</a:t>
            </a:r>
          </a:p>
        </p:txBody>
      </p:sp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3352800" y="5791200"/>
          <a:ext cx="1509713" cy="900113"/>
        </p:xfrm>
        <a:graphic>
          <a:graphicData uri="http://schemas.openxmlformats.org/presentationml/2006/ole">
            <p:oleObj spid="_x0000_s3074" name="Equation" r:id="rId5" imgW="660240" imgH="393480" progId="Equation.3">
              <p:embed/>
            </p:oleObj>
          </a:graphicData>
        </a:graphic>
      </p:graphicFrame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0" y="6553200"/>
            <a:ext cx="3581400" cy="304800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086" name="Rectangle 2"/>
          <p:cNvSpPr txBox="1">
            <a:spLocks noChangeArrowheads="1"/>
          </p:cNvSpPr>
          <p:nvPr/>
        </p:nvSpPr>
        <p:spPr bwMode="auto">
          <a:xfrm>
            <a:off x="914400" y="0"/>
            <a:ext cx="7239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nl-NL" altLang="ja-JP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Banen in een gekromde ruimte: licht</a:t>
            </a:r>
            <a:endParaRPr lang="en-US" altLang="ja-JP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308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S3-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4563"/>
            <a:ext cx="7885113" cy="591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3327400" y="1335088"/>
            <a:ext cx="1820863" cy="461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NL" b="0" dirty="0">
                <a:latin typeface="+mn-lt"/>
              </a:rPr>
              <a:t>Cirkelbaan   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3348038" y="1700213"/>
            <a:ext cx="2343150" cy="461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0" dirty="0">
                <a:latin typeface="+mn-lt"/>
              </a:rPr>
              <a:t>Elliptische baan</a:t>
            </a: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3348038" y="2060575"/>
            <a:ext cx="4211637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0" dirty="0">
                <a:latin typeface="+mn-lt"/>
              </a:rPr>
              <a:t>Ongebonden baan (parabool)</a:t>
            </a:r>
          </a:p>
        </p:txBody>
      </p:sp>
      <p:sp>
        <p:nvSpPr>
          <p:cNvPr id="4096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nl-NL" altLang="ja-JP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Banen in een gekromde ruimte: planeten</a:t>
            </a:r>
            <a:endParaRPr lang="en-US" altLang="ja-JP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4096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40968" name="Rectangle 13"/>
          <p:cNvSpPr>
            <a:spLocks noChangeArrowheads="1"/>
          </p:cNvSpPr>
          <p:nvPr/>
        </p:nvSpPr>
        <p:spPr bwMode="auto">
          <a:xfrm>
            <a:off x="0" y="6553200"/>
            <a:ext cx="3581400" cy="304800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5" descr="mercu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46275"/>
            <a:ext cx="91440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1905000"/>
            <a:ext cx="9144000" cy="762000"/>
          </a:xfrm>
          <a:prstGeom prst="rect">
            <a:avLst/>
          </a:prstGeom>
          <a:solidFill>
            <a:srgbClr val="EB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304800" y="1905000"/>
          <a:ext cx="1720850" cy="711200"/>
        </p:xfrm>
        <a:graphic>
          <a:graphicData uri="http://schemas.openxmlformats.org/presentationml/2006/ole">
            <p:oleObj spid="_x0000_s4098" name="Equation" r:id="rId5" imgW="952200" imgH="393480" progId="Equation.3">
              <p:embed/>
            </p:oleObj>
          </a:graphicData>
        </a:graphic>
      </p:graphicFrame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308225" y="2057400"/>
            <a:ext cx="6794500" cy="400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>
                <a:latin typeface="+mn-lt"/>
              </a:rPr>
              <a:t>4,8 x 10</a:t>
            </a:r>
            <a:r>
              <a:rPr lang="en-US" sz="2000" b="0" baseline="30000" dirty="0">
                <a:latin typeface="+mn-lt"/>
              </a:rPr>
              <a:t>-7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 err="1">
                <a:latin typeface="+mn-lt"/>
              </a:rPr>
              <a:t>rad</a:t>
            </a:r>
            <a:r>
              <a:rPr lang="en-US" sz="2000" b="0" dirty="0">
                <a:latin typeface="+mn-lt"/>
              </a:rPr>
              <a:t> = 0,1 </a:t>
            </a:r>
            <a:r>
              <a:rPr lang="en-US" sz="2000" b="0" dirty="0" err="1">
                <a:latin typeface="+mn-lt"/>
              </a:rPr>
              <a:t>boogseconde</a:t>
            </a:r>
            <a:r>
              <a:rPr lang="en-US" sz="2000" b="0" dirty="0">
                <a:latin typeface="+mn-lt"/>
              </a:rPr>
              <a:t> (415 </a:t>
            </a:r>
            <a:r>
              <a:rPr lang="en-US" sz="2000" b="0" dirty="0" err="1">
                <a:latin typeface="+mn-lt"/>
              </a:rPr>
              <a:t>omlopen</a:t>
            </a:r>
            <a:r>
              <a:rPr lang="en-US" sz="2000" b="0" dirty="0">
                <a:latin typeface="+mn-lt"/>
              </a:rPr>
              <a:t> per </a:t>
            </a:r>
            <a:r>
              <a:rPr lang="en-US" sz="2000" b="0" dirty="0" err="1">
                <a:latin typeface="+mn-lt"/>
              </a:rPr>
              <a:t>eeuw</a:t>
            </a:r>
            <a:r>
              <a:rPr lang="en-US" sz="2000" b="0" dirty="0">
                <a:latin typeface="+mn-lt"/>
              </a:rPr>
              <a:t>)</a:t>
            </a:r>
          </a:p>
        </p:txBody>
      </p:sp>
      <p:sp>
        <p:nvSpPr>
          <p:cNvPr id="410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nl-NL" altLang="ja-JP" sz="1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Experimenteel bewijs: precessie van de Mercuriusbaan</a:t>
            </a:r>
            <a:endParaRPr lang="en-US" altLang="ja-JP" sz="1800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410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6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Dynamica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: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gravitatiegolven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graphicFrame>
        <p:nvGraphicFramePr>
          <p:cNvPr id="5122" name="Object 2051"/>
          <p:cNvGraphicFramePr>
            <a:graphicFrameLocks noChangeAspect="1"/>
          </p:cNvGraphicFramePr>
          <p:nvPr/>
        </p:nvGraphicFramePr>
        <p:xfrm>
          <a:off x="4211638" y="2092325"/>
          <a:ext cx="1655762" cy="976313"/>
        </p:xfrm>
        <a:graphic>
          <a:graphicData uri="http://schemas.openxmlformats.org/presentationml/2006/ole">
            <p:oleObj spid="_x0000_s5122" name="Equation" r:id="rId4" imgW="965160" imgH="393480" progId="Equation.3">
              <p:embed/>
            </p:oleObj>
          </a:graphicData>
        </a:graphic>
      </p:graphicFrame>
      <p:grpSp>
        <p:nvGrpSpPr>
          <p:cNvPr id="5129" name="Group 2052"/>
          <p:cNvGrpSpPr>
            <a:grpSpLocks/>
          </p:cNvGrpSpPr>
          <p:nvPr/>
        </p:nvGrpSpPr>
        <p:grpSpPr bwMode="auto">
          <a:xfrm>
            <a:off x="5292725" y="1157288"/>
            <a:ext cx="3659188" cy="1181100"/>
            <a:chOff x="3152" y="1071"/>
            <a:chExt cx="2305" cy="744"/>
          </a:xfrm>
        </p:grpSpPr>
        <p:sp>
          <p:nvSpPr>
            <p:cNvPr id="5141" name="Freeform 2053"/>
            <p:cNvSpPr>
              <a:spLocks/>
            </p:cNvSpPr>
            <p:nvPr/>
          </p:nvSpPr>
          <p:spPr bwMode="auto">
            <a:xfrm>
              <a:off x="3738" y="1428"/>
              <a:ext cx="1698" cy="66"/>
            </a:xfrm>
            <a:custGeom>
              <a:avLst/>
              <a:gdLst>
                <a:gd name="T0" fmla="*/ 0 w 1839"/>
                <a:gd name="T1" fmla="*/ 30 h 66"/>
                <a:gd name="T2" fmla="*/ 30 w 1839"/>
                <a:gd name="T3" fmla="*/ 18 h 66"/>
                <a:gd name="T4" fmla="*/ 60 w 1839"/>
                <a:gd name="T5" fmla="*/ 6 h 66"/>
                <a:gd name="T6" fmla="*/ 87 w 1839"/>
                <a:gd name="T7" fmla="*/ 0 h 66"/>
                <a:gd name="T8" fmla="*/ 118 w 1839"/>
                <a:gd name="T9" fmla="*/ 0 h 66"/>
                <a:gd name="T10" fmla="*/ 151 w 1839"/>
                <a:gd name="T11" fmla="*/ 0 h 66"/>
                <a:gd name="T12" fmla="*/ 179 w 1839"/>
                <a:gd name="T13" fmla="*/ 6 h 66"/>
                <a:gd name="T14" fmla="*/ 208 w 1839"/>
                <a:gd name="T15" fmla="*/ 18 h 66"/>
                <a:gd name="T16" fmla="*/ 241 w 1839"/>
                <a:gd name="T17" fmla="*/ 30 h 66"/>
                <a:gd name="T18" fmla="*/ 271 w 1839"/>
                <a:gd name="T19" fmla="*/ 36 h 66"/>
                <a:gd name="T20" fmla="*/ 300 w 1839"/>
                <a:gd name="T21" fmla="*/ 48 h 66"/>
                <a:gd name="T22" fmla="*/ 328 w 1839"/>
                <a:gd name="T23" fmla="*/ 60 h 66"/>
                <a:gd name="T24" fmla="*/ 362 w 1839"/>
                <a:gd name="T25" fmla="*/ 66 h 66"/>
                <a:gd name="T26" fmla="*/ 391 w 1839"/>
                <a:gd name="T27" fmla="*/ 60 h 66"/>
                <a:gd name="T28" fmla="*/ 421 w 1839"/>
                <a:gd name="T29" fmla="*/ 48 h 66"/>
                <a:gd name="T30" fmla="*/ 449 w 1839"/>
                <a:gd name="T31" fmla="*/ 36 h 66"/>
                <a:gd name="T32" fmla="*/ 480 w 1839"/>
                <a:gd name="T33" fmla="*/ 30 h 66"/>
                <a:gd name="T34" fmla="*/ 512 w 1839"/>
                <a:gd name="T35" fmla="*/ 18 h 66"/>
                <a:gd name="T36" fmla="*/ 539 w 1839"/>
                <a:gd name="T37" fmla="*/ 12 h 66"/>
                <a:gd name="T38" fmla="*/ 570 w 1839"/>
                <a:gd name="T39" fmla="*/ 6 h 66"/>
                <a:gd name="T40" fmla="*/ 602 w 1839"/>
                <a:gd name="T41" fmla="*/ 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39"/>
                <a:gd name="T64" fmla="*/ 0 h 66"/>
                <a:gd name="T65" fmla="*/ 1839 w 1839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39" h="66">
                  <a:moveTo>
                    <a:pt x="0" y="30"/>
                  </a:moveTo>
                  <a:lnTo>
                    <a:pt x="91" y="18"/>
                  </a:lnTo>
                  <a:lnTo>
                    <a:pt x="182" y="6"/>
                  </a:lnTo>
                  <a:lnTo>
                    <a:pt x="266" y="0"/>
                  </a:lnTo>
                  <a:lnTo>
                    <a:pt x="364" y="0"/>
                  </a:lnTo>
                  <a:lnTo>
                    <a:pt x="461" y="0"/>
                  </a:lnTo>
                  <a:lnTo>
                    <a:pt x="546" y="6"/>
                  </a:lnTo>
                  <a:lnTo>
                    <a:pt x="636" y="18"/>
                  </a:lnTo>
                  <a:lnTo>
                    <a:pt x="734" y="30"/>
                  </a:lnTo>
                  <a:lnTo>
                    <a:pt x="825" y="36"/>
                  </a:lnTo>
                  <a:lnTo>
                    <a:pt x="916" y="48"/>
                  </a:lnTo>
                  <a:lnTo>
                    <a:pt x="1000" y="60"/>
                  </a:lnTo>
                  <a:lnTo>
                    <a:pt x="1104" y="66"/>
                  </a:lnTo>
                  <a:lnTo>
                    <a:pt x="1195" y="60"/>
                  </a:lnTo>
                  <a:lnTo>
                    <a:pt x="1286" y="48"/>
                  </a:lnTo>
                  <a:lnTo>
                    <a:pt x="1371" y="36"/>
                  </a:lnTo>
                  <a:lnTo>
                    <a:pt x="1468" y="30"/>
                  </a:lnTo>
                  <a:lnTo>
                    <a:pt x="1566" y="18"/>
                  </a:lnTo>
                  <a:lnTo>
                    <a:pt x="1650" y="12"/>
                  </a:lnTo>
                  <a:lnTo>
                    <a:pt x="1741" y="6"/>
                  </a:lnTo>
                  <a:lnTo>
                    <a:pt x="1839" y="0"/>
                  </a:lnTo>
                </a:path>
              </a:pathLst>
            </a:custGeom>
            <a:noFill/>
            <a:ln w="9525">
              <a:solidFill>
                <a:srgbClr val="09ADEA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42" name="Freeform 2054"/>
            <p:cNvSpPr>
              <a:spLocks/>
            </p:cNvSpPr>
            <p:nvPr/>
          </p:nvSpPr>
          <p:spPr bwMode="auto">
            <a:xfrm>
              <a:off x="3738" y="1086"/>
              <a:ext cx="1698" cy="66"/>
            </a:xfrm>
            <a:custGeom>
              <a:avLst/>
              <a:gdLst>
                <a:gd name="T0" fmla="*/ 0 w 1839"/>
                <a:gd name="T1" fmla="*/ 36 h 66"/>
                <a:gd name="T2" fmla="*/ 30 w 1839"/>
                <a:gd name="T3" fmla="*/ 42 h 66"/>
                <a:gd name="T4" fmla="*/ 60 w 1839"/>
                <a:gd name="T5" fmla="*/ 54 h 66"/>
                <a:gd name="T6" fmla="*/ 87 w 1839"/>
                <a:gd name="T7" fmla="*/ 60 h 66"/>
                <a:gd name="T8" fmla="*/ 118 w 1839"/>
                <a:gd name="T9" fmla="*/ 66 h 66"/>
                <a:gd name="T10" fmla="*/ 151 w 1839"/>
                <a:gd name="T11" fmla="*/ 60 h 66"/>
                <a:gd name="T12" fmla="*/ 179 w 1839"/>
                <a:gd name="T13" fmla="*/ 54 h 66"/>
                <a:gd name="T14" fmla="*/ 208 w 1839"/>
                <a:gd name="T15" fmla="*/ 42 h 66"/>
                <a:gd name="T16" fmla="*/ 241 w 1839"/>
                <a:gd name="T17" fmla="*/ 36 h 66"/>
                <a:gd name="T18" fmla="*/ 271 w 1839"/>
                <a:gd name="T19" fmla="*/ 18 h 66"/>
                <a:gd name="T20" fmla="*/ 300 w 1839"/>
                <a:gd name="T21" fmla="*/ 6 h 66"/>
                <a:gd name="T22" fmla="*/ 328 w 1839"/>
                <a:gd name="T23" fmla="*/ 0 h 66"/>
                <a:gd name="T24" fmla="*/ 362 w 1839"/>
                <a:gd name="T25" fmla="*/ 0 h 66"/>
                <a:gd name="T26" fmla="*/ 391 w 1839"/>
                <a:gd name="T27" fmla="*/ 0 h 66"/>
                <a:gd name="T28" fmla="*/ 421 w 1839"/>
                <a:gd name="T29" fmla="*/ 6 h 66"/>
                <a:gd name="T30" fmla="*/ 449 w 1839"/>
                <a:gd name="T31" fmla="*/ 18 h 66"/>
                <a:gd name="T32" fmla="*/ 480 w 1839"/>
                <a:gd name="T33" fmla="*/ 36 h 66"/>
                <a:gd name="T34" fmla="*/ 512 w 1839"/>
                <a:gd name="T35" fmla="*/ 42 h 66"/>
                <a:gd name="T36" fmla="*/ 539 w 1839"/>
                <a:gd name="T37" fmla="*/ 48 h 66"/>
                <a:gd name="T38" fmla="*/ 570 w 1839"/>
                <a:gd name="T39" fmla="*/ 54 h 66"/>
                <a:gd name="T40" fmla="*/ 602 w 1839"/>
                <a:gd name="T41" fmla="*/ 66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39"/>
                <a:gd name="T64" fmla="*/ 0 h 66"/>
                <a:gd name="T65" fmla="*/ 1839 w 1839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39" h="66">
                  <a:moveTo>
                    <a:pt x="0" y="36"/>
                  </a:moveTo>
                  <a:lnTo>
                    <a:pt x="91" y="42"/>
                  </a:lnTo>
                  <a:lnTo>
                    <a:pt x="182" y="54"/>
                  </a:lnTo>
                  <a:lnTo>
                    <a:pt x="266" y="60"/>
                  </a:lnTo>
                  <a:lnTo>
                    <a:pt x="364" y="66"/>
                  </a:lnTo>
                  <a:lnTo>
                    <a:pt x="461" y="60"/>
                  </a:lnTo>
                  <a:lnTo>
                    <a:pt x="546" y="54"/>
                  </a:lnTo>
                  <a:lnTo>
                    <a:pt x="636" y="42"/>
                  </a:lnTo>
                  <a:lnTo>
                    <a:pt x="734" y="36"/>
                  </a:lnTo>
                  <a:lnTo>
                    <a:pt x="825" y="18"/>
                  </a:lnTo>
                  <a:lnTo>
                    <a:pt x="916" y="6"/>
                  </a:lnTo>
                  <a:lnTo>
                    <a:pt x="1000" y="0"/>
                  </a:lnTo>
                  <a:lnTo>
                    <a:pt x="1104" y="0"/>
                  </a:lnTo>
                  <a:lnTo>
                    <a:pt x="1195" y="0"/>
                  </a:lnTo>
                  <a:lnTo>
                    <a:pt x="1286" y="6"/>
                  </a:lnTo>
                  <a:lnTo>
                    <a:pt x="1371" y="18"/>
                  </a:lnTo>
                  <a:lnTo>
                    <a:pt x="1468" y="36"/>
                  </a:lnTo>
                  <a:lnTo>
                    <a:pt x="1566" y="42"/>
                  </a:lnTo>
                  <a:lnTo>
                    <a:pt x="1650" y="48"/>
                  </a:lnTo>
                  <a:lnTo>
                    <a:pt x="1741" y="54"/>
                  </a:lnTo>
                  <a:lnTo>
                    <a:pt x="1839" y="66"/>
                  </a:lnTo>
                </a:path>
              </a:pathLst>
            </a:custGeom>
            <a:noFill/>
            <a:ln w="9525">
              <a:solidFill>
                <a:srgbClr val="02ABEA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5143" name="Group 2055"/>
            <p:cNvGrpSpPr>
              <a:grpSpLocks/>
            </p:cNvGrpSpPr>
            <p:nvPr/>
          </p:nvGrpSpPr>
          <p:grpSpPr bwMode="auto">
            <a:xfrm>
              <a:off x="3424" y="1253"/>
              <a:ext cx="421" cy="87"/>
              <a:chOff x="3023" y="1236"/>
              <a:chExt cx="421" cy="87"/>
            </a:xfrm>
          </p:grpSpPr>
          <p:sp>
            <p:nvSpPr>
              <p:cNvPr id="5175" name="Arc 2056"/>
              <p:cNvSpPr>
                <a:spLocks/>
              </p:cNvSpPr>
              <p:nvPr/>
            </p:nvSpPr>
            <p:spPr bwMode="auto">
              <a:xfrm>
                <a:off x="3023" y="1290"/>
                <a:ext cx="34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76" name="Arc 2057"/>
              <p:cNvSpPr>
                <a:spLocks/>
              </p:cNvSpPr>
              <p:nvPr/>
            </p:nvSpPr>
            <p:spPr bwMode="auto">
              <a:xfrm>
                <a:off x="3057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77" name="Arc 2058"/>
              <p:cNvSpPr>
                <a:spLocks/>
              </p:cNvSpPr>
              <p:nvPr/>
            </p:nvSpPr>
            <p:spPr bwMode="auto">
              <a:xfrm>
                <a:off x="3090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78" name="Arc 2059"/>
              <p:cNvSpPr>
                <a:spLocks/>
              </p:cNvSpPr>
              <p:nvPr/>
            </p:nvSpPr>
            <p:spPr bwMode="auto">
              <a:xfrm>
                <a:off x="3129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79" name="Arc 2060"/>
              <p:cNvSpPr>
                <a:spLocks/>
              </p:cNvSpPr>
              <p:nvPr/>
            </p:nvSpPr>
            <p:spPr bwMode="auto">
              <a:xfrm>
                <a:off x="3162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80" name="Arc 2061"/>
              <p:cNvSpPr>
                <a:spLocks/>
              </p:cNvSpPr>
              <p:nvPr/>
            </p:nvSpPr>
            <p:spPr bwMode="auto">
              <a:xfrm>
                <a:off x="3194" y="1257"/>
                <a:ext cx="34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81" name="Arc 2062"/>
              <p:cNvSpPr>
                <a:spLocks/>
              </p:cNvSpPr>
              <p:nvPr/>
            </p:nvSpPr>
            <p:spPr bwMode="auto">
              <a:xfrm>
                <a:off x="3228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82" name="Arc 2063"/>
              <p:cNvSpPr>
                <a:spLocks/>
              </p:cNvSpPr>
              <p:nvPr/>
            </p:nvSpPr>
            <p:spPr bwMode="auto">
              <a:xfrm>
                <a:off x="3261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83" name="Arc 2064"/>
              <p:cNvSpPr>
                <a:spLocks/>
              </p:cNvSpPr>
              <p:nvPr/>
            </p:nvSpPr>
            <p:spPr bwMode="auto">
              <a:xfrm>
                <a:off x="3294" y="1290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84" name="Arc 2065"/>
              <p:cNvSpPr>
                <a:spLocks/>
              </p:cNvSpPr>
              <p:nvPr/>
            </p:nvSpPr>
            <p:spPr bwMode="auto">
              <a:xfrm>
                <a:off x="3333" y="1257"/>
                <a:ext cx="33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grpSp>
            <p:nvGrpSpPr>
              <p:cNvPr id="5185" name="Group 2066"/>
              <p:cNvGrpSpPr>
                <a:grpSpLocks/>
              </p:cNvGrpSpPr>
              <p:nvPr/>
            </p:nvGrpSpPr>
            <p:grpSpPr bwMode="auto">
              <a:xfrm>
                <a:off x="3360" y="1236"/>
                <a:ext cx="84" cy="42"/>
                <a:chOff x="3190" y="1134"/>
                <a:chExt cx="91" cy="42"/>
              </a:xfrm>
            </p:grpSpPr>
            <p:sp>
              <p:nvSpPr>
                <p:cNvPr id="5186" name="Freeform 2067"/>
                <p:cNvSpPr>
                  <a:spLocks/>
                </p:cNvSpPr>
                <p:nvPr/>
              </p:nvSpPr>
              <p:spPr bwMode="auto">
                <a:xfrm>
                  <a:off x="3190" y="1134"/>
                  <a:ext cx="91" cy="42"/>
                </a:xfrm>
                <a:custGeom>
                  <a:avLst/>
                  <a:gdLst>
                    <a:gd name="T0" fmla="*/ 91 w 91"/>
                    <a:gd name="T1" fmla="*/ 18 h 42"/>
                    <a:gd name="T2" fmla="*/ 0 w 91"/>
                    <a:gd name="T3" fmla="*/ 42 h 42"/>
                    <a:gd name="T4" fmla="*/ 0 w 91"/>
                    <a:gd name="T5" fmla="*/ 18 h 42"/>
                    <a:gd name="T6" fmla="*/ 0 w 91"/>
                    <a:gd name="T7" fmla="*/ 0 h 42"/>
                    <a:gd name="T8" fmla="*/ 91 w 91"/>
                    <a:gd name="T9" fmla="*/ 18 h 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1"/>
                    <a:gd name="T16" fmla="*/ 0 h 42"/>
                    <a:gd name="T17" fmla="*/ 91 w 91"/>
                    <a:gd name="T18" fmla="*/ 42 h 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1" h="42">
                      <a:moveTo>
                        <a:pt x="91" y="18"/>
                      </a:moveTo>
                      <a:lnTo>
                        <a:pt x="0" y="42"/>
                      </a:ln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91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5187" name="Line 2068"/>
                <p:cNvSpPr>
                  <a:spLocks noChangeShapeType="1"/>
                </p:cNvSpPr>
                <p:nvPr/>
              </p:nvSpPr>
              <p:spPr bwMode="auto">
                <a:xfrm flipH="1">
                  <a:off x="3190" y="1152"/>
                  <a:ext cx="5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/>
                </a:p>
              </p:txBody>
            </p:sp>
          </p:grpSp>
        </p:grpSp>
        <p:sp>
          <p:nvSpPr>
            <p:cNvPr id="5144" name="Rectangle 2069"/>
            <p:cNvSpPr>
              <a:spLocks noChangeArrowheads="1"/>
            </p:cNvSpPr>
            <p:nvPr/>
          </p:nvSpPr>
          <p:spPr bwMode="auto">
            <a:xfrm>
              <a:off x="3152" y="1207"/>
              <a:ext cx="21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GW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145" name="Oval 2070"/>
            <p:cNvSpPr>
              <a:spLocks noChangeArrowheads="1"/>
            </p:cNvSpPr>
            <p:nvPr/>
          </p:nvSpPr>
          <p:spPr bwMode="auto">
            <a:xfrm>
              <a:off x="3722" y="1107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46" name="Oval 2071"/>
            <p:cNvSpPr>
              <a:spLocks noChangeArrowheads="1"/>
            </p:cNvSpPr>
            <p:nvPr/>
          </p:nvSpPr>
          <p:spPr bwMode="auto">
            <a:xfrm>
              <a:off x="3722" y="1443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47" name="Oval 2072"/>
            <p:cNvSpPr>
              <a:spLocks noChangeArrowheads="1"/>
            </p:cNvSpPr>
            <p:nvPr/>
          </p:nvSpPr>
          <p:spPr bwMode="auto">
            <a:xfrm>
              <a:off x="4059" y="1137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48" name="Oval 2073"/>
            <p:cNvSpPr>
              <a:spLocks noChangeArrowheads="1"/>
            </p:cNvSpPr>
            <p:nvPr/>
          </p:nvSpPr>
          <p:spPr bwMode="auto">
            <a:xfrm>
              <a:off x="4059" y="1413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49" name="Oval 2074"/>
            <p:cNvSpPr>
              <a:spLocks noChangeArrowheads="1"/>
            </p:cNvSpPr>
            <p:nvPr/>
          </p:nvSpPr>
          <p:spPr bwMode="auto">
            <a:xfrm>
              <a:off x="4400" y="1107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50" name="Oval 2075"/>
            <p:cNvSpPr>
              <a:spLocks noChangeArrowheads="1"/>
            </p:cNvSpPr>
            <p:nvPr/>
          </p:nvSpPr>
          <p:spPr bwMode="auto">
            <a:xfrm>
              <a:off x="4400" y="1443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51" name="Oval 2076"/>
            <p:cNvSpPr>
              <a:spLocks noChangeArrowheads="1"/>
            </p:cNvSpPr>
            <p:nvPr/>
          </p:nvSpPr>
          <p:spPr bwMode="auto">
            <a:xfrm>
              <a:off x="4743" y="1071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52" name="Oval 2077"/>
            <p:cNvSpPr>
              <a:spLocks noChangeArrowheads="1"/>
            </p:cNvSpPr>
            <p:nvPr/>
          </p:nvSpPr>
          <p:spPr bwMode="auto">
            <a:xfrm>
              <a:off x="4743" y="1479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53" name="Oval 2078"/>
            <p:cNvSpPr>
              <a:spLocks noChangeArrowheads="1"/>
            </p:cNvSpPr>
            <p:nvPr/>
          </p:nvSpPr>
          <p:spPr bwMode="auto">
            <a:xfrm>
              <a:off x="5084" y="1107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54" name="Oval 2079"/>
            <p:cNvSpPr>
              <a:spLocks noChangeArrowheads="1"/>
            </p:cNvSpPr>
            <p:nvPr/>
          </p:nvSpPr>
          <p:spPr bwMode="auto">
            <a:xfrm>
              <a:off x="5084" y="1443"/>
              <a:ext cx="37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55" name="Oval 2080"/>
            <p:cNvSpPr>
              <a:spLocks noChangeArrowheads="1"/>
            </p:cNvSpPr>
            <p:nvPr/>
          </p:nvSpPr>
          <p:spPr bwMode="auto">
            <a:xfrm>
              <a:off x="5421" y="1137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156" name="Oval 2081"/>
            <p:cNvSpPr>
              <a:spLocks noChangeArrowheads="1"/>
            </p:cNvSpPr>
            <p:nvPr/>
          </p:nvSpPr>
          <p:spPr bwMode="auto">
            <a:xfrm>
              <a:off x="5421" y="1413"/>
              <a:ext cx="36" cy="36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5157" name="Group 2082"/>
            <p:cNvGrpSpPr>
              <a:grpSpLocks/>
            </p:cNvGrpSpPr>
            <p:nvPr/>
          </p:nvGrpSpPr>
          <p:grpSpPr bwMode="auto">
            <a:xfrm>
              <a:off x="4734" y="1086"/>
              <a:ext cx="42" cy="408"/>
              <a:chOff x="4678" y="984"/>
              <a:chExt cx="46" cy="408"/>
            </a:xfrm>
          </p:grpSpPr>
          <p:sp>
            <p:nvSpPr>
              <p:cNvPr id="5172" name="Freeform 2083"/>
              <p:cNvSpPr>
                <a:spLocks/>
              </p:cNvSpPr>
              <p:nvPr/>
            </p:nvSpPr>
            <p:spPr bwMode="auto">
              <a:xfrm>
                <a:off x="4678" y="984"/>
                <a:ext cx="46" cy="84"/>
              </a:xfrm>
              <a:custGeom>
                <a:avLst/>
                <a:gdLst>
                  <a:gd name="T0" fmla="*/ 26 w 46"/>
                  <a:gd name="T1" fmla="*/ 0 h 84"/>
                  <a:gd name="T2" fmla="*/ 46 w 46"/>
                  <a:gd name="T3" fmla="*/ 84 h 84"/>
                  <a:gd name="T4" fmla="*/ 26 w 46"/>
                  <a:gd name="T5" fmla="*/ 84 h 84"/>
                  <a:gd name="T6" fmla="*/ 0 w 46"/>
                  <a:gd name="T7" fmla="*/ 84 h 84"/>
                  <a:gd name="T8" fmla="*/ 26 w 46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84"/>
                  <a:gd name="T17" fmla="*/ 46 w 4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84">
                    <a:moveTo>
                      <a:pt x="26" y="0"/>
                    </a:moveTo>
                    <a:lnTo>
                      <a:pt x="46" y="84"/>
                    </a:lnTo>
                    <a:lnTo>
                      <a:pt x="26" y="84"/>
                    </a:lnTo>
                    <a:lnTo>
                      <a:pt x="0" y="84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73" name="Freeform 2084"/>
              <p:cNvSpPr>
                <a:spLocks/>
              </p:cNvSpPr>
              <p:nvPr/>
            </p:nvSpPr>
            <p:spPr bwMode="auto">
              <a:xfrm>
                <a:off x="4678" y="1308"/>
                <a:ext cx="46" cy="84"/>
              </a:xfrm>
              <a:custGeom>
                <a:avLst/>
                <a:gdLst>
                  <a:gd name="T0" fmla="*/ 26 w 46"/>
                  <a:gd name="T1" fmla="*/ 84 h 84"/>
                  <a:gd name="T2" fmla="*/ 0 w 46"/>
                  <a:gd name="T3" fmla="*/ 0 h 84"/>
                  <a:gd name="T4" fmla="*/ 26 w 46"/>
                  <a:gd name="T5" fmla="*/ 0 h 84"/>
                  <a:gd name="T6" fmla="*/ 46 w 46"/>
                  <a:gd name="T7" fmla="*/ 0 h 84"/>
                  <a:gd name="T8" fmla="*/ 26 w 46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84"/>
                  <a:gd name="T17" fmla="*/ 46 w 4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84">
                    <a:moveTo>
                      <a:pt x="26" y="84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46" y="0"/>
                    </a:lnTo>
                    <a:lnTo>
                      <a:pt x="26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74" name="Line 2085"/>
              <p:cNvSpPr>
                <a:spLocks noChangeShapeType="1"/>
              </p:cNvSpPr>
              <p:nvPr/>
            </p:nvSpPr>
            <p:spPr bwMode="auto">
              <a:xfrm>
                <a:off x="4704" y="1068"/>
                <a:ext cx="1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5158" name="Group 2086"/>
            <p:cNvGrpSpPr>
              <a:grpSpLocks/>
            </p:cNvGrpSpPr>
            <p:nvPr/>
          </p:nvGrpSpPr>
          <p:grpSpPr bwMode="auto">
            <a:xfrm>
              <a:off x="4694" y="1616"/>
              <a:ext cx="408" cy="42"/>
              <a:chOff x="5348" y="1470"/>
              <a:chExt cx="442" cy="42"/>
            </a:xfrm>
          </p:grpSpPr>
          <p:sp>
            <p:nvSpPr>
              <p:cNvPr id="5170" name="Freeform 2087"/>
              <p:cNvSpPr>
                <a:spLocks/>
              </p:cNvSpPr>
              <p:nvPr/>
            </p:nvSpPr>
            <p:spPr bwMode="auto">
              <a:xfrm>
                <a:off x="5699" y="1470"/>
                <a:ext cx="91" cy="42"/>
              </a:xfrm>
              <a:custGeom>
                <a:avLst/>
                <a:gdLst>
                  <a:gd name="T0" fmla="*/ 91 w 91"/>
                  <a:gd name="T1" fmla="*/ 24 h 42"/>
                  <a:gd name="T2" fmla="*/ 0 w 91"/>
                  <a:gd name="T3" fmla="*/ 42 h 42"/>
                  <a:gd name="T4" fmla="*/ 0 w 91"/>
                  <a:gd name="T5" fmla="*/ 24 h 42"/>
                  <a:gd name="T6" fmla="*/ 0 w 91"/>
                  <a:gd name="T7" fmla="*/ 0 h 42"/>
                  <a:gd name="T8" fmla="*/ 91 w 91"/>
                  <a:gd name="T9" fmla="*/ 24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1"/>
                  <a:gd name="T16" fmla="*/ 0 h 42"/>
                  <a:gd name="T17" fmla="*/ 91 w 91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1" h="42">
                    <a:moveTo>
                      <a:pt x="91" y="24"/>
                    </a:moveTo>
                    <a:lnTo>
                      <a:pt x="0" y="42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91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71" name="Line 2088"/>
              <p:cNvSpPr>
                <a:spLocks noChangeShapeType="1"/>
              </p:cNvSpPr>
              <p:nvPr/>
            </p:nvSpPr>
            <p:spPr bwMode="auto">
              <a:xfrm>
                <a:off x="5348" y="1494"/>
                <a:ext cx="35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5159" name="Rectangle 2089"/>
            <p:cNvSpPr>
              <a:spLocks noChangeArrowheads="1"/>
            </p:cNvSpPr>
            <p:nvPr/>
          </p:nvSpPr>
          <p:spPr bwMode="auto">
            <a:xfrm>
              <a:off x="4785" y="1661"/>
              <a:ext cx="22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time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5160" name="Group 2090"/>
            <p:cNvGrpSpPr>
              <a:grpSpLocks/>
            </p:cNvGrpSpPr>
            <p:nvPr/>
          </p:nvGrpSpPr>
          <p:grpSpPr bwMode="auto">
            <a:xfrm>
              <a:off x="4056" y="1152"/>
              <a:ext cx="42" cy="276"/>
              <a:chOff x="3944" y="1050"/>
              <a:chExt cx="46" cy="276"/>
            </a:xfrm>
          </p:grpSpPr>
          <p:sp>
            <p:nvSpPr>
              <p:cNvPr id="5167" name="Freeform 2091"/>
              <p:cNvSpPr>
                <a:spLocks/>
              </p:cNvSpPr>
              <p:nvPr/>
            </p:nvSpPr>
            <p:spPr bwMode="auto">
              <a:xfrm>
                <a:off x="3944" y="1050"/>
                <a:ext cx="46" cy="84"/>
              </a:xfrm>
              <a:custGeom>
                <a:avLst/>
                <a:gdLst>
                  <a:gd name="T0" fmla="*/ 20 w 46"/>
                  <a:gd name="T1" fmla="*/ 0 h 84"/>
                  <a:gd name="T2" fmla="*/ 46 w 46"/>
                  <a:gd name="T3" fmla="*/ 84 h 84"/>
                  <a:gd name="T4" fmla="*/ 20 w 46"/>
                  <a:gd name="T5" fmla="*/ 84 h 84"/>
                  <a:gd name="T6" fmla="*/ 0 w 46"/>
                  <a:gd name="T7" fmla="*/ 84 h 84"/>
                  <a:gd name="T8" fmla="*/ 20 w 46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84"/>
                  <a:gd name="T17" fmla="*/ 46 w 4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84">
                    <a:moveTo>
                      <a:pt x="20" y="0"/>
                    </a:moveTo>
                    <a:lnTo>
                      <a:pt x="46" y="84"/>
                    </a:lnTo>
                    <a:lnTo>
                      <a:pt x="20" y="84"/>
                    </a:lnTo>
                    <a:lnTo>
                      <a:pt x="0" y="8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68" name="Freeform 2092"/>
              <p:cNvSpPr>
                <a:spLocks/>
              </p:cNvSpPr>
              <p:nvPr/>
            </p:nvSpPr>
            <p:spPr bwMode="auto">
              <a:xfrm>
                <a:off x="3944" y="1236"/>
                <a:ext cx="46" cy="90"/>
              </a:xfrm>
              <a:custGeom>
                <a:avLst/>
                <a:gdLst>
                  <a:gd name="T0" fmla="*/ 20 w 46"/>
                  <a:gd name="T1" fmla="*/ 90 h 90"/>
                  <a:gd name="T2" fmla="*/ 0 w 46"/>
                  <a:gd name="T3" fmla="*/ 0 h 90"/>
                  <a:gd name="T4" fmla="*/ 20 w 46"/>
                  <a:gd name="T5" fmla="*/ 0 h 90"/>
                  <a:gd name="T6" fmla="*/ 46 w 46"/>
                  <a:gd name="T7" fmla="*/ 0 h 90"/>
                  <a:gd name="T8" fmla="*/ 20 w 46"/>
                  <a:gd name="T9" fmla="*/ 9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90"/>
                  <a:gd name="T17" fmla="*/ 46 w 46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90">
                    <a:moveTo>
                      <a:pt x="20" y="90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46" y="0"/>
                    </a:lnTo>
                    <a:lnTo>
                      <a:pt x="20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5169" name="Line 2093"/>
              <p:cNvSpPr>
                <a:spLocks noChangeShapeType="1"/>
              </p:cNvSpPr>
              <p:nvPr/>
            </p:nvSpPr>
            <p:spPr bwMode="auto">
              <a:xfrm>
                <a:off x="3964" y="1134"/>
                <a:ext cx="1" cy="10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5161" name="Rectangle 2094"/>
            <p:cNvSpPr>
              <a:spLocks noChangeArrowheads="1"/>
            </p:cNvSpPr>
            <p:nvPr/>
          </p:nvSpPr>
          <p:spPr bwMode="auto">
            <a:xfrm>
              <a:off x="4110" y="1224"/>
              <a:ext cx="12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L-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162" name="Rectangle 2095"/>
            <p:cNvSpPr>
              <a:spLocks noChangeArrowheads="1"/>
            </p:cNvSpPr>
            <p:nvPr/>
          </p:nvSpPr>
          <p:spPr bwMode="auto">
            <a:xfrm>
              <a:off x="4212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163" name="Rectangle 2096"/>
            <p:cNvSpPr>
              <a:spLocks noChangeArrowheads="1"/>
            </p:cNvSpPr>
            <p:nvPr/>
          </p:nvSpPr>
          <p:spPr bwMode="auto">
            <a:xfrm>
              <a:off x="4278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164" name="Rectangle 2097"/>
            <p:cNvSpPr>
              <a:spLocks noChangeArrowheads="1"/>
            </p:cNvSpPr>
            <p:nvPr/>
          </p:nvSpPr>
          <p:spPr bwMode="auto">
            <a:xfrm>
              <a:off x="4806" y="1224"/>
              <a:ext cx="1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L+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165" name="Rectangle 2098"/>
            <p:cNvSpPr>
              <a:spLocks noChangeArrowheads="1"/>
            </p:cNvSpPr>
            <p:nvPr/>
          </p:nvSpPr>
          <p:spPr bwMode="auto">
            <a:xfrm>
              <a:off x="4932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166" name="Rectangle 2099"/>
            <p:cNvSpPr>
              <a:spLocks noChangeArrowheads="1"/>
            </p:cNvSpPr>
            <p:nvPr/>
          </p:nvSpPr>
          <p:spPr bwMode="auto">
            <a:xfrm>
              <a:off x="4998" y="1224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endParaRPr lang="en-US" sz="4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5130" name="Rectangle 2100"/>
          <p:cNvSpPr>
            <a:spLocks noChangeArrowheads="1"/>
          </p:cNvSpPr>
          <p:nvPr/>
        </p:nvSpPr>
        <p:spPr bwMode="auto">
          <a:xfrm>
            <a:off x="841375" y="1084263"/>
            <a:ext cx="7273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Volgen uit de relativiteitstheorie</a:t>
            </a: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GW = ruimtetijd metrische golf</a:t>
            </a: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Afstandsvariatie</a:t>
            </a: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Amplitude </a:t>
            </a:r>
            <a:r>
              <a:rPr lang="en-US" sz="1800" b="0" i="1"/>
              <a:t>h</a:t>
            </a:r>
            <a:r>
              <a:rPr lang="en-US" sz="1800" b="0"/>
              <a:t>:</a:t>
            </a: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2100" b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2100" b="0">
              <a:solidFill>
                <a:srgbClr val="6C18B0"/>
              </a:solidFill>
            </a:endParaRPr>
          </a:p>
        </p:txBody>
      </p:sp>
      <p:grpSp>
        <p:nvGrpSpPr>
          <p:cNvPr id="9" name="Group 2101"/>
          <p:cNvGrpSpPr>
            <a:grpSpLocks/>
          </p:cNvGrpSpPr>
          <p:nvPr/>
        </p:nvGrpSpPr>
        <p:grpSpPr bwMode="auto">
          <a:xfrm>
            <a:off x="835025" y="3100388"/>
            <a:ext cx="7273925" cy="2593975"/>
            <a:chOff x="158" y="2205"/>
            <a:chExt cx="4582" cy="1634"/>
          </a:xfrm>
        </p:grpSpPr>
        <p:sp>
          <p:nvSpPr>
            <p:cNvPr id="5140" name="Rectangle 2102"/>
            <p:cNvSpPr>
              <a:spLocks noChangeArrowheads="1"/>
            </p:cNvSpPr>
            <p:nvPr/>
          </p:nvSpPr>
          <p:spPr bwMode="auto">
            <a:xfrm>
              <a:off x="158" y="2205"/>
              <a:ext cx="4582" cy="1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spcAft>
                  <a:spcPct val="40000"/>
                </a:spcAft>
                <a:buClr>
                  <a:srgbClr val="666699"/>
                </a:buClr>
                <a:buSzPct val="85000"/>
                <a:buFont typeface="Wingdings" pitchFamily="2" charset="2"/>
                <a:buChar char="§"/>
              </a:pPr>
              <a:r>
                <a:rPr lang="en-US" sz="2100" b="0">
                  <a:solidFill>
                    <a:srgbClr val="6C18B0"/>
                  </a:solidFill>
                </a:rPr>
                <a:t>GW geproduceerd door versnelling</a:t>
              </a:r>
            </a:p>
            <a:p>
              <a:pPr marL="819150" lvl="1" indent="-285750">
                <a:spcAft>
                  <a:spcPct val="40000"/>
                </a:spcAft>
                <a:buClr>
                  <a:schemeClr val="bg1"/>
                </a:buClr>
                <a:buSzPct val="75000"/>
                <a:buFontTx/>
                <a:buChar char="–"/>
              </a:pPr>
              <a:endParaRPr lang="en-US" sz="1800" b="0"/>
            </a:p>
            <a:p>
              <a:pPr marL="819150" lvl="1" indent="-285750">
                <a:spcAft>
                  <a:spcPct val="40000"/>
                </a:spcAft>
                <a:buClr>
                  <a:schemeClr val="bg1"/>
                </a:buClr>
                <a:buSzPct val="75000"/>
                <a:buFontTx/>
                <a:buChar char="–"/>
              </a:pPr>
              <a:r>
                <a:rPr lang="en-US" sz="1800" b="0" i="1"/>
                <a:t>d</a:t>
              </a:r>
              <a:r>
                <a:rPr lang="en-US" sz="1800" b="0"/>
                <a:t> = afstand tot bron</a:t>
              </a:r>
            </a:p>
            <a:p>
              <a:pPr marL="819150" lvl="1" indent="-285750">
                <a:spcAft>
                  <a:spcPct val="40000"/>
                </a:spcAft>
                <a:buClr>
                  <a:schemeClr val="bg1"/>
                </a:buClr>
                <a:buSzPct val="75000"/>
                <a:buFontTx/>
                <a:buChar char="–"/>
              </a:pPr>
              <a:r>
                <a:rPr lang="en-US" sz="1800" b="0" i="1"/>
                <a:t>Q</a:t>
              </a:r>
              <a:r>
                <a:rPr lang="en-US" sz="1800" b="0"/>
                <a:t> = quadrupoolmoment</a:t>
              </a:r>
            </a:p>
          </p:txBody>
        </p:sp>
        <p:graphicFrame>
          <p:nvGraphicFramePr>
            <p:cNvPr id="5126" name="Object 2103"/>
            <p:cNvGraphicFramePr>
              <a:graphicFrameLocks noChangeAspect="1"/>
            </p:cNvGraphicFramePr>
            <p:nvPr/>
          </p:nvGraphicFramePr>
          <p:xfrm>
            <a:off x="2472" y="2568"/>
            <a:ext cx="1291" cy="623"/>
          </p:xfrm>
          <a:graphic>
            <a:graphicData uri="http://schemas.openxmlformats.org/presentationml/2006/ole">
              <p:oleObj spid="_x0000_s5126" name="Équation" r:id="rId6" imgW="939600" imgH="419040" progId="Equation.3">
                <p:embed/>
              </p:oleObj>
            </a:graphicData>
          </a:graphic>
        </p:graphicFrame>
      </p:grpSp>
      <p:grpSp>
        <p:nvGrpSpPr>
          <p:cNvPr id="10" name="Group 2104"/>
          <p:cNvGrpSpPr>
            <a:grpSpLocks/>
          </p:cNvGrpSpPr>
          <p:nvPr/>
        </p:nvGrpSpPr>
        <p:grpSpPr bwMode="auto">
          <a:xfrm>
            <a:off x="841375" y="3676650"/>
            <a:ext cx="7273925" cy="2016125"/>
            <a:chOff x="158" y="2568"/>
            <a:chExt cx="4582" cy="1270"/>
          </a:xfrm>
        </p:grpSpPr>
        <p:sp>
          <p:nvSpPr>
            <p:cNvPr id="5138" name="Rectangle 2105"/>
            <p:cNvSpPr>
              <a:spLocks noChangeArrowheads="1"/>
            </p:cNvSpPr>
            <p:nvPr/>
          </p:nvSpPr>
          <p:spPr bwMode="auto">
            <a:xfrm>
              <a:off x="158" y="3385"/>
              <a:ext cx="4582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spcAft>
                  <a:spcPct val="40000"/>
                </a:spcAft>
                <a:buClr>
                  <a:srgbClr val="666699"/>
                </a:buClr>
                <a:buSzPct val="85000"/>
                <a:buFont typeface="Wingdings" pitchFamily="2" charset="2"/>
                <a:buChar char="§"/>
              </a:pPr>
              <a:r>
                <a:rPr lang="en-US" sz="2100" b="0">
                  <a:solidFill>
                    <a:srgbClr val="6C18B0"/>
                  </a:solidFill>
                </a:rPr>
                <a:t>Zwakke koppeling → astrofysische bronnen</a:t>
              </a:r>
            </a:p>
          </p:txBody>
        </p:sp>
        <p:sp>
          <p:nvSpPr>
            <p:cNvPr id="5139" name="Oval 2106"/>
            <p:cNvSpPr>
              <a:spLocks noChangeArrowheads="1"/>
            </p:cNvSpPr>
            <p:nvPr/>
          </p:nvSpPr>
          <p:spPr bwMode="auto">
            <a:xfrm>
              <a:off x="2744" y="2568"/>
              <a:ext cx="409" cy="681"/>
            </a:xfrm>
            <a:prstGeom prst="ellipse">
              <a:avLst/>
            </a:prstGeom>
            <a:noFill/>
            <a:ln w="38100">
              <a:solidFill>
                <a:srgbClr val="FD0F0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graphicFrame>
        <p:nvGraphicFramePr>
          <p:cNvPr id="2051" name="Object 2107"/>
          <p:cNvGraphicFramePr>
            <a:graphicFrameLocks noChangeAspect="1"/>
          </p:cNvGraphicFramePr>
          <p:nvPr/>
        </p:nvGraphicFramePr>
        <p:xfrm>
          <a:off x="7172325" y="4494213"/>
          <a:ext cx="1631950" cy="401637"/>
        </p:xfrm>
        <a:graphic>
          <a:graphicData uri="http://schemas.openxmlformats.org/presentationml/2006/ole">
            <p:oleObj spid="_x0000_s5123" name="Equation" r:id="rId7" imgW="927000" imgH="228600" progId="Equation.3">
              <p:embed/>
            </p:oleObj>
          </a:graphicData>
        </a:graphic>
      </p:graphicFrame>
      <p:graphicFrame>
        <p:nvGraphicFramePr>
          <p:cNvPr id="2052" name="Object 2108"/>
          <p:cNvGraphicFramePr>
            <a:graphicFrameLocks noChangeAspect="1"/>
          </p:cNvGraphicFramePr>
          <p:nvPr/>
        </p:nvGraphicFramePr>
        <p:xfrm>
          <a:off x="4343400" y="5715000"/>
          <a:ext cx="1190625" cy="309563"/>
        </p:xfrm>
        <a:graphic>
          <a:graphicData uri="http://schemas.openxmlformats.org/presentationml/2006/ole">
            <p:oleObj spid="_x0000_s5124" name="Equation" r:id="rId8" imgW="927000" imgH="241200" progId="Equation.DSMT4">
              <p:embed/>
            </p:oleObj>
          </a:graphicData>
        </a:graphic>
      </p:graphicFrame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1447800" y="5619750"/>
            <a:ext cx="2800350" cy="690563"/>
            <a:chOff x="1447800" y="6076952"/>
            <a:chExt cx="2801009" cy="690008"/>
          </a:xfrm>
        </p:grpSpPr>
        <p:sp>
          <p:nvSpPr>
            <p:cNvPr id="5136" name="Can 60"/>
            <p:cNvSpPr>
              <a:spLocks noChangeArrowheads="1"/>
            </p:cNvSpPr>
            <p:nvPr/>
          </p:nvSpPr>
          <p:spPr bwMode="auto">
            <a:xfrm rot="-5400000">
              <a:off x="2667004" y="4900613"/>
              <a:ext cx="300035" cy="2652714"/>
            </a:xfrm>
            <a:prstGeom prst="can">
              <a:avLst>
                <a:gd name="adj" fmla="val 2501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nl-NL"/>
            </a:p>
          </p:txBody>
        </p:sp>
        <p:sp>
          <p:nvSpPr>
            <p:cNvPr id="5137" name="TextBox 62"/>
            <p:cNvSpPr txBox="1">
              <a:spLocks noChangeArrowheads="1"/>
            </p:cNvSpPr>
            <p:nvPr/>
          </p:nvSpPr>
          <p:spPr bwMode="auto">
            <a:xfrm>
              <a:off x="1447800" y="6400542"/>
              <a:ext cx="2801009" cy="366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 i="1"/>
                <a:t>L=20 m, d = 2 m, 27 rad/s</a:t>
              </a:r>
            </a:p>
          </p:txBody>
        </p:sp>
      </p:grpSp>
      <p:graphicFrame>
        <p:nvGraphicFramePr>
          <p:cNvPr id="2053" name="Object 2109"/>
          <p:cNvGraphicFramePr>
            <a:graphicFrameLocks noChangeAspect="1"/>
          </p:cNvGraphicFramePr>
          <p:nvPr/>
        </p:nvGraphicFramePr>
        <p:xfrm>
          <a:off x="5605463" y="5713413"/>
          <a:ext cx="2947987" cy="330200"/>
        </p:xfrm>
        <a:graphic>
          <a:graphicData uri="http://schemas.openxmlformats.org/presentationml/2006/ole">
            <p:oleObj spid="_x0000_s5125" name="Equation" r:id="rId9" imgW="2158920" imgH="241200" progId="Equation.3">
              <p:embed/>
            </p:oleObj>
          </a:graphicData>
        </a:graphic>
      </p:graphicFrame>
      <p:sp>
        <p:nvSpPr>
          <p:cNvPr id="2061" name="TextBox 66"/>
          <p:cNvSpPr txBox="1">
            <a:spLocks noChangeArrowheads="1"/>
          </p:cNvSpPr>
          <p:nvPr/>
        </p:nvSpPr>
        <p:spPr bwMode="auto">
          <a:xfrm>
            <a:off x="6975475" y="6176963"/>
            <a:ext cx="2198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Aarde - Zon: 313 W</a:t>
            </a:r>
          </a:p>
        </p:txBody>
      </p:sp>
      <p:cxnSp>
        <p:nvCxnSpPr>
          <p:cNvPr id="513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jo\Desktop\space-shuttle-discovery-launch-wallpa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388" y="-76200"/>
            <a:ext cx="9348788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C:\Users\jo\Desktop\heic061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11163"/>
            <a:ext cx="9144000" cy="726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5" descr="C:\Users\jo\Desktop\pr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15000" y="4419600"/>
            <a:ext cx="3228975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3200" b="1" i="1" dirty="0">
                <a:solidFill>
                  <a:srgbClr val="FFFF00"/>
                </a:solidFill>
                <a:latin typeface="+mj-lt"/>
                <a:cs typeface="+mn-cs"/>
              </a:rPr>
              <a:t>Hubble space </a:t>
            </a:r>
            <a:r>
              <a:rPr lang="en-GB" sz="3200" b="1" i="1" dirty="0" err="1">
                <a:solidFill>
                  <a:srgbClr val="FFFF00"/>
                </a:solidFill>
                <a:latin typeface="+mj-lt"/>
                <a:cs typeface="+mn-cs"/>
              </a:rPr>
              <a:t>telecope</a:t>
            </a:r>
            <a:endParaRPr lang="en-US" sz="3200" b="1" i="1" dirty="0">
              <a:solidFill>
                <a:srgbClr val="FFFF00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C:\Users\jo\Desktop\ssc2007-1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 descr="C:\Users\jo\Desktop\386px-Spitzer-_Telescop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63788"/>
            <a:ext cx="289560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3228975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3200" b="1" i="1" dirty="0">
                <a:solidFill>
                  <a:srgbClr val="000099"/>
                </a:solidFill>
                <a:latin typeface="+mj-lt"/>
                <a:cs typeface="+mn-cs"/>
              </a:rPr>
              <a:t>Spitzer space </a:t>
            </a:r>
            <a:r>
              <a:rPr lang="en-GB" sz="3200" b="1" i="1" dirty="0" err="1">
                <a:solidFill>
                  <a:srgbClr val="000099"/>
                </a:solidFill>
                <a:latin typeface="+mj-lt"/>
                <a:cs typeface="+mn-cs"/>
              </a:rPr>
              <a:t>telecope</a:t>
            </a:r>
            <a:endParaRPr lang="en-US" sz="3200" b="1" i="1" dirty="0">
              <a:solidFill>
                <a:srgbClr val="000099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\\vmware-host\Shared Folders\Desktop\Supernova-198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83127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43011" name="Picture 1026" descr="pulsar1913+16"/>
          <p:cNvPicPr>
            <a:picLocks noChangeAspect="1" noChangeArrowheads="1"/>
          </p:cNvPicPr>
          <p:nvPr/>
        </p:nvPicPr>
        <p:blipFill>
          <a:blip r:embed="rId3" cstate="print"/>
          <a:srcRect l="12738" t="15161" r="24728" b="33276"/>
          <a:stretch>
            <a:fillRect/>
          </a:stretch>
        </p:blipFill>
        <p:spPr bwMode="auto">
          <a:xfrm>
            <a:off x="5622925" y="866775"/>
            <a:ext cx="339725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Aanwijzing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voor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bestaan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van GW</a:t>
            </a:r>
          </a:p>
        </p:txBody>
      </p:sp>
      <p:sp>
        <p:nvSpPr>
          <p:cNvPr id="43013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803275" y="3452813"/>
            <a:ext cx="6743700" cy="3151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mtClean="0"/>
              <a:t>PSR 1913+16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R. Hulse, J. Taylor (1974)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Binaire pulsar (</a:t>
            </a:r>
            <a:r>
              <a:rPr lang="en-US" sz="1800" i="1" smtClean="0"/>
              <a:t>T = 7.75 </a:t>
            </a:r>
            <a:r>
              <a:rPr lang="en-US" sz="1800" smtClean="0"/>
              <a:t>hr)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1 pulsar (17 rev/s) → baan parameters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Omlooptijd neemt af</a:t>
            </a:r>
            <a:endParaRPr lang="fr-FR" sz="1800" smtClean="0"/>
          </a:p>
          <a:p>
            <a:pPr lvl="2">
              <a:lnSpc>
                <a:spcPct val="90000"/>
              </a:lnSpc>
            </a:pPr>
            <a:r>
              <a:rPr lang="en-US" smtClean="0"/>
              <a:t>Energieverlies door GW emissie (~10</a:t>
            </a:r>
            <a:r>
              <a:rPr lang="en-US" baseline="30000" smtClean="0"/>
              <a:t>25 </a:t>
            </a:r>
            <a:r>
              <a:rPr lang="en-US" smtClean="0"/>
              <a:t>W)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Goede overeenstemming met GR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Levensduur ongeveer 300 Mjaar (3.5 m/yr)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Verwachte rek, h~10</a:t>
            </a:r>
            <a:r>
              <a:rPr lang="en-US" baseline="30000" smtClean="0"/>
              <a:t>-26</a:t>
            </a:r>
            <a:r>
              <a:rPr lang="en-US" smtClean="0"/>
              <a:t> </a:t>
            </a:r>
          </a:p>
          <a:p>
            <a:pPr lvl="2">
              <a:lnSpc>
                <a:spcPct val="90000"/>
              </a:lnSpc>
            </a:pPr>
            <a:endParaRPr lang="en-US" smtClean="0"/>
          </a:p>
        </p:txBody>
      </p:sp>
      <p:pic>
        <p:nvPicPr>
          <p:cNvPr id="43014" name="Picture 1029" descr="gra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550" y="896938"/>
            <a:ext cx="4319588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1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43016" name="Picture 12" descr="C:\Documents and Settings\Jo\Desktop\nobel_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7838" y="1319213"/>
            <a:ext cx="6858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19613" y="1974850"/>
            <a:ext cx="4624387" cy="4883150"/>
            <a:chOff x="2847" y="960"/>
            <a:chExt cx="2913" cy="3076"/>
          </a:xfrm>
        </p:grpSpPr>
        <p:pic>
          <p:nvPicPr>
            <p:cNvPr id="44052" name="Picture 4" descr="signaux_supernova"/>
            <p:cNvPicPr>
              <a:picLocks noChangeAspect="1" noChangeArrowheads="1"/>
            </p:cNvPicPr>
            <p:nvPr/>
          </p:nvPicPr>
          <p:blipFill>
            <a:blip r:embed="rId3" cstate="print"/>
            <a:srcRect l="4903" t="5313" r="24510" b="37067"/>
            <a:stretch>
              <a:fillRect/>
            </a:stretch>
          </p:blipFill>
          <p:spPr bwMode="auto">
            <a:xfrm>
              <a:off x="2847" y="960"/>
              <a:ext cx="2913" cy="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3" name="Rectangle 5"/>
            <p:cNvSpPr>
              <a:spLocks noChangeArrowheads="1"/>
            </p:cNvSpPr>
            <p:nvPr/>
          </p:nvSpPr>
          <p:spPr bwMode="auto">
            <a:xfrm>
              <a:off x="4558" y="3022"/>
              <a:ext cx="1134" cy="86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00356" name="Rectangle 6"/>
          <p:cNvSpPr>
            <a:spLocks noGrp="1" noChangeArrowheads="1"/>
          </p:cNvSpPr>
          <p:nvPr>
            <p:ph type="title"/>
          </p:nvPr>
        </p:nvSpPr>
        <p:spPr>
          <a:xfrm>
            <a:off x="96838" y="392113"/>
            <a:ext cx="7848600" cy="609600"/>
          </a:xfrm>
        </p:spPr>
        <p:txBody>
          <a:bodyPr/>
          <a:lstStyle/>
          <a:p>
            <a:pPr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GW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bronnen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: supernovae</a:t>
            </a:r>
          </a:p>
        </p:txBody>
      </p:sp>
      <p:sp>
        <p:nvSpPr>
          <p:cNvPr id="10475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5250" y="1308100"/>
            <a:ext cx="5095875" cy="5410200"/>
          </a:xfrm>
        </p:spPr>
        <p:txBody>
          <a:bodyPr/>
          <a:lstStyle/>
          <a:p>
            <a:r>
              <a:rPr lang="en-US" smtClean="0"/>
              <a:t>A-sferische ineenstorting van sterren</a:t>
            </a:r>
          </a:p>
          <a:p>
            <a:r>
              <a:rPr lang="en-US" smtClean="0"/>
              <a:t>Korte tijdsduur</a:t>
            </a:r>
          </a:p>
          <a:p>
            <a:pPr lvl="1"/>
            <a:r>
              <a:rPr lang="en-US" sz="1800" smtClean="0"/>
              <a:t>Duur&lt; 10 ms</a:t>
            </a:r>
          </a:p>
          <a:p>
            <a:pPr>
              <a:lnSpc>
                <a:spcPct val="90000"/>
              </a:lnSpc>
            </a:pPr>
            <a:r>
              <a:rPr lang="en-US" sz="1900" smtClean="0">
                <a:sym typeface="Symbol" pitchFamily="18" charset="2"/>
              </a:rPr>
              <a:t>Vereist coincidenties</a:t>
            </a:r>
          </a:p>
          <a:p>
            <a:pPr lvl="1">
              <a:lnSpc>
                <a:spcPct val="90000"/>
              </a:lnSpc>
            </a:pPr>
            <a:r>
              <a:rPr lang="en-US" sz="1600" smtClean="0">
                <a:sym typeface="Symbol" pitchFamily="18" charset="2"/>
              </a:rPr>
              <a:t>GW, optisch, neutrino detectoren</a:t>
            </a:r>
            <a:endParaRPr lang="en-US" sz="1800" smtClean="0"/>
          </a:p>
          <a:p>
            <a:r>
              <a:rPr lang="en-US" smtClean="0"/>
              <a:t>Golfvorm moeilijk te voorspellen </a:t>
            </a:r>
          </a:p>
          <a:p>
            <a:pPr lvl="1"/>
            <a:r>
              <a:rPr lang="en-US" sz="1600" i="1" smtClean="0">
                <a:sym typeface="Symbol" pitchFamily="18" charset="2"/>
              </a:rPr>
              <a:t>h</a:t>
            </a:r>
            <a:r>
              <a:rPr lang="en-US" sz="1600" smtClean="0">
                <a:sym typeface="Symbol" pitchFamily="18" charset="2"/>
              </a:rPr>
              <a:t>  10</a:t>
            </a:r>
            <a:r>
              <a:rPr lang="en-US" sz="1600" baseline="30000" smtClean="0">
                <a:sym typeface="Symbol" pitchFamily="18" charset="2"/>
              </a:rPr>
              <a:t>-21</a:t>
            </a:r>
            <a:r>
              <a:rPr lang="en-US" sz="1600" smtClean="0">
                <a:sym typeface="Symbol" pitchFamily="18" charset="2"/>
              </a:rPr>
              <a:t> @ 10 Mpc (?)</a:t>
            </a:r>
          </a:p>
        </p:txBody>
      </p:sp>
      <p:sp>
        <p:nvSpPr>
          <p:cNvPr id="1047560" name="Text Box 8"/>
          <p:cNvSpPr txBox="1">
            <a:spLocks noChangeArrowheads="1"/>
          </p:cNvSpPr>
          <p:nvPr/>
        </p:nvSpPr>
        <p:spPr bwMode="auto">
          <a:xfrm>
            <a:off x="7069138" y="5473700"/>
            <a:ext cx="220345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>
                <a:solidFill>
                  <a:srgbClr val="CC0099"/>
                </a:solidFill>
                <a:latin typeface="Times New Roman" pitchFamily="18" charset="0"/>
              </a:rPr>
              <a:t>Example of expected waveforms</a:t>
            </a:r>
            <a:endParaRPr lang="en-US" b="0">
              <a:solidFill>
                <a:srgbClr val="CC0099"/>
              </a:solidFill>
              <a:latin typeface="Times New Roman" pitchFamily="18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95300" y="4513263"/>
            <a:ext cx="3773488" cy="979487"/>
            <a:chOff x="264" y="2187"/>
            <a:chExt cx="2377" cy="617"/>
          </a:xfrm>
        </p:grpSpPr>
        <p:pic>
          <p:nvPicPr>
            <p:cNvPr id="44049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4" y="2187"/>
              <a:ext cx="2377" cy="3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44050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6" y="2529"/>
              <a:ext cx="2065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 useBgFill="1">
          <p:nvSpPr>
            <p:cNvPr id="44051" name="Rectangle 12"/>
            <p:cNvSpPr>
              <a:spLocks noChangeArrowheads="1"/>
            </p:cNvSpPr>
            <p:nvPr/>
          </p:nvSpPr>
          <p:spPr bwMode="auto">
            <a:xfrm>
              <a:off x="2313" y="2496"/>
              <a:ext cx="116" cy="308"/>
            </a:xfrm>
            <a:prstGeom prst="rect">
              <a:avLst/>
            </a:prstGeom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047565" name="Rectangle 13"/>
          <p:cNvSpPr>
            <a:spLocks noChangeArrowheads="1"/>
          </p:cNvSpPr>
          <p:nvPr/>
        </p:nvSpPr>
        <p:spPr bwMode="auto">
          <a:xfrm>
            <a:off x="120650" y="5491163"/>
            <a:ext cx="4564063" cy="1347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>
                <a:solidFill>
                  <a:srgbClr val="6C18B0"/>
                </a:solidFill>
              </a:rPr>
              <a:t>Zeldzame gebeurtenissen: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/>
              <a:t>1 per 50 jaar in Melkweg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/>
              <a:t>10 per jaar in de Virgo cluster</a:t>
            </a:r>
            <a:endParaRPr lang="en-US" sz="1600" b="0">
              <a:sym typeface="Symbol" pitchFamily="18" charset="2"/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446713" y="0"/>
            <a:ext cx="3697287" cy="1801813"/>
            <a:chOff x="3431" y="0"/>
            <a:chExt cx="2329" cy="1135"/>
          </a:xfrm>
        </p:grpSpPr>
        <p:pic>
          <p:nvPicPr>
            <p:cNvPr id="44045" name="Picture 15" descr="C:\Documents and Settings\Jo\Desktop\600px-Keplers_supernov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53" y="0"/>
              <a:ext cx="1107" cy="1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6" name="Picture 16" descr="C:\Documents and Settings\Jo\Desktop\600px-Tycho-supernova-xray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74" y="0"/>
              <a:ext cx="1103" cy="1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7" name="Text Box 17"/>
            <p:cNvSpPr txBox="1">
              <a:spLocks noChangeArrowheads="1"/>
            </p:cNvSpPr>
            <p:nvPr/>
          </p:nvSpPr>
          <p:spPr bwMode="auto">
            <a:xfrm>
              <a:off x="4611" y="939"/>
              <a:ext cx="1149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AFAFC"/>
                  </a:solidFill>
                </a:rPr>
                <a:t>SN 1604 @ 6kpc</a:t>
              </a:r>
              <a:endParaRPr lang="nl-NL" sz="1400">
                <a:solidFill>
                  <a:srgbClr val="FAFAFC"/>
                </a:solidFill>
              </a:endParaRPr>
            </a:p>
          </p:txBody>
        </p:sp>
        <p:sp>
          <p:nvSpPr>
            <p:cNvPr id="44048" name="Text Box 18"/>
            <p:cNvSpPr txBox="1">
              <a:spLocks noChangeArrowheads="1"/>
            </p:cNvSpPr>
            <p:nvPr/>
          </p:nvSpPr>
          <p:spPr bwMode="auto">
            <a:xfrm>
              <a:off x="3431" y="943"/>
              <a:ext cx="1400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AFAFC"/>
                  </a:solidFill>
                </a:rPr>
                <a:t>SN 1572 @ 2.3 kpc</a:t>
              </a:r>
              <a:endParaRPr lang="nl-NL" sz="1400">
                <a:solidFill>
                  <a:srgbClr val="FAFAFC"/>
                </a:solidFill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4340225" y="2014538"/>
            <a:ext cx="4803775" cy="4792662"/>
            <a:chOff x="2734" y="1269"/>
            <a:chExt cx="3026" cy="3019"/>
          </a:xfrm>
        </p:grpSpPr>
        <p:pic>
          <p:nvPicPr>
            <p:cNvPr id="44043" name="Picture 20" descr="C:\Documents and Settings\Jo\Desktop\603px-Crab_Nebula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65" y="1269"/>
              <a:ext cx="2995" cy="2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4" name="Text Box 21"/>
            <p:cNvSpPr txBox="1">
              <a:spLocks noChangeArrowheads="1"/>
            </p:cNvSpPr>
            <p:nvPr/>
          </p:nvSpPr>
          <p:spPr bwMode="auto">
            <a:xfrm>
              <a:off x="2734" y="4096"/>
              <a:ext cx="1400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AFAFC"/>
                  </a:solidFill>
                </a:rPr>
                <a:t>SN 1054 @ 2.3 kpc</a:t>
              </a:r>
              <a:endParaRPr lang="nl-NL" sz="1400">
                <a:solidFill>
                  <a:srgbClr val="FAFAFC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7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47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47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7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7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7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75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47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47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559" grpId="0" build="p" autoUpdateAnimBg="0"/>
      <p:bldP spid="1047560" grpId="0" autoUpdateAnimBg="0"/>
      <p:bldP spid="104756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pic>
        <p:nvPicPr>
          <p:cNvPr id="34820" name="Picture 2" descr="\\vmware-host\Shared Folders\Desktop\070425_070426_hoensbroek_kasteel_luchtf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63" y="874713"/>
            <a:ext cx="31051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Gebrook: Nederlands mooiste kasteel</a:t>
            </a:r>
            <a:endParaRPr lang="en-US" sz="2800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34822" name="Picture 5" descr="\\vmware-host\Shared Folders\Desktop\20100103_Kasteel_Hoensbroek_gemeente_Heerlen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873125"/>
            <a:ext cx="325913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6" descr="\\vmware-host\Shared Folders\Desktop\SCHLOS~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59275"/>
            <a:ext cx="3495675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3" descr="\\vmware-host\Shared Folders\Desktop\Ham_wap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75" y="868363"/>
            <a:ext cx="9017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2" descr="\\vmware-host\Shared Folders\Desktop\104033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2188" y="3100388"/>
            <a:ext cx="5611812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7" name="Rectangle 205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6148" name="Rectangle 2051"/>
          <p:cNvSpPr>
            <a:spLocks noChangeArrowheads="1"/>
          </p:cNvSpPr>
          <p:nvPr/>
        </p:nvSpPr>
        <p:spPr bwMode="auto">
          <a:xfrm>
            <a:off x="0" y="1341438"/>
            <a:ext cx="63722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>
                <a:solidFill>
                  <a:srgbClr val="6C18B0"/>
                </a:solidFill>
              </a:rPr>
              <a:t>Roterende  asymmetrische neutronenster</a:t>
            </a: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>
                <a:solidFill>
                  <a:srgbClr val="6C18B0"/>
                </a:solidFill>
              </a:rPr>
              <a:t>Zwakke GW signalen</a:t>
            </a: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1900" b="0">
              <a:solidFill>
                <a:srgbClr val="6C18B0"/>
              </a:solidFill>
            </a:endParaRP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1900" b="0">
              <a:solidFill>
                <a:srgbClr val="6C18B0"/>
              </a:solidFill>
            </a:endParaRP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1900" b="0">
              <a:solidFill>
                <a:srgbClr val="6C18B0"/>
              </a:solidFill>
            </a:endParaRP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1900" b="0">
              <a:solidFill>
                <a:srgbClr val="6C18B0"/>
              </a:solidFill>
            </a:endParaRP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l-GR" sz="1600" b="0"/>
              <a:t>ε</a:t>
            </a:r>
            <a:r>
              <a:rPr lang="en-US" sz="1600" b="0"/>
              <a:t> = ster asymmetrie = ??</a:t>
            </a: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>
                <a:solidFill>
                  <a:srgbClr val="6C18B0"/>
                </a:solidFill>
              </a:rPr>
              <a:t>Ongeveer 1 miljard in onze Melkweg</a:t>
            </a: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>
                <a:solidFill>
                  <a:srgbClr val="6C18B0"/>
                </a:solidFill>
              </a:rPr>
              <a:t>Zwak signaal, maar we kunnen het integreren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/>
              <a:t>Echter een complex probleem vanwege Doppler effect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/>
              <a:t>Computer intensief</a:t>
            </a: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endParaRPr lang="en-US" sz="1900" b="0">
              <a:solidFill>
                <a:srgbClr val="6C18B0"/>
              </a:solidFill>
            </a:endParaRPr>
          </a:p>
        </p:txBody>
      </p:sp>
      <p:sp>
        <p:nvSpPr>
          <p:cNvPr id="3077" name="Rectangle 2052"/>
          <p:cNvSpPr>
            <a:spLocks noGrp="1" noChangeArrowheads="1"/>
          </p:cNvSpPr>
          <p:nvPr>
            <p:ph type="title"/>
          </p:nvPr>
        </p:nvSpPr>
        <p:spPr>
          <a:xfrm>
            <a:off x="368300" y="219075"/>
            <a:ext cx="7010400" cy="609600"/>
          </a:xfrm>
        </p:spPr>
        <p:txBody>
          <a:bodyPr/>
          <a:lstStyle/>
          <a:p>
            <a:pPr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GW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bronnen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: pulsars</a:t>
            </a:r>
            <a:endParaRPr lang="fr-FR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graphicFrame>
        <p:nvGraphicFramePr>
          <p:cNvPr id="6146" name="Object 2053"/>
          <p:cNvGraphicFramePr>
            <a:graphicFrameLocks noChangeAspect="1"/>
          </p:cNvGraphicFramePr>
          <p:nvPr/>
        </p:nvGraphicFramePr>
        <p:xfrm>
          <a:off x="179388" y="2276475"/>
          <a:ext cx="6084887" cy="1060450"/>
        </p:xfrm>
        <a:graphic>
          <a:graphicData uri="http://schemas.openxmlformats.org/presentationml/2006/ole">
            <p:oleObj spid="_x0000_s6146" name="Équation" r:id="rId4" imgW="3136680" imgH="507960" progId="Equation.3">
              <p:embed/>
            </p:oleObj>
          </a:graphicData>
        </a:graphic>
      </p:graphicFrame>
      <p:sp>
        <p:nvSpPr>
          <p:cNvPr id="6150" name="Text Box 2056"/>
          <p:cNvSpPr txBox="1">
            <a:spLocks noChangeArrowheads="1"/>
          </p:cNvSpPr>
          <p:nvPr/>
        </p:nvSpPr>
        <p:spPr bwMode="auto">
          <a:xfrm>
            <a:off x="5867400" y="4221163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 b="0">
                <a:solidFill>
                  <a:schemeClr val="tx2"/>
                </a:solidFill>
                <a:latin typeface="Times New Roman" pitchFamily="18" charset="0"/>
              </a:rPr>
              <a:t>N </a:t>
            </a:r>
            <a:endParaRPr lang="fr-FR" sz="1600" b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6151" name="Picture 2057" descr="magneti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388100" y="206375"/>
            <a:ext cx="2571750" cy="2895600"/>
          </a:xfrm>
          <a:noFill/>
        </p:spPr>
      </p:pic>
      <p:grpSp>
        <p:nvGrpSpPr>
          <p:cNvPr id="2" name="Group 2058"/>
          <p:cNvGrpSpPr>
            <a:grpSpLocks/>
          </p:cNvGrpSpPr>
          <p:nvPr/>
        </p:nvGrpSpPr>
        <p:grpSpPr bwMode="auto">
          <a:xfrm>
            <a:off x="5208588" y="2922588"/>
            <a:ext cx="3935412" cy="3935412"/>
            <a:chOff x="2294" y="1780"/>
            <a:chExt cx="2479" cy="2479"/>
          </a:xfrm>
        </p:grpSpPr>
        <p:grpSp>
          <p:nvGrpSpPr>
            <p:cNvPr id="6153" name="Group 2059"/>
            <p:cNvGrpSpPr>
              <a:grpSpLocks/>
            </p:cNvGrpSpPr>
            <p:nvPr/>
          </p:nvGrpSpPr>
          <p:grpSpPr bwMode="auto">
            <a:xfrm>
              <a:off x="2294" y="1780"/>
              <a:ext cx="2479" cy="2479"/>
              <a:chOff x="2281" y="1606"/>
              <a:chExt cx="2479" cy="2479"/>
            </a:xfrm>
          </p:grpSpPr>
          <p:pic>
            <p:nvPicPr>
              <p:cNvPr id="6155" name="Picture 2060" descr="C:\Documents and Settings\Jo\Desktop\600px-Chandra-crab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281" y="1606"/>
                <a:ext cx="2479" cy="24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56" name="Text Box 2061"/>
              <p:cNvSpPr txBox="1">
                <a:spLocks noChangeArrowheads="1"/>
              </p:cNvSpPr>
              <p:nvPr/>
            </p:nvSpPr>
            <p:spPr bwMode="auto">
              <a:xfrm>
                <a:off x="2308" y="3819"/>
                <a:ext cx="2326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rgbClr val="FAFAFC"/>
                    </a:solidFill>
                  </a:rPr>
                  <a:t>LIGO: &lt;10% van energie in GW</a:t>
                </a:r>
                <a:endParaRPr lang="nl-NL" sz="1800">
                  <a:solidFill>
                    <a:srgbClr val="FAFAFC"/>
                  </a:solidFill>
                </a:endParaRPr>
              </a:p>
            </p:txBody>
          </p:sp>
        </p:grpSp>
        <p:sp>
          <p:nvSpPr>
            <p:cNvPr id="6154" name="Text Box 2062"/>
            <p:cNvSpPr txBox="1">
              <a:spLocks noChangeArrowheads="1"/>
            </p:cNvSpPr>
            <p:nvPr/>
          </p:nvSpPr>
          <p:spPr bwMode="auto">
            <a:xfrm>
              <a:off x="2353" y="1805"/>
              <a:ext cx="924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AFAFC"/>
                  </a:solidFill>
                </a:rPr>
                <a:t>Krab pulsar</a:t>
              </a:r>
              <a:endParaRPr lang="nl-NL" sz="1800">
                <a:solidFill>
                  <a:srgbClr val="FAFAFC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algn="ctr" defTabSz="987425">
              <a:defRPr/>
            </a:pP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Samensmelten</a:t>
            </a: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van NS en </a:t>
            </a: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zwarte</a:t>
            </a: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gaten</a:t>
            </a:r>
            <a:endParaRPr lang="en-US" altLang="ja-JP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1113" y="1031875"/>
            <a:ext cx="38322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Berekening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van twee </a:t>
            </a: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zwarte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gaten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met </a:t>
            </a: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een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supercomputer</a:t>
            </a:r>
          </a:p>
          <a:p>
            <a:pPr>
              <a:defRPr/>
            </a:pPr>
            <a:endParaRPr lang="en-US" sz="1800" b="0" dirty="0">
              <a:solidFill>
                <a:srgbClr val="6C18B0"/>
              </a:solidFill>
              <a:latin typeface="+mn-lt"/>
            </a:endParaRPr>
          </a:p>
        </p:txBody>
      </p:sp>
      <p:pic>
        <p:nvPicPr>
          <p:cNvPr id="7175" name="Picture 8" descr="C:\Users\jo\Pictures\CC2bh_10_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63600"/>
            <a:ext cx="3709988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5" descr="147111main_ColumbiaComp2l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" y="4467225"/>
            <a:ext cx="20701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7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7178" name="Picture 6" descr="BinaryPulsars">
            <a:hlinkClick r:id="rId5" action="ppaction://program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3175" y="1747838"/>
            <a:ext cx="24733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7" descr="BinaryPulsarsColliding">
            <a:hlinkClick r:id="rId7" action="ppaction://program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6900" y="2878138"/>
            <a:ext cx="219710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3" descr="h_binair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95863" y="4948238"/>
            <a:ext cx="40005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w7b_gleason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4143375" y="5572125"/>
            <a:ext cx="4175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FFFF00"/>
                </a:solidFill>
                <a:latin typeface="+mn-lt"/>
                <a:cs typeface="+mn-cs"/>
              </a:rPr>
              <a:t>Kern van </a:t>
            </a:r>
            <a:r>
              <a:rPr lang="en-GB" sz="2400" dirty="0" err="1">
                <a:solidFill>
                  <a:srgbClr val="FFFF00"/>
                </a:solidFill>
                <a:latin typeface="+mn-lt"/>
                <a:cs typeface="+mn-cs"/>
              </a:rPr>
              <a:t>ons</a:t>
            </a:r>
            <a:r>
              <a:rPr lang="en-GB" sz="2400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GB" sz="2400" dirty="0" err="1">
                <a:solidFill>
                  <a:srgbClr val="FFFF00"/>
                </a:solidFill>
                <a:latin typeface="+mn-lt"/>
                <a:cs typeface="+mn-cs"/>
              </a:rPr>
              <a:t>melkwegstelsel</a:t>
            </a:r>
            <a:endParaRPr lang="en-GB" sz="2400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 eaLnBrk="0" hangingPunct="0">
              <a:defRPr/>
            </a:pPr>
            <a:r>
              <a:rPr lang="en-GB" sz="2400" dirty="0" err="1">
                <a:solidFill>
                  <a:srgbClr val="FFFF00"/>
                </a:solidFill>
                <a:latin typeface="+mn-lt"/>
                <a:cs typeface="+mn-cs"/>
              </a:rPr>
              <a:t>wordt</a:t>
            </a:r>
            <a:r>
              <a:rPr lang="en-GB" sz="2400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GB" sz="2400" dirty="0" err="1">
                <a:solidFill>
                  <a:srgbClr val="FFFF00"/>
                </a:solidFill>
                <a:latin typeface="+mn-lt"/>
                <a:cs typeface="+mn-cs"/>
              </a:rPr>
              <a:t>verduisterd</a:t>
            </a:r>
            <a:r>
              <a:rPr lang="en-GB" sz="2400" dirty="0">
                <a:solidFill>
                  <a:srgbClr val="FFFF00"/>
                </a:solidFill>
                <a:latin typeface="+mn-lt"/>
                <a:cs typeface="+mn-cs"/>
              </a:rPr>
              <a:t> door </a:t>
            </a:r>
            <a:r>
              <a:rPr lang="en-GB" sz="2400" dirty="0" err="1">
                <a:solidFill>
                  <a:srgbClr val="FFFF00"/>
                </a:solidFill>
                <a:latin typeface="+mn-lt"/>
                <a:cs typeface="+mn-cs"/>
              </a:rPr>
              <a:t>stof</a:t>
            </a:r>
            <a:endParaRPr lang="en-GB" sz="24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1" descr="MWDiagra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25" y="0"/>
            <a:ext cx="8134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3795" name="Picture 2" descr="gcatlas_2mass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150"/>
            <a:ext cx="9144000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90525" y="5857875"/>
            <a:ext cx="6621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 err="1">
                <a:latin typeface="+mn-lt"/>
                <a:cs typeface="+mn-cs"/>
              </a:rPr>
              <a:t>Infrarood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telescopen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kijken</a:t>
            </a:r>
            <a:r>
              <a:rPr lang="en-US" sz="2400" dirty="0">
                <a:latin typeface="+mn-lt"/>
                <a:cs typeface="+mn-cs"/>
              </a:rPr>
              <a:t> door het </a:t>
            </a:r>
            <a:r>
              <a:rPr lang="en-US" sz="2400" dirty="0" err="1">
                <a:latin typeface="+mn-lt"/>
                <a:cs typeface="+mn-cs"/>
              </a:rPr>
              <a:t>stof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heen</a:t>
            </a: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4819" name="Picture 1" descr="gcenter_xray_labeled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GC_GammaRay_gl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4786313"/>
            <a:ext cx="83343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821532" y="3178969"/>
            <a:ext cx="2928937" cy="1000125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4500563" y="2286000"/>
            <a:ext cx="3143250" cy="2428875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8" name="TextBox 8"/>
          <p:cNvSpPr txBox="1">
            <a:spLocks noChangeArrowheads="1"/>
          </p:cNvSpPr>
          <p:nvPr/>
        </p:nvSpPr>
        <p:spPr bwMode="auto">
          <a:xfrm>
            <a:off x="3286125" y="3643313"/>
            <a:ext cx="2343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 err="1">
                <a:latin typeface="+mn-lt"/>
                <a:cs typeface="+mn-cs"/>
              </a:rPr>
              <a:t>Röntgenstraling</a:t>
            </a: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74759" name="TextBox 9"/>
          <p:cNvSpPr txBox="1">
            <a:spLocks noChangeArrowheads="1"/>
          </p:cNvSpPr>
          <p:nvPr/>
        </p:nvSpPr>
        <p:spPr bwMode="auto">
          <a:xfrm>
            <a:off x="3143250" y="6215063"/>
            <a:ext cx="23542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 err="1">
                <a:latin typeface="+mn-lt"/>
                <a:cs typeface="+mn-cs"/>
              </a:rPr>
              <a:t>Gammastraling</a:t>
            </a: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gc_1meter_bi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0"/>
            <a:ext cx="5473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9939" name="Picture 2" descr="mwcentre_eso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0"/>
            <a:ext cx="6430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40963" name="Picture 2" descr="GC_Near_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86200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 descr="GC_Orbi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8125" y="1676400"/>
            <a:ext cx="50958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2286000" y="1447800"/>
            <a:ext cx="1143000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NL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>
            <a:off x="3429000" y="1447800"/>
            <a:ext cx="762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3429000" y="2590800"/>
            <a:ext cx="609600" cy="426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285750" y="4786313"/>
            <a:ext cx="2616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nl-NL" sz="2400" dirty="0">
                <a:latin typeface="+mn-lt"/>
                <a:cs typeface="+mn-cs"/>
              </a:rPr>
              <a:t>Sterbanen in de</a:t>
            </a:r>
          </a:p>
          <a:p>
            <a:pPr algn="ctr" eaLnBrk="0" hangingPunct="0">
              <a:defRPr/>
            </a:pPr>
            <a:r>
              <a:rPr lang="nl-NL" sz="2400" dirty="0">
                <a:latin typeface="+mn-lt"/>
                <a:cs typeface="+mn-cs"/>
              </a:rPr>
              <a:t>directe omgeving </a:t>
            </a:r>
          </a:p>
          <a:p>
            <a:pPr algn="ctr" eaLnBrk="0" hangingPunct="0">
              <a:defRPr/>
            </a:pPr>
            <a:r>
              <a:rPr lang="nl-NL" sz="2400" dirty="0">
                <a:latin typeface="+mn-lt"/>
                <a:cs typeface="+mn-cs"/>
              </a:rPr>
              <a:t>van Sagittarius A</a:t>
            </a:r>
            <a:r>
              <a:rPr lang="nl-NL" sz="2400" baseline="30000" dirty="0">
                <a:latin typeface="+mn-lt"/>
                <a:cs typeface="+mn-cs"/>
              </a:rPr>
              <a:t>*</a:t>
            </a:r>
            <a:endParaRPr lang="nl-NL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 animBg="1"/>
      <p:bldP spid="8090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-85725" y="0"/>
            <a:ext cx="9229725" cy="955675"/>
          </a:xfrm>
        </p:spPr>
        <p:txBody>
          <a:bodyPr/>
          <a:lstStyle/>
          <a:p>
            <a:pPr algn="ctr">
              <a:defRPr/>
            </a:pP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Samensmelten</a:t>
            </a: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van </a:t>
            </a: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superzware</a:t>
            </a: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zwarte</a:t>
            </a: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gaten</a:t>
            </a:r>
            <a:endParaRPr lang="en-US" altLang="ja-JP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45059" name="Picture 3" descr="GalaxyNGC326-copy.jpg                                          00034A9FMach Mac                       BB26FCCA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457" y="2417379"/>
            <a:ext cx="410845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879475" y="971550"/>
            <a:ext cx="3848100" cy="5203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400050" indent="-400050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>
                <a:solidFill>
                  <a:srgbClr val="6C18B0"/>
                </a:solidFill>
              </a:rPr>
              <a:t>Gezien met X-ray telescopen</a:t>
            </a:r>
          </a:p>
          <a:p>
            <a:pPr marL="688975" lvl="1" indent="-3429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e.g. OJ 287</a:t>
            </a:r>
          </a:p>
          <a:p>
            <a:pPr marL="688975" lvl="1" indent="-3429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X-ray binary MBH:           NGC 6240</a:t>
            </a:r>
          </a:p>
          <a:p>
            <a:pPr marL="400050" indent="-400050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None/>
            </a:pPr>
            <a:endParaRPr lang="en-US" sz="1900" b="0">
              <a:solidFill>
                <a:srgbClr val="6C18B0"/>
              </a:solidFill>
              <a:latin typeface="Courier New" pitchFamily="49" charset="0"/>
            </a:endParaRPr>
          </a:p>
          <a:p>
            <a:pPr marL="688975" lvl="1" indent="-3429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endParaRPr lang="en-US" sz="1600" b="0">
              <a:latin typeface="Courier New" pitchFamily="49" charset="0"/>
            </a:endParaRPr>
          </a:p>
        </p:txBody>
      </p:sp>
      <p:cxnSp>
        <p:nvCxnSpPr>
          <p:cNvPr id="45062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8" name="Picture 3" descr="Men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619" y="3063766"/>
            <a:ext cx="1992312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35844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Nikhef – Nationaal instituut voor subatomaire fysica</a:t>
            </a:r>
            <a:endParaRPr lang="en-US" sz="2800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35845" name="Picture 2" descr="\\vmware-host\Shared Folders\Desktop\NIKHEF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5925" y="3883025"/>
            <a:ext cx="28289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3" descr="\\vmware-host\Shared Folders\Desktop\NIKHEF-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3375" y="898525"/>
            <a:ext cx="8159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46100" y="1784350"/>
            <a:ext cx="6475413" cy="3590925"/>
          </a:xfrm>
          <a:prstGeom prst="rect">
            <a:avLst/>
          </a:prstGeom>
        </p:spPr>
        <p:txBody>
          <a:bodyPr/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000" b="0" kern="0" dirty="0" err="1">
                <a:solidFill>
                  <a:srgbClr val="6C18B0"/>
                </a:solidFill>
                <a:latin typeface="+mn-lt"/>
              </a:rPr>
              <a:t>Samenwerkingsverband</a:t>
            </a:r>
            <a:endParaRPr lang="en-US" sz="2000" b="0" kern="0" dirty="0">
              <a:solidFill>
                <a:srgbClr val="6C18B0"/>
              </a:solidFill>
              <a:latin typeface="+mn-lt"/>
            </a:endParaRP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 err="1">
                <a:latin typeface="+mn-lt"/>
              </a:rPr>
              <a:t>Vier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universiteiten</a:t>
            </a:r>
            <a:r>
              <a:rPr lang="en-US" sz="1600" b="0" kern="0" dirty="0">
                <a:latin typeface="+mn-lt"/>
              </a:rPr>
              <a:t>: RU, UU, </a:t>
            </a:r>
            <a:r>
              <a:rPr lang="en-US" sz="1600" b="0" kern="0" dirty="0" err="1">
                <a:latin typeface="+mn-lt"/>
              </a:rPr>
              <a:t>UvA</a:t>
            </a:r>
            <a:r>
              <a:rPr lang="en-US" sz="1600" b="0" kern="0" dirty="0">
                <a:latin typeface="+mn-lt"/>
              </a:rPr>
              <a:t>, en VU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>
                <a:latin typeface="+mn-lt"/>
              </a:rPr>
              <a:t>LHC </a:t>
            </a:r>
            <a:r>
              <a:rPr lang="en-US" sz="1600" b="0" kern="0" dirty="0" err="1">
                <a:latin typeface="+mn-lt"/>
              </a:rPr>
              <a:t>fysica</a:t>
            </a:r>
            <a:r>
              <a:rPr lang="en-US" sz="1600" b="0" kern="0" dirty="0">
                <a:latin typeface="+mn-lt"/>
              </a:rPr>
              <a:t> op CERN</a:t>
            </a:r>
          </a:p>
          <a:p>
            <a:pPr marL="911225" lvl="2" indent="-225425"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defRPr/>
            </a:pP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Atlas, </a:t>
            </a: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LHCb</a:t>
            </a: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 en </a:t>
            </a: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Alica</a:t>
            </a:r>
            <a:endParaRPr lang="en-US" sz="1200" b="0" kern="0" dirty="0">
              <a:solidFill>
                <a:srgbClr val="666699"/>
              </a:solidFill>
              <a:latin typeface="+mn-lt"/>
            </a:endParaRPr>
          </a:p>
          <a:p>
            <a:pPr marL="911225" lvl="2" indent="-225425"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defRPr/>
            </a:pP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Experiment en </a:t>
            </a: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theorie</a:t>
            </a:r>
            <a:endParaRPr lang="en-US" sz="1200" b="0" kern="0" dirty="0">
              <a:solidFill>
                <a:srgbClr val="666699"/>
              </a:solidFill>
              <a:latin typeface="+mn-lt"/>
            </a:endParaRPr>
          </a:p>
          <a:p>
            <a:pPr marL="454025" lvl="1" indent="-225425"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defRPr/>
            </a:pPr>
            <a:r>
              <a:rPr lang="en-US" sz="1600" b="0" kern="0" dirty="0" err="1">
                <a:latin typeface="+mn-lt"/>
              </a:rPr>
              <a:t>Deeltjes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astrofysica</a:t>
            </a:r>
            <a:endParaRPr lang="en-US" sz="1600" b="0" kern="0" dirty="0">
              <a:latin typeface="+mn-lt"/>
            </a:endParaRPr>
          </a:p>
          <a:p>
            <a:pPr marL="911225" lvl="2" indent="-225425"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defRPr/>
            </a:pP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Antares</a:t>
            </a: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: neutrino’s</a:t>
            </a:r>
          </a:p>
          <a:p>
            <a:pPr marL="911225" lvl="2" indent="-225425"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defRPr/>
            </a:pP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Auger: </a:t>
            </a: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hoge</a:t>
            </a: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 </a:t>
            </a: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energie</a:t>
            </a: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 </a:t>
            </a: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kosmische</a:t>
            </a: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 </a:t>
            </a: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straling</a:t>
            </a:r>
            <a:endParaRPr lang="en-US" sz="1200" b="0" kern="0" dirty="0">
              <a:solidFill>
                <a:srgbClr val="666699"/>
              </a:solidFill>
              <a:latin typeface="+mn-lt"/>
            </a:endParaRPr>
          </a:p>
          <a:p>
            <a:pPr marL="911225" lvl="2" indent="-225425"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defRPr/>
            </a:pP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Virgo: </a:t>
            </a: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gravitatiegolven</a:t>
            </a:r>
            <a:endParaRPr lang="en-US" sz="1200" b="0" kern="0" dirty="0">
              <a:solidFill>
                <a:srgbClr val="666699"/>
              </a:solidFill>
              <a:latin typeface="+mn-lt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1096963" y="5961063"/>
            <a:ext cx="1779587" cy="339725"/>
          </a:xfrm>
          <a:prstGeom prst="rect">
            <a:avLst/>
          </a:prstGeom>
          <a:solidFill>
            <a:srgbClr val="FEFCAC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dirty="0">
                <a:latin typeface="+mn-lt"/>
              </a:rPr>
              <a:t>www.nikhef.nl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Botsingen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van twee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zwarte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gaten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46084" name="Picture 18" descr="misner coor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8975" y="3381375"/>
            <a:ext cx="2965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46085" name="Rectangle 7"/>
          <p:cNvSpPr>
            <a:spLocks noChangeArrowheads="1"/>
          </p:cNvSpPr>
          <p:nvPr/>
        </p:nvSpPr>
        <p:spPr bwMode="auto">
          <a:xfrm>
            <a:off x="0" y="5864225"/>
            <a:ext cx="9144000" cy="993775"/>
          </a:xfrm>
          <a:prstGeom prst="rect">
            <a:avLst/>
          </a:prstGeom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46086" name="Picture 5" descr="science_fu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3613"/>
            <a:ext cx="39274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4"/>
          <p:cNvSpPr txBox="1">
            <a:spLocks noChangeArrowheads="1"/>
          </p:cNvSpPr>
          <p:nvPr/>
        </p:nvSpPr>
        <p:spPr bwMode="auto">
          <a:xfrm>
            <a:off x="146050" y="6169025"/>
            <a:ext cx="1865313" cy="417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84216" tIns="42108" rIns="84216" bIns="42108">
            <a:spAutoFit/>
          </a:bodyPr>
          <a:lstStyle/>
          <a:p>
            <a:pPr defTabSz="841375"/>
            <a:r>
              <a:rPr lang="en-US" sz="2200" b="0">
                <a:solidFill>
                  <a:schemeClr val="tx1"/>
                </a:solidFill>
              </a:rPr>
              <a:t>Oct. 10, 1995</a:t>
            </a:r>
          </a:p>
        </p:txBody>
      </p:sp>
      <p:sp>
        <p:nvSpPr>
          <p:cNvPr id="46088" name="Text Box 6"/>
          <p:cNvSpPr txBox="1">
            <a:spLocks noChangeArrowheads="1"/>
          </p:cNvSpPr>
          <p:nvPr/>
        </p:nvSpPr>
        <p:spPr bwMode="auto">
          <a:xfrm>
            <a:off x="134938" y="6523038"/>
            <a:ext cx="5917419" cy="34664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84216" tIns="42108" rIns="84216" bIns="42108">
            <a:spAutoFit/>
          </a:bodyPr>
          <a:lstStyle/>
          <a:p>
            <a:pPr defTabSz="841375">
              <a:spcBef>
                <a:spcPts val="463"/>
              </a:spcBef>
              <a:spcAft>
                <a:spcPts val="463"/>
              </a:spcAft>
            </a:pPr>
            <a:r>
              <a:rPr lang="en-US" sz="1700" b="0" dirty="0" err="1">
                <a:solidFill>
                  <a:schemeClr val="tx1"/>
                </a:solidFill>
              </a:rPr>
              <a:t>Matzner</a:t>
            </a:r>
            <a:r>
              <a:rPr lang="en-US" sz="1700" b="0" dirty="0">
                <a:solidFill>
                  <a:schemeClr val="tx1"/>
                </a:solidFill>
              </a:rPr>
              <a:t>, Seidel, Shapiro, </a:t>
            </a:r>
            <a:r>
              <a:rPr lang="en-US" sz="1700" b="0" dirty="0" err="1">
                <a:solidFill>
                  <a:schemeClr val="tx1"/>
                </a:solidFill>
              </a:rPr>
              <a:t>Smarr</a:t>
            </a:r>
            <a:r>
              <a:rPr lang="en-US" sz="1700" b="0" dirty="0">
                <a:solidFill>
                  <a:schemeClr val="tx1"/>
                </a:solidFill>
              </a:rPr>
              <a:t>, </a:t>
            </a:r>
            <a:r>
              <a:rPr lang="en-US" sz="1700" b="0" dirty="0" err="1">
                <a:solidFill>
                  <a:schemeClr val="tx1"/>
                </a:solidFill>
              </a:rPr>
              <a:t>Suen</a:t>
            </a:r>
            <a:r>
              <a:rPr lang="en-US" sz="1700" b="0" dirty="0">
                <a:solidFill>
                  <a:schemeClr val="tx1"/>
                </a:solidFill>
              </a:rPr>
              <a:t>, </a:t>
            </a:r>
            <a:r>
              <a:rPr lang="en-US" sz="1700" b="0" dirty="0" err="1">
                <a:solidFill>
                  <a:schemeClr val="tx1"/>
                </a:solidFill>
              </a:rPr>
              <a:t>Teukolsky</a:t>
            </a:r>
            <a:r>
              <a:rPr lang="en-US" sz="1700" b="0" dirty="0">
                <a:solidFill>
                  <a:schemeClr val="tx1"/>
                </a:solidFill>
              </a:rPr>
              <a:t>, </a:t>
            </a:r>
            <a:r>
              <a:rPr lang="en-US" sz="1700" b="0" dirty="0" err="1">
                <a:solidFill>
                  <a:schemeClr val="tx1"/>
                </a:solidFill>
              </a:rPr>
              <a:t>Winicuor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4608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6888" y="1238250"/>
            <a:ext cx="4225925" cy="5267325"/>
          </a:xfrm>
        </p:spPr>
        <p:txBody>
          <a:bodyPr/>
          <a:lstStyle/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Twee-deeltjes probleem in algemene relativiteitstheorie</a:t>
            </a:r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Numerieke oplossing van de Einstein vergelijkingen</a:t>
            </a:r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Probleem studies begonnen 45 jaar geleden </a:t>
            </a:r>
            <a:r>
              <a:rPr lang="en-US" sz="1800" smtClean="0">
                <a:solidFill>
                  <a:schemeClr val="tx1"/>
                </a:solidFill>
              </a:rPr>
              <a:t>(1963 Hahn &amp; Lindquist, IBM 7090)</a:t>
            </a:r>
            <a:endParaRPr lang="en-US" sz="1900" smtClean="0"/>
          </a:p>
          <a:p>
            <a:pPr marL="369888" indent="-369888" defTabSz="987425"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endParaRPr lang="en-US" sz="1900" smtClean="0"/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Golfvorming zijn cruciaal voor gravitatiegolf detectoren</a:t>
            </a:r>
          </a:p>
          <a:p>
            <a:pPr marL="369888" indent="-369888" defTabSz="987425">
              <a:lnSpc>
                <a:spcPct val="90000"/>
              </a:lnSpc>
            </a:pPr>
            <a:r>
              <a:rPr lang="en-US" sz="1900" smtClean="0"/>
              <a:t>Een PetaFLOPS-class grand challenge</a:t>
            </a:r>
          </a:p>
        </p:txBody>
      </p:sp>
      <p:cxnSp>
        <p:nvCxnSpPr>
          <p:cNvPr id="46090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2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Numerieke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relativiteitstheorie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503738" y="1014413"/>
            <a:ext cx="4378325" cy="5661025"/>
            <a:chOff x="3008" y="698"/>
            <a:chExt cx="2979" cy="3899"/>
          </a:xfrm>
        </p:grpSpPr>
        <p:sp>
          <p:nvSpPr>
            <p:cNvPr id="47115" name="Line 7"/>
            <p:cNvSpPr>
              <a:spLocks noChangeShapeType="1"/>
            </p:cNvSpPr>
            <p:nvPr/>
          </p:nvSpPr>
          <p:spPr bwMode="auto">
            <a:xfrm>
              <a:off x="3008" y="4336"/>
              <a:ext cx="2040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7116" name="Text Box 8"/>
            <p:cNvSpPr txBox="1">
              <a:spLocks noChangeArrowheads="1"/>
            </p:cNvSpPr>
            <p:nvPr/>
          </p:nvSpPr>
          <p:spPr bwMode="auto">
            <a:xfrm>
              <a:off x="3574" y="4305"/>
              <a:ext cx="831" cy="2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defTabSz="841375"/>
              <a:r>
                <a:rPr lang="en-US" sz="2200">
                  <a:solidFill>
                    <a:schemeClr val="hlink"/>
                  </a:solidFill>
                </a:rPr>
                <a:t>30.000X</a:t>
              </a:r>
            </a:p>
          </p:txBody>
        </p:sp>
        <p:sp>
          <p:nvSpPr>
            <p:cNvPr id="65552" name="Text Box 9"/>
            <p:cNvSpPr txBox="1">
              <a:spLocks noChangeArrowheads="1"/>
            </p:cNvSpPr>
            <p:nvPr/>
          </p:nvSpPr>
          <p:spPr bwMode="auto">
            <a:xfrm>
              <a:off x="4020" y="2824"/>
              <a:ext cx="1858" cy="14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1999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Seidel &amp;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Suen</a:t>
              </a: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, et al.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SGI Origin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256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processoren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Elk 500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Mflops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40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uur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</p:txBody>
        </p:sp>
        <p:pic>
          <p:nvPicPr>
            <p:cNvPr id="4711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9" y="698"/>
              <a:ext cx="2668" cy="206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47109" name="Rectangle 19"/>
          <p:cNvSpPr>
            <a:spLocks noChangeArrowheads="1"/>
          </p:cNvSpPr>
          <p:nvPr/>
        </p:nvSpPr>
        <p:spPr bwMode="auto">
          <a:xfrm>
            <a:off x="0" y="0"/>
            <a:ext cx="1009650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081088" y="2022475"/>
            <a:ext cx="3170237" cy="4670425"/>
            <a:chOff x="1630" y="1393"/>
            <a:chExt cx="2157" cy="3216"/>
          </a:xfrm>
        </p:grpSpPr>
        <p:sp>
          <p:nvSpPr>
            <p:cNvPr id="65546" name="Text Box 12"/>
            <p:cNvSpPr txBox="1">
              <a:spLocks noChangeArrowheads="1"/>
            </p:cNvSpPr>
            <p:nvPr/>
          </p:nvSpPr>
          <p:spPr bwMode="auto">
            <a:xfrm>
              <a:off x="2090" y="2824"/>
              <a:ext cx="1528" cy="144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1977</a:t>
              </a:r>
            </a:p>
            <a:p>
              <a:pPr algn="ctr" defTabSz="841375">
                <a:defRPr/>
              </a:pP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Eppley</a:t>
              </a: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 &amp;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Smarr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CDC 7600</a:t>
              </a:r>
            </a:p>
            <a:p>
              <a:pPr algn="ctr" defTabSz="841375">
                <a:defRPr/>
              </a:pP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Een</a:t>
              </a: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 processor</a:t>
              </a: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Met 35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Mflops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  <a:p>
              <a:pPr algn="ctr" defTabSz="841375">
                <a:defRPr/>
              </a:pPr>
              <a:r>
                <a:rPr lang="en-US" sz="2100" dirty="0">
                  <a:solidFill>
                    <a:srgbClr val="6C18B0"/>
                  </a:solidFill>
                  <a:latin typeface="+mn-lt"/>
                </a:rPr>
                <a:t>5 </a:t>
              </a:r>
              <a:r>
                <a:rPr lang="en-US" sz="2100" dirty="0" err="1">
                  <a:solidFill>
                    <a:srgbClr val="6C18B0"/>
                  </a:solidFill>
                  <a:latin typeface="+mn-lt"/>
                </a:rPr>
                <a:t>uur</a:t>
              </a:r>
              <a:endParaRPr lang="en-US" sz="2100" dirty="0">
                <a:solidFill>
                  <a:srgbClr val="6C18B0"/>
                </a:solidFill>
                <a:latin typeface="+mn-lt"/>
              </a:endParaRPr>
            </a:p>
          </p:txBody>
        </p:sp>
        <p:pic>
          <p:nvPicPr>
            <p:cNvPr id="47113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 l="16638" t="35069" r="14558"/>
            <a:stretch>
              <a:fillRect/>
            </a:stretch>
          </p:blipFill>
          <p:spPr bwMode="auto">
            <a:xfrm>
              <a:off x="2024" y="1393"/>
              <a:ext cx="1763" cy="113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47114" name="Text Box 15"/>
            <p:cNvSpPr txBox="1">
              <a:spLocks noChangeArrowheads="1"/>
            </p:cNvSpPr>
            <p:nvPr/>
          </p:nvSpPr>
          <p:spPr bwMode="auto">
            <a:xfrm>
              <a:off x="1630" y="4321"/>
              <a:ext cx="56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4216" tIns="42108" rIns="84216" bIns="42108">
              <a:spAutoFit/>
            </a:bodyPr>
            <a:lstStyle/>
            <a:p>
              <a:pPr defTabSz="841375"/>
              <a:r>
                <a:rPr lang="en-US" sz="2200">
                  <a:solidFill>
                    <a:schemeClr val="hlink"/>
                  </a:solidFill>
                </a:rPr>
                <a:t>300X</a:t>
              </a:r>
            </a:p>
          </p:txBody>
        </p:sp>
      </p:grpSp>
      <p:cxnSp>
        <p:nvCxnSpPr>
          <p:cNvPr id="47111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Numerieke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relativiteitstheorie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8198" name="Picture 3" descr="C:\Users\jo\Pictures\080408132137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475038"/>
            <a:ext cx="3400425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091113" y="1031875"/>
            <a:ext cx="3832225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Eerste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samensmelting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van </a:t>
            </a: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drie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zwarte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gaten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gesimuleerd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op </a:t>
            </a: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een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supercomputer</a:t>
            </a:r>
          </a:p>
          <a:p>
            <a:pPr>
              <a:defRPr/>
            </a:pPr>
            <a:endParaRPr lang="en-US" sz="1800" b="0" dirty="0">
              <a:solidFill>
                <a:srgbClr val="6C18B0"/>
              </a:solidFill>
              <a:latin typeface="+mn-lt"/>
            </a:endParaRPr>
          </a:p>
          <a:p>
            <a:pPr>
              <a:defRPr/>
            </a:pPr>
            <a:r>
              <a:rPr lang="en-US" sz="1800" b="0" dirty="0" err="1">
                <a:solidFill>
                  <a:srgbClr val="6C18B0"/>
                </a:solidFill>
                <a:latin typeface="+mn-lt"/>
              </a:rPr>
              <a:t>ScienceDaily</a:t>
            </a:r>
            <a:r>
              <a:rPr lang="en-US" sz="1800" b="0" dirty="0">
                <a:solidFill>
                  <a:srgbClr val="6C18B0"/>
                </a:solidFill>
                <a:latin typeface="+mn-lt"/>
              </a:rPr>
              <a:t> (Apr. 12, 2008)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18100" y="2427288"/>
            <a:ext cx="358298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Manuela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Campanelli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, Carlos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Lousto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 and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Yosef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Zlochower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—Rochester Institute of Technology Center for Computational Relativity and Gravitation</a:t>
            </a:r>
          </a:p>
        </p:txBody>
      </p:sp>
      <p:pic>
        <p:nvPicPr>
          <p:cNvPr id="3080" name="Picture 4" descr="C:\Users\jo\Pictures\070109-black-holes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75238"/>
            <a:ext cx="237490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438400" y="5959475"/>
            <a:ext cx="230187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Triple quasar (10.8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Gly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)</a:t>
            </a:r>
          </a:p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S. G. </a:t>
            </a:r>
            <a:r>
              <a:rPr lang="en-US" sz="1400" b="0" dirty="0" err="1">
                <a:solidFill>
                  <a:srgbClr val="6C18B0"/>
                </a:solidFill>
                <a:latin typeface="+mn-lt"/>
              </a:rPr>
              <a:t>Djorgovski</a:t>
            </a:r>
            <a:r>
              <a:rPr lang="en-US" sz="1400" b="0" dirty="0">
                <a:solidFill>
                  <a:srgbClr val="6C18B0"/>
                </a:solidFill>
                <a:latin typeface="+mn-lt"/>
              </a:rPr>
              <a:t> et al., </a:t>
            </a:r>
          </a:p>
          <a:p>
            <a:pPr>
              <a:defRPr/>
            </a:pPr>
            <a:r>
              <a:rPr lang="en-US" sz="1400" b="0" dirty="0">
                <a:solidFill>
                  <a:srgbClr val="6C18B0"/>
                </a:solidFill>
                <a:latin typeface="+mn-lt"/>
              </a:rPr>
              <a:t>Caltech, EPFL (Jan. 2007)</a:t>
            </a:r>
          </a:p>
        </p:txBody>
      </p:sp>
      <p:pic>
        <p:nvPicPr>
          <p:cNvPr id="8203" name="Picture 8" descr="C:\Users\jo\Pictures\CC2bh_10_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863600"/>
            <a:ext cx="3709988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5" descr="147111main_ColumbiaComp2l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50" y="4319588"/>
            <a:ext cx="20701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20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Numerieke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relativiteitstheorie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4783" y="960930"/>
            <a:ext cx="6961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Ineenstorten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van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een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ster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tot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een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zwart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gat</a:t>
            </a:r>
            <a:endParaRPr lang="en-US" sz="1800" b="0" dirty="0">
              <a:solidFill>
                <a:srgbClr val="6C18B0"/>
              </a:solidFill>
              <a:latin typeface="+mn-lt"/>
            </a:endParaRPr>
          </a:p>
          <a:p>
            <a:pPr>
              <a:defRPr/>
            </a:pPr>
            <a:endParaRPr lang="en-US" sz="1800" b="0" dirty="0">
              <a:solidFill>
                <a:srgbClr val="6C18B0"/>
              </a:solidFill>
              <a:latin typeface="+mn-lt"/>
            </a:endParaRPr>
          </a:p>
        </p:txBody>
      </p:sp>
      <p:cxnSp>
        <p:nvCxnSpPr>
          <p:cNvPr id="820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17" name="collapse2BH_matterandwaves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96007" y="1460938"/>
            <a:ext cx="8077200" cy="518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Numerieke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relativiteitstheorie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4782" y="960930"/>
            <a:ext cx="5306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Coalescense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van twee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zwarte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gaten</a:t>
            </a:r>
            <a:endParaRPr lang="en-US" sz="1800" b="0" dirty="0">
              <a:solidFill>
                <a:srgbClr val="6C18B0"/>
              </a:solidFill>
              <a:latin typeface="+mn-lt"/>
            </a:endParaRPr>
          </a:p>
          <a:p>
            <a:pPr>
              <a:defRPr/>
            </a:pPr>
            <a:endParaRPr lang="en-US" sz="1800" b="0" dirty="0">
              <a:solidFill>
                <a:srgbClr val="6C18B0"/>
              </a:solidFill>
              <a:latin typeface="+mn-lt"/>
            </a:endParaRPr>
          </a:p>
        </p:txBody>
      </p:sp>
      <p:cxnSp>
        <p:nvCxnSpPr>
          <p:cNvPr id="820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9" name="bbh10-2Polarizations_small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82942" y="2453308"/>
            <a:ext cx="3048000" cy="2286000"/>
          </a:xfrm>
          <a:prstGeom prst="rect">
            <a:avLst/>
          </a:prstGeom>
        </p:spPr>
      </p:pic>
      <p:pic>
        <p:nvPicPr>
          <p:cNvPr id="11" name="Picture 5" descr="bhba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4509" y="1652752"/>
            <a:ext cx="2905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Numerieke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relativiteitstheorie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4782" y="960930"/>
            <a:ext cx="5306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Coalescense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van twee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superzware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zwarte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gaten</a:t>
            </a:r>
            <a:endParaRPr lang="en-US" sz="1800" b="0" dirty="0">
              <a:solidFill>
                <a:srgbClr val="6C18B0"/>
              </a:solidFill>
              <a:latin typeface="+mn-lt"/>
            </a:endParaRPr>
          </a:p>
          <a:p>
            <a:pPr>
              <a:defRPr/>
            </a:pPr>
            <a:endParaRPr lang="en-US" sz="1800" b="0" dirty="0">
              <a:solidFill>
                <a:srgbClr val="6C18B0"/>
              </a:solidFill>
              <a:latin typeface="+mn-lt"/>
            </a:endParaRPr>
          </a:p>
        </p:txBody>
      </p:sp>
      <p:cxnSp>
        <p:nvCxnSpPr>
          <p:cNvPr id="820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graphicFrame>
        <p:nvGraphicFramePr>
          <p:cNvPr id="2" name="Object 1030"/>
          <p:cNvGraphicFramePr>
            <a:graphicFrameLocks noChangeAspect="1"/>
          </p:cNvGraphicFramePr>
          <p:nvPr/>
        </p:nvGraphicFramePr>
        <p:xfrm>
          <a:off x="4841875" y="6076950"/>
          <a:ext cx="3789363" cy="295275"/>
        </p:xfrm>
        <a:graphic>
          <a:graphicData uri="http://schemas.openxmlformats.org/presentationml/2006/ole">
            <p:oleObj spid="_x0000_s227330" name="Equation" r:id="rId5" imgW="2933640" imgH="228600" progId="Equation.DSMT4">
              <p:embed/>
            </p:oleObj>
          </a:graphicData>
        </a:graphic>
      </p:graphicFrame>
      <p:graphicFrame>
        <p:nvGraphicFramePr>
          <p:cNvPr id="3" name="Object 1031"/>
          <p:cNvGraphicFramePr>
            <a:graphicFrameLocks noChangeAspect="1"/>
          </p:cNvGraphicFramePr>
          <p:nvPr/>
        </p:nvGraphicFramePr>
        <p:xfrm>
          <a:off x="4856163" y="6419850"/>
          <a:ext cx="4183062" cy="295275"/>
        </p:xfrm>
        <a:graphic>
          <a:graphicData uri="http://schemas.openxmlformats.org/presentationml/2006/ole">
            <p:oleObj spid="_x0000_s227331" name="Equation" r:id="rId6" imgW="3238200" imgH="228600" progId="Equation.DSMT4">
              <p:embed/>
            </p:oleObj>
          </a:graphicData>
        </a:graphic>
      </p:graphicFrame>
      <p:pic>
        <p:nvPicPr>
          <p:cNvPr id="10" name="PulsGravDetPAL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2286000" y="1371600"/>
            <a:ext cx="5746531" cy="4597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66788" y="73025"/>
            <a:ext cx="6100762" cy="903288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Staaf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detectoren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: IGEC collaboration</a:t>
            </a:r>
          </a:p>
        </p:txBody>
      </p:sp>
      <p:pic>
        <p:nvPicPr>
          <p:cNvPr id="48132" name="Picture 3" descr="auri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3" y="1003300"/>
            <a:ext cx="1552575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 descr="explor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7438" y="1119188"/>
            <a:ext cx="27686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5" descr="alleg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43300"/>
            <a:ext cx="214947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6" descr="worl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6550" y="2606675"/>
            <a:ext cx="589597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7" descr="Niob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8" descr="nautilus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025" y="1836738"/>
            <a:ext cx="21399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8" name="Line 9"/>
          <p:cNvSpPr>
            <a:spLocks noChangeShapeType="1"/>
          </p:cNvSpPr>
          <p:nvPr/>
        </p:nvSpPr>
        <p:spPr bwMode="auto">
          <a:xfrm flipH="1" flipV="1">
            <a:off x="2459038" y="2838450"/>
            <a:ext cx="3151187" cy="155575"/>
          </a:xfrm>
          <a:prstGeom prst="line">
            <a:avLst/>
          </a:prstGeom>
          <a:noFill/>
          <a:ln w="9525">
            <a:solidFill>
              <a:srgbClr val="CC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pic>
        <p:nvPicPr>
          <p:cNvPr id="48139" name="Picture 10" descr="logo_igec_sma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95538" y="6105525"/>
            <a:ext cx="9985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0011" name="Text Box 11"/>
          <p:cNvSpPr txBox="1">
            <a:spLocks noChangeArrowheads="1"/>
          </p:cNvSpPr>
          <p:nvPr/>
        </p:nvSpPr>
        <p:spPr bwMode="auto">
          <a:xfrm>
            <a:off x="598488" y="5368925"/>
            <a:ext cx="7396162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vl="1">
              <a:spcAft>
                <a:spcPct val="40000"/>
              </a:spcAft>
              <a:buClr>
                <a:schemeClr val="bg1"/>
              </a:buClr>
              <a:buSzPct val="75000"/>
            </a:pPr>
            <a:r>
              <a:rPr lang="en-US" b="0"/>
              <a:t>Meten van gravitatiegolven van compacte objecten</a:t>
            </a:r>
          </a:p>
        </p:txBody>
      </p:sp>
      <p:pic>
        <p:nvPicPr>
          <p:cNvPr id="640012" name="Picture 12" descr="C:\Documents and Settings\Administrator.NIKHEF-DTWL307G\Desktop\logo_seo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24350" y="6362700"/>
            <a:ext cx="21605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142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0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0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11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8632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7663" y="3554413"/>
            <a:ext cx="4087812" cy="290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9156" name="Picture 3" descr="C:\Documents and Settings\Jo\Desktop\MiniGRAIL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075" y="1042988"/>
            <a:ext cx="3916363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8"/>
            <a:ext cx="9144000" cy="955675"/>
          </a:xfrm>
        </p:spPr>
        <p:txBody>
          <a:bodyPr/>
          <a:lstStyle/>
          <a:p>
            <a:pPr algn="ctr" defTabSz="987425">
              <a:defRPr/>
            </a:pP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Mini-GRAIL: </a:t>
            </a: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een</a:t>
            </a: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bolvormige</a:t>
            </a: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`</a:t>
            </a: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staaf</a:t>
            </a: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’ in Leiden</a:t>
            </a:r>
            <a:endParaRPr lang="nl-NL" altLang="ja-JP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49158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GEO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3338" y="1517650"/>
            <a:ext cx="2568575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6376988" y="1504950"/>
            <a:ext cx="2670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>
                <a:solidFill>
                  <a:schemeClr val="tx1"/>
                </a:solidFill>
                <a:latin typeface="Times New Roman" pitchFamily="18" charset="0"/>
              </a:rPr>
              <a:t>GEO600, Hannover, Germany</a:t>
            </a:r>
          </a:p>
        </p:txBody>
      </p:sp>
      <p:pic>
        <p:nvPicPr>
          <p:cNvPr id="50180" name="Picture 5" descr="han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050" y="4124325"/>
            <a:ext cx="20732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181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50182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Wereldwijd netwerk van interferometers</a:t>
            </a:r>
            <a:endParaRPr lang="en-US" sz="2800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5688" y="1516063"/>
            <a:ext cx="3975100" cy="463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0184" name="Picture 6" descr="livi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700" y="1519238"/>
            <a:ext cx="2828925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Text Box 7"/>
          <p:cNvSpPr txBox="1">
            <a:spLocks noChangeArrowheads="1"/>
          </p:cNvSpPr>
          <p:nvPr/>
        </p:nvSpPr>
        <p:spPr bwMode="auto">
          <a:xfrm>
            <a:off x="120650" y="1639888"/>
            <a:ext cx="1808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1"/>
                </a:solidFill>
                <a:latin typeface="Times New Roman" pitchFamily="18" charset="0"/>
              </a:rPr>
              <a:t>LIGO, Livingston, LA</a:t>
            </a:r>
            <a:endParaRPr lang="en-US" sz="18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86" name="Text Box 7"/>
          <p:cNvSpPr txBox="1">
            <a:spLocks noChangeArrowheads="1"/>
          </p:cNvSpPr>
          <p:nvPr/>
        </p:nvSpPr>
        <p:spPr bwMode="auto">
          <a:xfrm>
            <a:off x="96838" y="4175125"/>
            <a:ext cx="1666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1"/>
                </a:solidFill>
                <a:latin typeface="Times New Roman" pitchFamily="18" charset="0"/>
              </a:rPr>
              <a:t>LIGO, Hanford, WA</a:t>
            </a:r>
            <a:endParaRPr lang="en-US" sz="1800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0187" name="Picture 11" descr="SkyVie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2663" y="4745038"/>
            <a:ext cx="2889250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6359525" y="4741863"/>
            <a:ext cx="16668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1"/>
                </a:solidFill>
                <a:latin typeface="Times New Roman" pitchFamily="18" charset="0"/>
              </a:rPr>
              <a:t>Virgo, Cascina, Italy</a:t>
            </a:r>
          </a:p>
        </p:txBody>
      </p:sp>
      <p:sp>
        <p:nvSpPr>
          <p:cNvPr id="638992" name="Rectangle 16"/>
          <p:cNvSpPr>
            <a:spLocks noChangeArrowheads="1"/>
          </p:cNvSpPr>
          <p:nvPr/>
        </p:nvSpPr>
        <p:spPr bwMode="auto">
          <a:xfrm>
            <a:off x="6040438" y="4697413"/>
            <a:ext cx="2932112" cy="200342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66688" y="6034088"/>
            <a:ext cx="5638800" cy="461962"/>
          </a:xfrm>
          <a:prstGeom prst="rect">
            <a:avLst/>
          </a:prstGeom>
          <a:solidFill>
            <a:srgbClr val="DFFC62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331B3"/>
                </a:solidFill>
                <a:latin typeface="Arial Black" pitchFamily="34" charset="0"/>
              </a:rPr>
              <a:t>vertrouwen in detectie</a:t>
            </a:r>
            <a:endParaRPr lang="en-US" i="1">
              <a:solidFill>
                <a:srgbClr val="CEFA12"/>
              </a:solidFill>
              <a:latin typeface="Arial Black" pitchFamily="34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92100" y="6021388"/>
            <a:ext cx="5410200" cy="460375"/>
          </a:xfrm>
          <a:prstGeom prst="rect">
            <a:avLst/>
          </a:prstGeom>
          <a:solidFill>
            <a:srgbClr val="DFFC62"/>
          </a:solidFill>
          <a:ln w="38100">
            <a:solidFill>
              <a:srgbClr val="0331B3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331B3"/>
                </a:solidFill>
                <a:latin typeface="Arial Black" pitchFamily="34" charset="0"/>
              </a:rPr>
              <a:t>lokaliseer de bronnen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74625" y="5765800"/>
            <a:ext cx="5638800" cy="860425"/>
          </a:xfrm>
          <a:prstGeom prst="rect">
            <a:avLst/>
          </a:prstGeom>
          <a:solidFill>
            <a:srgbClr val="DFFC62"/>
          </a:solidFill>
          <a:ln w="38100">
            <a:solidFill>
              <a:srgbClr val="0331B3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331B3"/>
                </a:solidFill>
                <a:latin typeface="Arial Black" pitchFamily="34" charset="0"/>
              </a:rPr>
              <a:t>ontrafel de polarisatie van gravitatiegolven</a:t>
            </a:r>
            <a:r>
              <a:rPr lang="en-US" sz="2000">
                <a:solidFill>
                  <a:srgbClr val="CEFA12"/>
                </a:solidFill>
                <a:latin typeface="Arial Black" pitchFamily="34" charset="0"/>
              </a:rPr>
              <a:t>  </a:t>
            </a:r>
            <a:endParaRPr lang="en-US" sz="6000" i="1">
              <a:solidFill>
                <a:srgbClr val="CEFA1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8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92" grpId="0" animBg="1"/>
      <p:bldP spid="14" grpId="0" animBg="1" autoUpdateAnimBg="0"/>
      <p:bldP spid="15" grpId="0" animBg="1" autoUpdateAnimBg="0"/>
      <p:bldP spid="16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17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0613" y="188913"/>
            <a:ext cx="7380287" cy="609600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Interferometer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als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GW detector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8305800" cy="4572000"/>
          </a:xfrm>
        </p:spPr>
        <p:txBody>
          <a:bodyPr/>
          <a:lstStyle/>
          <a:p>
            <a:r>
              <a:rPr lang="en-US" smtClean="0"/>
              <a:t>Principe: meet de afstanden tussen vrije test massa’s</a:t>
            </a:r>
          </a:p>
          <a:p>
            <a:pPr lvl="1"/>
            <a:r>
              <a:rPr lang="en-US" sz="1800" smtClean="0"/>
              <a:t>Michelson interferometer</a:t>
            </a:r>
          </a:p>
          <a:p>
            <a:pPr lvl="1"/>
            <a:r>
              <a:rPr lang="en-US" sz="1800" smtClean="0"/>
              <a:t>Test massa = interferometer spiegels</a:t>
            </a:r>
          </a:p>
          <a:p>
            <a:pPr lvl="1"/>
            <a:r>
              <a:rPr lang="en-US" sz="1800" smtClean="0"/>
              <a:t>Gevoeligheid: h = </a:t>
            </a:r>
            <a:r>
              <a:rPr lang="en-US" sz="1800" smtClean="0">
                <a:latin typeface="Symbol" pitchFamily="18" charset="2"/>
              </a:rPr>
              <a:t>D</a:t>
            </a:r>
            <a:r>
              <a:rPr lang="en-US" sz="1800" smtClean="0"/>
              <a:t>L/L  </a:t>
            </a:r>
          </a:p>
          <a:p>
            <a:pPr lvl="2"/>
            <a:r>
              <a:rPr lang="en-US" smtClean="0"/>
              <a:t>We willen en lange interferometer</a:t>
            </a:r>
          </a:p>
          <a:p>
            <a:pPr lvl="2"/>
            <a:r>
              <a:rPr lang="en-US" smtClean="0"/>
              <a:t>Voor Virgo L = 3 km</a:t>
            </a:r>
            <a:endParaRPr lang="en-US" sz="3200" smtClean="0"/>
          </a:p>
        </p:txBody>
      </p:sp>
      <p:grpSp>
        <p:nvGrpSpPr>
          <p:cNvPr id="9223" name="Group 4"/>
          <p:cNvGrpSpPr>
            <a:grpSpLocks/>
          </p:cNvGrpSpPr>
          <p:nvPr/>
        </p:nvGrpSpPr>
        <p:grpSpPr bwMode="auto">
          <a:xfrm>
            <a:off x="971550" y="4032250"/>
            <a:ext cx="7056438" cy="2808288"/>
            <a:chOff x="2519" y="2138"/>
            <a:chExt cx="3219" cy="1734"/>
          </a:xfrm>
        </p:grpSpPr>
        <p:pic>
          <p:nvPicPr>
            <p:cNvPr id="9228" name="Picture 5" descr="it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18" y="2138"/>
              <a:ext cx="2781" cy="1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218" name="Object 1024"/>
            <p:cNvGraphicFramePr>
              <a:graphicFrameLocks noChangeAspect="1"/>
            </p:cNvGraphicFramePr>
            <p:nvPr/>
          </p:nvGraphicFramePr>
          <p:xfrm>
            <a:off x="5347" y="2642"/>
            <a:ext cx="391" cy="247"/>
          </p:xfrm>
          <a:graphic>
            <a:graphicData uri="http://schemas.openxmlformats.org/presentationml/2006/ole">
              <p:oleObj spid="_x0000_s9218" name="Équation" r:id="rId5" imgW="672840" imgH="393480" progId="Equation.3">
                <p:embed/>
              </p:oleObj>
            </a:graphicData>
          </a:graphic>
        </p:graphicFrame>
        <p:graphicFrame>
          <p:nvGraphicFramePr>
            <p:cNvPr id="9219" name="Object 1025"/>
            <p:cNvGraphicFramePr>
              <a:graphicFrameLocks noChangeAspect="1"/>
            </p:cNvGraphicFramePr>
            <p:nvPr/>
          </p:nvGraphicFramePr>
          <p:xfrm>
            <a:off x="2519" y="2619"/>
            <a:ext cx="391" cy="247"/>
          </p:xfrm>
          <a:graphic>
            <a:graphicData uri="http://schemas.openxmlformats.org/presentationml/2006/ole">
              <p:oleObj spid="_x0000_s9219" name="Équation" r:id="rId6" imgW="672840" imgH="393480" progId="Equation.3">
                <p:embed/>
              </p:oleObj>
            </a:graphicData>
          </a:graphic>
        </p:graphicFrame>
        <p:sp>
          <p:nvSpPr>
            <p:cNvPr id="9229" name="Line 8"/>
            <p:cNvSpPr>
              <a:spLocks noChangeShapeType="1"/>
            </p:cNvSpPr>
            <p:nvPr/>
          </p:nvSpPr>
          <p:spPr bwMode="auto">
            <a:xfrm flipV="1">
              <a:off x="5425" y="2562"/>
              <a:ext cx="192" cy="96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230" name="Line 9"/>
            <p:cNvSpPr>
              <a:spLocks noChangeShapeType="1"/>
            </p:cNvSpPr>
            <p:nvPr/>
          </p:nvSpPr>
          <p:spPr bwMode="auto">
            <a:xfrm>
              <a:off x="2785" y="2562"/>
              <a:ext cx="192" cy="96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231" name="Text Box 10"/>
            <p:cNvSpPr txBox="1">
              <a:spLocks noChangeArrowheads="1"/>
            </p:cNvSpPr>
            <p:nvPr/>
          </p:nvSpPr>
          <p:spPr bwMode="auto">
            <a:xfrm>
              <a:off x="3111" y="2226"/>
              <a:ext cx="457" cy="3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Suspended </a:t>
              </a:r>
            </a:p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mirror</a:t>
              </a:r>
            </a:p>
          </p:txBody>
        </p:sp>
        <p:sp>
          <p:nvSpPr>
            <p:cNvPr id="9232" name="Text Box 11"/>
            <p:cNvSpPr txBox="1">
              <a:spLocks noChangeArrowheads="1"/>
            </p:cNvSpPr>
            <p:nvPr/>
          </p:nvSpPr>
          <p:spPr bwMode="auto">
            <a:xfrm>
              <a:off x="4840" y="2236"/>
              <a:ext cx="456" cy="3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Suspended </a:t>
              </a:r>
            </a:p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mirror</a:t>
              </a:r>
            </a:p>
          </p:txBody>
        </p:sp>
        <p:sp>
          <p:nvSpPr>
            <p:cNvPr id="9233" name="Text Box 12"/>
            <p:cNvSpPr txBox="1">
              <a:spLocks noChangeArrowheads="1"/>
            </p:cNvSpPr>
            <p:nvPr/>
          </p:nvSpPr>
          <p:spPr bwMode="auto">
            <a:xfrm>
              <a:off x="3957" y="3282"/>
              <a:ext cx="519" cy="1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Beam splitter</a:t>
              </a:r>
            </a:p>
          </p:txBody>
        </p:sp>
        <p:sp>
          <p:nvSpPr>
            <p:cNvPr id="9234" name="Text Box 13"/>
            <p:cNvSpPr txBox="1">
              <a:spLocks noChangeArrowheads="1"/>
            </p:cNvSpPr>
            <p:nvPr/>
          </p:nvSpPr>
          <p:spPr bwMode="auto">
            <a:xfrm>
              <a:off x="3017" y="3570"/>
              <a:ext cx="341" cy="1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LASER</a:t>
              </a:r>
            </a:p>
          </p:txBody>
        </p:sp>
        <p:sp>
          <p:nvSpPr>
            <p:cNvPr id="9235" name="Text Box 14"/>
            <p:cNvSpPr txBox="1">
              <a:spLocks noChangeArrowheads="1"/>
            </p:cNvSpPr>
            <p:nvPr/>
          </p:nvSpPr>
          <p:spPr bwMode="auto">
            <a:xfrm>
              <a:off x="5108" y="3388"/>
              <a:ext cx="400" cy="31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Light</a:t>
              </a:r>
            </a:p>
            <a:p>
              <a:pPr algn="ctr"/>
              <a:r>
                <a:rPr lang="en-US" sz="1400" b="0">
                  <a:solidFill>
                    <a:srgbClr val="4A3E66"/>
                  </a:solidFill>
                  <a:latin typeface="Times New Roman" pitchFamily="18" charset="0"/>
                </a:rPr>
                <a:t>Detection</a:t>
              </a:r>
            </a:p>
          </p:txBody>
        </p:sp>
      </p:grpSp>
      <p:pic>
        <p:nvPicPr>
          <p:cNvPr id="914447" name="Picture 15" descr="aerial"/>
          <p:cNvPicPr>
            <a:picLocks noChangeAspect="1" noChangeArrowheads="1"/>
          </p:cNvPicPr>
          <p:nvPr/>
        </p:nvPicPr>
        <p:blipFill>
          <a:blip r:embed="rId7" cstate="print"/>
          <a:srcRect t="14746" b="7373"/>
          <a:stretch>
            <a:fillRect/>
          </a:stretch>
        </p:blipFill>
        <p:spPr bwMode="auto">
          <a:xfrm>
            <a:off x="0" y="3911600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4448" name="Text Box 16"/>
          <p:cNvSpPr txBox="1">
            <a:spLocks noChangeArrowheads="1"/>
          </p:cNvSpPr>
          <p:nvPr/>
        </p:nvSpPr>
        <p:spPr bwMode="auto">
          <a:xfrm>
            <a:off x="4891088" y="2403475"/>
            <a:ext cx="4138612" cy="1384300"/>
          </a:xfrm>
          <a:prstGeom prst="rect">
            <a:avLst/>
          </a:prstGeom>
          <a:solidFill>
            <a:srgbClr val="9EDCF8"/>
          </a:solidFill>
          <a:ln w="12700">
            <a:solidFill>
              <a:srgbClr val="D83457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b="0">
                <a:solidFill>
                  <a:srgbClr val="D83457"/>
                </a:solidFill>
                <a:latin typeface="Trebuchet MS" pitchFamily="34" charset="0"/>
              </a:rPr>
              <a:t>Virgo: CNRS+INFN</a:t>
            </a:r>
          </a:p>
          <a:p>
            <a:pPr algn="ctr"/>
            <a:r>
              <a:rPr lang="en-US" sz="1600" b="0">
                <a:solidFill>
                  <a:srgbClr val="694769"/>
                </a:solidFill>
                <a:latin typeface="Trebuchet MS" pitchFamily="34" charset="0"/>
              </a:rPr>
              <a:t>(</a:t>
            </a:r>
            <a:r>
              <a:rPr lang="en-US" sz="1400" b="0">
                <a:solidFill>
                  <a:srgbClr val="694769"/>
                </a:solidFill>
                <a:latin typeface="Trebuchet MS" pitchFamily="34" charset="0"/>
              </a:rPr>
              <a:t>ESPCI-Paris, INFN-Firenze/Urbino, INFN-Napoli, INFN-Perugia, INFN-Pisa, INFN-Roma,LAL-Orsay, LAPP-Annecy, LMA-Lyon, OCA-Nice)</a:t>
            </a:r>
          </a:p>
          <a:p>
            <a:pPr algn="ctr"/>
            <a:r>
              <a:rPr lang="en-US" sz="1600" b="0">
                <a:solidFill>
                  <a:srgbClr val="D83457"/>
                </a:solidFill>
                <a:latin typeface="Trebuchet MS" pitchFamily="34" charset="0"/>
              </a:rPr>
              <a:t> + Nikhef werd lid in 2007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52400" y="4038600"/>
            <a:ext cx="4198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Vierde meetperiode begint op 4 juni 2011</a:t>
            </a:r>
            <a:endParaRPr lang="nl-NL">
              <a:solidFill>
                <a:schemeClr val="accent2"/>
              </a:solidFill>
            </a:endParaRPr>
          </a:p>
        </p:txBody>
      </p:sp>
      <p:cxnSp>
        <p:nvCxnSpPr>
          <p:cNvPr id="922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1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448" grpId="0" animBg="1" autoUpdateAnimBg="0"/>
      <p:bldP spid="1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946150" y="1096963"/>
            <a:ext cx="4910138" cy="1938337"/>
          </a:xfrm>
          <a:prstGeom prst="rect">
            <a:avLst/>
          </a:prstGeom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1" lang="en-US" altLang="ja-JP" b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Einsteins gravitatie:</a:t>
            </a:r>
          </a:p>
          <a:p>
            <a:pPr eaLnBrk="1" hangingPunct="1"/>
            <a:endParaRPr kumimoji="1" lang="en-US" altLang="ja-JP" b="0">
              <a:solidFill>
                <a:schemeClr val="tx1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endParaRPr kumimoji="1" lang="en-US" altLang="ja-JP" b="0">
              <a:solidFill>
                <a:schemeClr val="tx1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kumimoji="1" lang="en-US" altLang="ja-JP" b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Gravitatie is geometrie</a:t>
            </a:r>
          </a:p>
          <a:p>
            <a:pPr eaLnBrk="1" hangingPunct="1"/>
            <a:r>
              <a:rPr kumimoji="1" lang="en-US" altLang="ja-JP" b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Ruimte en tijd zijn fysische objecten</a:t>
            </a:r>
          </a:p>
        </p:txBody>
      </p:sp>
      <p:graphicFrame>
        <p:nvGraphicFramePr>
          <p:cNvPr id="634885" name="Object 5"/>
          <p:cNvGraphicFramePr>
            <a:graphicFrameLocks noChangeAspect="1"/>
          </p:cNvGraphicFramePr>
          <p:nvPr/>
        </p:nvGraphicFramePr>
        <p:xfrm>
          <a:off x="2887663" y="1492250"/>
          <a:ext cx="2971800" cy="917575"/>
        </p:xfrm>
        <a:graphic>
          <a:graphicData uri="http://schemas.openxmlformats.org/presentationml/2006/ole">
            <p:oleObj spid="_x0000_s1026" name="Equation" r:id="rId4" imgW="774360" imgH="241200" progId="Equation.DSMT4">
              <p:embed/>
            </p:oleObj>
          </a:graphicData>
        </a:graphic>
      </p:graphicFrame>
      <p:pic>
        <p:nvPicPr>
          <p:cNvPr id="1029" name="Picture 10" descr="C:\Users\jo\Desktop\kees\einste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0700" y="1085850"/>
            <a:ext cx="2063750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92175" y="3163888"/>
            <a:ext cx="6475413" cy="3590925"/>
          </a:xfrm>
          <a:prstGeom prst="rect">
            <a:avLst/>
          </a:prstGeom>
        </p:spPr>
        <p:txBody>
          <a:bodyPr/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000" b="0" kern="0" dirty="0" err="1">
                <a:solidFill>
                  <a:srgbClr val="6C18B0"/>
                </a:solidFill>
                <a:latin typeface="+mn-lt"/>
              </a:rPr>
              <a:t>Gravitatie</a:t>
            </a:r>
            <a:endParaRPr lang="en-US" sz="2000" b="0" kern="0" dirty="0">
              <a:solidFill>
                <a:srgbClr val="6C18B0"/>
              </a:solidFill>
              <a:latin typeface="+mn-lt"/>
            </a:endParaRP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 err="1">
                <a:latin typeface="+mn-lt"/>
              </a:rPr>
              <a:t>Minst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begrepen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interactie</a:t>
            </a:r>
            <a:endParaRPr lang="en-US" sz="1600" b="0" kern="0" dirty="0">
              <a:latin typeface="+mn-lt"/>
            </a:endParaRP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 err="1">
                <a:latin typeface="+mn-lt"/>
              </a:rPr>
              <a:t>Wereldwijde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intellectuele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activiteit</a:t>
            </a:r>
            <a:r>
              <a:rPr lang="en-US" sz="1600" b="0" kern="0" dirty="0">
                <a:latin typeface="+mn-lt"/>
              </a:rPr>
              <a:t> </a:t>
            </a:r>
          </a:p>
          <a:p>
            <a:pPr marL="911225" lvl="2" indent="-225425"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defRPr/>
            </a:pP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Theoretisch</a:t>
            </a: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: ART + QM, </a:t>
            </a: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kosmologie</a:t>
            </a:r>
            <a:endParaRPr lang="en-US" sz="1200" b="0" kern="0" dirty="0">
              <a:solidFill>
                <a:srgbClr val="666699"/>
              </a:solidFill>
              <a:latin typeface="+mn-lt"/>
            </a:endParaRPr>
          </a:p>
          <a:p>
            <a:pPr marL="911225" lvl="2" indent="-225425">
              <a:spcAft>
                <a:spcPct val="40000"/>
              </a:spcAft>
              <a:buClr>
                <a:srgbClr val="666699"/>
              </a:buClr>
              <a:buSzPct val="100000"/>
              <a:buFontTx/>
              <a:buChar char="–"/>
              <a:defRPr/>
            </a:pP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Experimenteel</a:t>
            </a: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: interferometers op </a:t>
            </a: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Aarde</a:t>
            </a:r>
            <a:r>
              <a:rPr lang="en-US" sz="1200" b="0" kern="0" dirty="0">
                <a:solidFill>
                  <a:srgbClr val="666699"/>
                </a:solidFill>
                <a:latin typeface="+mn-lt"/>
              </a:rPr>
              <a:t> en in de </a:t>
            </a:r>
            <a:r>
              <a:rPr lang="en-US" sz="1200" b="0" kern="0" dirty="0" err="1">
                <a:solidFill>
                  <a:srgbClr val="666699"/>
                </a:solidFill>
                <a:latin typeface="+mn-lt"/>
              </a:rPr>
              <a:t>ruimte</a:t>
            </a:r>
            <a:endParaRPr lang="en-US" sz="1200" b="0" kern="0" dirty="0">
              <a:solidFill>
                <a:srgbClr val="666699"/>
              </a:solidFill>
              <a:latin typeface="+mn-lt"/>
            </a:endParaRP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000" b="0" kern="0" dirty="0" err="1">
                <a:solidFill>
                  <a:srgbClr val="6C18B0"/>
                </a:solidFill>
                <a:latin typeface="+mn-lt"/>
              </a:rPr>
              <a:t>Gravitatiegolven</a:t>
            </a:r>
            <a:endParaRPr lang="en-US" sz="2000" b="0" kern="0" dirty="0">
              <a:solidFill>
                <a:srgbClr val="6C18B0"/>
              </a:solidFill>
              <a:latin typeface="+mn-lt"/>
            </a:endParaRPr>
          </a:p>
          <a:p>
            <a:pPr marL="720725" lvl="1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 err="1">
                <a:latin typeface="+mn-lt"/>
              </a:rPr>
              <a:t>Dynamisch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deel</a:t>
            </a:r>
            <a:r>
              <a:rPr lang="en-US" sz="1600" b="0" kern="0" dirty="0">
                <a:latin typeface="+mn-lt"/>
              </a:rPr>
              <a:t> van </a:t>
            </a:r>
            <a:r>
              <a:rPr lang="en-US" sz="1600" b="0" kern="0" dirty="0" err="1">
                <a:latin typeface="+mn-lt"/>
              </a:rPr>
              <a:t>gravitatie</a:t>
            </a:r>
            <a:r>
              <a:rPr lang="en-US" sz="1600" b="0" kern="0" dirty="0">
                <a:latin typeface="+mn-lt"/>
              </a:rPr>
              <a:t>, </a:t>
            </a:r>
            <a:r>
              <a:rPr lang="en-US" sz="1600" b="0" kern="0" dirty="0" err="1">
                <a:latin typeface="+mn-lt"/>
              </a:rPr>
              <a:t>ruimte</a:t>
            </a:r>
            <a:r>
              <a:rPr lang="en-US" sz="1600" b="0" kern="0" dirty="0">
                <a:latin typeface="+mn-lt"/>
              </a:rPr>
              <a:t> is </a:t>
            </a:r>
            <a:r>
              <a:rPr lang="en-US" sz="1600" b="0" kern="0" dirty="0" err="1">
                <a:latin typeface="+mn-lt"/>
              </a:rPr>
              <a:t>gevuld</a:t>
            </a:r>
            <a:r>
              <a:rPr lang="en-US" sz="1600" b="0" kern="0" dirty="0">
                <a:latin typeface="+mn-lt"/>
              </a:rPr>
              <a:t> met GW</a:t>
            </a:r>
          </a:p>
          <a:p>
            <a:pPr marL="720725" lvl="1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 err="1">
                <a:latin typeface="+mn-lt"/>
              </a:rPr>
              <a:t>Ideale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informatiedrager</a:t>
            </a:r>
            <a:r>
              <a:rPr lang="en-US" sz="1600" b="0" kern="0" dirty="0">
                <a:latin typeface="+mn-lt"/>
              </a:rPr>
              <a:t>, </a:t>
            </a:r>
            <a:r>
              <a:rPr lang="en-US" sz="1600" b="0" kern="0" dirty="0" err="1">
                <a:latin typeface="+mn-lt"/>
              </a:rPr>
              <a:t>bijna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geen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verzwakking</a:t>
            </a:r>
            <a:endParaRPr lang="en-US" sz="1600" b="0" kern="0" dirty="0">
              <a:latin typeface="+mn-lt"/>
            </a:endParaRPr>
          </a:p>
          <a:p>
            <a:pPr marL="720725" lvl="1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kern="0" dirty="0">
                <a:latin typeface="+mn-lt"/>
              </a:rPr>
              <a:t>Het </a:t>
            </a:r>
            <a:r>
              <a:rPr lang="en-US" sz="1600" b="0" kern="0" dirty="0" err="1">
                <a:latin typeface="+mn-lt"/>
              </a:rPr>
              <a:t>hele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Universum</a:t>
            </a:r>
            <a:r>
              <a:rPr lang="en-US" sz="1600" b="0" kern="0" dirty="0">
                <a:latin typeface="+mn-lt"/>
              </a:rPr>
              <a:t> was </a:t>
            </a:r>
            <a:r>
              <a:rPr lang="en-US" sz="1600" b="0" kern="0" dirty="0" err="1">
                <a:latin typeface="+mn-lt"/>
              </a:rPr>
              <a:t>transparant</a:t>
            </a:r>
            <a:r>
              <a:rPr lang="en-US" sz="1600" b="0" kern="0" dirty="0">
                <a:latin typeface="+mn-lt"/>
              </a:rPr>
              <a:t> </a:t>
            </a:r>
            <a:r>
              <a:rPr lang="en-US" sz="1600" b="0" kern="0" dirty="0" err="1">
                <a:latin typeface="+mn-lt"/>
              </a:rPr>
              <a:t>voor</a:t>
            </a:r>
            <a:r>
              <a:rPr lang="en-US" sz="1600" b="0" kern="0" dirty="0">
                <a:latin typeface="+mn-lt"/>
              </a:rPr>
              <a:t> GWs, </a:t>
            </a:r>
            <a:r>
              <a:rPr lang="en-US" sz="1600" b="0" kern="0" dirty="0" err="1">
                <a:latin typeface="+mn-lt"/>
              </a:rPr>
              <a:t>helemaal</a:t>
            </a:r>
            <a:r>
              <a:rPr lang="en-US" sz="1600" b="0" kern="0" dirty="0">
                <a:latin typeface="+mn-lt"/>
              </a:rPr>
              <a:t> tot </a:t>
            </a:r>
            <a:r>
              <a:rPr lang="en-US" sz="1600" b="0" kern="0" dirty="0" err="1">
                <a:latin typeface="+mn-lt"/>
              </a:rPr>
              <a:t>aan</a:t>
            </a:r>
            <a:r>
              <a:rPr lang="en-US" sz="1600" b="0" kern="0" dirty="0">
                <a:latin typeface="+mn-lt"/>
              </a:rPr>
              <a:t> de </a:t>
            </a:r>
            <a:r>
              <a:rPr lang="en-US" sz="1600" b="0" kern="0" dirty="0" err="1">
                <a:latin typeface="+mn-lt"/>
              </a:rPr>
              <a:t>Oerknal</a:t>
            </a:r>
            <a:endParaRPr lang="en-US" sz="1600" b="0" kern="0" dirty="0">
              <a:latin typeface="+mn-lt"/>
            </a:endParaRPr>
          </a:p>
        </p:txBody>
      </p:sp>
      <p:cxnSp>
        <p:nvCxnSpPr>
          <p:cNvPr id="1031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1032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Motivatie</a:t>
            </a:r>
            <a:endParaRPr lang="en-US" sz="2800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250" name="Rectangle 12"/>
          <p:cNvSpPr>
            <a:spLocks noChangeArrowheads="1"/>
          </p:cNvSpPr>
          <p:nvPr/>
        </p:nvSpPr>
        <p:spPr bwMode="auto">
          <a:xfrm>
            <a:off x="0" y="0"/>
            <a:ext cx="11557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930275" y="188913"/>
            <a:ext cx="6705600" cy="762000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Interferometer Concept</a:t>
            </a:r>
          </a:p>
        </p:txBody>
      </p:sp>
      <p:pic>
        <p:nvPicPr>
          <p:cNvPr id="53252" name="Picture 3" descr="Interf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057400"/>
            <a:ext cx="8382000" cy="3684588"/>
          </a:xfr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48200" y="2743200"/>
            <a:ext cx="4267200" cy="2246313"/>
            <a:chOff x="3303" y="1897"/>
            <a:chExt cx="2409" cy="1353"/>
          </a:xfrm>
        </p:grpSpPr>
        <p:sp>
          <p:nvSpPr>
            <p:cNvPr id="53259" name="Text Box 5"/>
            <p:cNvSpPr txBox="1">
              <a:spLocks noChangeArrowheads="1"/>
            </p:cNvSpPr>
            <p:nvPr/>
          </p:nvSpPr>
          <p:spPr bwMode="auto">
            <a:xfrm>
              <a:off x="4621" y="1897"/>
              <a:ext cx="1091" cy="1353"/>
            </a:xfrm>
            <a:prstGeom prst="rect">
              <a:avLst/>
            </a:prstGeom>
            <a:solidFill>
              <a:srgbClr val="FBFDA1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Als een golf passeert,  veranderen de armlengten op verschillende manieren ….</a:t>
              </a:r>
            </a:p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53260" name="Line 6"/>
            <p:cNvSpPr>
              <a:spLocks noChangeShapeType="1"/>
            </p:cNvSpPr>
            <p:nvPr/>
          </p:nvSpPr>
          <p:spPr bwMode="auto">
            <a:xfrm flipH="1">
              <a:off x="3303" y="2344"/>
              <a:ext cx="1191" cy="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3261" name="Line 7"/>
            <p:cNvSpPr>
              <a:spLocks noChangeShapeType="1"/>
            </p:cNvSpPr>
            <p:nvPr/>
          </p:nvSpPr>
          <p:spPr bwMode="auto">
            <a:xfrm flipH="1">
              <a:off x="3975" y="2439"/>
              <a:ext cx="566" cy="4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845832" name="AutoShape 8"/>
          <p:cNvSpPr>
            <a:spLocks noChangeArrowheads="1"/>
          </p:cNvSpPr>
          <p:nvPr/>
        </p:nvSpPr>
        <p:spPr bwMode="auto">
          <a:xfrm>
            <a:off x="381000" y="2286000"/>
            <a:ext cx="3048000" cy="1579563"/>
          </a:xfrm>
          <a:prstGeom prst="wedgeRoundRectCallout">
            <a:avLst>
              <a:gd name="adj1" fmla="val -23801"/>
              <a:gd name="adj2" fmla="val 108593"/>
              <a:gd name="adj3" fmla="val 16667"/>
            </a:avLst>
          </a:prstGeom>
          <a:solidFill>
            <a:srgbClr val="FBFDA1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…waardoor het interferentiepatroon op de detector verandert</a:t>
            </a:r>
            <a:r>
              <a:rPr lang="en-US" sz="2000">
                <a:solidFill>
                  <a:schemeClr val="tx1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845833" name="Text Box 9"/>
          <p:cNvSpPr txBox="1">
            <a:spLocks noChangeArrowheads="1"/>
          </p:cNvSpPr>
          <p:nvPr/>
        </p:nvSpPr>
        <p:spPr bwMode="auto">
          <a:xfrm>
            <a:off x="7318375" y="1568450"/>
            <a:ext cx="1752600" cy="661988"/>
          </a:xfrm>
          <a:prstGeom prst="rect">
            <a:avLst/>
          </a:prstGeom>
          <a:solidFill>
            <a:srgbClr val="FFFF99"/>
          </a:solidFill>
          <a:ln w="28575">
            <a:solidFill>
              <a:srgbClr val="0331B3"/>
            </a:solidFill>
            <a:miter lim="800000"/>
            <a:headEnd type="none" w="sm" len="sm"/>
            <a:tailEnd type="none" w="sm" len="sm"/>
          </a:ln>
        </p:spPr>
        <p:txBody>
          <a:bodyPr wrap="none" bIns="0">
            <a:spAutoFit/>
          </a:bodyPr>
          <a:lstStyle/>
          <a:p>
            <a:pPr algn="ctr"/>
            <a:r>
              <a:rPr lang="en-US" sz="2000">
                <a:solidFill>
                  <a:srgbClr val="0331B3"/>
                </a:solidFill>
              </a:rPr>
              <a:t>Opgehangen</a:t>
            </a:r>
          </a:p>
          <a:p>
            <a:pPr algn="ctr"/>
            <a:r>
              <a:rPr lang="en-US" sz="2000">
                <a:solidFill>
                  <a:srgbClr val="0331B3"/>
                </a:solidFill>
              </a:rPr>
              <a:t>massa’s</a:t>
            </a:r>
          </a:p>
        </p:txBody>
      </p:sp>
      <p:sp>
        <p:nvSpPr>
          <p:cNvPr id="845834" name="Line 10"/>
          <p:cNvSpPr>
            <a:spLocks noChangeShapeType="1"/>
          </p:cNvSpPr>
          <p:nvPr/>
        </p:nvSpPr>
        <p:spPr bwMode="auto">
          <a:xfrm flipH="1">
            <a:off x="8458200" y="3657600"/>
            <a:ext cx="152400" cy="685800"/>
          </a:xfrm>
          <a:prstGeom prst="line">
            <a:avLst/>
          </a:prstGeom>
          <a:noFill/>
          <a:ln w="28575">
            <a:solidFill>
              <a:srgbClr val="0331B3"/>
            </a:solidFill>
            <a:round/>
            <a:headEnd type="none" w="sm" len="sm"/>
            <a:tailEnd type="triangle" w="sm" len="sm"/>
          </a:ln>
        </p:spPr>
        <p:txBody>
          <a:bodyPr bIns="0"/>
          <a:lstStyle/>
          <a:p>
            <a:endParaRPr lang="nl-NL"/>
          </a:p>
        </p:txBody>
      </p:sp>
      <p:sp>
        <p:nvSpPr>
          <p:cNvPr id="845835" name="Line 11"/>
          <p:cNvSpPr>
            <a:spLocks noChangeShapeType="1"/>
          </p:cNvSpPr>
          <p:nvPr/>
        </p:nvSpPr>
        <p:spPr bwMode="auto">
          <a:xfrm flipH="1" flipV="1">
            <a:off x="7086600" y="2667000"/>
            <a:ext cx="990600" cy="381000"/>
          </a:xfrm>
          <a:prstGeom prst="line">
            <a:avLst/>
          </a:prstGeom>
          <a:noFill/>
          <a:ln w="28575">
            <a:solidFill>
              <a:srgbClr val="0331B3"/>
            </a:solidFill>
            <a:round/>
            <a:headEnd type="none" w="sm" len="sm"/>
            <a:tailEnd type="triangle" w="sm" len="sm"/>
          </a:ln>
        </p:spPr>
        <p:txBody>
          <a:bodyPr bIns="0"/>
          <a:lstStyle/>
          <a:p>
            <a:endParaRPr lang="nl-NL"/>
          </a:p>
        </p:txBody>
      </p:sp>
      <p:cxnSp>
        <p:nvCxnSpPr>
          <p:cNvPr id="53258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slow" advTm="1713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458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45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5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5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832" grpId="0" animBg="1" autoUpdateAnimBg="0"/>
      <p:bldP spid="845833" grpId="0" animBg="1" autoUpdateAnimBg="0"/>
      <p:bldP spid="845834" grpId="0" animBg="1"/>
      <p:bldP spid="8458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it-IT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VIRGO Optica layout</a:t>
            </a:r>
            <a:endParaRPr lang="nl-NL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54276" name="Picture 3" descr="VIR-la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913" y="1524000"/>
            <a:ext cx="7827962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4260" name="Text Box 4"/>
          <p:cNvSpPr txBox="1">
            <a:spLocks noChangeArrowheads="1"/>
          </p:cNvSpPr>
          <p:nvPr/>
        </p:nvSpPr>
        <p:spPr bwMode="auto">
          <a:xfrm>
            <a:off x="781050" y="3549650"/>
            <a:ext cx="1444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0">
                <a:solidFill>
                  <a:srgbClr val="0A50A1"/>
                </a:solidFill>
              </a:rPr>
              <a:t>Laser 20 W</a:t>
            </a:r>
          </a:p>
        </p:txBody>
      </p:sp>
      <p:sp>
        <p:nvSpPr>
          <p:cNvPr id="864261" name="Rectangle 5"/>
          <p:cNvSpPr>
            <a:spLocks noChangeArrowheads="1"/>
          </p:cNvSpPr>
          <p:nvPr/>
        </p:nvSpPr>
        <p:spPr bwMode="auto">
          <a:xfrm>
            <a:off x="1778000" y="2057400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Input Mode Cleaner (144 m)</a:t>
            </a:r>
          </a:p>
        </p:txBody>
      </p:sp>
      <p:sp>
        <p:nvSpPr>
          <p:cNvPr id="864262" name="Rectangle 6"/>
          <p:cNvSpPr>
            <a:spLocks noChangeArrowheads="1"/>
          </p:cNvSpPr>
          <p:nvPr/>
        </p:nvSpPr>
        <p:spPr bwMode="auto">
          <a:xfrm>
            <a:off x="3927475" y="3581400"/>
            <a:ext cx="11430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Power</a:t>
            </a:r>
            <a:r>
              <a:rPr lang="de-DE" sz="160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Recycling</a:t>
            </a:r>
            <a:endParaRPr lang="en-GB" sz="1600" b="0">
              <a:solidFill>
                <a:srgbClr val="0A50A1"/>
              </a:solidFill>
            </a:endParaRPr>
          </a:p>
        </p:txBody>
      </p:sp>
      <p:sp>
        <p:nvSpPr>
          <p:cNvPr id="864263" name="Rectangle 7"/>
          <p:cNvSpPr>
            <a:spLocks noChangeArrowheads="1"/>
          </p:cNvSpPr>
          <p:nvPr/>
        </p:nvSpPr>
        <p:spPr bwMode="auto">
          <a:xfrm>
            <a:off x="5514975" y="1922463"/>
            <a:ext cx="15986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de-DE" sz="1600" b="0">
              <a:solidFill>
                <a:srgbClr val="0A50A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3 km lange Fabry-Perot </a:t>
            </a:r>
          </a:p>
          <a:p>
            <a:pPr algn="ctr"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Cavities</a:t>
            </a:r>
            <a:endParaRPr lang="en-GB" sz="1600" b="0">
              <a:solidFill>
                <a:srgbClr val="0A50A1"/>
              </a:solidFill>
            </a:endParaRPr>
          </a:p>
        </p:txBody>
      </p:sp>
      <p:sp>
        <p:nvSpPr>
          <p:cNvPr id="864264" name="Rectangle 8"/>
          <p:cNvSpPr>
            <a:spLocks noChangeArrowheads="1"/>
          </p:cNvSpPr>
          <p:nvPr/>
        </p:nvSpPr>
        <p:spPr bwMode="auto">
          <a:xfrm>
            <a:off x="5534025" y="5029200"/>
            <a:ext cx="17526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Output Mode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sz="1600" b="0">
                <a:solidFill>
                  <a:srgbClr val="0A50A1"/>
                </a:solidFill>
              </a:rPr>
              <a:t>Cleaner (4 cm)</a:t>
            </a:r>
          </a:p>
        </p:txBody>
      </p:sp>
      <p:sp>
        <p:nvSpPr>
          <p:cNvPr id="864265" name="Oval 9"/>
          <p:cNvSpPr>
            <a:spLocks noChangeArrowheads="1"/>
          </p:cNvSpPr>
          <p:nvPr/>
        </p:nvSpPr>
        <p:spPr bwMode="auto">
          <a:xfrm>
            <a:off x="4346575" y="3260725"/>
            <a:ext cx="2303463" cy="23558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cxnSp>
        <p:nvCxnSpPr>
          <p:cNvPr id="5428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6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260" grpId="0" autoUpdateAnimBg="0"/>
      <p:bldP spid="864261" grpId="0" autoUpdateAnimBg="0"/>
      <p:bldP spid="864262" grpId="0" autoUpdateAnimBg="0"/>
      <p:bldP spid="864263" grpId="0" autoUpdateAnimBg="0"/>
      <p:bldP spid="864264" grpId="0" autoUpdateAnimBg="0"/>
      <p:bldP spid="86426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Vacuum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systeem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</a:p>
        </p:txBody>
      </p:sp>
      <p:pic>
        <p:nvPicPr>
          <p:cNvPr id="55300" name="Picture 3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446463"/>
            <a:ext cx="4267200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801688" y="1779588"/>
            <a:ext cx="3565525" cy="2160587"/>
          </a:xfrm>
          <a:noFill/>
        </p:spPr>
        <p:txBody>
          <a:bodyPr/>
          <a:lstStyle/>
          <a:p>
            <a:r>
              <a:rPr lang="fr-FR" smtClean="0"/>
              <a:t>Ultra-hoog vacuum</a:t>
            </a:r>
          </a:p>
          <a:p>
            <a:pPr lvl="1"/>
            <a:r>
              <a:rPr lang="fr-FR" sz="1800" smtClean="0"/>
              <a:t>Grootste vacuum systeem in Europa</a:t>
            </a:r>
          </a:p>
        </p:txBody>
      </p:sp>
      <p:pic>
        <p:nvPicPr>
          <p:cNvPr id="55302" name="Picture 5" descr="fig6"/>
          <p:cNvPicPr>
            <a:picLocks noChangeAspect="1" noChangeArrowheads="1"/>
          </p:cNvPicPr>
          <p:nvPr/>
        </p:nvPicPr>
        <p:blipFill>
          <a:blip r:embed="rId4" cstate="print"/>
          <a:srcRect t="11496" b="17244"/>
          <a:stretch>
            <a:fillRect/>
          </a:stretch>
        </p:blipFill>
        <p:spPr bwMode="auto">
          <a:xfrm>
            <a:off x="0" y="3141663"/>
            <a:ext cx="48768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6" descr="perspective1331303"/>
          <p:cNvPicPr>
            <a:picLocks noChangeAspect="1" noChangeArrowheads="1"/>
          </p:cNvPicPr>
          <p:nvPr/>
        </p:nvPicPr>
        <p:blipFill>
          <a:blip r:embed="rId5" cstate="print"/>
          <a:srcRect b="21176"/>
          <a:stretch>
            <a:fillRect/>
          </a:stretch>
        </p:blipFill>
        <p:spPr bwMode="auto">
          <a:xfrm>
            <a:off x="4800600" y="1143000"/>
            <a:ext cx="43434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30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Spiegels</a:t>
            </a:r>
            <a:endParaRPr lang="nl-NL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56324" name="Picture 3" descr="C:\My Documents\Presentazioni\Lausanne_2002\7PrototypeSet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5913" y="3165475"/>
            <a:ext cx="4687887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865188" y="928688"/>
            <a:ext cx="7548562" cy="2268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</a:pPr>
            <a:r>
              <a:rPr lang="en-US" sz="1900" b="0">
                <a:solidFill>
                  <a:srgbClr val="6C18B0"/>
                </a:solidFill>
              </a:rPr>
              <a:t>Hoge kwaliteit quarts spielges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35 cm diameter, 10 cm dikte, 21 kg massa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Lichtverlies in het glas ~1 ppm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Verlies in de coatings &lt;5 ppm</a:t>
            </a:r>
          </a:p>
          <a:p>
            <a:pPr marL="762000" lvl="1" indent="-3048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Vlakheid ~l/100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</a:pPr>
            <a:r>
              <a:rPr lang="en-US" sz="1900" b="0">
                <a:solidFill>
                  <a:srgbClr val="6C18B0"/>
                </a:solidFill>
              </a:rPr>
              <a:t>Quantumeffecten belangrijk	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</a:pPr>
            <a:endParaRPr lang="ja-JP" altLang="it-IT" sz="1900" b="0">
              <a:solidFill>
                <a:srgbClr val="6C18B0"/>
              </a:solidFill>
              <a:ea typeface="ＭＳ Ｐゴシック" pitchFamily="34" charset="-128"/>
            </a:endParaRPr>
          </a:p>
        </p:txBody>
      </p:sp>
      <p:cxnSp>
        <p:nvCxnSpPr>
          <p:cNvPr id="56326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346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57348" name="Picture 2" descr="thermique"/>
          <p:cNvPicPr>
            <a:picLocks noChangeAspect="1" noChangeArrowheads="1"/>
          </p:cNvPicPr>
          <p:nvPr/>
        </p:nvPicPr>
        <p:blipFill>
          <a:blip r:embed="rId3" cstate="print"/>
          <a:srcRect l="72047" t="33289" r="3230" b="18498"/>
          <a:stretch>
            <a:fillRect/>
          </a:stretch>
        </p:blipFill>
        <p:spPr bwMode="auto">
          <a:xfrm>
            <a:off x="6732588" y="1268413"/>
            <a:ext cx="187166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Thermische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ruis</a:t>
            </a:r>
            <a:endParaRPr lang="fr-FR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573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01688" y="1765300"/>
            <a:ext cx="6789737" cy="4256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smtClean="0"/>
              <a:t>Mechanische modes zijn in thermisch evenwicht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Modes:</a:t>
            </a:r>
            <a:endParaRPr lang="en-US" sz="1600" smtClean="0">
              <a:solidFill>
                <a:schemeClr val="tx1"/>
              </a:solidFill>
              <a:latin typeface="Times New Roman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Pendulum mode</a:t>
            </a: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Draad vibratie</a:t>
            </a: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Spiegel interne modes</a:t>
            </a:r>
          </a:p>
          <a:p>
            <a:pPr lvl="2">
              <a:lnSpc>
                <a:spcPct val="90000"/>
              </a:lnSpc>
            </a:pPr>
            <a:r>
              <a:rPr lang="en-US" sz="1400" smtClean="0">
                <a:solidFill>
                  <a:schemeClr val="tx1"/>
                </a:solidFill>
              </a:rPr>
              <a:t>Coating oppervlak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Energie: k</a:t>
            </a:r>
            <a:r>
              <a:rPr lang="en-US" sz="1600" baseline="-25000" smtClean="0"/>
              <a:t>B</a:t>
            </a:r>
            <a:r>
              <a:rPr lang="en-US" sz="1600" smtClean="0"/>
              <a:t>T</a:t>
            </a:r>
            <a:endParaRPr lang="en-US" sz="16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900" smtClean="0"/>
              <a:t>Thermisch spectrum: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>
              <a:lnSpc>
                <a:spcPct val="90000"/>
              </a:lnSpc>
            </a:pPr>
            <a:r>
              <a:rPr lang="en-US" sz="1900" smtClean="0"/>
              <a:t>Strategie: 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Gebruik speciale materialen: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600" smtClean="0"/>
              <a:t>   → concentreer de beweging op de resonantie frequentie</a:t>
            </a:r>
            <a:endParaRPr lang="fr-FR" sz="1600" smtClean="0">
              <a:solidFill>
                <a:schemeClr val="tx1"/>
              </a:solidFill>
            </a:endParaRPr>
          </a:p>
        </p:txBody>
      </p:sp>
      <p:pic>
        <p:nvPicPr>
          <p:cNvPr id="57351" name="Picture 6" descr="thermique"/>
          <p:cNvPicPr>
            <a:picLocks noChangeAspect="1" noChangeArrowheads="1"/>
          </p:cNvPicPr>
          <p:nvPr/>
        </p:nvPicPr>
        <p:blipFill>
          <a:blip r:embed="rId3" cstate="print"/>
          <a:srcRect l="44705" t="42935" r="32353" b="22914"/>
          <a:stretch>
            <a:fillRect/>
          </a:stretch>
        </p:blipFill>
        <p:spPr bwMode="auto">
          <a:xfrm>
            <a:off x="4511675" y="3429000"/>
            <a:ext cx="20288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3" descr="C:\Eigene Dateien\tmp\Bilder\June_01\cut&amp;weld\h111-1145_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6600" y="0"/>
            <a:ext cx="5018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10244" name="Picture 2" descr="SeismicNois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1196975"/>
            <a:ext cx="49323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De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uitdaging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van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seismische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ruis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1024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196975"/>
            <a:ext cx="6191250" cy="4899025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r>
              <a:rPr lang="en-US" smtClean="0"/>
              <a:t>Ruis spectrum:</a:t>
            </a:r>
          </a:p>
          <a:p>
            <a:pPr lvl="1">
              <a:buFontTx/>
              <a:buNone/>
            </a:pPr>
            <a:r>
              <a:rPr lang="en-US" sz="1800" smtClean="0"/>
              <a:t> </a:t>
            </a:r>
          </a:p>
          <a:p>
            <a:endParaRPr lang="en-US" smtClean="0"/>
          </a:p>
          <a:p>
            <a:r>
              <a:rPr lang="en-US" smtClean="0"/>
              <a:t>Doel: </a:t>
            </a:r>
          </a:p>
          <a:p>
            <a:pPr lvl="1"/>
            <a:r>
              <a:rPr lang="en-US" sz="1800" smtClean="0"/>
              <a:t>Meer dan 10 ordes van verzwakking boven 4Hz</a:t>
            </a:r>
          </a:p>
          <a:p>
            <a:endParaRPr lang="en-US" smtClean="0"/>
          </a:p>
          <a:p>
            <a:r>
              <a:rPr lang="en-US" smtClean="0"/>
              <a:t>Verticale naar horizontale koppeling &gt; 2 </a:t>
            </a:r>
            <a:r>
              <a:rPr lang="en-US" smtClean="0">
                <a:sym typeface="Symbol" pitchFamily="18" charset="2"/>
              </a:rPr>
              <a:t></a:t>
            </a:r>
            <a:r>
              <a:rPr lang="en-US" smtClean="0"/>
              <a:t>10</a:t>
            </a:r>
            <a:r>
              <a:rPr lang="en-US" baseline="30000" smtClean="0"/>
              <a:t>-4</a:t>
            </a:r>
          </a:p>
          <a:p>
            <a:pPr lvl="1"/>
            <a:r>
              <a:rPr lang="en-US" sz="1800" smtClean="0"/>
              <a:t>We moeten ook verticale bewegingen filteren!</a:t>
            </a:r>
          </a:p>
          <a:p>
            <a:pPr lvl="1"/>
            <a:endParaRPr lang="en-US" sz="1800" smtClean="0"/>
          </a:p>
        </p:txBody>
      </p:sp>
      <p:grpSp>
        <p:nvGrpSpPr>
          <p:cNvPr id="10247" name="Group 5"/>
          <p:cNvGrpSpPr>
            <a:grpSpLocks/>
          </p:cNvGrpSpPr>
          <p:nvPr/>
        </p:nvGrpSpPr>
        <p:grpSpPr bwMode="auto">
          <a:xfrm>
            <a:off x="6300788" y="3860800"/>
            <a:ext cx="2060575" cy="2047875"/>
            <a:chOff x="1248" y="1289"/>
            <a:chExt cx="2171" cy="2161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rot="300000" flipV="1">
              <a:off x="2736" y="1364"/>
              <a:ext cx="247" cy="1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 rot="300000" flipV="1">
              <a:off x="2800" y="1299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rot="300000" flipV="1">
              <a:off x="2863" y="1305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53" name="Line 9"/>
            <p:cNvSpPr>
              <a:spLocks noChangeShapeType="1"/>
            </p:cNvSpPr>
            <p:nvPr/>
          </p:nvSpPr>
          <p:spPr bwMode="auto">
            <a:xfrm rot="300000" flipV="1">
              <a:off x="2926" y="1310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54" name="Line 10"/>
            <p:cNvSpPr>
              <a:spLocks noChangeShapeType="1"/>
            </p:cNvSpPr>
            <p:nvPr/>
          </p:nvSpPr>
          <p:spPr bwMode="auto">
            <a:xfrm rot="300000">
              <a:off x="2850" y="1364"/>
              <a:ext cx="0" cy="24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55" name="Oval 11"/>
            <p:cNvSpPr>
              <a:spLocks noChangeArrowheads="1"/>
            </p:cNvSpPr>
            <p:nvPr/>
          </p:nvSpPr>
          <p:spPr bwMode="auto">
            <a:xfrm rot="300000">
              <a:off x="2771" y="1606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56" name="Freeform 12"/>
            <p:cNvSpPr>
              <a:spLocks/>
            </p:cNvSpPr>
            <p:nvPr/>
          </p:nvSpPr>
          <p:spPr bwMode="auto">
            <a:xfrm>
              <a:off x="1248" y="1728"/>
              <a:ext cx="1761" cy="73"/>
            </a:xfrm>
            <a:custGeom>
              <a:avLst/>
              <a:gdLst>
                <a:gd name="T0" fmla="*/ 0 w 1761"/>
                <a:gd name="T1" fmla="*/ 73 h 73"/>
                <a:gd name="T2" fmla="*/ 896 w 1761"/>
                <a:gd name="T3" fmla="*/ 0 h 73"/>
                <a:gd name="T4" fmla="*/ 1761 w 1761"/>
                <a:gd name="T5" fmla="*/ 73 h 73"/>
                <a:gd name="T6" fmla="*/ 0 60000 65536"/>
                <a:gd name="T7" fmla="*/ 0 60000 65536"/>
                <a:gd name="T8" fmla="*/ 0 60000 65536"/>
                <a:gd name="T9" fmla="*/ 0 w 1761"/>
                <a:gd name="T10" fmla="*/ 0 h 73"/>
                <a:gd name="T11" fmla="*/ 1761 w 1761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1" h="73">
                  <a:moveTo>
                    <a:pt x="0" y="73"/>
                  </a:moveTo>
                  <a:cubicBezTo>
                    <a:pt x="149" y="61"/>
                    <a:pt x="603" y="0"/>
                    <a:pt x="896" y="0"/>
                  </a:cubicBezTo>
                  <a:cubicBezTo>
                    <a:pt x="1189" y="0"/>
                    <a:pt x="1581" y="58"/>
                    <a:pt x="1761" y="73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57" name="Line 13"/>
            <p:cNvSpPr>
              <a:spLocks noChangeShapeType="1"/>
            </p:cNvSpPr>
            <p:nvPr/>
          </p:nvSpPr>
          <p:spPr bwMode="auto">
            <a:xfrm rot="21300000" flipV="1">
              <a:off x="1474" y="1359"/>
              <a:ext cx="247" cy="1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58" name="Line 14"/>
            <p:cNvSpPr>
              <a:spLocks noChangeShapeType="1"/>
            </p:cNvSpPr>
            <p:nvPr/>
          </p:nvSpPr>
          <p:spPr bwMode="auto">
            <a:xfrm rot="21300000" flipV="1">
              <a:off x="1532" y="1300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rot="21300000" flipV="1">
              <a:off x="1595" y="1294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rot="21300000" flipV="1">
              <a:off x="1658" y="1289"/>
              <a:ext cx="63" cy="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rot="-300000">
              <a:off x="1608" y="1359"/>
              <a:ext cx="0" cy="24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62" name="Oval 18"/>
            <p:cNvSpPr>
              <a:spLocks noChangeArrowheads="1"/>
            </p:cNvSpPr>
            <p:nvPr/>
          </p:nvSpPr>
          <p:spPr bwMode="auto">
            <a:xfrm rot="-300000">
              <a:off x="1561" y="1601"/>
              <a:ext cx="126" cy="111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63" name="Line 19"/>
            <p:cNvSpPr>
              <a:spLocks noChangeShapeType="1"/>
            </p:cNvSpPr>
            <p:nvPr/>
          </p:nvSpPr>
          <p:spPr bwMode="auto">
            <a:xfrm>
              <a:off x="1608" y="1849"/>
              <a:ext cx="119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64" name="Line 20"/>
            <p:cNvSpPr>
              <a:spLocks noChangeShapeType="1"/>
            </p:cNvSpPr>
            <p:nvPr/>
          </p:nvSpPr>
          <p:spPr bwMode="auto">
            <a:xfrm>
              <a:off x="1608" y="1849"/>
              <a:ext cx="614" cy="1601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65" name="Line 21"/>
            <p:cNvSpPr>
              <a:spLocks noChangeShapeType="1"/>
            </p:cNvSpPr>
            <p:nvPr/>
          </p:nvSpPr>
          <p:spPr bwMode="auto">
            <a:xfrm flipV="1">
              <a:off x="2222" y="1849"/>
              <a:ext cx="549" cy="1601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66" name="Text Box 22"/>
            <p:cNvSpPr txBox="1">
              <a:spLocks noChangeArrowheads="1"/>
            </p:cNvSpPr>
            <p:nvPr/>
          </p:nvSpPr>
          <p:spPr bwMode="auto">
            <a:xfrm>
              <a:off x="2001" y="1849"/>
              <a:ext cx="629" cy="35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 sz="1600" b="0">
                  <a:solidFill>
                    <a:schemeClr val="tx1"/>
                  </a:solidFill>
                  <a:latin typeface="Times New Roman" pitchFamily="18" charset="0"/>
                </a:rPr>
                <a:t>3 km</a:t>
              </a:r>
            </a:p>
          </p:txBody>
        </p:sp>
        <p:sp>
          <p:nvSpPr>
            <p:cNvPr id="10267" name="Text Box 23"/>
            <p:cNvSpPr txBox="1">
              <a:spLocks noChangeArrowheads="1"/>
            </p:cNvSpPr>
            <p:nvPr/>
          </p:nvSpPr>
          <p:spPr bwMode="auto">
            <a:xfrm>
              <a:off x="2469" y="2693"/>
              <a:ext cx="950" cy="35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 sz="1600" b="0">
                  <a:solidFill>
                    <a:schemeClr val="tx1"/>
                  </a:solidFill>
                  <a:latin typeface="Times New Roman" pitchFamily="18" charset="0"/>
                </a:rPr>
                <a:t>6400 km</a:t>
              </a:r>
            </a:p>
          </p:txBody>
        </p:sp>
      </p:grpSp>
      <p:sp>
        <p:nvSpPr>
          <p:cNvPr id="10248" name="Rectangle 24"/>
          <p:cNvSpPr>
            <a:spLocks noChangeArrowheads="1"/>
          </p:cNvSpPr>
          <p:nvPr/>
        </p:nvSpPr>
        <p:spPr bwMode="auto">
          <a:xfrm>
            <a:off x="4683125" y="5146675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fr-FR" b="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>
            <p:ph idx="1"/>
          </p:nvPr>
        </p:nvGraphicFramePr>
        <p:xfrm>
          <a:off x="4471988" y="1960563"/>
          <a:ext cx="2203450" cy="1246187"/>
        </p:xfrm>
        <a:graphic>
          <a:graphicData uri="http://schemas.openxmlformats.org/presentationml/2006/ole">
            <p:oleObj spid="_x0000_s10242" name="Equation" r:id="rId5" imgW="952200" imgH="444240" progId="Equation.3">
              <p:embed/>
            </p:oleObj>
          </a:graphicData>
        </a:graphic>
      </p:graphicFrame>
      <p:cxnSp>
        <p:nvCxnSpPr>
          <p:cNvPr id="10249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370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58372" name="Picture 2" descr="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5288" y="304800"/>
            <a:ext cx="23987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8038" y="1225550"/>
            <a:ext cx="6313487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Oplossing: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Keten van filters</a:t>
            </a:r>
          </a:p>
          <a:p>
            <a:pPr>
              <a:lnSpc>
                <a:spcPct val="90000"/>
              </a:lnSpc>
            </a:pPr>
            <a:r>
              <a:rPr lang="en-US" smtClean="0"/>
              <a:t>Passief apparaat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Combineer: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bladen (verticaal) </a:t>
            </a:r>
          </a:p>
          <a:p>
            <a:pPr lvl="2">
              <a:lnSpc>
                <a:spcPct val="90000"/>
              </a:lnSpc>
            </a:pPr>
            <a:r>
              <a:rPr lang="en-US" smtClean="0"/>
              <a:t>Draden (pendulum)</a:t>
            </a:r>
          </a:p>
          <a:p>
            <a:pPr>
              <a:lnSpc>
                <a:spcPct val="90000"/>
              </a:lnSpc>
            </a:pPr>
            <a:r>
              <a:rPr lang="en-US" smtClean="0"/>
              <a:t>6 seismische filters (in alle vrijheidsgraden)</a:t>
            </a:r>
          </a:p>
          <a:p>
            <a:pPr>
              <a:lnSpc>
                <a:spcPct val="90000"/>
              </a:lnSpc>
            </a:pPr>
            <a:r>
              <a:rPr lang="en-US" smtClean="0"/>
              <a:t>Inverted pendulum voor regeling bij lage freq. </a:t>
            </a:r>
          </a:p>
          <a:p>
            <a:pPr>
              <a:lnSpc>
                <a:spcPct val="90000"/>
              </a:lnSpc>
            </a:pPr>
            <a:r>
              <a:rPr lang="en-US" smtClean="0"/>
              <a:t>2 regel oplossingen:</a:t>
            </a:r>
          </a:p>
          <a:p>
            <a:pPr lvl="1">
              <a:lnSpc>
                <a:spcPct val="90000"/>
              </a:lnSpc>
            </a:pPr>
            <a:r>
              <a:rPr lang="en-US" sz="1600" smtClean="0"/>
              <a:t>Marionette (</a:t>
            </a:r>
            <a:r>
              <a:rPr lang="en-US" sz="1800" smtClean="0"/>
              <a:t>longitudinaal-hoek)</a:t>
            </a:r>
            <a:endParaRPr lang="en-US" sz="1600" smtClean="0"/>
          </a:p>
          <a:p>
            <a:pPr lvl="1">
              <a:lnSpc>
                <a:spcPct val="90000"/>
              </a:lnSpc>
            </a:pPr>
            <a:r>
              <a:rPr lang="en-US" sz="1600" smtClean="0"/>
              <a:t>Referentie massa (longitudinaal)</a:t>
            </a:r>
          </a:p>
          <a:p>
            <a:pPr>
              <a:lnSpc>
                <a:spcPct val="90000"/>
              </a:lnSpc>
            </a:pPr>
            <a:r>
              <a:rPr lang="en-US" smtClean="0"/>
              <a:t>Verwachte verzwakking: 10</a:t>
            </a:r>
            <a:r>
              <a:rPr lang="en-US" baseline="30000" smtClean="0"/>
              <a:t>14</a:t>
            </a:r>
            <a:r>
              <a:rPr lang="en-US" smtClean="0"/>
              <a:t> @ 10 Hz</a:t>
            </a:r>
          </a:p>
          <a:p>
            <a:pPr>
              <a:lnSpc>
                <a:spcPct val="90000"/>
              </a:lnSpc>
            </a:pPr>
            <a:r>
              <a:rPr lang="en-US" smtClean="0"/>
              <a:t>Diverse regelstrategie</a:t>
            </a:r>
            <a:r>
              <a:rPr lang="en-US" smtClean="0">
                <a:cs typeface="Arial" charset="0"/>
              </a:rPr>
              <a:t>ë</a:t>
            </a:r>
            <a:r>
              <a:rPr lang="en-US" smtClean="0"/>
              <a:t>n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1095375" y="141288"/>
            <a:ext cx="7848600" cy="95567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VIRGO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superdempers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  </a:t>
            </a:r>
          </a:p>
        </p:txBody>
      </p:sp>
      <p:pic>
        <p:nvPicPr>
          <p:cNvPr id="58375" name="Picture 5" descr="filtrejpg"/>
          <p:cNvPicPr>
            <a:picLocks noChangeAspect="1" noChangeArrowheads="1"/>
          </p:cNvPicPr>
          <p:nvPr/>
        </p:nvPicPr>
        <p:blipFill>
          <a:blip r:embed="rId4" cstate="print"/>
          <a:srcRect l="9921" r="10364" b="23862"/>
          <a:stretch>
            <a:fillRect/>
          </a:stretch>
        </p:blipFill>
        <p:spPr bwMode="auto">
          <a:xfrm>
            <a:off x="3635375" y="1125538"/>
            <a:ext cx="28797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83502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968375" y="0"/>
            <a:ext cx="8175625" cy="990600"/>
          </a:xfrm>
        </p:spPr>
        <p:txBody>
          <a:bodyPr/>
          <a:lstStyle/>
          <a:p>
            <a:pPr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Superdempers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050" y="866775"/>
            <a:ext cx="417195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55721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11563"/>
            <a:ext cx="4343400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9399" name="Straight Connector 8"/>
          <p:cNvCxnSpPr>
            <a:cxnSpLocks noChangeShapeType="1"/>
          </p:cNvCxnSpPr>
          <p:nvPr/>
        </p:nvCxnSpPr>
        <p:spPr bwMode="auto">
          <a:xfrm>
            <a:off x="1082675" y="696913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Detectiesysteem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911225"/>
            <a:ext cx="4897437" cy="2436813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sz="1900" smtClean="0"/>
              <a:t>In theorie: 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Een fotodiode</a:t>
            </a:r>
          </a:p>
          <a:p>
            <a:pPr marL="342900" indent="-342900">
              <a:lnSpc>
                <a:spcPct val="90000"/>
              </a:lnSpc>
            </a:pPr>
            <a:r>
              <a:rPr lang="en-US" sz="1900" smtClean="0"/>
              <a:t>Realiteit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Veel bundels, veel fotodiodes, mod/demodulatie elektronica, camera’s, DAQ,…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&gt; 1400 « ADC channels »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1600" smtClean="0"/>
              <a:t>18 Mbytes/s of ruwe data</a:t>
            </a:r>
          </a:p>
        </p:txBody>
      </p:sp>
      <p:pic>
        <p:nvPicPr>
          <p:cNvPr id="60421" name="Picture 4" descr="DSCN33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79788"/>
            <a:ext cx="486727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5" descr="DSCN15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268413"/>
            <a:ext cx="3771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423" name="Straight Connector 8"/>
          <p:cNvCxnSpPr>
            <a:cxnSpLocks noChangeShapeType="1"/>
          </p:cNvCxnSpPr>
          <p:nvPr/>
        </p:nvCxnSpPr>
        <p:spPr bwMode="auto">
          <a:xfrm>
            <a:off x="1082675" y="696913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42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61443" name="Rectangle 14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90538" y="20638"/>
            <a:ext cx="7848600" cy="95567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Input mode cleaner</a:t>
            </a:r>
            <a:endParaRPr lang="nl-NL" altLang="ja-JP" sz="2800" kern="1200" dirty="0" err="1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61445" name="Picture 3" descr="E:\data\data-UNIX\work\council\commissionin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817688"/>
            <a:ext cx="73152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6900" name="Picture 4" descr="C:\WINDOWS\Desktop\MCnew.jpg"/>
          <p:cNvPicPr>
            <a:picLocks noChangeAspect="1" noChangeArrowheads="1"/>
          </p:cNvPicPr>
          <p:nvPr/>
        </p:nvPicPr>
        <p:blipFill>
          <a:blip r:embed="rId4" cstate="print"/>
          <a:srcRect t="18742" b="21049"/>
          <a:stretch>
            <a:fillRect/>
          </a:stretch>
        </p:blipFill>
        <p:spPr bwMode="auto">
          <a:xfrm>
            <a:off x="5033963" y="258763"/>
            <a:ext cx="4125912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Rectangle 5"/>
          <p:cNvSpPr>
            <a:spLocks noChangeArrowheads="1"/>
          </p:cNvSpPr>
          <p:nvPr/>
        </p:nvSpPr>
        <p:spPr bwMode="auto">
          <a:xfrm>
            <a:off x="920750" y="1058863"/>
            <a:ext cx="352425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it-IT" altLang="ja-JP" sz="1900" b="0">
                <a:solidFill>
                  <a:srgbClr val="6C18B0"/>
                </a:solidFill>
                <a:ea typeface="ＭＳ Ｐゴシック" pitchFamily="34" charset="-128"/>
              </a:rPr>
              <a:t>Mode cleaner cavity: filter</a:t>
            </a:r>
            <a:r>
              <a:rPr lang="it-IT" altLang="ja-JP" sz="2100" b="0">
                <a:solidFill>
                  <a:srgbClr val="6C18B0"/>
                </a:solidFill>
                <a:ea typeface="ＭＳ Ｐゴシック" pitchFamily="34" charset="-128"/>
              </a:rPr>
              <a:t> </a:t>
            </a:r>
            <a:r>
              <a:rPr lang="it-IT" altLang="ja-JP" sz="1900" b="0">
                <a:solidFill>
                  <a:srgbClr val="6C18B0"/>
                </a:solidFill>
                <a:ea typeface="ＭＳ Ｐゴシック" pitchFamily="34" charset="-128"/>
              </a:rPr>
              <a:t>laser ruis, selecteer TEM00 mode</a:t>
            </a:r>
            <a:endParaRPr lang="en-GB" sz="1900" b="0">
              <a:solidFill>
                <a:srgbClr val="6C18B0"/>
              </a:solidFill>
            </a:endParaRPr>
          </a:p>
        </p:txBody>
      </p:sp>
      <p:pic>
        <p:nvPicPr>
          <p:cNvPr id="976902" name="Picture 6" descr="C:\My Documents\clermont24novembre\input_ben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550" y="3571875"/>
            <a:ext cx="41084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04875" y="2316163"/>
            <a:ext cx="5257800" cy="1752600"/>
            <a:chOff x="0" y="1392"/>
            <a:chExt cx="3494" cy="1344"/>
          </a:xfrm>
        </p:grpSpPr>
        <p:grpSp>
          <p:nvGrpSpPr>
            <p:cNvPr id="61450" name="Group 8"/>
            <p:cNvGrpSpPr>
              <a:grpSpLocks/>
            </p:cNvGrpSpPr>
            <p:nvPr/>
          </p:nvGrpSpPr>
          <p:grpSpPr bwMode="auto">
            <a:xfrm>
              <a:off x="0" y="1392"/>
              <a:ext cx="3494" cy="1344"/>
              <a:chOff x="0" y="1392"/>
              <a:chExt cx="3494" cy="1344"/>
            </a:xfrm>
          </p:grpSpPr>
          <p:pic>
            <p:nvPicPr>
              <p:cNvPr id="61454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04" y="1392"/>
                <a:ext cx="1190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55" name="Picture 1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1392"/>
                <a:ext cx="1190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56" name="Picture 1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52" y="1392"/>
                <a:ext cx="1189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1451" name="Text Box 12"/>
            <p:cNvSpPr txBox="1">
              <a:spLocks noChangeArrowheads="1"/>
            </p:cNvSpPr>
            <p:nvPr/>
          </p:nvSpPr>
          <p:spPr bwMode="auto">
            <a:xfrm>
              <a:off x="87" y="1431"/>
              <a:ext cx="764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1600" i="1">
                  <a:solidFill>
                    <a:srgbClr val="CC0000"/>
                  </a:solidFill>
                  <a:latin typeface="Times New Roman" pitchFamily="18" charset="0"/>
                </a:rPr>
                <a:t>Input beam</a:t>
              </a:r>
              <a:endParaRPr lang="en-GB" sz="1600" i="1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61452" name="Rectangle 13"/>
            <p:cNvSpPr>
              <a:spLocks noChangeArrowheads="1"/>
            </p:cNvSpPr>
            <p:nvPr/>
          </p:nvSpPr>
          <p:spPr bwMode="auto">
            <a:xfrm>
              <a:off x="1248" y="1439"/>
              <a:ext cx="926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1600" i="1">
                  <a:solidFill>
                    <a:srgbClr val="CC0000"/>
                  </a:solidFill>
                  <a:latin typeface="Times New Roman" pitchFamily="18" charset="0"/>
                </a:rPr>
                <a:t>Transm. beam</a:t>
              </a:r>
              <a:endParaRPr lang="en-GB" sz="1600" i="1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61453" name="Rectangle 14"/>
            <p:cNvSpPr>
              <a:spLocks noChangeArrowheads="1"/>
            </p:cNvSpPr>
            <p:nvPr/>
          </p:nvSpPr>
          <p:spPr bwMode="auto">
            <a:xfrm>
              <a:off x="2496" y="1439"/>
              <a:ext cx="724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sz="1600" i="1">
                  <a:solidFill>
                    <a:srgbClr val="CC0000"/>
                  </a:solidFill>
                  <a:latin typeface="Times New Roman" pitchFamily="18" charset="0"/>
                </a:rPr>
                <a:t>Refl. beam</a:t>
              </a:r>
              <a:endParaRPr lang="en-GB" sz="1600" i="1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7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Gravitatie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2058" name="Rectangle 2100"/>
          <p:cNvSpPr>
            <a:spLocks noChangeArrowheads="1"/>
          </p:cNvSpPr>
          <p:nvPr/>
        </p:nvSpPr>
        <p:spPr bwMode="auto">
          <a:xfrm>
            <a:off x="307975" y="1071563"/>
            <a:ext cx="72739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err="1">
                <a:solidFill>
                  <a:srgbClr val="6C18B0"/>
                </a:solidFill>
              </a:rPr>
              <a:t>Newtons</a:t>
            </a:r>
            <a:r>
              <a:rPr lang="en-US" sz="2100" b="0" dirty="0">
                <a:solidFill>
                  <a:srgbClr val="6C18B0"/>
                </a:solidFill>
              </a:rPr>
              <a:t> </a:t>
            </a:r>
            <a:r>
              <a:rPr lang="en-US" sz="2100" b="0" dirty="0" err="1">
                <a:solidFill>
                  <a:srgbClr val="6C18B0"/>
                </a:solidFill>
              </a:rPr>
              <a:t>zwaartekrachtstheorie</a:t>
            </a:r>
            <a:r>
              <a:rPr lang="en-US" sz="2100" b="0" dirty="0">
                <a:solidFill>
                  <a:srgbClr val="6C18B0"/>
                </a:solidFill>
              </a:rPr>
              <a:t> (1687) </a:t>
            </a: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Gravitatie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is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een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kracht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die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massa’s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op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elkaar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uitoefenen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Deze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kracht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is </a:t>
            </a:r>
            <a:r>
              <a:rPr kumimoji="1" lang="en-US" altLang="ja-JP" sz="1800" b="0" i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instantaan</a:t>
            </a: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lvl="1" eaLnBrk="1" hangingPunct="1"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endParaRPr lang="en-US" sz="1800" b="0" dirty="0"/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</p:txBody>
      </p:sp>
      <p:cxnSp>
        <p:nvCxnSpPr>
          <p:cNvPr id="36869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36870" name="Picture 53" descr="GFor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2700" y="885825"/>
            <a:ext cx="27813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54" descr="F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2475" y="2513013"/>
            <a:ext cx="971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IMC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eindspiegel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gemaakt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op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Nikhef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62468" name="Picture 4" descr="DSCN51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800" y="1030288"/>
            <a:ext cx="7431088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9" name="Picture 5" descr="DSCN1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3800" y="1025525"/>
            <a:ext cx="743743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2470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1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8763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946150" y="0"/>
            <a:ext cx="7391400" cy="762000"/>
          </a:xfrm>
        </p:spPr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Nikhef</a:t>
            </a:r>
            <a:r>
              <a:rPr lang="en-GB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: </a:t>
            </a:r>
            <a:r>
              <a:rPr lang="en-GB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Hoek</a:t>
            </a:r>
            <a:r>
              <a:rPr lang="en-GB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GB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uitlijning</a:t>
            </a:r>
            <a:r>
              <a:rPr lang="en-GB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van Virgo</a:t>
            </a:r>
          </a:p>
        </p:txBody>
      </p:sp>
      <p:grpSp>
        <p:nvGrpSpPr>
          <p:cNvPr id="63493" name="Group 4"/>
          <p:cNvGrpSpPr>
            <a:grpSpLocks/>
          </p:cNvGrpSpPr>
          <p:nvPr/>
        </p:nvGrpSpPr>
        <p:grpSpPr bwMode="auto">
          <a:xfrm>
            <a:off x="5334000" y="1143000"/>
            <a:ext cx="933450" cy="904875"/>
            <a:chOff x="3360" y="720"/>
            <a:chExt cx="588" cy="570"/>
          </a:xfrm>
        </p:grpSpPr>
        <p:sp>
          <p:nvSpPr>
            <p:cNvPr id="63508" name="Line 5"/>
            <p:cNvSpPr>
              <a:spLocks noChangeShapeType="1"/>
            </p:cNvSpPr>
            <p:nvPr/>
          </p:nvSpPr>
          <p:spPr bwMode="auto">
            <a:xfrm>
              <a:off x="3360" y="1099"/>
              <a:ext cx="383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3509" name="Line 6"/>
            <p:cNvSpPr>
              <a:spLocks noChangeShapeType="1"/>
            </p:cNvSpPr>
            <p:nvPr/>
          </p:nvSpPr>
          <p:spPr bwMode="auto">
            <a:xfrm flipV="1">
              <a:off x="3552" y="901"/>
              <a:ext cx="1" cy="39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63510" name="Group 7"/>
            <p:cNvGrpSpPr>
              <a:grpSpLocks/>
            </p:cNvGrpSpPr>
            <p:nvPr/>
          </p:nvGrpSpPr>
          <p:grpSpPr bwMode="auto">
            <a:xfrm>
              <a:off x="3733" y="979"/>
              <a:ext cx="215" cy="224"/>
              <a:chOff x="3733" y="979"/>
              <a:chExt cx="215" cy="224"/>
            </a:xfrm>
          </p:grpSpPr>
          <p:sp>
            <p:nvSpPr>
              <p:cNvPr id="63512" name="AutoShape 8"/>
              <p:cNvSpPr>
                <a:spLocks noChangeArrowheads="1"/>
              </p:cNvSpPr>
              <p:nvPr/>
            </p:nvSpPr>
            <p:spPr bwMode="auto">
              <a:xfrm>
                <a:off x="3733" y="979"/>
                <a:ext cx="216" cy="225"/>
              </a:xfrm>
              <a:prstGeom prst="roundRect">
                <a:avLst>
                  <a:gd name="adj" fmla="val 46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63513" name="Group 9"/>
              <p:cNvGrpSpPr>
                <a:grpSpLocks/>
              </p:cNvGrpSpPr>
              <p:nvPr/>
            </p:nvGrpSpPr>
            <p:grpSpPr bwMode="auto">
              <a:xfrm>
                <a:off x="3734" y="979"/>
                <a:ext cx="212" cy="221"/>
                <a:chOff x="3734" y="979"/>
                <a:chExt cx="212" cy="221"/>
              </a:xfrm>
            </p:grpSpPr>
            <p:sp>
              <p:nvSpPr>
                <p:cNvPr id="63514" name="AutoShape 10"/>
                <p:cNvSpPr>
                  <a:spLocks noChangeArrowheads="1"/>
                </p:cNvSpPr>
                <p:nvPr/>
              </p:nvSpPr>
              <p:spPr bwMode="auto">
                <a:xfrm>
                  <a:off x="3734" y="979"/>
                  <a:ext cx="213" cy="222"/>
                </a:xfrm>
                <a:prstGeom prst="roundRect">
                  <a:avLst>
                    <a:gd name="adj" fmla="val 468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grpSp>
              <p:nvGrpSpPr>
                <p:cNvPr id="63515" name="Group 11"/>
                <p:cNvGrpSpPr>
                  <a:grpSpLocks/>
                </p:cNvGrpSpPr>
                <p:nvPr/>
              </p:nvGrpSpPr>
              <p:grpSpPr bwMode="auto">
                <a:xfrm>
                  <a:off x="3734" y="979"/>
                  <a:ext cx="210" cy="218"/>
                  <a:chOff x="3734" y="979"/>
                  <a:chExt cx="210" cy="218"/>
                </a:xfrm>
              </p:grpSpPr>
              <p:sp>
                <p:nvSpPr>
                  <p:cNvPr id="63516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979"/>
                    <a:ext cx="211" cy="219"/>
                  </a:xfrm>
                  <a:prstGeom prst="roundRect">
                    <a:avLst>
                      <a:gd name="adj" fmla="val 472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grpSp>
                <p:nvGrpSpPr>
                  <p:cNvPr id="63517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3734" y="979"/>
                    <a:ext cx="209" cy="216"/>
                    <a:chOff x="3734" y="979"/>
                    <a:chExt cx="209" cy="216"/>
                  </a:xfrm>
                </p:grpSpPr>
                <p:sp>
                  <p:nvSpPr>
                    <p:cNvPr id="63518" name="AutoShap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34" y="979"/>
                      <a:ext cx="210" cy="217"/>
                    </a:xfrm>
                    <a:prstGeom prst="roundRect">
                      <a:avLst>
                        <a:gd name="adj" fmla="val 472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grpSp>
                  <p:nvGrpSpPr>
                    <p:cNvPr id="63519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34" y="979"/>
                      <a:ext cx="208" cy="215"/>
                      <a:chOff x="3734" y="979"/>
                      <a:chExt cx="208" cy="215"/>
                    </a:xfrm>
                  </p:grpSpPr>
                  <p:sp>
                    <p:nvSpPr>
                      <p:cNvPr id="63520" name="AutoShap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4" y="979"/>
                        <a:ext cx="209" cy="216"/>
                      </a:xfrm>
                      <a:prstGeom prst="roundRect">
                        <a:avLst>
                          <a:gd name="adj" fmla="val 47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nl-NL"/>
                      </a:p>
                    </p:txBody>
                  </p:sp>
                  <p:sp>
                    <p:nvSpPr>
                      <p:cNvPr id="63521" name="AutoShap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4" y="979"/>
                        <a:ext cx="209" cy="216"/>
                      </a:xfrm>
                      <a:prstGeom prst="roundRect">
                        <a:avLst>
                          <a:gd name="adj" fmla="val 47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90000" tIns="46800" rIns="90000" bIns="46800">
                        <a:spAutoFit/>
                      </a:bodyPr>
                      <a:lstStyle/>
                      <a:p>
                        <a:pPr>
                          <a:lnSpc>
                            <a:spcPct val="95000"/>
                          </a:lnSpc>
                          <a:buClr>
                            <a:srgbClr val="000000"/>
                          </a:buClr>
                          <a:buSzPct val="100000"/>
                          <a:buFont typeface="Times New Roman" pitchFamily="18" charset="0"/>
                          <a:buNone/>
                          <a:tabLst>
                            <a:tab pos="0" algn="l"/>
                            <a:tab pos="447675" algn="l"/>
                            <a:tab pos="896938" algn="l"/>
                            <a:tab pos="1346200" algn="l"/>
                            <a:tab pos="1795463" algn="l"/>
                            <a:tab pos="2244725" algn="l"/>
                            <a:tab pos="2693988" algn="l"/>
                            <a:tab pos="3143250" algn="l"/>
                            <a:tab pos="3592513" algn="l"/>
                            <a:tab pos="4041775" algn="l"/>
                            <a:tab pos="4491038" algn="l"/>
                            <a:tab pos="4940300" algn="l"/>
                            <a:tab pos="5389563" algn="l"/>
                            <a:tab pos="5838825" algn="l"/>
                            <a:tab pos="6288088" algn="l"/>
                            <a:tab pos="6737350" algn="l"/>
                            <a:tab pos="7186613" algn="l"/>
                            <a:tab pos="7635875" algn="l"/>
                            <a:tab pos="8085138" algn="l"/>
                            <a:tab pos="8534400" algn="l"/>
                            <a:tab pos="8983663" algn="l"/>
                          </a:tabLst>
                        </a:pPr>
                        <a:r>
                          <a:rPr lang="en-GB" sz="1800">
                            <a:solidFill>
                              <a:schemeClr val="tx1"/>
                            </a:solidFill>
                            <a:latin typeface="Times New Roman" pitchFamily="18" charset="0"/>
                          </a:rPr>
                          <a:t>N</a:t>
                        </a:r>
                      </a:p>
                    </p:txBody>
                  </p:sp>
                </p:grpSp>
              </p:grpSp>
            </p:grpSp>
          </p:grpSp>
        </p:grpSp>
        <p:sp>
          <p:nvSpPr>
            <p:cNvPr id="63511" name="Text Box 18"/>
            <p:cNvSpPr txBox="1">
              <a:spLocks noChangeArrowheads="1"/>
            </p:cNvSpPr>
            <p:nvPr/>
          </p:nvSpPr>
          <p:spPr bwMode="auto">
            <a:xfrm>
              <a:off x="3408" y="720"/>
              <a:ext cx="2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chemeClr val="tx1"/>
                  </a:solidFill>
                  <a:latin typeface="Times New Roman" pitchFamily="18" charset="0"/>
                </a:rPr>
                <a:t>W</a:t>
              </a:r>
            </a:p>
          </p:txBody>
        </p:sp>
      </p:grpSp>
      <p:grpSp>
        <p:nvGrpSpPr>
          <p:cNvPr id="63494" name="Group 19"/>
          <p:cNvGrpSpPr>
            <a:grpSpLocks/>
          </p:cNvGrpSpPr>
          <p:nvPr/>
        </p:nvGrpSpPr>
        <p:grpSpPr bwMode="auto">
          <a:xfrm>
            <a:off x="533400" y="5334000"/>
            <a:ext cx="692150" cy="358775"/>
            <a:chOff x="336" y="3360"/>
            <a:chExt cx="436" cy="226"/>
          </a:xfrm>
        </p:grpSpPr>
        <p:sp>
          <p:nvSpPr>
            <p:cNvPr id="63498" name="AutoShape 20"/>
            <p:cNvSpPr>
              <a:spLocks noChangeArrowheads="1"/>
            </p:cNvSpPr>
            <p:nvPr/>
          </p:nvSpPr>
          <p:spPr bwMode="auto">
            <a:xfrm>
              <a:off x="336" y="3360"/>
              <a:ext cx="437" cy="227"/>
            </a:xfrm>
            <a:prstGeom prst="roundRect">
              <a:avLst>
                <a:gd name="adj" fmla="val 440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63499" name="Group 21"/>
            <p:cNvGrpSpPr>
              <a:grpSpLocks/>
            </p:cNvGrpSpPr>
            <p:nvPr/>
          </p:nvGrpSpPr>
          <p:grpSpPr bwMode="auto">
            <a:xfrm>
              <a:off x="336" y="3360"/>
              <a:ext cx="433" cy="223"/>
              <a:chOff x="336" y="3360"/>
              <a:chExt cx="433" cy="223"/>
            </a:xfrm>
          </p:grpSpPr>
          <p:sp>
            <p:nvSpPr>
              <p:cNvPr id="63500" name="AutoShape 22"/>
              <p:cNvSpPr>
                <a:spLocks noChangeArrowheads="1"/>
              </p:cNvSpPr>
              <p:nvPr/>
            </p:nvSpPr>
            <p:spPr bwMode="auto">
              <a:xfrm>
                <a:off x="336" y="3360"/>
                <a:ext cx="434" cy="224"/>
              </a:xfrm>
              <a:prstGeom prst="roundRect">
                <a:avLst>
                  <a:gd name="adj" fmla="val 444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63501" name="Group 23"/>
              <p:cNvGrpSpPr>
                <a:grpSpLocks/>
              </p:cNvGrpSpPr>
              <p:nvPr/>
            </p:nvGrpSpPr>
            <p:grpSpPr bwMode="auto">
              <a:xfrm>
                <a:off x="336" y="3360"/>
                <a:ext cx="431" cy="221"/>
                <a:chOff x="336" y="3360"/>
                <a:chExt cx="431" cy="221"/>
              </a:xfrm>
            </p:grpSpPr>
            <p:sp>
              <p:nvSpPr>
                <p:cNvPr id="63502" name="AutoShape 24"/>
                <p:cNvSpPr>
                  <a:spLocks noChangeArrowheads="1"/>
                </p:cNvSpPr>
                <p:nvPr/>
              </p:nvSpPr>
              <p:spPr bwMode="auto">
                <a:xfrm>
                  <a:off x="336" y="3360"/>
                  <a:ext cx="432" cy="222"/>
                </a:xfrm>
                <a:prstGeom prst="roundRect">
                  <a:avLst>
                    <a:gd name="adj" fmla="val 449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grpSp>
              <p:nvGrpSpPr>
                <p:cNvPr id="63503" name="Group 25"/>
                <p:cNvGrpSpPr>
                  <a:grpSpLocks/>
                </p:cNvGrpSpPr>
                <p:nvPr/>
              </p:nvGrpSpPr>
              <p:grpSpPr bwMode="auto">
                <a:xfrm>
                  <a:off x="336" y="3360"/>
                  <a:ext cx="430" cy="220"/>
                  <a:chOff x="336" y="3360"/>
                  <a:chExt cx="430" cy="220"/>
                </a:xfrm>
              </p:grpSpPr>
              <p:sp>
                <p:nvSpPr>
                  <p:cNvPr id="63504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3360"/>
                    <a:ext cx="431" cy="221"/>
                  </a:xfrm>
                  <a:prstGeom prst="roundRect">
                    <a:avLst>
                      <a:gd name="adj" fmla="val 454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grpSp>
                <p:nvGrpSpPr>
                  <p:cNvPr id="63505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36" y="3360"/>
                    <a:ext cx="430" cy="219"/>
                    <a:chOff x="336" y="3360"/>
                    <a:chExt cx="430" cy="219"/>
                  </a:xfrm>
                </p:grpSpPr>
                <p:sp>
                  <p:nvSpPr>
                    <p:cNvPr id="63506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3360"/>
                      <a:ext cx="431" cy="220"/>
                    </a:xfrm>
                    <a:prstGeom prst="roundRect">
                      <a:avLst>
                        <a:gd name="adj" fmla="val 454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63507" name="AutoShap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3360"/>
                      <a:ext cx="431" cy="220"/>
                    </a:xfrm>
                    <a:prstGeom prst="roundRect">
                      <a:avLst>
                        <a:gd name="adj" fmla="val 454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ct val="100000"/>
                        <a:buFont typeface="Verdana" pitchFamily="34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EOM</a:t>
                      </a:r>
                    </a:p>
                  </p:txBody>
                </p:sp>
              </p:grpSp>
            </p:grpSp>
          </p:grpSp>
        </p:grpSp>
      </p:grpSp>
      <p:sp>
        <p:nvSpPr>
          <p:cNvPr id="929822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4943475" y="990600"/>
            <a:ext cx="4200525" cy="3313113"/>
          </a:xfrm>
          <a:solidFill>
            <a:srgbClr val="FFFFFF"/>
          </a:solidFill>
        </p:spPr>
        <p:txBody>
          <a:bodyPr lIns="92160" tIns="46080" rIns="92160" bIns="46080"/>
          <a:lstStyle/>
          <a:p>
            <a:pPr marL="263525" indent="-263525" defTabSz="449263"/>
            <a:r>
              <a:rPr lang="en-US" sz="1900" smtClean="0"/>
              <a:t>Fase modulatie van input bundel</a:t>
            </a:r>
          </a:p>
          <a:p>
            <a:pPr marL="263525" indent="-263525" defTabSz="449263"/>
            <a:r>
              <a:rPr lang="en-US" sz="1900" smtClean="0"/>
              <a:t>Demodulatie van fotodiode signalen voor diverse output bundels</a:t>
            </a:r>
          </a:p>
          <a:p>
            <a:pPr marL="685800" lvl="1" indent="-228600" defTabSz="449263"/>
            <a:r>
              <a:rPr lang="en-US" sz="1600" smtClean="0"/>
              <a:t>=&gt; longitudinale stuursignalen</a:t>
            </a:r>
          </a:p>
          <a:p>
            <a:pPr marL="263525" indent="-263525" defTabSz="449263"/>
            <a:r>
              <a:rPr lang="en-US" sz="1900" smtClean="0"/>
              <a:t>Quadrant diodes in output bundels</a:t>
            </a:r>
          </a:p>
          <a:p>
            <a:pPr marL="685800" lvl="1" indent="-228600" defTabSz="449263"/>
            <a:r>
              <a:rPr lang="en-US" sz="1600" smtClean="0"/>
              <a:t>=&gt; Uitlijn informatie      </a:t>
            </a:r>
          </a:p>
          <a:p>
            <a:pPr marL="685800" lvl="1" indent="-228600" defTabSz="449263"/>
            <a:r>
              <a:rPr lang="en-US" sz="1600" smtClean="0"/>
              <a:t>(differential wavefront sensing)</a:t>
            </a:r>
          </a:p>
          <a:p>
            <a:pPr marL="263525" indent="-263525" defTabSz="449263"/>
            <a:r>
              <a:rPr lang="en-US" sz="1900" smtClean="0"/>
              <a:t>Anderson-Giordano technique</a:t>
            </a:r>
          </a:p>
          <a:p>
            <a:pPr marL="685800" lvl="1" indent="-228600" defTabSz="449263"/>
            <a:r>
              <a:rPr lang="en-US" sz="1600" smtClean="0"/>
              <a:t>2 quadrant diodes after arm cavities</a:t>
            </a:r>
          </a:p>
        </p:txBody>
      </p:sp>
      <p:pic>
        <p:nvPicPr>
          <p:cNvPr id="35873" name="Picture 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43450"/>
            <a:ext cx="347186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3497" name="Straight Connector 8"/>
          <p:cNvCxnSpPr>
            <a:cxnSpLocks noChangeShapeType="1"/>
          </p:cNvCxnSpPr>
          <p:nvPr/>
        </p:nvCxnSpPr>
        <p:spPr bwMode="auto">
          <a:xfrm>
            <a:off x="1082675" y="66992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9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9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9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29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29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29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29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29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822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2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VIRGO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ontwerp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gevoeligheid</a:t>
            </a:r>
            <a:endParaRPr lang="fr-FR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grpSp>
        <p:nvGrpSpPr>
          <p:cNvPr id="64516" name="Group 3"/>
          <p:cNvGrpSpPr>
            <a:grpSpLocks/>
          </p:cNvGrpSpPr>
          <p:nvPr/>
        </p:nvGrpSpPr>
        <p:grpSpPr bwMode="auto">
          <a:xfrm>
            <a:off x="2032000" y="1524000"/>
            <a:ext cx="6284913" cy="4495800"/>
            <a:chOff x="793" y="960"/>
            <a:chExt cx="3959" cy="2832"/>
          </a:xfrm>
        </p:grpSpPr>
        <p:grpSp>
          <p:nvGrpSpPr>
            <p:cNvPr id="64522" name="Group 4"/>
            <p:cNvGrpSpPr>
              <a:grpSpLocks/>
            </p:cNvGrpSpPr>
            <p:nvPr/>
          </p:nvGrpSpPr>
          <p:grpSpPr bwMode="auto">
            <a:xfrm>
              <a:off x="816" y="960"/>
              <a:ext cx="3936" cy="2832"/>
              <a:chOff x="816" y="960"/>
              <a:chExt cx="3936" cy="2832"/>
            </a:xfrm>
          </p:grpSpPr>
          <p:pic>
            <p:nvPicPr>
              <p:cNvPr id="64524" name="Picture 5" descr="thermique_miroi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756" t="9770" r="20732" b="31000"/>
              <a:stretch>
                <a:fillRect/>
              </a:stretch>
            </p:blipFill>
            <p:spPr bwMode="auto">
              <a:xfrm>
                <a:off x="816" y="960"/>
                <a:ext cx="3936" cy="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 useBgFill="1">
            <p:nvSpPr>
              <p:cNvPr id="64525" name="Text Box 6"/>
              <p:cNvSpPr txBox="1">
                <a:spLocks noChangeArrowheads="1"/>
              </p:cNvSpPr>
              <p:nvPr/>
            </p:nvSpPr>
            <p:spPr bwMode="auto">
              <a:xfrm>
                <a:off x="2120" y="1248"/>
                <a:ext cx="808" cy="163"/>
              </a:xfrm>
              <a:prstGeom prst="rect">
                <a:avLst/>
              </a:prstGeom>
              <a:ln w="22225">
                <a:noFill/>
                <a:miter lim="800000"/>
                <a:headEnd/>
                <a:tailEnd/>
              </a:ln>
            </p:spPr>
            <p:txBody>
              <a:bodyPr tIns="0" bIns="0">
                <a:spAutoFit/>
              </a:bodyPr>
              <a:lstStyle/>
              <a:p>
                <a:pPr algn="ctr" eaLnBrk="1" hangingPunct="1"/>
                <a:r>
                  <a:rPr lang="en-US" sz="1700" b="0">
                    <a:solidFill>
                      <a:schemeClr val="tx1"/>
                    </a:solidFill>
                    <a:latin typeface="Times New Roman" pitchFamily="18" charset="0"/>
                  </a:rPr>
                  <a:t>Shot noise</a:t>
                </a:r>
                <a:endParaRPr lang="fr-FR" sz="1700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 useBgFill="1">
            <p:nvSpPr>
              <p:cNvPr id="64526" name="Rectangle 7"/>
              <p:cNvSpPr>
                <a:spLocks noChangeArrowheads="1"/>
              </p:cNvSpPr>
              <p:nvPr/>
            </p:nvSpPr>
            <p:spPr bwMode="auto">
              <a:xfrm>
                <a:off x="2935" y="3195"/>
                <a:ext cx="275" cy="173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sp useBgFill="1">
          <p:nvSpPr>
            <p:cNvPr id="64523" name="Text Box 8"/>
            <p:cNvSpPr txBox="1">
              <a:spLocks noChangeArrowheads="1"/>
            </p:cNvSpPr>
            <p:nvPr/>
          </p:nvSpPr>
          <p:spPr bwMode="auto">
            <a:xfrm rot="-5400000">
              <a:off x="844" y="2245"/>
              <a:ext cx="130" cy="231"/>
            </a:xfrm>
            <a:prstGeom prst="rect">
              <a:avLst/>
            </a:prstGeom>
            <a:ln w="19050">
              <a:noFill/>
              <a:miter lim="800000"/>
              <a:headEnd/>
              <a:tailEnd/>
            </a:ln>
          </p:spPr>
          <p:txBody>
            <a:bodyPr wrap="none" rIns="0">
              <a:spAutoFit/>
            </a:bodyPr>
            <a:lstStyle/>
            <a:p>
              <a:pPr algn="ctr" eaLnBrk="1" hangingPunct="1"/>
              <a:r>
                <a:rPr lang="en-US" sz="1800" b="0">
                  <a:solidFill>
                    <a:schemeClr val="tx1"/>
                  </a:solidFill>
                  <a:latin typeface="Times New Roman" pitchFamily="18" charset="0"/>
                </a:rPr>
                <a:t>1</a:t>
              </a:r>
              <a:endParaRPr lang="fr-FR" sz="18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64517" name="Oval 9"/>
          <p:cNvSpPr>
            <a:spLocks noChangeArrowheads="1"/>
          </p:cNvSpPr>
          <p:nvPr/>
        </p:nvSpPr>
        <p:spPr bwMode="auto">
          <a:xfrm rot="-300000">
            <a:off x="3328988" y="1555750"/>
            <a:ext cx="431800" cy="18732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64518" name="Oval 10"/>
          <p:cNvSpPr>
            <a:spLocks noChangeArrowheads="1"/>
          </p:cNvSpPr>
          <p:nvPr/>
        </p:nvSpPr>
        <p:spPr bwMode="auto">
          <a:xfrm rot="-2700000">
            <a:off x="4356100" y="2903538"/>
            <a:ext cx="431800" cy="2671762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64519" name="Oval 11"/>
          <p:cNvSpPr>
            <a:spLocks noChangeArrowheads="1"/>
          </p:cNvSpPr>
          <p:nvPr/>
        </p:nvSpPr>
        <p:spPr bwMode="auto">
          <a:xfrm rot="4500000">
            <a:off x="6673057" y="3461543"/>
            <a:ext cx="431800" cy="2671763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64520" name="Text Box 12"/>
          <p:cNvSpPr txBox="1">
            <a:spLocks noChangeArrowheads="1"/>
          </p:cNvSpPr>
          <p:nvPr/>
        </p:nvSpPr>
        <p:spPr bwMode="auto">
          <a:xfrm>
            <a:off x="4643438" y="2638425"/>
            <a:ext cx="1825625" cy="9239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0">
                <a:solidFill>
                  <a:srgbClr val="FF0000"/>
                </a:solidFill>
                <a:latin typeface="Arial Unicode MS" pitchFamily="34" charset="-128"/>
              </a:rPr>
              <a:t>Seismische ruis</a:t>
            </a:r>
          </a:p>
          <a:p>
            <a:pPr eaLnBrk="1" hangingPunct="1"/>
            <a:r>
              <a:rPr lang="en-US" sz="1800" b="0">
                <a:solidFill>
                  <a:srgbClr val="00CC00"/>
                </a:solidFill>
                <a:latin typeface="Arial Unicode MS" pitchFamily="34" charset="-128"/>
              </a:rPr>
              <a:t>Thermische ruis</a:t>
            </a:r>
          </a:p>
          <a:p>
            <a:pPr eaLnBrk="1" hangingPunct="1"/>
            <a:r>
              <a:rPr lang="en-US" sz="1800" b="0">
                <a:solidFill>
                  <a:schemeClr val="accent2"/>
                </a:solidFill>
                <a:latin typeface="Arial Unicode MS" pitchFamily="34" charset="-128"/>
              </a:rPr>
              <a:t>Laser ruis</a:t>
            </a:r>
            <a:endParaRPr lang="fr-FR" sz="1800" b="0">
              <a:solidFill>
                <a:schemeClr val="accent2"/>
              </a:solidFill>
              <a:latin typeface="Arial Unicode MS" pitchFamily="34" charset="-128"/>
            </a:endParaRPr>
          </a:p>
        </p:txBody>
      </p:sp>
      <p:cxnSp>
        <p:nvCxnSpPr>
          <p:cNvPr id="64521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0475" y="1477963"/>
            <a:ext cx="7772400" cy="1358900"/>
          </a:xfrm>
        </p:spPr>
        <p:txBody>
          <a:bodyPr wrap="none" lIns="91440" tIns="45720" rIns="91440" bIns="45720"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Virgo Status </a:t>
            </a:r>
            <a:b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</a:b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&amp; Commissioning</a:t>
            </a:r>
            <a:endParaRPr lang="fr-FR" altLang="ja-JP" kern="1200" dirty="0" err="1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9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188913"/>
            <a:ext cx="7010400" cy="609600"/>
          </a:xfrm>
        </p:spPr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 short summary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03800" y="1484313"/>
            <a:ext cx="2479675" cy="2225675"/>
            <a:chOff x="166" y="2444"/>
            <a:chExt cx="1562" cy="1402"/>
          </a:xfrm>
        </p:grpSpPr>
        <p:grpSp>
          <p:nvGrpSpPr>
            <p:cNvPr id="66615" name="Group 4"/>
            <p:cNvGrpSpPr>
              <a:grpSpLocks/>
            </p:cNvGrpSpPr>
            <p:nvPr/>
          </p:nvGrpSpPr>
          <p:grpSpPr bwMode="auto">
            <a:xfrm>
              <a:off x="192" y="2444"/>
              <a:ext cx="1536" cy="1156"/>
              <a:chOff x="90" y="1292"/>
              <a:chExt cx="3823" cy="2741"/>
            </a:xfrm>
          </p:grpSpPr>
          <p:sp>
            <p:nvSpPr>
              <p:cNvPr id="66617" name="Oval 5"/>
              <p:cNvSpPr>
                <a:spLocks noChangeArrowheads="1"/>
              </p:cNvSpPr>
              <p:nvPr/>
            </p:nvSpPr>
            <p:spPr bwMode="auto">
              <a:xfrm>
                <a:off x="1625" y="3874"/>
                <a:ext cx="147" cy="159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18" name="Rectangle 6"/>
              <p:cNvSpPr>
                <a:spLocks noChangeArrowheads="1"/>
              </p:cNvSpPr>
              <p:nvPr/>
            </p:nvSpPr>
            <p:spPr bwMode="auto">
              <a:xfrm rot="2700000">
                <a:off x="1672" y="3169"/>
                <a:ext cx="159" cy="43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19" name="Rectangle 7"/>
              <p:cNvSpPr>
                <a:spLocks noChangeArrowheads="1"/>
              </p:cNvSpPr>
              <p:nvPr/>
            </p:nvSpPr>
            <p:spPr bwMode="auto">
              <a:xfrm rot="600000">
                <a:off x="905" y="3097"/>
                <a:ext cx="147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20" name="Rectangle 8"/>
              <p:cNvSpPr>
                <a:spLocks noChangeArrowheads="1"/>
              </p:cNvSpPr>
              <p:nvPr/>
            </p:nvSpPr>
            <p:spPr bwMode="auto">
              <a:xfrm rot="600000">
                <a:off x="3766" y="3096"/>
                <a:ext cx="147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21" name="Rectangle 9"/>
              <p:cNvSpPr>
                <a:spLocks noChangeArrowheads="1"/>
              </p:cNvSpPr>
              <p:nvPr/>
            </p:nvSpPr>
            <p:spPr bwMode="auto">
              <a:xfrm rot="600000">
                <a:off x="2301" y="3096"/>
                <a:ext cx="146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22" name="Rectangle 10"/>
              <p:cNvSpPr>
                <a:spLocks noChangeArrowheads="1"/>
              </p:cNvSpPr>
              <p:nvPr/>
            </p:nvSpPr>
            <p:spPr bwMode="auto">
              <a:xfrm>
                <a:off x="1479" y="2649"/>
                <a:ext cx="439" cy="15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23" name="Rectangle 11"/>
              <p:cNvSpPr>
                <a:spLocks noChangeArrowheads="1"/>
              </p:cNvSpPr>
              <p:nvPr/>
            </p:nvSpPr>
            <p:spPr bwMode="auto">
              <a:xfrm>
                <a:off x="1470" y="1292"/>
                <a:ext cx="439" cy="15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24" name="Line 12"/>
              <p:cNvSpPr>
                <a:spLocks noChangeShapeType="1"/>
              </p:cNvSpPr>
              <p:nvPr/>
            </p:nvSpPr>
            <p:spPr bwMode="auto">
              <a:xfrm>
                <a:off x="1701" y="1469"/>
                <a:ext cx="0" cy="1156"/>
              </a:xfrm>
              <a:prstGeom prst="line">
                <a:avLst/>
              </a:prstGeom>
              <a:noFill/>
              <a:ln w="762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25" name="Line 13"/>
              <p:cNvSpPr>
                <a:spLocks noChangeShapeType="1"/>
              </p:cNvSpPr>
              <p:nvPr/>
            </p:nvSpPr>
            <p:spPr bwMode="auto">
              <a:xfrm>
                <a:off x="1701" y="2655"/>
                <a:ext cx="0" cy="703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26" name="Line 14"/>
              <p:cNvSpPr>
                <a:spLocks noChangeShapeType="1"/>
              </p:cNvSpPr>
              <p:nvPr/>
            </p:nvSpPr>
            <p:spPr bwMode="auto">
              <a:xfrm>
                <a:off x="2461" y="3334"/>
                <a:ext cx="1298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27" name="Line 15"/>
              <p:cNvSpPr>
                <a:spLocks noChangeShapeType="1"/>
              </p:cNvSpPr>
              <p:nvPr/>
            </p:nvSpPr>
            <p:spPr bwMode="auto">
              <a:xfrm>
                <a:off x="1068" y="3335"/>
                <a:ext cx="628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28" name="Line 16"/>
              <p:cNvSpPr>
                <a:spLocks noChangeShapeType="1"/>
              </p:cNvSpPr>
              <p:nvPr/>
            </p:nvSpPr>
            <p:spPr bwMode="auto">
              <a:xfrm>
                <a:off x="1699" y="3335"/>
                <a:ext cx="0" cy="544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29" name="Rectangle 17"/>
              <p:cNvSpPr>
                <a:spLocks noChangeArrowheads="1"/>
              </p:cNvSpPr>
              <p:nvPr/>
            </p:nvSpPr>
            <p:spPr bwMode="auto">
              <a:xfrm>
                <a:off x="90" y="3276"/>
                <a:ext cx="523" cy="113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30" name="Line 18"/>
              <p:cNvSpPr>
                <a:spLocks noChangeShapeType="1"/>
              </p:cNvSpPr>
              <p:nvPr/>
            </p:nvSpPr>
            <p:spPr bwMode="auto">
              <a:xfrm>
                <a:off x="623" y="3335"/>
                <a:ext cx="418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31" name="Line 19"/>
              <p:cNvSpPr>
                <a:spLocks noChangeShapeType="1"/>
              </p:cNvSpPr>
              <p:nvPr/>
            </p:nvSpPr>
            <p:spPr bwMode="auto">
              <a:xfrm>
                <a:off x="1698" y="3335"/>
                <a:ext cx="753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66616" name="Text Box 20"/>
            <p:cNvSpPr txBox="1">
              <a:spLocks noChangeArrowheads="1"/>
            </p:cNvSpPr>
            <p:nvPr/>
          </p:nvSpPr>
          <p:spPr bwMode="auto">
            <a:xfrm>
              <a:off x="166" y="3654"/>
              <a:ext cx="14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b="0">
                  <a:solidFill>
                    <a:schemeClr val="tx1"/>
                  </a:solidFill>
                  <a:latin typeface="Microsoft Sans Serif" pitchFamily="34" charset="0"/>
                </a:rPr>
                <a:t>Autumn 2003: single cavity 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05600" y="2852738"/>
            <a:ext cx="2438400" cy="2133600"/>
            <a:chOff x="1872" y="2496"/>
            <a:chExt cx="1536" cy="1344"/>
          </a:xfrm>
        </p:grpSpPr>
        <p:grpSp>
          <p:nvGrpSpPr>
            <p:cNvPr id="66598" name="Group 22"/>
            <p:cNvGrpSpPr>
              <a:grpSpLocks/>
            </p:cNvGrpSpPr>
            <p:nvPr/>
          </p:nvGrpSpPr>
          <p:grpSpPr bwMode="auto">
            <a:xfrm>
              <a:off x="1872" y="2496"/>
              <a:ext cx="1536" cy="1104"/>
              <a:chOff x="90" y="1292"/>
              <a:chExt cx="3823" cy="2741"/>
            </a:xfrm>
          </p:grpSpPr>
          <p:sp>
            <p:nvSpPr>
              <p:cNvPr id="66600" name="Oval 23"/>
              <p:cNvSpPr>
                <a:spLocks noChangeArrowheads="1"/>
              </p:cNvSpPr>
              <p:nvPr/>
            </p:nvSpPr>
            <p:spPr bwMode="auto">
              <a:xfrm>
                <a:off x="1625" y="3874"/>
                <a:ext cx="147" cy="159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01" name="Rectangle 24"/>
              <p:cNvSpPr>
                <a:spLocks noChangeArrowheads="1"/>
              </p:cNvSpPr>
              <p:nvPr/>
            </p:nvSpPr>
            <p:spPr bwMode="auto">
              <a:xfrm rot="2700000">
                <a:off x="1672" y="3169"/>
                <a:ext cx="159" cy="43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02" name="Rectangle 25"/>
              <p:cNvSpPr>
                <a:spLocks noChangeArrowheads="1"/>
              </p:cNvSpPr>
              <p:nvPr/>
            </p:nvSpPr>
            <p:spPr bwMode="auto">
              <a:xfrm rot="600000">
                <a:off x="905" y="3097"/>
                <a:ext cx="147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03" name="Rectangle 26"/>
              <p:cNvSpPr>
                <a:spLocks noChangeArrowheads="1"/>
              </p:cNvSpPr>
              <p:nvPr/>
            </p:nvSpPr>
            <p:spPr bwMode="auto">
              <a:xfrm>
                <a:off x="3766" y="3096"/>
                <a:ext cx="147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04" name="Rectangle 27"/>
              <p:cNvSpPr>
                <a:spLocks noChangeArrowheads="1"/>
              </p:cNvSpPr>
              <p:nvPr/>
            </p:nvSpPr>
            <p:spPr bwMode="auto">
              <a:xfrm>
                <a:off x="2301" y="3096"/>
                <a:ext cx="146" cy="476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05" name="Rectangle 28"/>
              <p:cNvSpPr>
                <a:spLocks noChangeArrowheads="1"/>
              </p:cNvSpPr>
              <p:nvPr/>
            </p:nvSpPr>
            <p:spPr bwMode="auto">
              <a:xfrm>
                <a:off x="1479" y="2649"/>
                <a:ext cx="439" cy="15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06" name="Rectangle 29"/>
              <p:cNvSpPr>
                <a:spLocks noChangeArrowheads="1"/>
              </p:cNvSpPr>
              <p:nvPr/>
            </p:nvSpPr>
            <p:spPr bwMode="auto">
              <a:xfrm>
                <a:off x="1470" y="1292"/>
                <a:ext cx="439" cy="159"/>
              </a:xfrm>
              <a:prstGeom prst="rect">
                <a:avLst/>
              </a:prstGeom>
              <a:solidFill>
                <a:srgbClr val="00CC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07" name="Line 30"/>
              <p:cNvSpPr>
                <a:spLocks noChangeShapeType="1"/>
              </p:cNvSpPr>
              <p:nvPr/>
            </p:nvSpPr>
            <p:spPr bwMode="auto">
              <a:xfrm>
                <a:off x="1701" y="1475"/>
                <a:ext cx="0" cy="1156"/>
              </a:xfrm>
              <a:prstGeom prst="line">
                <a:avLst/>
              </a:prstGeom>
              <a:noFill/>
              <a:ln w="762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08" name="Line 31"/>
              <p:cNvSpPr>
                <a:spLocks noChangeShapeType="1"/>
              </p:cNvSpPr>
              <p:nvPr/>
            </p:nvSpPr>
            <p:spPr bwMode="auto">
              <a:xfrm>
                <a:off x="1701" y="2655"/>
                <a:ext cx="0" cy="703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09" name="Line 32"/>
              <p:cNvSpPr>
                <a:spLocks noChangeShapeType="1"/>
              </p:cNvSpPr>
              <p:nvPr/>
            </p:nvSpPr>
            <p:spPr bwMode="auto">
              <a:xfrm>
                <a:off x="2478" y="3340"/>
                <a:ext cx="1276" cy="0"/>
              </a:xfrm>
              <a:prstGeom prst="line">
                <a:avLst/>
              </a:prstGeom>
              <a:noFill/>
              <a:ln w="762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10" name="Line 33"/>
              <p:cNvSpPr>
                <a:spLocks noChangeShapeType="1"/>
              </p:cNvSpPr>
              <p:nvPr/>
            </p:nvSpPr>
            <p:spPr bwMode="auto">
              <a:xfrm>
                <a:off x="1068" y="3335"/>
                <a:ext cx="649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11" name="Line 34"/>
              <p:cNvSpPr>
                <a:spLocks noChangeShapeType="1"/>
              </p:cNvSpPr>
              <p:nvPr/>
            </p:nvSpPr>
            <p:spPr bwMode="auto">
              <a:xfrm>
                <a:off x="1699" y="3335"/>
                <a:ext cx="0" cy="54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12" name="Rectangle 35"/>
              <p:cNvSpPr>
                <a:spLocks noChangeArrowheads="1"/>
              </p:cNvSpPr>
              <p:nvPr/>
            </p:nvSpPr>
            <p:spPr bwMode="auto">
              <a:xfrm>
                <a:off x="90" y="3276"/>
                <a:ext cx="523" cy="113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6613" name="Line 36"/>
              <p:cNvSpPr>
                <a:spLocks noChangeShapeType="1"/>
              </p:cNvSpPr>
              <p:nvPr/>
            </p:nvSpPr>
            <p:spPr bwMode="auto">
              <a:xfrm>
                <a:off x="623" y="3335"/>
                <a:ext cx="418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6614" name="Line 37"/>
              <p:cNvSpPr>
                <a:spLocks noChangeShapeType="1"/>
              </p:cNvSpPr>
              <p:nvPr/>
            </p:nvSpPr>
            <p:spPr bwMode="auto">
              <a:xfrm>
                <a:off x="1698" y="3335"/>
                <a:ext cx="753" cy="0"/>
              </a:xfrm>
              <a:prstGeom prst="line">
                <a:avLst/>
              </a:prstGeom>
              <a:noFill/>
              <a:ln w="254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66599" name="Text Box 38"/>
            <p:cNvSpPr txBox="1">
              <a:spLocks noChangeArrowheads="1"/>
            </p:cNvSpPr>
            <p:nvPr/>
          </p:nvSpPr>
          <p:spPr bwMode="auto">
            <a:xfrm>
              <a:off x="2015" y="3648"/>
              <a:ext cx="126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b="0">
                  <a:solidFill>
                    <a:schemeClr val="tx1"/>
                  </a:solidFill>
                  <a:latin typeface="Microsoft Sans Serif" pitchFamily="34" charset="0"/>
                </a:rPr>
                <a:t>Feb. 2004: recombined</a:t>
              </a: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5076825" y="3860800"/>
            <a:ext cx="2514600" cy="2209800"/>
            <a:chOff x="2925" y="1752"/>
            <a:chExt cx="1584" cy="1392"/>
          </a:xfrm>
        </p:grpSpPr>
        <p:sp>
          <p:nvSpPr>
            <p:cNvPr id="66582" name="Line 40"/>
            <p:cNvSpPr>
              <a:spLocks noChangeShapeType="1"/>
            </p:cNvSpPr>
            <p:nvPr/>
          </p:nvSpPr>
          <p:spPr bwMode="auto">
            <a:xfrm>
              <a:off x="3590" y="1831"/>
              <a:ext cx="0" cy="477"/>
            </a:xfrm>
            <a:prstGeom prst="line">
              <a:avLst/>
            </a:prstGeom>
            <a:noFill/>
            <a:ln w="1016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83" name="Line 41"/>
            <p:cNvSpPr>
              <a:spLocks noChangeShapeType="1"/>
            </p:cNvSpPr>
            <p:nvPr/>
          </p:nvSpPr>
          <p:spPr bwMode="auto">
            <a:xfrm>
              <a:off x="3914" y="2613"/>
              <a:ext cx="520" cy="0"/>
            </a:xfrm>
            <a:prstGeom prst="line">
              <a:avLst/>
            </a:prstGeom>
            <a:noFill/>
            <a:ln w="1016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84" name="Oval 42"/>
            <p:cNvSpPr>
              <a:spLocks noChangeArrowheads="1"/>
            </p:cNvSpPr>
            <p:nvPr/>
          </p:nvSpPr>
          <p:spPr bwMode="auto">
            <a:xfrm>
              <a:off x="3561" y="2837"/>
              <a:ext cx="61" cy="6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85" name="Rectangle 43"/>
            <p:cNvSpPr>
              <a:spLocks noChangeArrowheads="1"/>
            </p:cNvSpPr>
            <p:nvPr/>
          </p:nvSpPr>
          <p:spPr bwMode="auto">
            <a:xfrm rot="2700000">
              <a:off x="3579" y="2543"/>
              <a:ext cx="67" cy="182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86" name="Rectangle 44"/>
            <p:cNvSpPr>
              <a:spLocks noChangeArrowheads="1"/>
            </p:cNvSpPr>
            <p:nvPr/>
          </p:nvSpPr>
          <p:spPr bwMode="auto">
            <a:xfrm>
              <a:off x="3263" y="2511"/>
              <a:ext cx="61" cy="200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87" name="Rectangle 45"/>
            <p:cNvSpPr>
              <a:spLocks noChangeArrowheads="1"/>
            </p:cNvSpPr>
            <p:nvPr/>
          </p:nvSpPr>
          <p:spPr bwMode="auto">
            <a:xfrm>
              <a:off x="4448" y="2510"/>
              <a:ext cx="61" cy="200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88" name="Rectangle 46"/>
            <p:cNvSpPr>
              <a:spLocks noChangeArrowheads="1"/>
            </p:cNvSpPr>
            <p:nvPr/>
          </p:nvSpPr>
          <p:spPr bwMode="auto">
            <a:xfrm>
              <a:off x="3841" y="2510"/>
              <a:ext cx="61" cy="200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89" name="Rectangle 47"/>
            <p:cNvSpPr>
              <a:spLocks noChangeArrowheads="1"/>
            </p:cNvSpPr>
            <p:nvPr/>
          </p:nvSpPr>
          <p:spPr bwMode="auto">
            <a:xfrm>
              <a:off x="3501" y="2322"/>
              <a:ext cx="181" cy="67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90" name="Rectangle 48"/>
            <p:cNvSpPr>
              <a:spLocks noChangeArrowheads="1"/>
            </p:cNvSpPr>
            <p:nvPr/>
          </p:nvSpPr>
          <p:spPr bwMode="auto">
            <a:xfrm>
              <a:off x="3497" y="1752"/>
              <a:ext cx="182" cy="67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91" name="Line 49"/>
            <p:cNvSpPr>
              <a:spLocks noChangeShapeType="1"/>
            </p:cNvSpPr>
            <p:nvPr/>
          </p:nvSpPr>
          <p:spPr bwMode="auto">
            <a:xfrm>
              <a:off x="3592" y="2325"/>
              <a:ext cx="0" cy="286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92" name="Line 50"/>
            <p:cNvSpPr>
              <a:spLocks noChangeShapeType="1"/>
            </p:cNvSpPr>
            <p:nvPr/>
          </p:nvSpPr>
          <p:spPr bwMode="auto">
            <a:xfrm>
              <a:off x="3330" y="2611"/>
              <a:ext cx="260" cy="0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93" name="Line 51"/>
            <p:cNvSpPr>
              <a:spLocks noChangeShapeType="1"/>
            </p:cNvSpPr>
            <p:nvPr/>
          </p:nvSpPr>
          <p:spPr bwMode="auto">
            <a:xfrm>
              <a:off x="3592" y="2611"/>
              <a:ext cx="0" cy="220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94" name="Rectangle 52"/>
            <p:cNvSpPr>
              <a:spLocks noChangeArrowheads="1"/>
            </p:cNvSpPr>
            <p:nvPr/>
          </p:nvSpPr>
          <p:spPr bwMode="auto">
            <a:xfrm>
              <a:off x="2925" y="2586"/>
              <a:ext cx="217" cy="47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95" name="Line 53"/>
            <p:cNvSpPr>
              <a:spLocks noChangeShapeType="1"/>
            </p:cNvSpPr>
            <p:nvPr/>
          </p:nvSpPr>
          <p:spPr bwMode="auto">
            <a:xfrm>
              <a:off x="3146" y="2611"/>
              <a:ext cx="173" cy="0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96" name="Line 54"/>
            <p:cNvSpPr>
              <a:spLocks noChangeShapeType="1"/>
            </p:cNvSpPr>
            <p:nvPr/>
          </p:nvSpPr>
          <p:spPr bwMode="auto">
            <a:xfrm>
              <a:off x="3591" y="2611"/>
              <a:ext cx="304" cy="0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97" name="Text Box 55"/>
            <p:cNvSpPr txBox="1">
              <a:spLocks noChangeArrowheads="1"/>
            </p:cNvSpPr>
            <p:nvPr/>
          </p:nvSpPr>
          <p:spPr bwMode="auto">
            <a:xfrm>
              <a:off x="3149" y="2952"/>
              <a:ext cx="10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b="0">
                  <a:solidFill>
                    <a:schemeClr val="tx1"/>
                  </a:solidFill>
                  <a:latin typeface="Microsoft Sans Serif" pitchFamily="34" charset="0"/>
                </a:rPr>
                <a:t>Oct. 2004: recycled</a:t>
              </a:r>
            </a:p>
          </p:txBody>
        </p:sp>
      </p:grpSp>
      <p:sp>
        <p:nvSpPr>
          <p:cNvPr id="66567" name="Rectangle 56"/>
          <p:cNvSpPr>
            <a:spLocks noChangeArrowheads="1"/>
          </p:cNvSpPr>
          <p:nvPr/>
        </p:nvSpPr>
        <p:spPr bwMode="auto">
          <a:xfrm>
            <a:off x="860425" y="1012825"/>
            <a:ext cx="6818313" cy="58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1993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Virgo approved by CNRS &amp; INFN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1996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Start construction at the Site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2001-02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Central Interferometer commissioning 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July 2003: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Inauguration;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Start the full Virgo commissioning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February 2004: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First Lock in recombined mode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October 2004: 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First lock in recycled mode</a:t>
            </a:r>
          </a:p>
          <a:p>
            <a:pPr marL="231775" indent="-231775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2100" b="0">
                <a:solidFill>
                  <a:srgbClr val="6C18B0"/>
                </a:solidFill>
              </a:rPr>
              <a:t>September 2006</a:t>
            </a:r>
          </a:p>
          <a:p>
            <a:pPr marL="571500" lvl="1" indent="-225425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/>
              <a:t>First lock at high power</a:t>
            </a:r>
          </a:p>
        </p:txBody>
      </p:sp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6659563" y="1268413"/>
            <a:ext cx="1620837" cy="1325562"/>
            <a:chOff x="2850" y="701"/>
            <a:chExt cx="1021" cy="835"/>
          </a:xfrm>
        </p:grpSpPr>
        <p:sp>
          <p:nvSpPr>
            <p:cNvPr id="66570" name="Oval 58"/>
            <p:cNvSpPr>
              <a:spLocks noChangeArrowheads="1"/>
            </p:cNvSpPr>
            <p:nvPr/>
          </p:nvSpPr>
          <p:spPr bwMode="auto">
            <a:xfrm>
              <a:off x="3486" y="1216"/>
              <a:ext cx="61" cy="67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71" name="Rectangle 59"/>
            <p:cNvSpPr>
              <a:spLocks noChangeArrowheads="1"/>
            </p:cNvSpPr>
            <p:nvPr/>
          </p:nvSpPr>
          <p:spPr bwMode="auto">
            <a:xfrm rot="2700000">
              <a:off x="3504" y="922"/>
              <a:ext cx="67" cy="182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72" name="Rectangle 60"/>
            <p:cNvSpPr>
              <a:spLocks noChangeArrowheads="1"/>
            </p:cNvSpPr>
            <p:nvPr/>
          </p:nvSpPr>
          <p:spPr bwMode="auto">
            <a:xfrm>
              <a:off x="3188" y="890"/>
              <a:ext cx="61" cy="200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73" name="Line 61"/>
            <p:cNvSpPr>
              <a:spLocks noChangeShapeType="1"/>
            </p:cNvSpPr>
            <p:nvPr/>
          </p:nvSpPr>
          <p:spPr bwMode="auto">
            <a:xfrm>
              <a:off x="3515" y="709"/>
              <a:ext cx="2" cy="281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74" name="Line 62"/>
            <p:cNvSpPr>
              <a:spLocks noChangeShapeType="1"/>
            </p:cNvSpPr>
            <p:nvPr/>
          </p:nvSpPr>
          <p:spPr bwMode="auto">
            <a:xfrm>
              <a:off x="3255" y="990"/>
              <a:ext cx="260" cy="0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75" name="Line 63"/>
            <p:cNvSpPr>
              <a:spLocks noChangeShapeType="1"/>
            </p:cNvSpPr>
            <p:nvPr/>
          </p:nvSpPr>
          <p:spPr bwMode="auto">
            <a:xfrm>
              <a:off x="3517" y="990"/>
              <a:ext cx="0" cy="220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76" name="Rectangle 64"/>
            <p:cNvSpPr>
              <a:spLocks noChangeArrowheads="1"/>
            </p:cNvSpPr>
            <p:nvPr/>
          </p:nvSpPr>
          <p:spPr bwMode="auto">
            <a:xfrm>
              <a:off x="2850" y="965"/>
              <a:ext cx="217" cy="47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77" name="Line 65"/>
            <p:cNvSpPr>
              <a:spLocks noChangeShapeType="1"/>
            </p:cNvSpPr>
            <p:nvPr/>
          </p:nvSpPr>
          <p:spPr bwMode="auto">
            <a:xfrm>
              <a:off x="3071" y="990"/>
              <a:ext cx="173" cy="0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78" name="Line 66"/>
            <p:cNvSpPr>
              <a:spLocks noChangeShapeType="1"/>
            </p:cNvSpPr>
            <p:nvPr/>
          </p:nvSpPr>
          <p:spPr bwMode="auto">
            <a:xfrm flipV="1">
              <a:off x="3516" y="981"/>
              <a:ext cx="271" cy="9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6579" name="Text Box 67"/>
            <p:cNvSpPr txBox="1">
              <a:spLocks noChangeArrowheads="1"/>
            </p:cNvSpPr>
            <p:nvPr/>
          </p:nvSpPr>
          <p:spPr bwMode="auto">
            <a:xfrm>
              <a:off x="3198" y="1344"/>
              <a:ext cx="6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400" b="0">
                  <a:solidFill>
                    <a:schemeClr val="tx1"/>
                  </a:solidFill>
                  <a:latin typeface="Microsoft Sans Serif" pitchFamily="34" charset="0"/>
                </a:rPr>
                <a:t>2001: CITF</a:t>
              </a:r>
            </a:p>
          </p:txBody>
        </p:sp>
        <p:sp>
          <p:nvSpPr>
            <p:cNvPr id="66580" name="Rectangle 68"/>
            <p:cNvSpPr>
              <a:spLocks noChangeArrowheads="1"/>
            </p:cNvSpPr>
            <p:nvPr/>
          </p:nvSpPr>
          <p:spPr bwMode="auto">
            <a:xfrm>
              <a:off x="3766" y="889"/>
              <a:ext cx="61" cy="200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6581" name="Rectangle 69"/>
            <p:cNvSpPr>
              <a:spLocks noChangeArrowheads="1"/>
            </p:cNvSpPr>
            <p:nvPr/>
          </p:nvSpPr>
          <p:spPr bwMode="auto">
            <a:xfrm>
              <a:off x="3426" y="701"/>
              <a:ext cx="181" cy="67"/>
            </a:xfrm>
            <a:prstGeom prst="rect">
              <a:avLst/>
            </a:prstGeom>
            <a:solidFill>
              <a:srgbClr val="00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cxnSp>
        <p:nvCxnSpPr>
          <p:cNvPr id="66569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19238" y="101600"/>
            <a:ext cx="7546975" cy="927100"/>
          </a:xfrm>
        </p:spPr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Sensitivity today</a:t>
            </a:r>
          </a:p>
        </p:txBody>
      </p:sp>
      <p:pic>
        <p:nvPicPr>
          <p:cNvPr id="67588" name="Picture 1027" descr="virgolog"/>
          <p:cNvPicPr>
            <a:picLocks noChangeAspect="1" noChangeArrowheads="1"/>
          </p:cNvPicPr>
          <p:nvPr/>
        </p:nvPicPr>
        <p:blipFill>
          <a:blip r:embed="rId3" cstate="print"/>
          <a:srcRect r="54401"/>
          <a:stretch>
            <a:fillRect/>
          </a:stretch>
        </p:blipFill>
        <p:spPr bwMode="auto">
          <a:xfrm>
            <a:off x="282575" y="349250"/>
            <a:ext cx="1198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1028" descr="lastno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76200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Freeform 1029"/>
          <p:cNvSpPr>
            <a:spLocks/>
          </p:cNvSpPr>
          <p:nvPr/>
        </p:nvSpPr>
        <p:spPr bwMode="auto">
          <a:xfrm>
            <a:off x="1657350" y="3722688"/>
            <a:ext cx="6110288" cy="1979612"/>
          </a:xfrm>
          <a:custGeom>
            <a:avLst/>
            <a:gdLst>
              <a:gd name="T0" fmla="*/ 0 w 3849"/>
              <a:gd name="T1" fmla="*/ 0 h 1247"/>
              <a:gd name="T2" fmla="*/ 2147483647 w 3849"/>
              <a:gd name="T3" fmla="*/ 2147483647 h 1247"/>
              <a:gd name="T4" fmla="*/ 2147483647 w 3849"/>
              <a:gd name="T5" fmla="*/ 2147483647 h 1247"/>
              <a:gd name="T6" fmla="*/ 2147483647 w 3849"/>
              <a:gd name="T7" fmla="*/ 2147483647 h 1247"/>
              <a:gd name="T8" fmla="*/ 2147483647 w 3849"/>
              <a:gd name="T9" fmla="*/ 2147483647 h 1247"/>
              <a:gd name="T10" fmla="*/ 2147483647 w 3849"/>
              <a:gd name="T11" fmla="*/ 2147483647 h 1247"/>
              <a:gd name="T12" fmla="*/ 2147483647 w 3849"/>
              <a:gd name="T13" fmla="*/ 2147483647 h 1247"/>
              <a:gd name="T14" fmla="*/ 2147483647 w 3849"/>
              <a:gd name="T15" fmla="*/ 2147483647 h 1247"/>
              <a:gd name="T16" fmla="*/ 2147483647 w 3849"/>
              <a:gd name="T17" fmla="*/ 2147483647 h 1247"/>
              <a:gd name="T18" fmla="*/ 2147483647 w 3849"/>
              <a:gd name="T19" fmla="*/ 2147483647 h 1247"/>
              <a:gd name="T20" fmla="*/ 2147483647 w 3849"/>
              <a:gd name="T21" fmla="*/ 2147483647 h 1247"/>
              <a:gd name="T22" fmla="*/ 2147483647 w 3849"/>
              <a:gd name="T23" fmla="*/ 2147483647 h 1247"/>
              <a:gd name="T24" fmla="*/ 0 w 3849"/>
              <a:gd name="T25" fmla="*/ 0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49"/>
              <a:gd name="T40" fmla="*/ 0 h 1247"/>
              <a:gd name="T41" fmla="*/ 3849 w 3849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49" h="1247">
                <a:moveTo>
                  <a:pt x="0" y="0"/>
                </a:moveTo>
                <a:lnTo>
                  <a:pt x="399" y="271"/>
                </a:lnTo>
                <a:lnTo>
                  <a:pt x="860" y="610"/>
                </a:lnTo>
                <a:lnTo>
                  <a:pt x="1303" y="863"/>
                </a:lnTo>
                <a:lnTo>
                  <a:pt x="1450" y="936"/>
                </a:lnTo>
                <a:lnTo>
                  <a:pt x="1667" y="997"/>
                </a:lnTo>
                <a:lnTo>
                  <a:pt x="2033" y="983"/>
                </a:lnTo>
                <a:lnTo>
                  <a:pt x="2392" y="915"/>
                </a:lnTo>
                <a:lnTo>
                  <a:pt x="2771" y="834"/>
                </a:lnTo>
                <a:lnTo>
                  <a:pt x="3849" y="543"/>
                </a:lnTo>
                <a:lnTo>
                  <a:pt x="3847" y="1247"/>
                </a:lnTo>
                <a:lnTo>
                  <a:pt x="7" y="1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740E0C">
                  <a:alpha val="10001"/>
                </a:srgbClr>
              </a:gs>
              <a:gs pos="100000">
                <a:srgbClr val="FB1E19">
                  <a:alpha val="5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7591" name="Text Box 1030"/>
          <p:cNvSpPr txBox="1">
            <a:spLocks noChangeArrowheads="1"/>
          </p:cNvSpPr>
          <p:nvPr/>
        </p:nvSpPr>
        <p:spPr bwMode="auto">
          <a:xfrm>
            <a:off x="3754438" y="3184525"/>
            <a:ext cx="223043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7C80"/>
                </a:solidFill>
                <a:latin typeface="Tahoma" pitchFamily="34" charset="0"/>
              </a:rPr>
              <a:t>Hardware Limit</a:t>
            </a:r>
          </a:p>
        </p:txBody>
      </p:sp>
      <p:cxnSp>
        <p:nvCxnSpPr>
          <p:cNvPr id="67592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9238" y="101600"/>
            <a:ext cx="7546975" cy="927100"/>
          </a:xfrm>
        </p:spPr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Sensitivity today</a:t>
            </a:r>
          </a:p>
        </p:txBody>
      </p:sp>
      <p:pic>
        <p:nvPicPr>
          <p:cNvPr id="68612" name="Picture 3" descr="virgolog"/>
          <p:cNvPicPr>
            <a:picLocks noChangeAspect="1" noChangeArrowheads="1"/>
          </p:cNvPicPr>
          <p:nvPr/>
        </p:nvPicPr>
        <p:blipFill>
          <a:blip r:embed="rId3" cstate="print"/>
          <a:srcRect r="54401"/>
          <a:stretch>
            <a:fillRect/>
          </a:stretch>
        </p:blipFill>
        <p:spPr bwMode="auto">
          <a:xfrm>
            <a:off x="282575" y="349250"/>
            <a:ext cx="1198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4" descr="lastno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76200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Freeform 5"/>
          <p:cNvSpPr>
            <a:spLocks/>
          </p:cNvSpPr>
          <p:nvPr/>
        </p:nvSpPr>
        <p:spPr bwMode="auto">
          <a:xfrm>
            <a:off x="1657350" y="3722688"/>
            <a:ext cx="6110288" cy="1979612"/>
          </a:xfrm>
          <a:custGeom>
            <a:avLst/>
            <a:gdLst>
              <a:gd name="T0" fmla="*/ 0 w 3849"/>
              <a:gd name="T1" fmla="*/ 0 h 1247"/>
              <a:gd name="T2" fmla="*/ 2147483647 w 3849"/>
              <a:gd name="T3" fmla="*/ 2147483647 h 1247"/>
              <a:gd name="T4" fmla="*/ 2147483647 w 3849"/>
              <a:gd name="T5" fmla="*/ 2147483647 h 1247"/>
              <a:gd name="T6" fmla="*/ 2147483647 w 3849"/>
              <a:gd name="T7" fmla="*/ 2147483647 h 1247"/>
              <a:gd name="T8" fmla="*/ 2147483647 w 3849"/>
              <a:gd name="T9" fmla="*/ 2147483647 h 1247"/>
              <a:gd name="T10" fmla="*/ 2147483647 w 3849"/>
              <a:gd name="T11" fmla="*/ 2147483647 h 1247"/>
              <a:gd name="T12" fmla="*/ 2147483647 w 3849"/>
              <a:gd name="T13" fmla="*/ 2147483647 h 1247"/>
              <a:gd name="T14" fmla="*/ 2147483647 w 3849"/>
              <a:gd name="T15" fmla="*/ 2147483647 h 1247"/>
              <a:gd name="T16" fmla="*/ 2147483647 w 3849"/>
              <a:gd name="T17" fmla="*/ 2147483647 h 1247"/>
              <a:gd name="T18" fmla="*/ 2147483647 w 3849"/>
              <a:gd name="T19" fmla="*/ 2147483647 h 1247"/>
              <a:gd name="T20" fmla="*/ 2147483647 w 3849"/>
              <a:gd name="T21" fmla="*/ 2147483647 h 1247"/>
              <a:gd name="T22" fmla="*/ 2147483647 w 3849"/>
              <a:gd name="T23" fmla="*/ 2147483647 h 1247"/>
              <a:gd name="T24" fmla="*/ 0 w 3849"/>
              <a:gd name="T25" fmla="*/ 0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49"/>
              <a:gd name="T40" fmla="*/ 0 h 1247"/>
              <a:gd name="T41" fmla="*/ 3849 w 3849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49" h="1247">
                <a:moveTo>
                  <a:pt x="0" y="0"/>
                </a:moveTo>
                <a:lnTo>
                  <a:pt x="399" y="271"/>
                </a:lnTo>
                <a:lnTo>
                  <a:pt x="860" y="610"/>
                </a:lnTo>
                <a:lnTo>
                  <a:pt x="1303" y="863"/>
                </a:lnTo>
                <a:lnTo>
                  <a:pt x="1450" y="936"/>
                </a:lnTo>
                <a:lnTo>
                  <a:pt x="1667" y="997"/>
                </a:lnTo>
                <a:lnTo>
                  <a:pt x="2033" y="983"/>
                </a:lnTo>
                <a:lnTo>
                  <a:pt x="2392" y="915"/>
                </a:lnTo>
                <a:lnTo>
                  <a:pt x="2771" y="834"/>
                </a:lnTo>
                <a:lnTo>
                  <a:pt x="3849" y="543"/>
                </a:lnTo>
                <a:lnTo>
                  <a:pt x="3847" y="1247"/>
                </a:lnTo>
                <a:lnTo>
                  <a:pt x="7" y="1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740E0C">
                  <a:alpha val="10001"/>
                </a:srgbClr>
              </a:gs>
              <a:gs pos="100000">
                <a:srgbClr val="FB1E19">
                  <a:alpha val="5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8615" name="Freeform 6"/>
          <p:cNvSpPr>
            <a:spLocks/>
          </p:cNvSpPr>
          <p:nvPr/>
        </p:nvSpPr>
        <p:spPr bwMode="auto">
          <a:xfrm>
            <a:off x="1666875" y="3106738"/>
            <a:ext cx="3065463" cy="2573337"/>
          </a:xfrm>
          <a:custGeom>
            <a:avLst/>
            <a:gdLst>
              <a:gd name="T0" fmla="*/ 2147483647 w 1931"/>
              <a:gd name="T1" fmla="*/ 0 h 1621"/>
              <a:gd name="T2" fmla="*/ 2147483647 w 1931"/>
              <a:gd name="T3" fmla="*/ 2147483647 h 1621"/>
              <a:gd name="T4" fmla="*/ 2147483647 w 1931"/>
              <a:gd name="T5" fmla="*/ 2147483647 h 1621"/>
              <a:gd name="T6" fmla="*/ 2147483647 w 1931"/>
              <a:gd name="T7" fmla="*/ 2147483647 h 1621"/>
              <a:gd name="T8" fmla="*/ 2147483647 w 1931"/>
              <a:gd name="T9" fmla="*/ 2147483647 h 1621"/>
              <a:gd name="T10" fmla="*/ 2147483647 w 1931"/>
              <a:gd name="T11" fmla="*/ 2147483647 h 1621"/>
              <a:gd name="T12" fmla="*/ 2147483647 w 1931"/>
              <a:gd name="T13" fmla="*/ 2147483647 h 1621"/>
              <a:gd name="T14" fmla="*/ 2147483647 w 1931"/>
              <a:gd name="T15" fmla="*/ 2147483647 h 1621"/>
              <a:gd name="T16" fmla="*/ 2147483647 w 1931"/>
              <a:gd name="T17" fmla="*/ 2147483647 h 1621"/>
              <a:gd name="T18" fmla="*/ 2147483647 w 1931"/>
              <a:gd name="T19" fmla="*/ 2147483647 h 1621"/>
              <a:gd name="T20" fmla="*/ 2147483647 w 1931"/>
              <a:gd name="T21" fmla="*/ 2147483647 h 1621"/>
              <a:gd name="T22" fmla="*/ 2147483647 w 1931"/>
              <a:gd name="T23" fmla="*/ 2147483647 h 1621"/>
              <a:gd name="T24" fmla="*/ 2147483647 w 1931"/>
              <a:gd name="T25" fmla="*/ 2147483647 h 1621"/>
              <a:gd name="T26" fmla="*/ 2147483647 w 1931"/>
              <a:gd name="T27" fmla="*/ 2147483647 h 1621"/>
              <a:gd name="T28" fmla="*/ 2147483647 w 1931"/>
              <a:gd name="T29" fmla="*/ 2147483647 h 1621"/>
              <a:gd name="T30" fmla="*/ 2147483647 w 1931"/>
              <a:gd name="T31" fmla="*/ 2147483647 h 1621"/>
              <a:gd name="T32" fmla="*/ 2147483647 w 1931"/>
              <a:gd name="T33" fmla="*/ 2147483647 h 1621"/>
              <a:gd name="T34" fmla="*/ 0 w 1931"/>
              <a:gd name="T35" fmla="*/ 2147483647 h 1621"/>
              <a:gd name="T36" fmla="*/ 2147483647 w 1931"/>
              <a:gd name="T37" fmla="*/ 0 h 162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31"/>
              <a:gd name="T58" fmla="*/ 0 h 1621"/>
              <a:gd name="T59" fmla="*/ 1931 w 1931"/>
              <a:gd name="T60" fmla="*/ 1621 h 162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31" h="1621">
                <a:moveTo>
                  <a:pt x="3" y="0"/>
                </a:moveTo>
                <a:cubicBezTo>
                  <a:pt x="27" y="33"/>
                  <a:pt x="52" y="62"/>
                  <a:pt x="78" y="93"/>
                </a:cubicBezTo>
                <a:cubicBezTo>
                  <a:pt x="96" y="114"/>
                  <a:pt x="112" y="119"/>
                  <a:pt x="122" y="150"/>
                </a:cubicBezTo>
                <a:cubicBezTo>
                  <a:pt x="131" y="180"/>
                  <a:pt x="141" y="239"/>
                  <a:pt x="160" y="262"/>
                </a:cubicBezTo>
                <a:cubicBezTo>
                  <a:pt x="174" y="279"/>
                  <a:pt x="195" y="279"/>
                  <a:pt x="210" y="294"/>
                </a:cubicBezTo>
                <a:lnTo>
                  <a:pt x="335" y="275"/>
                </a:lnTo>
                <a:lnTo>
                  <a:pt x="431" y="419"/>
                </a:lnTo>
                <a:lnTo>
                  <a:pt x="527" y="515"/>
                </a:lnTo>
                <a:lnTo>
                  <a:pt x="719" y="755"/>
                </a:lnTo>
                <a:lnTo>
                  <a:pt x="767" y="803"/>
                </a:lnTo>
                <a:lnTo>
                  <a:pt x="815" y="659"/>
                </a:lnTo>
                <a:lnTo>
                  <a:pt x="863" y="1091"/>
                </a:lnTo>
                <a:lnTo>
                  <a:pt x="863" y="1187"/>
                </a:lnTo>
                <a:lnTo>
                  <a:pt x="1007" y="1331"/>
                </a:lnTo>
                <a:lnTo>
                  <a:pt x="1159" y="1377"/>
                </a:lnTo>
                <a:lnTo>
                  <a:pt x="1396" y="1471"/>
                </a:lnTo>
                <a:lnTo>
                  <a:pt x="1931" y="1621"/>
                </a:lnTo>
                <a:lnTo>
                  <a:pt x="0" y="1614"/>
                </a:lnTo>
                <a:lnTo>
                  <a:pt x="3" y="0"/>
                </a:lnTo>
                <a:close/>
              </a:path>
            </a:pathLst>
          </a:custGeom>
          <a:gradFill rotWithShape="1">
            <a:gsLst>
              <a:gs pos="0">
                <a:srgbClr val="DDAF07">
                  <a:alpha val="50000"/>
                </a:srgbClr>
              </a:gs>
              <a:gs pos="100000">
                <a:srgbClr val="665103">
                  <a:alpha val="10001"/>
                </a:srgb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8616" name="Text Box 7"/>
          <p:cNvSpPr txBox="1">
            <a:spLocks noChangeArrowheads="1"/>
          </p:cNvSpPr>
          <p:nvPr/>
        </p:nvSpPr>
        <p:spPr bwMode="auto">
          <a:xfrm>
            <a:off x="3754438" y="3184525"/>
            <a:ext cx="223043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7C80"/>
                </a:solidFill>
                <a:latin typeface="Tahoma" pitchFamily="34" charset="0"/>
              </a:rPr>
              <a:t>Hardware Limit</a:t>
            </a:r>
          </a:p>
        </p:txBody>
      </p:sp>
      <p:sp>
        <p:nvSpPr>
          <p:cNvPr id="68617" name="Text Box 8"/>
          <p:cNvSpPr txBox="1">
            <a:spLocks noChangeArrowheads="1"/>
          </p:cNvSpPr>
          <p:nvPr/>
        </p:nvSpPr>
        <p:spPr bwMode="auto">
          <a:xfrm>
            <a:off x="3754438" y="2727325"/>
            <a:ext cx="21653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CC00"/>
                </a:solidFill>
                <a:latin typeface="Tahoma" pitchFamily="34" charset="0"/>
              </a:rPr>
              <a:t>Length Control</a:t>
            </a:r>
          </a:p>
        </p:txBody>
      </p:sp>
      <p:cxnSp>
        <p:nvCxnSpPr>
          <p:cNvPr id="68618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19238" y="101600"/>
            <a:ext cx="7546975" cy="927100"/>
          </a:xfrm>
        </p:spPr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Sensitivity today</a:t>
            </a:r>
          </a:p>
        </p:txBody>
      </p:sp>
      <p:pic>
        <p:nvPicPr>
          <p:cNvPr id="69636" name="Picture 3" descr="virgolog"/>
          <p:cNvPicPr>
            <a:picLocks noChangeAspect="1" noChangeArrowheads="1"/>
          </p:cNvPicPr>
          <p:nvPr/>
        </p:nvPicPr>
        <p:blipFill>
          <a:blip r:embed="rId3" cstate="print"/>
          <a:srcRect r="54401"/>
          <a:stretch>
            <a:fillRect/>
          </a:stretch>
        </p:blipFill>
        <p:spPr bwMode="auto">
          <a:xfrm>
            <a:off x="282575" y="349250"/>
            <a:ext cx="1198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4" descr="lastno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76200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Freeform 5"/>
          <p:cNvSpPr>
            <a:spLocks/>
          </p:cNvSpPr>
          <p:nvPr/>
        </p:nvSpPr>
        <p:spPr bwMode="auto">
          <a:xfrm>
            <a:off x="1657350" y="3722688"/>
            <a:ext cx="6110288" cy="1979612"/>
          </a:xfrm>
          <a:custGeom>
            <a:avLst/>
            <a:gdLst>
              <a:gd name="T0" fmla="*/ 0 w 3849"/>
              <a:gd name="T1" fmla="*/ 0 h 1247"/>
              <a:gd name="T2" fmla="*/ 2147483647 w 3849"/>
              <a:gd name="T3" fmla="*/ 2147483647 h 1247"/>
              <a:gd name="T4" fmla="*/ 2147483647 w 3849"/>
              <a:gd name="T5" fmla="*/ 2147483647 h 1247"/>
              <a:gd name="T6" fmla="*/ 2147483647 w 3849"/>
              <a:gd name="T7" fmla="*/ 2147483647 h 1247"/>
              <a:gd name="T8" fmla="*/ 2147483647 w 3849"/>
              <a:gd name="T9" fmla="*/ 2147483647 h 1247"/>
              <a:gd name="T10" fmla="*/ 2147483647 w 3849"/>
              <a:gd name="T11" fmla="*/ 2147483647 h 1247"/>
              <a:gd name="T12" fmla="*/ 2147483647 w 3849"/>
              <a:gd name="T13" fmla="*/ 2147483647 h 1247"/>
              <a:gd name="T14" fmla="*/ 2147483647 w 3849"/>
              <a:gd name="T15" fmla="*/ 2147483647 h 1247"/>
              <a:gd name="T16" fmla="*/ 2147483647 w 3849"/>
              <a:gd name="T17" fmla="*/ 2147483647 h 1247"/>
              <a:gd name="T18" fmla="*/ 2147483647 w 3849"/>
              <a:gd name="T19" fmla="*/ 2147483647 h 1247"/>
              <a:gd name="T20" fmla="*/ 2147483647 w 3849"/>
              <a:gd name="T21" fmla="*/ 2147483647 h 1247"/>
              <a:gd name="T22" fmla="*/ 2147483647 w 3849"/>
              <a:gd name="T23" fmla="*/ 2147483647 h 1247"/>
              <a:gd name="T24" fmla="*/ 0 w 3849"/>
              <a:gd name="T25" fmla="*/ 0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49"/>
              <a:gd name="T40" fmla="*/ 0 h 1247"/>
              <a:gd name="T41" fmla="*/ 3849 w 3849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49" h="1247">
                <a:moveTo>
                  <a:pt x="0" y="0"/>
                </a:moveTo>
                <a:lnTo>
                  <a:pt x="399" y="271"/>
                </a:lnTo>
                <a:lnTo>
                  <a:pt x="860" y="610"/>
                </a:lnTo>
                <a:lnTo>
                  <a:pt x="1303" y="863"/>
                </a:lnTo>
                <a:lnTo>
                  <a:pt x="1450" y="936"/>
                </a:lnTo>
                <a:lnTo>
                  <a:pt x="1667" y="997"/>
                </a:lnTo>
                <a:lnTo>
                  <a:pt x="2033" y="983"/>
                </a:lnTo>
                <a:lnTo>
                  <a:pt x="2392" y="915"/>
                </a:lnTo>
                <a:lnTo>
                  <a:pt x="2771" y="834"/>
                </a:lnTo>
                <a:lnTo>
                  <a:pt x="3849" y="543"/>
                </a:lnTo>
                <a:lnTo>
                  <a:pt x="3847" y="1247"/>
                </a:lnTo>
                <a:lnTo>
                  <a:pt x="7" y="1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740E0C">
                  <a:alpha val="10001"/>
                </a:srgbClr>
              </a:gs>
              <a:gs pos="100000">
                <a:srgbClr val="FB1E19">
                  <a:alpha val="5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9639" name="Freeform 6"/>
          <p:cNvSpPr>
            <a:spLocks/>
          </p:cNvSpPr>
          <p:nvPr/>
        </p:nvSpPr>
        <p:spPr bwMode="auto">
          <a:xfrm>
            <a:off x="1666875" y="3106738"/>
            <a:ext cx="3065463" cy="2573337"/>
          </a:xfrm>
          <a:custGeom>
            <a:avLst/>
            <a:gdLst>
              <a:gd name="T0" fmla="*/ 2147483647 w 1931"/>
              <a:gd name="T1" fmla="*/ 0 h 1621"/>
              <a:gd name="T2" fmla="*/ 2147483647 w 1931"/>
              <a:gd name="T3" fmla="*/ 2147483647 h 1621"/>
              <a:gd name="T4" fmla="*/ 2147483647 w 1931"/>
              <a:gd name="T5" fmla="*/ 2147483647 h 1621"/>
              <a:gd name="T6" fmla="*/ 2147483647 w 1931"/>
              <a:gd name="T7" fmla="*/ 2147483647 h 1621"/>
              <a:gd name="T8" fmla="*/ 2147483647 w 1931"/>
              <a:gd name="T9" fmla="*/ 2147483647 h 1621"/>
              <a:gd name="T10" fmla="*/ 2147483647 w 1931"/>
              <a:gd name="T11" fmla="*/ 2147483647 h 1621"/>
              <a:gd name="T12" fmla="*/ 2147483647 w 1931"/>
              <a:gd name="T13" fmla="*/ 2147483647 h 1621"/>
              <a:gd name="T14" fmla="*/ 2147483647 w 1931"/>
              <a:gd name="T15" fmla="*/ 2147483647 h 1621"/>
              <a:gd name="T16" fmla="*/ 2147483647 w 1931"/>
              <a:gd name="T17" fmla="*/ 2147483647 h 1621"/>
              <a:gd name="T18" fmla="*/ 2147483647 w 1931"/>
              <a:gd name="T19" fmla="*/ 2147483647 h 1621"/>
              <a:gd name="T20" fmla="*/ 2147483647 w 1931"/>
              <a:gd name="T21" fmla="*/ 2147483647 h 1621"/>
              <a:gd name="T22" fmla="*/ 2147483647 w 1931"/>
              <a:gd name="T23" fmla="*/ 2147483647 h 1621"/>
              <a:gd name="T24" fmla="*/ 2147483647 w 1931"/>
              <a:gd name="T25" fmla="*/ 2147483647 h 1621"/>
              <a:gd name="T26" fmla="*/ 2147483647 w 1931"/>
              <a:gd name="T27" fmla="*/ 2147483647 h 1621"/>
              <a:gd name="T28" fmla="*/ 2147483647 w 1931"/>
              <a:gd name="T29" fmla="*/ 2147483647 h 1621"/>
              <a:gd name="T30" fmla="*/ 2147483647 w 1931"/>
              <a:gd name="T31" fmla="*/ 2147483647 h 1621"/>
              <a:gd name="T32" fmla="*/ 2147483647 w 1931"/>
              <a:gd name="T33" fmla="*/ 2147483647 h 1621"/>
              <a:gd name="T34" fmla="*/ 0 w 1931"/>
              <a:gd name="T35" fmla="*/ 2147483647 h 1621"/>
              <a:gd name="T36" fmla="*/ 2147483647 w 1931"/>
              <a:gd name="T37" fmla="*/ 0 h 162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31"/>
              <a:gd name="T58" fmla="*/ 0 h 1621"/>
              <a:gd name="T59" fmla="*/ 1931 w 1931"/>
              <a:gd name="T60" fmla="*/ 1621 h 162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31" h="1621">
                <a:moveTo>
                  <a:pt x="3" y="0"/>
                </a:moveTo>
                <a:cubicBezTo>
                  <a:pt x="27" y="33"/>
                  <a:pt x="52" y="62"/>
                  <a:pt x="78" y="93"/>
                </a:cubicBezTo>
                <a:cubicBezTo>
                  <a:pt x="96" y="114"/>
                  <a:pt x="112" y="119"/>
                  <a:pt x="122" y="150"/>
                </a:cubicBezTo>
                <a:cubicBezTo>
                  <a:pt x="131" y="180"/>
                  <a:pt x="141" y="239"/>
                  <a:pt x="160" y="262"/>
                </a:cubicBezTo>
                <a:cubicBezTo>
                  <a:pt x="174" y="279"/>
                  <a:pt x="195" y="279"/>
                  <a:pt x="210" y="294"/>
                </a:cubicBezTo>
                <a:lnTo>
                  <a:pt x="335" y="275"/>
                </a:lnTo>
                <a:lnTo>
                  <a:pt x="431" y="419"/>
                </a:lnTo>
                <a:lnTo>
                  <a:pt x="527" y="515"/>
                </a:lnTo>
                <a:lnTo>
                  <a:pt x="719" y="755"/>
                </a:lnTo>
                <a:lnTo>
                  <a:pt x="767" y="803"/>
                </a:lnTo>
                <a:lnTo>
                  <a:pt x="815" y="659"/>
                </a:lnTo>
                <a:lnTo>
                  <a:pt x="863" y="1091"/>
                </a:lnTo>
                <a:lnTo>
                  <a:pt x="863" y="1187"/>
                </a:lnTo>
                <a:lnTo>
                  <a:pt x="1007" y="1331"/>
                </a:lnTo>
                <a:lnTo>
                  <a:pt x="1159" y="1377"/>
                </a:lnTo>
                <a:lnTo>
                  <a:pt x="1396" y="1471"/>
                </a:lnTo>
                <a:lnTo>
                  <a:pt x="1931" y="1621"/>
                </a:lnTo>
                <a:lnTo>
                  <a:pt x="0" y="1614"/>
                </a:lnTo>
                <a:lnTo>
                  <a:pt x="3" y="0"/>
                </a:lnTo>
                <a:close/>
              </a:path>
            </a:pathLst>
          </a:custGeom>
          <a:gradFill rotWithShape="1">
            <a:gsLst>
              <a:gs pos="0">
                <a:srgbClr val="DDAF07">
                  <a:alpha val="50000"/>
                </a:srgbClr>
              </a:gs>
              <a:gs pos="100000">
                <a:srgbClr val="665103">
                  <a:alpha val="10001"/>
                </a:srgb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9640" name="Text Box 7"/>
          <p:cNvSpPr txBox="1">
            <a:spLocks noChangeArrowheads="1"/>
          </p:cNvSpPr>
          <p:nvPr/>
        </p:nvSpPr>
        <p:spPr bwMode="auto">
          <a:xfrm>
            <a:off x="3754438" y="3184525"/>
            <a:ext cx="223043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7C80"/>
                </a:solidFill>
                <a:latin typeface="Tahoma" pitchFamily="34" charset="0"/>
              </a:rPr>
              <a:t>Hardware Limit</a:t>
            </a:r>
          </a:p>
        </p:txBody>
      </p:sp>
      <p:sp>
        <p:nvSpPr>
          <p:cNvPr id="69641" name="Text Box 8"/>
          <p:cNvSpPr txBox="1">
            <a:spLocks noChangeArrowheads="1"/>
          </p:cNvSpPr>
          <p:nvPr/>
        </p:nvSpPr>
        <p:spPr bwMode="auto">
          <a:xfrm>
            <a:off x="3754438" y="2727325"/>
            <a:ext cx="21653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CC00"/>
                </a:solidFill>
                <a:latin typeface="Tahoma" pitchFamily="34" charset="0"/>
              </a:rPr>
              <a:t>Length Control</a:t>
            </a:r>
          </a:p>
        </p:txBody>
      </p:sp>
      <p:sp>
        <p:nvSpPr>
          <p:cNvPr id="69642" name="Text Box 9"/>
          <p:cNvSpPr txBox="1">
            <a:spLocks noChangeArrowheads="1"/>
          </p:cNvSpPr>
          <p:nvPr/>
        </p:nvSpPr>
        <p:spPr bwMode="auto">
          <a:xfrm>
            <a:off x="3754438" y="2270125"/>
            <a:ext cx="22733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00CC00"/>
                </a:solidFill>
                <a:latin typeface="Tahoma" pitchFamily="34" charset="0"/>
              </a:rPr>
              <a:t>Angular Control</a:t>
            </a:r>
          </a:p>
        </p:txBody>
      </p:sp>
      <p:sp>
        <p:nvSpPr>
          <p:cNvPr id="69643" name="Freeform 10"/>
          <p:cNvSpPr>
            <a:spLocks/>
          </p:cNvSpPr>
          <p:nvPr/>
        </p:nvSpPr>
        <p:spPr bwMode="auto">
          <a:xfrm>
            <a:off x="1670050" y="2679700"/>
            <a:ext cx="1371600" cy="3022600"/>
          </a:xfrm>
          <a:custGeom>
            <a:avLst/>
            <a:gdLst>
              <a:gd name="T0" fmla="*/ 2147483647 w 864"/>
              <a:gd name="T1" fmla="*/ 2147483647 h 1904"/>
              <a:gd name="T2" fmla="*/ 2147483647 w 864"/>
              <a:gd name="T3" fmla="*/ 2147483647 h 1904"/>
              <a:gd name="T4" fmla="*/ 2147483647 w 864"/>
              <a:gd name="T5" fmla="*/ 2147483647 h 1904"/>
              <a:gd name="T6" fmla="*/ 2147483647 w 864"/>
              <a:gd name="T7" fmla="*/ 2147483647 h 1904"/>
              <a:gd name="T8" fmla="*/ 2147483647 w 864"/>
              <a:gd name="T9" fmla="*/ 2147483647 h 1904"/>
              <a:gd name="T10" fmla="*/ 2147483647 w 864"/>
              <a:gd name="T11" fmla="*/ 2147483647 h 1904"/>
              <a:gd name="T12" fmla="*/ 2147483647 w 864"/>
              <a:gd name="T13" fmla="*/ 2147483647 h 1904"/>
              <a:gd name="T14" fmla="*/ 2147483647 w 864"/>
              <a:gd name="T15" fmla="*/ 2147483647 h 1904"/>
              <a:gd name="T16" fmla="*/ 2147483647 w 864"/>
              <a:gd name="T17" fmla="*/ 2147483647 h 1904"/>
              <a:gd name="T18" fmla="*/ 2147483647 w 864"/>
              <a:gd name="T19" fmla="*/ 2147483647 h 1904"/>
              <a:gd name="T20" fmla="*/ 2147483647 w 864"/>
              <a:gd name="T21" fmla="*/ 2147483647 h 1904"/>
              <a:gd name="T22" fmla="*/ 0 w 864"/>
              <a:gd name="T23" fmla="*/ 2147483647 h 1904"/>
              <a:gd name="T24" fmla="*/ 2147483647 w 864"/>
              <a:gd name="T25" fmla="*/ 0 h 19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4"/>
              <a:gd name="T40" fmla="*/ 0 h 1904"/>
              <a:gd name="T41" fmla="*/ 864 w 864"/>
              <a:gd name="T42" fmla="*/ 1904 h 19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4" h="1904">
                <a:moveTo>
                  <a:pt x="47" y="122"/>
                </a:moveTo>
                <a:lnTo>
                  <a:pt x="115" y="278"/>
                </a:lnTo>
                <a:lnTo>
                  <a:pt x="189" y="271"/>
                </a:lnTo>
                <a:lnTo>
                  <a:pt x="243" y="264"/>
                </a:lnTo>
                <a:lnTo>
                  <a:pt x="270" y="224"/>
                </a:lnTo>
                <a:lnTo>
                  <a:pt x="285" y="170"/>
                </a:lnTo>
                <a:lnTo>
                  <a:pt x="325" y="264"/>
                </a:lnTo>
                <a:lnTo>
                  <a:pt x="406" y="386"/>
                </a:lnTo>
                <a:lnTo>
                  <a:pt x="486" y="470"/>
                </a:lnTo>
                <a:lnTo>
                  <a:pt x="624" y="944"/>
                </a:lnTo>
                <a:lnTo>
                  <a:pt x="864" y="1904"/>
                </a:lnTo>
                <a:lnTo>
                  <a:pt x="0" y="1904"/>
                </a:lnTo>
                <a:lnTo>
                  <a:pt x="6" y="0"/>
                </a:lnTo>
              </a:path>
            </a:pathLst>
          </a:custGeom>
          <a:gradFill rotWithShape="1">
            <a:gsLst>
              <a:gs pos="0">
                <a:srgbClr val="00CC00">
                  <a:alpha val="39998"/>
                </a:srgbClr>
              </a:gs>
              <a:gs pos="100000">
                <a:srgbClr val="005E00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cxnSp>
        <p:nvCxnSpPr>
          <p:cNvPr id="6964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2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9238" y="101600"/>
            <a:ext cx="7546975" cy="927100"/>
          </a:xfrm>
        </p:spPr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Sensitivity today</a:t>
            </a:r>
          </a:p>
        </p:txBody>
      </p:sp>
      <p:pic>
        <p:nvPicPr>
          <p:cNvPr id="70660" name="Picture 3" descr="virgolog"/>
          <p:cNvPicPr>
            <a:picLocks noChangeAspect="1" noChangeArrowheads="1"/>
          </p:cNvPicPr>
          <p:nvPr/>
        </p:nvPicPr>
        <p:blipFill>
          <a:blip r:embed="rId3" cstate="print"/>
          <a:srcRect r="54401"/>
          <a:stretch>
            <a:fillRect/>
          </a:stretch>
        </p:blipFill>
        <p:spPr bwMode="auto">
          <a:xfrm>
            <a:off x="282575" y="349250"/>
            <a:ext cx="1198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4" descr="lastno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76200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Freeform 5"/>
          <p:cNvSpPr>
            <a:spLocks/>
          </p:cNvSpPr>
          <p:nvPr/>
        </p:nvSpPr>
        <p:spPr bwMode="auto">
          <a:xfrm>
            <a:off x="1657350" y="3722688"/>
            <a:ext cx="6110288" cy="1979612"/>
          </a:xfrm>
          <a:custGeom>
            <a:avLst/>
            <a:gdLst>
              <a:gd name="T0" fmla="*/ 0 w 3849"/>
              <a:gd name="T1" fmla="*/ 0 h 1247"/>
              <a:gd name="T2" fmla="*/ 2147483647 w 3849"/>
              <a:gd name="T3" fmla="*/ 2147483647 h 1247"/>
              <a:gd name="T4" fmla="*/ 2147483647 w 3849"/>
              <a:gd name="T5" fmla="*/ 2147483647 h 1247"/>
              <a:gd name="T6" fmla="*/ 2147483647 w 3849"/>
              <a:gd name="T7" fmla="*/ 2147483647 h 1247"/>
              <a:gd name="T8" fmla="*/ 2147483647 w 3849"/>
              <a:gd name="T9" fmla="*/ 2147483647 h 1247"/>
              <a:gd name="T10" fmla="*/ 2147483647 w 3849"/>
              <a:gd name="T11" fmla="*/ 2147483647 h 1247"/>
              <a:gd name="T12" fmla="*/ 2147483647 w 3849"/>
              <a:gd name="T13" fmla="*/ 2147483647 h 1247"/>
              <a:gd name="T14" fmla="*/ 2147483647 w 3849"/>
              <a:gd name="T15" fmla="*/ 2147483647 h 1247"/>
              <a:gd name="T16" fmla="*/ 2147483647 w 3849"/>
              <a:gd name="T17" fmla="*/ 2147483647 h 1247"/>
              <a:gd name="T18" fmla="*/ 2147483647 w 3849"/>
              <a:gd name="T19" fmla="*/ 2147483647 h 1247"/>
              <a:gd name="T20" fmla="*/ 2147483647 w 3849"/>
              <a:gd name="T21" fmla="*/ 2147483647 h 1247"/>
              <a:gd name="T22" fmla="*/ 2147483647 w 3849"/>
              <a:gd name="T23" fmla="*/ 2147483647 h 1247"/>
              <a:gd name="T24" fmla="*/ 0 w 3849"/>
              <a:gd name="T25" fmla="*/ 0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49"/>
              <a:gd name="T40" fmla="*/ 0 h 1247"/>
              <a:gd name="T41" fmla="*/ 3849 w 3849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49" h="1247">
                <a:moveTo>
                  <a:pt x="0" y="0"/>
                </a:moveTo>
                <a:lnTo>
                  <a:pt x="399" y="271"/>
                </a:lnTo>
                <a:lnTo>
                  <a:pt x="860" y="610"/>
                </a:lnTo>
                <a:lnTo>
                  <a:pt x="1303" y="863"/>
                </a:lnTo>
                <a:lnTo>
                  <a:pt x="1450" y="936"/>
                </a:lnTo>
                <a:lnTo>
                  <a:pt x="1667" y="997"/>
                </a:lnTo>
                <a:lnTo>
                  <a:pt x="2033" y="983"/>
                </a:lnTo>
                <a:lnTo>
                  <a:pt x="2392" y="915"/>
                </a:lnTo>
                <a:lnTo>
                  <a:pt x="2771" y="834"/>
                </a:lnTo>
                <a:lnTo>
                  <a:pt x="3849" y="543"/>
                </a:lnTo>
                <a:lnTo>
                  <a:pt x="3847" y="1247"/>
                </a:lnTo>
                <a:lnTo>
                  <a:pt x="7" y="1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740E0C">
                  <a:alpha val="10001"/>
                </a:srgbClr>
              </a:gs>
              <a:gs pos="100000">
                <a:srgbClr val="FB1E19">
                  <a:alpha val="5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70663" name="Freeform 6"/>
          <p:cNvSpPr>
            <a:spLocks/>
          </p:cNvSpPr>
          <p:nvPr/>
        </p:nvSpPr>
        <p:spPr bwMode="auto">
          <a:xfrm>
            <a:off x="1666875" y="3106738"/>
            <a:ext cx="3065463" cy="2573337"/>
          </a:xfrm>
          <a:custGeom>
            <a:avLst/>
            <a:gdLst>
              <a:gd name="T0" fmla="*/ 2147483647 w 1931"/>
              <a:gd name="T1" fmla="*/ 0 h 1621"/>
              <a:gd name="T2" fmla="*/ 2147483647 w 1931"/>
              <a:gd name="T3" fmla="*/ 2147483647 h 1621"/>
              <a:gd name="T4" fmla="*/ 2147483647 w 1931"/>
              <a:gd name="T5" fmla="*/ 2147483647 h 1621"/>
              <a:gd name="T6" fmla="*/ 2147483647 w 1931"/>
              <a:gd name="T7" fmla="*/ 2147483647 h 1621"/>
              <a:gd name="T8" fmla="*/ 2147483647 w 1931"/>
              <a:gd name="T9" fmla="*/ 2147483647 h 1621"/>
              <a:gd name="T10" fmla="*/ 2147483647 w 1931"/>
              <a:gd name="T11" fmla="*/ 2147483647 h 1621"/>
              <a:gd name="T12" fmla="*/ 2147483647 w 1931"/>
              <a:gd name="T13" fmla="*/ 2147483647 h 1621"/>
              <a:gd name="T14" fmla="*/ 2147483647 w 1931"/>
              <a:gd name="T15" fmla="*/ 2147483647 h 1621"/>
              <a:gd name="T16" fmla="*/ 2147483647 w 1931"/>
              <a:gd name="T17" fmla="*/ 2147483647 h 1621"/>
              <a:gd name="T18" fmla="*/ 2147483647 w 1931"/>
              <a:gd name="T19" fmla="*/ 2147483647 h 1621"/>
              <a:gd name="T20" fmla="*/ 2147483647 w 1931"/>
              <a:gd name="T21" fmla="*/ 2147483647 h 1621"/>
              <a:gd name="T22" fmla="*/ 2147483647 w 1931"/>
              <a:gd name="T23" fmla="*/ 2147483647 h 1621"/>
              <a:gd name="T24" fmla="*/ 2147483647 w 1931"/>
              <a:gd name="T25" fmla="*/ 2147483647 h 1621"/>
              <a:gd name="T26" fmla="*/ 2147483647 w 1931"/>
              <a:gd name="T27" fmla="*/ 2147483647 h 1621"/>
              <a:gd name="T28" fmla="*/ 2147483647 w 1931"/>
              <a:gd name="T29" fmla="*/ 2147483647 h 1621"/>
              <a:gd name="T30" fmla="*/ 2147483647 w 1931"/>
              <a:gd name="T31" fmla="*/ 2147483647 h 1621"/>
              <a:gd name="T32" fmla="*/ 2147483647 w 1931"/>
              <a:gd name="T33" fmla="*/ 2147483647 h 1621"/>
              <a:gd name="T34" fmla="*/ 0 w 1931"/>
              <a:gd name="T35" fmla="*/ 2147483647 h 1621"/>
              <a:gd name="T36" fmla="*/ 2147483647 w 1931"/>
              <a:gd name="T37" fmla="*/ 0 h 162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31"/>
              <a:gd name="T58" fmla="*/ 0 h 1621"/>
              <a:gd name="T59" fmla="*/ 1931 w 1931"/>
              <a:gd name="T60" fmla="*/ 1621 h 162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31" h="1621">
                <a:moveTo>
                  <a:pt x="3" y="0"/>
                </a:moveTo>
                <a:cubicBezTo>
                  <a:pt x="27" y="33"/>
                  <a:pt x="52" y="62"/>
                  <a:pt x="78" y="93"/>
                </a:cubicBezTo>
                <a:cubicBezTo>
                  <a:pt x="96" y="114"/>
                  <a:pt x="112" y="119"/>
                  <a:pt x="122" y="150"/>
                </a:cubicBezTo>
                <a:cubicBezTo>
                  <a:pt x="131" y="180"/>
                  <a:pt x="141" y="239"/>
                  <a:pt x="160" y="262"/>
                </a:cubicBezTo>
                <a:cubicBezTo>
                  <a:pt x="174" y="279"/>
                  <a:pt x="195" y="279"/>
                  <a:pt x="210" y="294"/>
                </a:cubicBezTo>
                <a:lnTo>
                  <a:pt x="335" y="275"/>
                </a:lnTo>
                <a:lnTo>
                  <a:pt x="431" y="419"/>
                </a:lnTo>
                <a:lnTo>
                  <a:pt x="527" y="515"/>
                </a:lnTo>
                <a:lnTo>
                  <a:pt x="719" y="755"/>
                </a:lnTo>
                <a:lnTo>
                  <a:pt x="767" y="803"/>
                </a:lnTo>
                <a:lnTo>
                  <a:pt x="815" y="659"/>
                </a:lnTo>
                <a:lnTo>
                  <a:pt x="863" y="1091"/>
                </a:lnTo>
                <a:lnTo>
                  <a:pt x="863" y="1187"/>
                </a:lnTo>
                <a:lnTo>
                  <a:pt x="1007" y="1331"/>
                </a:lnTo>
                <a:lnTo>
                  <a:pt x="1159" y="1377"/>
                </a:lnTo>
                <a:lnTo>
                  <a:pt x="1396" y="1471"/>
                </a:lnTo>
                <a:lnTo>
                  <a:pt x="1931" y="1621"/>
                </a:lnTo>
                <a:lnTo>
                  <a:pt x="0" y="1614"/>
                </a:lnTo>
                <a:lnTo>
                  <a:pt x="3" y="0"/>
                </a:lnTo>
                <a:close/>
              </a:path>
            </a:pathLst>
          </a:custGeom>
          <a:gradFill rotWithShape="1">
            <a:gsLst>
              <a:gs pos="0">
                <a:srgbClr val="DDAF07">
                  <a:alpha val="50000"/>
                </a:srgbClr>
              </a:gs>
              <a:gs pos="100000">
                <a:srgbClr val="665103">
                  <a:alpha val="10001"/>
                </a:srgb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70664" name="Text Box 7"/>
          <p:cNvSpPr txBox="1">
            <a:spLocks noChangeArrowheads="1"/>
          </p:cNvSpPr>
          <p:nvPr/>
        </p:nvSpPr>
        <p:spPr bwMode="auto">
          <a:xfrm>
            <a:off x="3754438" y="3184525"/>
            <a:ext cx="223043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7C80"/>
                </a:solidFill>
                <a:latin typeface="Tahoma" pitchFamily="34" charset="0"/>
              </a:rPr>
              <a:t>Hardware Limit</a:t>
            </a:r>
          </a:p>
        </p:txBody>
      </p:sp>
      <p:sp>
        <p:nvSpPr>
          <p:cNvPr id="70665" name="Text Box 8"/>
          <p:cNvSpPr txBox="1">
            <a:spLocks noChangeArrowheads="1"/>
          </p:cNvSpPr>
          <p:nvPr/>
        </p:nvSpPr>
        <p:spPr bwMode="auto">
          <a:xfrm>
            <a:off x="3754438" y="2727325"/>
            <a:ext cx="21653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FFCC00"/>
                </a:solidFill>
                <a:latin typeface="Tahoma" pitchFamily="34" charset="0"/>
              </a:rPr>
              <a:t>Length Control</a:t>
            </a:r>
          </a:p>
        </p:txBody>
      </p:sp>
      <p:sp>
        <p:nvSpPr>
          <p:cNvPr id="70666" name="Text Box 9"/>
          <p:cNvSpPr txBox="1">
            <a:spLocks noChangeArrowheads="1"/>
          </p:cNvSpPr>
          <p:nvPr/>
        </p:nvSpPr>
        <p:spPr bwMode="auto">
          <a:xfrm>
            <a:off x="3754438" y="2270125"/>
            <a:ext cx="22733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rgbClr val="00CC00"/>
                </a:solidFill>
                <a:latin typeface="Tahoma" pitchFamily="34" charset="0"/>
              </a:rPr>
              <a:t>Angular Control</a:t>
            </a:r>
          </a:p>
        </p:txBody>
      </p:sp>
      <p:sp>
        <p:nvSpPr>
          <p:cNvPr id="70667" name="Text Box 10"/>
          <p:cNvSpPr txBox="1">
            <a:spLocks noChangeArrowheads="1"/>
          </p:cNvSpPr>
          <p:nvPr/>
        </p:nvSpPr>
        <p:spPr bwMode="auto">
          <a:xfrm>
            <a:off x="3754438" y="1812925"/>
            <a:ext cx="14287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b="0">
                <a:solidFill>
                  <a:schemeClr val="accent1"/>
                </a:solidFill>
                <a:latin typeface="Tahoma" pitchFamily="34" charset="0"/>
              </a:rPr>
              <a:t>Acoustics</a:t>
            </a:r>
          </a:p>
        </p:txBody>
      </p:sp>
      <p:sp>
        <p:nvSpPr>
          <p:cNvPr id="70668" name="Freeform 11"/>
          <p:cNvSpPr>
            <a:spLocks/>
          </p:cNvSpPr>
          <p:nvPr/>
        </p:nvSpPr>
        <p:spPr bwMode="auto">
          <a:xfrm>
            <a:off x="1670050" y="2679700"/>
            <a:ext cx="1371600" cy="3022600"/>
          </a:xfrm>
          <a:custGeom>
            <a:avLst/>
            <a:gdLst>
              <a:gd name="T0" fmla="*/ 2147483647 w 864"/>
              <a:gd name="T1" fmla="*/ 2147483647 h 1904"/>
              <a:gd name="T2" fmla="*/ 2147483647 w 864"/>
              <a:gd name="T3" fmla="*/ 2147483647 h 1904"/>
              <a:gd name="T4" fmla="*/ 2147483647 w 864"/>
              <a:gd name="T5" fmla="*/ 2147483647 h 1904"/>
              <a:gd name="T6" fmla="*/ 2147483647 w 864"/>
              <a:gd name="T7" fmla="*/ 2147483647 h 1904"/>
              <a:gd name="T8" fmla="*/ 2147483647 w 864"/>
              <a:gd name="T9" fmla="*/ 2147483647 h 1904"/>
              <a:gd name="T10" fmla="*/ 2147483647 w 864"/>
              <a:gd name="T11" fmla="*/ 2147483647 h 1904"/>
              <a:gd name="T12" fmla="*/ 2147483647 w 864"/>
              <a:gd name="T13" fmla="*/ 2147483647 h 1904"/>
              <a:gd name="T14" fmla="*/ 2147483647 w 864"/>
              <a:gd name="T15" fmla="*/ 2147483647 h 1904"/>
              <a:gd name="T16" fmla="*/ 2147483647 w 864"/>
              <a:gd name="T17" fmla="*/ 2147483647 h 1904"/>
              <a:gd name="T18" fmla="*/ 2147483647 w 864"/>
              <a:gd name="T19" fmla="*/ 2147483647 h 1904"/>
              <a:gd name="T20" fmla="*/ 2147483647 w 864"/>
              <a:gd name="T21" fmla="*/ 2147483647 h 1904"/>
              <a:gd name="T22" fmla="*/ 0 w 864"/>
              <a:gd name="T23" fmla="*/ 2147483647 h 1904"/>
              <a:gd name="T24" fmla="*/ 2147483647 w 864"/>
              <a:gd name="T25" fmla="*/ 0 h 19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64"/>
              <a:gd name="T40" fmla="*/ 0 h 1904"/>
              <a:gd name="T41" fmla="*/ 864 w 864"/>
              <a:gd name="T42" fmla="*/ 1904 h 19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64" h="1904">
                <a:moveTo>
                  <a:pt x="47" y="122"/>
                </a:moveTo>
                <a:lnTo>
                  <a:pt x="115" y="278"/>
                </a:lnTo>
                <a:lnTo>
                  <a:pt x="189" y="271"/>
                </a:lnTo>
                <a:lnTo>
                  <a:pt x="243" y="264"/>
                </a:lnTo>
                <a:lnTo>
                  <a:pt x="270" y="224"/>
                </a:lnTo>
                <a:lnTo>
                  <a:pt x="285" y="170"/>
                </a:lnTo>
                <a:lnTo>
                  <a:pt x="325" y="264"/>
                </a:lnTo>
                <a:lnTo>
                  <a:pt x="406" y="386"/>
                </a:lnTo>
                <a:lnTo>
                  <a:pt x="486" y="470"/>
                </a:lnTo>
                <a:lnTo>
                  <a:pt x="624" y="944"/>
                </a:lnTo>
                <a:lnTo>
                  <a:pt x="864" y="1904"/>
                </a:lnTo>
                <a:lnTo>
                  <a:pt x="0" y="1904"/>
                </a:lnTo>
                <a:lnTo>
                  <a:pt x="6" y="0"/>
                </a:lnTo>
              </a:path>
            </a:pathLst>
          </a:custGeom>
          <a:gradFill rotWithShape="1">
            <a:gsLst>
              <a:gs pos="0">
                <a:srgbClr val="00CC00">
                  <a:alpha val="39998"/>
                </a:srgbClr>
              </a:gs>
              <a:gs pos="100000">
                <a:srgbClr val="005E00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095692" name="Freeform 12"/>
          <p:cNvSpPr>
            <a:spLocks/>
          </p:cNvSpPr>
          <p:nvPr/>
        </p:nvSpPr>
        <p:spPr bwMode="auto">
          <a:xfrm>
            <a:off x="2152650" y="3235325"/>
            <a:ext cx="3592513" cy="2479675"/>
          </a:xfrm>
          <a:custGeom>
            <a:avLst/>
            <a:gdLst/>
            <a:ahLst/>
            <a:cxnLst>
              <a:cxn ang="0">
                <a:pos x="559" y="645"/>
              </a:cxn>
              <a:cxn ang="0">
                <a:pos x="602" y="770"/>
              </a:cxn>
              <a:cxn ang="0">
                <a:pos x="621" y="776"/>
              </a:cxn>
              <a:cxn ang="0">
                <a:pos x="860" y="1006"/>
              </a:cxn>
              <a:cxn ang="0">
                <a:pos x="969" y="897"/>
              </a:cxn>
              <a:cxn ang="0">
                <a:pos x="1009" y="992"/>
              </a:cxn>
              <a:cxn ang="0">
                <a:pos x="1095" y="1060"/>
              </a:cxn>
              <a:cxn ang="0">
                <a:pos x="1143" y="1108"/>
              </a:cxn>
              <a:cxn ang="0">
                <a:pos x="1143" y="1060"/>
              </a:cxn>
              <a:cxn ang="0">
                <a:pos x="1239" y="1108"/>
              </a:cxn>
              <a:cxn ang="0">
                <a:pos x="1239" y="1156"/>
              </a:cxn>
              <a:cxn ang="0">
                <a:pos x="1287" y="1108"/>
              </a:cxn>
              <a:cxn ang="0">
                <a:pos x="1287" y="1204"/>
              </a:cxn>
              <a:cxn ang="0">
                <a:pos x="1335" y="1108"/>
              </a:cxn>
              <a:cxn ang="0">
                <a:pos x="1382" y="1209"/>
              </a:cxn>
              <a:cxn ang="0">
                <a:pos x="1431" y="1204"/>
              </a:cxn>
              <a:cxn ang="0">
                <a:pos x="1457" y="1101"/>
              </a:cxn>
              <a:cxn ang="0">
                <a:pos x="1524" y="1101"/>
              </a:cxn>
              <a:cxn ang="0">
                <a:pos x="1565" y="1148"/>
              </a:cxn>
              <a:cxn ang="0">
                <a:pos x="1626" y="1189"/>
              </a:cxn>
              <a:cxn ang="0">
                <a:pos x="1748" y="1209"/>
              </a:cxn>
              <a:cxn ang="0">
                <a:pos x="1863" y="1204"/>
              </a:cxn>
              <a:cxn ang="0">
                <a:pos x="1959" y="1204"/>
              </a:cxn>
              <a:cxn ang="0">
                <a:pos x="2039" y="1128"/>
              </a:cxn>
              <a:cxn ang="0">
                <a:pos x="2103" y="1108"/>
              </a:cxn>
              <a:cxn ang="0">
                <a:pos x="2161" y="1121"/>
              </a:cxn>
              <a:cxn ang="0">
                <a:pos x="2250" y="1182"/>
              </a:cxn>
              <a:cxn ang="0">
                <a:pos x="2263" y="1562"/>
              </a:cxn>
              <a:cxn ang="0">
                <a:pos x="0" y="1555"/>
              </a:cxn>
              <a:cxn ang="0">
                <a:pos x="164" y="213"/>
              </a:cxn>
              <a:cxn ang="0">
                <a:pos x="233" y="12"/>
              </a:cxn>
              <a:cxn ang="0">
                <a:pos x="327" y="0"/>
              </a:cxn>
              <a:cxn ang="0">
                <a:pos x="340" y="313"/>
              </a:cxn>
              <a:cxn ang="0">
                <a:pos x="452" y="576"/>
              </a:cxn>
              <a:cxn ang="0">
                <a:pos x="519" y="388"/>
              </a:cxn>
              <a:cxn ang="0">
                <a:pos x="546" y="570"/>
              </a:cxn>
            </a:cxnLst>
            <a:rect l="0" t="0" r="r" b="b"/>
            <a:pathLst>
              <a:path w="2263" h="1562">
                <a:moveTo>
                  <a:pt x="559" y="645"/>
                </a:moveTo>
                <a:cubicBezTo>
                  <a:pt x="584" y="701"/>
                  <a:pt x="554" y="745"/>
                  <a:pt x="602" y="770"/>
                </a:cubicBezTo>
                <a:cubicBezTo>
                  <a:pt x="608" y="773"/>
                  <a:pt x="621" y="776"/>
                  <a:pt x="621" y="776"/>
                </a:cubicBezTo>
                <a:lnTo>
                  <a:pt x="860" y="1006"/>
                </a:lnTo>
                <a:lnTo>
                  <a:pt x="969" y="897"/>
                </a:lnTo>
                <a:lnTo>
                  <a:pt x="1009" y="992"/>
                </a:lnTo>
                <a:lnTo>
                  <a:pt x="1095" y="1060"/>
                </a:lnTo>
                <a:lnTo>
                  <a:pt x="1143" y="1108"/>
                </a:lnTo>
                <a:lnTo>
                  <a:pt x="1143" y="1060"/>
                </a:lnTo>
                <a:lnTo>
                  <a:pt x="1239" y="1108"/>
                </a:lnTo>
                <a:lnTo>
                  <a:pt x="1239" y="1156"/>
                </a:lnTo>
                <a:lnTo>
                  <a:pt x="1287" y="1108"/>
                </a:lnTo>
                <a:lnTo>
                  <a:pt x="1287" y="1204"/>
                </a:lnTo>
                <a:lnTo>
                  <a:pt x="1335" y="1108"/>
                </a:lnTo>
                <a:lnTo>
                  <a:pt x="1382" y="1209"/>
                </a:lnTo>
                <a:lnTo>
                  <a:pt x="1431" y="1204"/>
                </a:lnTo>
                <a:lnTo>
                  <a:pt x="1457" y="1101"/>
                </a:lnTo>
                <a:lnTo>
                  <a:pt x="1524" y="1101"/>
                </a:lnTo>
                <a:lnTo>
                  <a:pt x="1565" y="1148"/>
                </a:lnTo>
                <a:lnTo>
                  <a:pt x="1626" y="1189"/>
                </a:lnTo>
                <a:lnTo>
                  <a:pt x="1748" y="1209"/>
                </a:lnTo>
                <a:lnTo>
                  <a:pt x="1863" y="1204"/>
                </a:lnTo>
                <a:lnTo>
                  <a:pt x="1959" y="1204"/>
                </a:lnTo>
                <a:lnTo>
                  <a:pt x="2039" y="1128"/>
                </a:lnTo>
                <a:lnTo>
                  <a:pt x="2103" y="1108"/>
                </a:lnTo>
                <a:lnTo>
                  <a:pt x="2161" y="1121"/>
                </a:lnTo>
                <a:lnTo>
                  <a:pt x="2250" y="1182"/>
                </a:lnTo>
                <a:lnTo>
                  <a:pt x="2263" y="1562"/>
                </a:lnTo>
                <a:lnTo>
                  <a:pt x="0" y="1555"/>
                </a:lnTo>
                <a:lnTo>
                  <a:pt x="164" y="213"/>
                </a:lnTo>
                <a:lnTo>
                  <a:pt x="233" y="12"/>
                </a:lnTo>
                <a:lnTo>
                  <a:pt x="327" y="0"/>
                </a:lnTo>
                <a:lnTo>
                  <a:pt x="340" y="313"/>
                </a:lnTo>
                <a:lnTo>
                  <a:pt x="452" y="576"/>
                </a:lnTo>
                <a:lnTo>
                  <a:pt x="519" y="388"/>
                </a:lnTo>
                <a:lnTo>
                  <a:pt x="546" y="570"/>
                </a:lnTo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gamma/>
                  <a:shade val="46275"/>
                  <a:invGamma/>
                  <a:alpha val="28999"/>
                </a:schemeClr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70670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animation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795" name="Picture 3" descr="animation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796" name="Picture 4" descr="animation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797" name="Picture 5" descr="animation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798" name="Picture 6" descr="animation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799" name="Picture 7" descr="animation0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00" name="Picture 8" descr="animation0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01" name="Picture 9" descr="animation0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02" name="Picture 10" descr="animation0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03" name="Picture 11" descr="animation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04" name="Picture 12" descr="animation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2813" y="912813"/>
            <a:ext cx="78343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Evolutie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van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gevoeligheid</a:t>
            </a:r>
            <a:endParaRPr lang="fr-FR" altLang="ja-JP" sz="2800" kern="1200" dirty="0" err="1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7169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Gravitatie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2058" name="Rectangle 2100"/>
          <p:cNvSpPr>
            <a:spLocks noChangeArrowheads="1"/>
          </p:cNvSpPr>
          <p:nvPr/>
        </p:nvSpPr>
        <p:spPr bwMode="auto">
          <a:xfrm>
            <a:off x="307975" y="1071563"/>
            <a:ext cx="72739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err="1">
                <a:solidFill>
                  <a:srgbClr val="6C18B0"/>
                </a:solidFill>
              </a:rPr>
              <a:t>Newtons</a:t>
            </a:r>
            <a:r>
              <a:rPr lang="en-US" sz="2100" b="0" dirty="0">
                <a:solidFill>
                  <a:srgbClr val="6C18B0"/>
                </a:solidFill>
              </a:rPr>
              <a:t> </a:t>
            </a:r>
            <a:r>
              <a:rPr lang="en-US" sz="2100" b="0" dirty="0" err="1">
                <a:solidFill>
                  <a:srgbClr val="6C18B0"/>
                </a:solidFill>
              </a:rPr>
              <a:t>zwaartekrachtstheorie</a:t>
            </a:r>
            <a:r>
              <a:rPr lang="en-US" sz="2100" b="0" dirty="0">
                <a:solidFill>
                  <a:srgbClr val="6C18B0"/>
                </a:solidFill>
              </a:rPr>
              <a:t> (1687) </a:t>
            </a: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Gravitatie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is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een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kracht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die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massa’s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op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elkaar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uitoefenen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Deze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kracht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is </a:t>
            </a:r>
            <a:r>
              <a:rPr kumimoji="1" lang="en-US" altLang="ja-JP" sz="1800" b="0" i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instantaan</a:t>
            </a: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err="1">
                <a:solidFill>
                  <a:srgbClr val="6C18B0"/>
                </a:solidFill>
              </a:rPr>
              <a:t>Einsteins</a:t>
            </a:r>
            <a:r>
              <a:rPr lang="en-US" sz="2100" b="0" dirty="0">
                <a:solidFill>
                  <a:srgbClr val="6C18B0"/>
                </a:solidFill>
              </a:rPr>
              <a:t> </a:t>
            </a:r>
            <a:r>
              <a:rPr lang="en-US" sz="2100" b="0" dirty="0" err="1">
                <a:solidFill>
                  <a:srgbClr val="6C18B0"/>
                </a:solidFill>
              </a:rPr>
              <a:t>speciale</a:t>
            </a:r>
            <a:r>
              <a:rPr lang="en-US" sz="2100" b="0" dirty="0">
                <a:solidFill>
                  <a:srgbClr val="6C18B0"/>
                </a:solidFill>
              </a:rPr>
              <a:t> </a:t>
            </a:r>
            <a:r>
              <a:rPr lang="en-US" sz="2100" b="0" dirty="0" err="1">
                <a:solidFill>
                  <a:srgbClr val="6C18B0"/>
                </a:solidFill>
              </a:rPr>
              <a:t>relativiteitstheorie</a:t>
            </a:r>
            <a:r>
              <a:rPr lang="en-US" sz="2100" b="0" dirty="0">
                <a:solidFill>
                  <a:srgbClr val="6C18B0"/>
                </a:solidFill>
              </a:rPr>
              <a:t> (1905)</a:t>
            </a: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Natuurwetten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zien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er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hetzelfde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uit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voor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alle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inertiële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waarnemers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Licht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beweegt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met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dezelfde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snelheid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volgens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alle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waarnemers</a:t>
            </a: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→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Nauwe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relatie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tussen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ruimte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en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tijd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(“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ruimtetijd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”)</a:t>
            </a:r>
          </a:p>
          <a:p>
            <a:pPr eaLnBrk="1" hangingPunct="1">
              <a:defRPr/>
            </a:pP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→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Informatie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kan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hoogstens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met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lichtsnelheid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worden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overgedragen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Hoe past </a:t>
            </a:r>
            <a:r>
              <a:rPr kumimoji="1" lang="en-US" altLang="ja-JP" sz="1800" b="0" i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zwaartekracht</a:t>
            </a: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i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hierin</a:t>
            </a: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?</a:t>
            </a: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lvl="1" eaLnBrk="1" hangingPunct="1"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endParaRPr lang="en-US" sz="1800" b="0" dirty="0"/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</p:txBody>
      </p:sp>
      <p:cxnSp>
        <p:nvCxnSpPr>
          <p:cNvPr id="3789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37894" name="Picture 53" descr="GFor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2700" y="885825"/>
            <a:ext cx="27813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54" descr="F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2475" y="2513013"/>
            <a:ext cx="971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6"/>
          <p:cNvPicPr>
            <a:picLocks noChangeAspect="1" noChangeArrowheads="1"/>
          </p:cNvPicPr>
          <p:nvPr/>
        </p:nvPicPr>
        <p:blipFill>
          <a:blip r:embed="rId3" cstate="print"/>
          <a:srcRect t="6854" r="5313" b="2448"/>
          <a:stretch>
            <a:fillRect/>
          </a:stretch>
        </p:blipFill>
        <p:spPr bwMode="auto">
          <a:xfrm>
            <a:off x="2357438" y="877888"/>
            <a:ext cx="6346825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073150" y="5226050"/>
            <a:ext cx="5959475" cy="523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r>
              <a:rPr lang="en-US" sz="1700" b="0" dirty="0">
                <a:latin typeface="+mn-lt"/>
              </a:rPr>
              <a:t>De horizon (</a:t>
            </a:r>
            <a:r>
              <a:rPr lang="en-US" sz="1700" b="0" dirty="0" err="1">
                <a:latin typeface="+mn-lt"/>
              </a:rPr>
              <a:t>optimale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orientatie</a:t>
            </a:r>
            <a:r>
              <a:rPr lang="en-US" sz="1700" b="0" dirty="0">
                <a:latin typeface="+mn-lt"/>
              </a:rPr>
              <a:t>) </a:t>
            </a:r>
            <a:r>
              <a:rPr lang="en-US" sz="1700" b="0" dirty="0" err="1">
                <a:latin typeface="+mn-lt"/>
              </a:rPr>
              <a:t>voor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een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binair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systeem</a:t>
            </a:r>
            <a:r>
              <a:rPr lang="en-US" sz="1700" b="0" dirty="0">
                <a:latin typeface="+mn-lt"/>
              </a:rPr>
              <a:t> van twee 10 </a:t>
            </a:r>
            <a:r>
              <a:rPr lang="en-US" sz="1700" b="0" dirty="0" err="1">
                <a:latin typeface="+mn-lt"/>
              </a:rPr>
              <a:t>zonnemassa’s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zwarte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gaten</a:t>
            </a:r>
            <a:r>
              <a:rPr lang="en-US" sz="1700" b="0" dirty="0">
                <a:latin typeface="+mn-lt"/>
              </a:rPr>
              <a:t> is 63 </a:t>
            </a:r>
            <a:r>
              <a:rPr lang="en-US" sz="1700" b="0" dirty="0" err="1">
                <a:latin typeface="+mn-lt"/>
              </a:rPr>
              <a:t>Mpc</a:t>
            </a:r>
            <a:endParaRPr lang="en-US" sz="1700" b="0" dirty="0">
              <a:latin typeface="+mn-lt"/>
            </a:endParaRPr>
          </a:p>
        </p:txBody>
      </p:sp>
      <p:sp>
        <p:nvSpPr>
          <p:cNvPr id="72708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Interferometers – gevoeligheid</a:t>
            </a:r>
          </a:p>
        </p:txBody>
      </p:sp>
      <p:cxnSp>
        <p:nvCxnSpPr>
          <p:cNvPr id="72709" name="Straight Connector 11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4" cstate="print"/>
          <a:srcRect t="6854" r="5313" b="2448"/>
          <a:stretch>
            <a:fillRect/>
          </a:stretch>
        </p:blipFill>
        <p:spPr bwMode="auto">
          <a:xfrm>
            <a:off x="2357438" y="877888"/>
            <a:ext cx="6346825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082675" y="5826125"/>
            <a:ext cx="7327900" cy="393700"/>
            <a:chOff x="1082675" y="5826125"/>
            <a:chExt cx="7327900" cy="393700"/>
          </a:xfrm>
        </p:grpSpPr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082675" y="5902325"/>
              <a:ext cx="7327900" cy="26193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lvl="1">
                <a:spcAft>
                  <a:spcPct val="40000"/>
                </a:spcAft>
                <a:buClr>
                  <a:schemeClr val="bg1"/>
                </a:buClr>
                <a:buSzPct val="75000"/>
                <a:defRPr/>
              </a:pPr>
              <a:r>
                <a:rPr lang="en-US" sz="1700" b="0" dirty="0" err="1">
                  <a:latin typeface="+mn-lt"/>
                </a:rPr>
                <a:t>Vergelijk</a:t>
              </a:r>
              <a:r>
                <a:rPr lang="en-US" sz="1700" b="0" dirty="0">
                  <a:latin typeface="+mn-lt"/>
                </a:rPr>
                <a:t> met </a:t>
              </a:r>
              <a:r>
                <a:rPr lang="en-US" sz="1700" b="0" dirty="0" err="1">
                  <a:latin typeface="+mn-lt"/>
                </a:rPr>
                <a:t>wortel</a:t>
              </a:r>
              <a:r>
                <a:rPr lang="en-US" sz="1700" b="0" dirty="0">
                  <a:latin typeface="+mn-lt"/>
                </a:rPr>
                <a:t> </a:t>
              </a:r>
              <a:r>
                <a:rPr lang="en-US" sz="1700" b="0" dirty="0" err="1">
                  <a:latin typeface="+mn-lt"/>
                </a:rPr>
                <a:t>uit</a:t>
              </a:r>
              <a:r>
                <a:rPr lang="en-US" sz="1700" b="0" dirty="0">
                  <a:latin typeface="+mn-lt"/>
                </a:rPr>
                <a:t> Planck </a:t>
              </a:r>
              <a:r>
                <a:rPr lang="en-US" sz="1700" b="0" dirty="0" err="1">
                  <a:latin typeface="+mn-lt"/>
                </a:rPr>
                <a:t>tijd</a:t>
              </a:r>
              <a:r>
                <a:rPr lang="en-US" sz="1700" b="0" dirty="0">
                  <a:latin typeface="+mn-lt"/>
                </a:rPr>
                <a:t>:  </a:t>
              </a:r>
            </a:p>
          </p:txBody>
        </p:sp>
        <p:graphicFrame>
          <p:nvGraphicFramePr>
            <p:cNvPr id="11267" name="Object 6"/>
            <p:cNvGraphicFramePr>
              <a:graphicFrameLocks noChangeAspect="1"/>
            </p:cNvGraphicFramePr>
            <p:nvPr/>
          </p:nvGraphicFramePr>
          <p:xfrm>
            <a:off x="5454650" y="5826125"/>
            <a:ext cx="2909888" cy="393700"/>
          </p:xfrm>
          <a:graphic>
            <a:graphicData uri="http://schemas.openxmlformats.org/presentationml/2006/ole">
              <p:oleObj spid="_x0000_s11267" name="Equation" r:id="rId5" imgW="2158920" imgH="291960" progId="Equation.3">
                <p:embed/>
              </p:oleObj>
            </a:graphicData>
          </a:graphic>
        </p:graphicFrame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076325" y="6327775"/>
            <a:ext cx="7731125" cy="342900"/>
            <a:chOff x="1076325" y="6327775"/>
            <a:chExt cx="7315200" cy="342900"/>
          </a:xfrm>
        </p:grpSpPr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076325" y="6359525"/>
              <a:ext cx="7315200" cy="26193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lvl="1">
                <a:spcAft>
                  <a:spcPct val="40000"/>
                </a:spcAft>
                <a:buClr>
                  <a:schemeClr val="bg1"/>
                </a:buClr>
                <a:buSzPct val="75000"/>
                <a:defRPr/>
              </a:pPr>
              <a:r>
                <a:rPr lang="en-US" sz="1700" b="0" dirty="0" err="1">
                  <a:latin typeface="+mn-lt"/>
                </a:rPr>
                <a:t>Voor</a:t>
              </a:r>
              <a:r>
                <a:rPr lang="en-US" sz="1700" b="0" dirty="0">
                  <a:latin typeface="+mn-lt"/>
                </a:rPr>
                <a:t>                                      </a:t>
              </a:r>
              <a:r>
                <a:rPr lang="en-US" sz="1700" b="0" dirty="0" err="1">
                  <a:latin typeface="+mn-lt"/>
                </a:rPr>
                <a:t>mogelijk</a:t>
              </a:r>
              <a:r>
                <a:rPr lang="en-US" sz="1700" b="0" dirty="0">
                  <a:latin typeface="+mn-lt"/>
                </a:rPr>
                <a:t> </a:t>
              </a:r>
              <a:r>
                <a:rPr lang="en-US" sz="1700" b="0" dirty="0" err="1">
                  <a:latin typeface="+mn-lt"/>
                </a:rPr>
                <a:t>om</a:t>
              </a:r>
              <a:r>
                <a:rPr lang="en-US" sz="1700" b="0" dirty="0">
                  <a:latin typeface="+mn-lt"/>
                </a:rPr>
                <a:t> details op Planck </a:t>
              </a:r>
              <a:r>
                <a:rPr lang="en-US" sz="1700" b="0" dirty="0" err="1">
                  <a:latin typeface="+mn-lt"/>
                </a:rPr>
                <a:t>schaal</a:t>
              </a:r>
              <a:r>
                <a:rPr lang="en-US" sz="1700" b="0" dirty="0">
                  <a:latin typeface="+mn-lt"/>
                </a:rPr>
                <a:t> </a:t>
              </a:r>
              <a:r>
                <a:rPr lang="en-US" sz="1700" b="0" dirty="0" err="1">
                  <a:latin typeface="+mn-lt"/>
                </a:rPr>
                <a:t>te</a:t>
              </a:r>
              <a:r>
                <a:rPr lang="en-US" sz="1700" b="0" dirty="0">
                  <a:latin typeface="+mn-lt"/>
                </a:rPr>
                <a:t> </a:t>
              </a:r>
              <a:r>
                <a:rPr lang="en-US" sz="1700" b="0" dirty="0" err="1">
                  <a:latin typeface="+mn-lt"/>
                </a:rPr>
                <a:t>zien</a:t>
              </a:r>
              <a:endParaRPr lang="en-US" sz="1700" b="0" dirty="0">
                <a:latin typeface="+mn-lt"/>
              </a:endParaRPr>
            </a:p>
          </p:txBody>
        </p:sp>
        <p:graphicFrame>
          <p:nvGraphicFramePr>
            <p:cNvPr id="11266" name="Object 7"/>
            <p:cNvGraphicFramePr>
              <a:graphicFrameLocks noChangeAspect="1"/>
            </p:cNvGraphicFramePr>
            <p:nvPr/>
          </p:nvGraphicFramePr>
          <p:xfrm>
            <a:off x="1986009" y="6327775"/>
            <a:ext cx="2106612" cy="342900"/>
          </p:xfrm>
          <a:graphic>
            <a:graphicData uri="http://schemas.openxmlformats.org/presentationml/2006/ole">
              <p:oleObj spid="_x0000_s11266" name="Equation" r:id="rId6" imgW="1562040" imgH="253800" progId="Equation.3">
                <p:embed/>
              </p:oleObj>
            </a:graphicData>
          </a:graphic>
        </p:graphicFrame>
      </p:grpSp>
      <p:sp>
        <p:nvSpPr>
          <p:cNvPr id="11271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Interferometers – gevoeligheid</a:t>
            </a:r>
          </a:p>
        </p:txBody>
      </p:sp>
      <p:cxnSp>
        <p:nvCxnSpPr>
          <p:cNvPr id="11272" name="Straight Connector 11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V="1">
            <a:off x="2028825" y="3922713"/>
            <a:ext cx="6762750" cy="15875"/>
          </a:xfrm>
          <a:prstGeom prst="line">
            <a:avLst/>
          </a:prstGeom>
          <a:noFill/>
          <a:ln w="12700" algn="ctr">
            <a:solidFill>
              <a:srgbClr val="666699"/>
            </a:solidFill>
            <a:prstDash val="dash"/>
            <a:round/>
            <a:headEnd/>
            <a:tailEnd/>
          </a:ln>
        </p:spPr>
      </p:cxn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73150" y="5226050"/>
            <a:ext cx="5959475" cy="523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r>
              <a:rPr lang="en-US" sz="1700" b="0" dirty="0">
                <a:latin typeface="+mn-lt"/>
              </a:rPr>
              <a:t>De horizon (</a:t>
            </a:r>
            <a:r>
              <a:rPr lang="en-US" sz="1700" b="0" dirty="0" err="1">
                <a:latin typeface="+mn-lt"/>
              </a:rPr>
              <a:t>optimale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orientatie</a:t>
            </a:r>
            <a:r>
              <a:rPr lang="en-US" sz="1700" b="0" dirty="0">
                <a:latin typeface="+mn-lt"/>
              </a:rPr>
              <a:t>) </a:t>
            </a:r>
            <a:r>
              <a:rPr lang="en-US" sz="1700" b="0" dirty="0" err="1">
                <a:latin typeface="+mn-lt"/>
              </a:rPr>
              <a:t>voor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een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binair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systeem</a:t>
            </a:r>
            <a:r>
              <a:rPr lang="en-US" sz="1700" b="0" dirty="0">
                <a:latin typeface="+mn-lt"/>
              </a:rPr>
              <a:t> van twee 10 </a:t>
            </a:r>
            <a:r>
              <a:rPr lang="en-US" sz="1700" b="0" dirty="0" err="1">
                <a:latin typeface="+mn-lt"/>
              </a:rPr>
              <a:t>zonnemassa’s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zwarte</a:t>
            </a:r>
            <a:r>
              <a:rPr lang="en-US" sz="1700" b="0" dirty="0">
                <a:latin typeface="+mn-lt"/>
              </a:rPr>
              <a:t> </a:t>
            </a:r>
            <a:r>
              <a:rPr lang="en-US" sz="1700" b="0" dirty="0" err="1">
                <a:latin typeface="+mn-lt"/>
              </a:rPr>
              <a:t>gaten</a:t>
            </a:r>
            <a:r>
              <a:rPr lang="en-US" sz="1700" b="0" dirty="0">
                <a:latin typeface="+mn-lt"/>
              </a:rPr>
              <a:t> is 63 </a:t>
            </a:r>
            <a:r>
              <a:rPr lang="en-US" sz="1700" b="0" dirty="0" err="1">
                <a:latin typeface="+mn-lt"/>
              </a:rPr>
              <a:t>Mpc</a:t>
            </a:r>
            <a:endParaRPr lang="en-US" sz="1700" b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73731" name="Rectangle 2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0" y="2305050"/>
            <a:ext cx="5892800" cy="4552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Virgo joint analyses</a:t>
            </a:r>
          </a:p>
        </p:txBody>
      </p:sp>
      <p:sp>
        <p:nvSpPr>
          <p:cNvPr id="7373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20700" y="1173163"/>
            <a:ext cx="3362325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/>
              <a:t>Virgo – Bars  joint analysis</a:t>
            </a:r>
            <a:r>
              <a:rPr lang="en-US" sz="190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Burst events and stochastic signals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Bars, GEO600 and 2km Hanford in Astrowatch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smtClean="0"/>
              <a:t>Virgo – LIGO collaboration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Working group for burst, inspiral events, stochastic and periodic sources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Formal MoU</a:t>
            </a:r>
          </a:p>
          <a:p>
            <a:pPr>
              <a:lnSpc>
                <a:spcPct val="90000"/>
              </a:lnSpc>
            </a:pPr>
            <a:r>
              <a:rPr lang="en-US" sz="1900" smtClean="0"/>
              <a:t>Publish together</a:t>
            </a:r>
            <a:endParaRPr lang="en-US" sz="170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900" smtClean="0"/>
          </a:p>
          <a:p>
            <a:pPr lvl="1">
              <a:lnSpc>
                <a:spcPct val="90000"/>
              </a:lnSpc>
              <a:buFontTx/>
              <a:buNone/>
            </a:pPr>
            <a:endParaRPr lang="en-US" sz="1600" smtClean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23863" y="6399213"/>
            <a:ext cx="3846512" cy="2619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r>
              <a:rPr lang="en-US" sz="1700" dirty="0">
                <a:latin typeface="+mn-lt"/>
              </a:rPr>
              <a:t>Virgo now at &lt;1e-22 / </a:t>
            </a:r>
            <a:r>
              <a:rPr lang="en-US" sz="1700" dirty="0" err="1">
                <a:latin typeface="+mn-lt"/>
              </a:rPr>
              <a:t>rtHz</a:t>
            </a:r>
            <a:endParaRPr lang="en-US" sz="1700" dirty="0">
              <a:latin typeface="+mn-lt"/>
            </a:endParaRPr>
          </a:p>
        </p:txBody>
      </p:sp>
      <p:cxnSp>
        <p:nvCxnSpPr>
          <p:cNvPr id="73736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7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4613"/>
            <a:ext cx="9144000" cy="822325"/>
          </a:xfrm>
        </p:spPr>
        <p:txBody>
          <a:bodyPr/>
          <a:lstStyle/>
          <a:p>
            <a:pPr algn="ctr"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Straling</a:t>
            </a:r>
            <a:r>
              <a:rPr lang="en-GB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van </a:t>
            </a:r>
            <a:r>
              <a:rPr lang="en-GB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roterende</a:t>
            </a:r>
            <a:r>
              <a:rPr lang="en-GB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GB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neutronensterren</a:t>
            </a:r>
            <a:endParaRPr lang="en-GB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grpSp>
        <p:nvGrpSpPr>
          <p:cNvPr id="74756" name="Group 3"/>
          <p:cNvGrpSpPr>
            <a:grpSpLocks noChangeAspect="1"/>
          </p:cNvGrpSpPr>
          <p:nvPr/>
        </p:nvGrpSpPr>
        <p:grpSpPr bwMode="auto">
          <a:xfrm>
            <a:off x="5584825" y="1544638"/>
            <a:ext cx="2303463" cy="2254250"/>
            <a:chOff x="-354" y="734"/>
            <a:chExt cx="2653" cy="2470"/>
          </a:xfrm>
        </p:grpSpPr>
        <p:pic>
          <p:nvPicPr>
            <p:cNvPr id="74770" name="Picture 4" descr="wobbling"/>
            <p:cNvPicPr>
              <a:picLocks noChangeAspect="1" noChangeArrowheads="1"/>
            </p:cNvPicPr>
            <p:nvPr/>
          </p:nvPicPr>
          <p:blipFill>
            <a:blip r:embed="rId3" cstate="print"/>
            <a:srcRect l="22737" b="3302"/>
            <a:stretch>
              <a:fillRect/>
            </a:stretch>
          </p:blipFill>
          <p:spPr bwMode="auto">
            <a:xfrm>
              <a:off x="0" y="734"/>
              <a:ext cx="2299" cy="2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71" name="Text Box 5"/>
            <p:cNvSpPr txBox="1">
              <a:spLocks noChangeAspect="1" noChangeArrowheads="1"/>
            </p:cNvSpPr>
            <p:nvPr/>
          </p:nvSpPr>
          <p:spPr bwMode="auto">
            <a:xfrm>
              <a:off x="-354" y="2833"/>
              <a:ext cx="2614" cy="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Tollende neutronenster</a:t>
              </a:r>
            </a:p>
          </p:txBody>
        </p:sp>
      </p:grpSp>
      <p:grpSp>
        <p:nvGrpSpPr>
          <p:cNvPr id="74757" name="Group 6"/>
          <p:cNvGrpSpPr>
            <a:grpSpLocks/>
          </p:cNvGrpSpPr>
          <p:nvPr/>
        </p:nvGrpSpPr>
        <p:grpSpPr bwMode="auto">
          <a:xfrm>
            <a:off x="5765800" y="4233863"/>
            <a:ext cx="2232025" cy="2001837"/>
            <a:chOff x="4560" y="3078"/>
            <a:chExt cx="1081" cy="1031"/>
          </a:xfrm>
        </p:grpSpPr>
        <p:pic>
          <p:nvPicPr>
            <p:cNvPr id="74768" name="Picture 7" descr="RMOD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60" y="3078"/>
              <a:ext cx="1081" cy="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9" name="Text Box 8"/>
            <p:cNvSpPr txBox="1">
              <a:spLocks noChangeAspect="1" noChangeArrowheads="1"/>
            </p:cNvSpPr>
            <p:nvPr/>
          </p:nvSpPr>
          <p:spPr bwMode="auto">
            <a:xfrm>
              <a:off x="4814" y="3935"/>
              <a:ext cx="48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R-modes</a:t>
              </a:r>
            </a:p>
          </p:txBody>
        </p:sp>
      </p:grpSp>
      <p:grpSp>
        <p:nvGrpSpPr>
          <p:cNvPr id="74758" name="Group 9"/>
          <p:cNvGrpSpPr>
            <a:grpSpLocks noChangeAspect="1"/>
          </p:cNvGrpSpPr>
          <p:nvPr/>
        </p:nvGrpSpPr>
        <p:grpSpPr bwMode="auto">
          <a:xfrm>
            <a:off x="1647825" y="1760538"/>
            <a:ext cx="2433638" cy="2136775"/>
            <a:chOff x="1739" y="2087"/>
            <a:chExt cx="2170" cy="1789"/>
          </a:xfrm>
        </p:grpSpPr>
        <p:pic>
          <p:nvPicPr>
            <p:cNvPr id="7476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27" y="2286"/>
              <a:ext cx="1590" cy="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5" name="Line 11"/>
            <p:cNvSpPr>
              <a:spLocks noChangeAspect="1" noChangeShapeType="1"/>
            </p:cNvSpPr>
            <p:nvPr/>
          </p:nvSpPr>
          <p:spPr bwMode="auto">
            <a:xfrm flipV="1">
              <a:off x="2902" y="2166"/>
              <a:ext cx="0" cy="6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74766" name="AutoShape 12"/>
            <p:cNvSpPr>
              <a:spLocks noChangeAspect="1" noChangeArrowheads="1"/>
            </p:cNvSpPr>
            <p:nvPr/>
          </p:nvSpPr>
          <p:spPr bwMode="auto">
            <a:xfrm>
              <a:off x="2677" y="2087"/>
              <a:ext cx="397" cy="322"/>
            </a:xfrm>
            <a:prstGeom prst="curvedRightArrow">
              <a:avLst>
                <a:gd name="adj1" fmla="val 21856"/>
                <a:gd name="adj2" fmla="val 35032"/>
                <a:gd name="adj3" fmla="val 41234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74767" name="Text Box 13"/>
            <p:cNvSpPr txBox="1">
              <a:spLocks noChangeAspect="1" noChangeArrowheads="1"/>
            </p:cNvSpPr>
            <p:nvPr/>
          </p:nvSpPr>
          <p:spPr bwMode="auto">
            <a:xfrm>
              <a:off x="1739" y="3560"/>
              <a:ext cx="2170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“Berg” op neutronenster</a:t>
              </a:r>
            </a:p>
          </p:txBody>
        </p:sp>
      </p:grpSp>
      <p:grpSp>
        <p:nvGrpSpPr>
          <p:cNvPr id="74759" name="Group 14"/>
          <p:cNvGrpSpPr>
            <a:grpSpLocks/>
          </p:cNvGrpSpPr>
          <p:nvPr/>
        </p:nvGrpSpPr>
        <p:grpSpPr bwMode="auto">
          <a:xfrm>
            <a:off x="1619250" y="4246563"/>
            <a:ext cx="2879725" cy="2066925"/>
            <a:chOff x="3135" y="2579"/>
            <a:chExt cx="1248" cy="914"/>
          </a:xfrm>
        </p:grpSpPr>
        <p:pic>
          <p:nvPicPr>
            <p:cNvPr id="74762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35" y="2579"/>
              <a:ext cx="1032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3" name="Text Box 16"/>
            <p:cNvSpPr txBox="1">
              <a:spLocks noChangeAspect="1" noChangeArrowheads="1"/>
            </p:cNvSpPr>
            <p:nvPr/>
          </p:nvSpPr>
          <p:spPr bwMode="auto">
            <a:xfrm>
              <a:off x="3205" y="3343"/>
              <a:ext cx="1178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0">
                  <a:solidFill>
                    <a:srgbClr val="CC0000"/>
                  </a:solidFill>
                  <a:latin typeface="Helvetica" pitchFamily="34" charset="0"/>
                </a:rPr>
                <a:t>Accretie door neutronenster</a:t>
              </a:r>
            </a:p>
          </p:txBody>
        </p:sp>
      </p:grpSp>
      <p:sp>
        <p:nvSpPr>
          <p:cNvPr id="74760" name="Rectangle 17"/>
          <p:cNvSpPr>
            <a:spLocks noChangeArrowheads="1"/>
          </p:cNvSpPr>
          <p:nvPr/>
        </p:nvSpPr>
        <p:spPr bwMode="auto">
          <a:xfrm>
            <a:off x="941388" y="1412875"/>
            <a:ext cx="7993062" cy="4968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cxnSp>
        <p:nvCxnSpPr>
          <p:cNvPr id="74761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778" name="Rectangle 11"/>
          <p:cNvSpPr>
            <a:spLocks noChangeArrowheads="1"/>
          </p:cNvSpPr>
          <p:nvPr/>
        </p:nvSpPr>
        <p:spPr bwMode="auto">
          <a:xfrm>
            <a:off x="0" y="0"/>
            <a:ext cx="989013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75779" name="Picture 2" descr="h1_v3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1277938"/>
            <a:ext cx="4679950" cy="4679950"/>
          </a:xfrm>
          <a:noFill/>
        </p:spPr>
      </p:pic>
      <p:sp>
        <p:nvSpPr>
          <p:cNvPr id="75780" name="Line 3"/>
          <p:cNvSpPr>
            <a:spLocks noChangeShapeType="1"/>
          </p:cNvSpPr>
          <p:nvPr/>
        </p:nvSpPr>
        <p:spPr bwMode="auto">
          <a:xfrm flipH="1" flipV="1">
            <a:off x="1978025" y="4076700"/>
            <a:ext cx="596900" cy="16224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stealth" w="lg" len="med"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75781" name="Picture 4" descr="2viewcr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75" y="5734050"/>
            <a:ext cx="1477963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Line 5"/>
          <p:cNvSpPr>
            <a:spLocks noChangeShapeType="1"/>
          </p:cNvSpPr>
          <p:nvPr/>
        </p:nvSpPr>
        <p:spPr bwMode="auto">
          <a:xfrm flipH="1">
            <a:off x="3708400" y="3789363"/>
            <a:ext cx="1223963" cy="93503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nl-NL"/>
          </a:p>
        </p:txBody>
      </p:sp>
      <p:sp>
        <p:nvSpPr>
          <p:cNvPr id="75783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1484313"/>
            <a:ext cx="4170362" cy="4752975"/>
          </a:xfrm>
          <a:noFill/>
        </p:spPr>
        <p:txBody>
          <a:bodyPr/>
          <a:lstStyle/>
          <a:p>
            <a:r>
              <a:rPr lang="en-GB" sz="1700" smtClean="0"/>
              <a:t>Targeted search of GWs from known isolated radio pulsars</a:t>
            </a:r>
          </a:p>
          <a:p>
            <a:r>
              <a:rPr lang="en-GB" sz="1700" smtClean="0">
                <a:solidFill>
                  <a:srgbClr val="FF0000"/>
                </a:solidFill>
              </a:rPr>
              <a:t>S1analysis: upper-limit (95% confidence) on PSR J1939+2134: </a:t>
            </a:r>
          </a:p>
          <a:p>
            <a:pPr lvl="1">
              <a:buFontTx/>
              <a:buNone/>
            </a:pPr>
            <a:r>
              <a:rPr lang="en-GB" sz="1400" smtClean="0">
                <a:solidFill>
                  <a:srgbClr val="FF0000"/>
                </a:solidFill>
              </a:rPr>
              <a:t>h</a:t>
            </a:r>
            <a:r>
              <a:rPr lang="en-GB" sz="1400" baseline="-25000" smtClean="0">
                <a:solidFill>
                  <a:srgbClr val="FF0000"/>
                </a:solidFill>
              </a:rPr>
              <a:t>0</a:t>
            </a:r>
            <a:r>
              <a:rPr lang="en-GB" sz="1400" smtClean="0">
                <a:solidFill>
                  <a:srgbClr val="FF0000"/>
                </a:solidFill>
              </a:rPr>
              <a:t> &lt; 1.4 x 10</a:t>
            </a:r>
            <a:r>
              <a:rPr lang="en-GB" sz="1400" baseline="30000" smtClean="0">
                <a:solidFill>
                  <a:srgbClr val="FF0000"/>
                </a:solidFill>
              </a:rPr>
              <a:t>-22 </a:t>
            </a:r>
            <a:r>
              <a:rPr lang="en-GB" sz="1400" smtClean="0">
                <a:solidFill>
                  <a:srgbClr val="FF0000"/>
                </a:solidFill>
              </a:rPr>
              <a:t>(e &lt; 2.9 x 10</a:t>
            </a:r>
            <a:r>
              <a:rPr lang="en-GB" sz="1400" baseline="30000" smtClean="0">
                <a:solidFill>
                  <a:srgbClr val="FF0000"/>
                </a:solidFill>
              </a:rPr>
              <a:t>-4</a:t>
            </a:r>
            <a:r>
              <a:rPr lang="en-GB" sz="1400" smtClean="0">
                <a:solidFill>
                  <a:srgbClr val="FF0000"/>
                </a:solidFill>
              </a:rPr>
              <a:t>) </a:t>
            </a:r>
            <a:r>
              <a:rPr lang="en-GB" sz="1400" baseline="30000" smtClean="0">
                <a:solidFill>
                  <a:srgbClr val="FF0000"/>
                </a:solidFill>
              </a:rPr>
              <a:t>                  </a:t>
            </a:r>
            <a:r>
              <a:rPr lang="en-US" sz="1200" smtClean="0"/>
              <a:t>Phys Rev D 69, 082004 (2004)</a:t>
            </a:r>
          </a:p>
          <a:p>
            <a:r>
              <a:rPr lang="en-GB" sz="1700" smtClean="0">
                <a:solidFill>
                  <a:srgbClr val="0000CC"/>
                </a:solidFill>
              </a:rPr>
              <a:t>S2 analysis: 28 pulsars (all the ones above 50 Hz for which search parameters are “exactly” known)</a:t>
            </a:r>
          </a:p>
        </p:txBody>
      </p:sp>
      <p:sp>
        <p:nvSpPr>
          <p:cNvPr id="21402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117475"/>
            <a:ext cx="7345362" cy="887413"/>
          </a:xfrm>
        </p:spPr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Pointing at known neutron stars</a:t>
            </a:r>
          </a:p>
        </p:txBody>
      </p:sp>
      <p:cxnSp>
        <p:nvCxnSpPr>
          <p:cNvPr id="7578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120650"/>
            <a:ext cx="8382000" cy="685800"/>
          </a:xfrm>
        </p:spPr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0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Periodic sources – all sky search – Roma / </a:t>
            </a:r>
            <a:r>
              <a:rPr lang="en-US" altLang="ja-JP" sz="20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Nikhef</a:t>
            </a:r>
            <a:endParaRPr lang="en-US" altLang="ja-JP" sz="20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1058820" name="Picture 4" descr="dop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20950"/>
            <a:ext cx="4967288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8821" name="Picture 5" descr="dopplz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36825"/>
            <a:ext cx="517048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44550" y="914400"/>
            <a:ext cx="7764463" cy="1504950"/>
          </a:xfrm>
          <a:noFill/>
        </p:spPr>
        <p:txBody>
          <a:bodyPr/>
          <a:lstStyle/>
          <a:p>
            <a:pPr marL="381000" indent="-381000">
              <a:buClr>
                <a:schemeClr val="bg1"/>
              </a:buClr>
              <a:buFontTx/>
              <a:buChar char="•"/>
            </a:pPr>
            <a:r>
              <a:rPr lang="en-US" sz="2500" smtClean="0"/>
              <a:t>Doppler shifts</a:t>
            </a:r>
          </a:p>
          <a:p>
            <a:pPr marL="762000" lvl="1" indent="-304800">
              <a:buSzPct val="85000"/>
              <a:buFontTx/>
              <a:buChar char="•"/>
            </a:pPr>
            <a:r>
              <a:rPr lang="en-US" sz="1900" smtClean="0">
                <a:solidFill>
                  <a:srgbClr val="6C18B0"/>
                </a:solidFill>
              </a:rPr>
              <a:t>Frequency modulation: due to Earth’s motion</a:t>
            </a:r>
          </a:p>
          <a:p>
            <a:pPr marL="762000" lvl="1" indent="-304800">
              <a:buSzPct val="85000"/>
              <a:buFontTx/>
              <a:buChar char="•"/>
            </a:pPr>
            <a:r>
              <a:rPr lang="en-US" sz="1900" smtClean="0">
                <a:solidFill>
                  <a:srgbClr val="6C18B0"/>
                </a:solidFill>
              </a:rPr>
              <a:t>Amplitude modulation: due to the detector’s antenna pattern.</a:t>
            </a:r>
          </a:p>
        </p:txBody>
      </p:sp>
      <p:sp>
        <p:nvSpPr>
          <p:cNvPr id="1058823" name="Rectangle 7"/>
          <p:cNvSpPr>
            <a:spLocks noChangeArrowheads="1"/>
          </p:cNvSpPr>
          <p:nvPr/>
        </p:nvSpPr>
        <p:spPr bwMode="auto">
          <a:xfrm>
            <a:off x="5310188" y="2459038"/>
            <a:ext cx="3589337" cy="4398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Assume</a:t>
            </a:r>
            <a:r>
              <a:rPr lang="en-US" sz="2500" b="0">
                <a:solidFill>
                  <a:srgbClr val="000099"/>
                </a:solidFill>
                <a:latin typeface="Garamond" pitchFamily="18" charset="0"/>
              </a:rPr>
              <a:t> </a:t>
            </a:r>
            <a:r>
              <a:rPr lang="en-US" sz="1900" b="0">
                <a:solidFill>
                  <a:srgbClr val="6C18B0"/>
                </a:solidFill>
              </a:rPr>
              <a:t>original frequency is 100 Hz and the maximum variation fraction is of the order of 0.0001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Note the daily variations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After FFT: energy not in a single bin, so the SNR is highly reduced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Bin in galactic coordinates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Re-sampling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Short FFTs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Hough maps</a:t>
            </a:r>
          </a:p>
          <a:p>
            <a:pPr marL="381000" indent="-3810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85000"/>
              <a:buFontTx/>
              <a:buChar char="•"/>
            </a:pPr>
            <a:r>
              <a:rPr lang="en-US" sz="1900" b="0">
                <a:solidFill>
                  <a:srgbClr val="6C18B0"/>
                </a:solidFill>
              </a:rPr>
              <a:t>Include binary systems</a:t>
            </a:r>
          </a:p>
        </p:txBody>
      </p:sp>
      <p:sp>
        <p:nvSpPr>
          <p:cNvPr id="1058824" name="Text Box 8"/>
          <p:cNvSpPr txBox="1">
            <a:spLocks noChangeArrowheads="1"/>
          </p:cNvSpPr>
          <p:nvPr/>
        </p:nvSpPr>
        <p:spPr bwMode="auto">
          <a:xfrm>
            <a:off x="993775" y="3305175"/>
            <a:ext cx="6705600" cy="1508125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 type="none" w="sm" len="sm"/>
            <a:tailEnd type="none" w="sm" len="sm"/>
          </a:ln>
        </p:spPr>
        <p:txBody>
          <a:bodyPr bIns="0">
            <a:spAutoFit/>
          </a:bodyPr>
          <a:lstStyle/>
          <a:p>
            <a:endParaRPr lang="en-US" sz="2000" b="0">
              <a:latin typeface="Arial Black" pitchFamily="34" charset="0"/>
            </a:endParaRPr>
          </a:p>
          <a:p>
            <a:pPr algn="ctr"/>
            <a:r>
              <a:rPr lang="en-US" sz="2800" b="0">
                <a:latin typeface="Arial Black" pitchFamily="34" charset="0"/>
              </a:rPr>
              <a:t>ALL SKY SEARCH</a:t>
            </a:r>
            <a:r>
              <a:rPr lang="en-US" b="0">
                <a:latin typeface="Arial Black" pitchFamily="34" charset="0"/>
              </a:rPr>
              <a:t> </a:t>
            </a:r>
          </a:p>
          <a:p>
            <a:pPr algn="ctr"/>
            <a:r>
              <a:rPr lang="en-US" b="0">
                <a:latin typeface="Arial Black" pitchFamily="34" charset="0"/>
              </a:rPr>
              <a:t>enormous computing challenge</a:t>
            </a:r>
          </a:p>
          <a:p>
            <a:pPr algn="ctr"/>
            <a:r>
              <a:rPr lang="en-US" sz="1200" b="0"/>
              <a:t>(Sipho van der Putten, Henk Jan Bulten, Sander Klous)</a:t>
            </a:r>
          </a:p>
          <a:p>
            <a:endParaRPr lang="en-US" sz="1200" b="0">
              <a:latin typeface="Arial Black" pitchFamily="34" charset="0"/>
            </a:endParaRPr>
          </a:p>
        </p:txBody>
      </p:sp>
      <p:pic>
        <p:nvPicPr>
          <p:cNvPr id="55307" name="Picture 11" descr="templa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4025" y="1779588"/>
            <a:ext cx="5792788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6810" name="Straight Connector 8"/>
          <p:cNvCxnSpPr>
            <a:cxnSpLocks noChangeShapeType="1"/>
          </p:cNvCxnSpPr>
          <p:nvPr/>
        </p:nvCxnSpPr>
        <p:spPr bwMode="auto">
          <a:xfrm>
            <a:off x="1082675" y="615950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58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5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5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5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823" grpId="0" autoUpdateAnimBg="0"/>
      <p:bldP spid="1058824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Binaire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pulsars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525588" y="1103313"/>
          <a:ext cx="6237287" cy="1009650"/>
        </p:xfrm>
        <a:graphic>
          <a:graphicData uri="http://schemas.openxmlformats.org/presentationml/2006/ole">
            <p:oleObj spid="_x0000_s228354" name="Équation" r:id="rId5" imgW="3136680" imgH="507960" progId="Equation.3">
              <p:embed/>
            </p:oleObj>
          </a:graphicData>
        </a:graphic>
      </p:graphicFrame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003300" y="5727700"/>
            <a:ext cx="3827463" cy="336550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0">
                <a:solidFill>
                  <a:srgbClr val="6C18B0"/>
                </a:solidFill>
              </a:rPr>
              <a:t>Include binary system in analysis</a:t>
            </a:r>
            <a:endParaRPr lang="nl-NL" sz="1600" b="0">
              <a:solidFill>
                <a:srgbClr val="6C18B0"/>
              </a:solidFill>
            </a:endParaRPr>
          </a:p>
        </p:txBody>
      </p:sp>
      <p:pic>
        <p:nvPicPr>
          <p:cNvPr id="12295" name="Picture 10" descr="dn13566-1_5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0900" y="2970213"/>
            <a:ext cx="4281488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296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9" name="millisec_pulsar_shot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762000" y="2356945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LIGO en VIRGO: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evolutie</a:t>
            </a:r>
            <a:endParaRPr lang="nl-NL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888" y="1106488"/>
            <a:ext cx="4079875" cy="5086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Op dit moment honderden sterrenstelsels binnen bereik</a:t>
            </a:r>
          </a:p>
          <a:p>
            <a:pPr>
              <a:lnSpc>
                <a:spcPct val="90000"/>
              </a:lnSpc>
            </a:pPr>
            <a:r>
              <a:rPr lang="en-US" smtClean="0"/>
              <a:t>Virgo+ programma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In 2009 ongeveer 10 keer meer stelsels binnen bereik</a:t>
            </a:r>
          </a:p>
          <a:p>
            <a:pPr>
              <a:lnSpc>
                <a:spcPct val="90000"/>
              </a:lnSpc>
            </a:pPr>
            <a:r>
              <a:rPr lang="en-US" smtClean="0"/>
              <a:t>Advanced detectoren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Ongeveer 1000 keer meer sterrenstelsels binnen bereik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In 2014 verwachten we 1 signaal per dag of week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Begin van gravitatie astrofysica</a:t>
            </a:r>
          </a:p>
        </p:txBody>
      </p:sp>
      <p:pic>
        <p:nvPicPr>
          <p:cNvPr id="7782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092325"/>
            <a:ext cx="5057775" cy="4765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77830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77831" name="Rectangle 6"/>
          <p:cNvSpPr>
            <a:spLocks noChangeArrowheads="1"/>
          </p:cNvSpPr>
          <p:nvPr/>
        </p:nvSpPr>
        <p:spPr bwMode="auto">
          <a:xfrm>
            <a:off x="8418513" y="2138363"/>
            <a:ext cx="671512" cy="295275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sz="half" idx="1"/>
          </p:nvPr>
        </p:nvSpPr>
        <p:spPr>
          <a:xfrm>
            <a:off x="817563" y="1136650"/>
            <a:ext cx="5018087" cy="1028700"/>
          </a:xfrm>
        </p:spPr>
        <p:txBody>
          <a:bodyPr/>
          <a:lstStyle/>
          <a:p>
            <a:r>
              <a:rPr lang="en-US" sz="2000" smtClean="0"/>
              <a:t>1</a:t>
            </a:r>
            <a:r>
              <a:rPr lang="en-US" sz="2000" baseline="30000" smtClean="0"/>
              <a:t>st</a:t>
            </a:r>
            <a:r>
              <a:rPr lang="en-US" sz="2000" smtClean="0"/>
              <a:t> generation interferometric detectors</a:t>
            </a:r>
          </a:p>
          <a:p>
            <a:pPr lvl="1"/>
            <a:r>
              <a:rPr lang="en-US" sz="1200" smtClean="0"/>
              <a:t>Initial LIGO, Virgo, GEO600</a:t>
            </a:r>
          </a:p>
          <a:p>
            <a:pPr lvl="2">
              <a:buFontTx/>
              <a:buNone/>
            </a:pPr>
            <a:endParaRPr lang="en-US" sz="120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endParaRPr lang="en-US" sz="2000" smtClean="0"/>
          </a:p>
        </p:txBody>
      </p:sp>
      <p:cxnSp>
        <p:nvCxnSpPr>
          <p:cNvPr id="78851" name="Straight Connector 5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78852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ja-JP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Evolution of ground-based GW detectors</a:t>
            </a:r>
            <a:endParaRPr lang="en-US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7" name="Down Arrow 6"/>
          <p:cNvSpPr>
            <a:spLocks noChangeArrowheads="1"/>
          </p:cNvSpPr>
          <p:nvPr/>
        </p:nvSpPr>
        <p:spPr bwMode="auto">
          <a:xfrm rot="-2480802">
            <a:off x="2033588" y="1936750"/>
            <a:ext cx="493712" cy="877888"/>
          </a:xfrm>
          <a:prstGeom prst="downArrow">
            <a:avLst>
              <a:gd name="adj1" fmla="val 50000"/>
              <a:gd name="adj2" fmla="val 49936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06688" y="2393950"/>
            <a:ext cx="1450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rgbClr val="FF0000"/>
                </a:solidFill>
              </a:rPr>
              <a:t>We are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33450" y="2828925"/>
            <a:ext cx="5018088" cy="479425"/>
          </a:xfrm>
        </p:spPr>
        <p:txBody>
          <a:bodyPr/>
          <a:lstStyle/>
          <a:p>
            <a:pPr lvl="2"/>
            <a:r>
              <a:rPr lang="en-US" sz="1200" smtClean="0">
                <a:solidFill>
                  <a:schemeClr val="bg1"/>
                </a:solidFill>
              </a:rPr>
              <a:t>Enhanced LIGO, Virgo+</a:t>
            </a:r>
          </a:p>
          <a:p>
            <a:pPr>
              <a:buFont typeface="Wingdings" pitchFamily="2" charset="2"/>
              <a:buNone/>
            </a:pPr>
            <a:endParaRPr lang="en-US" sz="2000" smtClean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449513" y="3851275"/>
            <a:ext cx="3879850" cy="925513"/>
          </a:xfrm>
        </p:spPr>
        <p:txBody>
          <a:bodyPr/>
          <a:lstStyle/>
          <a:p>
            <a:r>
              <a:rPr lang="en-US" sz="2000" smtClean="0"/>
              <a:t>2</a:t>
            </a:r>
            <a:r>
              <a:rPr lang="en-US" sz="2000" baseline="30000" smtClean="0"/>
              <a:t>nd</a:t>
            </a:r>
            <a:r>
              <a:rPr lang="en-US" sz="2000" smtClean="0"/>
              <a:t> generation detectors</a:t>
            </a:r>
          </a:p>
          <a:p>
            <a:pPr lvl="1"/>
            <a:r>
              <a:rPr lang="en-US" sz="1200" smtClean="0"/>
              <a:t>Advanced LIGO, Advanced Virgo, GEO-HF</a:t>
            </a:r>
          </a:p>
          <a:p>
            <a:pPr lvl="2">
              <a:buFontTx/>
              <a:buNone/>
            </a:pPr>
            <a:endParaRPr lang="en-US" sz="120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endParaRPr lang="en-US" sz="2000" smtClean="0"/>
          </a:p>
        </p:txBody>
      </p:sp>
      <p:sp>
        <p:nvSpPr>
          <p:cNvPr id="11" name="Down Arrow 10"/>
          <p:cNvSpPr>
            <a:spLocks noChangeArrowheads="1"/>
          </p:cNvSpPr>
          <p:nvPr/>
        </p:nvSpPr>
        <p:spPr bwMode="auto">
          <a:xfrm rot="-2480802">
            <a:off x="4314825" y="4568825"/>
            <a:ext cx="493713" cy="877888"/>
          </a:xfrm>
          <a:prstGeom prst="downArrow">
            <a:avLst>
              <a:gd name="adj1" fmla="val 50000"/>
              <a:gd name="adj2" fmla="val 49936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3794125" y="5351463"/>
            <a:ext cx="3878263" cy="925512"/>
          </a:xfrm>
        </p:spPr>
        <p:txBody>
          <a:bodyPr/>
          <a:lstStyle/>
          <a:p>
            <a:r>
              <a:rPr lang="en-US" sz="2000" smtClean="0"/>
              <a:t>3</a:t>
            </a:r>
            <a:r>
              <a:rPr lang="en-US" sz="2000" baseline="30000" smtClean="0"/>
              <a:t>rd</a:t>
            </a:r>
            <a:r>
              <a:rPr lang="en-US" sz="2000" smtClean="0"/>
              <a:t> generation detectors</a:t>
            </a:r>
          </a:p>
          <a:p>
            <a:pPr lvl="1"/>
            <a:r>
              <a:rPr lang="en-US" sz="1200" smtClean="0"/>
              <a:t>Einstein Telescope, US counterpart to ET</a:t>
            </a:r>
          </a:p>
          <a:p>
            <a:pPr lvl="2">
              <a:buFontTx/>
              <a:buNone/>
            </a:pPr>
            <a:endParaRPr lang="en-US" sz="120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endParaRPr lang="en-US" sz="2000" smtClean="0"/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 rot="-2480802">
            <a:off x="3016250" y="3063875"/>
            <a:ext cx="493713" cy="877888"/>
          </a:xfrm>
          <a:prstGeom prst="downArrow">
            <a:avLst>
              <a:gd name="adj1" fmla="val 50000"/>
              <a:gd name="adj2" fmla="val 49936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5746750" y="996950"/>
            <a:ext cx="2197100" cy="354013"/>
          </a:xfrm>
          <a:prstGeom prst="rect">
            <a:avLst/>
          </a:prstGeom>
          <a:solidFill>
            <a:srgbClr val="FAFE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GB" sz="2000" b="0"/>
              <a:t>Unlikely detection</a:t>
            </a: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5767388" y="1485900"/>
            <a:ext cx="3289300" cy="6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Science data taking</a:t>
            </a:r>
          </a:p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Set up network observation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5754688" y="2363788"/>
            <a:ext cx="2339975" cy="354012"/>
          </a:xfrm>
          <a:prstGeom prst="rect">
            <a:avLst/>
          </a:prstGeom>
          <a:solidFill>
            <a:srgbClr val="FAFE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GB" sz="2000" b="0"/>
              <a:t>Plausible detection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5775325" y="2854325"/>
            <a:ext cx="3205163" cy="6143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Lay ground for multi-</a:t>
            </a:r>
          </a:p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messenger astronomy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5719763" y="3894138"/>
            <a:ext cx="1952625" cy="354012"/>
          </a:xfrm>
          <a:prstGeom prst="rect">
            <a:avLst/>
          </a:prstGeom>
          <a:solidFill>
            <a:srgbClr val="FAFE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GB" sz="2000" b="0"/>
              <a:t>Likely detection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5738813" y="4546600"/>
            <a:ext cx="3206750" cy="6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Routine observation</a:t>
            </a:r>
          </a:p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Towards GW astronomy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381000" y="5438775"/>
            <a:ext cx="3205163" cy="6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Thorough observation </a:t>
            </a:r>
          </a:p>
          <a:p>
            <a:pPr marL="344488" indent="-344488">
              <a:lnSpc>
                <a:spcPct val="85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2000" b="0" dirty="0"/>
              <a:t>of Universe with GW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7" grpId="0" animBg="1"/>
      <p:bldP spid="8" grpId="0"/>
      <p:bldP spid="9" grpId="0" build="p"/>
      <p:bldP spid="10" grpId="0" build="p"/>
      <p:bldP spid="11" grpId="0" animBg="1"/>
      <p:bldP spid="12" grpId="0" build="p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0813"/>
            <a:ext cx="5619750" cy="573087"/>
          </a:xfrm>
        </p:spPr>
        <p:txBody>
          <a:bodyPr/>
          <a:lstStyle/>
          <a:p>
            <a:pPr>
              <a:defRPr/>
            </a:pPr>
            <a:r>
              <a:rPr lang="it-IT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Advanced Virgo (AdV)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09663"/>
            <a:ext cx="7777162" cy="1455737"/>
          </a:xfrm>
          <a:solidFill>
            <a:srgbClr val="F8F8F8"/>
          </a:solidFill>
          <a:ln>
            <a:solidFill>
              <a:srgbClr val="000099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it-IT" smtClean="0"/>
              <a:t>		</a:t>
            </a:r>
            <a:r>
              <a:rPr lang="it-IT" sz="1600" b="1" smtClean="0"/>
              <a:t>PROJECT</a:t>
            </a:r>
            <a:r>
              <a:rPr lang="it-IT" sz="1600" smtClean="0"/>
              <a:t> </a:t>
            </a:r>
            <a:r>
              <a:rPr lang="it-IT" sz="1600" b="1" smtClean="0"/>
              <a:t>doelen</a:t>
            </a:r>
          </a:p>
          <a:p>
            <a:r>
              <a:rPr lang="it-IT" sz="1600" smtClean="0"/>
              <a:t>Verbeter Virgo tot een 2</a:t>
            </a:r>
            <a:r>
              <a:rPr lang="it-IT" sz="1600" baseline="30000" smtClean="0"/>
              <a:t>nd</a:t>
            </a:r>
            <a:r>
              <a:rPr lang="it-IT" sz="1600" smtClean="0"/>
              <a:t> generatie detector. Gevoeligheid: 10x beter danVirgo</a:t>
            </a:r>
          </a:p>
          <a:p>
            <a:r>
              <a:rPr lang="it-IT" sz="1600" smtClean="0"/>
              <a:t>Maak deel uit van 2</a:t>
            </a:r>
            <a:r>
              <a:rPr lang="it-IT" sz="1600" baseline="30000" smtClean="0"/>
              <a:t>nd</a:t>
            </a:r>
            <a:r>
              <a:rPr lang="it-IT" sz="1600" smtClean="0"/>
              <a:t> generatie GW detectoren netwerk. Tijdlijn: verzamel data samen met Advanced LIGO</a:t>
            </a:r>
          </a:p>
        </p:txBody>
      </p:sp>
      <p:sp>
        <p:nvSpPr>
          <p:cNvPr id="79876" name="Text Box 8"/>
          <p:cNvSpPr txBox="1">
            <a:spLocks noChangeArrowheads="1"/>
          </p:cNvSpPr>
          <p:nvPr/>
        </p:nvSpPr>
        <p:spPr bwMode="auto">
          <a:xfrm>
            <a:off x="5703888" y="1238250"/>
            <a:ext cx="184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2800" b="0"/>
          </a:p>
          <a:p>
            <a:endParaRPr lang="it-IT" sz="2800" b="0"/>
          </a:p>
        </p:txBody>
      </p:sp>
      <p:pic>
        <p:nvPicPr>
          <p:cNvPr id="79877" name="Picture 25" descr="AdV-nond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708275"/>
            <a:ext cx="4105275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26" descr="AdVvsVir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2636838"/>
            <a:ext cx="4211637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9879" name="Straight Connector 5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79880" name="Picture 5" descr="advlogo_fin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7400"/>
            <a:ext cx="18462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04240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4825" y="3922713"/>
            <a:ext cx="20510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Gravitatie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2058" name="Rectangle 2100"/>
          <p:cNvSpPr>
            <a:spLocks noChangeArrowheads="1"/>
          </p:cNvSpPr>
          <p:nvPr/>
        </p:nvSpPr>
        <p:spPr bwMode="auto">
          <a:xfrm>
            <a:off x="307975" y="1071563"/>
            <a:ext cx="72739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err="1">
                <a:solidFill>
                  <a:srgbClr val="6C18B0"/>
                </a:solidFill>
              </a:rPr>
              <a:t>Newtons</a:t>
            </a:r>
            <a:r>
              <a:rPr lang="en-US" sz="2100" b="0" dirty="0">
                <a:solidFill>
                  <a:srgbClr val="6C18B0"/>
                </a:solidFill>
              </a:rPr>
              <a:t> </a:t>
            </a:r>
            <a:r>
              <a:rPr lang="en-US" sz="2100" b="0" dirty="0" err="1">
                <a:solidFill>
                  <a:srgbClr val="6C18B0"/>
                </a:solidFill>
              </a:rPr>
              <a:t>zwaartekrachtstheorie</a:t>
            </a:r>
            <a:r>
              <a:rPr lang="en-US" sz="2100" b="0" dirty="0">
                <a:solidFill>
                  <a:srgbClr val="6C18B0"/>
                </a:solidFill>
              </a:rPr>
              <a:t> (1687) </a:t>
            </a: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Gravitatie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is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een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kracht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die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massa’s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op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elkaar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uitoefenen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Deze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kracht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is </a:t>
            </a:r>
            <a:r>
              <a:rPr kumimoji="1" lang="en-US" altLang="ja-JP" sz="1800" b="0" i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instantaan</a:t>
            </a: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err="1">
                <a:solidFill>
                  <a:srgbClr val="6C18B0"/>
                </a:solidFill>
              </a:rPr>
              <a:t>Einsteins</a:t>
            </a:r>
            <a:r>
              <a:rPr lang="en-US" sz="2100" b="0" dirty="0">
                <a:solidFill>
                  <a:srgbClr val="6C18B0"/>
                </a:solidFill>
              </a:rPr>
              <a:t> </a:t>
            </a:r>
            <a:r>
              <a:rPr lang="en-US" sz="2100" b="0" dirty="0" err="1">
                <a:solidFill>
                  <a:srgbClr val="6C18B0"/>
                </a:solidFill>
              </a:rPr>
              <a:t>speciale</a:t>
            </a:r>
            <a:r>
              <a:rPr lang="en-US" sz="2100" b="0" dirty="0">
                <a:solidFill>
                  <a:srgbClr val="6C18B0"/>
                </a:solidFill>
              </a:rPr>
              <a:t> </a:t>
            </a:r>
            <a:r>
              <a:rPr lang="en-US" sz="2100" b="0" dirty="0" err="1">
                <a:solidFill>
                  <a:srgbClr val="6C18B0"/>
                </a:solidFill>
              </a:rPr>
              <a:t>relativiteitstheorie</a:t>
            </a:r>
            <a:r>
              <a:rPr lang="en-US" sz="2100" b="0" dirty="0">
                <a:solidFill>
                  <a:srgbClr val="6C18B0"/>
                </a:solidFill>
              </a:rPr>
              <a:t> (1905)</a:t>
            </a: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Natuurwetten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zien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er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hetzelfde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uit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voor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alle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inertiële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waarnemers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Licht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beweegt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met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dezelfde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snelheid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volgens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alle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waarnemers</a:t>
            </a: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→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Nauwe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relatie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tussen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ruimte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en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tijd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(“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ruimtetijd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”)</a:t>
            </a:r>
          </a:p>
          <a:p>
            <a:pPr eaLnBrk="1" hangingPunct="1">
              <a:defRPr/>
            </a:pP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→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Informatie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kan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hoogstens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met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lichtsnelheid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worden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overgedragen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      Hoe past </a:t>
            </a:r>
            <a:r>
              <a:rPr kumimoji="1" lang="en-US" altLang="ja-JP" sz="1800" b="0" i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zwaartekracht</a:t>
            </a: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i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hierin</a:t>
            </a: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?</a:t>
            </a: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2100" b="0" dirty="0" err="1">
                <a:solidFill>
                  <a:srgbClr val="6C18B0"/>
                </a:solidFill>
              </a:rPr>
              <a:t>Einsteins</a:t>
            </a:r>
            <a:r>
              <a:rPr lang="en-US" sz="2100" b="0" dirty="0">
                <a:solidFill>
                  <a:srgbClr val="6C18B0"/>
                </a:solidFill>
              </a:rPr>
              <a:t> </a:t>
            </a:r>
            <a:r>
              <a:rPr lang="en-US" sz="2100" b="0" dirty="0" err="1">
                <a:solidFill>
                  <a:srgbClr val="6C18B0"/>
                </a:solidFill>
              </a:rPr>
              <a:t>algemene</a:t>
            </a:r>
            <a:r>
              <a:rPr lang="en-US" sz="2100" b="0" dirty="0">
                <a:solidFill>
                  <a:srgbClr val="6C18B0"/>
                </a:solidFill>
              </a:rPr>
              <a:t> </a:t>
            </a:r>
            <a:r>
              <a:rPr lang="en-US" sz="2100" b="0" dirty="0" err="1">
                <a:solidFill>
                  <a:srgbClr val="6C18B0"/>
                </a:solidFill>
              </a:rPr>
              <a:t>relativiteitstheorie</a:t>
            </a:r>
            <a:r>
              <a:rPr lang="en-US" sz="2100" b="0" dirty="0">
                <a:solidFill>
                  <a:srgbClr val="6C18B0"/>
                </a:solidFill>
              </a:rPr>
              <a:t> (1915)</a:t>
            </a: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Inertiële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waarnemers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in </a:t>
            </a:r>
            <a:r>
              <a:rPr kumimoji="1" lang="en-US" altLang="ja-JP" sz="1800" b="0" i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gekromde</a:t>
            </a: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i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ruimtetijd</a:t>
            </a:r>
            <a:r>
              <a:rPr kumimoji="1" lang="en-US" altLang="ja-JP" sz="1800" b="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Materie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veroorzaakt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de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kromming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Zwaartekracht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is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neveneffect</a:t>
            </a:r>
            <a:r>
              <a:rPr kumimoji="1" lang="en-US" altLang="ja-JP" sz="1800" b="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van die </a:t>
            </a:r>
            <a:r>
              <a:rPr kumimoji="1" lang="en-US" altLang="ja-JP" sz="1800" b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kromming</a:t>
            </a:r>
            <a:endParaRPr kumimoji="1" lang="en-US" altLang="ja-JP" sz="1800" b="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lvl="1" eaLnBrk="1" hangingPunct="1">
              <a:buFont typeface="Arial" pitchFamily="34" charset="0"/>
              <a:buChar char="•"/>
              <a:defRPr/>
            </a:pPr>
            <a:endParaRPr kumimoji="1" lang="en-US" altLang="ja-JP" sz="1800" b="0" i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819150" lvl="1" indent="-285750">
              <a:spcAft>
                <a:spcPct val="40000"/>
              </a:spcAft>
              <a:buClr>
                <a:schemeClr val="bg1"/>
              </a:buClr>
              <a:buSzPct val="75000"/>
              <a:defRPr/>
            </a:pPr>
            <a:endParaRPr lang="en-US" sz="1800" b="0" dirty="0"/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endParaRPr lang="en-US" sz="2100" b="0" dirty="0">
              <a:solidFill>
                <a:srgbClr val="6C18B0"/>
              </a:solidFill>
            </a:endParaRPr>
          </a:p>
        </p:txBody>
      </p:sp>
      <p:cxnSp>
        <p:nvCxnSpPr>
          <p:cNvPr id="3891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38918" name="Picture 53" descr="GFor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2700" y="885825"/>
            <a:ext cx="27813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54" descr="F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2475" y="2513013"/>
            <a:ext cx="971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55" descr="rubber_sheet_spacetim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479925"/>
            <a:ext cx="28956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56" descr="EinsteinEquations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4663" y="5686425"/>
            <a:ext cx="19431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155575"/>
            <a:ext cx="7848600" cy="955675"/>
          </a:xfrm>
        </p:spPr>
        <p:txBody>
          <a:bodyPr/>
          <a:lstStyle/>
          <a:p>
            <a:pPr>
              <a:defRPr/>
            </a:pPr>
            <a:r>
              <a:rPr lang="it-IT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Andere GW projecten</a:t>
            </a:r>
          </a:p>
        </p:txBody>
      </p:sp>
      <p:cxnSp>
        <p:nvCxnSpPr>
          <p:cNvPr id="82947" name="Straight Connector 5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9488" y="307975"/>
            <a:ext cx="8229600" cy="7254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Ondergrondse</a:t>
            </a:r>
            <a:r>
              <a:rPr lang="en-US" altLang="ja-JP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detector in </a:t>
            </a:r>
            <a:r>
              <a:rPr lang="en-US" altLang="ja-JP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Kamioka</a:t>
            </a:r>
            <a:endParaRPr lang="en-US" altLang="ja-JP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83971" name="図 5" descr="LCGTPosterSimple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000125"/>
            <a:ext cx="829945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3972" name="Straight Connector 5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8650"/>
            <a:ext cx="4398963" cy="331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9713"/>
            <a:ext cx="9144000" cy="522287"/>
          </a:xfrm>
        </p:spPr>
        <p:txBody>
          <a:bodyPr/>
          <a:lstStyle/>
          <a:p>
            <a:pPr algn="ctr"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Ervaring: ondergrondse interferometers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2175"/>
            <a:ext cx="7924800" cy="5105400"/>
          </a:xfrm>
        </p:spPr>
        <p:txBody>
          <a:bodyPr/>
          <a:lstStyle/>
          <a:p>
            <a:r>
              <a:rPr lang="it-IT" smtClean="0"/>
              <a:t>LISM: 20 m Fabry-Perot  interferometer, R&amp;D for LCGT, moved from Mitaka (ground based) to Kamioka (underground)</a:t>
            </a:r>
          </a:p>
          <a:p>
            <a:pPr>
              <a:lnSpc>
                <a:spcPct val="190000"/>
              </a:lnSpc>
            </a:pPr>
            <a:r>
              <a:rPr lang="it-IT" smtClean="0"/>
              <a:t>Seismische ruis veel lager</a:t>
            </a:r>
          </a:p>
          <a:p>
            <a:pPr>
              <a:lnSpc>
                <a:spcPct val="190000"/>
              </a:lnSpc>
            </a:pPr>
            <a:r>
              <a:rPr lang="it-IT" smtClean="0"/>
              <a:t>Bedrijf eenvoudiger</a:t>
            </a:r>
          </a:p>
          <a:p>
            <a:pPr lvl="1"/>
            <a:endParaRPr lang="it-IT" sz="1800" smtClean="0"/>
          </a:p>
          <a:p>
            <a:endParaRPr lang="en-US" smtClean="0"/>
          </a:p>
        </p:txBody>
      </p:sp>
      <p:pic>
        <p:nvPicPr>
          <p:cNvPr id="8499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189288"/>
            <a:ext cx="4648200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9" name="Text Box 5"/>
          <p:cNvSpPr txBox="1">
            <a:spLocks noChangeArrowheads="1"/>
          </p:cNvSpPr>
          <p:nvPr/>
        </p:nvSpPr>
        <p:spPr bwMode="auto">
          <a:xfrm>
            <a:off x="4322763" y="1763713"/>
            <a:ext cx="2205037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1" hangingPunct="1">
              <a:spcBef>
                <a:spcPct val="20000"/>
              </a:spcBef>
              <a:buClr>
                <a:srgbClr val="0033CC"/>
              </a:buClr>
            </a:pP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10</a:t>
            </a:r>
            <a:r>
              <a:rPr lang="it-IT" sz="1800" baseline="30000">
                <a:solidFill>
                  <a:schemeClr val="tx1"/>
                </a:solidFill>
                <a:latin typeface="Microsoft Sans Serif" pitchFamily="34" charset="0"/>
              </a:rPr>
              <a:t>2</a:t>
            </a: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 verbetering</a:t>
            </a:r>
          </a:p>
          <a:p>
            <a:pPr lvl="1" eaLnBrk="1" hangingPunct="1">
              <a:spcBef>
                <a:spcPct val="20000"/>
              </a:spcBef>
              <a:buClr>
                <a:srgbClr val="0033CC"/>
              </a:buClr>
            </a:pP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10</a:t>
            </a:r>
            <a:r>
              <a:rPr lang="it-IT" sz="1800" baseline="30000">
                <a:solidFill>
                  <a:schemeClr val="tx1"/>
                </a:solidFill>
                <a:latin typeface="Microsoft Sans Serif" pitchFamily="34" charset="0"/>
              </a:rPr>
              <a:t>3</a:t>
            </a:r>
            <a:r>
              <a:rPr lang="it-IT" sz="1800" b="0" baseline="30000">
                <a:solidFill>
                  <a:schemeClr val="tx1"/>
                </a:solidFill>
                <a:latin typeface="Microsoft Sans Serif" pitchFamily="34" charset="0"/>
              </a:rPr>
              <a:t> </a:t>
            </a:r>
            <a:r>
              <a:rPr lang="it-IT" sz="1800" b="0">
                <a:solidFill>
                  <a:schemeClr val="tx1"/>
                </a:solidFill>
                <a:latin typeface="Microsoft Sans Serif" pitchFamily="34" charset="0"/>
              </a:rPr>
              <a:t> bij 4 Hz</a:t>
            </a:r>
            <a:endParaRPr lang="en-US" sz="1800" b="0">
              <a:solidFill>
                <a:schemeClr val="tx1"/>
              </a:solidFill>
              <a:latin typeface="Microsoft Sans Serif" pitchFamily="34" charset="0"/>
            </a:endParaRPr>
          </a:p>
        </p:txBody>
      </p:sp>
      <p:sp>
        <p:nvSpPr>
          <p:cNvPr id="85000" name="AutoShape 6"/>
          <p:cNvSpPr>
            <a:spLocks noChangeArrowheads="1"/>
          </p:cNvSpPr>
          <p:nvPr/>
        </p:nvSpPr>
        <p:spPr bwMode="auto">
          <a:xfrm>
            <a:off x="6324600" y="4495800"/>
            <a:ext cx="152400" cy="533400"/>
          </a:xfrm>
          <a:prstGeom prst="downArrow">
            <a:avLst>
              <a:gd name="adj1" fmla="val 50000"/>
              <a:gd name="adj2" fmla="val 875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5001" name="AutoShape 7"/>
          <p:cNvSpPr>
            <a:spLocks noChangeArrowheads="1"/>
          </p:cNvSpPr>
          <p:nvPr/>
        </p:nvSpPr>
        <p:spPr bwMode="auto">
          <a:xfrm>
            <a:off x="7162800" y="4343400"/>
            <a:ext cx="152400" cy="1066800"/>
          </a:xfrm>
          <a:prstGeom prst="downArrow">
            <a:avLst>
              <a:gd name="adj1" fmla="val 50000"/>
              <a:gd name="adj2" fmla="val 17500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62473" name="Picture 8" descr="20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00400"/>
            <a:ext cx="441960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Picture 9" descr="kawamur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3213" y="2070100"/>
            <a:ext cx="23844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500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1"/>
          <p:cNvGraphicFramePr>
            <a:graphicFrameLocks noChangeAspect="1"/>
          </p:cNvGraphicFramePr>
          <p:nvPr/>
        </p:nvGraphicFramePr>
        <p:xfrm>
          <a:off x="0" y="-776288"/>
          <a:ext cx="9144000" cy="7634288"/>
        </p:xfrm>
        <a:graphic>
          <a:graphicData uri="http://schemas.openxmlformats.org/presentationml/2006/ole">
            <p:oleObj spid="_x0000_s13314" name="Bitmap" r:id="rId3" imgW="9488224" imgH="7923810" progId="PBrush">
              <p:embed/>
            </p:oleObj>
          </a:graphicData>
        </a:graphic>
      </p:graphicFrame>
      <p:sp>
        <p:nvSpPr>
          <p:cNvPr id="13315" name="Textfeld 10"/>
          <p:cNvSpPr txBox="1">
            <a:spLocks noChangeArrowheads="1"/>
          </p:cNvSpPr>
          <p:nvPr/>
        </p:nvSpPr>
        <p:spPr bwMode="auto">
          <a:xfrm>
            <a:off x="3857625" y="2071688"/>
            <a:ext cx="28575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400">
                <a:solidFill>
                  <a:srgbClr val="FFFF99"/>
                </a:solidFill>
                <a:latin typeface="Calibri" pitchFamily="34" charset="0"/>
              </a:rPr>
              <a:t>2022</a:t>
            </a:r>
          </a:p>
        </p:txBody>
      </p:sp>
      <p:sp>
        <p:nvSpPr>
          <p:cNvPr id="3584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de-DE" smtClean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1331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-142875" y="6429375"/>
            <a:ext cx="9644063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4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25" y="-71438"/>
            <a:ext cx="29956125" cy="2118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070100" y="4235450"/>
            <a:ext cx="6354763" cy="1951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it-IT" sz="1800" dirty="0">
                <a:solidFill>
                  <a:srgbClr val="FFFF00"/>
                </a:solidFill>
              </a:rPr>
              <a:t>Design Study Proposal approved by EU within FP7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it-IT" sz="1800" dirty="0">
                <a:solidFill>
                  <a:srgbClr val="FFFF00"/>
                </a:solidFill>
              </a:rPr>
              <a:t>Large part of the European GW community involved   </a:t>
            </a:r>
            <a:r>
              <a:rPr lang="it-IT" sz="1400" dirty="0">
                <a:solidFill>
                  <a:srgbClr val="FFFF00"/>
                </a:solidFill>
              </a:rPr>
              <a:t>EGO, INFN, MPI, CNRS, Nikhef, Univ. Birmingham, Cardiff, Glasgow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it-IT" sz="18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it-IT" sz="1800" dirty="0">
                <a:solidFill>
                  <a:srgbClr val="FFFF00"/>
                </a:solidFill>
              </a:rPr>
              <a:t>Recommended in Aspera / Appec roadmap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3794"/>
                                        </p:tgtEl>
                                      </p:cBhvr>
                                      <p:by x="2000" y="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33794"/>
                                        </p:tgtEl>
                                      </p:cBhvr>
                                      <p:by x="5000000" y="5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" fill="hold"/>
                                        <p:tgtEl>
                                          <p:spTgt spid="37890"/>
                                        </p:tgtEl>
                                      </p:cBhvr>
                                      <p:by x="330000" y="33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5E-6 -3.33333E-6 L 1.14982 1.07084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" y="5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210" name="Rectangle 5"/>
          <p:cNvSpPr>
            <a:spLocks noChangeArrowheads="1"/>
          </p:cNvSpPr>
          <p:nvPr/>
        </p:nvSpPr>
        <p:spPr bwMode="auto">
          <a:xfrm>
            <a:off x="0" y="0"/>
            <a:ext cx="1077913" cy="6858000"/>
          </a:xfrm>
          <a:prstGeom prst="rect">
            <a:avLst/>
          </a:prstGeom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942975" y="1588"/>
            <a:ext cx="7743825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00397E"/>
                </a:solidFill>
              </a:rPr>
              <a:t>ET WP1 – Infrastructure</a:t>
            </a:r>
          </a:p>
        </p:txBody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63" y="1447800"/>
            <a:ext cx="4876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Infrastructure: big cost items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smtClean="0"/>
              <a:t>Tunnels, caverns, buildings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smtClean="0"/>
              <a:t>Vacuum, cryogenics, safety systems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smtClean="0"/>
              <a:t>Collaborate with industry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smtClean="0"/>
              <a:t>COB (Amsterdam, October 9, 2008)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smtClean="0"/>
              <a:t>Saes Getters Italy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200" smtClean="0"/>
              <a:t>Demaco Netherlands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Input from WG2 &amp; 3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smtClean="0"/>
              <a:t>Topology (Albrecht Ruediger)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smtClean="0"/>
              <a:t>Length of superattenuators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Experience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smtClean="0"/>
              <a:t>Virgo, GEO, Gran Sasso,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600" smtClean="0"/>
              <a:t>    Kamioka, LIGO, etc.</a:t>
            </a:r>
            <a:endParaRPr lang="en-US" sz="2000" smtClean="0"/>
          </a:p>
        </p:txBody>
      </p:sp>
      <p:pic>
        <p:nvPicPr>
          <p:cNvPr id="94213" name="Picture 2" descr="D:\Docs\nikhef\Experiments\APP\ET\wg1\pictures\Martin\hal1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0700" y="3276600"/>
            <a:ext cx="48133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2" descr="D:\Docs\nikhef\Experiments\APP\ET\wg1\COB\COB - Nikhef October 2008\cob\DSC_0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7225" y="884238"/>
            <a:ext cx="31861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158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150" y="892175"/>
            <a:ext cx="163036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0" y="188913"/>
            <a:ext cx="7772400" cy="457200"/>
          </a:xfrm>
        </p:spPr>
        <p:txBody>
          <a:bodyPr/>
          <a:lstStyle/>
          <a:p>
            <a:pPr algn="ctr"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Gravity gradient noise </a:t>
            </a:r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2313" y="887413"/>
            <a:ext cx="5459412" cy="5970587"/>
          </a:xfrm>
        </p:spPr>
        <p:txBody>
          <a:bodyPr/>
          <a:lstStyle/>
          <a:p>
            <a:pPr marL="342900" indent="-342900"/>
            <a:r>
              <a:rPr lang="it-IT" sz="1800" smtClean="0"/>
              <a:t>Gravity gradient noise</a:t>
            </a:r>
            <a:endParaRPr lang="en-US" sz="1800" smtClean="0"/>
          </a:p>
          <a:p>
            <a:pPr marL="742950" lvl="1" indent="-285750"/>
            <a:r>
              <a:rPr lang="en-US" sz="1600" smtClean="0"/>
              <a:t>Time varying contributions to Newtonian background driven by seismic compression waves, ground-water variations, slow-gravity drifts, weather, cultural noise</a:t>
            </a:r>
          </a:p>
          <a:p>
            <a:pPr marL="742950" lvl="1" indent="-285750"/>
            <a:r>
              <a:rPr lang="en-US" sz="1600" smtClean="0"/>
              <a:t>Determines low-frequency cut-off</a:t>
            </a:r>
          </a:p>
          <a:p>
            <a:pPr marL="742950" lvl="1" indent="-285750"/>
            <a:r>
              <a:rPr lang="en-US" sz="1600" smtClean="0"/>
              <a:t>Cannot be shielded against</a:t>
            </a:r>
          </a:p>
          <a:p>
            <a:pPr marL="342900" indent="-342900"/>
            <a:r>
              <a:rPr lang="en-US" sz="1800" smtClean="0"/>
              <a:t>Counter measures</a:t>
            </a:r>
          </a:p>
          <a:p>
            <a:pPr marL="742950" lvl="1" indent="-285750"/>
            <a:r>
              <a:rPr lang="en-US" sz="1600" smtClean="0"/>
              <a:t>Network of seismometers and development of data correction algorithms</a:t>
            </a:r>
          </a:p>
          <a:p>
            <a:pPr marL="1143000" lvl="2" indent="-228600"/>
            <a:r>
              <a:rPr lang="en-GB" sz="1400" smtClean="0"/>
              <a:t>Analytical studies: G. Cella</a:t>
            </a:r>
          </a:p>
          <a:p>
            <a:pPr marL="1143000" lvl="2" indent="-228600"/>
            <a:r>
              <a:rPr lang="en-GB" sz="1400" smtClean="0"/>
              <a:t>Numerical studies: E. Hennes</a:t>
            </a:r>
          </a:p>
        </p:txBody>
      </p:sp>
      <p:pic>
        <p:nvPicPr>
          <p:cNvPr id="102405" name="Picture 4" descr="Senza titolo-1 co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1175" y="4486275"/>
            <a:ext cx="6092825" cy="222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2406" name="Picture 5" descr="g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075" y="1728788"/>
            <a:ext cx="8223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7" name="Text Box 6"/>
          <p:cNvSpPr txBox="1">
            <a:spLocks noChangeArrowheads="1"/>
          </p:cNvSpPr>
          <p:nvPr/>
        </p:nvSpPr>
        <p:spPr bwMode="auto">
          <a:xfrm>
            <a:off x="7031038" y="3430588"/>
            <a:ext cx="1712912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sz="1400" b="0">
                <a:solidFill>
                  <a:schemeClr val="tx1"/>
                </a:solidFill>
                <a:latin typeface="Microsoft Sans Serif" pitchFamily="34" charset="0"/>
              </a:rPr>
              <a:t>Figure: M.Lorenzini</a:t>
            </a:r>
            <a:endParaRPr lang="en-US" sz="1400" b="0">
              <a:solidFill>
                <a:schemeClr val="tx1"/>
              </a:solidFill>
              <a:latin typeface="Microsoft Sans Serif" pitchFamily="34" charset="0"/>
            </a:endParaRPr>
          </a:p>
        </p:txBody>
      </p:sp>
      <p:sp useBgFill="1">
        <p:nvSpPr>
          <p:cNvPr id="102408" name="Rectangle 7"/>
          <p:cNvSpPr>
            <a:spLocks noChangeArrowheads="1"/>
          </p:cNvSpPr>
          <p:nvPr/>
        </p:nvSpPr>
        <p:spPr bwMode="auto">
          <a:xfrm>
            <a:off x="2962275" y="4678363"/>
            <a:ext cx="6069013" cy="20066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102409" name="Picture 8" descr="defor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5613" y="4624388"/>
            <a:ext cx="615632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2410" name="Rectangle 9"/>
          <p:cNvSpPr>
            <a:spLocks noChangeArrowheads="1"/>
          </p:cNvSpPr>
          <p:nvPr/>
        </p:nvSpPr>
        <p:spPr bwMode="auto">
          <a:xfrm>
            <a:off x="3035300" y="4672013"/>
            <a:ext cx="6069013" cy="20066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102411" name="Picture 10" descr="pendolo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2275" y="4625975"/>
            <a:ext cx="6192838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412" name="Straight Connector 8"/>
          <p:cNvCxnSpPr>
            <a:cxnSpLocks noChangeShapeType="1"/>
          </p:cNvCxnSpPr>
          <p:nvPr/>
        </p:nvCxnSpPr>
        <p:spPr bwMode="auto">
          <a:xfrm>
            <a:off x="1082675" y="684213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91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91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91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91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91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91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91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91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587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\\beuk\user\mbeker\promoveren\gravity_gradient_noise\edt\report\edt_2layer_t5_5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214438"/>
            <a:ext cx="38274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4" descr="\\beuk\user\mbeker\promoveren\gravity_gradient_noise\edt\report\edt_2layer_t16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475" y="3978275"/>
            <a:ext cx="38274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5" descr="\\beuk\user\mbeker\promoveren\gravity_gradient_noise\edt\report\edt_2layer_t10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5100" y="1214438"/>
            <a:ext cx="38274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Title 1"/>
          <p:cNvSpPr>
            <a:spLocks noGrp="1"/>
          </p:cNvSpPr>
          <p:nvPr>
            <p:ph type="title"/>
          </p:nvPr>
        </p:nvSpPr>
        <p:spPr>
          <a:xfrm>
            <a:off x="392113" y="180975"/>
            <a:ext cx="7848600" cy="955675"/>
          </a:xfrm>
        </p:spPr>
        <p:txBody>
          <a:bodyPr/>
          <a:lstStyle/>
          <a:p>
            <a:r>
              <a:rPr lang="en-US" sz="2800" smtClean="0"/>
              <a:t>Surface (Rayleigh) and body (P/S/Head) waves</a:t>
            </a:r>
            <a:br>
              <a:rPr lang="en-US" sz="2800" smtClean="0"/>
            </a:br>
            <a:r>
              <a:rPr lang="en-US" sz="2800" smtClean="0"/>
              <a:t>as a result of vertical point source load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4148138" y="1652588"/>
            <a:ext cx="923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Rayleigh</a:t>
            </a:r>
          </a:p>
        </p:txBody>
      </p:sp>
      <p:sp>
        <p:nvSpPr>
          <p:cNvPr id="103431" name="TextBox 7"/>
          <p:cNvSpPr txBox="1">
            <a:spLocks noChangeArrowheads="1"/>
          </p:cNvSpPr>
          <p:nvPr/>
        </p:nvSpPr>
        <p:spPr bwMode="auto">
          <a:xfrm>
            <a:off x="4148138" y="2376488"/>
            <a:ext cx="923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Head</a:t>
            </a:r>
          </a:p>
        </p:txBody>
      </p:sp>
      <p:sp>
        <p:nvSpPr>
          <p:cNvPr id="103432" name="TextBox 8"/>
          <p:cNvSpPr txBox="1">
            <a:spLocks noChangeArrowheads="1"/>
          </p:cNvSpPr>
          <p:nvPr/>
        </p:nvSpPr>
        <p:spPr bwMode="auto">
          <a:xfrm>
            <a:off x="4148138" y="2662238"/>
            <a:ext cx="923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Shear</a:t>
            </a:r>
          </a:p>
        </p:txBody>
      </p:sp>
      <p:sp>
        <p:nvSpPr>
          <p:cNvPr id="103433" name="TextBox 9"/>
          <p:cNvSpPr txBox="1">
            <a:spLocks noChangeArrowheads="1"/>
          </p:cNvSpPr>
          <p:nvPr/>
        </p:nvSpPr>
        <p:spPr bwMode="auto">
          <a:xfrm>
            <a:off x="4148138" y="2947988"/>
            <a:ext cx="923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Pressure</a:t>
            </a:r>
          </a:p>
        </p:txBody>
      </p:sp>
      <p:cxnSp>
        <p:nvCxnSpPr>
          <p:cNvPr id="12" name="Straight Arrow Connector 11"/>
          <p:cNvCxnSpPr>
            <a:stCxn id="103430" idx="3"/>
          </p:cNvCxnSpPr>
          <p:nvPr/>
        </p:nvCxnSpPr>
        <p:spPr>
          <a:xfrm flipV="1">
            <a:off x="5072063" y="1500188"/>
            <a:ext cx="1500187" cy="322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3430" idx="1"/>
          </p:cNvCxnSpPr>
          <p:nvPr/>
        </p:nvCxnSpPr>
        <p:spPr>
          <a:xfrm rot="10800000">
            <a:off x="1357313" y="1428750"/>
            <a:ext cx="2790825" cy="393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3431" idx="3"/>
          </p:cNvCxnSpPr>
          <p:nvPr/>
        </p:nvCxnSpPr>
        <p:spPr>
          <a:xfrm flipV="1">
            <a:off x="5072063" y="1785938"/>
            <a:ext cx="2000250" cy="758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3432" idx="3"/>
          </p:cNvCxnSpPr>
          <p:nvPr/>
        </p:nvCxnSpPr>
        <p:spPr>
          <a:xfrm flipV="1">
            <a:off x="5072063" y="2159000"/>
            <a:ext cx="1428750" cy="6715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3433" idx="3"/>
          </p:cNvCxnSpPr>
          <p:nvPr/>
        </p:nvCxnSpPr>
        <p:spPr>
          <a:xfrm flipV="1">
            <a:off x="5072063" y="2500313"/>
            <a:ext cx="2357437" cy="615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3433" idx="1"/>
          </p:cNvCxnSpPr>
          <p:nvPr/>
        </p:nvCxnSpPr>
        <p:spPr>
          <a:xfrm rot="10800000">
            <a:off x="1500188" y="2214563"/>
            <a:ext cx="2647950" cy="901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1214438" y="1785938"/>
            <a:ext cx="2928937" cy="1000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3431" idx="1"/>
          </p:cNvCxnSpPr>
          <p:nvPr/>
        </p:nvCxnSpPr>
        <p:spPr>
          <a:xfrm rot="10800000">
            <a:off x="1428750" y="1643063"/>
            <a:ext cx="2719388" cy="901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42" name="Content Placeholder 2"/>
          <p:cNvSpPr>
            <a:spLocks noGrp="1"/>
          </p:cNvSpPr>
          <p:nvPr>
            <p:ph idx="1"/>
          </p:nvPr>
        </p:nvSpPr>
        <p:spPr>
          <a:xfrm>
            <a:off x="3929063" y="4143375"/>
            <a:ext cx="5072062" cy="2428875"/>
          </a:xfrm>
        </p:spPr>
        <p:txBody>
          <a:bodyPr/>
          <a:lstStyle/>
          <a:p>
            <a:r>
              <a:rPr lang="en-US" sz="1800" smtClean="0"/>
              <a:t>Wave attenuation has two components</a:t>
            </a:r>
          </a:p>
          <a:p>
            <a:pPr lvl="1"/>
            <a:r>
              <a:rPr lang="en-US" sz="1400" smtClean="0"/>
              <a:t>Geometrical (expansion of wave fronts) ~ r</a:t>
            </a:r>
            <a:r>
              <a:rPr lang="en-US" sz="1400" baseline="30000" smtClean="0"/>
              <a:t>n</a:t>
            </a:r>
          </a:p>
          <a:p>
            <a:pPr lvl="2"/>
            <a:r>
              <a:rPr lang="en-US" sz="1200" smtClean="0"/>
              <a:t>Raleigh, n=-1/2</a:t>
            </a:r>
          </a:p>
          <a:p>
            <a:pPr lvl="2"/>
            <a:r>
              <a:rPr lang="en-US" sz="1200" smtClean="0"/>
              <a:t>Body waves on surface, n=-2</a:t>
            </a:r>
          </a:p>
          <a:p>
            <a:pPr lvl="2"/>
            <a:r>
              <a:rPr lang="en-US" sz="1200" smtClean="0"/>
              <a:t>Body waves at depth, n=-1</a:t>
            </a:r>
          </a:p>
          <a:p>
            <a:pPr lvl="1"/>
            <a:r>
              <a:rPr lang="en-US" sz="1400" smtClean="0"/>
              <a:t>Material (damping)</a:t>
            </a:r>
          </a:p>
          <a:p>
            <a:pPr lvl="1"/>
            <a:r>
              <a:rPr lang="en-US" sz="1400" smtClean="0"/>
              <a:t>Geometrical damping could be why S-wave has maximum at 45 degrees, still trying to find reference to confirm this.</a:t>
            </a:r>
          </a:p>
          <a:p>
            <a:endParaRPr lang="en-US" smtClean="0"/>
          </a:p>
        </p:txBody>
      </p:sp>
      <p:sp>
        <p:nvSpPr>
          <p:cNvPr id="36" name="Rectangle 35"/>
          <p:cNvSpPr/>
          <p:nvPr/>
        </p:nvSpPr>
        <p:spPr>
          <a:xfrm>
            <a:off x="4143375" y="1357313"/>
            <a:ext cx="928688" cy="71437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44" name="TextBox 36"/>
          <p:cNvSpPr txBox="1">
            <a:spLocks noChangeArrowheads="1"/>
          </p:cNvSpPr>
          <p:nvPr/>
        </p:nvSpPr>
        <p:spPr bwMode="auto">
          <a:xfrm>
            <a:off x="4143375" y="1397000"/>
            <a:ext cx="927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Surface waves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143375" y="2143125"/>
            <a:ext cx="928688" cy="121443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46" name="TextBox 38"/>
          <p:cNvSpPr txBox="1">
            <a:spLocks noChangeArrowheads="1"/>
          </p:cNvSpPr>
          <p:nvPr/>
        </p:nvSpPr>
        <p:spPr bwMode="auto">
          <a:xfrm>
            <a:off x="4143375" y="2143125"/>
            <a:ext cx="800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Body waves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378" name="Rectangle 4"/>
          <p:cNvSpPr>
            <a:spLocks noChangeArrowheads="1"/>
          </p:cNvSpPr>
          <p:nvPr/>
        </p:nvSpPr>
        <p:spPr bwMode="auto">
          <a:xfrm>
            <a:off x="0" y="0"/>
            <a:ext cx="9144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Seismisch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onderzoek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160769" name="Picture 1" descr="\\vmware-host\Shared Folders\Desktop\Outreach\Jo Limburg\Jo Limburg\CIMG0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60" y="903049"/>
            <a:ext cx="7627697" cy="57207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378" name="Rectangle 4"/>
          <p:cNvSpPr>
            <a:spLocks noChangeArrowheads="1"/>
          </p:cNvSpPr>
          <p:nvPr/>
        </p:nvSpPr>
        <p:spPr bwMode="auto">
          <a:xfrm>
            <a:off x="0" y="0"/>
            <a:ext cx="9144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Seismisch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onderzoek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(met KNMI)</a:t>
            </a:r>
          </a:p>
        </p:txBody>
      </p:sp>
      <p:pic>
        <p:nvPicPr>
          <p:cNvPr id="229378" name="Picture 2" descr="\\vmware-host\Shared Folders\Desktop\Outreach\Jo Limburg\Jo Limburg\CIMG0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386" y="943080"/>
            <a:ext cx="6253456" cy="4690092"/>
          </a:xfrm>
          <a:prstGeom prst="rect">
            <a:avLst/>
          </a:prstGeom>
          <a:noFill/>
        </p:spPr>
      </p:pic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6269" y="2760773"/>
            <a:ext cx="5159178" cy="409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4609" y="2317531"/>
            <a:ext cx="5649391" cy="454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9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8135938" cy="4703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6019" name="Text Box 2"/>
          <p:cNvSpPr txBox="1">
            <a:spLocks noChangeArrowheads="1"/>
          </p:cNvSpPr>
          <p:nvPr/>
        </p:nvSpPr>
        <p:spPr bwMode="auto">
          <a:xfrm>
            <a:off x="995363" y="334963"/>
            <a:ext cx="7624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Expected sensitivities – rates </a:t>
            </a:r>
          </a:p>
        </p:txBody>
      </p:sp>
      <p:cxnSp>
        <p:nvCxnSpPr>
          <p:cNvPr id="86020" name="Straight Connector 9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25513" y="2019300"/>
            <a:ext cx="4333875" cy="4514850"/>
            <a:chOff x="925886" y="2018740"/>
            <a:chExt cx="4333875" cy="4514850"/>
          </a:xfrm>
        </p:grpSpPr>
        <p:pic>
          <p:nvPicPr>
            <p:cNvPr id="860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5886" y="2018740"/>
              <a:ext cx="4333875" cy="45148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6025" name="TextBox 13"/>
            <p:cNvSpPr txBox="1">
              <a:spLocks noChangeArrowheads="1"/>
            </p:cNvSpPr>
            <p:nvPr/>
          </p:nvSpPr>
          <p:spPr bwMode="auto">
            <a:xfrm>
              <a:off x="1075765" y="2151530"/>
              <a:ext cx="2273379" cy="46166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/>
                <a:t>Binary mergers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2663" y="5016500"/>
            <a:ext cx="4351337" cy="184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34938" y="5970588"/>
            <a:ext cx="4895850" cy="8302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Einstein Telescope: ~1000 per day</a:t>
            </a:r>
          </a:p>
          <a:p>
            <a:r>
              <a:rPr lang="en-US" b="0"/>
              <a:t>GW observatory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7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Kromming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van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ruimtetijd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1658938" y="2173288"/>
            <a:ext cx="38687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874713" y="1312863"/>
            <a:ext cx="5867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Baan van </a:t>
            </a:r>
            <a:r>
              <a:rPr lang="en-US" b="0" dirty="0" err="1">
                <a:latin typeface="+mn-lt"/>
              </a:rPr>
              <a:t>een</a:t>
            </a:r>
            <a:r>
              <a:rPr lang="en-US" b="0" dirty="0">
                <a:latin typeface="+mn-lt"/>
              </a:rPr>
              <a:t> bal en </a:t>
            </a:r>
            <a:r>
              <a:rPr lang="en-US" b="0" dirty="0" err="1">
                <a:latin typeface="+mn-lt"/>
              </a:rPr>
              <a:t>een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kogel</a:t>
            </a:r>
            <a:endParaRPr lang="en-US" b="0" dirty="0">
              <a:latin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69988" y="5164138"/>
            <a:ext cx="6256337" cy="461962"/>
          </a:xfrm>
          <a:prstGeom prst="rect">
            <a:avLst/>
          </a:prstGeom>
          <a:solidFill>
            <a:srgbClr val="FEFCAC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EP: </a:t>
            </a:r>
            <a:r>
              <a:rPr lang="en-US" b="0" dirty="0" err="1">
                <a:latin typeface="+mn-lt"/>
              </a:rPr>
              <a:t>alle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massa’s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voelen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dezelfde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versnelling</a:t>
            </a:r>
            <a:endParaRPr lang="en-US" b="0" dirty="0">
              <a:latin typeface="+mn-lt"/>
            </a:endParaRPr>
          </a:p>
        </p:txBody>
      </p:sp>
      <p:cxnSp>
        <p:nvCxnSpPr>
          <p:cNvPr id="3994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8" name="TextBox 7"/>
          <p:cNvSpPr txBox="1"/>
          <p:nvPr/>
        </p:nvSpPr>
        <p:spPr>
          <a:xfrm>
            <a:off x="1160463" y="5827713"/>
            <a:ext cx="6288087" cy="461962"/>
          </a:xfrm>
          <a:prstGeom prst="rect">
            <a:avLst/>
          </a:prstGeom>
          <a:solidFill>
            <a:srgbClr val="FEFCAC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0" dirty="0" err="1">
                <a:latin typeface="+mn-lt"/>
              </a:rPr>
              <a:t>Ruimtelijke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kromming</a:t>
            </a:r>
            <a:r>
              <a:rPr lang="en-US" b="0" dirty="0">
                <a:latin typeface="+mn-lt"/>
              </a:rPr>
              <a:t> is </a:t>
            </a:r>
            <a:r>
              <a:rPr lang="en-US" b="0" dirty="0" err="1">
                <a:latin typeface="+mn-lt"/>
              </a:rPr>
              <a:t>zeer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verschillend</a:t>
            </a:r>
            <a:endParaRPr lang="en-US" b="0" dirty="0">
              <a:latin typeface="+mn-lt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 animBg="1"/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0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0" y="0"/>
            <a:ext cx="91789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250825" y="1257300"/>
            <a:ext cx="8432800" cy="50292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grpSp>
        <p:nvGrpSpPr>
          <p:cNvPr id="87045" name="Group 4"/>
          <p:cNvGrpSpPr>
            <a:grpSpLocks/>
          </p:cNvGrpSpPr>
          <p:nvPr/>
        </p:nvGrpSpPr>
        <p:grpSpPr bwMode="auto">
          <a:xfrm>
            <a:off x="263525" y="1257300"/>
            <a:ext cx="8434388" cy="5033963"/>
            <a:chOff x="280" y="792"/>
            <a:chExt cx="5313" cy="3171"/>
          </a:xfrm>
        </p:grpSpPr>
        <p:pic>
          <p:nvPicPr>
            <p:cNvPr id="87058" name="Picture 5" descr="2dFsurve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0" y="792"/>
              <a:ext cx="5313" cy="3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9" name="Oval 6"/>
            <p:cNvSpPr>
              <a:spLocks noChangeArrowheads="1"/>
            </p:cNvSpPr>
            <p:nvPr/>
          </p:nvSpPr>
          <p:spPr bwMode="auto">
            <a:xfrm>
              <a:off x="5088" y="1192"/>
              <a:ext cx="56" cy="5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7060" name="Text Box 7"/>
            <p:cNvSpPr txBox="1">
              <a:spLocks noChangeArrowheads="1"/>
            </p:cNvSpPr>
            <p:nvPr/>
          </p:nvSpPr>
          <p:spPr bwMode="auto">
            <a:xfrm>
              <a:off x="4294" y="1244"/>
              <a:ext cx="945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000099"/>
                  </a:solidFill>
                  <a:latin typeface="Verdana" pitchFamily="34" charset="0"/>
                </a:rPr>
                <a:t>GRB050509B</a:t>
              </a:r>
              <a:endParaRPr lang="en-US" sz="1400">
                <a:solidFill>
                  <a:srgbClr val="000099"/>
                </a:solidFill>
                <a:latin typeface="Verdana" pitchFamily="34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00013" y="-728663"/>
            <a:ext cx="8820150" cy="8928101"/>
            <a:chOff x="204" y="-425"/>
            <a:chExt cx="5556" cy="5624"/>
          </a:xfrm>
        </p:grpSpPr>
        <p:sp>
          <p:nvSpPr>
            <p:cNvPr id="87056" name="Oval 9"/>
            <p:cNvSpPr>
              <a:spLocks noChangeAspect="1" noChangeArrowheads="1"/>
            </p:cNvSpPr>
            <p:nvPr/>
          </p:nvSpPr>
          <p:spPr bwMode="gray">
            <a:xfrm>
              <a:off x="204" y="-425"/>
              <a:ext cx="5556" cy="5624"/>
            </a:xfrm>
            <a:prstGeom prst="ellipse">
              <a:avLst/>
            </a:prstGeom>
            <a:solidFill>
              <a:schemeClr val="accent1">
                <a:alpha val="30196"/>
              </a:schemeClr>
            </a:solidFill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7057" name="Text Box 10"/>
            <p:cNvSpPr txBox="1">
              <a:spLocks noChangeArrowheads="1"/>
            </p:cNvSpPr>
            <p:nvPr/>
          </p:nvSpPr>
          <p:spPr bwMode="auto">
            <a:xfrm>
              <a:off x="2322" y="3414"/>
              <a:ext cx="1102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CC6600"/>
                  </a:solidFill>
                  <a:latin typeface="Verdana" pitchFamily="34" charset="0"/>
                </a:rPr>
                <a:t>3</a:t>
              </a:r>
              <a:r>
                <a:rPr lang="en-GB" sz="1200" baseline="30000">
                  <a:solidFill>
                    <a:srgbClr val="CC6600"/>
                  </a:solidFill>
                  <a:latin typeface="Verdana" pitchFamily="34" charset="0"/>
                </a:rPr>
                <a:t>RD</a:t>
              </a:r>
              <a:r>
                <a:rPr lang="en-GB" sz="1200">
                  <a:solidFill>
                    <a:srgbClr val="CC6600"/>
                  </a:solidFill>
                  <a:latin typeface="Verdana" pitchFamily="34" charset="0"/>
                </a:rPr>
                <a:t> GENERATION</a:t>
              </a:r>
            </a:p>
            <a:p>
              <a:pPr algn="ctr"/>
              <a:r>
                <a:rPr lang="en-GB" sz="1200">
                  <a:solidFill>
                    <a:srgbClr val="CC6600"/>
                  </a:solidFill>
                  <a:latin typeface="Verdana" pitchFamily="34" charset="0"/>
                </a:rPr>
                <a:t>INTERFEROMETER</a:t>
              </a:r>
              <a:endParaRPr lang="en-US" sz="1200">
                <a:solidFill>
                  <a:srgbClr val="CC6600"/>
                </a:solidFill>
                <a:latin typeface="Verdana" pitchFamily="34" charset="0"/>
              </a:endParaRP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492500" y="2824163"/>
            <a:ext cx="1905000" cy="2405062"/>
            <a:chOff x="2200" y="1779"/>
            <a:chExt cx="1200" cy="1515"/>
          </a:xfrm>
        </p:grpSpPr>
        <p:sp>
          <p:nvSpPr>
            <p:cNvPr id="87054" name="Oval 12"/>
            <p:cNvSpPr>
              <a:spLocks noChangeAspect="1" noChangeArrowheads="1"/>
            </p:cNvSpPr>
            <p:nvPr/>
          </p:nvSpPr>
          <p:spPr bwMode="gray">
            <a:xfrm>
              <a:off x="2200" y="1779"/>
              <a:ext cx="1200" cy="1200"/>
            </a:xfrm>
            <a:prstGeom prst="ellipse">
              <a:avLst/>
            </a:prstGeom>
            <a:solidFill>
              <a:srgbClr val="CCFFCC">
                <a:alpha val="49019"/>
              </a:srgbClr>
            </a:solidFill>
            <a:ln w="25400">
              <a:solidFill>
                <a:srgbClr val="99CC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7055" name="Text Box 13"/>
            <p:cNvSpPr txBox="1">
              <a:spLocks noChangeAspect="1" noChangeArrowheads="1"/>
            </p:cNvSpPr>
            <p:nvPr/>
          </p:nvSpPr>
          <p:spPr bwMode="auto">
            <a:xfrm>
              <a:off x="2381" y="3006"/>
              <a:ext cx="838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008000"/>
                  </a:solidFill>
                  <a:latin typeface="Verdana" pitchFamily="34" charset="0"/>
                </a:rPr>
                <a:t>2</a:t>
              </a:r>
              <a:r>
                <a:rPr lang="en-GB" sz="1200" baseline="30000">
                  <a:solidFill>
                    <a:srgbClr val="008000"/>
                  </a:solidFill>
                  <a:latin typeface="Verdana" pitchFamily="34" charset="0"/>
                </a:rPr>
                <a:t>ND</a:t>
              </a:r>
              <a:endParaRPr lang="en-GB" sz="1200">
                <a:solidFill>
                  <a:srgbClr val="008000"/>
                </a:solidFill>
                <a:latin typeface="Verdana" pitchFamily="34" charset="0"/>
              </a:endParaRPr>
            </a:p>
            <a:p>
              <a:pPr algn="ctr"/>
              <a:r>
                <a:rPr lang="en-GB" sz="1200">
                  <a:solidFill>
                    <a:srgbClr val="008000"/>
                  </a:solidFill>
                  <a:latin typeface="Verdana" pitchFamily="34" charset="0"/>
                </a:rPr>
                <a:t>GENERATION</a:t>
              </a:r>
              <a:endParaRPr lang="en-US" sz="1200">
                <a:solidFill>
                  <a:srgbClr val="008000"/>
                </a:solidFill>
                <a:latin typeface="Verdana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751263" y="2635250"/>
            <a:ext cx="1630362" cy="1219200"/>
            <a:chOff x="2477" y="1660"/>
            <a:chExt cx="1027" cy="768"/>
          </a:xfrm>
        </p:grpSpPr>
        <p:sp>
          <p:nvSpPr>
            <p:cNvPr id="87051" name="Oval 15"/>
            <p:cNvSpPr>
              <a:spLocks noChangeAspect="1" noChangeArrowheads="1"/>
            </p:cNvSpPr>
            <p:nvPr/>
          </p:nvSpPr>
          <p:spPr bwMode="gray">
            <a:xfrm>
              <a:off x="2889" y="2353"/>
              <a:ext cx="75" cy="75"/>
            </a:xfrm>
            <a:prstGeom prst="ellipse">
              <a:avLst/>
            </a:prstGeom>
            <a:solidFill>
              <a:srgbClr val="00FFFF">
                <a:alpha val="49019"/>
              </a:srgbClr>
            </a:solidFill>
            <a:ln w="254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7052" name="Text Box 16"/>
            <p:cNvSpPr txBox="1">
              <a:spLocks noChangeAspect="1" noChangeArrowheads="1"/>
            </p:cNvSpPr>
            <p:nvPr/>
          </p:nvSpPr>
          <p:spPr bwMode="auto">
            <a:xfrm>
              <a:off x="2477" y="1660"/>
              <a:ext cx="1027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99"/>
                  </a:solidFill>
                  <a:latin typeface="Verdana" pitchFamily="34" charset="0"/>
                </a:rPr>
                <a:t>1</a:t>
              </a:r>
              <a:r>
                <a:rPr lang="en-GB" sz="1200" baseline="30000">
                  <a:solidFill>
                    <a:srgbClr val="000099"/>
                  </a:solidFill>
                  <a:latin typeface="Verdana" pitchFamily="34" charset="0"/>
                </a:rPr>
                <a:t>ST</a:t>
              </a:r>
              <a:r>
                <a:rPr lang="en-GB" sz="1200">
                  <a:solidFill>
                    <a:srgbClr val="000099"/>
                  </a:solidFill>
                  <a:latin typeface="Verdana" pitchFamily="34" charset="0"/>
                </a:rPr>
                <a:t> GENERATION</a:t>
              </a:r>
              <a:endParaRPr lang="en-US" sz="1200">
                <a:solidFill>
                  <a:srgbClr val="000099"/>
                </a:solidFill>
                <a:latin typeface="Verdana" pitchFamily="34" charset="0"/>
              </a:endParaRPr>
            </a:p>
          </p:txBody>
        </p:sp>
        <p:sp>
          <p:nvSpPr>
            <p:cNvPr id="87053" name="Line 17"/>
            <p:cNvSpPr>
              <a:spLocks noChangeShapeType="1"/>
            </p:cNvSpPr>
            <p:nvPr/>
          </p:nvSpPr>
          <p:spPr bwMode="auto">
            <a:xfrm>
              <a:off x="2612" y="1807"/>
              <a:ext cx="268" cy="521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87049" name="Text Box 18"/>
          <p:cNvSpPr txBox="1">
            <a:spLocks noChangeArrowheads="1"/>
          </p:cNvSpPr>
          <p:nvPr/>
        </p:nvSpPr>
        <p:spPr bwMode="auto">
          <a:xfrm>
            <a:off x="6191250" y="6237288"/>
            <a:ext cx="1127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000">
                <a:latin typeface="Trebuchet MS" pitchFamily="34" charset="0"/>
              </a:rPr>
              <a:t>Credit G.Cagnoli</a:t>
            </a:r>
          </a:p>
        </p:txBody>
      </p:sp>
      <p:sp>
        <p:nvSpPr>
          <p:cNvPr id="87050" name="Rectangle 20"/>
          <p:cNvSpPr>
            <a:spLocks noChangeArrowheads="1"/>
          </p:cNvSpPr>
          <p:nvPr/>
        </p:nvSpPr>
        <p:spPr bwMode="auto">
          <a:xfrm>
            <a:off x="533400" y="76200"/>
            <a:ext cx="82296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ja-JP" sz="280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NS - NS INSPIRAL RANGE</a:t>
            </a:r>
            <a:endParaRPr lang="en-US" altLang="ja-JP" sz="280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AFAFC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55675"/>
          </a:xfrm>
        </p:spPr>
        <p:txBody>
          <a:bodyPr/>
          <a:lstStyle/>
          <a:p>
            <a:pPr algn="ctr">
              <a:defRPr/>
            </a:pPr>
            <a:r>
              <a:rPr lang="en-US" altLang="ja-JP" b="1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Gravitational wave antenna in space - LISA</a:t>
            </a:r>
          </a:p>
        </p:txBody>
      </p:sp>
      <p:pic>
        <p:nvPicPr>
          <p:cNvPr id="88068" name="Picture 3" descr="LISA.waves.JPG                                                 0000027DLISAex                         B253CAA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0" y="863600"/>
            <a:ext cx="3567113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Text Box 4"/>
          <p:cNvSpPr txBox="1">
            <a:spLocks noChangeArrowheads="1"/>
          </p:cNvSpPr>
          <p:nvPr/>
        </p:nvSpPr>
        <p:spPr bwMode="auto">
          <a:xfrm>
            <a:off x="4070350" y="752475"/>
            <a:ext cx="5073650" cy="2868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None/>
            </a:pPr>
            <a:endParaRPr lang="en-US" sz="1800" i="1">
              <a:solidFill>
                <a:srgbClr val="666699"/>
              </a:solidFill>
            </a:endParaRP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/>
              <a:t>3 spacecraft in Earth-trailing solar orbit separated by 5 x10</a:t>
            </a:r>
            <a:r>
              <a:rPr lang="en-US" sz="1800" b="0" i="1" baseline="30000"/>
              <a:t>6</a:t>
            </a:r>
            <a:r>
              <a:rPr lang="en-US" sz="1800" b="0" i="1"/>
              <a:t> km.</a:t>
            </a: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/>
              <a:t>Measure changes in distance between fiducial masses in each spacecraft</a:t>
            </a: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/>
              <a:t>Partnership between NASA and ESA</a:t>
            </a:r>
          </a:p>
          <a:p>
            <a:pPr marL="571500" lvl="1" indent="-225425">
              <a:spcAft>
                <a:spcPct val="40000"/>
              </a:spcAft>
              <a:buSzPct val="75000"/>
              <a:buFontTx/>
              <a:buChar char="–"/>
            </a:pPr>
            <a:r>
              <a:rPr lang="en-US" sz="1800" b="0" i="1"/>
              <a:t>Launch date ~2018+</a:t>
            </a:r>
            <a:endParaRPr lang="en-US" sz="1600" b="0" i="1"/>
          </a:p>
        </p:txBody>
      </p:sp>
      <p:pic>
        <p:nvPicPr>
          <p:cNvPr id="1115141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3538" y="3330575"/>
            <a:ext cx="4970462" cy="3527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88071" name="Straight Connector 8"/>
          <p:cNvCxnSpPr>
            <a:cxnSpLocks noChangeShapeType="1"/>
          </p:cNvCxnSpPr>
          <p:nvPr/>
        </p:nvCxnSpPr>
        <p:spPr bwMode="auto">
          <a:xfrm>
            <a:off x="1082675" y="642938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1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835025" cy="68580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428625"/>
          </a:xfrm>
        </p:spPr>
        <p:txBody>
          <a:bodyPr/>
          <a:lstStyle/>
          <a:p>
            <a:pPr algn="ctr">
              <a:defRPr/>
            </a:pPr>
            <a:r>
              <a:rPr lang="en-US" altLang="ja-JP" sz="2000" b="1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Complementarity</a:t>
            </a:r>
            <a:r>
              <a:rPr lang="en-US" altLang="ja-JP" sz="2000" b="1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of Space- &amp; Ground-Based Detectors</a:t>
            </a: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>
            <a:off x="898525" y="1060450"/>
            <a:ext cx="8281988" cy="5264150"/>
            <a:chOff x="229" y="568"/>
            <a:chExt cx="5384" cy="3408"/>
          </a:xfrm>
        </p:grpSpPr>
        <p:pic>
          <p:nvPicPr>
            <p:cNvPr id="8909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9" y="568"/>
              <a:ext cx="5088" cy="3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9100" name="Rectangle 6"/>
            <p:cNvSpPr>
              <a:spLocks noChangeArrowheads="1"/>
            </p:cNvSpPr>
            <p:nvPr/>
          </p:nvSpPr>
          <p:spPr bwMode="auto">
            <a:xfrm>
              <a:off x="3942" y="2450"/>
              <a:ext cx="610" cy="18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9101" name="Line 7"/>
            <p:cNvSpPr>
              <a:spLocks noChangeShapeType="1"/>
            </p:cNvSpPr>
            <p:nvPr/>
          </p:nvSpPr>
          <p:spPr bwMode="auto">
            <a:xfrm flipV="1">
              <a:off x="4337" y="2338"/>
              <a:ext cx="486" cy="2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9102" name="Text Box 8"/>
            <p:cNvSpPr txBox="1">
              <a:spLocks noChangeArrowheads="1"/>
            </p:cNvSpPr>
            <p:nvPr/>
          </p:nvSpPr>
          <p:spPr bwMode="auto">
            <a:xfrm>
              <a:off x="4797" y="2191"/>
              <a:ext cx="816" cy="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tx1"/>
                  </a:solidFill>
                  <a:latin typeface="Verdana" pitchFamily="34" charset="0"/>
                </a:rPr>
                <a:t>Rotating</a:t>
              </a:r>
            </a:p>
            <a:p>
              <a:r>
                <a:rPr lang="en-US" sz="1200" b="0">
                  <a:solidFill>
                    <a:schemeClr val="tx1"/>
                  </a:solidFill>
                  <a:latin typeface="Verdana" pitchFamily="34" charset="0"/>
                </a:rPr>
                <a:t>Neutron Stars</a:t>
              </a:r>
            </a:p>
          </p:txBody>
        </p:sp>
      </p:grpSp>
      <p:sp>
        <p:nvSpPr>
          <p:cNvPr id="89093" name="Text Box 9"/>
          <p:cNvSpPr txBox="1">
            <a:spLocks noChangeArrowheads="1"/>
          </p:cNvSpPr>
          <p:nvPr/>
        </p:nvSpPr>
        <p:spPr bwMode="auto">
          <a:xfrm>
            <a:off x="714375" y="6362700"/>
            <a:ext cx="184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10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9094" name="Text Box 10"/>
          <p:cNvSpPr txBox="1">
            <a:spLocks noChangeArrowheads="1"/>
          </p:cNvSpPr>
          <p:nvPr/>
        </p:nvSpPr>
        <p:spPr bwMode="auto">
          <a:xfrm>
            <a:off x="3203575" y="941388"/>
            <a:ext cx="45561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8000"/>
                </a:solidFill>
                <a:latin typeface="Book Antiqua" pitchFamily="18" charset="0"/>
              </a:rPr>
              <a:t>Difference of 10</a:t>
            </a:r>
            <a:r>
              <a:rPr lang="en-US" sz="2000" b="0" baseline="30000">
                <a:solidFill>
                  <a:srgbClr val="FF8000"/>
                </a:solidFill>
                <a:latin typeface="Book Antiqua" pitchFamily="18" charset="0"/>
              </a:rPr>
              <a:t>4</a:t>
            </a:r>
            <a:r>
              <a:rPr lang="en-US" sz="2000" b="0">
                <a:solidFill>
                  <a:srgbClr val="FF8000"/>
                </a:solidFill>
                <a:latin typeface="Book Antiqua" pitchFamily="18" charset="0"/>
              </a:rPr>
              <a:t> in wavelength:</a:t>
            </a:r>
          </a:p>
          <a:p>
            <a:r>
              <a:rPr lang="en-US" sz="2000" b="0">
                <a:solidFill>
                  <a:srgbClr val="FF8000"/>
                </a:solidFill>
                <a:latin typeface="Book Antiqua" pitchFamily="18" charset="0"/>
              </a:rPr>
              <a:t>Like difference between X-rays and IR!</a:t>
            </a:r>
            <a:endParaRPr lang="en-US" b="0">
              <a:latin typeface="Book Antiqua" pitchFamily="18" charset="0"/>
            </a:endParaRPr>
          </a:p>
        </p:txBody>
      </p:sp>
      <p:sp useBgFill="1">
        <p:nvSpPr>
          <p:cNvPr id="89095" name="Text Box 11"/>
          <p:cNvSpPr txBox="1">
            <a:spLocks noChangeArrowheads="1"/>
          </p:cNvSpPr>
          <p:nvPr/>
        </p:nvSpPr>
        <p:spPr bwMode="auto">
          <a:xfrm>
            <a:off x="5310188" y="4743450"/>
            <a:ext cx="920750" cy="36671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VIRGO</a:t>
            </a:r>
            <a:endParaRPr lang="nl-NL" sz="1800">
              <a:solidFill>
                <a:srgbClr val="0000FF"/>
              </a:solidFill>
            </a:endParaRPr>
          </a:p>
        </p:txBody>
      </p:sp>
      <p:sp useBgFill="1">
        <p:nvSpPr>
          <p:cNvPr id="89096" name="Text Box 12"/>
          <p:cNvSpPr txBox="1">
            <a:spLocks noChangeArrowheads="1"/>
          </p:cNvSpPr>
          <p:nvPr/>
        </p:nvSpPr>
        <p:spPr bwMode="auto">
          <a:xfrm>
            <a:off x="4249738" y="4745038"/>
            <a:ext cx="704850" cy="366712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LISA</a:t>
            </a:r>
            <a:endParaRPr lang="nl-NL" sz="1800">
              <a:solidFill>
                <a:srgbClr val="FF0000"/>
              </a:solidFill>
            </a:endParaRPr>
          </a:p>
        </p:txBody>
      </p:sp>
      <p:sp>
        <p:nvSpPr>
          <p:cNvPr id="1117197" name="Text Box 13"/>
          <p:cNvSpPr txBox="1">
            <a:spLocks noChangeArrowheads="1"/>
          </p:cNvSpPr>
          <p:nvPr/>
        </p:nvSpPr>
        <p:spPr bwMode="auto">
          <a:xfrm>
            <a:off x="0" y="6156325"/>
            <a:ext cx="5508625" cy="701675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>
                <a:solidFill>
                  <a:schemeClr val="tx1"/>
                </a:solidFill>
                <a:latin typeface="Times New Roman" pitchFamily="18" charset="0"/>
              </a:rPr>
              <a:t>LISA will see all the compact white-dwarf and neutron-star binaries in the Galaxy </a:t>
            </a:r>
            <a:r>
              <a:rPr lang="de-DE" sz="2000" b="0">
                <a:solidFill>
                  <a:schemeClr val="tx1"/>
                </a:solidFill>
                <a:latin typeface="Times New Roman" pitchFamily="18" charset="0"/>
              </a:rPr>
              <a:t>(Schutz)</a:t>
            </a:r>
            <a:endParaRPr lang="en-GB" sz="2000" b="0">
              <a:solidFill>
                <a:schemeClr val="tx1"/>
              </a:solidFill>
              <a:latin typeface="Aldus Roman" pitchFamily="18" charset="0"/>
            </a:endParaRPr>
          </a:p>
        </p:txBody>
      </p:sp>
      <p:cxnSp>
        <p:nvCxnSpPr>
          <p:cNvPr id="89098" name="Straight Connector 8"/>
          <p:cNvCxnSpPr>
            <a:cxnSpLocks noChangeShapeType="1"/>
          </p:cNvCxnSpPr>
          <p:nvPr/>
        </p:nvCxnSpPr>
        <p:spPr bwMode="auto">
          <a:xfrm>
            <a:off x="1082675" y="684213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1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197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114" name="Straight Connector 8"/>
          <p:cNvCxnSpPr>
            <a:cxnSpLocks noChangeShapeType="1"/>
          </p:cNvCxnSpPr>
          <p:nvPr/>
        </p:nvCxnSpPr>
        <p:spPr bwMode="auto">
          <a:xfrm>
            <a:off x="1082675" y="738188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0"/>
            <a:ext cx="7848600" cy="955675"/>
          </a:xfrm>
        </p:spPr>
        <p:txBody>
          <a:bodyPr/>
          <a:lstStyle/>
          <a:p>
            <a:pPr>
              <a:defRPr/>
            </a:pPr>
            <a:r>
              <a:rPr lang="en-US" altLang="ja-JP" sz="2800" b="1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LISA </a:t>
            </a:r>
            <a:r>
              <a:rPr lang="en-US" altLang="ja-JP" sz="2800" b="1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interferometry</a:t>
            </a:r>
            <a:endParaRPr lang="en-US" altLang="ja-JP" sz="2800" b="1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90116" name="Rectangle 15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7563" y="1136650"/>
            <a:ext cx="5991225" cy="5086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900" smtClean="0"/>
              <a:t>“LISA is essentially a Michelson Interferometer in Space”</a:t>
            </a:r>
          </a:p>
          <a:p>
            <a:pPr>
              <a:lnSpc>
                <a:spcPct val="90000"/>
              </a:lnSpc>
            </a:pPr>
            <a:r>
              <a:rPr lang="en-US" sz="2900" smtClean="0"/>
              <a:t>However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No beam splitter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No end mirrors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Arm lengths are not equal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Arm lengths change continuously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Light travel time ~17 seconds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Constellation is rotating and translating in space</a:t>
            </a:r>
            <a:endParaRPr lang="en-US" sz="1800" smtClean="0"/>
          </a:p>
        </p:txBody>
      </p:sp>
      <p:grpSp>
        <p:nvGrpSpPr>
          <p:cNvPr id="90118" name="Group 4"/>
          <p:cNvGrpSpPr>
            <a:grpSpLocks/>
          </p:cNvGrpSpPr>
          <p:nvPr/>
        </p:nvGrpSpPr>
        <p:grpSpPr bwMode="auto">
          <a:xfrm>
            <a:off x="5983288" y="2252663"/>
            <a:ext cx="2174875" cy="1625600"/>
            <a:chOff x="3653" y="1561"/>
            <a:chExt cx="1370" cy="1024"/>
          </a:xfrm>
        </p:grpSpPr>
        <p:sp>
          <p:nvSpPr>
            <p:cNvPr id="90121" name="Line 5"/>
            <p:cNvSpPr>
              <a:spLocks noChangeShapeType="1"/>
            </p:cNvSpPr>
            <p:nvPr/>
          </p:nvSpPr>
          <p:spPr bwMode="auto">
            <a:xfrm>
              <a:off x="3914" y="2098"/>
              <a:ext cx="51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0122" name="Line 6"/>
            <p:cNvSpPr>
              <a:spLocks noChangeShapeType="1"/>
            </p:cNvSpPr>
            <p:nvPr/>
          </p:nvSpPr>
          <p:spPr bwMode="auto">
            <a:xfrm flipH="1">
              <a:off x="4402" y="2010"/>
              <a:ext cx="127" cy="195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0123" name="Line 7"/>
            <p:cNvSpPr>
              <a:spLocks noChangeShapeType="1"/>
            </p:cNvSpPr>
            <p:nvPr/>
          </p:nvSpPr>
          <p:spPr bwMode="auto">
            <a:xfrm rot="-5373453">
              <a:off x="4177" y="1832"/>
              <a:ext cx="51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0124" name="Line 8"/>
            <p:cNvSpPr>
              <a:spLocks noChangeShapeType="1"/>
            </p:cNvSpPr>
            <p:nvPr/>
          </p:nvSpPr>
          <p:spPr bwMode="auto">
            <a:xfrm>
              <a:off x="4493" y="2098"/>
              <a:ext cx="51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0125" name="Line 9"/>
            <p:cNvSpPr>
              <a:spLocks noChangeShapeType="1"/>
            </p:cNvSpPr>
            <p:nvPr/>
          </p:nvSpPr>
          <p:spPr bwMode="auto">
            <a:xfrm>
              <a:off x="4363" y="1561"/>
              <a:ext cx="176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0126" name="Line 10"/>
            <p:cNvSpPr>
              <a:spLocks noChangeShapeType="1"/>
            </p:cNvSpPr>
            <p:nvPr/>
          </p:nvSpPr>
          <p:spPr bwMode="auto">
            <a:xfrm rot="-5400000">
              <a:off x="4935" y="2099"/>
              <a:ext cx="176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0127" name="Line 11"/>
            <p:cNvSpPr>
              <a:spLocks noChangeShapeType="1"/>
            </p:cNvSpPr>
            <p:nvPr/>
          </p:nvSpPr>
          <p:spPr bwMode="auto">
            <a:xfrm rot="5400000">
              <a:off x="4312" y="2330"/>
              <a:ext cx="26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0128" name="AutoShape 12"/>
            <p:cNvSpPr>
              <a:spLocks noChangeArrowheads="1"/>
            </p:cNvSpPr>
            <p:nvPr/>
          </p:nvSpPr>
          <p:spPr bwMode="auto">
            <a:xfrm rot="5400000">
              <a:off x="4404" y="2477"/>
              <a:ext cx="98" cy="117"/>
            </a:xfrm>
            <a:prstGeom prst="flowChartDelay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0129" name="Rectangle 13"/>
            <p:cNvSpPr>
              <a:spLocks noChangeArrowheads="1"/>
            </p:cNvSpPr>
            <p:nvPr/>
          </p:nvSpPr>
          <p:spPr bwMode="auto">
            <a:xfrm>
              <a:off x="3653" y="2044"/>
              <a:ext cx="267" cy="98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90119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4529138"/>
            <a:ext cx="2747963" cy="211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19247" name="Picture 15" descr="DSCN02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1688" y="60325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9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9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9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9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9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9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9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9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9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9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9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9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19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19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1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235" grpId="0" build="p" bldLvl="2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entral Imag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23925"/>
            <a:ext cx="6345238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0" y="1765300"/>
            <a:ext cx="9144000" cy="5092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>
              <a:latin typeface="Times New Roman" pitchFamily="18" charset="0"/>
            </a:endParaRPr>
          </a:p>
        </p:txBody>
      </p:sp>
      <p:pic>
        <p:nvPicPr>
          <p:cNvPr id="91140" name="Picture 4" descr="Updated BE_Flowchart6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77165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9" name="Oval 5"/>
          <p:cNvSpPr>
            <a:spLocks noChangeArrowheads="1"/>
          </p:cNvSpPr>
          <p:nvPr/>
        </p:nvSpPr>
        <p:spPr bwMode="auto">
          <a:xfrm>
            <a:off x="2895600" y="1905000"/>
            <a:ext cx="2514600" cy="2209800"/>
          </a:xfrm>
          <a:prstGeom prst="ellipse">
            <a:avLst/>
          </a:pr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91142" name="Text Box 11"/>
          <p:cNvSpPr txBox="1">
            <a:spLocks noChangeArrowheads="1"/>
          </p:cNvSpPr>
          <p:nvPr/>
        </p:nvSpPr>
        <p:spPr bwMode="auto">
          <a:xfrm>
            <a:off x="6553200" y="685800"/>
            <a:ext cx="24257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u="sng">
                <a:solidFill>
                  <a:srgbClr val="993366"/>
                </a:solidFill>
              </a:rPr>
              <a:t>LOI to ESA – LISA analysis</a:t>
            </a:r>
          </a:p>
          <a:p>
            <a:r>
              <a:rPr lang="en-US" sz="1400">
                <a:solidFill>
                  <a:srgbClr val="993366"/>
                </a:solidFill>
              </a:rPr>
              <a:t>Nikhef, VU, RUN and SRON</a:t>
            </a:r>
          </a:p>
          <a:p>
            <a:r>
              <a:rPr lang="en-US" sz="1200" i="1">
                <a:solidFill>
                  <a:srgbClr val="993366"/>
                </a:solidFill>
              </a:rPr>
              <a:t>Netherlands: Bulten/Nelemans</a:t>
            </a:r>
            <a:endParaRPr lang="nl-NL" sz="1200" i="1">
              <a:solidFill>
                <a:srgbClr val="993366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</a:p>
        </p:txBody>
      </p:sp>
      <p:pic>
        <p:nvPicPr>
          <p:cNvPr id="3" name="LISA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/>
          </a:p>
        </p:txBody>
      </p:sp>
      <p:grpSp>
        <p:nvGrpSpPr>
          <p:cNvPr id="93186" name="Group 53"/>
          <p:cNvGrpSpPr>
            <a:grpSpLocks/>
          </p:cNvGrpSpPr>
          <p:nvPr/>
        </p:nvGrpSpPr>
        <p:grpSpPr bwMode="auto">
          <a:xfrm>
            <a:off x="0" y="1104900"/>
            <a:ext cx="9144000" cy="5753100"/>
            <a:chOff x="0" y="696"/>
            <a:chExt cx="5760" cy="3624"/>
          </a:xfrm>
        </p:grpSpPr>
        <p:sp>
          <p:nvSpPr>
            <p:cNvPr id="93189" name="Rectangle 54"/>
            <p:cNvSpPr>
              <a:spLocks noChangeArrowheads="1"/>
            </p:cNvSpPr>
            <p:nvPr/>
          </p:nvSpPr>
          <p:spPr bwMode="auto">
            <a:xfrm>
              <a:off x="0" y="1760"/>
              <a:ext cx="5760" cy="25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93190" name="Picture 55" descr="bigbang-icon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6" y="763"/>
              <a:ext cx="27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3191" name="Group 56"/>
            <p:cNvGrpSpPr>
              <a:grpSpLocks/>
            </p:cNvGrpSpPr>
            <p:nvPr/>
          </p:nvGrpSpPr>
          <p:grpSpPr bwMode="auto">
            <a:xfrm>
              <a:off x="0" y="696"/>
              <a:ext cx="5760" cy="3528"/>
              <a:chOff x="576" y="1984"/>
              <a:chExt cx="5760" cy="3528"/>
            </a:xfrm>
          </p:grpSpPr>
          <p:grpSp>
            <p:nvGrpSpPr>
              <p:cNvPr id="93194" name="Group 57"/>
              <p:cNvGrpSpPr>
                <a:grpSpLocks/>
              </p:cNvGrpSpPr>
              <p:nvPr/>
            </p:nvGrpSpPr>
            <p:grpSpPr bwMode="auto">
              <a:xfrm>
                <a:off x="576" y="1984"/>
                <a:ext cx="5760" cy="3528"/>
                <a:chOff x="0" y="640"/>
                <a:chExt cx="5760" cy="3528"/>
              </a:xfrm>
            </p:grpSpPr>
            <p:sp>
              <p:nvSpPr>
                <p:cNvPr id="93196" name="Rectangle 58"/>
                <p:cNvSpPr>
                  <a:spLocks noChangeArrowheads="1"/>
                </p:cNvSpPr>
                <p:nvPr/>
              </p:nvSpPr>
              <p:spPr bwMode="auto">
                <a:xfrm>
                  <a:off x="0" y="640"/>
                  <a:ext cx="5760" cy="352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grpSp>
              <p:nvGrpSpPr>
                <p:cNvPr id="93197" name="Group 59"/>
                <p:cNvGrpSpPr>
                  <a:grpSpLocks/>
                </p:cNvGrpSpPr>
                <p:nvPr/>
              </p:nvGrpSpPr>
              <p:grpSpPr bwMode="auto">
                <a:xfrm>
                  <a:off x="270" y="699"/>
                  <a:ext cx="5117" cy="3421"/>
                  <a:chOff x="270" y="699"/>
                  <a:chExt cx="5117" cy="3421"/>
                </a:xfrm>
              </p:grpSpPr>
              <p:sp>
                <p:nvSpPr>
                  <p:cNvPr id="93198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392" y="699"/>
                    <a:ext cx="4752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nl-NL" sz="2800">
                      <a:solidFill>
                        <a:srgbClr val="000066"/>
                      </a:solidFill>
                    </a:endParaRPr>
                  </a:p>
                </p:txBody>
              </p:sp>
              <p:pic>
                <p:nvPicPr>
                  <p:cNvPr id="93199" name="Picture 61" descr="C:\Documents and Settings\Jo\Desktop\bootes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73" y="1282"/>
                    <a:ext cx="2206" cy="28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3200" name="Picture 62" descr="blackholebinary3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924" y="1304"/>
                    <a:ext cx="2463" cy="16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93201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64" y="3176"/>
                    <a:ext cx="2400" cy="8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2000"/>
                      <a:t>Is Einsteins theorie nog steeds correct onder deze extreme condities? Of wacht ons nieuwe fysica? </a:t>
                    </a:r>
                    <a:endParaRPr lang="en-US"/>
                  </a:p>
                </p:txBody>
              </p:sp>
              <p:pic>
                <p:nvPicPr>
                  <p:cNvPr id="93202" name="Picture 64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270" y="3152"/>
                    <a:ext cx="1336" cy="9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93195" name="Text Box 65"/>
              <p:cNvSpPr txBox="1">
                <a:spLocks noChangeArrowheads="1"/>
              </p:cNvSpPr>
              <p:nvPr/>
            </p:nvSpPr>
            <p:spPr bwMode="auto">
              <a:xfrm>
                <a:off x="886" y="2711"/>
                <a:ext cx="2184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rgbClr val="FFFF00"/>
                    </a:solidFill>
                  </a:rPr>
                  <a:t>Chandra – Elk punt van x-ray</a:t>
                </a:r>
              </a:p>
              <a:p>
                <a:r>
                  <a:rPr lang="en-US" sz="1800">
                    <a:solidFill>
                      <a:srgbClr val="FFFF00"/>
                    </a:solidFill>
                  </a:rPr>
                  <a:t>licht is een zwart gat</a:t>
                </a:r>
                <a:r>
                  <a:rPr lang="en-US">
                    <a:solidFill>
                      <a:srgbClr val="FFFF00"/>
                    </a:solidFill>
                  </a:rPr>
                  <a:t>!</a:t>
                </a:r>
                <a:endParaRPr lang="nl-NL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93192" name="Picture 66" descr="blackhole-icon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2" y="758"/>
              <a:ext cx="27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193" name="Rectangle 67"/>
            <p:cNvSpPr>
              <a:spLocks noChangeArrowheads="1"/>
            </p:cNvSpPr>
            <p:nvPr/>
          </p:nvSpPr>
          <p:spPr bwMode="auto">
            <a:xfrm>
              <a:off x="0" y="768"/>
              <a:ext cx="525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2">
                <a:buClr>
                  <a:schemeClr val="bg1"/>
                </a:buClr>
              </a:pPr>
              <a:r>
                <a:rPr lang="en-US" sz="2000">
                  <a:solidFill>
                    <a:srgbClr val="000099"/>
                  </a:solidFill>
                  <a:latin typeface="Biondi" pitchFamily="2" charset="0"/>
                </a:rPr>
                <a:t>Wat gebeurt er aan de rand van een zwart gat?</a:t>
              </a:r>
            </a:p>
          </p:txBody>
        </p:sp>
      </p:grpSp>
      <p:sp>
        <p:nvSpPr>
          <p:cNvPr id="93187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 algn="ctr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Wetenschappelijke doelstelling</a:t>
            </a:r>
          </a:p>
        </p:txBody>
      </p:sp>
      <p:cxnSp>
        <p:nvCxnSpPr>
          <p:cNvPr id="93188" name="Straight Connector 1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/>
          </a:p>
        </p:txBody>
      </p:sp>
      <p:sp>
        <p:nvSpPr>
          <p:cNvPr id="98306" name="Rectangle 69"/>
          <p:cNvSpPr>
            <a:spLocks noChangeArrowheads="1"/>
          </p:cNvSpPr>
          <p:nvPr/>
        </p:nvSpPr>
        <p:spPr bwMode="auto">
          <a:xfrm>
            <a:off x="0" y="2794000"/>
            <a:ext cx="9144000" cy="406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98307" name="Picture 70" descr="bigbang-ic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1211263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8" name="Rectangle 72"/>
          <p:cNvSpPr>
            <a:spLocks noChangeArrowheads="1"/>
          </p:cNvSpPr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98309" name="Picture 74" descr="BE_CosmosPie-no-b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00200"/>
            <a:ext cx="60960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Rectangle 75"/>
          <p:cNvSpPr>
            <a:spLocks noChangeArrowheads="1"/>
          </p:cNvSpPr>
          <p:nvPr/>
        </p:nvSpPr>
        <p:spPr bwMode="auto">
          <a:xfrm>
            <a:off x="0" y="6086475"/>
            <a:ext cx="9144000" cy="3651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lIns="86493" tIns="43247" rIns="86493" bIns="43247">
            <a:spAutoFit/>
          </a:bodyPr>
          <a:lstStyle/>
          <a:p>
            <a:pPr algn="ctr" defTabSz="865188"/>
            <a:r>
              <a:rPr lang="en-US" altLang="ja-JP" sz="1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Donkere energie en materie veroorzaken gravitie</a:t>
            </a:r>
          </a:p>
        </p:txBody>
      </p:sp>
      <p:sp>
        <p:nvSpPr>
          <p:cNvPr id="98311" name="Text Box 77"/>
          <p:cNvSpPr txBox="1">
            <a:spLocks noChangeArrowheads="1"/>
          </p:cNvSpPr>
          <p:nvPr/>
        </p:nvSpPr>
        <p:spPr bwMode="auto">
          <a:xfrm>
            <a:off x="5254625" y="14366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800">
              <a:solidFill>
                <a:srgbClr val="000066"/>
              </a:solidFill>
            </a:endParaRPr>
          </a:p>
        </p:txBody>
      </p:sp>
      <p:sp>
        <p:nvSpPr>
          <p:cNvPr id="98312" name="Text Box 76"/>
          <p:cNvSpPr txBox="1">
            <a:spLocks noChangeArrowheads="1"/>
          </p:cNvSpPr>
          <p:nvPr/>
        </p:nvSpPr>
        <p:spPr bwMode="auto">
          <a:xfrm>
            <a:off x="6107113" y="4767263"/>
            <a:ext cx="2820987" cy="11953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86486" tIns="43243" rIns="86486" bIns="43243">
            <a:spAutoFit/>
          </a:bodyPr>
          <a:lstStyle/>
          <a:p>
            <a:pPr algn="ctr" defTabSz="865188"/>
            <a:r>
              <a:rPr lang="en-US" sz="1800">
                <a:latin typeface="Biondi" pitchFamily="2" charset="0"/>
              </a:rPr>
              <a:t>We weten niet waar 95% van het Universum uit bestaat!</a:t>
            </a:r>
            <a:endParaRPr lang="en-US" sz="1800" i="1" u="sng">
              <a:latin typeface="Biondi" pitchFamily="2" charset="0"/>
            </a:endParaRPr>
          </a:p>
        </p:txBody>
      </p:sp>
      <p:sp>
        <p:nvSpPr>
          <p:cNvPr id="98313" name="Text Box 78"/>
          <p:cNvSpPr txBox="1">
            <a:spLocks noChangeArrowheads="1"/>
          </p:cNvSpPr>
          <p:nvPr/>
        </p:nvSpPr>
        <p:spPr bwMode="auto">
          <a:xfrm>
            <a:off x="0" y="1222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buClr>
                <a:schemeClr val="bg1"/>
              </a:buClr>
            </a:pPr>
            <a:r>
              <a:rPr lang="en-US" sz="1600">
                <a:solidFill>
                  <a:srgbClr val="000099"/>
                </a:solidFill>
                <a:latin typeface="Biondi" pitchFamily="2" charset="0"/>
              </a:rPr>
              <a:t>Wat is die mysterieuze donkere energie die het Heelal uiteen trekt? </a:t>
            </a:r>
            <a:endParaRPr lang="nl-NL" sz="1600">
              <a:solidFill>
                <a:srgbClr val="000099"/>
              </a:solidFill>
              <a:latin typeface="Biondi" pitchFamily="2" charset="0"/>
            </a:endParaRPr>
          </a:p>
        </p:txBody>
      </p:sp>
      <p:pic>
        <p:nvPicPr>
          <p:cNvPr id="98314" name="Picture 79" descr="darkenergy-ico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400" y="1211263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5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 algn="ctr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Wetenschappelijke doelstelling</a:t>
            </a:r>
          </a:p>
        </p:txBody>
      </p:sp>
      <p:cxnSp>
        <p:nvCxnSpPr>
          <p:cNvPr id="98316" name="Straight Connector 16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/>
          </a:p>
        </p:txBody>
      </p:sp>
      <p:grpSp>
        <p:nvGrpSpPr>
          <p:cNvPr id="99330" name="Group 37"/>
          <p:cNvGrpSpPr>
            <a:grpSpLocks/>
          </p:cNvGrpSpPr>
          <p:nvPr/>
        </p:nvGrpSpPr>
        <p:grpSpPr bwMode="auto">
          <a:xfrm>
            <a:off x="0" y="1211263"/>
            <a:ext cx="9313863" cy="5675312"/>
            <a:chOff x="0" y="763"/>
            <a:chExt cx="5867" cy="3575"/>
          </a:xfrm>
        </p:grpSpPr>
        <p:sp>
          <p:nvSpPr>
            <p:cNvPr id="99333" name="Rectangle 2"/>
            <p:cNvSpPr>
              <a:spLocks noChangeArrowheads="1"/>
            </p:cNvSpPr>
            <p:nvPr/>
          </p:nvSpPr>
          <p:spPr bwMode="auto">
            <a:xfrm>
              <a:off x="0" y="1760"/>
              <a:ext cx="5760" cy="25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99334" name="Group 8"/>
            <p:cNvGrpSpPr>
              <a:grpSpLocks/>
            </p:cNvGrpSpPr>
            <p:nvPr/>
          </p:nvGrpSpPr>
          <p:grpSpPr bwMode="auto">
            <a:xfrm>
              <a:off x="1392" y="1056"/>
              <a:ext cx="4475" cy="3282"/>
              <a:chOff x="672" y="756"/>
              <a:chExt cx="4475" cy="3294"/>
            </a:xfrm>
          </p:grpSpPr>
          <p:pic>
            <p:nvPicPr>
              <p:cNvPr id="99338" name="Picture 9" descr="bigbang2n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72" y="756"/>
                <a:ext cx="4368" cy="3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9339" name="Rectangle 10"/>
              <p:cNvSpPr>
                <a:spLocks noChangeArrowheads="1"/>
              </p:cNvSpPr>
              <p:nvPr/>
            </p:nvSpPr>
            <p:spPr bwMode="auto">
              <a:xfrm>
                <a:off x="1680" y="804"/>
                <a:ext cx="3312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FFFF00"/>
                    </a:solidFill>
                    <a:latin typeface="Biondi" pitchFamily="2" charset="0"/>
                  </a:rPr>
                  <a:t>Gravitational Waves Can Escape from Earliest Moments of the Big Bang</a:t>
                </a:r>
              </a:p>
            </p:txBody>
          </p:sp>
          <p:sp>
            <p:nvSpPr>
              <p:cNvPr id="99340" name="Rectangle 11"/>
              <p:cNvSpPr>
                <a:spLocks noChangeArrowheads="1"/>
              </p:cNvSpPr>
              <p:nvPr/>
            </p:nvSpPr>
            <p:spPr bwMode="auto">
              <a:xfrm>
                <a:off x="864" y="2148"/>
                <a:ext cx="105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>
                    <a:solidFill>
                      <a:srgbClr val="FFFF66"/>
                    </a:solidFill>
                  </a:rPr>
                  <a:t>Inflation</a:t>
                </a:r>
              </a:p>
              <a:p>
                <a:r>
                  <a:rPr lang="en-US" sz="1400">
                    <a:solidFill>
                      <a:srgbClr val="FFFF66"/>
                    </a:solidFill>
                  </a:rPr>
                  <a:t>(Big Bang plus </a:t>
                </a:r>
              </a:p>
              <a:p>
                <a:r>
                  <a:rPr lang="en-US" sz="1400">
                    <a:solidFill>
                      <a:srgbClr val="FFFF66"/>
                    </a:solidFill>
                  </a:rPr>
                  <a:t>10</a:t>
                </a:r>
                <a:r>
                  <a:rPr lang="en-US" sz="1400" baseline="30000">
                    <a:solidFill>
                      <a:srgbClr val="FFFF66"/>
                    </a:solidFill>
                  </a:rPr>
                  <a:t>-34</a:t>
                </a:r>
                <a:r>
                  <a:rPr lang="en-US" sz="1400">
                    <a:solidFill>
                      <a:srgbClr val="FFFF66"/>
                    </a:solidFill>
                  </a:rPr>
                  <a:t> Seconds)</a:t>
                </a:r>
              </a:p>
            </p:txBody>
          </p:sp>
          <p:sp>
            <p:nvSpPr>
              <p:cNvPr id="99341" name="Rectangle 12"/>
              <p:cNvSpPr>
                <a:spLocks noChangeArrowheads="1"/>
              </p:cNvSpPr>
              <p:nvPr/>
            </p:nvSpPr>
            <p:spPr bwMode="auto">
              <a:xfrm>
                <a:off x="1728" y="2820"/>
                <a:ext cx="1008" cy="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500">
                    <a:solidFill>
                      <a:srgbClr val="FFFF66"/>
                    </a:solidFill>
                  </a:rPr>
                  <a:t>Big Bang plus 380,000 Years</a:t>
                </a:r>
              </a:p>
            </p:txBody>
          </p:sp>
          <p:sp>
            <p:nvSpPr>
              <p:cNvPr id="99342" name="Rectangle 13"/>
              <p:cNvSpPr>
                <a:spLocks noChangeArrowheads="1"/>
              </p:cNvSpPr>
              <p:nvPr/>
            </p:nvSpPr>
            <p:spPr bwMode="auto">
              <a:xfrm>
                <a:off x="2208" y="3204"/>
                <a:ext cx="1152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500">
                    <a:solidFill>
                      <a:srgbClr val="68A8F6"/>
                    </a:solidFill>
                  </a:rPr>
                  <a:t>gravitational waves</a:t>
                </a:r>
              </a:p>
            </p:txBody>
          </p:sp>
          <p:sp>
            <p:nvSpPr>
              <p:cNvPr id="99343" name="Rectangle 14"/>
              <p:cNvSpPr>
                <a:spLocks noChangeArrowheads="1"/>
              </p:cNvSpPr>
              <p:nvPr/>
            </p:nvSpPr>
            <p:spPr bwMode="auto">
              <a:xfrm>
                <a:off x="2928" y="3588"/>
                <a:ext cx="912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>
                    <a:solidFill>
                      <a:srgbClr val="FFFF66"/>
                    </a:solidFill>
                  </a:rPr>
                  <a:t>Big Bang plus </a:t>
                </a:r>
              </a:p>
              <a:p>
                <a:r>
                  <a:rPr lang="en-US" sz="1400">
                    <a:solidFill>
                      <a:srgbClr val="FFFF66"/>
                    </a:solidFill>
                  </a:rPr>
                  <a:t>14 Billion Years</a:t>
                </a:r>
              </a:p>
            </p:txBody>
          </p:sp>
          <p:sp>
            <p:nvSpPr>
              <p:cNvPr id="99344" name="Rectangle 15"/>
              <p:cNvSpPr>
                <a:spLocks noChangeArrowheads="1"/>
              </p:cNvSpPr>
              <p:nvPr/>
            </p:nvSpPr>
            <p:spPr bwMode="auto">
              <a:xfrm>
                <a:off x="4015" y="2692"/>
                <a:ext cx="321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rgbClr val="FFFF66"/>
                    </a:solidFill>
                  </a:rPr>
                  <a:t>light</a:t>
                </a:r>
              </a:p>
            </p:txBody>
          </p:sp>
          <p:sp>
            <p:nvSpPr>
              <p:cNvPr id="99345" name="Rectangle 16"/>
              <p:cNvSpPr>
                <a:spLocks noChangeArrowheads="1"/>
              </p:cNvSpPr>
              <p:nvPr/>
            </p:nvSpPr>
            <p:spPr bwMode="auto">
              <a:xfrm>
                <a:off x="4626" y="3051"/>
                <a:ext cx="521" cy="2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FFFF66"/>
                    </a:solidFill>
                  </a:rPr>
                  <a:t>Now</a:t>
                </a:r>
              </a:p>
            </p:txBody>
          </p:sp>
        </p:grpSp>
        <p:grpSp>
          <p:nvGrpSpPr>
            <p:cNvPr id="99335" name="Group 36"/>
            <p:cNvGrpSpPr>
              <a:grpSpLocks/>
            </p:cNvGrpSpPr>
            <p:nvPr/>
          </p:nvGrpSpPr>
          <p:grpSpPr bwMode="auto">
            <a:xfrm>
              <a:off x="0" y="763"/>
              <a:ext cx="5760" cy="270"/>
              <a:chOff x="0" y="763"/>
              <a:chExt cx="5760" cy="270"/>
            </a:xfrm>
          </p:grpSpPr>
          <p:pic>
            <p:nvPicPr>
              <p:cNvPr id="99336" name="Picture 5" descr="bigbang-icon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6" y="763"/>
                <a:ext cx="270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9337" name="Text Box 35"/>
              <p:cNvSpPr txBox="1">
                <a:spLocks noChangeArrowheads="1"/>
              </p:cNvSpPr>
              <p:nvPr/>
            </p:nvSpPr>
            <p:spPr bwMode="auto">
              <a:xfrm>
                <a:off x="0" y="768"/>
                <a:ext cx="576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lvl="2">
                  <a:buClr>
                    <a:schemeClr val="bg1"/>
                  </a:buClr>
                </a:pPr>
                <a:r>
                  <a:rPr lang="en-US" sz="2000">
                    <a:solidFill>
                      <a:srgbClr val="000099"/>
                    </a:solidFill>
                    <a:latin typeface="Biondi" pitchFamily="2" charset="0"/>
                  </a:rPr>
                  <a:t>Wat gebeurde er ten tijde van de Oerknal?</a:t>
                </a:r>
                <a:endParaRPr lang="nl-NL">
                  <a:latin typeface="Biondi" pitchFamily="2" charset="0"/>
                </a:endParaRPr>
              </a:p>
            </p:txBody>
          </p:sp>
        </p:grpSp>
      </p:grpSp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 algn="ctr"/>
            <a:r>
              <a:rPr lang="en-US" altLang="ja-JP" sz="28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Wetenschappelijke doelstelling</a:t>
            </a:r>
          </a:p>
        </p:txBody>
      </p:sp>
      <p:cxnSp>
        <p:nvCxnSpPr>
          <p:cNvPr id="99332" name="Straight Connector 17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354" name="Rectangle 6"/>
          <p:cNvSpPr>
            <a:spLocks noChangeArrowheads="1"/>
          </p:cNvSpPr>
          <p:nvPr/>
        </p:nvSpPr>
        <p:spPr bwMode="auto">
          <a:xfrm>
            <a:off x="0" y="0"/>
            <a:ext cx="1069975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nl-NL"/>
          </a:p>
        </p:txBody>
      </p:sp>
      <p:sp>
        <p:nvSpPr>
          <p:cNvPr id="1239045" name="Rectangle 5"/>
          <p:cNvSpPr>
            <a:spLocks noChangeArrowheads="1"/>
          </p:cNvSpPr>
          <p:nvPr/>
        </p:nvSpPr>
        <p:spPr bwMode="auto">
          <a:xfrm>
            <a:off x="153988" y="1014413"/>
            <a:ext cx="5430837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1900" b="0" dirty="0" err="1">
                <a:solidFill>
                  <a:srgbClr val="6C18B0"/>
                </a:solidFill>
              </a:rPr>
              <a:t>Theoretische</a:t>
            </a:r>
            <a:r>
              <a:rPr lang="en-US" sz="1900" b="0" dirty="0">
                <a:solidFill>
                  <a:srgbClr val="6C18B0"/>
                </a:solidFill>
              </a:rPr>
              <a:t> (</a:t>
            </a:r>
            <a:r>
              <a:rPr lang="en-US" sz="1900" b="0" dirty="0" err="1">
                <a:solidFill>
                  <a:srgbClr val="6C18B0"/>
                </a:solidFill>
              </a:rPr>
              <a:t>astro</a:t>
            </a:r>
            <a:r>
              <a:rPr lang="en-US" sz="1900" b="0" dirty="0">
                <a:solidFill>
                  <a:srgbClr val="6C18B0"/>
                </a:solidFill>
              </a:rPr>
              <a:t>)</a:t>
            </a:r>
            <a:r>
              <a:rPr lang="en-US" sz="1900" b="0" dirty="0" err="1">
                <a:solidFill>
                  <a:srgbClr val="6C18B0"/>
                </a:solidFill>
              </a:rPr>
              <a:t>deeltjes</a:t>
            </a:r>
            <a:r>
              <a:rPr lang="en-US" sz="1900" b="0" dirty="0">
                <a:solidFill>
                  <a:srgbClr val="6C18B0"/>
                </a:solidFill>
              </a:rPr>
              <a:t> </a:t>
            </a:r>
            <a:r>
              <a:rPr lang="en-US" sz="1900" b="0" dirty="0" err="1">
                <a:solidFill>
                  <a:srgbClr val="6C18B0"/>
                </a:solidFill>
              </a:rPr>
              <a:t>fysica</a:t>
            </a:r>
            <a:r>
              <a:rPr lang="en-US" sz="1900" b="0" dirty="0">
                <a:solidFill>
                  <a:srgbClr val="6C18B0"/>
                </a:solidFill>
              </a:rPr>
              <a:t> </a:t>
            </a:r>
            <a:r>
              <a:rPr lang="en-US" sz="1900" b="0" dirty="0" err="1">
                <a:solidFill>
                  <a:srgbClr val="6C18B0"/>
                </a:solidFill>
              </a:rPr>
              <a:t>gemeenschap</a:t>
            </a:r>
            <a:endParaRPr lang="en-US" sz="1900" b="0" dirty="0">
              <a:solidFill>
                <a:srgbClr val="6C18B0"/>
              </a:solidFill>
            </a:endParaRP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dirty="0"/>
              <a:t>GW, </a:t>
            </a:r>
            <a:r>
              <a:rPr lang="en-US" sz="1600" b="0" dirty="0" err="1"/>
              <a:t>inflatie</a:t>
            </a:r>
            <a:r>
              <a:rPr lang="en-US" sz="1600" b="0" dirty="0"/>
              <a:t>, string </a:t>
            </a:r>
            <a:r>
              <a:rPr lang="en-US" sz="1600" b="0" dirty="0" err="1"/>
              <a:t>theorie</a:t>
            </a:r>
            <a:r>
              <a:rPr lang="en-US" sz="1600" b="0" dirty="0"/>
              <a:t>, </a:t>
            </a:r>
            <a:r>
              <a:rPr lang="en-US" sz="1600" b="0" dirty="0" err="1"/>
              <a:t>kosmische</a:t>
            </a:r>
            <a:r>
              <a:rPr lang="en-US" sz="1600" b="0" dirty="0"/>
              <a:t> </a:t>
            </a:r>
            <a:r>
              <a:rPr lang="en-US" sz="1600" b="0" dirty="0" err="1"/>
              <a:t>defecten</a:t>
            </a:r>
            <a:endParaRPr lang="en-US" sz="1600" b="0" dirty="0"/>
          </a:p>
          <a:p>
            <a:pPr marL="114300" indent="-225425">
              <a:spcAft>
                <a:spcPct val="40000"/>
              </a:spcAft>
              <a:buClr>
                <a:srgbClr val="666699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900" b="0" dirty="0" err="1">
                <a:solidFill>
                  <a:srgbClr val="6C18B0"/>
                </a:solidFill>
              </a:rPr>
              <a:t>Maak</a:t>
            </a:r>
            <a:r>
              <a:rPr lang="en-US" sz="1900" b="0" dirty="0">
                <a:solidFill>
                  <a:srgbClr val="6C18B0"/>
                </a:solidFill>
              </a:rPr>
              <a:t> templates, spectra, etc.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1600" b="0" dirty="0" err="1"/>
              <a:t>Zoek</a:t>
            </a:r>
            <a:r>
              <a:rPr lang="en-US" sz="1600" b="0" dirty="0"/>
              <a:t> </a:t>
            </a:r>
            <a:r>
              <a:rPr lang="en-US" sz="1600" b="0" dirty="0" err="1"/>
              <a:t>naar</a:t>
            </a:r>
            <a:r>
              <a:rPr lang="en-US" sz="1600" b="0" dirty="0"/>
              <a:t> </a:t>
            </a:r>
            <a:r>
              <a:rPr lang="en-US" sz="1600" b="0" dirty="0" err="1"/>
              <a:t>signalen</a:t>
            </a:r>
            <a:r>
              <a:rPr lang="en-US" sz="1600" b="0" dirty="0"/>
              <a:t> in Virgo – LIGO data</a:t>
            </a:r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0938" y="2784475"/>
            <a:ext cx="4179887" cy="4060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0357" name="TextBox 9"/>
          <p:cNvSpPr txBox="1">
            <a:spLocks noChangeArrowheads="1"/>
          </p:cNvSpPr>
          <p:nvPr/>
        </p:nvSpPr>
        <p:spPr bwMode="auto">
          <a:xfrm>
            <a:off x="6211888" y="2570163"/>
            <a:ext cx="2924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2"/>
            <a:r>
              <a:rPr lang="en-GB" sz="1200" b="0">
                <a:solidFill>
                  <a:srgbClr val="666699"/>
                </a:solidFill>
              </a:rPr>
              <a:t>Galluccio et al; Phys. Rev. Lett. 79 (970)</a:t>
            </a:r>
            <a:endParaRPr lang="en-US"/>
          </a:p>
        </p:txBody>
      </p:sp>
      <p:pic>
        <p:nvPicPr>
          <p:cNvPr id="1003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88" y="3363913"/>
            <a:ext cx="4405312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9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4950" indent="-234950" algn="ctr"/>
            <a:r>
              <a:rPr lang="en-US" altLang="ja-JP" sz="2000" b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Signalen van inflatie en fase overgangen</a:t>
            </a:r>
          </a:p>
        </p:txBody>
      </p:sp>
      <p:cxnSp>
        <p:nvCxnSpPr>
          <p:cNvPr id="100360" name="Straight Connector 9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100361" name="Picture 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0975" y="830263"/>
            <a:ext cx="2449513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2" name="TextBox 9"/>
          <p:cNvSpPr txBox="1">
            <a:spLocks noChangeArrowheads="1"/>
          </p:cNvSpPr>
          <p:nvPr/>
        </p:nvSpPr>
        <p:spPr bwMode="auto">
          <a:xfrm>
            <a:off x="7931150" y="1976438"/>
            <a:ext cx="9890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2"/>
            <a:r>
              <a:rPr lang="en-GB" sz="1200" b="0">
                <a:solidFill>
                  <a:srgbClr val="666699"/>
                </a:solidFill>
              </a:rPr>
              <a:t>G. Koekoek</a:t>
            </a:r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19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Kromming</a:t>
            </a: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van </a:t>
            </a:r>
            <a:r>
              <a:rPr lang="en-US" altLang="ja-JP" sz="280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ruimtetijd</a:t>
            </a:r>
            <a:endParaRPr lang="en-US" altLang="ja-JP" sz="28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4050" y="1295400"/>
            <a:ext cx="6991350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6" name="Group 17"/>
          <p:cNvGrpSpPr>
            <a:grpSpLocks/>
          </p:cNvGrpSpPr>
          <p:nvPr/>
        </p:nvGrpSpPr>
        <p:grpSpPr bwMode="auto">
          <a:xfrm>
            <a:off x="152400" y="4521200"/>
            <a:ext cx="1828800" cy="2108200"/>
            <a:chOff x="152400" y="4521055"/>
            <a:chExt cx="1828800" cy="2108345"/>
          </a:xfrm>
        </p:grpSpPr>
        <p:sp>
          <p:nvSpPr>
            <p:cNvPr id="2059" name="Oval 18"/>
            <p:cNvSpPr>
              <a:spLocks noChangeArrowheads="1"/>
            </p:cNvSpPr>
            <p:nvPr/>
          </p:nvSpPr>
          <p:spPr bwMode="auto">
            <a:xfrm>
              <a:off x="152400" y="4876800"/>
              <a:ext cx="1752600" cy="1752600"/>
            </a:xfrm>
            <a:prstGeom prst="ellipse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 sz="1800" b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cxnSp>
          <p:nvCxnSpPr>
            <p:cNvPr id="2060" name="Straight Arrow Connector 28"/>
            <p:cNvCxnSpPr>
              <a:cxnSpLocks noChangeShapeType="1"/>
              <a:endCxn id="2059" idx="0"/>
            </p:cNvCxnSpPr>
            <p:nvPr/>
          </p:nvCxnSpPr>
          <p:spPr bwMode="auto">
            <a:xfrm rot="16200000" flipV="1">
              <a:off x="594411" y="5311090"/>
              <a:ext cx="869373" cy="794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</p:spPr>
        </p:cxnSp>
        <p:cxnSp>
          <p:nvCxnSpPr>
            <p:cNvPr id="2061" name="Straight Arrow Connector 32"/>
            <p:cNvCxnSpPr>
              <a:cxnSpLocks noChangeShapeType="1"/>
              <a:endCxn id="2059" idx="7"/>
            </p:cNvCxnSpPr>
            <p:nvPr/>
          </p:nvCxnSpPr>
          <p:spPr bwMode="auto">
            <a:xfrm rot="5400000" flipH="1" flipV="1">
              <a:off x="1066800" y="5133464"/>
              <a:ext cx="581538" cy="581535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  <p:cxnSp>
          <p:nvCxnSpPr>
            <p:cNvPr id="2062" name="Straight Connector 37"/>
            <p:cNvCxnSpPr>
              <a:cxnSpLocks noChangeShapeType="1"/>
              <a:stCxn id="2059" idx="7"/>
              <a:endCxn id="2059" idx="1"/>
            </p:cNvCxnSpPr>
            <p:nvPr/>
          </p:nvCxnSpPr>
          <p:spPr bwMode="auto">
            <a:xfrm rot="16200000" flipV="1">
              <a:off x="1028700" y="4513825"/>
              <a:ext cx="1588" cy="1239274"/>
            </a:xfrm>
            <a:prstGeom prst="line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</p:spPr>
        </p:cxnSp>
        <p:sp>
          <p:nvSpPr>
            <p:cNvPr id="2063" name="Oval 38"/>
            <p:cNvSpPr>
              <a:spLocks noChangeArrowheads="1"/>
            </p:cNvSpPr>
            <p:nvPr/>
          </p:nvSpPr>
          <p:spPr bwMode="auto">
            <a:xfrm>
              <a:off x="990602" y="5694218"/>
              <a:ext cx="76200" cy="76200"/>
            </a:xfrm>
            <a:prstGeom prst="ellipse">
              <a:avLst/>
            </a:prstGeom>
            <a:solidFill>
              <a:srgbClr val="0070C0"/>
            </a:solidFill>
            <a:ln w="38100" algn="ctr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 sz="1800" b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1295400" y="5560541"/>
            <a:ext cx="685800" cy="611659"/>
          </p:xfrm>
          <a:graphic>
            <a:graphicData uri="http://schemas.openxmlformats.org/presentationml/2006/ole">
              <p:oleObj spid="_x0000_s2050" name="Equation" r:id="rId5" imgW="469800" imgH="419040" progId="Equation.3">
                <p:embed/>
              </p:oleObj>
            </a:graphicData>
          </a:graphic>
        </p:graphicFrame>
        <p:cxnSp>
          <p:nvCxnSpPr>
            <p:cNvPr id="2064" name="Straight Connector 48"/>
            <p:cNvCxnSpPr>
              <a:cxnSpLocks noChangeShapeType="1"/>
            </p:cNvCxnSpPr>
            <p:nvPr/>
          </p:nvCxnSpPr>
          <p:spPr bwMode="auto">
            <a:xfrm rot="5400000">
              <a:off x="245124" y="4924497"/>
              <a:ext cx="381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65" name="Straight Connector 49"/>
            <p:cNvCxnSpPr>
              <a:cxnSpLocks noChangeShapeType="1"/>
            </p:cNvCxnSpPr>
            <p:nvPr/>
          </p:nvCxnSpPr>
          <p:spPr bwMode="auto">
            <a:xfrm rot="5400000">
              <a:off x="1440077" y="4934888"/>
              <a:ext cx="381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66" name="Straight Connector 51"/>
            <p:cNvCxnSpPr>
              <a:cxnSpLocks noChangeShapeType="1"/>
            </p:cNvCxnSpPr>
            <p:nvPr/>
          </p:nvCxnSpPr>
          <p:spPr bwMode="auto">
            <a:xfrm>
              <a:off x="457200" y="4800600"/>
              <a:ext cx="1143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762000" y="4876800"/>
            <a:ext cx="184150" cy="258762"/>
          </p:xfrm>
          <a:graphic>
            <a:graphicData uri="http://schemas.openxmlformats.org/presentationml/2006/ole">
              <p:oleObj spid="_x0000_s2051" name="Equation" r:id="rId6" imgW="126720" imgH="177480" progId="Equation.3">
                <p:embed/>
              </p:oleObj>
            </a:graphicData>
          </a:graphic>
        </p:graphicFrame>
        <p:graphicFrame>
          <p:nvGraphicFramePr>
            <p:cNvPr id="2052" name="Object 4"/>
            <p:cNvGraphicFramePr>
              <a:graphicFrameLocks noChangeAspect="1"/>
            </p:cNvGraphicFramePr>
            <p:nvPr/>
          </p:nvGraphicFramePr>
          <p:xfrm>
            <a:off x="941388" y="4521055"/>
            <a:ext cx="128587" cy="258763"/>
          </p:xfrm>
          <a:graphic>
            <a:graphicData uri="http://schemas.openxmlformats.org/presentationml/2006/ole">
              <p:oleObj spid="_x0000_s2052" name="Equation" r:id="rId7" imgW="88560" imgH="177480" progId="Equation.3">
                <p:embed/>
              </p:oleObj>
            </a:graphicData>
          </a:graphic>
        </p:graphicFrame>
      </p:grpSp>
      <p:sp>
        <p:nvSpPr>
          <p:cNvPr id="60" name="TextBox 59"/>
          <p:cNvSpPr txBox="1"/>
          <p:nvPr/>
        </p:nvSpPr>
        <p:spPr>
          <a:xfrm>
            <a:off x="111125" y="976313"/>
            <a:ext cx="4357688" cy="1200150"/>
          </a:xfrm>
          <a:prstGeom prst="rect">
            <a:avLst/>
          </a:prstGeom>
          <a:solidFill>
            <a:srgbClr val="FEFCAC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In </a:t>
            </a:r>
            <a:r>
              <a:rPr lang="en-US" b="0" dirty="0" err="1">
                <a:latin typeface="+mn-lt"/>
              </a:rPr>
              <a:t>werkelijkheid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zijn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alle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banen</a:t>
            </a:r>
            <a:r>
              <a:rPr lang="en-US" b="0" dirty="0">
                <a:latin typeface="+mn-lt"/>
              </a:rPr>
              <a:t> (</a:t>
            </a:r>
            <a:r>
              <a:rPr lang="en-US" b="0" dirty="0" err="1">
                <a:latin typeface="+mn-lt"/>
              </a:rPr>
              <a:t>geodeten</a:t>
            </a:r>
            <a:r>
              <a:rPr lang="en-US" b="0" dirty="0">
                <a:latin typeface="+mn-lt"/>
              </a:rPr>
              <a:t>) </a:t>
            </a:r>
            <a:r>
              <a:rPr lang="en-US" b="0" dirty="0" err="1">
                <a:latin typeface="+mn-lt"/>
              </a:rPr>
              <a:t>volledig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recht</a:t>
            </a:r>
            <a:r>
              <a:rPr lang="en-US" b="0" dirty="0">
                <a:latin typeface="+mn-lt"/>
              </a:rPr>
              <a:t>, en is </a:t>
            </a:r>
            <a:r>
              <a:rPr lang="en-US" b="0" dirty="0" err="1">
                <a:latin typeface="+mn-lt"/>
              </a:rPr>
              <a:t>ruimtetijd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gekromd</a:t>
            </a:r>
            <a:endParaRPr lang="en-US" b="0" dirty="0">
              <a:latin typeface="+mn-lt"/>
            </a:endParaRPr>
          </a:p>
        </p:txBody>
      </p:sp>
      <p:cxnSp>
        <p:nvCxnSpPr>
          <p:cNvPr id="2058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50" name="Rectangle 5"/>
          <p:cNvSpPr>
            <a:spLocks noChangeArrowheads="1"/>
          </p:cNvSpPr>
          <p:nvPr/>
        </p:nvSpPr>
        <p:spPr bwMode="auto">
          <a:xfrm>
            <a:off x="0" y="0"/>
            <a:ext cx="914400" cy="6858000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0638"/>
            <a:ext cx="7848600" cy="1162050"/>
          </a:xfrm>
        </p:spPr>
        <p:txBody>
          <a:bodyPr/>
          <a:lstStyle/>
          <a:p>
            <a:pPr>
              <a:defRPr/>
            </a:pPr>
            <a:r>
              <a:rPr lang="en-US" altLang="ja-JP" sz="28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Geometric suppression</a:t>
            </a:r>
          </a:p>
        </p:txBody>
      </p:sp>
      <p:pic>
        <p:nvPicPr>
          <p:cNvPr id="104452" name="Picture 6" descr="C:\Documents and Settings\jo\Desktop\plane_doublewave3s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1900" y="852488"/>
            <a:ext cx="4291013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173163"/>
            <a:ext cx="4854575" cy="5684837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altLang="ja-JP" sz="2900" b="0" kern="0" dirty="0">
                <a:solidFill>
                  <a:srgbClr val="6C18B0"/>
                </a:solidFill>
              </a:rPr>
              <a:t>Why underground?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/>
              <a:t>Limit: contributions consistent with LNM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/>
              <a:t>0.1 nm/</a:t>
            </a:r>
            <a:r>
              <a:rPr lang="en-US" sz="2500" b="0" kern="0" dirty="0" err="1"/>
              <a:t>rtHz</a:t>
            </a:r>
            <a:r>
              <a:rPr lang="en-US" sz="2500" b="0" kern="0" dirty="0"/>
              <a:t> at 1 Hz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/>
              <a:t>Cultural noise: dominated by surface waves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/>
              <a:t>Geometric suppression through integration</a:t>
            </a:r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altLang="ja-JP" sz="2900" b="0" kern="0" dirty="0">
                <a:solidFill>
                  <a:srgbClr val="6C18B0"/>
                </a:solidFill>
              </a:rPr>
              <a:t>Geometric suppression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/>
              <a:t>Surface layer: 3 km x 3 km x 50 m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/>
              <a:t>Grid of 20 m x 20 m x 20 m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/>
              <a:t>Cut-off 50 m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/>
              <a:t>2D compression waves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>
                <a:latin typeface="+mn-lt"/>
              </a:rPr>
              <a:t>Wavelength 200 m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>
                <a:latin typeface="+mn-lt"/>
              </a:rPr>
              <a:t>Integrate NN versus distance</a:t>
            </a:r>
            <a:endParaRPr lang="en-US" sz="2500" b="0" kern="0" dirty="0"/>
          </a:p>
          <a:p>
            <a:pPr marL="231775" indent="-231775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  <a:defRPr/>
            </a:pPr>
            <a:r>
              <a:rPr lang="en-US" altLang="ja-JP" sz="2900" b="0" kern="0" dirty="0">
                <a:solidFill>
                  <a:srgbClr val="6C18B0"/>
                </a:solidFill>
              </a:rPr>
              <a:t>More realistic model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/>
              <a:t>Surface wave amplitudes decay exponentially with depth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/>
              <a:t>Include compression waves</a:t>
            </a:r>
          </a:p>
          <a:p>
            <a:pPr marL="571500" lvl="1" indent="-225425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  <a:defRPr/>
            </a:pPr>
            <a:r>
              <a:rPr lang="en-US" sz="2500" b="0" kern="0" dirty="0">
                <a:latin typeface="+mn-lt"/>
              </a:rPr>
              <a:t>Include incoherent sources</a:t>
            </a:r>
          </a:p>
        </p:txBody>
      </p:sp>
      <p:pic>
        <p:nvPicPr>
          <p:cNvPr id="104454" name="Picture 3" descr="doublewave_heightsemilog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0" y="3873500"/>
            <a:ext cx="40386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8"/>
          <p:cNvSpPr txBox="1">
            <a:spLocks noChangeArrowheads="1"/>
          </p:cNvSpPr>
          <p:nvPr/>
        </p:nvSpPr>
        <p:spPr bwMode="auto">
          <a:xfrm>
            <a:off x="6405563" y="4737100"/>
            <a:ext cx="1662112" cy="6461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Suppression vs depth [ m ]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20638"/>
            <a:ext cx="8183562" cy="955675"/>
          </a:xfrm>
        </p:spPr>
        <p:txBody>
          <a:bodyPr/>
          <a:lstStyle/>
          <a:p>
            <a:pPr algn="ctr" defTabSz="98742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ja-JP" sz="200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Site selection: Einstein Telescope and the Netherlands</a:t>
            </a:r>
            <a:endParaRPr lang="nl-NL" altLang="ja-JP" sz="200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 useBgFill="1">
        <p:nvSpPr>
          <p:cNvPr id="105476" name="Rectangle 6"/>
          <p:cNvSpPr>
            <a:spLocks noChangeArrowheads="1"/>
          </p:cNvSpPr>
          <p:nvPr/>
        </p:nvSpPr>
        <p:spPr bwMode="auto">
          <a:xfrm>
            <a:off x="773113" y="857250"/>
            <a:ext cx="425450" cy="192881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 useBgFill="1">
        <p:nvSpPr>
          <p:cNvPr id="105477" name="Rectangle 7"/>
          <p:cNvSpPr>
            <a:spLocks noChangeArrowheads="1"/>
          </p:cNvSpPr>
          <p:nvPr/>
        </p:nvSpPr>
        <p:spPr bwMode="auto">
          <a:xfrm>
            <a:off x="4629150" y="1800225"/>
            <a:ext cx="347663" cy="1347788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pic>
        <p:nvPicPr>
          <p:cNvPr id="1054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55875"/>
            <a:ext cx="9144000" cy="4302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3716338" y="6205538"/>
            <a:ext cx="2397125" cy="339725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Coal mines in Limburg</a:t>
            </a:r>
            <a:endParaRPr lang="nl-NL" sz="1600"/>
          </a:p>
        </p:txBody>
      </p:sp>
      <p:sp>
        <p:nvSpPr>
          <p:cNvPr id="105480" name="Rectangle 3"/>
          <p:cNvSpPr txBox="1">
            <a:spLocks noChangeArrowheads="1"/>
          </p:cNvSpPr>
          <p:nvPr/>
        </p:nvSpPr>
        <p:spPr bwMode="auto">
          <a:xfrm>
            <a:off x="690563" y="1044575"/>
            <a:ext cx="545941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800" b="0">
                <a:solidFill>
                  <a:srgbClr val="6C18B0"/>
                </a:solidFill>
              </a:rPr>
              <a:t>Discussion with Earth scientists</a:t>
            </a:r>
          </a:p>
          <a:p>
            <a:pPr marL="742950" lvl="1" indent="-285750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/>
              <a:t>VU, Delft, TNO</a:t>
            </a:r>
          </a:p>
          <a:p>
            <a:pPr marL="742950" lvl="1" indent="-285750"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600" b="0"/>
              <a:t>KNMI: microseismic activity</a:t>
            </a:r>
          </a:p>
        </p:txBody>
      </p:sp>
      <p:pic>
        <p:nvPicPr>
          <p:cNvPr id="1054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588" y="955675"/>
            <a:ext cx="2754312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5482" name="Straight Connector 8"/>
          <p:cNvCxnSpPr>
            <a:cxnSpLocks noChangeShapeType="1"/>
          </p:cNvCxnSpPr>
          <p:nvPr/>
        </p:nvCxnSpPr>
        <p:spPr bwMode="auto">
          <a:xfrm>
            <a:off x="1082675" y="696913"/>
            <a:ext cx="6946900" cy="1587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b="1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Samenvatting</a:t>
            </a:r>
            <a:endParaRPr lang="en-US" altLang="ja-JP" sz="2800" b="1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532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Gravitatiegolf fysica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Onderdeel van het Nederlands Astrodeeltjes fysica initiatief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Een nieuw fysica programma</a:t>
            </a:r>
          </a:p>
          <a:p>
            <a:pPr lvl="2">
              <a:lnSpc>
                <a:spcPct val="90000"/>
              </a:lnSpc>
            </a:pPr>
            <a:r>
              <a:rPr lang="en-US" sz="2000" smtClean="0"/>
              <a:t>Belangrijke vragen</a:t>
            </a:r>
          </a:p>
          <a:p>
            <a:pPr lvl="2">
              <a:lnSpc>
                <a:spcPct val="90000"/>
              </a:lnSpc>
            </a:pPr>
            <a:r>
              <a:rPr lang="en-US" sz="2000" smtClean="0"/>
              <a:t>Lange termijn perspectief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VIRGO enLIGO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Gevoeligheid wordt snel beter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Eerste wetenschappelijke meting afgesloten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Tweede meting is net begonnen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</p:txBody>
      </p:sp>
      <p:cxnSp>
        <p:nvCxnSpPr>
          <p:cNvPr id="5325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9.4|3.7|8.8"/>
</p:tagLst>
</file>

<file path=ppt/theme/theme1.xml><?xml version="1.0" encoding="utf-8"?>
<a:theme xmlns:a="http://schemas.openxmlformats.org/drawingml/2006/main" name="Microsoft PowerPoint 4">
  <a:themeElements>
    <a:clrScheme name="">
      <a:dk1>
        <a:srgbClr val="000000"/>
      </a:dk1>
      <a:lt1>
        <a:srgbClr val="000000"/>
      </a:lt1>
      <a:dk2>
        <a:srgbClr val="0066FF"/>
      </a:dk2>
      <a:lt2>
        <a:srgbClr val="000066"/>
      </a:lt2>
      <a:accent1>
        <a:srgbClr val="6600FF"/>
      </a:accent1>
      <a:accent2>
        <a:srgbClr val="009900"/>
      </a:accent2>
      <a:accent3>
        <a:srgbClr val="AAAAAA"/>
      </a:accent3>
      <a:accent4>
        <a:srgbClr val="000000"/>
      </a:accent4>
      <a:accent5>
        <a:srgbClr val="B8AAFF"/>
      </a:accent5>
      <a:accent6>
        <a:srgbClr val="008A00"/>
      </a:accent6>
      <a:hlink>
        <a:srgbClr val="0066FF"/>
      </a:hlink>
      <a:folHlink>
        <a:srgbClr val="CECECE"/>
      </a:folHlink>
    </a:clrScheme>
    <a:fontScheme name="Microsoft PowerPoint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PowerPoint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PowerPoint 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8">
        <a:dk1>
          <a:srgbClr val="000066"/>
        </a:dk1>
        <a:lt1>
          <a:srgbClr val="FFFFFF"/>
        </a:lt1>
        <a:dk2>
          <a:srgbClr val="000000"/>
        </a:dk2>
        <a:lt2>
          <a:srgbClr val="FFFF00"/>
        </a:lt2>
        <a:accent1>
          <a:srgbClr val="6600FF"/>
        </a:accent1>
        <a:accent2>
          <a:srgbClr val="009900"/>
        </a:accent2>
        <a:accent3>
          <a:srgbClr val="AAAAAA"/>
        </a:accent3>
        <a:accent4>
          <a:srgbClr val="DADADA"/>
        </a:accent4>
        <a:accent5>
          <a:srgbClr val="B8AAFF"/>
        </a:accent5>
        <a:accent6>
          <a:srgbClr val="008A00"/>
        </a:accent6>
        <a:hlink>
          <a:srgbClr val="FF9900"/>
        </a:hlink>
        <a:folHlink>
          <a:srgbClr val="CECEC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 Geni 2:Programs:Microsoft Office:Microsoft PowerPoint 4:</Template>
  <TotalTime>15064</TotalTime>
  <Pages>3</Pages>
  <Words>2924</Words>
  <Application>Microsoft Office PowerPoint</Application>
  <PresentationFormat>Brief (216 x 279 mm)</PresentationFormat>
  <Paragraphs>646</Paragraphs>
  <Slides>92</Slides>
  <Notes>91</Notes>
  <HiddenSlides>0</HiddenSlides>
  <MMClips>5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3</vt:i4>
      </vt:variant>
      <vt:variant>
        <vt:lpstr>Diatitels</vt:lpstr>
      </vt:variant>
      <vt:variant>
        <vt:i4>92</vt:i4>
      </vt:variant>
    </vt:vector>
  </HeadingPairs>
  <TitlesOfParts>
    <vt:vector size="96" baseType="lpstr">
      <vt:lpstr>Microsoft PowerPoint 4</vt:lpstr>
      <vt:lpstr>Equation</vt:lpstr>
      <vt:lpstr>Équation</vt:lpstr>
      <vt:lpstr>Bitmap</vt:lpstr>
      <vt:lpstr>Dia 1</vt:lpstr>
      <vt:lpstr>Dia 2</vt:lpstr>
      <vt:lpstr>Dia 3</vt:lpstr>
      <vt:lpstr>Dia 4</vt:lpstr>
      <vt:lpstr>Gravitatie</vt:lpstr>
      <vt:lpstr>Gravitatie</vt:lpstr>
      <vt:lpstr>Gravitatie</vt:lpstr>
      <vt:lpstr>Kromming van ruimtetijd</vt:lpstr>
      <vt:lpstr>Kromming van ruimtetijd</vt:lpstr>
      <vt:lpstr>Dia 10</vt:lpstr>
      <vt:lpstr>Dia 11</vt:lpstr>
      <vt:lpstr>Dia 12</vt:lpstr>
      <vt:lpstr>Dynamica: gravitatiegolven</vt:lpstr>
      <vt:lpstr>Dia 14</vt:lpstr>
      <vt:lpstr>Dia 15</vt:lpstr>
      <vt:lpstr>Dia 16</vt:lpstr>
      <vt:lpstr>Dia 17</vt:lpstr>
      <vt:lpstr>Aanwijzing voor bestaan van GW</vt:lpstr>
      <vt:lpstr>GW bronnen: supernovae</vt:lpstr>
      <vt:lpstr>GW bronnen: pulsars</vt:lpstr>
      <vt:lpstr>Samensmelten van NS en zwarte gaten</vt:lpstr>
      <vt:lpstr>Dia 22</vt:lpstr>
      <vt:lpstr>Dia 23</vt:lpstr>
      <vt:lpstr>Dia 24</vt:lpstr>
      <vt:lpstr>Dia 25</vt:lpstr>
      <vt:lpstr>Dia 26</vt:lpstr>
      <vt:lpstr>Dia 27</vt:lpstr>
      <vt:lpstr>Dia 28</vt:lpstr>
      <vt:lpstr>Samensmelten van superzware zwarte gaten</vt:lpstr>
      <vt:lpstr>Botsingen van twee zwarte gaten</vt:lpstr>
      <vt:lpstr>Numerieke relativiteitstheorie</vt:lpstr>
      <vt:lpstr>Numerieke relativiteitstheorie</vt:lpstr>
      <vt:lpstr>Numerieke relativiteitstheorie</vt:lpstr>
      <vt:lpstr>Numerieke relativiteitstheorie</vt:lpstr>
      <vt:lpstr>Numerieke relativiteitstheorie</vt:lpstr>
      <vt:lpstr>Staaf detectoren: IGEC collaboration</vt:lpstr>
      <vt:lpstr>Mini-GRAIL: een bolvormige `staaf’ in Leiden</vt:lpstr>
      <vt:lpstr>Dia 38</vt:lpstr>
      <vt:lpstr>Interferometer als GW detector</vt:lpstr>
      <vt:lpstr>Interferometer Concept</vt:lpstr>
      <vt:lpstr>VIRGO Optica layout</vt:lpstr>
      <vt:lpstr>Vacuum systeem </vt:lpstr>
      <vt:lpstr>Spiegels</vt:lpstr>
      <vt:lpstr>Thermische ruis</vt:lpstr>
      <vt:lpstr>De uitdaging van seismische ruis</vt:lpstr>
      <vt:lpstr>VIRGO superdempers   </vt:lpstr>
      <vt:lpstr>Superdempers</vt:lpstr>
      <vt:lpstr>Detectiesysteem</vt:lpstr>
      <vt:lpstr>Input mode cleaner</vt:lpstr>
      <vt:lpstr>IMC eindspiegel gemaakt op Nikhef</vt:lpstr>
      <vt:lpstr>Nikhef: Hoek uitlijning van Virgo</vt:lpstr>
      <vt:lpstr>VIRGO ontwerp gevoeligheid</vt:lpstr>
      <vt:lpstr>Virgo Status  &amp; Commissioning</vt:lpstr>
      <vt:lpstr>A short summary</vt:lpstr>
      <vt:lpstr>Sensitivity today</vt:lpstr>
      <vt:lpstr>Sensitivity today</vt:lpstr>
      <vt:lpstr>Sensitivity today</vt:lpstr>
      <vt:lpstr>Sensitivity today</vt:lpstr>
      <vt:lpstr>Evolutie van gevoeligheid</vt:lpstr>
      <vt:lpstr>Dia 60</vt:lpstr>
      <vt:lpstr>Dia 61</vt:lpstr>
      <vt:lpstr>Virgo joint analyses</vt:lpstr>
      <vt:lpstr>Straling van roterende neutronensterren</vt:lpstr>
      <vt:lpstr>Pointing at known neutron stars</vt:lpstr>
      <vt:lpstr>Periodic sources – all sky search – Roma / Nikhef</vt:lpstr>
      <vt:lpstr>Binaire pulsars</vt:lpstr>
      <vt:lpstr>LIGO en VIRGO: evolutie</vt:lpstr>
      <vt:lpstr>Dia 68</vt:lpstr>
      <vt:lpstr>Advanced Virgo (AdV)</vt:lpstr>
      <vt:lpstr>Andere GW projecten</vt:lpstr>
      <vt:lpstr>Ondergrondse detector in Kamioka</vt:lpstr>
      <vt:lpstr>Ervaring: ondergrondse interferometers</vt:lpstr>
      <vt:lpstr>Dia 73</vt:lpstr>
      <vt:lpstr>ET WP1 – Infrastructure</vt:lpstr>
      <vt:lpstr>Gravity gradient noise </vt:lpstr>
      <vt:lpstr>Surface (Rayleigh) and body (P/S/Head) waves as a result of vertical point source load</vt:lpstr>
      <vt:lpstr>Seismisch onderzoek</vt:lpstr>
      <vt:lpstr>Seismisch onderzoek (met KNMI)</vt:lpstr>
      <vt:lpstr>Dia 79</vt:lpstr>
      <vt:lpstr>Dia 80</vt:lpstr>
      <vt:lpstr>Gravitational wave antenna in space - LISA</vt:lpstr>
      <vt:lpstr>Complementarity of Space- &amp; Ground-Based Detectors</vt:lpstr>
      <vt:lpstr>LISA interferometry</vt:lpstr>
      <vt:lpstr>Dia 84</vt:lpstr>
      <vt:lpstr>Video</vt:lpstr>
      <vt:lpstr>Dia 86</vt:lpstr>
      <vt:lpstr>Dia 87</vt:lpstr>
      <vt:lpstr>Dia 88</vt:lpstr>
      <vt:lpstr>Dia 89</vt:lpstr>
      <vt:lpstr>Geometric suppression</vt:lpstr>
      <vt:lpstr>Site selection: Einstein Telescope and the Netherlands</vt:lpstr>
      <vt:lpstr>Samenvatting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physics program</dc:title>
  <dc:subject>NIKHEF Annual meeting 2005</dc:subject>
  <dc:creator>Jo van den Brand</dc:creator>
  <cp:lastModifiedBy>su</cp:lastModifiedBy>
  <cp:revision>1110</cp:revision>
  <cp:lastPrinted>2004-05-10T15:00:23Z</cp:lastPrinted>
  <dcterms:created xsi:type="dcterms:W3CDTF">1998-04-24T09:13:12Z</dcterms:created>
  <dcterms:modified xsi:type="dcterms:W3CDTF">2011-01-27T23:32:09Z</dcterms:modified>
</cp:coreProperties>
</file>