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10" r:id="rId2"/>
    <p:sldId id="877" r:id="rId3"/>
    <p:sldId id="876" r:id="rId4"/>
    <p:sldId id="878" r:id="rId5"/>
    <p:sldId id="880" r:id="rId6"/>
    <p:sldId id="879" r:id="rId7"/>
    <p:sldId id="881" r:id="rId8"/>
    <p:sldId id="882" r:id="rId9"/>
    <p:sldId id="883" r:id="rId10"/>
    <p:sldId id="885" r:id="rId11"/>
    <p:sldId id="886" r:id="rId12"/>
    <p:sldId id="887" r:id="rId13"/>
    <p:sldId id="888" r:id="rId14"/>
    <p:sldId id="889" r:id="rId15"/>
    <p:sldId id="890" r:id="rId16"/>
    <p:sldId id="891" r:id="rId17"/>
    <p:sldId id="892" r:id="rId18"/>
    <p:sldId id="894" r:id="rId19"/>
    <p:sldId id="893" r:id="rId20"/>
    <p:sldId id="895" r:id="rId21"/>
    <p:sldId id="896" r:id="rId22"/>
  </p:sldIdLst>
  <p:sldSz cx="9144000" cy="6858000" type="letter"/>
  <p:notesSz cx="7035800" cy="9194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CAC"/>
    <a:srgbClr val="FFFFCC"/>
    <a:srgbClr val="CCFF66"/>
    <a:srgbClr val="CC0000"/>
    <a:srgbClr val="003300"/>
    <a:srgbClr val="006600"/>
    <a:srgbClr val="80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 autoAdjust="0"/>
  </p:normalViewPr>
  <p:slideViewPr>
    <p:cSldViewPr>
      <p:cViewPr varScale="1">
        <p:scale>
          <a:sx n="111" d="100"/>
          <a:sy n="111" d="100"/>
        </p:scale>
        <p:origin x="-72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95851A7-16D8-459F-B6E3-426288678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8975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7213"/>
            <a:ext cx="51593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F07FDEF6-172A-4F57-AC1E-F509E6A34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41486C-3984-483E-96B6-B939A6E21E0D}" type="slidenum">
              <a:rPr lang="en-US" smtClean="0">
                <a:latin typeface="Times"/>
              </a:rPr>
              <a:pPr>
                <a:defRPr/>
              </a:pPr>
              <a:t>1</a:t>
            </a:fld>
            <a:endParaRPr lang="en-US" smtClean="0">
              <a:latin typeface="Time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812D05-54F2-47AD-B5D3-A80C2D4B94CD}" type="slidenum">
              <a:rPr lang="en-US" smtClean="0">
                <a:latin typeface="Times"/>
              </a:rPr>
              <a:pPr>
                <a:defRPr/>
              </a:pPr>
              <a:t>10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07A387-EF89-4269-8D0A-3C64166F4C01}" type="slidenum">
              <a:rPr lang="en-US" smtClean="0">
                <a:latin typeface="Times"/>
              </a:rPr>
              <a:pPr>
                <a:defRPr/>
              </a:pPr>
              <a:t>11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B281B6-395E-4329-8407-DABDED0D2352}" type="slidenum">
              <a:rPr lang="en-US" smtClean="0">
                <a:latin typeface="Times"/>
              </a:rPr>
              <a:pPr>
                <a:defRPr/>
              </a:pPr>
              <a:t>12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9422E1-611F-4E0E-B5BC-0AE5F7F844F0}" type="slidenum">
              <a:rPr lang="en-US" smtClean="0">
                <a:latin typeface="Times"/>
              </a:rPr>
              <a:pPr>
                <a:defRPr/>
              </a:pPr>
              <a:t>13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F95C72-6622-4590-81CB-86878FD4868E}" type="slidenum">
              <a:rPr lang="en-US" smtClean="0">
                <a:latin typeface="Times"/>
              </a:rPr>
              <a:pPr>
                <a:defRPr/>
              </a:pPr>
              <a:t>14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1B0EE0-4D93-4D65-A89F-C6C34D8F0CFE}" type="slidenum">
              <a:rPr lang="en-US" smtClean="0">
                <a:latin typeface="Times"/>
              </a:rPr>
              <a:pPr>
                <a:defRPr/>
              </a:pPr>
              <a:t>15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198A5B-9B1F-4071-B6B9-8142C002087C}" type="slidenum">
              <a:rPr lang="en-US" smtClean="0">
                <a:latin typeface="Times"/>
              </a:rPr>
              <a:pPr>
                <a:defRPr/>
              </a:pPr>
              <a:t>16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66A16D-CD8C-42C8-8BD8-4A8D4A755D23}" type="slidenum">
              <a:rPr lang="en-US" smtClean="0">
                <a:latin typeface="Times"/>
              </a:rPr>
              <a:pPr>
                <a:defRPr/>
              </a:pPr>
              <a:t>17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ECFBE7-FA0A-4666-B91E-5FE09B72F62F}" type="slidenum">
              <a:rPr lang="en-US" smtClean="0">
                <a:latin typeface="Times"/>
              </a:rPr>
              <a:pPr>
                <a:defRPr/>
              </a:pPr>
              <a:t>18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1F50AA-A44C-488D-9547-DF6E0BECCBB0}" type="slidenum">
              <a:rPr lang="en-US" smtClean="0">
                <a:latin typeface="Times"/>
              </a:rPr>
              <a:pPr>
                <a:defRPr/>
              </a:pPr>
              <a:t>19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DD2B1-89DF-4623-8EED-ABDBF37F0252}" type="slidenum">
              <a:rPr lang="en-US" smtClean="0">
                <a:latin typeface="Times"/>
              </a:rPr>
              <a:pPr>
                <a:defRPr/>
              </a:pPr>
              <a:t>2</a:t>
            </a:fld>
            <a:endParaRPr lang="en-US" smtClean="0">
              <a:latin typeface="Times"/>
            </a:endParaRPr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74481C-8444-4C9F-A05E-F5A55253F209}" type="slidenum">
              <a:rPr lang="en-US" smtClean="0">
                <a:latin typeface="Times"/>
              </a:rPr>
              <a:pPr>
                <a:defRPr/>
              </a:pPr>
              <a:t>20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784FD2-6A33-4034-B3EC-9A9540A9EE91}" type="slidenum">
              <a:rPr lang="en-US" smtClean="0">
                <a:latin typeface="Times"/>
              </a:rPr>
              <a:pPr>
                <a:defRPr/>
              </a:pPr>
              <a:t>21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A846CD-8FDD-45E8-A2B3-172C04CDF665}" type="slidenum">
              <a:rPr lang="en-US" smtClean="0">
                <a:latin typeface="Times"/>
              </a:rPr>
              <a:pPr>
                <a:defRPr/>
              </a:pPr>
              <a:t>3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FF2565-575C-44B7-9129-00B07BB1C761}" type="slidenum">
              <a:rPr lang="en-US" smtClean="0">
                <a:latin typeface="Times"/>
              </a:rPr>
              <a:pPr>
                <a:defRPr/>
              </a:pPr>
              <a:t>4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56550D-B633-4062-82D8-044BF7D42603}" type="slidenum">
              <a:rPr lang="en-US" smtClean="0">
                <a:latin typeface="Times"/>
              </a:rPr>
              <a:pPr>
                <a:defRPr/>
              </a:pPr>
              <a:t>5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CC617B-AF70-4FA2-A08D-8A570A3E895C}" type="slidenum">
              <a:rPr lang="en-US" smtClean="0">
                <a:latin typeface="Times"/>
              </a:rPr>
              <a:pPr>
                <a:defRPr/>
              </a:pPr>
              <a:t>6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4D0F98-71A3-4FB5-AB56-36910AF02C09}" type="slidenum">
              <a:rPr lang="en-US" smtClean="0">
                <a:latin typeface="Times"/>
              </a:rPr>
              <a:pPr>
                <a:defRPr/>
              </a:pPr>
              <a:t>7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CB6204-2216-45C5-BA7D-C4205E8630A9}" type="slidenum">
              <a:rPr lang="en-US" smtClean="0">
                <a:latin typeface="Times"/>
              </a:rPr>
              <a:pPr>
                <a:defRPr/>
              </a:pPr>
              <a:t>8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FDC07-8622-42A5-B225-DF0302BCF345}" type="slidenum">
              <a:rPr lang="en-US" smtClean="0">
                <a:latin typeface="Times"/>
              </a:rPr>
              <a:pPr>
                <a:defRPr/>
              </a:pPr>
              <a:t>9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54D59B3-3266-49A3-A434-885372D2631A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64971-BFFD-4F55-B22B-0AB83D1D77E1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22F94-4748-4CD0-AE25-2D9FB10EFB2C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B97E8-1A61-460C-9DFB-E581F520E344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38E09-EF5B-4E34-B350-7C5504332D52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2D3F0-C83C-4FAD-8852-8CAF27ACF801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63060-7D6D-4848-80D7-7FF0052493B8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74F8A-CE98-466C-81E4-D1CB6E895BAE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DF97F-AFE7-4B81-AECE-0B2A6CE8AA5E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08697-7562-4550-AA98-779DC7EC1B30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809BE-E10D-498B-82B9-9EE55832FFF9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C669C-3B8C-484A-A73B-6753683677BA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29E5C-9EDE-41F5-B845-15920A6349E1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1FAD9-1DF2-4CA2-A924-8CFDE929E40A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19B41F8A-6F9D-4F85-96BD-FB00E750AE39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  <p:pic>
        <p:nvPicPr>
          <p:cNvPr id="1033" name="Picture 9" descr="vu_www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p:oleObj spid="_x0000_s1026" name="Photo Editor Photo" r:id="rId18" imgW="1638529" imgH="809738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  <p:sldLayoutId id="2147484111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49B21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49.png"/><Relationship Id="rId9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3.png"/><Relationship Id="rId12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6.png"/><Relationship Id="rId11" Type="http://schemas.openxmlformats.org/officeDocument/2006/relationships/image" Target="../media/image66.png"/><Relationship Id="rId5" Type="http://schemas.openxmlformats.org/officeDocument/2006/relationships/image" Target="../media/image56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62.png"/><Relationship Id="rId9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8.bin"/><Relationship Id="rId5" Type="http://schemas.openxmlformats.org/officeDocument/2006/relationships/image" Target="../media/image46.png"/><Relationship Id="rId10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82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80.png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9.png"/><Relationship Id="rId11" Type="http://schemas.openxmlformats.org/officeDocument/2006/relationships/image" Target="../media/image81.png"/><Relationship Id="rId5" Type="http://schemas.openxmlformats.org/officeDocument/2006/relationships/image" Target="../media/image78.pn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77.png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8458200" cy="2895600"/>
          </a:xfrm>
        </p:spPr>
        <p:txBody>
          <a:bodyPr/>
          <a:lstStyle/>
          <a:p>
            <a:endParaRPr lang="en-US" sz="180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endParaRPr lang="en-US" sz="180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endParaRPr lang="en-US" sz="180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Jo van den Brand &amp; Mark Beker</a:t>
            </a:r>
          </a:p>
          <a:p>
            <a:r>
              <a:rPr lang="en-US" sz="180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Relativistische kosmologie: 19 november 2009</a:t>
            </a: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533400" y="914400"/>
            <a:ext cx="79248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99"/>
                </a:solidFill>
                <a:latin typeface="Arial Rounded MT Bold" pitchFamily="34" charset="0"/>
              </a:rPr>
              <a:t> </a:t>
            </a:r>
            <a:r>
              <a:rPr lang="en-US" sz="4000" b="1">
                <a:solidFill>
                  <a:srgbClr val="000099"/>
                </a:solidFill>
                <a:latin typeface="Arial Rounded MT Bold" pitchFamily="34" charset="0"/>
              </a:rPr>
              <a:t>Gravitatie en kosmologie</a:t>
            </a:r>
            <a:endParaRPr lang="en-US" sz="4400" b="1" i="1">
              <a:solidFill>
                <a:srgbClr val="000099"/>
              </a:solidFill>
              <a:latin typeface="Arial Rounded MT Bold" pitchFamily="34" charset="0"/>
            </a:endParaRPr>
          </a:p>
          <a:p>
            <a:pPr algn="ctr" eaLnBrk="0" hangingPunct="0"/>
            <a:r>
              <a:rPr lang="en-US" sz="3200" b="1" i="1">
                <a:solidFill>
                  <a:schemeClr val="hlink"/>
                </a:solidFill>
                <a:latin typeface="Arial" pitchFamily="34" charset="0"/>
                <a:cs typeface="Times New Roman" pitchFamily="18" charset="0"/>
              </a:rPr>
              <a:t>FEW cursus</a:t>
            </a:r>
            <a:r>
              <a:rPr lang="en-US" sz="3600" b="1" i="1">
                <a:solidFill>
                  <a:schemeClr val="accent2"/>
                </a:solidFill>
                <a:latin typeface="Arial" pitchFamily="34" charset="0"/>
                <a:cs typeface="Times New Roman" pitchFamily="18" charset="0"/>
              </a:rPr>
              <a:t>  </a:t>
            </a:r>
          </a:p>
        </p:txBody>
      </p:sp>
      <p:pic>
        <p:nvPicPr>
          <p:cNvPr id="8196" name="Picture 9" descr="bigba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438400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Wet van Hubble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35575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Kosmologische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roodverschuiving</a:t>
            </a:r>
            <a:endParaRPr lang="en-US" dirty="0">
              <a:latin typeface="+mn-lt"/>
            </a:endParaRPr>
          </a:p>
        </p:txBody>
      </p:sp>
      <p:pic>
        <p:nvPicPr>
          <p:cNvPr id="1229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155700"/>
            <a:ext cx="17335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1687513"/>
            <a:ext cx="59928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Voor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sterren</a:t>
            </a:r>
            <a:r>
              <a:rPr lang="en-US" dirty="0">
                <a:latin typeface="+mn-lt"/>
              </a:rPr>
              <a:t> die </a:t>
            </a:r>
            <a:r>
              <a:rPr lang="en-US" dirty="0" err="1">
                <a:latin typeface="+mn-lt"/>
              </a:rPr>
              <a:t>niet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weg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staan</a:t>
            </a:r>
            <a:r>
              <a:rPr lang="en-US" dirty="0">
                <a:latin typeface="+mn-lt"/>
              </a:rPr>
              <a:t> </a:t>
            </a:r>
            <a:r>
              <a:rPr lang="en-US" dirty="0">
                <a:latin typeface="+mn-lt"/>
              </a:rPr>
              <a:t>(a </a:t>
            </a:r>
            <a:r>
              <a:rPr lang="en-US" dirty="0">
                <a:latin typeface="+mn-lt"/>
                <a:sym typeface="Symbol"/>
              </a:rPr>
              <a:t> constant) </a:t>
            </a:r>
            <a:r>
              <a:rPr lang="en-US" dirty="0" err="1">
                <a:latin typeface="+mn-lt"/>
                <a:sym typeface="Symbol"/>
              </a:rPr>
              <a:t>geldt</a:t>
            </a:r>
            <a:endParaRPr lang="en-US" dirty="0">
              <a:latin typeface="+mn-lt"/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4150" y="1716088"/>
            <a:ext cx="25336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11"/>
          <p:cNvSpPr>
            <a:spLocks noChangeArrowheads="1"/>
          </p:cNvSpPr>
          <p:nvPr/>
        </p:nvSpPr>
        <p:spPr bwMode="auto">
          <a:xfrm>
            <a:off x="685800" y="22098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3988" y="2039938"/>
            <a:ext cx="44100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867400" y="2209800"/>
            <a:ext cx="2954338" cy="369888"/>
            <a:chOff x="4900612" y="2730248"/>
            <a:chExt cx="2954655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4900612" y="2730248"/>
              <a:ext cx="2954655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(</a:t>
              </a:r>
              <a:r>
                <a:rPr lang="en-US" dirty="0" err="1">
                  <a:latin typeface="+mn-lt"/>
                </a:rPr>
                <a:t>gebruik</a:t>
              </a:r>
              <a:r>
                <a:rPr lang="en-US" dirty="0">
                  <a:latin typeface="+mn-lt"/>
                </a:rPr>
                <a:t>                            )</a:t>
              </a:r>
            </a:p>
          </p:txBody>
        </p:sp>
        <p:pic>
          <p:nvPicPr>
            <p:cNvPr id="16406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54865" y="2767264"/>
              <a:ext cx="17049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ight Arrow 11"/>
          <p:cNvSpPr>
            <a:spLocks noChangeArrowheads="1"/>
          </p:cNvSpPr>
          <p:nvPr/>
        </p:nvSpPr>
        <p:spPr bwMode="auto">
          <a:xfrm>
            <a:off x="5486400" y="279082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4125" y="2679700"/>
            <a:ext cx="1057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665913" y="2590800"/>
            <a:ext cx="533400" cy="685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115175" y="3079750"/>
            <a:ext cx="19812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Hubble </a:t>
            </a:r>
            <a:r>
              <a:rPr lang="en-US" dirty="0" err="1">
                <a:latin typeface="+mn-lt"/>
              </a:rPr>
              <a:t>constante</a:t>
            </a:r>
            <a:endParaRPr lang="en-US" dirty="0">
              <a:latin typeface="+mn-lt"/>
            </a:endParaRPr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62725" y="3457575"/>
            <a:ext cx="2476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67488" y="3744913"/>
            <a:ext cx="20478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236913"/>
            <a:ext cx="5029200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 rot="10800000">
            <a:off x="685800" y="5562600"/>
            <a:ext cx="4191000" cy="1588"/>
          </a:xfrm>
          <a:prstGeom prst="line">
            <a:avLst/>
          </a:prstGeom>
          <a:noFill/>
          <a:ln w="38100" algn="ctr">
            <a:solidFill>
              <a:srgbClr val="C00000"/>
            </a:solidFill>
            <a:prstDash val="dash"/>
            <a:round/>
            <a:headEnd/>
            <a:tailEnd/>
          </a:ln>
        </p:spPr>
      </p:cxnSp>
      <p:sp>
        <p:nvSpPr>
          <p:cNvPr id="23" name="TextBox 22"/>
          <p:cNvSpPr txBox="1"/>
          <p:nvPr/>
        </p:nvSpPr>
        <p:spPr>
          <a:xfrm>
            <a:off x="5257800" y="4572000"/>
            <a:ext cx="3621088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Kosmologische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roodverschuiving</a:t>
            </a:r>
            <a:r>
              <a:rPr lang="en-US" dirty="0">
                <a:latin typeface="+mn-lt"/>
              </a:rPr>
              <a:t>:</a:t>
            </a:r>
          </a:p>
          <a:p>
            <a:pPr>
              <a:defRPr/>
            </a:pPr>
            <a:r>
              <a:rPr lang="en-US" sz="1600" dirty="0">
                <a:latin typeface="+mn-lt"/>
              </a:rPr>
              <a:t>   </a:t>
            </a:r>
            <a:r>
              <a:rPr lang="en-US" sz="1600" dirty="0" err="1">
                <a:latin typeface="+mn-lt"/>
              </a:rPr>
              <a:t>heden</a:t>
            </a:r>
            <a:r>
              <a:rPr lang="en-US" sz="1600" dirty="0">
                <a:latin typeface="+mn-lt"/>
              </a:rPr>
              <a:t> → z = 0</a:t>
            </a:r>
          </a:p>
          <a:p>
            <a:pPr>
              <a:defRPr/>
            </a:pPr>
            <a:r>
              <a:rPr lang="en-US" sz="1600" dirty="0">
                <a:latin typeface="+mn-lt"/>
              </a:rPr>
              <a:t>   10 </a:t>
            </a:r>
            <a:r>
              <a:rPr lang="en-US" sz="1600" dirty="0" err="1">
                <a:latin typeface="+mn-lt"/>
              </a:rPr>
              <a:t>Gyr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geleden</a:t>
            </a:r>
            <a:r>
              <a:rPr lang="en-US" sz="1600" dirty="0">
                <a:latin typeface="+mn-lt"/>
              </a:rPr>
              <a:t> → z = 1 </a:t>
            </a:r>
          </a:p>
          <a:p>
            <a:pPr>
              <a:defRPr/>
            </a:pPr>
            <a:r>
              <a:rPr lang="en-US" sz="1600" dirty="0">
                <a:latin typeface="+mn-lt"/>
              </a:rPr>
              <a:t>   z = 1 → </a:t>
            </a:r>
            <a:r>
              <a:rPr lang="en-US" sz="1600" dirty="0" err="1">
                <a:latin typeface="+mn-lt"/>
              </a:rPr>
              <a:t>heelal</a:t>
            </a:r>
            <a:r>
              <a:rPr lang="en-US" sz="1600" dirty="0">
                <a:latin typeface="+mn-lt"/>
              </a:rPr>
              <a:t> half </a:t>
            </a:r>
            <a:r>
              <a:rPr lang="en-US" sz="1600" dirty="0" err="1">
                <a:latin typeface="+mn-lt"/>
              </a:rPr>
              <a:t>zo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groot</a:t>
            </a:r>
            <a:r>
              <a:rPr lang="en-US" sz="1600" dirty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57800" y="5802313"/>
            <a:ext cx="36464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Hubble </a:t>
            </a:r>
            <a:r>
              <a:rPr lang="en-US" dirty="0" err="1">
                <a:latin typeface="+mn-lt"/>
              </a:rPr>
              <a:t>constante</a:t>
            </a:r>
            <a:r>
              <a:rPr lang="en-US" dirty="0">
                <a:latin typeface="+mn-lt"/>
              </a:rPr>
              <a:t> is </a:t>
            </a:r>
            <a:r>
              <a:rPr lang="en-US" dirty="0" err="1">
                <a:latin typeface="+mn-lt"/>
              </a:rPr>
              <a:t>niet</a:t>
            </a:r>
            <a:r>
              <a:rPr lang="en-US" dirty="0">
                <a:latin typeface="+mn-lt"/>
              </a:rPr>
              <a:t> constant!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9" grpId="0" animBg="1"/>
      <p:bldP spid="13" grpId="0" animBg="1"/>
      <p:bldP spid="16" grpId="0" animBg="1"/>
      <p:bldP spid="17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9038" y="5664200"/>
            <a:ext cx="2667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3160713"/>
            <a:ext cx="30003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Friedmannvergelijkingen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66389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Wat</a:t>
            </a:r>
            <a:r>
              <a:rPr lang="en-US" dirty="0">
                <a:latin typeface="+mn-lt"/>
              </a:rPr>
              <a:t> is de </a:t>
            </a:r>
            <a:r>
              <a:rPr lang="en-US" dirty="0" err="1">
                <a:latin typeface="+mn-lt"/>
              </a:rPr>
              <a:t>exacte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vorm</a:t>
            </a:r>
            <a:r>
              <a:rPr lang="en-US" dirty="0">
                <a:latin typeface="+mn-lt"/>
              </a:rPr>
              <a:t> van de </a:t>
            </a:r>
            <a:r>
              <a:rPr lang="en-US" dirty="0" err="1">
                <a:latin typeface="+mn-lt"/>
              </a:rPr>
              <a:t>functie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voor</a:t>
            </a:r>
            <a:r>
              <a:rPr lang="en-US" dirty="0">
                <a:latin typeface="+mn-lt"/>
              </a:rPr>
              <a:t> de </a:t>
            </a:r>
            <a:r>
              <a:rPr lang="en-US" dirty="0" err="1">
                <a:latin typeface="+mn-lt"/>
              </a:rPr>
              <a:t>schaalfactor</a:t>
            </a:r>
            <a:r>
              <a:rPr lang="en-US" dirty="0">
                <a:latin typeface="+mn-lt"/>
              </a:rPr>
              <a:t> a(t)?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535113"/>
            <a:ext cx="79263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Metriek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volgt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uit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Einsteinvergelijkingen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voor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correcte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energie-impulstensor</a:t>
            </a:r>
            <a:r>
              <a:rPr lang="en-US" dirty="0">
                <a:latin typeface="+mn-lt"/>
              </a:rPr>
              <a:t> 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839913"/>
            <a:ext cx="84216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Complicatie</a:t>
            </a:r>
            <a:r>
              <a:rPr lang="en-US" dirty="0">
                <a:latin typeface="+mn-lt"/>
              </a:rPr>
              <a:t>: </a:t>
            </a:r>
            <a:r>
              <a:rPr lang="en-US" dirty="0" err="1">
                <a:latin typeface="+mn-lt"/>
              </a:rPr>
              <a:t>tijdafhankelijkheid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metriek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heeft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invloed</a:t>
            </a:r>
            <a:r>
              <a:rPr lang="en-US" dirty="0">
                <a:latin typeface="+mn-lt"/>
              </a:rPr>
              <a:t> op T (e.g. </a:t>
            </a:r>
            <a:r>
              <a:rPr lang="en-US" dirty="0" err="1">
                <a:latin typeface="+mn-lt"/>
              </a:rPr>
              <a:t>ballonmodel</a:t>
            </a:r>
            <a:r>
              <a:rPr lang="en-US" dirty="0">
                <a:latin typeface="+mn-lt"/>
              </a:rPr>
              <a:t> en P)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2144713"/>
            <a:ext cx="3886200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Kosmologisch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principe</a:t>
            </a:r>
            <a:r>
              <a:rPr lang="en-US" dirty="0">
                <a:latin typeface="+mn-lt"/>
              </a:rPr>
              <a:t>: </a:t>
            </a:r>
          </a:p>
          <a:p>
            <a:pPr>
              <a:defRPr/>
            </a:pPr>
            <a:r>
              <a:rPr lang="en-US" sz="1600" dirty="0">
                <a:latin typeface="+mn-lt"/>
              </a:rPr>
              <a:t>   </a:t>
            </a:r>
            <a:r>
              <a:rPr lang="en-US" sz="1600" dirty="0" err="1">
                <a:latin typeface="+mn-lt"/>
              </a:rPr>
              <a:t>geen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plaatsafhankelijkheid</a:t>
            </a:r>
            <a:endParaRPr lang="en-US" sz="1600" dirty="0">
              <a:latin typeface="+mn-lt"/>
            </a:endParaRPr>
          </a:p>
          <a:p>
            <a:pPr>
              <a:defRPr/>
            </a:pPr>
            <a:r>
              <a:rPr lang="en-US" sz="1600" dirty="0">
                <a:latin typeface="+mn-lt"/>
              </a:rPr>
              <a:t>   </a:t>
            </a:r>
            <a:r>
              <a:rPr lang="en-US" sz="1600" dirty="0" err="1">
                <a:latin typeface="+mn-lt"/>
              </a:rPr>
              <a:t>perfecte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vloeistof</a:t>
            </a:r>
            <a:endParaRPr lang="en-US" sz="1600" dirty="0">
              <a:latin typeface="+mn-lt"/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409825"/>
            <a:ext cx="2705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2514600"/>
            <a:ext cx="20955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3400" y="2947988"/>
            <a:ext cx="1981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Gebruik</a:t>
            </a:r>
            <a:r>
              <a:rPr lang="en-US" dirty="0">
                <a:latin typeface="+mn-lt"/>
              </a:rPr>
              <a:t> CMRF</a:t>
            </a:r>
          </a:p>
        </p:txBody>
      </p:sp>
      <p:sp>
        <p:nvSpPr>
          <p:cNvPr id="12" name="Right Arrow 11"/>
          <p:cNvSpPr>
            <a:spLocks noChangeArrowheads="1"/>
          </p:cNvSpPr>
          <p:nvPr/>
        </p:nvSpPr>
        <p:spPr bwMode="auto">
          <a:xfrm>
            <a:off x="2362200" y="29845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6900" y="3000375"/>
            <a:ext cx="13430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33400" y="3287713"/>
            <a:ext cx="3048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Bereken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Riccitensor</a:t>
            </a:r>
            <a:r>
              <a:rPr lang="en-US" dirty="0">
                <a:latin typeface="+mn-lt"/>
              </a:rPr>
              <a:t> en </a:t>
            </a:r>
            <a:r>
              <a:rPr lang="en-US" dirty="0" err="1">
                <a:latin typeface="+mn-lt"/>
              </a:rPr>
              <a:t>Riemannscalar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voor</a:t>
            </a:r>
            <a:r>
              <a:rPr lang="en-US" dirty="0">
                <a:latin typeface="+mn-lt"/>
              </a:rPr>
              <a:t> Robertson-Walker </a:t>
            </a:r>
            <a:r>
              <a:rPr lang="en-US" dirty="0" err="1">
                <a:latin typeface="+mn-lt"/>
              </a:rPr>
              <a:t>metriek</a:t>
            </a:r>
            <a:endParaRPr lang="en-US" dirty="0">
              <a:latin typeface="+mn-lt"/>
            </a:endParaRPr>
          </a:p>
        </p:txBody>
      </p:sp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25" y="3224213"/>
            <a:ext cx="22002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33400" y="4181475"/>
            <a:ext cx="30480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Invullen</a:t>
            </a:r>
            <a:r>
              <a:rPr lang="en-US" dirty="0">
                <a:latin typeface="+mn-lt"/>
              </a:rPr>
              <a:t> van </a:t>
            </a:r>
            <a:r>
              <a:rPr lang="en-US" dirty="0" err="1">
                <a:latin typeface="+mn-lt"/>
              </a:rPr>
              <a:t>R</a:t>
            </a:r>
            <a:r>
              <a:rPr lang="en-US" baseline="-25000" dirty="0" err="1"/>
              <a:t>mn</a:t>
            </a:r>
            <a:r>
              <a:rPr lang="en-US" dirty="0">
                <a:latin typeface="+mn-lt"/>
              </a:rPr>
              <a:t>, R en </a:t>
            </a:r>
            <a:r>
              <a:rPr lang="en-US" dirty="0" err="1">
                <a:latin typeface="+mn-lt"/>
              </a:rPr>
              <a:t>T</a:t>
            </a:r>
            <a:r>
              <a:rPr lang="en-US" baseline="-25000" dirty="0" err="1"/>
              <a:t>mn</a:t>
            </a:r>
            <a:r>
              <a:rPr lang="en-US" dirty="0">
                <a:latin typeface="+mn-lt"/>
              </a:rPr>
              <a:t> in </a:t>
            </a:r>
            <a:r>
              <a:rPr lang="en-US" dirty="0" err="1">
                <a:latin typeface="+mn-lt"/>
              </a:rPr>
              <a:t>Einsteinvergelijkingen</a:t>
            </a:r>
            <a:endParaRPr lang="en-US" dirty="0">
              <a:latin typeface="+mn-lt"/>
            </a:endParaRPr>
          </a:p>
        </p:txBody>
      </p:sp>
      <p:sp>
        <p:nvSpPr>
          <p:cNvPr id="20" name="Right Arrow 19"/>
          <p:cNvSpPr>
            <a:spLocks noChangeArrowheads="1"/>
          </p:cNvSpPr>
          <p:nvPr/>
        </p:nvSpPr>
        <p:spPr bwMode="auto">
          <a:xfrm>
            <a:off x="3733800" y="43434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572000" y="4191000"/>
            <a:ext cx="3886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Relaties</a:t>
            </a:r>
            <a:r>
              <a:rPr lang="en-US" dirty="0">
                <a:latin typeface="+mn-lt"/>
              </a:rPr>
              <a:t> (twee) </a:t>
            </a:r>
            <a:r>
              <a:rPr lang="en-US" dirty="0" err="1">
                <a:latin typeface="+mn-lt"/>
              </a:rPr>
              <a:t>tussen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schaalfactor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druk</a:t>
            </a:r>
            <a:r>
              <a:rPr lang="en-US" dirty="0">
                <a:latin typeface="+mn-lt"/>
              </a:rPr>
              <a:t> en </a:t>
            </a:r>
            <a:r>
              <a:rPr lang="en-US" dirty="0" err="1">
                <a:latin typeface="+mn-lt"/>
              </a:rPr>
              <a:t>energiedichtheid</a:t>
            </a:r>
            <a:endParaRPr lang="en-US" dirty="0">
              <a:latin typeface="+mn-lt"/>
            </a:endParaRPr>
          </a:p>
        </p:txBody>
      </p:sp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5400" y="5295900"/>
            <a:ext cx="10763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533400" y="5208588"/>
            <a:ext cx="914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Voor</a:t>
            </a:r>
            <a:endParaRPr lang="en-US" dirty="0">
              <a:latin typeface="+mn-lt"/>
            </a:endParaRPr>
          </a:p>
        </p:txBody>
      </p:sp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4600" y="5092700"/>
            <a:ext cx="20097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81113" y="5854700"/>
            <a:ext cx="1057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ight Brace 25"/>
          <p:cNvSpPr>
            <a:spLocks/>
          </p:cNvSpPr>
          <p:nvPr/>
        </p:nvSpPr>
        <p:spPr bwMode="auto">
          <a:xfrm>
            <a:off x="5257800" y="5245100"/>
            <a:ext cx="228600" cy="990600"/>
          </a:xfrm>
          <a:prstGeom prst="rightBrace">
            <a:avLst>
              <a:gd name="adj1" fmla="val 8326"/>
              <a:gd name="adj2" fmla="val 50000"/>
            </a:avLst>
          </a:prstGeom>
          <a:noFill/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34050" y="5095875"/>
            <a:ext cx="3257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7" grpId="0"/>
      <p:bldP spid="8" grpId="0"/>
      <p:bldP spid="11" grpId="0"/>
      <p:bldP spid="12" grpId="0" animBg="1"/>
      <p:bldP spid="14" grpId="0"/>
      <p:bldP spid="19" grpId="0"/>
      <p:bldP spid="20" grpId="0" animBg="1"/>
      <p:bldP spid="21" grpId="0"/>
      <p:bldP spid="22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Oerknal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en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Friedmannvergelijkingen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84693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Dichtheid</a:t>
            </a:r>
            <a:r>
              <a:rPr lang="en-US" dirty="0">
                <a:latin typeface="+mn-lt"/>
              </a:rPr>
              <a:t> en </a:t>
            </a:r>
            <a:r>
              <a:rPr lang="en-US" dirty="0" err="1">
                <a:latin typeface="+mn-lt"/>
              </a:rPr>
              <a:t>druk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zijn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positieve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grootheden</a:t>
            </a:r>
            <a:r>
              <a:rPr lang="en-US" dirty="0">
                <a:latin typeface="+mn-lt"/>
              </a:rPr>
              <a:t> (</a:t>
            </a:r>
            <a:r>
              <a:rPr lang="en-US" dirty="0" err="1">
                <a:latin typeface="+mn-lt"/>
              </a:rPr>
              <a:t>voor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ons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bekende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materie</a:t>
            </a:r>
            <a:r>
              <a:rPr lang="en-US" dirty="0">
                <a:latin typeface="+mn-lt"/>
              </a:rPr>
              <a:t> en </a:t>
            </a:r>
            <a:r>
              <a:rPr lang="en-US" dirty="0" err="1">
                <a:latin typeface="+mn-lt"/>
              </a:rPr>
              <a:t>velden</a:t>
            </a:r>
            <a:r>
              <a:rPr lang="en-US" dirty="0">
                <a:latin typeface="+mn-lt"/>
              </a:rPr>
              <a:t>)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33400" y="1571625"/>
            <a:ext cx="5692775" cy="495300"/>
            <a:chOff x="533400" y="1572128"/>
            <a:chExt cx="5692437" cy="495300"/>
          </a:xfrm>
        </p:grpSpPr>
        <p:sp>
          <p:nvSpPr>
            <p:cNvPr id="27" name="TextBox 26"/>
            <p:cNvSpPr txBox="1"/>
            <p:nvPr/>
          </p:nvSpPr>
          <p:spPr>
            <a:xfrm>
              <a:off x="533400" y="1600703"/>
              <a:ext cx="3733578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Dan         </a:t>
              </a:r>
              <a:r>
                <a:rPr lang="en-US" dirty="0" err="1">
                  <a:latin typeface="+mn-lt"/>
                </a:rPr>
                <a:t>negatief</a:t>
              </a:r>
              <a:r>
                <a:rPr lang="en-US" dirty="0">
                  <a:latin typeface="+mn-lt"/>
                </a:rPr>
                <a:t> </a:t>
              </a:r>
              <a:r>
                <a:rPr lang="en-US" dirty="0" err="1">
                  <a:latin typeface="+mn-lt"/>
                </a:rPr>
                <a:t>volgens</a:t>
              </a:r>
              <a:endParaRPr lang="en-US" dirty="0">
                <a:latin typeface="+mn-lt"/>
              </a:endParaRPr>
            </a:p>
          </p:txBody>
        </p:sp>
        <p:pic>
          <p:nvPicPr>
            <p:cNvPr id="309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96912" y="1572128"/>
              <a:ext cx="2828925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23950" y="1676400"/>
              <a:ext cx="40005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TextBox 28"/>
          <p:cNvSpPr txBox="1"/>
          <p:nvPr/>
        </p:nvSpPr>
        <p:spPr>
          <a:xfrm>
            <a:off x="533400" y="2017713"/>
            <a:ext cx="56388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Uitdijingssnelheid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neemt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af</a:t>
            </a:r>
            <a:r>
              <a:rPr lang="en-US" dirty="0">
                <a:latin typeface="+mn-lt"/>
              </a:rPr>
              <a:t> in de </a:t>
            </a:r>
            <a:r>
              <a:rPr lang="en-US" dirty="0" err="1">
                <a:latin typeface="+mn-lt"/>
              </a:rPr>
              <a:t>tijd</a:t>
            </a:r>
            <a:endParaRPr lang="en-US" dirty="0">
              <a:latin typeface="+mn-lt"/>
            </a:endParaRP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533400" y="2309813"/>
            <a:ext cx="5638800" cy="369887"/>
            <a:chOff x="533400" y="2310064"/>
            <a:chExt cx="5638800" cy="369332"/>
          </a:xfrm>
        </p:grpSpPr>
        <p:sp>
          <p:nvSpPr>
            <p:cNvPr id="30" name="TextBox 29"/>
            <p:cNvSpPr txBox="1"/>
            <p:nvPr/>
          </p:nvSpPr>
          <p:spPr>
            <a:xfrm>
              <a:off x="533400" y="2310064"/>
              <a:ext cx="563880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+mn-lt"/>
                </a:rPr>
                <a:t>Volgens</a:t>
              </a:r>
              <a:r>
                <a:rPr lang="en-US" dirty="0">
                  <a:latin typeface="+mn-lt"/>
                </a:rPr>
                <a:t> experiment,                 , </a:t>
              </a:r>
              <a:r>
                <a:rPr lang="en-US" dirty="0" err="1">
                  <a:latin typeface="+mn-lt"/>
                </a:rPr>
                <a:t>dijt</a:t>
              </a:r>
              <a:r>
                <a:rPr lang="en-US" dirty="0">
                  <a:latin typeface="+mn-lt"/>
                </a:rPr>
                <a:t> </a:t>
              </a:r>
              <a:r>
                <a:rPr lang="en-US" dirty="0" err="1">
                  <a:latin typeface="+mn-lt"/>
                </a:rPr>
                <a:t>heelal</a:t>
              </a:r>
              <a:r>
                <a:rPr lang="en-US" dirty="0">
                  <a:latin typeface="+mn-lt"/>
                </a:rPr>
                <a:t> nu </a:t>
              </a:r>
              <a:r>
                <a:rPr lang="en-US" dirty="0" err="1">
                  <a:latin typeface="+mn-lt"/>
                </a:rPr>
                <a:t>uit</a:t>
              </a:r>
              <a:endParaRPr lang="en-US" dirty="0">
                <a:latin typeface="+mn-lt"/>
              </a:endParaRPr>
            </a:p>
          </p:txBody>
        </p:sp>
        <p:pic>
          <p:nvPicPr>
            <p:cNvPr id="3094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43200" y="2378240"/>
              <a:ext cx="94297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1219200" y="2743200"/>
            <a:ext cx="7162800" cy="368300"/>
            <a:chOff x="1219200" y="2742836"/>
            <a:chExt cx="7162800" cy="369332"/>
          </a:xfrm>
        </p:grpSpPr>
        <p:sp>
          <p:nvSpPr>
            <p:cNvPr id="3090" name="Right Arrow 31"/>
            <p:cNvSpPr>
              <a:spLocks noChangeArrowheads="1"/>
            </p:cNvSpPr>
            <p:nvPr/>
          </p:nvSpPr>
          <p:spPr bwMode="auto">
            <a:xfrm>
              <a:off x="1219200" y="2771272"/>
              <a:ext cx="685800" cy="304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33600" y="2742836"/>
              <a:ext cx="624840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+mn-lt"/>
                </a:rPr>
                <a:t>Schaalfactor</a:t>
              </a:r>
              <a:r>
                <a:rPr lang="en-US" dirty="0">
                  <a:latin typeface="+mn-lt"/>
                </a:rPr>
                <a:t>       </a:t>
              </a:r>
              <a:r>
                <a:rPr lang="en-US" dirty="0" err="1">
                  <a:latin typeface="+mn-lt"/>
                </a:rPr>
                <a:t>heeft</a:t>
              </a:r>
              <a:r>
                <a:rPr lang="en-US" dirty="0">
                  <a:latin typeface="+mn-lt"/>
                </a:rPr>
                <a:t> </a:t>
              </a:r>
              <a:r>
                <a:rPr lang="en-US" dirty="0" err="1">
                  <a:latin typeface="+mn-lt"/>
                </a:rPr>
                <a:t>ooit</a:t>
              </a:r>
              <a:r>
                <a:rPr lang="en-US" dirty="0">
                  <a:latin typeface="+mn-lt"/>
                </a:rPr>
                <a:t> de </a:t>
              </a:r>
              <a:r>
                <a:rPr lang="en-US" dirty="0" err="1">
                  <a:latin typeface="+mn-lt"/>
                </a:rPr>
                <a:t>waarde</a:t>
              </a:r>
              <a:r>
                <a:rPr lang="en-US" dirty="0">
                  <a:latin typeface="+mn-lt"/>
                </a:rPr>
                <a:t> </a:t>
              </a:r>
              <a:r>
                <a:rPr lang="en-US" dirty="0" err="1">
                  <a:latin typeface="+mn-lt"/>
                </a:rPr>
                <a:t>nul</a:t>
              </a:r>
              <a:r>
                <a:rPr lang="en-US" dirty="0">
                  <a:latin typeface="+mn-lt"/>
                </a:rPr>
                <a:t> </a:t>
              </a:r>
              <a:r>
                <a:rPr lang="en-US" dirty="0" err="1">
                  <a:latin typeface="+mn-lt"/>
                </a:rPr>
                <a:t>aangenomen</a:t>
              </a:r>
              <a:endParaRPr lang="en-US" dirty="0">
                <a:latin typeface="+mn-lt"/>
              </a:endParaRPr>
            </a:p>
          </p:txBody>
        </p:sp>
        <p:pic>
          <p:nvPicPr>
            <p:cNvPr id="3092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65360" y="2807368"/>
              <a:ext cx="33337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TextBox 34"/>
          <p:cNvSpPr txBox="1"/>
          <p:nvPr/>
        </p:nvSpPr>
        <p:spPr>
          <a:xfrm>
            <a:off x="533400" y="3135313"/>
            <a:ext cx="75438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Friedmannvergelijkingen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voorspellen</a:t>
            </a:r>
            <a:endParaRPr lang="en-US" dirty="0">
              <a:latin typeface="+mn-lt"/>
            </a:endParaRPr>
          </a:p>
          <a:p>
            <a:pPr>
              <a:defRPr/>
            </a:pPr>
            <a:r>
              <a:rPr lang="en-US" sz="1600" dirty="0">
                <a:latin typeface="+mn-lt"/>
              </a:rPr>
              <a:t>   </a:t>
            </a:r>
            <a:r>
              <a:rPr lang="en-US" sz="1600" dirty="0" err="1">
                <a:latin typeface="+mn-lt"/>
              </a:rPr>
              <a:t>alle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materie</a:t>
            </a:r>
            <a:r>
              <a:rPr lang="en-US" sz="1600" dirty="0">
                <a:latin typeface="+mn-lt"/>
              </a:rPr>
              <a:t> en </a:t>
            </a:r>
            <a:r>
              <a:rPr lang="en-US" sz="1600" dirty="0" err="1">
                <a:latin typeface="+mn-lt"/>
              </a:rPr>
              <a:t>energie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ooit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opgesloten</a:t>
            </a:r>
            <a:r>
              <a:rPr lang="en-US" sz="1600" dirty="0">
                <a:latin typeface="+mn-lt"/>
              </a:rPr>
              <a:t> in volume V = 0</a:t>
            </a:r>
          </a:p>
          <a:p>
            <a:pPr>
              <a:defRPr/>
            </a:pPr>
            <a:r>
              <a:rPr lang="en-US" sz="1600" dirty="0">
                <a:latin typeface="+mn-lt"/>
              </a:rPr>
              <a:t>   </a:t>
            </a:r>
            <a:r>
              <a:rPr lang="en-US" sz="1600" dirty="0" err="1">
                <a:latin typeface="+mn-lt"/>
              </a:rPr>
              <a:t>ruimtetijd</a:t>
            </a:r>
            <a:r>
              <a:rPr lang="en-US" sz="1600" dirty="0">
                <a:latin typeface="+mn-lt"/>
              </a:rPr>
              <a:t> is </a:t>
            </a:r>
            <a:r>
              <a:rPr lang="en-US" sz="1600" dirty="0" err="1">
                <a:latin typeface="+mn-lt"/>
              </a:rPr>
              <a:t>begonnen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als</a:t>
            </a:r>
            <a:r>
              <a:rPr lang="en-US" sz="1600" dirty="0">
                <a:latin typeface="+mn-lt"/>
              </a:rPr>
              <a:t> </a:t>
            </a:r>
            <a:r>
              <a:rPr lang="en-US" sz="1600" i="1" dirty="0" err="1">
                <a:latin typeface="+mn-lt"/>
              </a:rPr>
              <a:t>singulariteit</a:t>
            </a:r>
            <a:r>
              <a:rPr lang="en-US" sz="1600" dirty="0">
                <a:latin typeface="+mn-lt"/>
              </a:rPr>
              <a:t> met </a:t>
            </a:r>
            <a:r>
              <a:rPr lang="en-US" sz="1600" dirty="0" err="1">
                <a:latin typeface="+mn-lt"/>
              </a:rPr>
              <a:t>oneindige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energiedichtheid</a:t>
            </a:r>
            <a:endParaRPr lang="en-US" sz="1600" dirty="0">
              <a:latin typeface="+mn-lt"/>
            </a:endParaRPr>
          </a:p>
          <a:p>
            <a:pPr>
              <a:defRPr/>
            </a:pPr>
            <a:r>
              <a:rPr lang="en-US" sz="1600" dirty="0">
                <a:latin typeface="+mn-lt"/>
              </a:rPr>
              <a:t>   </a:t>
            </a:r>
            <a:r>
              <a:rPr lang="en-US" sz="1600" dirty="0" err="1">
                <a:latin typeface="+mn-lt"/>
              </a:rPr>
              <a:t>generieke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conclusie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voor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alle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oplossingen</a:t>
            </a:r>
            <a:r>
              <a:rPr lang="en-US" sz="1600" dirty="0">
                <a:latin typeface="+mn-lt"/>
              </a:rPr>
              <a:t> van </a:t>
            </a:r>
            <a:r>
              <a:rPr lang="en-US" sz="1600" dirty="0" err="1">
                <a:latin typeface="+mn-lt"/>
              </a:rPr>
              <a:t>Friedmannvergelijkingen</a:t>
            </a:r>
            <a:endParaRPr lang="en-US" sz="1600" dirty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3400" y="4225925"/>
            <a:ext cx="2667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Leeftijd</a:t>
            </a:r>
            <a:r>
              <a:rPr lang="en-US" dirty="0">
                <a:latin typeface="+mn-lt"/>
              </a:rPr>
              <a:t> van het </a:t>
            </a:r>
            <a:r>
              <a:rPr lang="en-US" dirty="0" err="1">
                <a:latin typeface="+mn-lt"/>
              </a:rPr>
              <a:t>heelal</a:t>
            </a:r>
            <a:endParaRPr lang="en-US" dirty="0">
              <a:latin typeface="+mn-lt"/>
            </a:endParaRP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4548188"/>
            <a:ext cx="274320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 rot="10800000">
            <a:off x="2057400" y="5486400"/>
            <a:ext cx="914400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prstDash val="dash"/>
            <a:round/>
            <a:headEnd/>
            <a:tailEnd/>
          </a:ln>
        </p:spPr>
      </p:cxnSp>
      <p:graphicFrame>
        <p:nvGraphicFramePr>
          <p:cNvPr id="41" name="Object 7"/>
          <p:cNvGraphicFramePr>
            <a:graphicFrameLocks noChangeAspect="1"/>
          </p:cNvGraphicFramePr>
          <p:nvPr/>
        </p:nvGraphicFramePr>
        <p:xfrm>
          <a:off x="1295400" y="5257800"/>
          <a:ext cx="655638" cy="381000"/>
        </p:xfrm>
        <a:graphic>
          <a:graphicData uri="http://schemas.openxmlformats.org/presentationml/2006/ole">
            <p:oleObj spid="_x0000_s3074" name="Equation" r:id="rId9" imgW="393480" imgH="228600" progId="Equation.3">
              <p:embed/>
            </p:oleObj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521075" y="5353050"/>
            <a:ext cx="990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helling</a:t>
            </a:r>
            <a:endParaRPr lang="en-US" dirty="0">
              <a:latin typeface="+mn-lt"/>
            </a:endParaRPr>
          </a:p>
        </p:txBody>
      </p:sp>
      <p:graphicFrame>
        <p:nvGraphicFramePr>
          <p:cNvPr id="44040" name="Object 8"/>
          <p:cNvGraphicFramePr>
            <a:graphicFrameLocks noChangeAspect="1"/>
          </p:cNvGraphicFramePr>
          <p:nvPr/>
        </p:nvGraphicFramePr>
        <p:xfrm>
          <a:off x="4400550" y="5197475"/>
          <a:ext cx="3511550" cy="719138"/>
        </p:xfrm>
        <a:graphic>
          <a:graphicData uri="http://schemas.openxmlformats.org/presentationml/2006/ole">
            <p:oleObj spid="_x0000_s3075" name="Equation" r:id="rId10" imgW="2108160" imgH="431640" progId="Equation.3">
              <p:embed/>
            </p:oleObj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4800600" y="5954713"/>
            <a:ext cx="3657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Leeftijd</a:t>
            </a:r>
            <a:r>
              <a:rPr lang="en-US" dirty="0">
                <a:latin typeface="+mn-lt"/>
              </a:rPr>
              <a:t> van het </a:t>
            </a:r>
            <a:r>
              <a:rPr lang="en-US" dirty="0" err="1">
                <a:latin typeface="+mn-lt"/>
              </a:rPr>
              <a:t>heelal</a:t>
            </a:r>
            <a:r>
              <a:rPr lang="en-US" dirty="0">
                <a:latin typeface="+mn-lt"/>
              </a:rPr>
              <a:t> &lt; 15 </a:t>
            </a:r>
            <a:r>
              <a:rPr lang="en-US" dirty="0" err="1">
                <a:latin typeface="+mn-lt"/>
              </a:rPr>
              <a:t>Gjaar</a:t>
            </a:r>
            <a:endParaRPr lang="en-US" dirty="0">
              <a:latin typeface="+mn-lt"/>
            </a:endParaRPr>
          </a:p>
        </p:txBody>
      </p:sp>
      <p:sp>
        <p:nvSpPr>
          <p:cNvPr id="45" name="Arc 44"/>
          <p:cNvSpPr/>
          <p:nvPr/>
        </p:nvSpPr>
        <p:spPr bwMode="auto">
          <a:xfrm rot="10800000">
            <a:off x="3124200" y="5486400"/>
            <a:ext cx="838200" cy="76200"/>
          </a:xfrm>
          <a:prstGeom prst="arc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  <p:bldP spid="35" grpId="0"/>
      <p:bldP spid="36" grpId="0"/>
      <p:bldP spid="42" grpId="0"/>
      <p:bldP spid="44" grpId="0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Energiedichtheid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in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heelal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8032750" cy="11382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Heelal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bestaat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uit</a:t>
            </a:r>
            <a:endParaRPr lang="en-US" dirty="0">
              <a:latin typeface="+mn-lt"/>
            </a:endParaRPr>
          </a:p>
          <a:p>
            <a:pPr>
              <a:defRPr/>
            </a:pPr>
            <a:r>
              <a:rPr lang="en-US" dirty="0">
                <a:latin typeface="+mn-lt"/>
              </a:rPr>
              <a:t>   </a:t>
            </a:r>
            <a:r>
              <a:rPr lang="en-US" sz="1600" dirty="0" err="1">
                <a:latin typeface="+mn-lt"/>
              </a:rPr>
              <a:t>koude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materie</a:t>
            </a:r>
            <a:r>
              <a:rPr lang="en-US" sz="1600" dirty="0">
                <a:latin typeface="+mn-lt"/>
              </a:rPr>
              <a:t>: </a:t>
            </a:r>
            <a:r>
              <a:rPr lang="en-US" sz="1600" dirty="0" err="1">
                <a:latin typeface="+mn-lt"/>
              </a:rPr>
              <a:t>atomen</a:t>
            </a:r>
            <a:r>
              <a:rPr lang="en-US" sz="1600" dirty="0">
                <a:latin typeface="+mn-lt"/>
              </a:rPr>
              <a:t>, </a:t>
            </a:r>
            <a:r>
              <a:rPr lang="en-US" sz="1600" dirty="0" err="1">
                <a:latin typeface="+mn-lt"/>
              </a:rPr>
              <a:t>molekulen</a:t>
            </a:r>
            <a:r>
              <a:rPr lang="en-US" sz="1600" dirty="0">
                <a:latin typeface="+mn-lt"/>
              </a:rPr>
              <a:t>, </a:t>
            </a:r>
            <a:r>
              <a:rPr lang="en-US" sz="1600" dirty="0" err="1">
                <a:latin typeface="+mn-lt"/>
              </a:rPr>
              <a:t>aarde</a:t>
            </a:r>
            <a:r>
              <a:rPr lang="en-US" sz="1600" dirty="0">
                <a:latin typeface="+mn-lt"/>
              </a:rPr>
              <a:t>, </a:t>
            </a:r>
            <a:r>
              <a:rPr lang="en-US" sz="1600" dirty="0" err="1">
                <a:latin typeface="+mn-lt"/>
              </a:rPr>
              <a:t>sterren</a:t>
            </a:r>
            <a:r>
              <a:rPr lang="en-US" sz="1600" dirty="0">
                <a:latin typeface="+mn-lt"/>
              </a:rPr>
              <a:t>, </a:t>
            </a:r>
            <a:r>
              <a:rPr lang="en-US" sz="1600" dirty="0" err="1">
                <a:latin typeface="+mn-lt"/>
              </a:rPr>
              <a:t>donkere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materie</a:t>
            </a:r>
            <a:r>
              <a:rPr lang="en-US" sz="1600" dirty="0">
                <a:latin typeface="+mn-lt"/>
              </a:rPr>
              <a:t>, etc.</a:t>
            </a:r>
          </a:p>
          <a:p>
            <a:pPr>
              <a:defRPr/>
            </a:pPr>
            <a:r>
              <a:rPr lang="en-US" sz="1600" dirty="0">
                <a:latin typeface="+mn-lt"/>
              </a:rPr>
              <a:t>   </a:t>
            </a:r>
            <a:r>
              <a:rPr lang="en-US" sz="1600" dirty="0" err="1">
                <a:latin typeface="+mn-lt"/>
              </a:rPr>
              <a:t>straling</a:t>
            </a:r>
            <a:r>
              <a:rPr lang="en-US" sz="1600" dirty="0">
                <a:latin typeface="+mn-lt"/>
              </a:rPr>
              <a:t>: </a:t>
            </a:r>
            <a:r>
              <a:rPr lang="en-US" sz="1600" dirty="0" err="1">
                <a:latin typeface="+mn-lt"/>
              </a:rPr>
              <a:t>fotonen</a:t>
            </a:r>
            <a:r>
              <a:rPr lang="en-US" sz="1600" dirty="0">
                <a:latin typeface="+mn-lt"/>
              </a:rPr>
              <a:t> van </a:t>
            </a:r>
            <a:r>
              <a:rPr lang="en-US" sz="1600" dirty="0" err="1">
                <a:latin typeface="+mn-lt"/>
              </a:rPr>
              <a:t>sterren</a:t>
            </a:r>
            <a:r>
              <a:rPr lang="en-US" sz="1600" dirty="0">
                <a:latin typeface="+mn-lt"/>
              </a:rPr>
              <a:t>, </a:t>
            </a:r>
            <a:r>
              <a:rPr lang="en-US" sz="1600" dirty="0" err="1">
                <a:latin typeface="+mn-lt"/>
              </a:rPr>
              <a:t>fotonen</a:t>
            </a:r>
            <a:r>
              <a:rPr lang="en-US" sz="1600" dirty="0">
                <a:latin typeface="+mn-lt"/>
              </a:rPr>
              <a:t> van CMB, </a:t>
            </a:r>
            <a:r>
              <a:rPr lang="en-US" sz="1600" dirty="0">
                <a:latin typeface="+mn-lt"/>
              </a:rPr>
              <a:t>neutrino’s</a:t>
            </a:r>
            <a:r>
              <a:rPr lang="en-US" sz="1600" dirty="0">
                <a:latin typeface="+mn-lt"/>
              </a:rPr>
              <a:t>, etc.</a:t>
            </a:r>
          </a:p>
          <a:p>
            <a:pPr>
              <a:defRPr/>
            </a:pPr>
            <a:r>
              <a:rPr lang="en-US" sz="1600" dirty="0">
                <a:latin typeface="+mn-lt"/>
              </a:rPr>
              <a:t>   </a:t>
            </a:r>
            <a:r>
              <a:rPr lang="en-US" sz="1600" dirty="0" err="1">
                <a:latin typeface="+mn-lt"/>
              </a:rPr>
              <a:t>kosmologische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constante</a:t>
            </a:r>
            <a:r>
              <a:rPr lang="en-US" sz="1600" dirty="0">
                <a:latin typeface="+mn-lt"/>
              </a:rPr>
              <a:t>: </a:t>
            </a:r>
            <a:r>
              <a:rPr lang="en-US" sz="1600" dirty="0" err="1">
                <a:latin typeface="+mn-lt"/>
              </a:rPr>
              <a:t>donkere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energie</a:t>
            </a:r>
            <a:r>
              <a:rPr lang="en-US" sz="1600" dirty="0">
                <a:latin typeface="+mn-lt"/>
              </a:rPr>
              <a:t>, vacuum </a:t>
            </a:r>
            <a:r>
              <a:rPr lang="en-US" sz="1600" dirty="0" err="1">
                <a:latin typeface="+mn-lt"/>
              </a:rPr>
              <a:t>energie</a:t>
            </a:r>
            <a:r>
              <a:rPr lang="en-US" sz="1600" dirty="0">
                <a:latin typeface="+mn-lt"/>
              </a:rPr>
              <a:t>, quintessence </a:t>
            </a:r>
            <a:r>
              <a:rPr lang="en-US" sz="1600" dirty="0" err="1">
                <a:latin typeface="+mn-lt"/>
              </a:rPr>
              <a:t>veld</a:t>
            </a:r>
            <a:r>
              <a:rPr lang="en-US" sz="1600" dirty="0">
                <a:latin typeface="+mn-lt"/>
              </a:rPr>
              <a:t>, etc.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3400" y="2438400"/>
            <a:ext cx="6096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Voor</a:t>
            </a:r>
            <a:r>
              <a:rPr lang="en-US" dirty="0">
                <a:latin typeface="+mn-lt"/>
              </a:rPr>
              <a:t> elk van </a:t>
            </a:r>
            <a:r>
              <a:rPr lang="en-US" dirty="0" err="1">
                <a:latin typeface="+mn-lt"/>
              </a:rPr>
              <a:t>deze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soorten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energie</a:t>
            </a:r>
            <a:r>
              <a:rPr lang="en-US" dirty="0">
                <a:latin typeface="+mn-lt"/>
              </a:rPr>
              <a:t> en </a:t>
            </a:r>
            <a:r>
              <a:rPr lang="en-US" dirty="0" err="1">
                <a:latin typeface="+mn-lt"/>
              </a:rPr>
              <a:t>materie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geldt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dat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verband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tussen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energiedichtheid</a:t>
            </a:r>
            <a:r>
              <a:rPr lang="en-US" dirty="0">
                <a:latin typeface="+mn-lt"/>
              </a:rPr>
              <a:t> en </a:t>
            </a:r>
            <a:r>
              <a:rPr lang="en-US" dirty="0" err="1">
                <a:latin typeface="+mn-lt"/>
              </a:rPr>
              <a:t>druk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bestaat</a:t>
            </a:r>
            <a:endParaRPr lang="en-US" dirty="0">
              <a:latin typeface="+mn-lt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533400" y="3200400"/>
            <a:ext cx="3629025" cy="392113"/>
            <a:chOff x="533401" y="2911640"/>
            <a:chExt cx="3629024" cy="392761"/>
          </a:xfrm>
        </p:grpSpPr>
        <p:pic>
          <p:nvPicPr>
            <p:cNvPr id="1845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1800" y="2911640"/>
              <a:ext cx="1190625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533401" y="2935492"/>
              <a:ext cx="2666999" cy="3689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+mn-lt"/>
                </a:rPr>
                <a:t>Toestandsvergelijking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191000" y="3224213"/>
            <a:ext cx="3733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volgt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uit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Friedmannvergelijkingen</a:t>
            </a:r>
            <a:endParaRPr lang="en-US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3400" y="3657600"/>
            <a:ext cx="609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Energiedichtheid</a:t>
            </a:r>
            <a:r>
              <a:rPr lang="en-US" dirty="0">
                <a:latin typeface="+mn-lt"/>
              </a:rPr>
              <a:t>: </a:t>
            </a:r>
            <a:r>
              <a:rPr lang="en-US" dirty="0" err="1">
                <a:latin typeface="+mn-lt"/>
              </a:rPr>
              <a:t>energie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gedeeld</a:t>
            </a:r>
            <a:r>
              <a:rPr lang="en-US" dirty="0">
                <a:latin typeface="+mn-lt"/>
              </a:rPr>
              <a:t> door </a:t>
            </a:r>
            <a:r>
              <a:rPr lang="en-US" dirty="0" err="1">
                <a:latin typeface="+mn-lt"/>
              </a:rPr>
              <a:t>fysisch</a:t>
            </a:r>
            <a:r>
              <a:rPr lang="en-US" dirty="0">
                <a:latin typeface="+mn-lt"/>
              </a:rPr>
              <a:t> volume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533400" y="4038600"/>
            <a:ext cx="6096000" cy="369888"/>
            <a:chOff x="533400" y="3593068"/>
            <a:chExt cx="6096000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533400" y="3593068"/>
              <a:ext cx="609600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+mn-lt"/>
                </a:rPr>
                <a:t>Fysisch</a:t>
              </a:r>
              <a:r>
                <a:rPr lang="en-US" dirty="0">
                  <a:latin typeface="+mn-lt"/>
                </a:rPr>
                <a:t> volume </a:t>
              </a:r>
              <a:r>
                <a:rPr lang="en-US" dirty="0" err="1">
                  <a:latin typeface="+mn-lt"/>
                </a:rPr>
                <a:t>bepaald</a:t>
              </a:r>
              <a:r>
                <a:rPr lang="en-US" dirty="0">
                  <a:latin typeface="+mn-lt"/>
                </a:rPr>
                <a:t> door </a:t>
              </a:r>
            </a:p>
          </p:txBody>
        </p:sp>
        <p:pic>
          <p:nvPicPr>
            <p:cNvPr id="1845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17760" y="3684171"/>
              <a:ext cx="438150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TextBox 42"/>
          <p:cNvSpPr txBox="1"/>
          <p:nvPr/>
        </p:nvSpPr>
        <p:spPr>
          <a:xfrm>
            <a:off x="533400" y="4659313"/>
            <a:ext cx="3048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Koude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materie</a:t>
            </a:r>
            <a:endParaRPr lang="en-US" dirty="0">
              <a:latin typeface="+mn-lt"/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75" y="4559300"/>
            <a:ext cx="11239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533400" y="5397500"/>
            <a:ext cx="3048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Straling</a:t>
            </a:r>
            <a:endParaRPr lang="en-US" dirty="0">
              <a:latin typeface="+mn-lt"/>
            </a:endParaRPr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95425" y="5353050"/>
            <a:ext cx="1152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533400" y="6146800"/>
            <a:ext cx="3048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Kosmologische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constante</a:t>
            </a:r>
            <a:endParaRPr lang="en-US" dirty="0">
              <a:latin typeface="+mn-lt"/>
            </a:endParaRPr>
          </a:p>
        </p:txBody>
      </p:sp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63913" y="6159500"/>
            <a:ext cx="16287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5105400" y="6135688"/>
            <a:ext cx="37338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Neemt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niet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af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tijdens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uitdijen</a:t>
            </a:r>
            <a:r>
              <a:rPr lang="en-US" dirty="0">
                <a:latin typeface="+mn-lt"/>
              </a:rPr>
              <a:t> of </a:t>
            </a:r>
            <a:r>
              <a:rPr lang="en-US" dirty="0" err="1">
                <a:latin typeface="+mn-lt"/>
              </a:rPr>
              <a:t>krimpen</a:t>
            </a:r>
            <a:r>
              <a:rPr lang="en-US" dirty="0">
                <a:latin typeface="+mn-lt"/>
              </a:rPr>
              <a:t> van </a:t>
            </a:r>
            <a:r>
              <a:rPr lang="en-US" dirty="0" err="1">
                <a:latin typeface="+mn-lt"/>
              </a:rPr>
              <a:t>heelal</a:t>
            </a:r>
            <a:endParaRPr lang="en-US" dirty="0"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48000" y="5410200"/>
            <a:ext cx="5943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Extra </a:t>
            </a:r>
            <a:r>
              <a:rPr lang="en-US" dirty="0" err="1">
                <a:latin typeface="+mn-lt"/>
              </a:rPr>
              <a:t>afname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t.g.v</a:t>
            </a:r>
            <a:r>
              <a:rPr lang="en-US" dirty="0">
                <a:latin typeface="+mn-lt"/>
              </a:rPr>
              <a:t>. </a:t>
            </a:r>
            <a:r>
              <a:rPr lang="en-US" dirty="0" err="1">
                <a:latin typeface="+mn-lt"/>
              </a:rPr>
              <a:t>kosmologische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roodverschuiving</a:t>
            </a:r>
            <a:endParaRPr lang="en-US" dirty="0">
              <a:latin typeface="+mn-lt"/>
            </a:endParaRP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3086100" y="5737225"/>
            <a:ext cx="2293938" cy="269875"/>
            <a:chOff x="3086100" y="5508955"/>
            <a:chExt cx="2293521" cy="270213"/>
          </a:xfrm>
        </p:grpSpPr>
        <p:pic>
          <p:nvPicPr>
            <p:cNvPr id="18453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86100" y="5508955"/>
              <a:ext cx="1257300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4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79496" y="5550568"/>
              <a:ext cx="1000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" name="TextBox 50"/>
          <p:cNvSpPr txBox="1"/>
          <p:nvPr/>
        </p:nvSpPr>
        <p:spPr>
          <a:xfrm>
            <a:off x="5562600" y="5686425"/>
            <a:ext cx="3048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evenredig</a:t>
            </a:r>
            <a:r>
              <a:rPr lang="en-US" dirty="0">
                <a:latin typeface="+mn-lt"/>
              </a:rPr>
              <a:t> met </a:t>
            </a:r>
            <a:r>
              <a:rPr lang="en-US" dirty="0" err="1">
                <a:latin typeface="+mn-lt"/>
              </a:rPr>
              <a:t>schaalfactor</a:t>
            </a:r>
            <a:endParaRPr lang="en-US" dirty="0"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10000" y="4660900"/>
            <a:ext cx="4876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Hoeveelheid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materie</a:t>
            </a:r>
            <a:r>
              <a:rPr lang="en-US" dirty="0">
                <a:latin typeface="+mn-lt"/>
              </a:rPr>
              <a:t> constant (= A) en </a:t>
            </a:r>
            <a:r>
              <a:rPr lang="en-US" dirty="0" err="1">
                <a:latin typeface="+mn-lt"/>
              </a:rPr>
              <a:t>wordt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niet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omgezet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naar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andere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soorten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energie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31" grpId="0"/>
      <p:bldP spid="34" grpId="0"/>
      <p:bldP spid="43" grpId="0"/>
      <p:bldP spid="46" grpId="0"/>
      <p:bldP spid="47" grpId="0"/>
      <p:bldP spid="48" grpId="0"/>
      <p:bldP spid="49" grpId="0"/>
      <p:bldP spid="51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6088" y="3606800"/>
            <a:ext cx="2495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Heelal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gedomineerd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door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koude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materie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3400" y="1166813"/>
            <a:ext cx="3048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Koude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materie</a:t>
            </a:r>
            <a:endParaRPr lang="en-US" dirty="0">
              <a:latin typeface="+mn-lt"/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75" y="1066800"/>
            <a:ext cx="11239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676400"/>
            <a:ext cx="3257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ight Brace 28"/>
          <p:cNvSpPr>
            <a:spLocks/>
          </p:cNvSpPr>
          <p:nvPr/>
        </p:nvSpPr>
        <p:spPr bwMode="auto">
          <a:xfrm>
            <a:off x="3962400" y="1295400"/>
            <a:ext cx="304800" cy="1295400"/>
          </a:xfrm>
          <a:prstGeom prst="rightBrace">
            <a:avLst>
              <a:gd name="adj1" fmla="val 8343"/>
              <a:gd name="adj2" fmla="val 50000"/>
            </a:avLst>
          </a:prstGeom>
          <a:noFill/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1476375"/>
            <a:ext cx="28194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533400" y="3176588"/>
            <a:ext cx="23622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Bepaal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constante</a:t>
            </a:r>
            <a:r>
              <a:rPr lang="en-US" dirty="0">
                <a:latin typeface="+mn-lt"/>
              </a:rPr>
              <a:t> 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81400" y="3176588"/>
            <a:ext cx="23622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differentieer</a:t>
            </a:r>
            <a:r>
              <a:rPr lang="en-US" dirty="0">
                <a:latin typeface="+mn-lt"/>
              </a:rPr>
              <a:t> 1e FV</a:t>
            </a:r>
          </a:p>
        </p:txBody>
      </p:sp>
      <p:sp>
        <p:nvSpPr>
          <p:cNvPr id="33" name="Right Arrow 32"/>
          <p:cNvSpPr>
            <a:spLocks noChangeArrowheads="1"/>
          </p:cNvSpPr>
          <p:nvPr/>
        </p:nvSpPr>
        <p:spPr bwMode="auto">
          <a:xfrm>
            <a:off x="2763838" y="321627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41988" y="3100388"/>
            <a:ext cx="18573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3581400" y="3703638"/>
            <a:ext cx="2362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invullen</a:t>
            </a:r>
            <a:r>
              <a:rPr lang="en-US" dirty="0">
                <a:latin typeface="+mn-lt"/>
              </a:rPr>
              <a:t> in 2e FV</a:t>
            </a:r>
          </a:p>
        </p:txBody>
      </p:sp>
      <p:sp>
        <p:nvSpPr>
          <p:cNvPr id="36" name="Right Arrow 35"/>
          <p:cNvSpPr>
            <a:spLocks noChangeArrowheads="1"/>
          </p:cNvSpPr>
          <p:nvPr/>
        </p:nvSpPr>
        <p:spPr bwMode="auto">
          <a:xfrm>
            <a:off x="6629400" y="4167188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467600" y="4125913"/>
            <a:ext cx="1676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n = 0, P = 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3400" y="4735513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geldt</a:t>
            </a:r>
            <a:endParaRPr lang="en-US" dirty="0">
              <a:latin typeface="+mn-lt"/>
            </a:endParaRP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4668838"/>
            <a:ext cx="21812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ight Arrow 39"/>
          <p:cNvSpPr>
            <a:spLocks noChangeArrowheads="1"/>
          </p:cNvSpPr>
          <p:nvPr/>
        </p:nvSpPr>
        <p:spPr bwMode="auto">
          <a:xfrm>
            <a:off x="4116388" y="5056188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5105400" y="4826000"/>
            <a:ext cx="1524000" cy="685800"/>
            <a:chOff x="4876800" y="4825314"/>
            <a:chExt cx="1524000" cy="685800"/>
          </a:xfrm>
        </p:grpSpPr>
        <p:sp>
          <p:nvSpPr>
            <p:cNvPr id="45" name="Rounded Rectangle 44"/>
            <p:cNvSpPr/>
            <p:nvPr/>
          </p:nvSpPr>
          <p:spPr bwMode="auto">
            <a:xfrm>
              <a:off x="4876800" y="4825314"/>
              <a:ext cx="1524000" cy="6858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aphicFrame>
          <p:nvGraphicFramePr>
            <p:cNvPr id="4098" name="Object 6"/>
            <p:cNvGraphicFramePr>
              <a:graphicFrameLocks noChangeAspect="1"/>
            </p:cNvGraphicFramePr>
            <p:nvPr/>
          </p:nvGraphicFramePr>
          <p:xfrm>
            <a:off x="4955061" y="4963299"/>
            <a:ext cx="1369539" cy="432486"/>
          </p:xfrm>
          <a:graphic>
            <a:graphicData uri="http://schemas.openxmlformats.org/presentationml/2006/ole">
              <p:oleObj spid="_x0000_s4098" name="Equation" r:id="rId10" imgW="723600" imgH="228600" progId="Equation.3">
                <p:embed/>
              </p:oleObj>
            </a:graphicData>
          </a:graphic>
        </p:graphicFrame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533400" y="5878513"/>
            <a:ext cx="4146550" cy="369887"/>
            <a:chOff x="533400" y="5879068"/>
            <a:chExt cx="4146590" cy="369332"/>
          </a:xfrm>
        </p:grpSpPr>
        <p:sp>
          <p:nvSpPr>
            <p:cNvPr id="42" name="TextBox 41"/>
            <p:cNvSpPr txBox="1"/>
            <p:nvPr/>
          </p:nvSpPr>
          <p:spPr>
            <a:xfrm>
              <a:off x="533400" y="5879068"/>
              <a:ext cx="3810037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+mn-lt"/>
                </a:rPr>
                <a:t>Hieruit</a:t>
              </a:r>
              <a:r>
                <a:rPr lang="en-US" dirty="0">
                  <a:latin typeface="+mn-lt"/>
                </a:rPr>
                <a:t> </a:t>
              </a:r>
              <a:r>
                <a:rPr lang="en-US" dirty="0" err="1">
                  <a:latin typeface="+mn-lt"/>
                </a:rPr>
                <a:t>volgt</a:t>
              </a:r>
              <a:r>
                <a:rPr lang="en-US" dirty="0">
                  <a:latin typeface="+mn-lt"/>
                </a:rPr>
                <a:t> </a:t>
              </a:r>
              <a:r>
                <a:rPr lang="en-US" dirty="0" err="1">
                  <a:latin typeface="+mn-lt"/>
                </a:rPr>
                <a:t>ook</a:t>
              </a:r>
              <a:r>
                <a:rPr lang="en-US" dirty="0">
                  <a:latin typeface="+mn-lt"/>
                </a:rPr>
                <a:t> direct               en</a:t>
              </a:r>
            </a:p>
          </p:txBody>
        </p:sp>
        <p:pic>
          <p:nvPicPr>
            <p:cNvPr id="4120" name="Picture 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949144" y="5955957"/>
              <a:ext cx="79057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1" name="Picture 8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118015" y="5967540"/>
              <a:ext cx="561975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9" grpId="0" animBg="1"/>
      <p:bldP spid="30" grpId="0"/>
      <p:bldP spid="32" grpId="0"/>
      <p:bldP spid="33" grpId="0" animBg="1"/>
      <p:bldP spid="35" grpId="0"/>
      <p:bldP spid="36" grpId="0" animBg="1"/>
      <p:bldP spid="38" grpId="0"/>
      <p:bldP spid="39" grpId="0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6363" y="3298825"/>
            <a:ext cx="25336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Heelal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gedomineerd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door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straling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981200"/>
            <a:ext cx="3257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ight Brace 28"/>
          <p:cNvSpPr>
            <a:spLocks/>
          </p:cNvSpPr>
          <p:nvPr/>
        </p:nvSpPr>
        <p:spPr bwMode="auto">
          <a:xfrm>
            <a:off x="3962400" y="1600200"/>
            <a:ext cx="304800" cy="1295400"/>
          </a:xfrm>
          <a:prstGeom prst="rightBrace">
            <a:avLst>
              <a:gd name="adj1" fmla="val 8343"/>
              <a:gd name="adj2" fmla="val 50000"/>
            </a:avLst>
          </a:prstGeom>
          <a:noFill/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6" name="Right Arrow 35"/>
          <p:cNvSpPr>
            <a:spLocks noChangeArrowheads="1"/>
          </p:cNvSpPr>
          <p:nvPr/>
        </p:nvSpPr>
        <p:spPr bwMode="auto">
          <a:xfrm>
            <a:off x="4495800" y="21336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334000" y="2084388"/>
            <a:ext cx="1752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n = 1/3 en </a:t>
            </a:r>
            <a:r>
              <a:rPr lang="en-US" dirty="0" err="1">
                <a:latin typeface="+mn-lt"/>
              </a:rPr>
              <a:t>dus</a:t>
            </a:r>
            <a:endParaRPr lang="en-US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3400" y="3495675"/>
            <a:ext cx="1295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geldt</a:t>
            </a:r>
            <a:endParaRPr lang="en-US" dirty="0">
              <a:latin typeface="+mn-lt"/>
            </a:endParaRPr>
          </a:p>
        </p:txBody>
      </p:sp>
      <p:sp>
        <p:nvSpPr>
          <p:cNvPr id="40" name="Right Arrow 39"/>
          <p:cNvSpPr>
            <a:spLocks noChangeArrowheads="1"/>
          </p:cNvSpPr>
          <p:nvPr/>
        </p:nvSpPr>
        <p:spPr bwMode="auto">
          <a:xfrm>
            <a:off x="4116388" y="381635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4953000" y="3581400"/>
            <a:ext cx="1752600" cy="685800"/>
            <a:chOff x="4876800" y="4825314"/>
            <a:chExt cx="1524000" cy="685800"/>
          </a:xfrm>
        </p:grpSpPr>
        <p:sp>
          <p:nvSpPr>
            <p:cNvPr id="45" name="Rounded Rectangle 44"/>
            <p:cNvSpPr/>
            <p:nvPr/>
          </p:nvSpPr>
          <p:spPr bwMode="auto">
            <a:xfrm>
              <a:off x="4876800" y="4825314"/>
              <a:ext cx="1524000" cy="6858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aphicFrame>
          <p:nvGraphicFramePr>
            <p:cNvPr id="5123" name="Object 2"/>
            <p:cNvGraphicFramePr>
              <a:graphicFrameLocks noChangeAspect="1"/>
            </p:cNvGraphicFramePr>
            <p:nvPr/>
          </p:nvGraphicFramePr>
          <p:xfrm>
            <a:off x="4978400" y="4951883"/>
            <a:ext cx="1322388" cy="457200"/>
          </p:xfrm>
          <a:graphic>
            <a:graphicData uri="http://schemas.openxmlformats.org/presentationml/2006/ole">
              <p:oleObj spid="_x0000_s5123" name="Equation" r:id="rId6" imgW="698400" imgH="241200" progId="Equation.3">
                <p:embed/>
              </p:oleObj>
            </a:graphicData>
          </a:graphic>
        </p:graphicFrame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533400" y="4583113"/>
            <a:ext cx="4146550" cy="369887"/>
            <a:chOff x="533400" y="5879068"/>
            <a:chExt cx="4146590" cy="369332"/>
          </a:xfrm>
        </p:grpSpPr>
        <p:sp>
          <p:nvSpPr>
            <p:cNvPr id="42" name="TextBox 41"/>
            <p:cNvSpPr txBox="1"/>
            <p:nvPr/>
          </p:nvSpPr>
          <p:spPr>
            <a:xfrm>
              <a:off x="533400" y="5879068"/>
              <a:ext cx="3810037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+mn-lt"/>
                </a:rPr>
                <a:t>Hieruit</a:t>
              </a:r>
              <a:r>
                <a:rPr lang="en-US" dirty="0">
                  <a:latin typeface="+mn-lt"/>
                </a:rPr>
                <a:t> </a:t>
              </a:r>
              <a:r>
                <a:rPr lang="en-US" dirty="0" err="1">
                  <a:latin typeface="+mn-lt"/>
                </a:rPr>
                <a:t>volgt</a:t>
              </a:r>
              <a:r>
                <a:rPr lang="en-US" dirty="0">
                  <a:latin typeface="+mn-lt"/>
                </a:rPr>
                <a:t> </a:t>
              </a:r>
              <a:r>
                <a:rPr lang="en-US" dirty="0" err="1">
                  <a:latin typeface="+mn-lt"/>
                </a:rPr>
                <a:t>ook</a:t>
              </a:r>
              <a:r>
                <a:rPr lang="en-US" dirty="0">
                  <a:latin typeface="+mn-lt"/>
                </a:rPr>
                <a:t> direct               en</a:t>
              </a:r>
            </a:p>
          </p:txBody>
        </p:sp>
        <p:pic>
          <p:nvPicPr>
            <p:cNvPr id="5140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49144" y="5955957"/>
              <a:ext cx="79057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1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18015" y="5967540"/>
              <a:ext cx="561975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TextBox 27"/>
          <p:cNvSpPr txBox="1"/>
          <p:nvPr/>
        </p:nvSpPr>
        <p:spPr>
          <a:xfrm>
            <a:off x="533400" y="1444625"/>
            <a:ext cx="3048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Straling</a:t>
            </a:r>
            <a:endParaRPr lang="en-US" dirty="0">
              <a:latin typeface="+mn-lt"/>
            </a:endParaRPr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95425" y="1400175"/>
            <a:ext cx="1152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91350" y="1993900"/>
            <a:ext cx="1390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533400" y="5192713"/>
            <a:ext cx="6172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Uitdijing</a:t>
            </a:r>
            <a:r>
              <a:rPr lang="en-US" dirty="0">
                <a:latin typeface="+mn-lt"/>
              </a:rPr>
              <a:t> van </a:t>
            </a:r>
            <a:r>
              <a:rPr lang="en-US" dirty="0" err="1">
                <a:latin typeface="+mn-lt"/>
              </a:rPr>
              <a:t>een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stralingsgedomineerd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heelal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gaat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sneller</a:t>
            </a:r>
            <a:endParaRPr lang="en-US" dirty="0">
              <a:latin typeface="+mn-lt"/>
            </a:endParaRPr>
          </a:p>
        </p:txBody>
      </p:sp>
      <p:graphicFrame>
        <p:nvGraphicFramePr>
          <p:cNvPr id="46" name="Object 5"/>
          <p:cNvGraphicFramePr>
            <a:graphicFrameLocks noChangeAspect="1"/>
          </p:cNvGraphicFramePr>
          <p:nvPr/>
        </p:nvGraphicFramePr>
        <p:xfrm>
          <a:off x="6432550" y="5530850"/>
          <a:ext cx="1797050" cy="793750"/>
        </p:xfrm>
        <a:graphic>
          <a:graphicData uri="http://schemas.openxmlformats.org/presentationml/2006/ole">
            <p:oleObj spid="_x0000_s5122" name="Equation" r:id="rId11" imgW="825480" imgH="419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6" grpId="0" animBg="1"/>
      <p:bldP spid="38" grpId="0"/>
      <p:bldP spid="39" grpId="0"/>
      <p:bldP spid="40" grpId="0" animBg="1"/>
      <p:bldP spid="28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Heelal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gedomineerd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door </a:t>
            </a:r>
            <a:r>
              <a:rPr lang="en-US" i="1" kern="1200" dirty="0" smtClean="0">
                <a:solidFill>
                  <a:srgbClr val="000099"/>
                </a:solidFill>
                <a:latin typeface="Symbol" pitchFamily="18" charset="2"/>
                <a:ea typeface="+mn-ea"/>
                <a:cs typeface="+mn-cs"/>
              </a:rPr>
              <a:t>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400" y="1230313"/>
            <a:ext cx="3048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Kosmologische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constante</a:t>
            </a:r>
            <a:endParaRPr lang="en-US" dirty="0">
              <a:latin typeface="+mn-lt"/>
            </a:endParaRP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3913" y="1243013"/>
            <a:ext cx="16287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33400" y="1611313"/>
            <a:ext cx="6324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Voor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normale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straling</a:t>
            </a:r>
            <a:r>
              <a:rPr lang="en-US" dirty="0">
                <a:latin typeface="+mn-lt"/>
              </a:rPr>
              <a:t> en </a:t>
            </a:r>
            <a:r>
              <a:rPr lang="en-US" dirty="0" err="1">
                <a:latin typeface="+mn-lt"/>
              </a:rPr>
              <a:t>materie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neemt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dichtheid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af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als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energie</a:t>
            </a:r>
            <a:r>
              <a:rPr lang="en-US" dirty="0">
                <a:latin typeface="+mn-lt"/>
              </a:rPr>
              <a:t> over </a:t>
            </a:r>
            <a:r>
              <a:rPr lang="en-US" dirty="0" err="1">
                <a:latin typeface="+mn-lt"/>
              </a:rPr>
              <a:t>groter</a:t>
            </a:r>
            <a:r>
              <a:rPr lang="en-US" dirty="0">
                <a:latin typeface="+mn-lt"/>
              </a:rPr>
              <a:t> volume </a:t>
            </a:r>
            <a:r>
              <a:rPr lang="en-US" dirty="0" err="1">
                <a:latin typeface="+mn-lt"/>
              </a:rPr>
              <a:t>wordt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uitgesmeerd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3400" y="2249488"/>
            <a:ext cx="8077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Eigenschap</a:t>
            </a:r>
            <a:r>
              <a:rPr lang="en-US" dirty="0">
                <a:latin typeface="+mn-lt"/>
              </a:rPr>
              <a:t> van </a:t>
            </a:r>
            <a:r>
              <a:rPr lang="en-US" dirty="0" err="1">
                <a:latin typeface="+mn-lt"/>
              </a:rPr>
              <a:t>ruimtetijd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zelf</a:t>
            </a:r>
            <a:r>
              <a:rPr lang="en-US" dirty="0">
                <a:latin typeface="+mn-lt"/>
              </a:rPr>
              <a:t> (</a:t>
            </a:r>
            <a:r>
              <a:rPr lang="en-US" dirty="0" err="1">
                <a:latin typeface="+mn-lt"/>
              </a:rPr>
              <a:t>driekwart</a:t>
            </a:r>
            <a:r>
              <a:rPr lang="en-US" dirty="0">
                <a:latin typeface="+mn-lt"/>
              </a:rPr>
              <a:t> van </a:t>
            </a:r>
            <a:r>
              <a:rPr lang="en-US" dirty="0" err="1">
                <a:latin typeface="+mn-lt"/>
              </a:rPr>
              <a:t>alle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energie</a:t>
            </a:r>
            <a:r>
              <a:rPr lang="en-US" dirty="0">
                <a:latin typeface="+mn-lt"/>
              </a:rPr>
              <a:t> is van </a:t>
            </a:r>
            <a:r>
              <a:rPr lang="en-US" dirty="0" err="1">
                <a:latin typeface="+mn-lt"/>
              </a:rPr>
              <a:t>deze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vorm</a:t>
            </a:r>
            <a:r>
              <a:rPr lang="en-US" dirty="0">
                <a:latin typeface="+mn-lt"/>
              </a:rPr>
              <a:t>!)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3400" y="2601913"/>
            <a:ext cx="4572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Friedmannvergelijkingen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leveren</a:t>
            </a:r>
            <a:r>
              <a:rPr lang="en-US" dirty="0">
                <a:latin typeface="+mn-lt"/>
              </a:rPr>
              <a:t> n = -1 </a:t>
            </a:r>
            <a:r>
              <a:rPr lang="en-US" dirty="0" err="1">
                <a:latin typeface="+mn-lt"/>
              </a:rPr>
              <a:t>Druk</a:t>
            </a:r>
            <a:r>
              <a:rPr lang="en-US" dirty="0">
                <a:latin typeface="+mn-lt"/>
              </a:rPr>
              <a:t> is </a:t>
            </a:r>
            <a:r>
              <a:rPr lang="en-US" dirty="0" err="1">
                <a:latin typeface="+mn-lt"/>
              </a:rPr>
              <a:t>negatief</a:t>
            </a:r>
            <a:r>
              <a:rPr lang="en-US" dirty="0">
                <a:latin typeface="+mn-lt"/>
              </a:rPr>
              <a:t>!!!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5650" y="3048000"/>
            <a:ext cx="25527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533400" y="3544888"/>
            <a:ext cx="1600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geldt</a:t>
            </a:r>
            <a:endParaRPr lang="en-US" dirty="0">
              <a:latin typeface="+mn-lt"/>
            </a:endParaRP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4475" y="3429000"/>
            <a:ext cx="20669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ight Arrow 34"/>
          <p:cNvSpPr>
            <a:spLocks noChangeArrowheads="1"/>
          </p:cNvSpPr>
          <p:nvPr/>
        </p:nvSpPr>
        <p:spPr bwMode="auto">
          <a:xfrm>
            <a:off x="4116388" y="39624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5875" y="3806825"/>
            <a:ext cx="16097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533400" y="4811713"/>
            <a:ext cx="6324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Uidijing</a:t>
            </a:r>
            <a:r>
              <a:rPr lang="en-US" dirty="0">
                <a:latin typeface="+mn-lt"/>
              </a:rPr>
              <a:t> is </a:t>
            </a:r>
            <a:r>
              <a:rPr lang="en-US" dirty="0" err="1">
                <a:latin typeface="+mn-lt"/>
              </a:rPr>
              <a:t>exponentieel</a:t>
            </a:r>
            <a:r>
              <a:rPr lang="en-US" dirty="0">
                <a:latin typeface="+mn-lt"/>
              </a:rPr>
              <a:t> en </a:t>
            </a:r>
            <a:r>
              <a:rPr lang="en-US" dirty="0" err="1">
                <a:latin typeface="+mn-lt"/>
              </a:rPr>
              <a:t>verloopt</a:t>
            </a:r>
            <a:r>
              <a:rPr lang="en-US" dirty="0">
                <a:latin typeface="+mn-lt"/>
              </a:rPr>
              <a:t> steeds </a:t>
            </a:r>
            <a:r>
              <a:rPr lang="en-US" dirty="0" err="1">
                <a:latin typeface="+mn-lt"/>
              </a:rPr>
              <a:t>sneller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0" grpId="0"/>
      <p:bldP spid="32" grpId="0"/>
      <p:bldP spid="33" grpId="0"/>
      <p:bldP spid="35" grpId="0" animBg="1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2588" y="5294313"/>
            <a:ext cx="40957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Standaardmodel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van de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kosmologie</a:t>
            </a:r>
            <a:endParaRPr lang="en-US" i="1" kern="1200" dirty="0" smtClean="0">
              <a:solidFill>
                <a:srgbClr val="000099"/>
              </a:solidFill>
              <a:latin typeface="Symbol" pitchFamily="18" charset="2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1230313"/>
            <a:ext cx="5943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Model van de </a:t>
            </a:r>
            <a:r>
              <a:rPr lang="en-US" dirty="0" err="1">
                <a:latin typeface="+mn-lt"/>
              </a:rPr>
              <a:t>geschiedenis</a:t>
            </a:r>
            <a:r>
              <a:rPr lang="en-US" dirty="0">
                <a:latin typeface="+mn-lt"/>
              </a:rPr>
              <a:t> van het </a:t>
            </a:r>
            <a:r>
              <a:rPr lang="en-US" dirty="0" err="1">
                <a:latin typeface="+mn-lt"/>
              </a:rPr>
              <a:t>heelal</a:t>
            </a:r>
            <a:endParaRPr lang="en-US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1535113"/>
            <a:ext cx="5943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Interactie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tussen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deeltjes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vindt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plaats</a:t>
            </a:r>
            <a:r>
              <a:rPr lang="en-US" dirty="0">
                <a:latin typeface="+mn-lt"/>
              </a:rPr>
              <a:t> door </a:t>
            </a:r>
            <a:r>
              <a:rPr lang="en-US" dirty="0" err="1">
                <a:latin typeface="+mn-lt"/>
              </a:rPr>
              <a:t>uitzending</a:t>
            </a:r>
            <a:r>
              <a:rPr lang="en-US" dirty="0">
                <a:latin typeface="+mn-lt"/>
              </a:rPr>
              <a:t> van </a:t>
            </a:r>
            <a:r>
              <a:rPr lang="en-US" dirty="0" err="1">
                <a:latin typeface="+mn-lt"/>
              </a:rPr>
              <a:t>fotonen</a:t>
            </a:r>
            <a:r>
              <a:rPr lang="en-US" dirty="0">
                <a:latin typeface="+mn-lt"/>
              </a:rPr>
              <a:t> en </a:t>
            </a:r>
            <a:r>
              <a:rPr lang="en-US" dirty="0" err="1">
                <a:latin typeface="+mn-lt"/>
              </a:rPr>
              <a:t>gluonen</a:t>
            </a:r>
            <a:r>
              <a:rPr lang="en-US" dirty="0">
                <a:latin typeface="+mn-lt"/>
              </a:rPr>
              <a:t>, etc. → </a:t>
            </a:r>
            <a:r>
              <a:rPr lang="en-US" dirty="0" err="1">
                <a:latin typeface="+mn-lt"/>
              </a:rPr>
              <a:t>straling</a:t>
            </a:r>
            <a:endParaRPr lang="en-US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2097088"/>
            <a:ext cx="5943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Energie</a:t>
            </a:r>
            <a:r>
              <a:rPr lang="en-US" dirty="0">
                <a:latin typeface="+mn-lt"/>
              </a:rPr>
              <a:t> per </a:t>
            </a:r>
            <a:r>
              <a:rPr lang="en-US" dirty="0" err="1">
                <a:latin typeface="+mn-lt"/>
              </a:rPr>
              <a:t>foton</a:t>
            </a:r>
            <a:r>
              <a:rPr lang="en-US" dirty="0">
                <a:latin typeface="+mn-lt"/>
              </a:rPr>
              <a:t>: </a:t>
            </a:r>
            <a:r>
              <a:rPr lang="en-US" dirty="0" err="1">
                <a:latin typeface="+mn-lt"/>
              </a:rPr>
              <a:t>energiedichtheid</a:t>
            </a:r>
            <a:r>
              <a:rPr lang="en-US" dirty="0">
                <a:latin typeface="+mn-lt"/>
              </a:rPr>
              <a:t> × volume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0675" y="1993900"/>
            <a:ext cx="1304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33400" y="2438400"/>
            <a:ext cx="5943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Dominatie</a:t>
            </a:r>
            <a:r>
              <a:rPr lang="en-US" dirty="0">
                <a:latin typeface="+mn-lt"/>
              </a:rPr>
              <a:t> door </a:t>
            </a:r>
            <a:r>
              <a:rPr lang="en-US" dirty="0" err="1">
                <a:latin typeface="+mn-lt"/>
              </a:rPr>
              <a:t>straling</a:t>
            </a:r>
            <a:r>
              <a:rPr lang="en-US" dirty="0">
                <a:latin typeface="+mn-lt"/>
              </a:rPr>
              <a:t> of </a:t>
            </a:r>
            <a:r>
              <a:rPr lang="en-US" dirty="0" err="1">
                <a:latin typeface="+mn-lt"/>
              </a:rPr>
              <a:t>materie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levert</a:t>
            </a:r>
            <a:endParaRPr lang="en-US" dirty="0">
              <a:latin typeface="+mn-lt"/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9700" y="2828925"/>
            <a:ext cx="6324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33400" y="3363913"/>
            <a:ext cx="5943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Experimenteel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gegeven</a:t>
            </a:r>
            <a:r>
              <a:rPr lang="en-US" dirty="0">
                <a:latin typeface="+mn-lt"/>
              </a:rPr>
              <a:t>: op </a:t>
            </a:r>
            <a:r>
              <a:rPr lang="en-US" dirty="0" err="1">
                <a:latin typeface="+mn-lt"/>
              </a:rPr>
              <a:t>dit</a:t>
            </a:r>
            <a:r>
              <a:rPr lang="en-US" dirty="0">
                <a:latin typeface="+mn-lt"/>
              </a:rPr>
              <a:t> moment </a:t>
            </a:r>
            <a:r>
              <a:rPr lang="en-US" dirty="0" err="1">
                <a:latin typeface="+mn-lt"/>
              </a:rPr>
              <a:t>geldt</a:t>
            </a:r>
            <a:endParaRPr lang="en-US" dirty="0">
              <a:latin typeface="+mn-lt"/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3276600"/>
            <a:ext cx="1971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533400" y="3954463"/>
            <a:ext cx="3048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Materie</a:t>
            </a:r>
            <a:endParaRPr lang="en-US" dirty="0">
              <a:latin typeface="+mn-lt"/>
            </a:endParaRP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3854450"/>
            <a:ext cx="11239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2743200" y="3949700"/>
            <a:ext cx="3048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straling</a:t>
            </a:r>
            <a:endParaRPr lang="en-US" dirty="0">
              <a:latin typeface="+mn-lt"/>
            </a:endParaRPr>
          </a:p>
        </p:txBody>
      </p:sp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5225" y="3905250"/>
            <a:ext cx="1152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ight Arrow 28"/>
          <p:cNvSpPr>
            <a:spLocks noChangeArrowheads="1"/>
          </p:cNvSpPr>
          <p:nvPr/>
        </p:nvSpPr>
        <p:spPr bwMode="auto">
          <a:xfrm>
            <a:off x="5486400" y="401002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graphicFrame>
        <p:nvGraphicFramePr>
          <p:cNvPr id="31" name="Object 5"/>
          <p:cNvGraphicFramePr>
            <a:graphicFrameLocks noChangeAspect="1"/>
          </p:cNvGraphicFramePr>
          <p:nvPr/>
        </p:nvGraphicFramePr>
        <p:xfrm>
          <a:off x="6340475" y="3829050"/>
          <a:ext cx="1941513" cy="679450"/>
        </p:xfrm>
        <a:graphic>
          <a:graphicData uri="http://schemas.openxmlformats.org/presentationml/2006/ole">
            <p:oleObj spid="_x0000_s6146" name="Equation" r:id="rId10" imgW="1269720" imgH="444240" progId="Equation.3">
              <p:embed/>
            </p:oleObj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533400" y="4354513"/>
            <a:ext cx="3048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Toen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bijdrage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straling</a:t>
            </a:r>
            <a:r>
              <a:rPr lang="en-US" dirty="0">
                <a:latin typeface="+mn-lt"/>
              </a:rPr>
              <a:t> en </a:t>
            </a:r>
            <a:r>
              <a:rPr lang="en-US" dirty="0" err="1">
                <a:latin typeface="+mn-lt"/>
              </a:rPr>
              <a:t>materie</a:t>
            </a:r>
            <a:r>
              <a:rPr lang="en-US" dirty="0">
                <a:latin typeface="+mn-lt"/>
              </a:rPr>
              <a:t> even </a:t>
            </a:r>
            <a:r>
              <a:rPr lang="en-US" dirty="0" err="1">
                <a:latin typeface="+mn-lt"/>
              </a:rPr>
              <a:t>groot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waren</a:t>
            </a:r>
            <a:endParaRPr lang="en-US" dirty="0">
              <a:latin typeface="+mn-lt"/>
            </a:endParaRPr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00425" y="4400550"/>
            <a:ext cx="19240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533400" y="4992688"/>
            <a:ext cx="3048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We </a:t>
            </a:r>
            <a:r>
              <a:rPr lang="en-US" dirty="0" err="1">
                <a:latin typeface="+mn-lt"/>
              </a:rPr>
              <a:t>vinden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hiermee</a:t>
            </a:r>
            <a:endParaRPr lang="en-US" dirty="0">
              <a:latin typeface="+mn-lt"/>
            </a:endParaRPr>
          </a:p>
        </p:txBody>
      </p:sp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6350000" y="4395788"/>
          <a:ext cx="1727200" cy="679450"/>
        </p:xfrm>
        <a:graphic>
          <a:graphicData uri="http://schemas.openxmlformats.org/presentationml/2006/ole">
            <p:oleObj spid="_x0000_s6147" name="Equation" r:id="rId12" imgW="1130040" imgH="444240" progId="Equation.3">
              <p:embed/>
            </p:oleObj>
          </a:graphicData>
        </a:graphic>
      </p:graphicFrame>
      <p:sp>
        <p:nvSpPr>
          <p:cNvPr id="38" name="Right Arrow 37"/>
          <p:cNvSpPr>
            <a:spLocks noChangeArrowheads="1"/>
          </p:cNvSpPr>
          <p:nvPr/>
        </p:nvSpPr>
        <p:spPr bwMode="auto">
          <a:xfrm>
            <a:off x="5486400" y="4548188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67000" y="5029200"/>
            <a:ext cx="21621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5105400" y="4992688"/>
            <a:ext cx="3048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heelal</a:t>
            </a:r>
            <a:r>
              <a:rPr lang="en-US" dirty="0">
                <a:latin typeface="+mn-lt"/>
              </a:rPr>
              <a:t> 1000 </a:t>
            </a:r>
            <a:r>
              <a:rPr lang="en-US" dirty="0" err="1">
                <a:latin typeface="+mn-lt"/>
              </a:rPr>
              <a:t>keer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kleiner</a:t>
            </a:r>
            <a:endParaRPr lang="en-US" dirty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3400" y="5345113"/>
            <a:ext cx="3048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Ook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geldt</a:t>
            </a:r>
            <a:endParaRPr lang="en-US" dirty="0"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3400" y="5830888"/>
            <a:ext cx="6705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Omslag</a:t>
            </a:r>
            <a:r>
              <a:rPr lang="en-US" dirty="0">
                <a:latin typeface="+mn-lt"/>
              </a:rPr>
              <a:t> van </a:t>
            </a:r>
            <a:r>
              <a:rPr lang="en-US" dirty="0" err="1">
                <a:latin typeface="+mn-lt"/>
              </a:rPr>
              <a:t>straling</a:t>
            </a:r>
            <a:r>
              <a:rPr lang="en-US" dirty="0">
                <a:latin typeface="+mn-lt"/>
              </a:rPr>
              <a:t>- </a:t>
            </a:r>
            <a:r>
              <a:rPr lang="en-US" dirty="0" err="1">
                <a:latin typeface="+mn-lt"/>
              </a:rPr>
              <a:t>naar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materie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dominantie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vond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plaats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toen</a:t>
            </a:r>
            <a:r>
              <a:rPr lang="en-US" dirty="0">
                <a:latin typeface="+mn-lt"/>
              </a:rPr>
              <a:t> het </a:t>
            </a:r>
            <a:r>
              <a:rPr lang="en-US" dirty="0" err="1">
                <a:latin typeface="+mn-lt"/>
              </a:rPr>
              <a:t>heelal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ongeveer</a:t>
            </a:r>
            <a:r>
              <a:rPr lang="en-US">
                <a:latin typeface="+mn-lt"/>
              </a:rPr>
              <a:t> 100.000 </a:t>
            </a:r>
            <a:r>
              <a:rPr lang="en-US" dirty="0" err="1">
                <a:latin typeface="+mn-lt"/>
              </a:rPr>
              <a:t>jaar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oud</a:t>
            </a:r>
            <a:r>
              <a:rPr lang="en-US" dirty="0">
                <a:latin typeface="+mn-lt"/>
              </a:rPr>
              <a:t> was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5" grpId="0"/>
      <p:bldP spid="16" grpId="0"/>
      <p:bldP spid="18" grpId="0"/>
      <p:bldP spid="20" grpId="0"/>
      <p:bldP spid="22" grpId="0"/>
      <p:bldP spid="27" grpId="0"/>
      <p:bldP spid="29" grpId="0" animBg="1"/>
      <p:bldP spid="34" grpId="0"/>
      <p:bldP spid="36" grpId="0"/>
      <p:bldP spid="38" grpId="0" animBg="1"/>
      <p:bldP spid="39" grpId="0"/>
      <p:bldP spid="40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Standaardmodel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van de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kosmologie</a:t>
            </a:r>
            <a:endParaRPr lang="en-US" i="1" kern="1200" dirty="0" smtClean="0">
              <a:solidFill>
                <a:srgbClr val="000099"/>
              </a:solidFill>
              <a:latin typeface="Symbol" pitchFamily="18" charset="2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3400" y="1066800"/>
            <a:ext cx="43434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Evolutie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heelal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voor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vlakke</a:t>
            </a:r>
            <a:r>
              <a:rPr lang="en-US" dirty="0">
                <a:latin typeface="+mn-lt"/>
              </a:rPr>
              <a:t> FRW model.</a:t>
            </a:r>
          </a:p>
          <a:p>
            <a:pPr>
              <a:defRPr/>
            </a:pPr>
            <a:endParaRPr lang="en-US" dirty="0">
              <a:latin typeface="+mn-lt"/>
            </a:endParaRPr>
          </a:p>
          <a:p>
            <a:pPr>
              <a:defRPr/>
            </a:pPr>
            <a:r>
              <a:rPr lang="en-US" dirty="0" err="1">
                <a:latin typeface="+mn-lt"/>
              </a:rPr>
              <a:t>Aanname</a:t>
            </a:r>
            <a:r>
              <a:rPr lang="en-US" dirty="0">
                <a:latin typeface="+mn-lt"/>
              </a:rPr>
              <a:t>: </a:t>
            </a:r>
            <a:r>
              <a:rPr lang="en-US" dirty="0" err="1">
                <a:latin typeface="+mn-lt"/>
              </a:rPr>
              <a:t>energie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gelijk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verdeeld</a:t>
            </a:r>
            <a:r>
              <a:rPr lang="en-US" dirty="0">
                <a:latin typeface="+mn-lt"/>
              </a:rPr>
              <a:t> over </a:t>
            </a:r>
            <a:r>
              <a:rPr lang="en-US" dirty="0" err="1">
                <a:latin typeface="+mn-lt"/>
              </a:rPr>
              <a:t>straling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materie</a:t>
            </a:r>
            <a:r>
              <a:rPr lang="en-US" dirty="0">
                <a:latin typeface="+mn-lt"/>
              </a:rPr>
              <a:t> en vacuum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8700" y="1390650"/>
            <a:ext cx="43053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76200" y="2473325"/>
            <a:ext cx="4867275" cy="2708275"/>
            <a:chOff x="3286125" y="1066800"/>
            <a:chExt cx="4867275" cy="2708692"/>
          </a:xfrm>
        </p:grpSpPr>
        <p:pic>
          <p:nvPicPr>
            <p:cNvPr id="20488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86125" y="1066800"/>
              <a:ext cx="4867275" cy="2708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9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43525" y="1295400"/>
              <a:ext cx="8286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0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51046" y="1604208"/>
              <a:ext cx="8572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1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14358" y="2371725"/>
              <a:ext cx="93345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extBox 20"/>
          <p:cNvSpPr txBox="1"/>
          <p:nvPr/>
        </p:nvSpPr>
        <p:spPr>
          <a:xfrm>
            <a:off x="5410200" y="1066800"/>
            <a:ext cx="2971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Ia</a:t>
            </a:r>
            <a:r>
              <a:rPr lang="en-US" dirty="0">
                <a:latin typeface="+mn-lt"/>
              </a:rPr>
              <a:t> – supernovae en CMBR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Baryogenese</a:t>
            </a:r>
            <a:endParaRPr lang="en-US" i="1" kern="1200" dirty="0" smtClean="0">
              <a:solidFill>
                <a:srgbClr val="000099"/>
              </a:solidFill>
              <a:latin typeface="Symbol" pitchFamily="18" charset="2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1066800"/>
            <a:ext cx="5943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Berekenen</a:t>
            </a:r>
            <a:r>
              <a:rPr lang="en-US" dirty="0">
                <a:latin typeface="+mn-lt"/>
              </a:rPr>
              <a:t> van </a:t>
            </a:r>
            <a:r>
              <a:rPr lang="en-US" dirty="0" err="1">
                <a:latin typeface="+mn-lt"/>
              </a:rPr>
              <a:t>A</a:t>
            </a:r>
            <a:r>
              <a:rPr lang="en-US" baseline="-25000" dirty="0" err="1">
                <a:latin typeface="+mn-lt"/>
              </a:rPr>
              <a:t>straling</a:t>
            </a:r>
            <a:r>
              <a:rPr lang="en-US" dirty="0">
                <a:latin typeface="+mn-lt"/>
              </a:rPr>
              <a:t> en </a:t>
            </a:r>
            <a:r>
              <a:rPr lang="en-US" dirty="0" err="1">
                <a:latin typeface="+mn-lt"/>
              </a:rPr>
              <a:t>A</a:t>
            </a:r>
            <a:r>
              <a:rPr lang="en-US" baseline="-25000" dirty="0" err="1">
                <a:latin typeface="+mn-lt"/>
              </a:rPr>
              <a:t>materie</a:t>
            </a:r>
            <a:endParaRPr lang="en-US" baseline="-25000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" y="1447800"/>
            <a:ext cx="7467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Fotonen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hebben</a:t>
            </a:r>
            <a:r>
              <a:rPr lang="en-US" dirty="0">
                <a:latin typeface="+mn-lt"/>
              </a:rPr>
              <a:t> nu </a:t>
            </a:r>
            <a:r>
              <a:rPr lang="en-US" dirty="0" err="1">
                <a:latin typeface="+mn-lt"/>
              </a:rPr>
              <a:t>een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temperatuur</a:t>
            </a:r>
            <a:r>
              <a:rPr lang="en-US" dirty="0">
                <a:latin typeface="+mn-lt"/>
              </a:rPr>
              <a:t> van 2.7 K (</a:t>
            </a:r>
            <a:r>
              <a:rPr lang="en-US" dirty="0" err="1">
                <a:latin typeface="+mn-lt"/>
              </a:rPr>
              <a:t>dat</a:t>
            </a:r>
            <a:r>
              <a:rPr lang="en-US" dirty="0">
                <a:latin typeface="+mn-lt"/>
              </a:rPr>
              <a:t> is 10</a:t>
            </a:r>
            <a:r>
              <a:rPr lang="en-US" baseline="30000" dirty="0">
                <a:latin typeface="+mn-lt"/>
              </a:rPr>
              <a:t>-23</a:t>
            </a:r>
            <a:r>
              <a:rPr lang="en-US" dirty="0">
                <a:latin typeface="+mn-lt"/>
              </a:rPr>
              <a:t> Joule)</a:t>
            </a:r>
            <a:endParaRPr lang="en-US" baseline="-250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400" y="1828800"/>
            <a:ext cx="5943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Heelal</a:t>
            </a:r>
            <a:r>
              <a:rPr lang="en-US" dirty="0">
                <a:latin typeface="+mn-lt"/>
              </a:rPr>
              <a:t> is nu </a:t>
            </a:r>
            <a:r>
              <a:rPr lang="en-US" dirty="0" err="1">
                <a:latin typeface="+mn-lt"/>
              </a:rPr>
              <a:t>materie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gedomineerd</a:t>
            </a:r>
            <a:r>
              <a:rPr lang="en-US" dirty="0">
                <a:latin typeface="+mn-lt"/>
              </a:rPr>
              <a:t> en 10</a:t>
            </a:r>
            <a:r>
              <a:rPr lang="en-US" baseline="30000" dirty="0">
                <a:latin typeface="+mn-lt"/>
              </a:rPr>
              <a:t>10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jaar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oud</a:t>
            </a:r>
            <a:endParaRPr lang="en-US" baseline="-25000" dirty="0">
              <a:latin typeface="+mn-lt"/>
            </a:endParaRP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50" y="2265363"/>
            <a:ext cx="26860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ight Arrow 32"/>
          <p:cNvSpPr>
            <a:spLocks noChangeArrowheads="1"/>
          </p:cNvSpPr>
          <p:nvPr/>
        </p:nvSpPr>
        <p:spPr bwMode="auto">
          <a:xfrm>
            <a:off x="3957638" y="22987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0" y="2251075"/>
            <a:ext cx="3543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533400" y="2590800"/>
            <a:ext cx="5943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Ten </a:t>
            </a:r>
            <a:r>
              <a:rPr lang="en-US" dirty="0" err="1">
                <a:latin typeface="+mn-lt"/>
              </a:rPr>
              <a:t>tijde</a:t>
            </a:r>
            <a:r>
              <a:rPr lang="en-US" dirty="0">
                <a:latin typeface="+mn-lt"/>
              </a:rPr>
              <a:t> van het </a:t>
            </a:r>
            <a:r>
              <a:rPr lang="en-US" dirty="0" err="1">
                <a:latin typeface="+mn-lt"/>
              </a:rPr>
              <a:t>omslagpunt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geldt</a:t>
            </a:r>
            <a:endParaRPr lang="en-US" baseline="-25000" dirty="0">
              <a:latin typeface="+mn-lt"/>
            </a:endParaRPr>
          </a:p>
        </p:txBody>
      </p:sp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2960688"/>
            <a:ext cx="4067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533400" y="3352800"/>
            <a:ext cx="5943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geldt</a:t>
            </a:r>
            <a:endParaRPr lang="en-US" baseline="-25000" dirty="0">
              <a:latin typeface="+mn-lt"/>
            </a:endParaRPr>
          </a:p>
        </p:txBody>
      </p:sp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3338513"/>
            <a:ext cx="35433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533400" y="4254500"/>
            <a:ext cx="5943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Baryogenese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bij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energie</a:t>
            </a:r>
            <a:r>
              <a:rPr lang="en-US" dirty="0">
                <a:latin typeface="+mn-lt"/>
              </a:rPr>
              <a:t> van </a:t>
            </a:r>
            <a:r>
              <a:rPr lang="en-US" dirty="0" err="1">
                <a:latin typeface="+mn-lt"/>
              </a:rPr>
              <a:t>ongeveer</a:t>
            </a:r>
            <a:r>
              <a:rPr lang="en-US" dirty="0">
                <a:latin typeface="+mn-lt"/>
              </a:rPr>
              <a:t> 1 </a:t>
            </a:r>
            <a:r>
              <a:rPr lang="en-US" dirty="0" err="1">
                <a:latin typeface="+mn-lt"/>
              </a:rPr>
              <a:t>GeV</a:t>
            </a:r>
            <a:endParaRPr lang="en-US" baseline="-25000" dirty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3400" y="4583113"/>
            <a:ext cx="5943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Heelal</a:t>
            </a:r>
            <a:r>
              <a:rPr lang="en-US" dirty="0">
                <a:latin typeface="+mn-lt"/>
              </a:rPr>
              <a:t> was </a:t>
            </a:r>
            <a:r>
              <a:rPr lang="en-US" dirty="0" err="1">
                <a:latin typeface="+mn-lt"/>
              </a:rPr>
              <a:t>toen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stralingsgedomineerd</a:t>
            </a:r>
            <a:endParaRPr lang="en-US" baseline="-25000" dirty="0">
              <a:latin typeface="+mn-lt"/>
            </a:endParaRPr>
          </a:p>
        </p:txBody>
      </p:sp>
      <p:pic>
        <p:nvPicPr>
          <p:cNvPr id="55308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4581525"/>
            <a:ext cx="2667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533400" y="4964113"/>
            <a:ext cx="7086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Invullen</a:t>
            </a:r>
            <a:r>
              <a:rPr lang="en-US" dirty="0">
                <a:latin typeface="+mn-lt"/>
              </a:rPr>
              <a:t> van 1 </a:t>
            </a:r>
            <a:r>
              <a:rPr lang="en-US" dirty="0" err="1">
                <a:latin typeface="+mn-lt"/>
              </a:rPr>
              <a:t>GeV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levert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leeftijd</a:t>
            </a:r>
            <a:r>
              <a:rPr lang="en-US" dirty="0">
                <a:latin typeface="+mn-lt"/>
              </a:rPr>
              <a:t> van </a:t>
            </a:r>
            <a:r>
              <a:rPr lang="en-US" dirty="0" err="1">
                <a:latin typeface="+mn-lt"/>
              </a:rPr>
              <a:t>ongeveer</a:t>
            </a:r>
            <a:r>
              <a:rPr lang="en-US" dirty="0">
                <a:latin typeface="+mn-lt"/>
              </a:rPr>
              <a:t> 10</a:t>
            </a:r>
            <a:r>
              <a:rPr lang="en-US" baseline="30000" dirty="0">
                <a:latin typeface="+mn-lt"/>
              </a:rPr>
              <a:t>-4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seconde</a:t>
            </a:r>
            <a:endParaRPr lang="en-US" baseline="-25000" dirty="0"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3400" y="5954713"/>
            <a:ext cx="7467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Elektrozwakke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unificatie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bij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ongeveer</a:t>
            </a:r>
            <a:r>
              <a:rPr lang="en-US" dirty="0">
                <a:latin typeface="+mn-lt"/>
              </a:rPr>
              <a:t> 1000 </a:t>
            </a:r>
            <a:r>
              <a:rPr lang="en-US" dirty="0" err="1">
                <a:latin typeface="+mn-lt"/>
              </a:rPr>
              <a:t>GeV</a:t>
            </a:r>
            <a:r>
              <a:rPr lang="en-US" dirty="0">
                <a:latin typeface="+mn-lt"/>
              </a:rPr>
              <a:t> en </a:t>
            </a:r>
            <a:r>
              <a:rPr lang="en-US" dirty="0" err="1">
                <a:latin typeface="+mn-lt"/>
              </a:rPr>
              <a:t>dus</a:t>
            </a:r>
            <a:r>
              <a:rPr lang="en-US" dirty="0">
                <a:latin typeface="+mn-lt"/>
              </a:rPr>
              <a:t> 10</a:t>
            </a:r>
            <a:r>
              <a:rPr lang="en-US" baseline="30000" dirty="0">
                <a:latin typeface="+mn-lt"/>
              </a:rPr>
              <a:t>-10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seconde</a:t>
            </a:r>
            <a:endParaRPr lang="en-US" baseline="-250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2" grpId="0"/>
      <p:bldP spid="33" grpId="0" animBg="1"/>
      <p:bldP spid="35" grpId="0"/>
      <p:bldP spid="37" grpId="0"/>
      <p:bldP spid="44" grpId="0"/>
      <p:bldP spid="45" grpId="0"/>
      <p:bldP spid="46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9973C-1720-4717-8C33-FEA387F5D2F4}" type="slidenum">
              <a:rPr lang="en-US"/>
              <a:pPr>
                <a:defRPr/>
              </a:pPr>
              <a:t>2</a:t>
            </a:fld>
            <a:endParaRPr lang="en-US">
              <a:latin typeface="Times" pitchFamily="18" charset="0"/>
            </a:endParaRPr>
          </a:p>
        </p:txBody>
      </p:sp>
      <p:sp>
        <p:nvSpPr>
          <p:cNvPr id="9221" name="Text Box 2"/>
          <p:cNvSpPr txBox="1">
            <a:spLocks noChangeArrowheads="1"/>
          </p:cNvSpPr>
          <p:nvPr/>
        </p:nvSpPr>
        <p:spPr bwMode="auto">
          <a:xfrm>
            <a:off x="3810000" y="228600"/>
            <a:ext cx="1535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i="1">
                <a:solidFill>
                  <a:srgbClr val="000099"/>
                </a:solidFill>
                <a:latin typeface="Arial Rounded MT Bold" pitchFamily="34" charset="0"/>
              </a:rPr>
              <a:t>Inhoud</a:t>
            </a:r>
            <a:endParaRPr lang="en-US" sz="2400" b="1" i="1">
              <a:solidFill>
                <a:srgbClr val="CC0000"/>
              </a:solidFill>
              <a:latin typeface="Arial Rounded MT Bold" pitchFamily="34" charset="0"/>
            </a:endParaRPr>
          </a:p>
        </p:txBody>
      </p:sp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0" y="5715000"/>
            <a:ext cx="78486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304800" y="1143000"/>
            <a:ext cx="4343400" cy="51816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Arial" charset="0"/>
              </a:rPr>
              <a:t>Inleiding</a:t>
            </a:r>
            <a:endParaRPr lang="en-US" sz="2400" b="1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Arial" charset="0"/>
              </a:rPr>
              <a:t>Overzicht</a:t>
            </a:r>
            <a:endParaRPr lang="en-US" sz="2000" b="1" dirty="0">
              <a:solidFill>
                <a:srgbClr val="0066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Arial" charset="0"/>
              </a:rPr>
              <a:t>Klassieke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mechanica</a:t>
            </a:r>
            <a:endParaRPr lang="en-US" sz="2400" b="1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6600"/>
                </a:solidFill>
                <a:latin typeface="Arial" charset="0"/>
              </a:rPr>
              <a:t>Galileo, Newton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6600"/>
                </a:solidFill>
                <a:latin typeface="Arial" charset="0"/>
              </a:rPr>
              <a:t>Lagrange </a:t>
            </a:r>
            <a:r>
              <a:rPr lang="en-US" sz="2000" b="1" dirty="0" err="1">
                <a:solidFill>
                  <a:srgbClr val="006600"/>
                </a:solidFill>
                <a:latin typeface="Arial" charset="0"/>
              </a:rPr>
              <a:t>formalisme</a:t>
            </a:r>
            <a:endParaRPr lang="en-US" sz="2000" b="1" dirty="0">
              <a:solidFill>
                <a:srgbClr val="0066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Arial" charset="0"/>
              </a:rPr>
              <a:t>Quantumfenomenen</a:t>
            </a:r>
            <a:endParaRPr lang="en-US" sz="2400" b="1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Arial" charset="0"/>
              </a:rPr>
              <a:t>Neutronensterren</a:t>
            </a:r>
            <a:endParaRPr lang="en-US" sz="2000" b="1" dirty="0">
              <a:solidFill>
                <a:srgbClr val="006600"/>
              </a:solidFill>
              <a:latin typeface="Arial" charset="0"/>
            </a:endParaRPr>
          </a:p>
          <a:p>
            <a:pPr marL="285750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Arial" charset="0"/>
              </a:rPr>
              <a:t>Wiskunde</a:t>
            </a:r>
            <a:r>
              <a:rPr lang="en-US" sz="2400" b="1" dirty="0">
                <a:latin typeface="Arial" charset="0"/>
              </a:rPr>
              <a:t> I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Arial" charset="0"/>
              </a:rPr>
              <a:t>Tensoren</a:t>
            </a:r>
            <a:r>
              <a:rPr lang="en-US" sz="2000" b="1" dirty="0">
                <a:solidFill>
                  <a:srgbClr val="006600"/>
                </a:solidFill>
                <a:latin typeface="Arial" charset="0"/>
              </a:rPr>
              <a:t> </a:t>
            </a:r>
          </a:p>
          <a:p>
            <a:pPr marL="285750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Arial" charset="0"/>
              </a:rPr>
              <a:t>Speciale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relativiteitstheorie</a:t>
            </a:r>
            <a:endParaRPr lang="en-US" sz="2400" b="1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Arial" charset="0"/>
              </a:rPr>
              <a:t>Minkowski</a:t>
            </a:r>
            <a:endParaRPr lang="en-US" sz="2000" b="1" dirty="0">
              <a:solidFill>
                <a:srgbClr val="006600"/>
              </a:solidFill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Arial" charset="0"/>
              </a:rPr>
              <a:t>Ruimtetijd</a:t>
            </a:r>
            <a:r>
              <a:rPr lang="en-US" sz="2000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charset="0"/>
              </a:rPr>
              <a:t>diagrammen</a:t>
            </a:r>
          </a:p>
        </p:txBody>
      </p:sp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4800600" y="1143000"/>
            <a:ext cx="4191000" cy="50292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Arial" pitchFamily="34" charset="0"/>
              </a:rPr>
              <a:t>Wiskunde II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Arial" pitchFamily="34" charset="0"/>
              </a:rPr>
              <a:t>Algemene coordinaten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Arial" pitchFamily="34" charset="0"/>
              </a:rPr>
              <a:t>Covariante afgeleide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Arial" pitchFamily="34" charset="0"/>
              </a:rPr>
              <a:t>Algemene relativiteitstheorie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Arial" pitchFamily="34" charset="0"/>
              </a:rPr>
              <a:t>Einsteinvergelijkingen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Arial" pitchFamily="34" charset="0"/>
              </a:rPr>
              <a:t>Newton als limiet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Arial" pitchFamily="34" charset="0"/>
              </a:rPr>
              <a:t>Kosmologie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Arial" pitchFamily="34" charset="0"/>
              </a:rPr>
              <a:t>Friedmann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Arial" pitchFamily="34" charset="0"/>
              </a:rPr>
              <a:t>Inflatie</a:t>
            </a:r>
            <a:endParaRPr lang="en-US" sz="2000" b="1" baseline="30000">
              <a:solidFill>
                <a:srgbClr val="006600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Arial" pitchFamily="34" charset="0"/>
              </a:rPr>
              <a:t>Gravitatiestraling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Arial" pitchFamily="34" charset="0"/>
              </a:rPr>
              <a:t>Theorie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Arial" pitchFamily="34" charset="0"/>
              </a:rPr>
              <a:t>Experiment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5029200" y="3886200"/>
            <a:ext cx="3429000" cy="7620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Geschiedenis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heelal</a:t>
            </a:r>
            <a:endParaRPr lang="en-US" i="1" kern="1200" dirty="0" smtClean="0">
              <a:solidFill>
                <a:srgbClr val="000099"/>
              </a:solidFill>
              <a:latin typeface="Symbol" pitchFamily="18" charset="2"/>
              <a:ea typeface="+mn-ea"/>
              <a:cs typeface="+mn-cs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990600"/>
            <a:ext cx="84391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592513"/>
            <a:ext cx="4343400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Primordiale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nucleosynthese</a:t>
            </a:r>
            <a:endParaRPr lang="en-US" i="1" kern="1200" dirty="0" smtClean="0">
              <a:solidFill>
                <a:srgbClr val="000099"/>
              </a:solidFill>
              <a:latin typeface="Symbol" pitchFamily="18" charset="2"/>
              <a:ea typeface="+mn-ea"/>
              <a:cs typeface="+mn-cs"/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236788"/>
            <a:ext cx="5791200" cy="46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1066800"/>
            <a:ext cx="6629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Drie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minuten</a:t>
            </a:r>
            <a:r>
              <a:rPr lang="en-US" dirty="0">
                <a:latin typeface="+mn-lt"/>
              </a:rPr>
              <a:t> (E = 2.2 </a:t>
            </a:r>
            <a:r>
              <a:rPr lang="en-US" dirty="0" err="1">
                <a:latin typeface="+mn-lt"/>
              </a:rPr>
              <a:t>MeV</a:t>
            </a:r>
            <a:r>
              <a:rPr lang="en-US" dirty="0">
                <a:latin typeface="+mn-lt"/>
              </a:rPr>
              <a:t>) </a:t>
            </a:r>
            <a:r>
              <a:rPr lang="en-US" dirty="0" err="1">
                <a:latin typeface="+mn-lt"/>
              </a:rPr>
              <a:t>na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oerknal</a:t>
            </a:r>
            <a:r>
              <a:rPr lang="en-US" dirty="0">
                <a:latin typeface="+mn-lt"/>
              </a:rPr>
              <a:t> was deuterium </a:t>
            </a:r>
            <a:r>
              <a:rPr lang="en-US" dirty="0" err="1">
                <a:latin typeface="+mn-lt"/>
              </a:rPr>
              <a:t>stabiel</a:t>
            </a:r>
            <a:endParaRPr lang="en-US" baseline="-25000" dirty="0">
              <a:latin typeface="+mn-lt"/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8500" y="1143000"/>
            <a:ext cx="14097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" y="1382713"/>
            <a:ext cx="6629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Neutron- en </a:t>
            </a:r>
            <a:r>
              <a:rPr lang="en-US" dirty="0" err="1">
                <a:latin typeface="+mn-lt"/>
              </a:rPr>
              <a:t>protonvangst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levert</a:t>
            </a:r>
            <a:r>
              <a:rPr lang="en-US" dirty="0">
                <a:latin typeface="+mn-lt"/>
              </a:rPr>
              <a:t> </a:t>
            </a:r>
            <a:r>
              <a:rPr lang="en-US" baseline="30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H en </a:t>
            </a:r>
            <a:r>
              <a:rPr lang="en-US" baseline="30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He</a:t>
            </a:r>
            <a:endParaRPr lang="en-US" baseline="-250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87513"/>
            <a:ext cx="6629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Vorming</a:t>
            </a:r>
            <a:r>
              <a:rPr lang="en-US" dirty="0">
                <a:latin typeface="+mn-lt"/>
              </a:rPr>
              <a:t> van </a:t>
            </a:r>
            <a:r>
              <a:rPr lang="en-US" baseline="30000" dirty="0">
                <a:latin typeface="+mn-lt"/>
              </a:rPr>
              <a:t>4</a:t>
            </a:r>
            <a:r>
              <a:rPr lang="en-US" dirty="0">
                <a:latin typeface="+mn-lt"/>
              </a:rPr>
              <a:t>He door n-</a:t>
            </a:r>
            <a:r>
              <a:rPr lang="en-US" dirty="0" err="1">
                <a:latin typeface="+mn-lt"/>
              </a:rPr>
              <a:t>vangst</a:t>
            </a:r>
            <a:r>
              <a:rPr lang="en-US" dirty="0">
                <a:latin typeface="+mn-lt"/>
              </a:rPr>
              <a:t> en </a:t>
            </a:r>
            <a:r>
              <a:rPr lang="en-US" dirty="0" err="1">
                <a:latin typeface="+mn-lt"/>
              </a:rPr>
              <a:t>reactie</a:t>
            </a:r>
            <a:r>
              <a:rPr lang="en-US" dirty="0">
                <a:latin typeface="+mn-lt"/>
              </a:rPr>
              <a:t> </a:t>
            </a:r>
            <a:endParaRPr lang="en-US" baseline="-25000" dirty="0">
              <a:latin typeface="+mn-lt"/>
            </a:endParaRP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739900"/>
            <a:ext cx="14573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3400" y="2068513"/>
            <a:ext cx="27432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Botsingen</a:t>
            </a:r>
            <a:r>
              <a:rPr lang="en-US" dirty="0">
                <a:latin typeface="+mn-lt"/>
              </a:rPr>
              <a:t> van </a:t>
            </a:r>
            <a:r>
              <a:rPr lang="en-US" baseline="30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H,  </a:t>
            </a:r>
            <a:r>
              <a:rPr lang="en-US" baseline="30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He en </a:t>
            </a:r>
            <a:r>
              <a:rPr lang="en-US" baseline="30000" dirty="0">
                <a:latin typeface="+mn-lt"/>
              </a:rPr>
              <a:t>4</a:t>
            </a:r>
            <a:r>
              <a:rPr lang="en-US" dirty="0">
                <a:latin typeface="+mn-lt"/>
              </a:rPr>
              <a:t>He </a:t>
            </a:r>
            <a:r>
              <a:rPr lang="en-US" dirty="0" err="1">
                <a:latin typeface="+mn-lt"/>
              </a:rPr>
              <a:t>levert</a:t>
            </a:r>
            <a:r>
              <a:rPr lang="en-US" dirty="0">
                <a:latin typeface="+mn-lt"/>
              </a:rPr>
              <a:t> </a:t>
            </a:r>
            <a:r>
              <a:rPr lang="en-US" baseline="30000" dirty="0">
                <a:latin typeface="+mn-lt"/>
              </a:rPr>
              <a:t>7</a:t>
            </a:r>
            <a:r>
              <a:rPr lang="en-US" dirty="0">
                <a:latin typeface="+mn-lt"/>
              </a:rPr>
              <a:t>Li en </a:t>
            </a:r>
            <a:r>
              <a:rPr lang="en-US" baseline="30000" dirty="0">
                <a:latin typeface="+mn-lt"/>
              </a:rPr>
              <a:t>7</a:t>
            </a:r>
            <a:r>
              <a:rPr lang="en-US" dirty="0">
                <a:latin typeface="+mn-lt"/>
              </a:rPr>
              <a:t>Be</a:t>
            </a:r>
          </a:p>
          <a:p>
            <a:pPr>
              <a:defRPr/>
            </a:pPr>
            <a:r>
              <a:rPr lang="en-US" dirty="0" err="1">
                <a:latin typeface="+mn-lt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2809875"/>
            <a:ext cx="274320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Hoeveelheden</a:t>
            </a:r>
            <a:r>
              <a:rPr lang="en-US" dirty="0">
                <a:latin typeface="+mn-lt"/>
              </a:rPr>
              <a:t> van </a:t>
            </a:r>
            <a:r>
              <a:rPr lang="en-US" baseline="30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H,  </a:t>
            </a:r>
            <a:r>
              <a:rPr lang="en-US" baseline="30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He, </a:t>
            </a:r>
            <a:r>
              <a:rPr lang="en-US" baseline="30000" dirty="0">
                <a:latin typeface="+mn-lt"/>
              </a:rPr>
              <a:t>4</a:t>
            </a:r>
            <a:r>
              <a:rPr lang="en-US" dirty="0">
                <a:latin typeface="+mn-lt"/>
              </a:rPr>
              <a:t>He, </a:t>
            </a:r>
            <a:r>
              <a:rPr lang="en-US" baseline="30000" dirty="0">
                <a:latin typeface="+mn-lt"/>
              </a:rPr>
              <a:t>7</a:t>
            </a:r>
            <a:r>
              <a:rPr lang="en-US" dirty="0">
                <a:latin typeface="+mn-lt"/>
              </a:rPr>
              <a:t>Li en </a:t>
            </a:r>
            <a:r>
              <a:rPr lang="en-US" baseline="30000" dirty="0">
                <a:latin typeface="+mn-lt"/>
              </a:rPr>
              <a:t>7</a:t>
            </a:r>
            <a:r>
              <a:rPr lang="en-US" dirty="0">
                <a:latin typeface="+mn-lt"/>
              </a:rPr>
              <a:t>Be is </a:t>
            </a:r>
            <a:r>
              <a:rPr lang="en-US" dirty="0" err="1">
                <a:latin typeface="+mn-lt"/>
              </a:rPr>
              <a:t>gevoelig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voor</a:t>
            </a:r>
            <a:r>
              <a:rPr lang="en-US" dirty="0">
                <a:latin typeface="+mn-lt"/>
              </a:rPr>
              <a:t> baryon </a:t>
            </a:r>
            <a:r>
              <a:rPr lang="en-US" dirty="0" err="1">
                <a:latin typeface="+mn-lt"/>
              </a:rPr>
              <a:t>dichtheid</a:t>
            </a:r>
            <a:r>
              <a:rPr lang="en-US" dirty="0">
                <a:latin typeface="+mn-lt"/>
              </a:rPr>
              <a:t> en </a:t>
            </a:r>
            <a:r>
              <a:rPr lang="en-US" dirty="0" err="1">
                <a:latin typeface="+mn-lt"/>
              </a:rPr>
              <a:t>snelheid</a:t>
            </a:r>
            <a:r>
              <a:rPr lang="en-US" dirty="0">
                <a:latin typeface="+mn-lt"/>
              </a:rPr>
              <a:t> van de </a:t>
            </a:r>
            <a:r>
              <a:rPr lang="en-US" dirty="0" err="1">
                <a:latin typeface="+mn-lt"/>
              </a:rPr>
              <a:t>expansie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4343400"/>
            <a:ext cx="27432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Expansiesnelheid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neemt</a:t>
            </a:r>
            <a:r>
              <a:rPr lang="en-US" dirty="0">
                <a:latin typeface="+mn-lt"/>
              </a:rPr>
              <a:t> toe met </a:t>
            </a:r>
            <a:r>
              <a:rPr lang="en-US" dirty="0" err="1">
                <a:latin typeface="+mn-lt"/>
              </a:rPr>
              <a:t>aantal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neutrinofamilies</a:t>
            </a:r>
            <a:endParaRPr lang="en-US" baseline="300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297488"/>
            <a:ext cx="2743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Verhouding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baryonen</a:t>
            </a:r>
            <a:r>
              <a:rPr lang="en-US" dirty="0">
                <a:latin typeface="+mn-lt"/>
              </a:rPr>
              <a:t> tot </a:t>
            </a:r>
            <a:r>
              <a:rPr lang="en-US" dirty="0" err="1">
                <a:latin typeface="+mn-lt"/>
              </a:rPr>
              <a:t>fotonen</a:t>
            </a:r>
            <a:r>
              <a:rPr lang="en-US" dirty="0">
                <a:latin typeface="+mn-lt"/>
              </a:rPr>
              <a:t> ~ 3 × 10</a:t>
            </a:r>
            <a:r>
              <a:rPr lang="en-US" baseline="30000" dirty="0">
                <a:latin typeface="+mn-lt"/>
              </a:rPr>
              <a:t>-10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Relativistische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kosmologie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3230563" cy="8921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Theorie</a:t>
            </a:r>
            <a:r>
              <a:rPr lang="en-US" dirty="0">
                <a:latin typeface="+mn-lt"/>
              </a:rPr>
              <a:t> van de </a:t>
            </a:r>
            <a:r>
              <a:rPr lang="en-US" dirty="0" err="1">
                <a:latin typeface="+mn-lt"/>
              </a:rPr>
              <a:t>oerknal</a:t>
            </a:r>
            <a:r>
              <a:rPr lang="en-US" dirty="0">
                <a:latin typeface="+mn-lt"/>
              </a:rPr>
              <a:t>: </a:t>
            </a:r>
          </a:p>
          <a:p>
            <a:pPr>
              <a:defRPr/>
            </a:pPr>
            <a:r>
              <a:rPr lang="en-US" sz="1600" dirty="0">
                <a:latin typeface="+mn-lt"/>
              </a:rPr>
              <a:t>	</a:t>
            </a:r>
            <a:r>
              <a:rPr lang="en-US" sz="1600" dirty="0" err="1">
                <a:latin typeface="+mn-lt"/>
              </a:rPr>
              <a:t>ontstaan</a:t>
            </a:r>
            <a:r>
              <a:rPr lang="en-US" sz="1600" dirty="0">
                <a:latin typeface="+mn-lt"/>
              </a:rPr>
              <a:t> van </a:t>
            </a:r>
            <a:r>
              <a:rPr lang="en-US" sz="1600" dirty="0" err="1">
                <a:latin typeface="+mn-lt"/>
              </a:rPr>
              <a:t>ruimtetijd</a:t>
            </a:r>
            <a:r>
              <a:rPr lang="en-US" sz="1600" dirty="0">
                <a:latin typeface="+mn-lt"/>
              </a:rPr>
              <a:t>,</a:t>
            </a:r>
          </a:p>
          <a:p>
            <a:pPr>
              <a:defRPr/>
            </a:pPr>
            <a:r>
              <a:rPr lang="en-US" sz="1600" dirty="0">
                <a:latin typeface="+mn-lt"/>
              </a:rPr>
              <a:t>	het </a:t>
            </a:r>
            <a:r>
              <a:rPr lang="en-US" sz="1600" dirty="0" err="1">
                <a:latin typeface="+mn-lt"/>
              </a:rPr>
              <a:t>heelal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dijt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uit</a:t>
            </a:r>
            <a:endParaRPr lang="en-US" sz="16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2276475"/>
            <a:ext cx="44958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Waarneembaar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deel</a:t>
            </a:r>
            <a:r>
              <a:rPr lang="en-US" dirty="0">
                <a:latin typeface="+mn-lt"/>
              </a:rPr>
              <a:t> van het </a:t>
            </a:r>
            <a:r>
              <a:rPr lang="en-US" dirty="0" err="1">
                <a:latin typeface="+mn-lt"/>
              </a:rPr>
              <a:t>heelal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valt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binnen</a:t>
            </a:r>
            <a:r>
              <a:rPr lang="en-US" dirty="0">
                <a:latin typeface="+mn-lt"/>
              </a:rPr>
              <a:t> de </a:t>
            </a:r>
            <a:r>
              <a:rPr lang="en-US" dirty="0" err="1">
                <a:latin typeface="+mn-lt"/>
              </a:rPr>
              <a:t>lichtkegel</a:t>
            </a:r>
            <a:r>
              <a:rPr lang="en-US" dirty="0">
                <a:latin typeface="+mn-lt"/>
              </a:rPr>
              <a:t> van de </a:t>
            </a:r>
            <a:r>
              <a:rPr lang="en-US" dirty="0" err="1">
                <a:latin typeface="+mn-lt"/>
              </a:rPr>
              <a:t>waarnemer</a:t>
            </a:r>
            <a:endParaRPr lang="en-US" dirty="0">
              <a:latin typeface="+mn-lt"/>
            </a:endParaRPr>
          </a:p>
        </p:txBody>
      </p:sp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990600"/>
            <a:ext cx="37433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33400" y="2935288"/>
            <a:ext cx="4724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zijn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grenzen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aan</a:t>
            </a:r>
            <a:r>
              <a:rPr lang="en-US" dirty="0">
                <a:latin typeface="+mn-lt"/>
              </a:rPr>
              <a:t> het </a:t>
            </a:r>
            <a:r>
              <a:rPr lang="en-US" dirty="0" err="1">
                <a:latin typeface="+mn-lt"/>
              </a:rPr>
              <a:t>waarneembaar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gebied</a:t>
            </a:r>
            <a:r>
              <a:rPr lang="en-US" dirty="0">
                <a:latin typeface="+mn-lt"/>
              </a:rPr>
              <a:t>: de </a:t>
            </a:r>
            <a:r>
              <a:rPr lang="en-US" dirty="0" err="1">
                <a:latin typeface="+mn-lt"/>
              </a:rPr>
              <a:t>deeltjeshorizon</a:t>
            </a:r>
            <a:endParaRPr lang="en-US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3581400"/>
            <a:ext cx="4495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In de </a:t>
            </a:r>
            <a:r>
              <a:rPr lang="en-US" dirty="0" err="1">
                <a:latin typeface="+mn-lt"/>
              </a:rPr>
              <a:t>toekomst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ziet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hij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meer</a:t>
            </a:r>
            <a:r>
              <a:rPr lang="en-US" dirty="0">
                <a:latin typeface="+mn-lt"/>
              </a:rPr>
              <a:t> van het </a:t>
            </a:r>
            <a:r>
              <a:rPr lang="en-US" dirty="0" err="1">
                <a:latin typeface="+mn-lt"/>
              </a:rPr>
              <a:t>heelal</a:t>
            </a:r>
            <a:endParaRPr lang="en-US" dirty="0">
              <a:latin typeface="+mn-lt"/>
            </a:endParaRPr>
          </a:p>
        </p:txBody>
      </p:sp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9725" y="4057650"/>
            <a:ext cx="36480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533400" y="4202113"/>
            <a:ext cx="4648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Twee </a:t>
            </a:r>
            <a:r>
              <a:rPr lang="en-US" dirty="0" err="1">
                <a:latin typeface="+mn-lt"/>
              </a:rPr>
              <a:t>stelsels</a:t>
            </a:r>
            <a:r>
              <a:rPr lang="en-US" dirty="0">
                <a:latin typeface="+mn-lt"/>
              </a:rPr>
              <a:t> in </a:t>
            </a:r>
            <a:r>
              <a:rPr lang="en-US" dirty="0" err="1">
                <a:latin typeface="+mn-lt"/>
              </a:rPr>
              <a:t>tegenovergestelde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richting</a:t>
            </a:r>
            <a:r>
              <a:rPr lang="en-US" dirty="0">
                <a:latin typeface="+mn-lt"/>
              </a:rPr>
              <a:t> en op </a:t>
            </a:r>
            <a:r>
              <a:rPr lang="en-US" dirty="0" err="1">
                <a:latin typeface="+mn-lt"/>
              </a:rPr>
              <a:t>grote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afstand</a:t>
            </a:r>
            <a:r>
              <a:rPr lang="en-US" dirty="0">
                <a:latin typeface="+mn-lt"/>
              </a:rPr>
              <a:t> van de </a:t>
            </a:r>
            <a:r>
              <a:rPr lang="en-US" dirty="0" err="1">
                <a:latin typeface="+mn-lt"/>
              </a:rPr>
              <a:t>waarnemer</a:t>
            </a:r>
            <a:endParaRPr lang="en-US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" y="4916488"/>
            <a:ext cx="4648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Stelsels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hebben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geen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tijd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gehad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communiceren</a:t>
            </a:r>
            <a:endParaRPr lang="en-US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" y="5678488"/>
            <a:ext cx="4648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Dit</a:t>
            </a:r>
            <a:r>
              <a:rPr lang="en-US" dirty="0">
                <a:latin typeface="+mn-lt"/>
              </a:rPr>
              <a:t> is het Big Bang scenario </a:t>
            </a:r>
            <a:r>
              <a:rPr lang="en-US" dirty="0" err="1">
                <a:latin typeface="+mn-lt"/>
              </a:rPr>
              <a:t>zonder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inflatie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Isotropie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van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heelal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5875338" cy="8620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ART is </a:t>
            </a:r>
            <a:r>
              <a:rPr lang="en-US" dirty="0" err="1">
                <a:latin typeface="+mn-lt"/>
              </a:rPr>
              <a:t>voldoende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voor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beschrijving</a:t>
            </a:r>
            <a:r>
              <a:rPr lang="en-US" dirty="0">
                <a:latin typeface="+mn-lt"/>
              </a:rPr>
              <a:t> van Big Bang:</a:t>
            </a:r>
          </a:p>
          <a:p>
            <a:pPr>
              <a:defRPr/>
            </a:pPr>
            <a:r>
              <a:rPr lang="en-US" sz="1600" dirty="0">
                <a:latin typeface="+mn-lt"/>
              </a:rPr>
              <a:t>	</a:t>
            </a:r>
            <a:r>
              <a:rPr lang="en-US" sz="1600" dirty="0" err="1">
                <a:latin typeface="+mn-lt"/>
              </a:rPr>
              <a:t>sterke</a:t>
            </a:r>
            <a:r>
              <a:rPr lang="en-US" sz="1600" dirty="0">
                <a:latin typeface="+mn-lt"/>
              </a:rPr>
              <a:t> en </a:t>
            </a:r>
            <a:r>
              <a:rPr lang="en-US" sz="1600" dirty="0" err="1">
                <a:latin typeface="+mn-lt"/>
              </a:rPr>
              <a:t>zwakke</a:t>
            </a:r>
            <a:r>
              <a:rPr lang="en-US" sz="1600" dirty="0">
                <a:latin typeface="+mn-lt"/>
              </a:rPr>
              <a:t> WW </a:t>
            </a:r>
            <a:r>
              <a:rPr lang="en-US" sz="1600" dirty="0" err="1">
                <a:latin typeface="+mn-lt"/>
              </a:rPr>
              <a:t>enkel</a:t>
            </a:r>
            <a:r>
              <a:rPr lang="en-US" sz="1600" dirty="0">
                <a:latin typeface="+mn-lt"/>
              </a:rPr>
              <a:t> op </a:t>
            </a:r>
            <a:r>
              <a:rPr lang="en-US" sz="1600" dirty="0" err="1">
                <a:latin typeface="+mn-lt"/>
              </a:rPr>
              <a:t>femtometers</a:t>
            </a:r>
            <a:endParaRPr lang="en-US" sz="1600" dirty="0">
              <a:latin typeface="+mn-lt"/>
            </a:endParaRPr>
          </a:p>
          <a:p>
            <a:pPr>
              <a:defRPr/>
            </a:pPr>
            <a:r>
              <a:rPr lang="en-US" sz="1600" dirty="0">
                <a:latin typeface="+mn-lt"/>
              </a:rPr>
              <a:t>	</a:t>
            </a:r>
            <a:r>
              <a:rPr lang="en-US" sz="1600" dirty="0" err="1">
                <a:latin typeface="+mn-lt"/>
              </a:rPr>
              <a:t>sterrenstelsels</a:t>
            </a:r>
            <a:r>
              <a:rPr lang="en-US" sz="1600" dirty="0">
                <a:latin typeface="+mn-lt"/>
              </a:rPr>
              <a:t> en </a:t>
            </a:r>
            <a:r>
              <a:rPr lang="en-US" sz="1600" dirty="0" err="1">
                <a:latin typeface="+mn-lt"/>
              </a:rPr>
              <a:t>andere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materie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elektrisch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neutraal</a:t>
            </a:r>
            <a:endParaRPr lang="en-US" sz="16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2276475"/>
            <a:ext cx="60960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Nachthemel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ziet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er</a:t>
            </a:r>
            <a:r>
              <a:rPr lang="en-US" dirty="0">
                <a:latin typeface="+mn-lt"/>
              </a:rPr>
              <a:t> in </a:t>
            </a:r>
            <a:r>
              <a:rPr lang="en-US" dirty="0" err="1">
                <a:latin typeface="+mn-lt"/>
              </a:rPr>
              <a:t>elke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richting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hetzelfde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uit</a:t>
            </a:r>
            <a:r>
              <a:rPr lang="en-US" dirty="0">
                <a:latin typeface="+mn-lt"/>
              </a:rPr>
              <a:t> op </a:t>
            </a:r>
            <a:r>
              <a:rPr lang="en-US" dirty="0" err="1">
                <a:latin typeface="+mn-lt"/>
              </a:rPr>
              <a:t>een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schaal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groter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dan</a:t>
            </a:r>
            <a:r>
              <a:rPr lang="en-US" dirty="0">
                <a:latin typeface="+mn-lt"/>
              </a:rPr>
              <a:t> 100 </a:t>
            </a:r>
            <a:r>
              <a:rPr lang="en-US" dirty="0" err="1">
                <a:latin typeface="+mn-lt"/>
              </a:rPr>
              <a:t>Mpc</a:t>
            </a:r>
            <a:endParaRPr lang="en-US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3352800"/>
            <a:ext cx="5562600" cy="1416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Kosmische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microgolf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achtergrondstraling</a:t>
            </a:r>
            <a:r>
              <a:rPr lang="en-US" dirty="0">
                <a:latin typeface="+mn-lt"/>
              </a:rPr>
              <a:t> (CMBR)</a:t>
            </a:r>
          </a:p>
          <a:p>
            <a:pPr>
              <a:defRPr/>
            </a:pPr>
            <a:r>
              <a:rPr lang="en-US" sz="1600" dirty="0">
                <a:latin typeface="+mn-lt"/>
              </a:rPr>
              <a:t>	T </a:t>
            </a:r>
            <a:r>
              <a:rPr lang="en-US" sz="1600" dirty="0">
                <a:latin typeface="+mn-lt"/>
                <a:sym typeface="Symbol"/>
              </a:rPr>
              <a:t> 2,725 K </a:t>
            </a:r>
            <a:r>
              <a:rPr lang="en-US" sz="1600" dirty="0" err="1">
                <a:latin typeface="+mn-lt"/>
                <a:sym typeface="Symbol"/>
              </a:rPr>
              <a:t>zwarte</a:t>
            </a:r>
            <a:r>
              <a:rPr lang="en-US" sz="1600" dirty="0">
                <a:latin typeface="+mn-lt"/>
                <a:sym typeface="Symbol"/>
              </a:rPr>
              <a:t> </a:t>
            </a:r>
            <a:r>
              <a:rPr lang="en-US" sz="1600" dirty="0" err="1">
                <a:latin typeface="+mn-lt"/>
                <a:sym typeface="Symbol"/>
              </a:rPr>
              <a:t>straler</a:t>
            </a:r>
            <a:r>
              <a:rPr lang="en-US" sz="1600" dirty="0">
                <a:latin typeface="+mn-lt"/>
                <a:sym typeface="Symbol"/>
              </a:rPr>
              <a:t> </a:t>
            </a:r>
            <a:r>
              <a:rPr lang="en-US" sz="1600" dirty="0" err="1">
                <a:latin typeface="+mn-lt"/>
                <a:sym typeface="Symbol"/>
              </a:rPr>
              <a:t>binnen</a:t>
            </a:r>
            <a:r>
              <a:rPr lang="en-US" sz="1600" dirty="0">
                <a:latin typeface="+mn-lt"/>
                <a:sym typeface="Symbol"/>
              </a:rPr>
              <a:t> 50 </a:t>
            </a:r>
            <a:r>
              <a:rPr lang="en-US" sz="1600" dirty="0" err="1">
                <a:latin typeface="+mn-lt"/>
                <a:sym typeface="Symbol"/>
              </a:rPr>
              <a:t>ppm</a:t>
            </a:r>
            <a:endParaRPr lang="en-US" sz="1600" dirty="0">
              <a:latin typeface="+mn-lt"/>
              <a:sym typeface="Symbol"/>
            </a:endParaRPr>
          </a:p>
          <a:p>
            <a:pPr>
              <a:defRPr/>
            </a:pPr>
            <a:r>
              <a:rPr lang="en-US" sz="1600" dirty="0">
                <a:latin typeface="+mn-lt"/>
                <a:sym typeface="Symbol"/>
              </a:rPr>
              <a:t>	</a:t>
            </a:r>
            <a:r>
              <a:rPr lang="en-US" sz="1600" dirty="0" err="1">
                <a:latin typeface="+mn-lt"/>
                <a:sym typeface="Symbol"/>
              </a:rPr>
              <a:t>isotroop</a:t>
            </a:r>
            <a:r>
              <a:rPr lang="en-US" sz="1600" dirty="0">
                <a:latin typeface="+mn-lt"/>
                <a:sym typeface="Symbol"/>
              </a:rPr>
              <a:t> </a:t>
            </a:r>
            <a:r>
              <a:rPr lang="en-US" sz="1600" dirty="0" err="1">
                <a:latin typeface="+mn-lt"/>
                <a:sym typeface="Symbol"/>
              </a:rPr>
              <a:t>binnen</a:t>
            </a:r>
            <a:r>
              <a:rPr lang="en-US" sz="1600" dirty="0">
                <a:latin typeface="+mn-lt"/>
                <a:sym typeface="Symbol"/>
              </a:rPr>
              <a:t> 10 </a:t>
            </a:r>
            <a:r>
              <a:rPr lang="en-US" sz="1600" dirty="0" err="1">
                <a:latin typeface="+mn-lt"/>
                <a:sym typeface="Symbol"/>
              </a:rPr>
              <a:t>ppm</a:t>
            </a:r>
            <a:endParaRPr lang="en-US" sz="1600" dirty="0">
              <a:latin typeface="+mn-lt"/>
              <a:sym typeface="Symbol"/>
            </a:endParaRPr>
          </a:p>
          <a:p>
            <a:pPr>
              <a:defRPr/>
            </a:pPr>
            <a:r>
              <a:rPr lang="en-US" dirty="0" err="1">
                <a:latin typeface="+mn-lt"/>
                <a:sym typeface="Symbol"/>
              </a:rPr>
              <a:t>Voorspeld</a:t>
            </a:r>
            <a:r>
              <a:rPr lang="en-US" dirty="0">
                <a:latin typeface="+mn-lt"/>
                <a:sym typeface="Symbol"/>
              </a:rPr>
              <a:t> door Gamow</a:t>
            </a:r>
          </a:p>
          <a:p>
            <a:pPr>
              <a:defRPr/>
            </a:pPr>
            <a:r>
              <a:rPr lang="en-US" dirty="0" err="1">
                <a:latin typeface="+mn-lt"/>
                <a:sym typeface="Symbol"/>
              </a:rPr>
              <a:t>Ontdekt</a:t>
            </a:r>
            <a:r>
              <a:rPr lang="en-US" dirty="0">
                <a:latin typeface="+mn-lt"/>
                <a:sym typeface="Symbol"/>
              </a:rPr>
              <a:t> door Penzias en Wilson (1965)</a:t>
            </a:r>
            <a:endParaRPr lang="en-US" dirty="0">
              <a:latin typeface="+mn-lt"/>
            </a:endParaRPr>
          </a:p>
        </p:txBody>
      </p:sp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6763" y="3352800"/>
            <a:ext cx="322103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Isotropie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van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heelal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: CMBR en WMAP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33528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Temperatuurverdeling</a:t>
            </a:r>
            <a:r>
              <a:rPr lang="en-US" dirty="0">
                <a:latin typeface="+mn-lt"/>
              </a:rPr>
              <a:t> in </a:t>
            </a:r>
            <a:r>
              <a:rPr lang="en-US" dirty="0" err="1">
                <a:latin typeface="+mn-lt"/>
              </a:rPr>
              <a:t>galactische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coordinaten</a:t>
            </a:r>
            <a:endParaRPr lang="en-US" dirty="0">
              <a:latin typeface="+mn-lt"/>
            </a:endParaRPr>
          </a:p>
          <a:p>
            <a:pPr>
              <a:defRPr/>
            </a:pPr>
            <a:endParaRPr lang="en-US" dirty="0">
              <a:latin typeface="+mn-lt"/>
            </a:endParaRPr>
          </a:p>
          <a:p>
            <a:pPr>
              <a:defRPr/>
            </a:pPr>
            <a:r>
              <a:rPr lang="en-US" dirty="0" err="1">
                <a:latin typeface="+mn-lt"/>
              </a:rPr>
              <a:t>Straling</a:t>
            </a:r>
            <a:r>
              <a:rPr lang="en-US" dirty="0">
                <a:latin typeface="+mn-lt"/>
              </a:rPr>
              <a:t> van 380.000 </a:t>
            </a:r>
            <a:r>
              <a:rPr lang="en-US" dirty="0" err="1">
                <a:latin typeface="+mn-lt"/>
              </a:rPr>
              <a:t>jaar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nBB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daarvoor</a:t>
            </a:r>
            <a:r>
              <a:rPr lang="en-US" dirty="0">
                <a:latin typeface="+mn-lt"/>
              </a:rPr>
              <a:t> H-</a:t>
            </a:r>
            <a:r>
              <a:rPr lang="en-US" dirty="0" err="1">
                <a:latin typeface="+mn-lt"/>
              </a:rPr>
              <a:t>atoom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instabiel</a:t>
            </a:r>
            <a:endParaRPr lang="en-US" dirty="0">
              <a:latin typeface="+mn-lt"/>
            </a:endParaRPr>
          </a:p>
          <a:p>
            <a:pPr>
              <a:defRPr/>
            </a:pPr>
            <a:endParaRPr lang="en-US" dirty="0">
              <a:latin typeface="+mn-lt"/>
            </a:endParaRPr>
          </a:p>
          <a:p>
            <a:pPr>
              <a:defRPr/>
            </a:pPr>
            <a:r>
              <a:rPr lang="en-US" dirty="0">
                <a:latin typeface="+mn-lt"/>
              </a:rPr>
              <a:t>T-</a:t>
            </a:r>
            <a:r>
              <a:rPr lang="en-US" dirty="0" err="1">
                <a:latin typeface="+mn-lt"/>
              </a:rPr>
              <a:t>variaties</a:t>
            </a:r>
            <a:r>
              <a:rPr lang="en-US" dirty="0">
                <a:latin typeface="+mn-lt"/>
              </a:rPr>
              <a:t>: </a:t>
            </a:r>
            <a:r>
              <a:rPr lang="en-US" dirty="0" err="1">
                <a:latin typeface="+mn-lt"/>
              </a:rPr>
              <a:t>Sachse</a:t>
            </a:r>
            <a:r>
              <a:rPr lang="en-US" dirty="0">
                <a:latin typeface="+mn-lt"/>
              </a:rPr>
              <a:t>-Wolf effect: </a:t>
            </a:r>
            <a:r>
              <a:rPr lang="en-US" dirty="0" err="1">
                <a:latin typeface="+mn-lt"/>
              </a:rPr>
              <a:t>gravitationele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roodverschuiving</a:t>
            </a:r>
            <a:endParaRPr lang="en-US" dirty="0">
              <a:latin typeface="+mn-lt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146175"/>
            <a:ext cx="5181600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" y="3635375"/>
            <a:ext cx="3352800" cy="2338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Conclusies</a:t>
            </a:r>
            <a:r>
              <a:rPr lang="en-US" dirty="0">
                <a:latin typeface="+mn-lt"/>
              </a:rPr>
              <a:t>: WMAP</a:t>
            </a:r>
          </a:p>
          <a:p>
            <a:pPr>
              <a:defRPr/>
            </a:pPr>
            <a:r>
              <a:rPr lang="en-US" sz="1600" dirty="0">
                <a:latin typeface="+mn-lt"/>
              </a:rPr>
              <a:t>   </a:t>
            </a:r>
            <a:r>
              <a:rPr lang="en-US" sz="1600" dirty="0" err="1">
                <a:latin typeface="+mn-lt"/>
              </a:rPr>
              <a:t>leeftijd</a:t>
            </a:r>
            <a:r>
              <a:rPr lang="en-US" sz="1600" dirty="0">
                <a:latin typeface="+mn-lt"/>
              </a:rPr>
              <a:t> 13,72 ± 0.12 </a:t>
            </a:r>
            <a:r>
              <a:rPr lang="en-US" sz="1600" dirty="0" err="1">
                <a:latin typeface="+mn-lt"/>
              </a:rPr>
              <a:t>Gjaar</a:t>
            </a:r>
            <a:endParaRPr lang="en-US" sz="1600" dirty="0">
              <a:latin typeface="+mn-lt"/>
            </a:endParaRPr>
          </a:p>
          <a:p>
            <a:pPr>
              <a:defRPr/>
            </a:pPr>
            <a:r>
              <a:rPr lang="en-US" sz="1600" dirty="0">
                <a:latin typeface="+mn-lt"/>
              </a:rPr>
              <a:t>   diameter &gt; 78 </a:t>
            </a:r>
            <a:r>
              <a:rPr lang="en-US" sz="1600" dirty="0" err="1">
                <a:latin typeface="+mn-lt"/>
              </a:rPr>
              <a:t>Gly</a:t>
            </a:r>
            <a:endParaRPr lang="en-US" sz="1600" dirty="0">
              <a:latin typeface="+mn-lt"/>
            </a:endParaRPr>
          </a:p>
          <a:p>
            <a:pPr>
              <a:defRPr/>
            </a:pPr>
            <a:r>
              <a:rPr lang="en-US" sz="1600" dirty="0">
                <a:latin typeface="+mn-lt"/>
              </a:rPr>
              <a:t>   </a:t>
            </a:r>
            <a:r>
              <a:rPr lang="en-US" sz="1600" dirty="0" err="1">
                <a:latin typeface="+mn-lt"/>
              </a:rPr>
              <a:t>gewone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materie</a:t>
            </a:r>
            <a:r>
              <a:rPr lang="en-US" sz="1600" dirty="0">
                <a:latin typeface="+mn-lt"/>
              </a:rPr>
              <a:t>: 4.6 </a:t>
            </a:r>
            <a:r>
              <a:rPr lang="en-US" sz="1600" dirty="0"/>
              <a:t>± 0.1%</a:t>
            </a:r>
          </a:p>
          <a:p>
            <a:pPr>
              <a:defRPr/>
            </a:pPr>
            <a:r>
              <a:rPr lang="en-US" sz="1600" dirty="0">
                <a:latin typeface="+mn-lt"/>
              </a:rPr>
              <a:t>   </a:t>
            </a:r>
            <a:r>
              <a:rPr lang="en-US" sz="1600" dirty="0" err="1">
                <a:latin typeface="+mn-lt"/>
              </a:rPr>
              <a:t>donkere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materie</a:t>
            </a:r>
            <a:r>
              <a:rPr lang="en-US" sz="1600" dirty="0">
                <a:latin typeface="+mn-lt"/>
              </a:rPr>
              <a:t>: 23,3 </a:t>
            </a:r>
            <a:r>
              <a:rPr lang="en-US" sz="1600" dirty="0"/>
              <a:t>± 1.3%</a:t>
            </a:r>
          </a:p>
          <a:p>
            <a:pPr>
              <a:defRPr/>
            </a:pPr>
            <a:r>
              <a:rPr lang="en-US" sz="1600" dirty="0">
                <a:latin typeface="+mn-lt"/>
              </a:rPr>
              <a:t>   </a:t>
            </a:r>
            <a:r>
              <a:rPr lang="en-US" sz="1600" dirty="0" err="1">
                <a:latin typeface="+mn-lt"/>
              </a:rPr>
              <a:t>donkere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energie</a:t>
            </a:r>
            <a:r>
              <a:rPr lang="en-US" sz="1600" dirty="0">
                <a:latin typeface="+mn-lt"/>
              </a:rPr>
              <a:t>: 72.1 </a:t>
            </a:r>
            <a:r>
              <a:rPr lang="en-US" sz="1600" dirty="0"/>
              <a:t>± 1.5%</a:t>
            </a:r>
          </a:p>
          <a:p>
            <a:pPr>
              <a:defRPr/>
            </a:pPr>
            <a:r>
              <a:rPr lang="en-US" sz="1600" dirty="0">
                <a:latin typeface="+mn-lt"/>
              </a:rPr>
              <a:t>   consistent met </a:t>
            </a:r>
            <a:r>
              <a:rPr lang="en-US" sz="1600" dirty="0" err="1">
                <a:latin typeface="+mn-lt"/>
              </a:rPr>
              <a:t>inflatiemodel</a:t>
            </a:r>
            <a:endParaRPr lang="en-US" sz="1600" dirty="0">
              <a:latin typeface="+mn-lt"/>
            </a:endParaRPr>
          </a:p>
          <a:p>
            <a:pPr>
              <a:defRPr/>
            </a:pPr>
            <a:r>
              <a:rPr lang="en-US" sz="1600" dirty="0">
                <a:latin typeface="+mn-lt"/>
              </a:rPr>
              <a:t>   H = 70.1 </a:t>
            </a:r>
            <a:r>
              <a:rPr lang="en-US" sz="1600" dirty="0"/>
              <a:t>± 1.3 </a:t>
            </a:r>
            <a:r>
              <a:rPr lang="en-US" sz="1600" dirty="0">
                <a:latin typeface="+mn-lt"/>
              </a:rPr>
              <a:t>km/s/</a:t>
            </a:r>
            <a:r>
              <a:rPr lang="en-US" sz="1600" dirty="0" err="1">
                <a:latin typeface="+mn-lt"/>
              </a:rPr>
              <a:t>Mpc</a:t>
            </a:r>
            <a:r>
              <a:rPr lang="en-US" sz="1600" dirty="0">
                <a:latin typeface="+mn-lt"/>
              </a:rPr>
              <a:t> </a:t>
            </a:r>
          </a:p>
          <a:p>
            <a:pPr>
              <a:defRPr/>
            </a:pPr>
            <a:r>
              <a:rPr lang="en-US" sz="1600" dirty="0">
                <a:latin typeface="+mn-lt"/>
              </a:rPr>
              <a:t>   </a:t>
            </a:r>
            <a:r>
              <a:rPr lang="en-US" sz="1600" dirty="0" err="1">
                <a:latin typeface="+mn-lt"/>
              </a:rPr>
              <a:t>eeuwige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expansie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Isotropie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van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heelal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: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materieverdeling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4198938" cy="615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Galaxy </a:t>
            </a:r>
            <a:r>
              <a:rPr lang="en-US" dirty="0" err="1">
                <a:latin typeface="+mn-lt"/>
              </a:rPr>
              <a:t>Redshift</a:t>
            </a:r>
            <a:r>
              <a:rPr lang="en-US" dirty="0">
                <a:latin typeface="+mn-lt"/>
              </a:rPr>
              <a:t> Survey</a:t>
            </a:r>
          </a:p>
          <a:p>
            <a:pPr>
              <a:defRPr/>
            </a:pPr>
            <a:r>
              <a:rPr lang="en-US" sz="1600" dirty="0">
                <a:latin typeface="+mn-lt"/>
              </a:rPr>
              <a:t>	245.591 </a:t>
            </a:r>
            <a:r>
              <a:rPr lang="en-US" sz="1600" dirty="0" err="1">
                <a:latin typeface="+mn-lt"/>
              </a:rPr>
              <a:t>objecten</a:t>
            </a:r>
            <a:r>
              <a:rPr lang="en-US" sz="1600" dirty="0">
                <a:latin typeface="+mn-lt"/>
              </a:rPr>
              <a:t> (</a:t>
            </a:r>
            <a:r>
              <a:rPr lang="en-US" sz="1600" dirty="0" err="1">
                <a:latin typeface="+mn-lt"/>
              </a:rPr>
              <a:t>sterrenstelsels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1981200"/>
            <a:ext cx="609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In </a:t>
            </a:r>
            <a:r>
              <a:rPr lang="en-US" dirty="0" err="1">
                <a:latin typeface="+mn-lt"/>
              </a:rPr>
              <a:t>binnengebied</a:t>
            </a:r>
            <a:r>
              <a:rPr lang="en-US" dirty="0">
                <a:latin typeface="+mn-lt"/>
              </a:rPr>
              <a:t>: </a:t>
            </a:r>
            <a:r>
              <a:rPr lang="en-US" dirty="0" err="1">
                <a:latin typeface="+mn-lt"/>
              </a:rPr>
              <a:t>gaten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knopen</a:t>
            </a:r>
            <a:r>
              <a:rPr lang="en-US" dirty="0">
                <a:latin typeface="+mn-lt"/>
              </a:rPr>
              <a:t> en </a:t>
            </a:r>
            <a:r>
              <a:rPr lang="en-US" dirty="0" err="1">
                <a:latin typeface="+mn-lt"/>
              </a:rPr>
              <a:t>draden</a:t>
            </a:r>
            <a:endParaRPr lang="en-US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3886200"/>
            <a:ext cx="2514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Heelal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ziet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hetzelfde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uit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vanuit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elke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positie</a:t>
            </a:r>
            <a:endParaRPr lang="en-US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2819400"/>
            <a:ext cx="2743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Aanname</a:t>
            </a:r>
            <a:r>
              <a:rPr lang="en-US" dirty="0">
                <a:latin typeface="+mn-lt"/>
              </a:rPr>
              <a:t>: </a:t>
            </a:r>
            <a:r>
              <a:rPr lang="en-US" dirty="0" err="1">
                <a:latin typeface="+mn-lt"/>
              </a:rPr>
              <a:t>aarde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neemt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geen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speciale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plaats</a:t>
            </a:r>
            <a:r>
              <a:rPr lang="en-US" dirty="0">
                <a:latin typeface="+mn-lt"/>
              </a:rPr>
              <a:t> in </a:t>
            </a:r>
          </a:p>
        </p:txBody>
      </p:sp>
      <p:pic>
        <p:nvPicPr>
          <p:cNvPr id="82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2638" y="2286000"/>
            <a:ext cx="582136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3400" y="2373313"/>
            <a:ext cx="6096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Op </a:t>
            </a:r>
            <a:r>
              <a:rPr lang="en-US" dirty="0" err="1">
                <a:latin typeface="+mn-lt"/>
              </a:rPr>
              <a:t>grote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schaal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isotroop</a:t>
            </a:r>
            <a:endParaRPr lang="en-US" dirty="0">
              <a:latin typeface="+mn-lt"/>
            </a:endParaRPr>
          </a:p>
        </p:txBody>
      </p:sp>
      <p:sp>
        <p:nvSpPr>
          <p:cNvPr id="8202" name="Right Arrow 11"/>
          <p:cNvSpPr>
            <a:spLocks noChangeArrowheads="1"/>
          </p:cNvSpPr>
          <p:nvPr/>
        </p:nvSpPr>
        <p:spPr bwMode="auto">
          <a:xfrm>
            <a:off x="990600" y="35052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203" name="Right Arrow 12"/>
          <p:cNvSpPr>
            <a:spLocks noChangeArrowheads="1"/>
          </p:cNvSpPr>
          <p:nvPr/>
        </p:nvSpPr>
        <p:spPr bwMode="auto">
          <a:xfrm>
            <a:off x="990600" y="46482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3400" y="4992688"/>
            <a:ext cx="2514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Homogeniteit</a:t>
            </a:r>
            <a:endParaRPr lang="en-US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6019800"/>
            <a:ext cx="7467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Kosmologisch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principe</a:t>
            </a:r>
            <a:r>
              <a:rPr lang="en-US" dirty="0">
                <a:latin typeface="+mn-lt"/>
              </a:rPr>
              <a:t>: </a:t>
            </a:r>
            <a:r>
              <a:rPr lang="en-US" dirty="0" err="1">
                <a:latin typeface="+mn-lt"/>
              </a:rPr>
              <a:t>combinatie</a:t>
            </a:r>
            <a:r>
              <a:rPr lang="en-US" dirty="0">
                <a:latin typeface="+mn-lt"/>
              </a:rPr>
              <a:t> van </a:t>
            </a:r>
            <a:r>
              <a:rPr lang="en-US" dirty="0" err="1">
                <a:latin typeface="+mn-lt"/>
              </a:rPr>
              <a:t>isotropie</a:t>
            </a:r>
            <a:r>
              <a:rPr lang="en-US" dirty="0">
                <a:latin typeface="+mn-lt"/>
              </a:rPr>
              <a:t> en </a:t>
            </a:r>
            <a:r>
              <a:rPr lang="en-US" dirty="0" err="1">
                <a:latin typeface="+mn-lt"/>
              </a:rPr>
              <a:t>homogeniteit</a:t>
            </a:r>
            <a:endParaRPr lang="en-US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6411913"/>
            <a:ext cx="7467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Energie</a:t>
            </a:r>
            <a:r>
              <a:rPr lang="en-US" dirty="0">
                <a:latin typeface="+mn-lt"/>
              </a:rPr>
              <a:t> en </a:t>
            </a:r>
            <a:r>
              <a:rPr lang="en-US" dirty="0" err="1">
                <a:latin typeface="+mn-lt"/>
              </a:rPr>
              <a:t>materie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gelijkmatig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verdeeld</a:t>
            </a:r>
            <a:r>
              <a:rPr lang="en-US" dirty="0">
                <a:latin typeface="+mn-lt"/>
              </a:rPr>
              <a:t> op </a:t>
            </a:r>
            <a:r>
              <a:rPr lang="en-US" dirty="0" err="1">
                <a:latin typeface="+mn-lt"/>
              </a:rPr>
              <a:t>schaal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groter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dan</a:t>
            </a:r>
            <a:r>
              <a:rPr lang="en-US" dirty="0">
                <a:latin typeface="+mn-lt"/>
              </a:rPr>
              <a:t> 100 </a:t>
            </a:r>
            <a:r>
              <a:rPr lang="en-US" dirty="0" err="1">
                <a:latin typeface="+mn-lt"/>
              </a:rPr>
              <a:t>Mpc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11" grpId="0"/>
      <p:bldP spid="8202" grpId="0" animBg="1"/>
      <p:bldP spid="8203" grpId="0" animBg="1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Kosmologisch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principe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en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metriek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83629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Metriek</a:t>
            </a:r>
            <a:r>
              <a:rPr lang="en-US" dirty="0">
                <a:latin typeface="+mn-lt"/>
              </a:rPr>
              <a:t> die consistent is met KP </a:t>
            </a:r>
            <a:r>
              <a:rPr lang="en-US" dirty="0" err="1">
                <a:latin typeface="+mn-lt"/>
              </a:rPr>
              <a:t>kent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geen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voorkeursrichting</a:t>
            </a:r>
            <a:r>
              <a:rPr lang="en-US" dirty="0">
                <a:latin typeface="+mn-lt"/>
              </a:rPr>
              <a:t> of </a:t>
            </a:r>
            <a:r>
              <a:rPr lang="en-US" dirty="0" err="1">
                <a:latin typeface="+mn-lt"/>
              </a:rPr>
              <a:t>voorkeurspositie</a:t>
            </a:r>
            <a:endParaRPr lang="en-US" dirty="0">
              <a:latin typeface="+mn-lt"/>
            </a:endParaRPr>
          </a:p>
          <a:p>
            <a:pPr>
              <a:defRPr/>
            </a:pPr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dan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heeft</a:t>
            </a:r>
            <a:r>
              <a:rPr lang="en-US" dirty="0">
                <a:latin typeface="+mn-lt"/>
              </a:rPr>
              <a:t> de </a:t>
            </a:r>
            <a:r>
              <a:rPr lang="en-US" dirty="0" err="1">
                <a:latin typeface="+mn-lt"/>
              </a:rPr>
              <a:t>energieverdeling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dat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ook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niet</a:t>
            </a:r>
            <a:r>
              <a:rPr lang="en-US" dirty="0">
                <a:latin typeface="+mn-lt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1981200"/>
            <a:ext cx="7010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Voorbeeld</a:t>
            </a:r>
            <a:r>
              <a:rPr lang="en-US" dirty="0">
                <a:latin typeface="+mn-lt"/>
              </a:rPr>
              <a:t>: </a:t>
            </a:r>
            <a:r>
              <a:rPr lang="en-US" dirty="0" err="1">
                <a:latin typeface="+mn-lt"/>
              </a:rPr>
              <a:t>Schwarzschildmetriek</a:t>
            </a:r>
            <a:r>
              <a:rPr lang="en-US" dirty="0">
                <a:latin typeface="+mn-lt"/>
              </a:rPr>
              <a:t> is </a:t>
            </a:r>
            <a:r>
              <a:rPr lang="en-US" dirty="0" err="1">
                <a:latin typeface="+mn-lt"/>
              </a:rPr>
              <a:t>isotroop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maar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niet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homogeen</a:t>
            </a:r>
            <a:endParaRPr lang="en-US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4635500"/>
            <a:ext cx="5257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Vlakke</a:t>
            </a:r>
            <a:r>
              <a:rPr lang="en-US" dirty="0">
                <a:latin typeface="+mn-lt"/>
              </a:rPr>
              <a:t> Robertson – Walker </a:t>
            </a:r>
            <a:r>
              <a:rPr lang="en-US" dirty="0" err="1">
                <a:latin typeface="+mn-lt"/>
              </a:rPr>
              <a:t>metriek</a:t>
            </a:r>
            <a:endParaRPr lang="en-US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2595563"/>
            <a:ext cx="83058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echter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oplossing</a:t>
            </a:r>
            <a:r>
              <a:rPr lang="en-US" dirty="0">
                <a:latin typeface="+mn-lt"/>
              </a:rPr>
              <a:t> van </a:t>
            </a:r>
            <a:r>
              <a:rPr lang="en-US" dirty="0" err="1">
                <a:latin typeface="+mn-lt"/>
              </a:rPr>
              <a:t>Einsteinvergelijkingen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voor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leeg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heelal</a:t>
            </a:r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2297113"/>
            <a:ext cx="7010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Voorbeeld</a:t>
            </a:r>
            <a:r>
              <a:rPr lang="en-US" dirty="0">
                <a:latin typeface="+mn-lt"/>
              </a:rPr>
              <a:t>: </a:t>
            </a:r>
            <a:r>
              <a:rPr lang="en-US" dirty="0" err="1">
                <a:latin typeface="+mn-lt"/>
              </a:rPr>
              <a:t>Minkowskimetriek</a:t>
            </a:r>
            <a:r>
              <a:rPr lang="en-US" dirty="0">
                <a:latin typeface="+mn-lt"/>
              </a:rPr>
              <a:t> is </a:t>
            </a:r>
            <a:r>
              <a:rPr lang="en-US" dirty="0" err="1">
                <a:latin typeface="+mn-lt"/>
              </a:rPr>
              <a:t>isotroop</a:t>
            </a:r>
            <a:r>
              <a:rPr lang="en-US" dirty="0">
                <a:latin typeface="+mn-lt"/>
              </a:rPr>
              <a:t> en </a:t>
            </a:r>
            <a:r>
              <a:rPr lang="en-US" dirty="0" err="1">
                <a:latin typeface="+mn-lt"/>
              </a:rPr>
              <a:t>homogeen</a:t>
            </a:r>
            <a:endParaRPr lang="en-US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2982913"/>
            <a:ext cx="8305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Voeg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tijdafhankelijkheid</a:t>
            </a:r>
            <a:r>
              <a:rPr lang="en-US" dirty="0">
                <a:latin typeface="+mn-lt"/>
              </a:rPr>
              <a:t> to </a:t>
            </a:r>
            <a:r>
              <a:rPr lang="en-US" dirty="0" err="1">
                <a:latin typeface="+mn-lt"/>
              </a:rPr>
              <a:t>aan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Minkowskimetriek</a:t>
            </a:r>
            <a:r>
              <a:rPr lang="en-US" dirty="0">
                <a:latin typeface="+mn-lt"/>
              </a:rPr>
              <a:t> (</a:t>
            </a:r>
            <a:r>
              <a:rPr lang="en-US" dirty="0" err="1">
                <a:latin typeface="+mn-lt"/>
              </a:rPr>
              <a:t>dat</a:t>
            </a:r>
            <a:r>
              <a:rPr lang="en-US" dirty="0">
                <a:latin typeface="+mn-lt"/>
              </a:rPr>
              <a:t> is consistent met KP)</a:t>
            </a: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438525"/>
            <a:ext cx="31908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4953000" y="3886200"/>
            <a:ext cx="2971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Schaalfactor</a:t>
            </a:r>
            <a:r>
              <a:rPr lang="en-US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a(t)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4887913"/>
            <a:ext cx="5257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Voor</a:t>
            </a:r>
            <a:r>
              <a:rPr lang="en-US" dirty="0">
                <a:latin typeface="+mn-lt"/>
              </a:rPr>
              <a:t> het </a:t>
            </a:r>
            <a:r>
              <a:rPr lang="en-US" dirty="0" err="1">
                <a:latin typeface="+mn-lt"/>
              </a:rPr>
              <a:t>lijn</a:t>
            </a:r>
            <a:r>
              <a:rPr lang="en-US" dirty="0">
                <a:latin typeface="+mn-lt"/>
              </a:rPr>
              <a:t>-element </a:t>
            </a:r>
            <a:r>
              <a:rPr lang="en-US" dirty="0" err="1">
                <a:latin typeface="+mn-lt"/>
              </a:rPr>
              <a:t>geldt</a:t>
            </a:r>
            <a:endParaRPr lang="en-US" dirty="0">
              <a:latin typeface="+mn-lt"/>
            </a:endParaRP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4881563"/>
            <a:ext cx="441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33400" y="5129213"/>
            <a:ext cx="3276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voor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waarnemer</a:t>
            </a:r>
            <a:r>
              <a:rPr lang="en-US" dirty="0">
                <a:latin typeface="+mn-lt"/>
              </a:rPr>
              <a:t> die </a:t>
            </a:r>
            <a:r>
              <a:rPr lang="en-US" dirty="0" err="1">
                <a:latin typeface="+mn-lt"/>
              </a:rPr>
              <a:t>afstanden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wil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meten</a:t>
            </a:r>
            <a:r>
              <a:rPr lang="en-US" dirty="0">
                <a:latin typeface="+mn-lt"/>
              </a:rPr>
              <a:t> (</a:t>
            </a:r>
            <a:r>
              <a:rPr lang="en-US" i="1" dirty="0" err="1">
                <a:latin typeface="+mn-lt"/>
              </a:rPr>
              <a:t>dt</a:t>
            </a:r>
            <a:r>
              <a:rPr lang="en-US" i="1" dirty="0">
                <a:latin typeface="+mn-lt"/>
              </a:rPr>
              <a:t> = 0</a:t>
            </a:r>
            <a:r>
              <a:rPr lang="en-US" dirty="0">
                <a:latin typeface="+mn-lt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" y="5827713"/>
            <a:ext cx="3276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Eindige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afstand</a:t>
            </a:r>
            <a:endParaRPr lang="en-US" dirty="0">
              <a:latin typeface="+mn-lt"/>
            </a:endParaRPr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5734050"/>
            <a:ext cx="17145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953000" y="5878513"/>
            <a:ext cx="2971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Coördinatenafstand</a:t>
            </a:r>
            <a:r>
              <a:rPr lang="en-US" dirty="0">
                <a:latin typeface="+mn-lt"/>
              </a:rPr>
              <a:t> </a:t>
            </a:r>
            <a:endParaRPr lang="en-US" i="1" dirty="0">
              <a:latin typeface="+mn-lt"/>
            </a:endParaRPr>
          </a:p>
        </p:txBody>
      </p:sp>
      <p:graphicFrame>
        <p:nvGraphicFramePr>
          <p:cNvPr id="23" name="Object 13"/>
          <p:cNvGraphicFramePr>
            <a:graphicFrameLocks noChangeAspect="1"/>
          </p:cNvGraphicFramePr>
          <p:nvPr/>
        </p:nvGraphicFramePr>
        <p:xfrm>
          <a:off x="7188200" y="5881688"/>
          <a:ext cx="355600" cy="311150"/>
        </p:xfrm>
        <a:graphic>
          <a:graphicData uri="http://schemas.openxmlformats.org/presentationml/2006/ole">
            <p:oleObj spid="_x0000_s2050" name="Equation" r:id="rId7" imgW="203040" imgH="177480" progId="Equation.3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953000" y="6335713"/>
            <a:ext cx="3733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Snelheid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waarmee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heelal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uitdijt</a:t>
            </a:r>
            <a:r>
              <a:rPr lang="en-US" dirty="0">
                <a:latin typeface="+mn-lt"/>
              </a:rPr>
              <a:t> </a:t>
            </a:r>
            <a:endParaRPr lang="en-US" i="1" dirty="0">
              <a:latin typeface="+mn-lt"/>
            </a:endParaRPr>
          </a:p>
        </p:txBody>
      </p:sp>
      <p:graphicFrame>
        <p:nvGraphicFramePr>
          <p:cNvPr id="9230" name="Object 14"/>
          <p:cNvGraphicFramePr>
            <a:graphicFrameLocks noChangeAspect="1"/>
          </p:cNvGraphicFramePr>
          <p:nvPr/>
        </p:nvGraphicFramePr>
        <p:xfrm>
          <a:off x="8212138" y="6348413"/>
          <a:ext cx="488950" cy="355600"/>
        </p:xfrm>
        <a:graphic>
          <a:graphicData uri="http://schemas.openxmlformats.org/presentationml/2006/ole">
            <p:oleObj spid="_x0000_s2051" name="Equation" r:id="rId8" imgW="279360" imgH="203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10" grpId="0"/>
      <p:bldP spid="11" grpId="0"/>
      <p:bldP spid="13" grpId="0"/>
      <p:bldP spid="14" grpId="0"/>
      <p:bldP spid="16" grpId="0"/>
      <p:bldP spid="17" grpId="0"/>
      <p:bldP spid="20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Kosmologische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roodverschuiving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3733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Lichtstraal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volgt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lichtachtig</a:t>
            </a:r>
            <a:r>
              <a:rPr lang="en-US" dirty="0">
                <a:latin typeface="+mn-lt"/>
              </a:rPr>
              <a:t> pad (</a:t>
            </a:r>
            <a:r>
              <a:rPr lang="en-US" dirty="0" err="1">
                <a:latin typeface="+mn-lt"/>
              </a:rPr>
              <a:t>neem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langs</a:t>
            </a:r>
            <a:r>
              <a:rPr lang="en-US" dirty="0">
                <a:latin typeface="+mn-lt"/>
              </a:rPr>
              <a:t> x-</a:t>
            </a:r>
            <a:r>
              <a:rPr lang="en-US" dirty="0" err="1">
                <a:latin typeface="+mn-lt"/>
              </a:rPr>
              <a:t>richting</a:t>
            </a:r>
            <a:r>
              <a:rPr lang="en-US" dirty="0">
                <a:latin typeface="+mn-lt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1917700"/>
            <a:ext cx="60960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Lichtstraal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uitgezonden</a:t>
            </a:r>
            <a:r>
              <a:rPr lang="en-US" dirty="0">
                <a:latin typeface="+mn-lt"/>
              </a:rPr>
              <a:t> op </a:t>
            </a:r>
            <a:r>
              <a:rPr lang="en-US" dirty="0" err="1">
                <a:latin typeface="+mn-lt"/>
              </a:rPr>
              <a:t>t</a:t>
            </a:r>
            <a:r>
              <a:rPr lang="en-US" baseline="-25000" dirty="0" err="1">
                <a:latin typeface="+mn-lt"/>
              </a:rPr>
              <a:t>e</a:t>
            </a:r>
            <a:r>
              <a:rPr lang="en-US" dirty="0">
                <a:latin typeface="+mn-lt"/>
              </a:rPr>
              <a:t> (</a:t>
            </a:r>
            <a:r>
              <a:rPr lang="en-US" dirty="0" err="1">
                <a:latin typeface="+mn-lt"/>
              </a:rPr>
              <a:t>emissie</a:t>
            </a:r>
            <a:r>
              <a:rPr lang="en-US" dirty="0">
                <a:latin typeface="+mn-lt"/>
              </a:rPr>
              <a:t>) en </a:t>
            </a:r>
            <a:r>
              <a:rPr lang="en-US" dirty="0" err="1">
                <a:latin typeface="+mn-lt"/>
              </a:rPr>
              <a:t>ontvangen</a:t>
            </a:r>
            <a:r>
              <a:rPr lang="en-US" dirty="0">
                <a:latin typeface="+mn-lt"/>
              </a:rPr>
              <a:t> op t</a:t>
            </a:r>
            <a:r>
              <a:rPr lang="en-US" baseline="-25000" dirty="0">
                <a:latin typeface="+mn-lt"/>
              </a:rPr>
              <a:t>o</a:t>
            </a:r>
          </a:p>
        </p:txBody>
      </p:sp>
      <p:pic>
        <p:nvPicPr>
          <p:cNvPr id="102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249363"/>
            <a:ext cx="25717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3400" y="2233613"/>
            <a:ext cx="7010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Afgelegde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coördinaatafstand</a:t>
            </a:r>
            <a:r>
              <a:rPr lang="en-US" dirty="0">
                <a:latin typeface="+mn-lt"/>
              </a:rPr>
              <a:t> R </a:t>
            </a:r>
            <a:r>
              <a:rPr lang="en-US" dirty="0" err="1">
                <a:latin typeface="+mn-lt"/>
              </a:rPr>
              <a:t>tussen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emissie</a:t>
            </a:r>
            <a:r>
              <a:rPr lang="en-US" dirty="0">
                <a:latin typeface="+mn-lt"/>
              </a:rPr>
              <a:t> en </a:t>
            </a:r>
            <a:r>
              <a:rPr lang="en-US" dirty="0" err="1">
                <a:latin typeface="+mn-lt"/>
              </a:rPr>
              <a:t>ontvangst</a:t>
            </a:r>
            <a:endParaRPr lang="en-US" baseline="-25000" dirty="0">
              <a:latin typeface="+mn-lt"/>
            </a:endParaRPr>
          </a:p>
        </p:txBody>
      </p:sp>
      <p:pic>
        <p:nvPicPr>
          <p:cNvPr id="1025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9913" y="2116138"/>
            <a:ext cx="20764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33400" y="2832100"/>
            <a:ext cx="7010400" cy="646113"/>
            <a:chOff x="533400" y="2832100"/>
            <a:chExt cx="7010400" cy="646113"/>
          </a:xfrm>
        </p:grpSpPr>
        <p:sp>
          <p:nvSpPr>
            <p:cNvPr id="22" name="TextBox 21"/>
            <p:cNvSpPr txBox="1"/>
            <p:nvPr/>
          </p:nvSpPr>
          <p:spPr>
            <a:xfrm>
              <a:off x="533400" y="2832100"/>
              <a:ext cx="7010400" cy="646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+mn-lt"/>
                </a:rPr>
                <a:t>Beschouw</a:t>
              </a:r>
              <a:r>
                <a:rPr lang="en-US" dirty="0">
                  <a:latin typeface="+mn-lt"/>
                </a:rPr>
                <a:t> </a:t>
              </a:r>
              <a:r>
                <a:rPr lang="en-US" dirty="0" err="1">
                  <a:latin typeface="+mn-lt"/>
                </a:rPr>
                <a:t>zender</a:t>
              </a:r>
              <a:r>
                <a:rPr lang="en-US" dirty="0">
                  <a:latin typeface="+mn-lt"/>
                </a:rPr>
                <a:t> op </a:t>
              </a:r>
              <a:r>
                <a:rPr lang="en-US" dirty="0" err="1">
                  <a:latin typeface="+mn-lt"/>
                </a:rPr>
                <a:t>grote</a:t>
              </a:r>
              <a:r>
                <a:rPr lang="en-US" dirty="0">
                  <a:latin typeface="+mn-lt"/>
                </a:rPr>
                <a:t> </a:t>
              </a:r>
              <a:r>
                <a:rPr lang="en-US" dirty="0" err="1">
                  <a:latin typeface="+mn-lt"/>
                </a:rPr>
                <a:t>coördinaatafstand</a:t>
              </a:r>
              <a:r>
                <a:rPr lang="en-US" dirty="0">
                  <a:latin typeface="+mn-lt"/>
                </a:rPr>
                <a:t> R van </a:t>
              </a:r>
              <a:r>
                <a:rPr lang="en-US" dirty="0" err="1">
                  <a:latin typeface="+mn-lt"/>
                </a:rPr>
                <a:t>ontvanger</a:t>
              </a:r>
              <a:endParaRPr lang="en-US" dirty="0">
                <a:latin typeface="+mn-lt"/>
              </a:endParaRPr>
            </a:p>
            <a:p>
              <a:pPr>
                <a:defRPr/>
              </a:pPr>
              <a:r>
                <a:rPr lang="en-US" dirty="0" err="1">
                  <a:latin typeface="+mn-lt"/>
                </a:rPr>
                <a:t>Zender</a:t>
              </a:r>
              <a:r>
                <a:rPr lang="en-US" dirty="0">
                  <a:latin typeface="+mn-lt"/>
                </a:rPr>
                <a:t> </a:t>
              </a:r>
              <a:r>
                <a:rPr lang="en-US" dirty="0" err="1">
                  <a:latin typeface="+mn-lt"/>
                </a:rPr>
                <a:t>stuurt</a:t>
              </a:r>
              <a:r>
                <a:rPr lang="en-US" dirty="0">
                  <a:latin typeface="+mn-lt"/>
                </a:rPr>
                <a:t> 2 </a:t>
              </a:r>
              <a:r>
                <a:rPr lang="en-US" dirty="0" err="1">
                  <a:latin typeface="+mn-lt"/>
                </a:rPr>
                <a:t>pulsen</a:t>
              </a:r>
              <a:r>
                <a:rPr lang="en-US" dirty="0">
                  <a:latin typeface="+mn-lt"/>
                </a:rPr>
                <a:t> met </a:t>
              </a:r>
              <a:r>
                <a:rPr lang="en-US" dirty="0" err="1">
                  <a:latin typeface="+mn-lt"/>
                </a:rPr>
                <a:t>tijdverschil</a:t>
              </a:r>
              <a:r>
                <a:rPr lang="en-US" dirty="0">
                  <a:latin typeface="+mn-lt"/>
                </a:rPr>
                <a:t> </a:t>
              </a:r>
            </a:p>
          </p:txBody>
        </p:sp>
        <p:pic>
          <p:nvPicPr>
            <p:cNvPr id="1436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0413" y="3171825"/>
              <a:ext cx="2667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533400" y="3517900"/>
            <a:ext cx="6934200" cy="368300"/>
            <a:chOff x="533400" y="3517900"/>
            <a:chExt cx="6934200" cy="368300"/>
          </a:xfrm>
        </p:grpSpPr>
        <p:sp>
          <p:nvSpPr>
            <p:cNvPr id="21" name="TextBox 20"/>
            <p:cNvSpPr txBox="1"/>
            <p:nvPr/>
          </p:nvSpPr>
          <p:spPr>
            <a:xfrm>
              <a:off x="533400" y="3517900"/>
              <a:ext cx="6934200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+mn-lt"/>
                </a:rPr>
                <a:t>Ontvanger</a:t>
              </a:r>
              <a:r>
                <a:rPr lang="en-US" dirty="0">
                  <a:latin typeface="+mn-lt"/>
                </a:rPr>
                <a:t> meet        </a:t>
              </a:r>
              <a:r>
                <a:rPr lang="en-US" dirty="0" err="1">
                  <a:latin typeface="+mn-lt"/>
                </a:rPr>
                <a:t>tijdverschil</a:t>
              </a:r>
              <a:r>
                <a:rPr lang="en-US" dirty="0">
                  <a:latin typeface="+mn-lt"/>
                </a:rPr>
                <a:t> (</a:t>
              </a:r>
              <a:r>
                <a:rPr lang="en-US" dirty="0" err="1">
                  <a:latin typeface="+mn-lt"/>
                </a:rPr>
                <a:t>groter</a:t>
              </a:r>
              <a:r>
                <a:rPr lang="en-US" dirty="0">
                  <a:latin typeface="+mn-lt"/>
                </a:rPr>
                <a:t> want </a:t>
              </a:r>
              <a:r>
                <a:rPr lang="en-US" dirty="0" err="1">
                  <a:latin typeface="+mn-lt"/>
                </a:rPr>
                <a:t>heelal</a:t>
              </a:r>
              <a:r>
                <a:rPr lang="en-US" dirty="0">
                  <a:latin typeface="+mn-lt"/>
                </a:rPr>
                <a:t> </a:t>
              </a:r>
              <a:r>
                <a:rPr lang="en-US" dirty="0" err="1">
                  <a:latin typeface="+mn-lt"/>
                </a:rPr>
                <a:t>dijt</a:t>
              </a:r>
              <a:r>
                <a:rPr lang="en-US" dirty="0">
                  <a:latin typeface="+mn-lt"/>
                </a:rPr>
                <a:t> </a:t>
              </a:r>
              <a:r>
                <a:rPr lang="en-US" dirty="0" err="1">
                  <a:latin typeface="+mn-lt"/>
                </a:rPr>
                <a:t>uit</a:t>
              </a:r>
              <a:r>
                <a:rPr lang="en-US" dirty="0">
                  <a:latin typeface="+mn-lt"/>
                </a:rPr>
                <a:t>)</a:t>
              </a:r>
            </a:p>
          </p:txBody>
        </p:sp>
        <p:pic>
          <p:nvPicPr>
            <p:cNvPr id="1436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46325" y="3594100"/>
              <a:ext cx="2952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14"/>
          <p:cNvSpPr txBox="1"/>
          <p:nvPr/>
        </p:nvSpPr>
        <p:spPr>
          <a:xfrm>
            <a:off x="533400" y="3910013"/>
            <a:ext cx="8382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Coördinaatafstand</a:t>
            </a:r>
            <a:r>
              <a:rPr lang="en-US" dirty="0"/>
              <a:t> </a:t>
            </a:r>
            <a:r>
              <a:rPr lang="en-US" dirty="0" err="1">
                <a:latin typeface="+mn-lt"/>
              </a:rPr>
              <a:t>verandert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niet</a:t>
            </a:r>
            <a:r>
              <a:rPr lang="en-US" dirty="0">
                <a:latin typeface="+mn-lt"/>
              </a:rPr>
              <a:t> (</a:t>
            </a:r>
            <a:r>
              <a:rPr lang="en-US" dirty="0" err="1">
                <a:latin typeface="+mn-lt"/>
              </a:rPr>
              <a:t>meebewegend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stelsel</a:t>
            </a:r>
            <a:r>
              <a:rPr lang="en-US" dirty="0">
                <a:latin typeface="+mn-lt"/>
              </a:rPr>
              <a:t> – </a:t>
            </a:r>
            <a:r>
              <a:rPr lang="en-US" dirty="0" err="1">
                <a:latin typeface="+mn-lt"/>
              </a:rPr>
              <a:t>comoving</a:t>
            </a:r>
            <a:r>
              <a:rPr lang="en-US" dirty="0">
                <a:latin typeface="+mn-lt"/>
              </a:rPr>
              <a:t> frame)</a:t>
            </a:r>
          </a:p>
        </p:txBody>
      </p:sp>
      <p:sp>
        <p:nvSpPr>
          <p:cNvPr id="10254" name="Right Arrow 11"/>
          <p:cNvSpPr>
            <a:spLocks noChangeArrowheads="1"/>
          </p:cNvSpPr>
          <p:nvPr/>
        </p:nvSpPr>
        <p:spPr bwMode="auto">
          <a:xfrm>
            <a:off x="685800" y="44323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025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1613" y="4279900"/>
            <a:ext cx="2428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71975" y="4319588"/>
            <a:ext cx="46958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7" name="Right Arrow 11"/>
          <p:cNvSpPr>
            <a:spLocks noChangeArrowheads="1"/>
          </p:cNvSpPr>
          <p:nvPr/>
        </p:nvSpPr>
        <p:spPr bwMode="auto">
          <a:xfrm>
            <a:off x="685800" y="505142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025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52575" y="4953000"/>
            <a:ext cx="2714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533400" y="5551488"/>
            <a:ext cx="5105400" cy="369887"/>
            <a:chOff x="533400" y="5551488"/>
            <a:chExt cx="5105400" cy="369887"/>
          </a:xfrm>
        </p:grpSpPr>
        <p:sp>
          <p:nvSpPr>
            <p:cNvPr id="24" name="TextBox 23"/>
            <p:cNvSpPr txBox="1"/>
            <p:nvPr/>
          </p:nvSpPr>
          <p:spPr>
            <a:xfrm>
              <a:off x="533400" y="5551488"/>
              <a:ext cx="51054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+mn-lt"/>
                </a:rPr>
                <a:t>Neem</a:t>
              </a:r>
              <a:r>
                <a:rPr lang="en-US" dirty="0">
                  <a:latin typeface="+mn-lt"/>
                </a:rPr>
                <a:t> </a:t>
              </a:r>
              <a:r>
                <a:rPr lang="en-US" dirty="0" err="1">
                  <a:latin typeface="+mn-lt"/>
                </a:rPr>
                <a:t>aan</a:t>
              </a:r>
              <a:r>
                <a:rPr lang="en-US" dirty="0">
                  <a:latin typeface="+mn-lt"/>
                </a:rPr>
                <a:t>      en      </a:t>
              </a:r>
              <a:r>
                <a:rPr lang="en-US" dirty="0" err="1">
                  <a:latin typeface="+mn-lt"/>
                </a:rPr>
                <a:t>zo</a:t>
              </a:r>
              <a:r>
                <a:rPr lang="en-US" dirty="0">
                  <a:latin typeface="+mn-lt"/>
                </a:rPr>
                <a:t> </a:t>
              </a:r>
              <a:r>
                <a:rPr lang="en-US" dirty="0" err="1">
                  <a:latin typeface="+mn-lt"/>
                </a:rPr>
                <a:t>klein</a:t>
              </a:r>
              <a:r>
                <a:rPr lang="en-US" dirty="0">
                  <a:latin typeface="+mn-lt"/>
                </a:rPr>
                <a:t> </a:t>
              </a:r>
              <a:r>
                <a:rPr lang="en-US" dirty="0" err="1">
                  <a:latin typeface="+mn-lt"/>
                </a:rPr>
                <a:t>dat</a:t>
              </a:r>
              <a:r>
                <a:rPr lang="en-US" dirty="0">
                  <a:latin typeface="+mn-lt"/>
                </a:rPr>
                <a:t>       constant</a:t>
              </a:r>
            </a:p>
          </p:txBody>
        </p:sp>
        <p:pic>
          <p:nvPicPr>
            <p:cNvPr id="14363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47838" y="5608638"/>
              <a:ext cx="2667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4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41563" y="5632450"/>
              <a:ext cx="2952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5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05250" y="5618163"/>
              <a:ext cx="37147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63" name="Right Arrow 11"/>
          <p:cNvSpPr>
            <a:spLocks noChangeArrowheads="1"/>
          </p:cNvSpPr>
          <p:nvPr/>
        </p:nvSpPr>
        <p:spPr bwMode="auto">
          <a:xfrm>
            <a:off x="5410200" y="5592763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026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10300" y="5486400"/>
            <a:ext cx="11049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3886200" y="4419600"/>
            <a:ext cx="685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met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3400" y="6159500"/>
            <a:ext cx="5791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geldt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dus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kosmologische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roodverschuiving</a:t>
            </a:r>
            <a:endParaRPr lang="en-US" dirty="0">
              <a:latin typeface="+mn-lt"/>
            </a:endParaRPr>
          </a:p>
        </p:txBody>
      </p:sp>
      <p:pic>
        <p:nvPicPr>
          <p:cNvPr id="10267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2738" y="6115050"/>
            <a:ext cx="17335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7239000" y="6172200"/>
            <a:ext cx="1981200" cy="369888"/>
            <a:chOff x="7239000" y="6172200"/>
            <a:chExt cx="1981200" cy="369888"/>
          </a:xfrm>
        </p:grpSpPr>
        <p:sp>
          <p:nvSpPr>
            <p:cNvPr id="33" name="TextBox 32"/>
            <p:cNvSpPr txBox="1"/>
            <p:nvPr/>
          </p:nvSpPr>
          <p:spPr>
            <a:xfrm>
              <a:off x="7239000" y="6172200"/>
              <a:ext cx="19812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(                 )</a:t>
              </a:r>
            </a:p>
          </p:txBody>
        </p:sp>
        <p:pic>
          <p:nvPicPr>
            <p:cNvPr id="14361" name="Picture 1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431088" y="6219825"/>
              <a:ext cx="99060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1" grpId="0"/>
      <p:bldP spid="15" grpId="0"/>
      <p:bldP spid="10254" grpId="0" animBg="1"/>
      <p:bldP spid="10257" grpId="0" animBg="1"/>
      <p:bldP spid="10263" grpId="0" animBg="1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Wet van Hubble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30067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Roodverschuiving</a:t>
            </a:r>
            <a:r>
              <a:rPr lang="en-US" dirty="0">
                <a:latin typeface="+mn-lt"/>
              </a:rPr>
              <a:t> in </a:t>
            </a:r>
            <a:r>
              <a:rPr lang="en-US" dirty="0" err="1">
                <a:latin typeface="+mn-lt"/>
              </a:rPr>
              <a:t>specta</a:t>
            </a:r>
            <a:endParaRPr lang="en-US" dirty="0">
              <a:latin typeface="+mn-lt"/>
            </a:endParaRPr>
          </a:p>
        </p:txBody>
      </p:sp>
      <p:pic>
        <p:nvPicPr>
          <p:cNvPr id="11274" name="Picture 10" descr="C:\Documents and Settings\jo\Desktop\hubble_29dat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7088" y="2057400"/>
            <a:ext cx="25003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 descr="C:\Documents and Settings\jo\Desktop\HubbleFig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981200"/>
            <a:ext cx="267970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2" descr="C:\Documents and Settings\jo\Desktop\1816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33242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898525"/>
            <a:ext cx="42672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33400" y="1905000"/>
            <a:ext cx="23479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Hubble’s </a:t>
            </a:r>
            <a:r>
              <a:rPr lang="en-US" dirty="0" err="1">
                <a:latin typeface="+mn-lt"/>
              </a:rPr>
              <a:t>orginal</a:t>
            </a:r>
            <a:r>
              <a:rPr lang="en-US" dirty="0">
                <a:latin typeface="+mn-lt"/>
              </a:rPr>
              <a:t> data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" y="2220913"/>
            <a:ext cx="2120900" cy="8937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Standaardkaarsen</a:t>
            </a:r>
            <a:endParaRPr lang="en-US" dirty="0">
              <a:latin typeface="+mn-lt"/>
            </a:endParaRPr>
          </a:p>
          <a:p>
            <a:pPr>
              <a:defRPr/>
            </a:pPr>
            <a:r>
              <a:rPr lang="en-US" sz="1600" dirty="0">
                <a:latin typeface="+mn-lt"/>
              </a:rPr>
              <a:t>   Cepheid </a:t>
            </a:r>
            <a:r>
              <a:rPr lang="en-US" sz="1600" dirty="0" err="1">
                <a:latin typeface="+mn-lt"/>
              </a:rPr>
              <a:t>variabelen</a:t>
            </a:r>
            <a:endParaRPr lang="en-US" sz="1600" dirty="0">
              <a:latin typeface="+mn-lt"/>
            </a:endParaRPr>
          </a:p>
          <a:p>
            <a:pPr>
              <a:defRPr/>
            </a:pPr>
            <a:r>
              <a:rPr lang="en-US" sz="1600" dirty="0">
                <a:latin typeface="+mn-lt"/>
              </a:rPr>
              <a:t>   Supernovae </a:t>
            </a:r>
            <a:r>
              <a:rPr lang="en-US" sz="1600" dirty="0" err="1">
                <a:latin typeface="+mn-lt"/>
              </a:rPr>
              <a:t>Ia</a:t>
            </a:r>
            <a:endParaRPr lang="en-US" sz="16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5075" y="5649913"/>
            <a:ext cx="26352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Expansie</a:t>
            </a:r>
            <a:r>
              <a:rPr lang="en-US" dirty="0">
                <a:latin typeface="+mn-lt"/>
              </a:rPr>
              <a:t> van het </a:t>
            </a:r>
            <a:r>
              <a:rPr lang="en-US" dirty="0" err="1">
                <a:latin typeface="+mn-lt"/>
              </a:rPr>
              <a:t>heelal</a:t>
            </a:r>
            <a:endParaRPr lang="en-US" dirty="0">
              <a:latin typeface="+mn-lt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588125" y="4876800"/>
            <a:ext cx="2300288" cy="1981200"/>
            <a:chOff x="6587728" y="4876800"/>
            <a:chExt cx="2301081" cy="1981200"/>
          </a:xfrm>
        </p:grpSpPr>
        <p:pic>
          <p:nvPicPr>
            <p:cNvPr id="15373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87728" y="4876800"/>
              <a:ext cx="2301081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4" name="Rectangle 19"/>
            <p:cNvSpPr>
              <a:spLocks noChangeArrowheads="1"/>
            </p:cNvSpPr>
            <p:nvPr/>
          </p:nvSpPr>
          <p:spPr bwMode="auto">
            <a:xfrm>
              <a:off x="7315200" y="4953000"/>
              <a:ext cx="838200" cy="1524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19790</TotalTime>
  <Words>1197</Words>
  <Application>Microsoft Office PowerPoint</Application>
  <PresentationFormat>Letter Paper (8.5x11 in)</PresentationFormat>
  <Paragraphs>246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Symbol</vt:lpstr>
      <vt:lpstr>Arial</vt:lpstr>
      <vt:lpstr>Arial Rounded MT Bold</vt:lpstr>
      <vt:lpstr>Times</vt:lpstr>
      <vt:lpstr>Arial Unicode MS</vt:lpstr>
      <vt:lpstr>Times New Roman</vt:lpstr>
      <vt:lpstr>Default Design</vt:lpstr>
      <vt:lpstr>Photo Editor Photo</vt:lpstr>
      <vt:lpstr>Microsoft Equation 3.0</vt:lpstr>
      <vt:lpstr>Slide 1</vt:lpstr>
      <vt:lpstr>Slide 2</vt:lpstr>
      <vt:lpstr>Relativistische kosmologie</vt:lpstr>
      <vt:lpstr>Isotropie van heelal</vt:lpstr>
      <vt:lpstr>Isotropie van heelal: CMBR en WMAP</vt:lpstr>
      <vt:lpstr>Isotropie van heelal: materieverdeling</vt:lpstr>
      <vt:lpstr>Kosmologisch principe en metriek</vt:lpstr>
      <vt:lpstr>Kosmologische roodverschuiving</vt:lpstr>
      <vt:lpstr>Wet van Hubble</vt:lpstr>
      <vt:lpstr>Wet van Hubble</vt:lpstr>
      <vt:lpstr>Friedmannvergelijkingen</vt:lpstr>
      <vt:lpstr>Oerknal en Friedmannvergelijkingen</vt:lpstr>
      <vt:lpstr>Energiedichtheid in heelal</vt:lpstr>
      <vt:lpstr>Heelal gedomineerd door koude materie</vt:lpstr>
      <vt:lpstr>Heelal gedomineerd door straling</vt:lpstr>
      <vt:lpstr>Heelal gedomineerd door L</vt:lpstr>
      <vt:lpstr>Standaardmodel van de kosmologie</vt:lpstr>
      <vt:lpstr>Standaardmodel van de kosmologie</vt:lpstr>
      <vt:lpstr>Baryogenese</vt:lpstr>
      <vt:lpstr>Geschiedenis heelal</vt:lpstr>
      <vt:lpstr>Primordiale nucleosynthese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Visie HEF</dc:title>
  <dc:creator>Jo van den Brand</dc:creator>
  <cp:lastModifiedBy>van den Brand</cp:lastModifiedBy>
  <cp:revision>950</cp:revision>
  <cp:lastPrinted>2002-09-13T18:52:55Z</cp:lastPrinted>
  <dcterms:created xsi:type="dcterms:W3CDTF">2001-01-08T10:28:24Z</dcterms:created>
  <dcterms:modified xsi:type="dcterms:W3CDTF">2010-04-10T13:52:47Z</dcterms:modified>
</cp:coreProperties>
</file>