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4187" r:id="rId2"/>
  </p:sldMasterIdLst>
  <p:notesMasterIdLst>
    <p:notesMasterId r:id="rId55"/>
  </p:notesMasterIdLst>
  <p:handoutMasterIdLst>
    <p:handoutMasterId r:id="rId56"/>
  </p:handoutMasterIdLst>
  <p:sldIdLst>
    <p:sldId id="310" r:id="rId3"/>
    <p:sldId id="699" r:id="rId4"/>
    <p:sldId id="841" r:id="rId5"/>
    <p:sldId id="840" r:id="rId6"/>
    <p:sldId id="763" r:id="rId7"/>
    <p:sldId id="859" r:id="rId8"/>
    <p:sldId id="851" r:id="rId9"/>
    <p:sldId id="860" r:id="rId10"/>
    <p:sldId id="861" r:id="rId11"/>
    <p:sldId id="863" r:id="rId12"/>
    <p:sldId id="865" r:id="rId13"/>
    <p:sldId id="870" r:id="rId14"/>
    <p:sldId id="874" r:id="rId15"/>
    <p:sldId id="875" r:id="rId16"/>
    <p:sldId id="880" r:id="rId17"/>
    <p:sldId id="881" r:id="rId18"/>
    <p:sldId id="882" r:id="rId19"/>
    <p:sldId id="884" r:id="rId20"/>
    <p:sldId id="887" r:id="rId21"/>
    <p:sldId id="888" r:id="rId22"/>
    <p:sldId id="890" r:id="rId23"/>
    <p:sldId id="894" r:id="rId24"/>
    <p:sldId id="898" r:id="rId25"/>
    <p:sldId id="902" r:id="rId26"/>
    <p:sldId id="903" r:id="rId27"/>
    <p:sldId id="852" r:id="rId28"/>
    <p:sldId id="853" r:id="rId29"/>
    <p:sldId id="854" r:id="rId30"/>
    <p:sldId id="855" r:id="rId31"/>
    <p:sldId id="904" r:id="rId32"/>
    <p:sldId id="905" r:id="rId33"/>
    <p:sldId id="906" r:id="rId34"/>
    <p:sldId id="907" r:id="rId35"/>
    <p:sldId id="908" r:id="rId36"/>
    <p:sldId id="909" r:id="rId37"/>
    <p:sldId id="910" r:id="rId38"/>
    <p:sldId id="911" r:id="rId39"/>
    <p:sldId id="912" r:id="rId40"/>
    <p:sldId id="922" r:id="rId41"/>
    <p:sldId id="913" r:id="rId42"/>
    <p:sldId id="914" r:id="rId43"/>
    <p:sldId id="915" r:id="rId44"/>
    <p:sldId id="916" r:id="rId45"/>
    <p:sldId id="917" r:id="rId46"/>
    <p:sldId id="918" r:id="rId47"/>
    <p:sldId id="919" r:id="rId48"/>
    <p:sldId id="920" r:id="rId49"/>
    <p:sldId id="921" r:id="rId50"/>
    <p:sldId id="923" r:id="rId51"/>
    <p:sldId id="926" r:id="rId52"/>
    <p:sldId id="924" r:id="rId53"/>
    <p:sldId id="925" r:id="rId54"/>
  </p:sldIdLst>
  <p:sldSz cx="9144000" cy="6858000" type="letter"/>
  <p:notesSz cx="7035800" cy="91948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ymbol" panose="05050102010706020507" pitchFamily="18" charset="2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ymbol" panose="05050102010706020507" pitchFamily="18" charset="2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ymbol" panose="05050102010706020507" pitchFamily="18" charset="2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ymbol" panose="05050102010706020507" pitchFamily="18" charset="2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Symbol" panose="05050102010706020507" pitchFamily="18" charset="2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Symbol" panose="05050102010706020507" pitchFamily="18" charset="2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Symbol" panose="05050102010706020507" pitchFamily="18" charset="2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Symbol" panose="05050102010706020507" pitchFamily="18" charset="2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Symbol" panose="05050102010706020507" pitchFamily="18" charset="2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96">
          <p15:clr>
            <a:srgbClr val="A4A3A4"/>
          </p15:clr>
        </p15:guide>
        <p15:guide id="2" pos="221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EFCAC"/>
    <a:srgbClr val="FFFFCC"/>
    <a:srgbClr val="CCFF66"/>
    <a:srgbClr val="CC0000"/>
    <a:srgbClr val="003300"/>
    <a:srgbClr val="800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122" autoAdjust="0"/>
  </p:normalViewPr>
  <p:slideViewPr>
    <p:cSldViewPr>
      <p:cViewPr varScale="1">
        <p:scale>
          <a:sx n="120" d="100"/>
          <a:sy n="120" d="100"/>
        </p:scale>
        <p:origin x="96" y="7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125" d="100"/>
          <a:sy n="125" d="100"/>
        </p:scale>
        <p:origin x="-4854" y="-90"/>
      </p:cViewPr>
      <p:guideLst>
        <p:guide orient="horz" pos="2896"/>
        <p:guide pos="221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4.xml"/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4" Type="http://schemas.openxmlformats.org/officeDocument/2006/relationships/image" Target="../media/image69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5" Type="http://schemas.openxmlformats.org/officeDocument/2006/relationships/image" Target="../media/image74.wmf"/><Relationship Id="rId4" Type="http://schemas.openxmlformats.org/officeDocument/2006/relationships/image" Target="../media/image73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76.wmf"/><Relationship Id="rId1" Type="http://schemas.openxmlformats.org/officeDocument/2006/relationships/image" Target="../media/image7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6213" y="0"/>
            <a:ext cx="30495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34425"/>
            <a:ext cx="30495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8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6213" y="8734425"/>
            <a:ext cx="30495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2911F28F-BEA7-4B4C-9B70-21C2752414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34902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95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86213" y="0"/>
            <a:ext cx="30495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r" defTabSz="92710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8975"/>
            <a:ext cx="4597400" cy="3448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8213" y="4367213"/>
            <a:ext cx="5159375" cy="413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34425"/>
            <a:ext cx="304958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defTabSz="927100">
              <a:defRPr sz="1200">
                <a:latin typeface="Times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86213" y="8734425"/>
            <a:ext cx="3049587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>
              <a:defRPr sz="1200" smtClean="0">
                <a:latin typeface="Times" panose="02020603050405020304" pitchFamily="18" charset="0"/>
              </a:defRPr>
            </a:lvl1pPr>
          </a:lstStyle>
          <a:p>
            <a:pPr>
              <a:defRPr/>
            </a:pPr>
            <a:fld id="{F960C0EB-AF7F-481B-8943-C6ED6C667C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15716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defTabSz="927100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defTabSz="927100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defTabSz="927100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defTabSz="927100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fld id="{E638A317-587B-4612-B835-83927F2E1E8D}" type="slidenum">
              <a:rPr lang="en-US" altLang="en-US">
                <a:latin typeface="Times" panose="02020603050405020304" pitchFamily="18" charset="0"/>
              </a:rPr>
              <a:pPr/>
              <a:t>1</a:t>
            </a:fld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</p:spTree>
    <p:extLst>
      <p:ext uri="{BB962C8B-B14F-4D97-AF65-F5344CB8AC3E}">
        <p14:creationId xmlns:p14="http://schemas.microsoft.com/office/powerpoint/2010/main" val="15975389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defTabSz="927100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defTabSz="927100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defTabSz="927100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defTabSz="927100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fld id="{B8BFE08D-D5B7-4D80-B27B-1AA88BA85CCE}" type="slidenum">
              <a:rPr lang="en-US" altLang="en-US">
                <a:latin typeface="Times New Roman" panose="02020603050405020304" pitchFamily="18" charset="0"/>
              </a:rPr>
              <a:pPr/>
              <a:t>10</a:t>
            </a:fld>
            <a:endParaRPr lang="en-US" altLang="en-US">
              <a:latin typeface="Times New Roman" panose="02020603050405020304" pitchFamily="18" charset="0"/>
            </a:endParaRPr>
          </a:p>
        </p:txBody>
      </p:sp>
      <p:sp>
        <p:nvSpPr>
          <p:cNvPr id="33795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2051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2130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>
              <a:latin typeface="Times New Roman" panose="02020603050405020304" pitchFamily="18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defTabSz="927100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defTabSz="927100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defTabSz="927100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defTabSz="927100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fld id="{6B6BF0F4-468F-4B4F-89BE-AF9820C124C7}" type="slidenum">
              <a:rPr lang="en-US" altLang="en-US">
                <a:latin typeface="Times New Roman" panose="02020603050405020304" pitchFamily="18" charset="0"/>
              </a:rPr>
              <a:pPr/>
              <a:t>11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1190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>
              <a:latin typeface="Times New Roman" panose="02020603050405020304" pitchFamily="18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defTabSz="927100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defTabSz="927100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defTabSz="927100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defTabSz="927100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fld id="{A29CB6C5-9DC2-40E3-88FE-53DD2DBFF440}" type="slidenum">
              <a:rPr lang="en-US" altLang="en-US">
                <a:latin typeface="Times New Roman" panose="02020603050405020304" pitchFamily="18" charset="0"/>
              </a:rPr>
              <a:pPr/>
              <a:t>12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5414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>
              <a:latin typeface="Times New Roman" panose="02020603050405020304" pitchFamily="18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defTabSz="927100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defTabSz="927100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defTabSz="927100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defTabSz="927100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fld id="{3F6344AF-9B3A-4899-BB2E-60B9BE053A3A}" type="slidenum">
              <a:rPr lang="en-US" altLang="en-US">
                <a:latin typeface="Times New Roman" panose="02020603050405020304" pitchFamily="18" charset="0"/>
              </a:rPr>
              <a:pPr/>
              <a:t>13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9398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>
              <a:latin typeface="Times New Roman" panose="02020603050405020304" pitchFamily="18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defTabSz="927100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defTabSz="927100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defTabSz="927100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defTabSz="927100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fld id="{1FC09D85-3E73-4764-AA10-0D891DF394A9}" type="slidenum">
              <a:rPr lang="en-US" altLang="en-US">
                <a:latin typeface="Times New Roman" panose="02020603050405020304" pitchFamily="18" charset="0"/>
              </a:rPr>
              <a:pPr/>
              <a:t>14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5437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>
              <a:latin typeface="Times New Roman" panose="02020603050405020304" pitchFamily="18" charset="0"/>
            </a:endParaRP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defTabSz="927100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defTabSz="927100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defTabSz="927100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defTabSz="927100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fld id="{3FD0AC0A-D88D-40DD-BF99-C2D458316101}" type="slidenum">
              <a:rPr lang="en-US" altLang="en-US">
                <a:latin typeface="Times New Roman" panose="02020603050405020304" pitchFamily="18" charset="0"/>
              </a:rPr>
              <a:pPr/>
              <a:t>15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6940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>
              <a:latin typeface="Times New Roman" panose="02020603050405020304" pitchFamily="18" charset="0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defTabSz="927100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defTabSz="927100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defTabSz="927100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defTabSz="927100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fld id="{40AAD053-CDBD-408D-8052-C6DD4675C043}" type="slidenum">
              <a:rPr lang="en-US" altLang="en-US">
                <a:latin typeface="Times New Roman" panose="02020603050405020304" pitchFamily="18" charset="0"/>
              </a:rPr>
              <a:pPr/>
              <a:t>16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0640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defTabSz="927100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defTabSz="927100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defTabSz="927100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defTabSz="927100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fld id="{C4DF3736-4578-458F-805D-45154BCF0CE1}" type="slidenum">
              <a:rPr lang="en-US" altLang="en-US">
                <a:latin typeface="Times" panose="02020603050405020304" pitchFamily="18" charset="0"/>
              </a:rPr>
              <a:pPr/>
              <a:t>17</a:t>
            </a:fld>
            <a:endParaRPr lang="en-US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2212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defTabSz="927100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defTabSz="927100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defTabSz="927100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defTabSz="927100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fld id="{2C3829D8-B9E1-4D0F-A61B-46E27BAFD587}" type="slidenum">
              <a:rPr lang="en-US" altLang="en-US">
                <a:latin typeface="Times" panose="02020603050405020304" pitchFamily="18" charset="0"/>
              </a:rPr>
              <a:pPr/>
              <a:t>18</a:t>
            </a:fld>
            <a:endParaRPr lang="en-US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8567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defTabSz="927100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defTabSz="927100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defTabSz="927100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defTabSz="927100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fld id="{16F6653D-4752-4E3F-9EB3-A02BE5A1658F}" type="slidenum">
              <a:rPr lang="en-US" altLang="en-US">
                <a:latin typeface="Times" panose="02020603050405020304" pitchFamily="18" charset="0"/>
              </a:rPr>
              <a:pPr/>
              <a:t>19</a:t>
            </a:fld>
            <a:endParaRPr lang="en-US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7256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defTabSz="927100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defTabSz="927100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defTabSz="927100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defTabSz="927100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fld id="{84537FA1-CBF1-4DC6-A575-F707845AD447}" type="slidenum">
              <a:rPr lang="en-US" altLang="en-US">
                <a:latin typeface="Times" panose="02020603050405020304" pitchFamily="18" charset="0"/>
              </a:rPr>
              <a:pPr/>
              <a:t>2</a:t>
            </a:fld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</p:spTree>
    <p:extLst>
      <p:ext uri="{BB962C8B-B14F-4D97-AF65-F5344CB8AC3E}">
        <p14:creationId xmlns:p14="http://schemas.microsoft.com/office/powerpoint/2010/main" val="17188204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defTabSz="927100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defTabSz="927100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defTabSz="927100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defTabSz="927100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fld id="{454D4A9E-BD8F-4718-9F5A-C68ACC4622CC}" type="slidenum">
              <a:rPr lang="en-US" altLang="en-US">
                <a:latin typeface="Times" panose="02020603050405020304" pitchFamily="18" charset="0"/>
              </a:rPr>
              <a:pPr/>
              <a:t>20</a:t>
            </a:fld>
            <a:endParaRPr lang="en-US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5332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defTabSz="927100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defTabSz="927100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defTabSz="927100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defTabSz="927100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fld id="{AE979D67-DB67-485E-A4D4-3F80701D7D3F}" type="slidenum">
              <a:rPr lang="en-US" altLang="en-US">
                <a:latin typeface="Times" panose="02020603050405020304" pitchFamily="18" charset="0"/>
              </a:rPr>
              <a:pPr/>
              <a:t>21</a:t>
            </a:fld>
            <a:endParaRPr lang="en-US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07442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defTabSz="927100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defTabSz="927100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defTabSz="927100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defTabSz="927100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fld id="{F728F9E6-3A27-4E92-AE1D-B3A0AE9CD061}" type="slidenum">
              <a:rPr lang="en-US" altLang="en-US">
                <a:latin typeface="Times" panose="02020603050405020304" pitchFamily="18" charset="0"/>
              </a:rPr>
              <a:pPr/>
              <a:t>22</a:t>
            </a:fld>
            <a:endParaRPr lang="en-US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8703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defTabSz="927100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defTabSz="927100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defTabSz="927100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defTabSz="927100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fld id="{56A74DA0-3B8B-419B-B0D5-D3EB1B5CE69B}" type="slidenum">
              <a:rPr lang="en-US" altLang="en-US">
                <a:latin typeface="Times" panose="02020603050405020304" pitchFamily="18" charset="0"/>
              </a:rPr>
              <a:pPr/>
              <a:t>23</a:t>
            </a:fld>
            <a:endParaRPr lang="en-US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0696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defTabSz="927100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defTabSz="927100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defTabSz="927100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defTabSz="927100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fld id="{D784DDC4-C550-48DF-AF15-33DD9B4B47D1}" type="slidenum">
              <a:rPr lang="en-US" altLang="en-US">
                <a:latin typeface="Times" panose="02020603050405020304" pitchFamily="18" charset="0"/>
              </a:rPr>
              <a:pPr/>
              <a:t>24</a:t>
            </a:fld>
            <a:endParaRPr lang="en-US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4767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l-NL" altLang="en-US" smtClean="0"/>
              <a:t>Copernicus: 1473 – 1543, Polen, heliocentrische kosmologie (net voor hij stierf), start van moderne astronomie</a:t>
            </a:r>
          </a:p>
          <a:p>
            <a:r>
              <a:rPr lang="nl-NL" altLang="en-US" smtClean="0"/>
              <a:t>Tycho Brahe: 1546 – 1601, Denemarken, laatste blote oog astronoom, precieze waarnemingen, De nova stelle (new stars; SN1572; geen parallax) zijn geen atmosferische dingen, geo-heliocentrische kosmologie</a:t>
            </a:r>
          </a:p>
          <a:p>
            <a:r>
              <a:rPr lang="nl-NL" altLang="en-US" smtClean="0"/>
              <a:t>Kepler: 1571 – 1630, Duitsland, assistent van Tycho Braje, verbeterde de telescoop, wetten van Kepler, SN1604</a:t>
            </a:r>
          </a:p>
          <a:p>
            <a:r>
              <a:rPr lang="nl-NL" altLang="en-US" smtClean="0"/>
              <a:t>Galileo: 1564 – 1642, vader van moderne natuurkunde…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defTabSz="927100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defTabSz="927100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defTabSz="927100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defTabSz="927100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fld id="{FAB4E2A6-5888-4162-AB1C-B650C638121E}" type="slidenum">
              <a:rPr lang="en-US" altLang="en-US">
                <a:latin typeface="Times" panose="02020603050405020304" pitchFamily="18" charset="0"/>
              </a:rPr>
              <a:pPr/>
              <a:t>25</a:t>
            </a:fld>
            <a:endParaRPr lang="en-US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3663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defTabSz="927100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defTabSz="927100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defTabSz="927100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defTabSz="927100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fld id="{2B3D8268-4087-44ED-88D9-B8A386ACBF88}" type="slidenum">
              <a:rPr lang="en-US" altLang="en-US">
                <a:latin typeface="Times" panose="02020603050405020304" pitchFamily="18" charset="0"/>
              </a:rPr>
              <a:pPr/>
              <a:t>26</a:t>
            </a:fld>
            <a:endParaRPr lang="en-US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98292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defTabSz="927100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defTabSz="927100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defTabSz="927100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defTabSz="927100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fld id="{E397E3B8-13DB-4DB9-96DD-420BB3695202}" type="slidenum">
              <a:rPr lang="en-US" altLang="en-US">
                <a:latin typeface="Times" panose="02020603050405020304" pitchFamily="18" charset="0"/>
              </a:rPr>
              <a:pPr/>
              <a:t>27</a:t>
            </a:fld>
            <a:endParaRPr lang="en-US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38570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defTabSz="927100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defTabSz="927100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defTabSz="927100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defTabSz="927100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fld id="{05D398E1-35E6-4D60-A098-5C6B4670DABC}" type="slidenum">
              <a:rPr lang="en-US" altLang="en-US">
                <a:latin typeface="Times" panose="02020603050405020304" pitchFamily="18" charset="0"/>
              </a:rPr>
              <a:pPr/>
              <a:t>28</a:t>
            </a:fld>
            <a:endParaRPr lang="en-US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80798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defTabSz="927100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defTabSz="927100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defTabSz="927100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defTabSz="927100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fld id="{3EA79236-8846-4BF8-B476-9D773229AC7C}" type="slidenum">
              <a:rPr lang="en-US" altLang="en-US">
                <a:latin typeface="Times" panose="02020603050405020304" pitchFamily="18" charset="0"/>
              </a:rPr>
              <a:pPr/>
              <a:t>29</a:t>
            </a:fld>
            <a:endParaRPr lang="en-US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4830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defTabSz="927100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defTabSz="927100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defTabSz="927100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defTabSz="927100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fld id="{F8B3DD74-96B4-4095-B640-B806AF234461}" type="slidenum">
              <a:rPr lang="en-US" altLang="en-US">
                <a:latin typeface="Times" panose="02020603050405020304" pitchFamily="18" charset="0"/>
              </a:rPr>
              <a:pPr/>
              <a:t>3</a:t>
            </a:fld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</p:spTree>
    <p:extLst>
      <p:ext uri="{BB962C8B-B14F-4D97-AF65-F5344CB8AC3E}">
        <p14:creationId xmlns:p14="http://schemas.microsoft.com/office/powerpoint/2010/main" val="27053214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l-NL" altLang="en-US" smtClean="0"/>
              <a:t>Copernicus: 1473 – 1543, Polen, heliocentrische kosmologie (net voor hij stierf), start van moderne astronomie</a:t>
            </a:r>
          </a:p>
          <a:p>
            <a:r>
              <a:rPr lang="nl-NL" altLang="en-US" smtClean="0"/>
              <a:t>Tycho Brahe: 1546 – 1601, Denemarken, laatste blote oog astronoom, precieze waarnemingen, De nova stelle (new stars; SN1572; geen parallax) zijn geen atmosferische dingen, geo-heliocentrische kosmologie</a:t>
            </a:r>
          </a:p>
          <a:p>
            <a:r>
              <a:rPr lang="nl-NL" altLang="en-US" smtClean="0"/>
              <a:t>Kepler: 1571 – 1630, Duitsland, assistent van Tycho Braje, verbeterde de telescoop, wetten van Kepler, SN1604</a:t>
            </a:r>
          </a:p>
          <a:p>
            <a:r>
              <a:rPr lang="nl-NL" altLang="en-US" smtClean="0"/>
              <a:t>Galileo: 1564 – 1642, vader van moderne natuurkunde…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defTabSz="927100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defTabSz="927100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defTabSz="927100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defTabSz="927100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fld id="{FAB4E2A6-5888-4162-AB1C-B650C638121E}" type="slidenum">
              <a:rPr lang="en-US" altLang="en-US">
                <a:latin typeface="Times" panose="02020603050405020304" pitchFamily="18" charset="0"/>
              </a:rPr>
              <a:pPr/>
              <a:t>30</a:t>
            </a:fld>
            <a:endParaRPr lang="en-US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983253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54311CA0-2A0E-48F2-9381-34B3D7576AA5}" type="slidenum">
              <a:rPr lang="nl-NL" altLang="en-US" sz="1200" smtClean="0">
                <a:latin typeface="Times New Roman" pitchFamily="18" charset="0"/>
              </a:rPr>
              <a:pPr/>
              <a:t>31</a:t>
            </a:fld>
            <a:endParaRPr lang="nl-NL" altLang="en-US" sz="1200" smtClean="0">
              <a:latin typeface="Times New Roman" pitchFamily="18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</p:spTree>
    <p:extLst>
      <p:ext uri="{BB962C8B-B14F-4D97-AF65-F5344CB8AC3E}">
        <p14:creationId xmlns:p14="http://schemas.microsoft.com/office/powerpoint/2010/main" val="76121965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8527911-F812-4029-842F-0BD92355C888}" type="slidenum">
              <a:rPr lang="nl-NL" altLang="en-US" sz="1200" smtClean="0">
                <a:latin typeface="Times New Roman" pitchFamily="18" charset="0"/>
              </a:rPr>
              <a:pPr/>
              <a:t>32</a:t>
            </a:fld>
            <a:endParaRPr lang="nl-NL" altLang="en-US" sz="12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30232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13080DE-89F9-4822-B054-5A848447439F}" type="slidenum">
              <a:rPr lang="nl-NL" altLang="en-US" sz="1200" smtClean="0">
                <a:latin typeface="Times New Roman" pitchFamily="18" charset="0"/>
              </a:rPr>
              <a:pPr/>
              <a:t>33</a:t>
            </a:fld>
            <a:endParaRPr lang="nl-NL" altLang="en-US" sz="12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57522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AEE2F042-034B-4A36-B986-43A78F866BDF}" type="slidenum">
              <a:rPr lang="nl-NL" altLang="en-US" sz="1200" smtClean="0">
                <a:latin typeface="Times New Roman" pitchFamily="18" charset="0"/>
              </a:rPr>
              <a:pPr/>
              <a:t>34</a:t>
            </a:fld>
            <a:endParaRPr lang="nl-NL" altLang="en-US" sz="12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95098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22E612E8-3A31-44AF-954E-CB9FDBBCA53C}" type="slidenum">
              <a:rPr lang="nl-NL" altLang="en-US" sz="1200" smtClean="0">
                <a:latin typeface="Times New Roman" pitchFamily="18" charset="0"/>
              </a:rPr>
              <a:pPr/>
              <a:t>35</a:t>
            </a:fld>
            <a:endParaRPr lang="nl-NL" altLang="en-US" sz="12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76707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AD64724-2832-4C3E-A70D-F21006E2DAD5}" type="slidenum">
              <a:rPr lang="nl-NL" altLang="en-US" sz="1200" smtClean="0">
                <a:latin typeface="Times New Roman" pitchFamily="18" charset="0"/>
              </a:rPr>
              <a:pPr/>
              <a:t>36</a:t>
            </a:fld>
            <a:endParaRPr lang="nl-NL" altLang="en-US" sz="12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95242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1225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1225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1225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1225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1AD64724-2832-4C3E-A70D-F21006E2DAD5}" type="slidenum">
              <a:rPr lang="nl-NL" altLang="en-US" sz="1200" smtClean="0">
                <a:latin typeface="Times New Roman" pitchFamily="18" charset="0"/>
              </a:rPr>
              <a:pPr/>
              <a:t>37</a:t>
            </a:fld>
            <a:endParaRPr lang="nl-NL" altLang="en-US" sz="1200" smtClean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74856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00DED9-2D3F-4B7D-986B-4A0FEE7C9EE6}" type="slidenum">
              <a:rPr lang="en-US" smtClean="0"/>
              <a:pPr>
                <a:defRPr/>
              </a:pPr>
              <a:t>38</a:t>
            </a:fld>
            <a:endParaRPr lang="en-US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265681928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C00DED9-2D3F-4B7D-986B-4A0FEE7C9EE6}" type="slidenum">
              <a:rPr lang="en-US" smtClean="0"/>
              <a:pPr>
                <a:defRPr/>
              </a:pPr>
              <a:t>39</a:t>
            </a:fld>
            <a:endParaRPr lang="en-US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1245517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defTabSz="927100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defTabSz="927100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defTabSz="927100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defTabSz="927100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fld id="{7BB31264-4673-4B5F-9E1D-933BFF503D25}" type="slidenum">
              <a:rPr lang="en-US" altLang="en-US">
                <a:latin typeface="Times" panose="02020603050405020304" pitchFamily="18" charset="0"/>
              </a:rPr>
              <a:pPr/>
              <a:t>4</a:t>
            </a:fld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</p:spTree>
    <p:extLst>
      <p:ext uri="{BB962C8B-B14F-4D97-AF65-F5344CB8AC3E}">
        <p14:creationId xmlns:p14="http://schemas.microsoft.com/office/powerpoint/2010/main" val="53102295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2ADE19A-7F46-4317-B6ED-AD888CE84052}" type="slidenum">
              <a:rPr lang="en-US" smtClean="0"/>
              <a:pPr>
                <a:defRPr/>
              </a:pPr>
              <a:t>40</a:t>
            </a:fld>
            <a:endParaRPr lang="en-US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375638941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E5886A-38FD-47C4-B190-9824B102AB5E}" type="slidenum">
              <a:rPr lang="en-US" smtClean="0"/>
              <a:pPr>
                <a:defRPr/>
              </a:pPr>
              <a:t>41</a:t>
            </a:fld>
            <a:endParaRPr lang="en-US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426870155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ED917CE-0213-46CB-AECE-11E07A3EBF17}" type="slidenum">
              <a:rPr lang="en-US" smtClean="0"/>
              <a:pPr>
                <a:defRPr/>
              </a:pPr>
              <a:t>42</a:t>
            </a:fld>
            <a:endParaRPr lang="en-US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159736350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E70D68-3681-4536-925D-1FBF2E57D980}" type="slidenum">
              <a:rPr lang="en-US" smtClean="0"/>
              <a:pPr>
                <a:defRPr/>
              </a:pPr>
              <a:t>43</a:t>
            </a:fld>
            <a:endParaRPr lang="en-US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90343442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11664E3-2ABA-4AC6-866E-F3882854D0C3}" type="slidenum">
              <a:rPr lang="en-US" smtClean="0"/>
              <a:pPr>
                <a:defRPr/>
              </a:pPr>
              <a:t>44</a:t>
            </a:fld>
            <a:endParaRPr lang="en-US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111464342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22E4D1-A447-4491-AB6F-0D32C7AA63A0}" type="slidenum">
              <a:rPr lang="en-US" smtClean="0"/>
              <a:pPr>
                <a:defRPr/>
              </a:pPr>
              <a:t>45</a:t>
            </a:fld>
            <a:endParaRPr lang="en-US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127174385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3910CC-946E-461E-9F5D-3DA55879A011}" type="slidenum">
              <a:rPr lang="en-US" smtClean="0"/>
              <a:pPr>
                <a:defRPr/>
              </a:pPr>
              <a:t>46</a:t>
            </a:fld>
            <a:endParaRPr lang="en-US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295760836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14FC768-ED5C-4ED4-BD72-2C1408A4AC8C}" type="slidenum">
              <a:rPr lang="en-US" smtClean="0"/>
              <a:pPr>
                <a:defRPr/>
              </a:pPr>
              <a:t>47</a:t>
            </a:fld>
            <a:endParaRPr lang="en-US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201857090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067A52-7918-4ADA-A45A-E01AF072208E}" type="slidenum">
              <a:rPr lang="en-US" smtClean="0"/>
              <a:pPr>
                <a:defRPr/>
              </a:pPr>
              <a:t>48</a:t>
            </a:fld>
            <a:endParaRPr lang="en-US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l-NL" smtClean="0"/>
          </a:p>
        </p:txBody>
      </p:sp>
    </p:spTree>
    <p:extLst>
      <p:ext uri="{BB962C8B-B14F-4D97-AF65-F5344CB8AC3E}">
        <p14:creationId xmlns:p14="http://schemas.microsoft.com/office/powerpoint/2010/main" val="157350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defTabSz="927100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defTabSz="927100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defTabSz="927100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defTabSz="927100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fld id="{FDEF7AB8-270F-45DC-A15F-93C1B43EFE09}" type="slidenum">
              <a:rPr lang="en-US" altLang="en-US">
                <a:latin typeface="Times" panose="02020603050405020304" pitchFamily="18" charset="0"/>
              </a:rPr>
              <a:pPr/>
              <a:t>5</a:t>
            </a:fld>
            <a:endParaRPr lang="en-US" altLang="en-US">
              <a:latin typeface="Times" panose="02020603050405020304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</p:spTree>
    <p:extLst>
      <p:ext uri="{BB962C8B-B14F-4D97-AF65-F5344CB8AC3E}">
        <p14:creationId xmlns:p14="http://schemas.microsoft.com/office/powerpoint/2010/main" val="31684542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defTabSz="927100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defTabSz="927100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defTabSz="927100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defTabSz="927100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fld id="{088AC340-45BD-4320-AC85-41B4949448C1}" type="slidenum">
              <a:rPr lang="en-US" altLang="en-US">
                <a:latin typeface="Times" panose="02020603050405020304" pitchFamily="18" charset="0"/>
              </a:rPr>
              <a:pPr/>
              <a:t>6</a:t>
            </a:fld>
            <a:endParaRPr lang="en-US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0221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nl-NL" altLang="en-US" smtClean="0"/>
              <a:t>Copernicus: 1473 – 1543, Polen, heliocentrische kosmologie (net voor hij stierf), start van moderne astronomie</a:t>
            </a:r>
          </a:p>
          <a:p>
            <a:r>
              <a:rPr lang="nl-NL" altLang="en-US" smtClean="0"/>
              <a:t>Tycho Brahe: 1546 – 1601, Denemarken, laatste blote oog astronoom, precieze waarnemingen, De nova stelle (new stars; SN1572; geen parallax) zijn geen atmosferische dingen, geo-heliocentrische kosmologie</a:t>
            </a:r>
          </a:p>
          <a:p>
            <a:r>
              <a:rPr lang="nl-NL" altLang="en-US" smtClean="0"/>
              <a:t>Kepler: 1571 – 1630, Duitsland, assistent van Tycho Braje, verbeterde de telescoop, wetten van Kepler, SN1604</a:t>
            </a:r>
          </a:p>
          <a:p>
            <a:r>
              <a:rPr lang="nl-NL" altLang="en-US" smtClean="0"/>
              <a:t>Galileo: 1564 – 1642, vader van moderne natuurkunde…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defTabSz="927100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defTabSz="927100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defTabSz="927100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defTabSz="927100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fld id="{FAB4E2A6-5888-4162-AB1C-B650C638121E}" type="slidenum">
              <a:rPr lang="en-US" altLang="en-US">
                <a:latin typeface="Times" panose="02020603050405020304" pitchFamily="18" charset="0"/>
              </a:rPr>
              <a:pPr/>
              <a:t>7</a:t>
            </a:fld>
            <a:endParaRPr lang="en-US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3853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>
              <a:latin typeface="Times New Roman" panose="02020603050405020304" pitchFamily="18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defTabSz="927100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defTabSz="927100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defTabSz="927100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defTabSz="927100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fld id="{B57B461B-AEF5-4DA3-8C2D-DD9C189A6FDA}" type="slidenum">
              <a:rPr lang="en-US" altLang="en-US">
                <a:latin typeface="Times New Roman" panose="02020603050405020304" pitchFamily="18" charset="0"/>
              </a:rPr>
              <a:pPr/>
              <a:t>8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771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l-NL" altLang="en-US" smtClean="0">
              <a:latin typeface="Times New Roman" panose="02020603050405020304" pitchFamily="18" charset="0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7100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1pPr>
            <a:lvl2pPr marL="742950" indent="-285750" defTabSz="927100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2pPr>
            <a:lvl3pPr marL="1143000" indent="-228600" defTabSz="927100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3pPr>
            <a:lvl4pPr marL="1600200" indent="-228600" defTabSz="927100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4pPr>
            <a:lvl5pPr marL="2057400" indent="-228600" defTabSz="927100"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5pPr>
            <a:lvl6pPr marL="25146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6pPr>
            <a:lvl7pPr marL="29718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7pPr>
            <a:lvl8pPr marL="34290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8pPr>
            <a:lvl9pPr marL="3886200" indent="-228600" defTabSz="927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ymbol" panose="05050102010706020507" pitchFamily="18" charset="2"/>
              </a:defRPr>
            </a:lvl9pPr>
          </a:lstStyle>
          <a:p>
            <a:fld id="{95309BA3-BA68-4E52-9D59-FE43EE2A0ECC}" type="slidenum">
              <a:rPr lang="en-US" altLang="en-US">
                <a:latin typeface="Times New Roman" panose="02020603050405020304" pitchFamily="18" charset="0"/>
              </a:rPr>
              <a:pPr/>
              <a:t>9</a:t>
            </a:fld>
            <a:endParaRPr lang="en-US" altLang="en-US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2716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2.bin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z="1400" b="0">
                <a:solidFill>
                  <a:srgbClr val="800000"/>
                </a:solidFill>
              </a:defRPr>
            </a:lvl1pPr>
          </a:lstStyle>
          <a:p>
            <a:pPr>
              <a:defRPr/>
            </a:pPr>
            <a:r>
              <a:rPr lang="en-US" smtClean="0"/>
              <a:t>Najaar 2010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z="1400" b="0">
                <a:solidFill>
                  <a:srgbClr val="800000"/>
                </a:solidFill>
              </a:defRPr>
            </a:lvl1pPr>
          </a:lstStyle>
          <a:p>
            <a:pPr>
              <a:defRPr/>
            </a:pPr>
            <a:r>
              <a:rPr lang="nl-NL" smtClean="0"/>
              <a:t>Copyright (C) Vrije Universiteit 2009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z="1400" b="0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139DB20D-B006-4258-A2C3-52692C02B8CF}" type="slidenum">
              <a:rPr lang="en-US" altLang="en-US"/>
              <a:pPr>
                <a:defRPr/>
              </a:pPr>
              <a:t>‹#›</a:t>
            </a:fld>
            <a:endParaRPr lang="en-US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75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Najaar 2010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Copyright (C) Vrije Universiteit 2009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BE5FA-7679-4A95-9A57-95767A10952B}" type="slidenum">
              <a:rPr lang="en-US" altLang="en-US"/>
              <a:pPr>
                <a:defRPr/>
              </a:pPr>
              <a:t>‹#›</a:t>
            </a:fld>
            <a:endParaRPr lang="en-US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9460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457200"/>
            <a:ext cx="196215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73405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Najaar 2010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Copyright (C) Vrije Universiteit 2009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9E2C78-5105-44CF-9EE9-B46C61FD71C1}" type="slidenum">
              <a:rPr lang="en-US" altLang="en-US"/>
              <a:pPr>
                <a:defRPr/>
              </a:pPr>
              <a:t>‹#›</a:t>
            </a:fld>
            <a:endParaRPr lang="en-US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6877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Najaar 2010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Copyright (C) Vrije Universiteit 2009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BE913-69E8-4D0A-9D9A-52C0E3165FB0}" type="slidenum">
              <a:rPr lang="en-US" altLang="en-US"/>
              <a:pPr>
                <a:defRPr/>
              </a:pPr>
              <a:t>‹#›</a:t>
            </a:fld>
            <a:endParaRPr lang="en-US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2161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Najaar 2010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Copyright (C) Vrije Universiteit 2009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1E1BA-15ED-4D52-8550-2A02A5426C43}" type="slidenum">
              <a:rPr lang="en-US" altLang="en-US"/>
              <a:pPr>
                <a:defRPr/>
              </a:pPr>
              <a:t>‹#›</a:t>
            </a:fld>
            <a:endParaRPr lang="en-US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7333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Najaar 2010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Copyright (C) Vrije Universiteit 2009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0B97F-2C09-4251-84A4-ADEA13AC30BE}" type="slidenum">
              <a:rPr lang="en-US" altLang="en-US"/>
              <a:pPr>
                <a:defRPr/>
              </a:pPr>
              <a:t>‹#›</a:t>
            </a:fld>
            <a:endParaRPr lang="en-US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8055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vu_www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6288"/>
            <a:ext cx="1219200" cy="10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10"/>
          <p:cNvGraphicFramePr>
            <a:graphicFrameLocks noChangeAspect="1"/>
          </p:cNvGraphicFramePr>
          <p:nvPr userDrawn="1"/>
        </p:nvGraphicFramePr>
        <p:xfrm>
          <a:off x="7924800" y="6234113"/>
          <a:ext cx="117475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60" name="Photo Editor Photo" r:id="rId4" imgW="1638529" imgH="809738" progId="MSPhotoEd.3">
                  <p:embed/>
                </p:oleObj>
              </mc:Choice>
              <mc:Fallback>
                <p:oleObj name="Photo Editor Photo" r:id="rId4" imgW="1638529" imgH="809738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6234113"/>
                        <a:ext cx="1174750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8EBB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524000"/>
            <a:ext cx="3810000" cy="4953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524000"/>
            <a:ext cx="38100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Najaar 2010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Copyright (C) Vrije Universiteit 2009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60BEDE3-656A-4773-899E-2E246466725A}" type="slidenum">
              <a:rPr lang="en-US" altLang="en-US"/>
              <a:pPr>
                <a:defRPr/>
              </a:pPr>
              <a:t>‹#›</a:t>
            </a:fld>
            <a:endParaRPr lang="en-US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509989"/>
      </p:ext>
    </p:extLst>
  </p:cSld>
  <p:clrMapOvr>
    <a:masterClrMapping/>
  </p:clrMapOvr>
  <p:transition>
    <p:dissolv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381000" y="6248400"/>
            <a:ext cx="8382000" cy="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z="1400" b="0">
                <a:solidFill>
                  <a:srgbClr val="800000"/>
                </a:solidFill>
              </a:defRPr>
            </a:lvl1pPr>
          </a:lstStyle>
          <a:p>
            <a:pPr>
              <a:defRPr/>
            </a:pPr>
            <a:r>
              <a:rPr lang="en-US" smtClean="0"/>
              <a:t>Najaar 2010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z="1400" b="0">
                <a:solidFill>
                  <a:srgbClr val="800000"/>
                </a:solidFill>
              </a:defRPr>
            </a:lvl1pPr>
          </a:lstStyle>
          <a:p>
            <a:pPr>
              <a:defRPr/>
            </a:pPr>
            <a:r>
              <a:rPr lang="nl-NL" smtClean="0"/>
              <a:t>Copyright (C) Vrije Universiteit 2009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9BB60B2-0410-4027-915F-A7A902FB92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22369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Najaar 2010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srgbClr val="000000"/>
                </a:solidFill>
              </a:rPr>
              <a:t>Copyright (C) Vrije Universiteit 2009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7F885-07C9-49A5-963E-B066CA5FC4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4807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Najaar 2010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srgbClr val="000000"/>
                </a:solidFill>
              </a:rPr>
              <a:t>Copyright (C) Vrije Universiteit 2009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088A1B-F88D-4FB5-BDD6-0964A4ADD2B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6014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Najaar 2010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srgbClr val="000000"/>
                </a:solidFill>
              </a:rPr>
              <a:t>Copyright (C) Vrije Universiteit 2009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7B9FD5-B858-41CA-B8CF-ABCA7D472F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913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Najaar 2010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Copyright (C) Vrije Universiteit 2009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6FE4CC-6C7C-4875-8884-B011E405937A}" type="slidenum">
              <a:rPr lang="en-US" altLang="en-US"/>
              <a:pPr>
                <a:defRPr/>
              </a:pPr>
              <a:t>‹#›</a:t>
            </a:fld>
            <a:endParaRPr lang="en-US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5969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Najaar 2010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srgbClr val="000000"/>
                </a:solidFill>
              </a:rPr>
              <a:t>Copyright (C) Vrije Universiteit 2009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B5530-9106-40BF-951B-1BDF274EE3B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53627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Najaar 2010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srgbClr val="000000"/>
                </a:solidFill>
              </a:rPr>
              <a:t>Copyright (C) Vrije Universiteit 2009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7F34FE-1BA5-4016-9F3D-8CB6798C01D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8678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Najaar 2010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srgbClr val="000000"/>
                </a:solidFill>
              </a:rPr>
              <a:t>Copyright (C) Vrije Universiteit 2009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F5A35-A4C3-4512-9F61-664FA5BE840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8623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Najaar 2010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srgbClr val="000000"/>
                </a:solidFill>
              </a:rPr>
              <a:t>Copyright (C) Vrije Universiteit 2009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E0A60-BEBB-446A-980A-07B83ECA61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1608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Najaar 2010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srgbClr val="000000"/>
                </a:solidFill>
              </a:rPr>
              <a:t>Copyright (C) Vrije Universiteit 2009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DFE45-991D-43CD-8DBE-5F31971766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3500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Najaar 2010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srgbClr val="000000"/>
                </a:solidFill>
              </a:rPr>
              <a:t>Copyright (C) Vrije Universiteit 2009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E003B-1650-4116-8DC6-CF17B9E016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22491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457200"/>
            <a:ext cx="196215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73405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Najaar 2010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srgbClr val="000000"/>
                </a:solidFill>
              </a:rPr>
              <a:t>Copyright (C) Vrije Universiteit 2009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7F1B2-FC8E-4B0E-99F6-721E3B8674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6685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Najaar 2010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srgbClr val="000000"/>
                </a:solidFill>
              </a:rPr>
              <a:t>Copyright (C) Vrije Universiteit 2009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6D813-ED46-4566-9049-5236C2CF693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3313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Najaar 2010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srgbClr val="000000"/>
                </a:solidFill>
              </a:rPr>
              <a:t>Copyright (C) Vrije Universiteit 2009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775C7-43EF-4FF3-8BB8-556B5E0EC5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089246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Najaar 2010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>
                <a:solidFill>
                  <a:srgbClr val="000000"/>
                </a:solidFill>
              </a:rPr>
              <a:t>Copyright (C) Vrije Universiteit 2009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513EB-D591-4EA5-854B-7C504F71393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448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Najaar 2010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Copyright (C) Vrije Universiteit 2009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DD71C7-F9FF-47FC-A594-27C33E5F4CE6}" type="slidenum">
              <a:rPr lang="en-US" altLang="en-US"/>
              <a:pPr>
                <a:defRPr/>
              </a:pPr>
              <a:t>‹#›</a:t>
            </a:fld>
            <a:endParaRPr lang="en-US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57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Najaar 2010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Copyright (C) Vrije Universiteit 2009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79FF6-42B0-49F7-8C02-01ADF7BB165F}" type="slidenum">
              <a:rPr lang="en-US" altLang="en-US"/>
              <a:pPr>
                <a:defRPr/>
              </a:pPr>
              <a:t>‹#›</a:t>
            </a:fld>
            <a:endParaRPr lang="en-US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584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Najaar 2010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Copyright (C) Vrije Universiteit 2009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368F15-6DED-4672-B6FA-727B6CB174BC}" type="slidenum">
              <a:rPr lang="en-US" altLang="en-US"/>
              <a:pPr>
                <a:defRPr/>
              </a:pPr>
              <a:t>‹#›</a:t>
            </a:fld>
            <a:endParaRPr lang="en-US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8257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Najaar 2010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Copyright (C) Vrije Universiteit 2009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7C8896-E57D-471A-8B63-830F3374B162}" type="slidenum">
              <a:rPr lang="en-US" altLang="en-US"/>
              <a:pPr>
                <a:defRPr/>
              </a:pPr>
              <a:t>‹#›</a:t>
            </a:fld>
            <a:endParaRPr lang="en-US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833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Najaar 2010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Copyright (C) Vrije Universiteit 2009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E66E3-E001-4C62-9502-FD814F0F97FF}" type="slidenum">
              <a:rPr lang="en-US" altLang="en-US"/>
              <a:pPr>
                <a:defRPr/>
              </a:pPr>
              <a:t>‹#›</a:t>
            </a:fld>
            <a:endParaRPr lang="en-US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569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Najaar 2010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Copyright (C) Vrije Universiteit 2009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E74E2F-378A-4A65-86D0-F7BDB85B0AB2}" type="slidenum">
              <a:rPr lang="en-US" altLang="en-US"/>
              <a:pPr>
                <a:defRPr/>
              </a:pPr>
              <a:t>‹#›</a:t>
            </a:fld>
            <a:endParaRPr lang="en-US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216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Najaar 2010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Copyright (C) Vrije Universiteit 2009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8A256-1418-4680-9AA5-CAAA5819799C}" type="slidenum">
              <a:rPr lang="en-US" altLang="en-US"/>
              <a:pPr>
                <a:defRPr/>
              </a:pPr>
              <a:t>‹#›</a:t>
            </a:fld>
            <a:endParaRPr lang="en-US" altLang="en-US"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986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oleObject" Target="../embeddings/oleObject3.bin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7.xml"/><Relationship Id="rId16" Type="http://schemas.openxmlformats.org/officeDocument/2006/relationships/vmlDrawing" Target="../drawings/vmlDrawing3.v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5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Najaar 2010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5532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nl-NL" smtClean="0"/>
              <a:t>Copyright (C) Vrije Universiteit 2009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 smtClean="0">
                <a:solidFill>
                  <a:schemeClr val="tx2"/>
                </a:solidFill>
                <a:latin typeface="Arial Rounded MT Bold" panose="020F0704030504030204" pitchFamily="34" charset="0"/>
              </a:defRPr>
            </a:lvl1pPr>
          </a:lstStyle>
          <a:p>
            <a:pPr>
              <a:defRPr/>
            </a:pPr>
            <a:fld id="{B943332F-EA57-4798-A278-1DC34D81BC69}" type="slidenum">
              <a:rPr lang="en-US" altLang="en-US"/>
              <a:pPr>
                <a:defRPr/>
              </a:pPr>
              <a:t>‹#›</a:t>
            </a:fld>
            <a:endParaRPr lang="en-US" altLang="en-US">
              <a:latin typeface="Times" panose="02020603050405020304" pitchFamily="18" charset="0"/>
            </a:endParaRPr>
          </a:p>
        </p:txBody>
      </p:sp>
      <p:pic>
        <p:nvPicPr>
          <p:cNvPr id="1031" name="Picture 9" descr="vu_www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6288"/>
            <a:ext cx="1219200" cy="10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32" name="Object 10"/>
          <p:cNvGraphicFramePr>
            <a:graphicFrameLocks noChangeAspect="1"/>
          </p:cNvGraphicFramePr>
          <p:nvPr userDrawn="1"/>
        </p:nvGraphicFramePr>
        <p:xfrm>
          <a:off x="7924800" y="6234113"/>
          <a:ext cx="117475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Photo Editor Photo" r:id="rId19" imgW="1638529" imgH="809738" progId="MSPhotoEd.3">
                  <p:embed/>
                </p:oleObj>
              </mc:Choice>
              <mc:Fallback>
                <p:oleObj name="Photo Editor Photo" r:id="rId19" imgW="1638529" imgH="809738" progId="MSPhotoEd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6234113"/>
                        <a:ext cx="1174750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8EBB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4185" r:id="rId1"/>
    <p:sldLayoutId id="2147484172" r:id="rId2"/>
    <p:sldLayoutId id="2147484173" r:id="rId3"/>
    <p:sldLayoutId id="2147484174" r:id="rId4"/>
    <p:sldLayoutId id="2147484175" r:id="rId5"/>
    <p:sldLayoutId id="2147484176" r:id="rId6"/>
    <p:sldLayoutId id="2147484177" r:id="rId7"/>
    <p:sldLayoutId id="2147484178" r:id="rId8"/>
    <p:sldLayoutId id="2147484179" r:id="rId9"/>
    <p:sldLayoutId id="2147484180" r:id="rId10"/>
    <p:sldLayoutId id="2147484181" r:id="rId11"/>
    <p:sldLayoutId id="2147484182" r:id="rId12"/>
    <p:sldLayoutId id="2147484183" r:id="rId13"/>
    <p:sldLayoutId id="2147484184" r:id="rId14"/>
    <p:sldLayoutId id="2147484186" r:id="rId15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rgbClr val="0000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rgbClr val="49B21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Najaar 2010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5532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nl-NL" smtClean="0">
                <a:solidFill>
                  <a:srgbClr val="000000"/>
                </a:solidFill>
              </a:rPr>
              <a:t>Copyright (C) Vrije Universiteit 2009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fld id="{8881A748-DC67-42E8-8794-2E73349E05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  <a:latin typeface="Times" pitchFamily="18" charset="0"/>
            </a:endParaRPr>
          </a:p>
        </p:txBody>
      </p:sp>
      <p:pic>
        <p:nvPicPr>
          <p:cNvPr id="1031" name="Picture 9" descr="vu_www"/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56288"/>
            <a:ext cx="1219200" cy="100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32" name="Object 10"/>
          <p:cNvGraphicFramePr>
            <a:graphicFrameLocks noChangeAspect="1"/>
          </p:cNvGraphicFramePr>
          <p:nvPr userDrawn="1"/>
        </p:nvGraphicFramePr>
        <p:xfrm>
          <a:off x="7924800" y="6234113"/>
          <a:ext cx="1174750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46" name="Photo Editor Photo" r:id="rId18" imgW="1638529" imgH="809738" progId="">
                  <p:embed/>
                </p:oleObj>
              </mc:Choice>
              <mc:Fallback>
                <p:oleObj name="Photo Editor Photo" r:id="rId18" imgW="1638529" imgH="809738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6234113"/>
                        <a:ext cx="1174750" cy="58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D8EBB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857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8801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8" r:id="rId1"/>
    <p:sldLayoutId id="2147484189" r:id="rId2"/>
    <p:sldLayoutId id="2147484190" r:id="rId3"/>
    <p:sldLayoutId id="2147484191" r:id="rId4"/>
    <p:sldLayoutId id="2147484192" r:id="rId5"/>
    <p:sldLayoutId id="2147484193" r:id="rId6"/>
    <p:sldLayoutId id="2147484194" r:id="rId7"/>
    <p:sldLayoutId id="2147484195" r:id="rId8"/>
    <p:sldLayoutId id="2147484196" r:id="rId9"/>
    <p:sldLayoutId id="2147484197" r:id="rId10"/>
    <p:sldLayoutId id="2147484198" r:id="rId11"/>
    <p:sldLayoutId id="2147484199" r:id="rId12"/>
    <p:sldLayoutId id="2147484200" r:id="rId13"/>
    <p:sldLayoutId id="2147484201" r:id="rId14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 Rounded MT Bol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rgbClr val="0000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b="1">
          <a:solidFill>
            <a:srgbClr val="49B21A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mlDrawing" Target="../drawings/vmlDrawing4.v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4.bin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jo@nikhef.n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hyperlink" Target="http://www.nikhef.nl/~jo" TargetMode="External"/><Relationship Id="rId4" Type="http://schemas.openxmlformats.org/officeDocument/2006/relationships/hyperlink" Target="mailto:jvheijn@nikhef.nl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3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38.wmf"/><Relationship Id="rId4" Type="http://schemas.openxmlformats.org/officeDocument/2006/relationships/oleObject" Target="../embeddings/oleObject6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39.wmf"/><Relationship Id="rId4" Type="http://schemas.openxmlformats.org/officeDocument/2006/relationships/oleObject" Target="../embeddings/oleObject8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24.jpeg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png"/><Relationship Id="rId4" Type="http://schemas.openxmlformats.org/officeDocument/2006/relationships/image" Target="../media/image5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55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54.wmf"/><Relationship Id="rId10" Type="http://schemas.openxmlformats.org/officeDocument/2006/relationships/image" Target="../media/image57.png"/><Relationship Id="rId4" Type="http://schemas.openxmlformats.org/officeDocument/2006/relationships/oleObject" Target="../embeddings/oleObject9.bin"/><Relationship Id="rId9" Type="http://schemas.openxmlformats.org/officeDocument/2006/relationships/image" Target="../media/image56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notesSlide" Target="../notesSlides/notesSlide32.xml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0.jpeg"/><Relationship Id="rId5" Type="http://schemas.openxmlformats.org/officeDocument/2006/relationships/image" Target="../media/image58.wmf"/><Relationship Id="rId4" Type="http://schemas.openxmlformats.org/officeDocument/2006/relationships/oleObject" Target="../embeddings/oleObject12.bin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6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61.wmf"/><Relationship Id="rId4" Type="http://schemas.openxmlformats.org/officeDocument/2006/relationships/oleObject" Target="../embeddings/oleObject14.bin"/><Relationship Id="rId9" Type="http://schemas.openxmlformats.org/officeDocument/2006/relationships/image" Target="../media/image63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65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64.wmf"/><Relationship Id="rId4" Type="http://schemas.openxmlformats.org/officeDocument/2006/relationships/oleObject" Target="../embeddings/oleObject17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67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69.wmf"/><Relationship Id="rId5" Type="http://schemas.openxmlformats.org/officeDocument/2006/relationships/image" Target="../media/image66.wmf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19.bin"/><Relationship Id="rId9" Type="http://schemas.openxmlformats.org/officeDocument/2006/relationships/image" Target="../media/image68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13" Type="http://schemas.openxmlformats.org/officeDocument/2006/relationships/image" Target="../media/image74.wmf"/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71.wmf"/><Relationship Id="rId12" Type="http://schemas.openxmlformats.org/officeDocument/2006/relationships/oleObject" Target="../embeddings/oleObject2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4.bin"/><Relationship Id="rId11" Type="http://schemas.openxmlformats.org/officeDocument/2006/relationships/image" Target="../media/image73.wmf"/><Relationship Id="rId5" Type="http://schemas.openxmlformats.org/officeDocument/2006/relationships/image" Target="../media/image70.wmf"/><Relationship Id="rId10" Type="http://schemas.openxmlformats.org/officeDocument/2006/relationships/oleObject" Target="../embeddings/oleObject26.bin"/><Relationship Id="rId4" Type="http://schemas.openxmlformats.org/officeDocument/2006/relationships/oleObject" Target="../embeddings/oleObject23.bin"/><Relationship Id="rId9" Type="http://schemas.openxmlformats.org/officeDocument/2006/relationships/image" Target="../media/image72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76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9.bin"/><Relationship Id="rId5" Type="http://schemas.openxmlformats.org/officeDocument/2006/relationships/image" Target="../media/image75.emf"/><Relationship Id="rId4" Type="http://schemas.openxmlformats.org/officeDocument/2006/relationships/oleObject" Target="../embeddings/oleObject28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9.jpeg"/><Relationship Id="rId4" Type="http://schemas.openxmlformats.org/officeDocument/2006/relationships/image" Target="../media/image7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5.wmf"/><Relationship Id="rId5" Type="http://schemas.openxmlformats.org/officeDocument/2006/relationships/image" Target="../media/image84.wmf"/><Relationship Id="rId4" Type="http://schemas.openxmlformats.org/officeDocument/2006/relationships/image" Target="../media/image83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7" Type="http://schemas.openxmlformats.org/officeDocument/2006/relationships/image" Target="../media/image89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86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88.png"/><Relationship Id="rId7" Type="http://schemas.openxmlformats.org/officeDocument/2006/relationships/image" Target="../media/image93.w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2.png"/><Relationship Id="rId5" Type="http://schemas.openxmlformats.org/officeDocument/2006/relationships/image" Target="../media/image91.wmf"/><Relationship Id="rId4" Type="http://schemas.openxmlformats.org/officeDocument/2006/relationships/image" Target="../media/image90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7.png"/><Relationship Id="rId5" Type="http://schemas.openxmlformats.org/officeDocument/2006/relationships/image" Target="../media/image96.wmf"/><Relationship Id="rId4" Type="http://schemas.openxmlformats.org/officeDocument/2006/relationships/image" Target="../media/image95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image" Target="../media/image98.png"/><Relationship Id="rId7" Type="http://schemas.openxmlformats.org/officeDocument/2006/relationships/image" Target="../media/image101.w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0.png"/><Relationship Id="rId11" Type="http://schemas.openxmlformats.org/officeDocument/2006/relationships/image" Target="../media/image105.wmf"/><Relationship Id="rId5" Type="http://schemas.openxmlformats.org/officeDocument/2006/relationships/image" Target="../media/image99.wmf"/><Relationship Id="rId10" Type="http://schemas.openxmlformats.org/officeDocument/2006/relationships/image" Target="../media/image104.wmf"/><Relationship Id="rId4" Type="http://schemas.openxmlformats.org/officeDocument/2006/relationships/image" Target="../media/image88.png"/><Relationship Id="rId9" Type="http://schemas.openxmlformats.org/officeDocument/2006/relationships/image" Target="../media/image103.w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wmf"/><Relationship Id="rId3" Type="http://schemas.openxmlformats.org/officeDocument/2006/relationships/image" Target="../media/image106.wmf"/><Relationship Id="rId7" Type="http://schemas.openxmlformats.org/officeDocument/2006/relationships/image" Target="../media/image11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9.wmf"/><Relationship Id="rId5" Type="http://schemas.openxmlformats.org/officeDocument/2006/relationships/image" Target="../media/image108.wmf"/><Relationship Id="rId4" Type="http://schemas.openxmlformats.org/officeDocument/2006/relationships/image" Target="../media/image107.png"/><Relationship Id="rId9" Type="http://schemas.openxmlformats.org/officeDocument/2006/relationships/image" Target="../media/image112.w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wmf"/><Relationship Id="rId3" Type="http://schemas.openxmlformats.org/officeDocument/2006/relationships/image" Target="../media/image113.png"/><Relationship Id="rId7" Type="http://schemas.openxmlformats.org/officeDocument/2006/relationships/image" Target="../media/image117.w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6.wmf"/><Relationship Id="rId11" Type="http://schemas.openxmlformats.org/officeDocument/2006/relationships/image" Target="../media/image121.png"/><Relationship Id="rId5" Type="http://schemas.openxmlformats.org/officeDocument/2006/relationships/image" Target="../media/image115.png"/><Relationship Id="rId10" Type="http://schemas.openxmlformats.org/officeDocument/2006/relationships/image" Target="../media/image120.wmf"/><Relationship Id="rId4" Type="http://schemas.openxmlformats.org/officeDocument/2006/relationships/image" Target="../media/image114.png"/><Relationship Id="rId9" Type="http://schemas.openxmlformats.org/officeDocument/2006/relationships/image" Target="../media/image119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wmf"/><Relationship Id="rId7" Type="http://schemas.openxmlformats.org/officeDocument/2006/relationships/image" Target="../media/image126.w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5.wmf"/><Relationship Id="rId5" Type="http://schemas.openxmlformats.org/officeDocument/2006/relationships/image" Target="../media/image124.wmf"/><Relationship Id="rId4" Type="http://schemas.openxmlformats.org/officeDocument/2006/relationships/image" Target="../media/image123.w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3" Type="http://schemas.openxmlformats.org/officeDocument/2006/relationships/image" Target="../media/image128.emf"/><Relationship Id="rId7" Type="http://schemas.openxmlformats.org/officeDocument/2006/relationships/image" Target="../media/image132.png"/><Relationship Id="rId2" Type="http://schemas.openxmlformats.org/officeDocument/2006/relationships/image" Target="../media/image127.emf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31.png"/><Relationship Id="rId5" Type="http://schemas.openxmlformats.org/officeDocument/2006/relationships/image" Target="../media/image130.png"/><Relationship Id="rId4" Type="http://schemas.openxmlformats.org/officeDocument/2006/relationships/image" Target="../media/image129.emf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3" Type="http://schemas.openxmlformats.org/officeDocument/2006/relationships/image" Target="../media/image134.png"/><Relationship Id="rId7" Type="http://schemas.openxmlformats.org/officeDocument/2006/relationships/image" Target="../media/image138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37.png"/><Relationship Id="rId5" Type="http://schemas.openxmlformats.org/officeDocument/2006/relationships/image" Target="../media/image136.png"/><Relationship Id="rId4" Type="http://schemas.openxmlformats.org/officeDocument/2006/relationships/image" Target="../media/image135.png"/><Relationship Id="rId9" Type="http://schemas.openxmlformats.org/officeDocument/2006/relationships/image" Target="../media/image14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4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3810000"/>
            <a:ext cx="8458200" cy="2895600"/>
          </a:xfrm>
          <a:noFill/>
        </p:spPr>
        <p:txBody>
          <a:bodyPr/>
          <a:lstStyle/>
          <a:p>
            <a:endParaRPr lang="en-US" altLang="en-US" sz="1800" smtClean="0">
              <a:solidFill>
                <a:schemeClr val="tx2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altLang="en-US" sz="1800" smtClean="0">
                <a:solidFill>
                  <a:schemeClr val="tx2"/>
                </a:solidFill>
                <a:ea typeface="Arial Unicode MS" panose="020B0604020202020204" pitchFamily="34" charset="-128"/>
                <a:cs typeface="Arial Unicode MS" panose="020B0604020202020204" pitchFamily="34" charset="-128"/>
              </a:rPr>
              <a:t> </a:t>
            </a:r>
          </a:p>
          <a:p>
            <a:endParaRPr lang="en-US" altLang="en-US" sz="1800" smtClean="0">
              <a:solidFill>
                <a:schemeClr val="tx2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en-US" altLang="en-US" sz="1800" smtClean="0">
              <a:solidFill>
                <a:schemeClr val="tx2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r>
              <a:rPr lang="en-US" altLang="en-US" sz="1800" smtClean="0">
                <a:solidFill>
                  <a:schemeClr val="tx2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Jo van den Brand </a:t>
            </a:r>
          </a:p>
          <a:p>
            <a:r>
              <a:rPr lang="en-US" altLang="en-US" sz="1800" smtClean="0">
                <a:solidFill>
                  <a:schemeClr val="tx2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Calibri" panose="020F0502020204030204" pitchFamily="34" charset="0"/>
              </a:rPr>
              <a:t>Les 1: 1 september 2015</a:t>
            </a:r>
          </a:p>
        </p:txBody>
      </p:sp>
      <p:sp>
        <p:nvSpPr>
          <p:cNvPr id="6147" name="Rectangle 6"/>
          <p:cNvSpPr>
            <a:spLocks noChangeArrowheads="1"/>
          </p:cNvSpPr>
          <p:nvPr/>
        </p:nvSpPr>
        <p:spPr bwMode="auto">
          <a:xfrm>
            <a:off x="533400" y="914400"/>
            <a:ext cx="7924800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000099"/>
                </a:solidFill>
                <a:latin typeface="Arial Rounded MT Bold" panose="020F0704030504030204" pitchFamily="34" charset="0"/>
              </a:rPr>
              <a:t> </a:t>
            </a:r>
            <a:r>
              <a:rPr lang="en-US" altLang="en-US" sz="4000" i="1" dirty="0" err="1">
                <a:solidFill>
                  <a:srgbClr val="000099"/>
                </a:solidFill>
                <a:latin typeface="Calibri" panose="020F0502020204030204" pitchFamily="34" charset="0"/>
              </a:rPr>
              <a:t>Gravitatie</a:t>
            </a:r>
            <a:r>
              <a:rPr lang="en-US" altLang="en-US" sz="4000" i="1" dirty="0">
                <a:solidFill>
                  <a:srgbClr val="000099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4000" i="1" dirty="0" err="1">
                <a:solidFill>
                  <a:srgbClr val="000099"/>
                </a:solidFill>
                <a:latin typeface="Calibri" panose="020F0502020204030204" pitchFamily="34" charset="0"/>
              </a:rPr>
              <a:t>en</a:t>
            </a:r>
            <a:r>
              <a:rPr lang="en-US" altLang="en-US" sz="4000" i="1" dirty="0">
                <a:solidFill>
                  <a:srgbClr val="000099"/>
                </a:solidFill>
                <a:latin typeface="Calibri" panose="020F0502020204030204" pitchFamily="34" charset="0"/>
              </a:rPr>
              <a:t> </a:t>
            </a:r>
            <a:r>
              <a:rPr lang="en-US" altLang="en-US" sz="4000" i="1" dirty="0" err="1">
                <a:solidFill>
                  <a:srgbClr val="000099"/>
                </a:solidFill>
                <a:latin typeface="Calibri" panose="020F0502020204030204" pitchFamily="34" charset="0"/>
              </a:rPr>
              <a:t>kosmologie</a:t>
            </a:r>
            <a:endParaRPr lang="en-US" altLang="en-US" sz="4000" i="1" dirty="0">
              <a:solidFill>
                <a:srgbClr val="000099"/>
              </a:solidFill>
              <a:latin typeface="Calibri" panose="020F050202020403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dirty="0">
                <a:solidFill>
                  <a:schemeClr val="hlin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FEW cursus</a:t>
            </a:r>
            <a:r>
              <a:rPr lang="en-US" altLang="en-US" sz="36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</a:p>
        </p:txBody>
      </p:sp>
      <p:pic>
        <p:nvPicPr>
          <p:cNvPr id="6148" name="Picture 9" descr="bigba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438400"/>
            <a:ext cx="3657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971800" y="6248400"/>
            <a:ext cx="3429000" cy="457200"/>
          </a:xfrm>
        </p:spPr>
        <p:txBody>
          <a:bodyPr/>
          <a:lstStyle/>
          <a:p>
            <a:pPr>
              <a:defRPr/>
            </a:pPr>
            <a:r>
              <a:rPr lang="nl-NL" dirty="0" smtClean="0"/>
              <a:t>Copyright (C) Vrije Universiteit 2009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en-US" sz="1000" smtClean="0">
                <a:solidFill>
                  <a:schemeClr val="tx2"/>
                </a:solidFill>
                <a:latin typeface="Times New Roman" panose="02020603050405020304" pitchFamily="18" charset="0"/>
              </a:rPr>
              <a:t>Copyright (C) Vrije Universiteit 2009</a:t>
            </a:r>
            <a:endParaRPr lang="en-US" altLang="en-US" sz="1000" smtClean="0">
              <a:latin typeface="Times New Roman" panose="02020603050405020304" pitchFamily="18" charset="0"/>
            </a:endParaRPr>
          </a:p>
        </p:txBody>
      </p:sp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 algn="l">
              <a:defRPr/>
            </a:pP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Aristoteles</a:t>
            </a:r>
            <a:r>
              <a:rPr lang="en-US" i="1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 (~350 BC): </a:t>
            </a: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fysisch</a:t>
            </a:r>
            <a:r>
              <a:rPr lang="en-US" i="1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 model </a:t>
            </a:r>
          </a:p>
        </p:txBody>
      </p:sp>
      <p:sp>
        <p:nvSpPr>
          <p:cNvPr id="3277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362200"/>
            <a:ext cx="6172200" cy="4495800"/>
          </a:xfrm>
          <a:solidFill>
            <a:schemeClr val="bg1"/>
          </a:solidFill>
        </p:spPr>
        <p:txBody>
          <a:bodyPr/>
          <a:lstStyle/>
          <a:p>
            <a:r>
              <a:rPr lang="en-US" altLang="en-US" sz="1800" b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Alles op aarde bestaat uit vier elementen: </a:t>
            </a:r>
            <a:r>
              <a:rPr lang="en-US" altLang="en-US" sz="1800" b="0" i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aarde, water, lucht en vuur</a:t>
            </a:r>
          </a:p>
          <a:p>
            <a:r>
              <a:rPr lang="en-US" altLang="en-US" sz="1800" b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Elk element beweegt anders: aarde naar het centrum van het universum, vuur weg ervan, water en lucht ertussen</a:t>
            </a:r>
          </a:p>
          <a:p>
            <a:r>
              <a:rPr lang="en-US" altLang="en-US" sz="1800" b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Aarde vormt het centrum van het universum</a:t>
            </a:r>
          </a:p>
          <a:p>
            <a:r>
              <a:rPr lang="en-US" altLang="en-US" sz="1800" b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Objecten met verschillende samenstelling vallen verschillend</a:t>
            </a:r>
          </a:p>
          <a:p>
            <a:r>
              <a:rPr lang="en-US" altLang="en-US" sz="1800" b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Het concept kracht: bewegingen die afwijken van de natuurlijke beweging van het element vereisen een kracht</a:t>
            </a:r>
          </a:p>
          <a:p>
            <a:r>
              <a:rPr lang="en-US" altLang="en-US" sz="1800" b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Hemellichamen bewegen continue op cirkels, bestaan uit ether, en zijn perfect</a:t>
            </a:r>
          </a:p>
          <a:p>
            <a:r>
              <a:rPr lang="en-US" altLang="en-US" sz="1800" b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Eeuwige en niet veranderende hemel  universum heeft geen begin en einde</a:t>
            </a:r>
          </a:p>
          <a:p>
            <a:r>
              <a:rPr lang="en-US" altLang="en-US" sz="1800" b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Universum heeft eindige afmeting</a:t>
            </a:r>
          </a:p>
          <a:p>
            <a:endParaRPr lang="en-US" altLang="en-US" sz="1800" smtClean="0"/>
          </a:p>
          <a:p>
            <a:endParaRPr lang="en-US" altLang="en-US" sz="1800" smtClean="0"/>
          </a:p>
        </p:txBody>
      </p:sp>
      <p:pic>
        <p:nvPicPr>
          <p:cNvPr id="32774" name="Picture 2" descr="C:\Documents and Settings\jo\Desktop\Aristotle_by_Raphae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066800"/>
            <a:ext cx="269875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 descr="D:\home\matthias\Classes\Astronomy 201\Pictures\lunardich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276600"/>
            <a:ext cx="3200400" cy="135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en-US" sz="1000" smtClean="0">
                <a:solidFill>
                  <a:schemeClr val="tx2"/>
                </a:solidFill>
                <a:latin typeface="Times New Roman" panose="02020603050405020304" pitchFamily="18" charset="0"/>
              </a:rPr>
              <a:t>Copyright (C) Vrije Universiteit 2009</a:t>
            </a:r>
            <a:endParaRPr lang="en-US" altLang="en-US" sz="1000" smtClean="0">
              <a:latin typeface="Times New Roman" panose="02020603050405020304" pitchFamily="18" charset="0"/>
            </a:endParaRPr>
          </a:p>
        </p:txBody>
      </p:sp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algn="l">
              <a:defRPr/>
            </a:pPr>
            <a:r>
              <a:rPr lang="en-US" i="1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Aristarchus (~250 BC): </a:t>
            </a: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zon</a:t>
            </a:r>
            <a:r>
              <a:rPr lang="en-US" i="1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 in </a:t>
            </a: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centrum</a:t>
            </a:r>
            <a:endParaRPr lang="en-US" i="1" kern="1200" dirty="0">
              <a:solidFill>
                <a:srgbClr val="000099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48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5410200" cy="5638800"/>
          </a:xfrm>
          <a:solidFill>
            <a:schemeClr val="bg1"/>
          </a:solidFill>
        </p:spPr>
        <p:txBody>
          <a:bodyPr/>
          <a:lstStyle/>
          <a:p>
            <a:r>
              <a:rPr lang="en-US" altLang="en-US" sz="2000" b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Hij kende de grootte van de aarde </a:t>
            </a:r>
          </a:p>
          <a:p>
            <a:r>
              <a:rPr lang="en-US" altLang="en-US" sz="2000" b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Ook de grootte van de maan en de afstand tussen maan en aarde (van verduisteringen)</a:t>
            </a:r>
          </a:p>
          <a:p>
            <a:r>
              <a:rPr lang="en-US" altLang="en-US" sz="2000" b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Bepaalde de grootte van en de afstand tot de zon: 19 keer </a:t>
            </a:r>
            <a:r>
              <a:rPr lang="en-US" altLang="en-US" sz="2000" b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(390 keer) </a:t>
            </a:r>
            <a:r>
              <a:rPr lang="en-US" altLang="en-US" sz="2000" b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verder weg dan de maan en is 19 keer zo groot</a:t>
            </a:r>
          </a:p>
          <a:p>
            <a:r>
              <a:rPr lang="en-US" altLang="en-US" sz="2000" b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Conclusie: de zon is het grootste object en staat in het centrum van het universum</a:t>
            </a:r>
          </a:p>
          <a:p>
            <a:r>
              <a:rPr lang="en-US" altLang="en-US" sz="2000" b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Zijn model was in conflict met de fysica van dat moment, de fysica van Aristoteles</a:t>
            </a:r>
          </a:p>
          <a:p>
            <a:pPr lvl="1"/>
            <a:r>
              <a:rPr lang="en-US" altLang="en-US" sz="1800" b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 is geen bewijs dat de aarde roteert</a:t>
            </a:r>
          </a:p>
          <a:p>
            <a:pPr lvl="1"/>
            <a:r>
              <a:rPr lang="en-US" altLang="en-US" sz="1800" b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 is geen bewijs dat de aarde beweegt</a:t>
            </a:r>
          </a:p>
          <a:p>
            <a:r>
              <a:rPr lang="en-US" altLang="en-US" sz="2000" b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Hij werd gezien als een wiskundige</a:t>
            </a:r>
          </a:p>
          <a:p>
            <a:endParaRPr lang="en-US" altLang="en-US" smtClean="0"/>
          </a:p>
        </p:txBody>
      </p:sp>
      <p:pic>
        <p:nvPicPr>
          <p:cNvPr id="34824" name="Picture 2" descr="C:\Documents and Settings\jo\Desktop\ar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963" y="914400"/>
            <a:ext cx="175895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Picture 3" descr="C:\Documents and Settings\jo\Desktop\Aristarchus_workin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463" y="4419600"/>
            <a:ext cx="3665537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en-US" sz="1000" smtClean="0">
                <a:solidFill>
                  <a:schemeClr val="tx2"/>
                </a:solidFill>
                <a:latin typeface="Times New Roman" panose="02020603050405020304" pitchFamily="18" charset="0"/>
              </a:rPr>
              <a:t>Copyright (C) Vrije Universiteit 2009</a:t>
            </a:r>
            <a:endParaRPr lang="en-US" altLang="en-US" sz="1000" smtClean="0">
              <a:latin typeface="Times New Roman" panose="02020603050405020304" pitchFamily="18" charset="0"/>
            </a:endParaRPr>
          </a:p>
        </p:txBody>
      </p:sp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86800" cy="1143000"/>
          </a:xfrm>
        </p:spPr>
        <p:txBody>
          <a:bodyPr/>
          <a:lstStyle/>
          <a:p>
            <a:pPr algn="l">
              <a:defRPr/>
            </a:pP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Ptolemeus</a:t>
            </a:r>
            <a:r>
              <a:rPr lang="en-US" i="1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 (~100 AD): </a:t>
            </a: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bepaalt</a:t>
            </a:r>
            <a:r>
              <a:rPr lang="en-US" i="1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kosmologie</a:t>
            </a:r>
            <a:r>
              <a:rPr lang="en-US" i="1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voor</a:t>
            </a:r>
            <a:r>
              <a:rPr lang="en-US" i="1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 de </a:t>
            </a: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volgende</a:t>
            </a:r>
            <a:r>
              <a:rPr lang="en-US" i="1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  1500 </a:t>
            </a: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jaar</a:t>
            </a:r>
            <a:endParaRPr lang="en-US" i="1" kern="1200" dirty="0">
              <a:solidFill>
                <a:srgbClr val="000099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68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52600"/>
            <a:ext cx="8686800" cy="4724400"/>
          </a:xfrm>
        </p:spPr>
        <p:txBody>
          <a:bodyPr/>
          <a:lstStyle/>
          <a:p>
            <a:r>
              <a:rPr lang="en-US" altLang="en-US" b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Verzamelde astronomische kennis: kosmologie van Aristoteles en metingen van Hipparchus </a:t>
            </a:r>
            <a:r>
              <a:rPr lang="en-US" altLang="en-US" b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 Almagest (Het grote systeem)</a:t>
            </a:r>
            <a:endParaRPr lang="en-US" altLang="en-US" b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b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Uitbreiden en verbeteren van de modellen</a:t>
            </a:r>
          </a:p>
          <a:p>
            <a:pPr lvl="1"/>
            <a:r>
              <a:rPr lang="en-US" altLang="en-US" b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Epicycle theorie</a:t>
            </a:r>
          </a:p>
          <a:p>
            <a:pPr lvl="1"/>
            <a:r>
              <a:rPr lang="en-US" altLang="en-US" b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Maar eenvoud wordt opgegeven</a:t>
            </a:r>
          </a:p>
          <a:p>
            <a:pPr lvl="1"/>
            <a:r>
              <a:rPr lang="en-US" altLang="en-US" b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Thomas van Aquino  Christendom doctrine</a:t>
            </a:r>
          </a:p>
          <a:p>
            <a:pPr lvl="1">
              <a:buFontTx/>
              <a:buNone/>
            </a:pPr>
            <a:endParaRPr lang="en-US" altLang="en-US" smtClean="0">
              <a:sym typeface="Symbol" panose="05050102010706020507" pitchFamily="18" charset="2"/>
            </a:endParaRPr>
          </a:p>
        </p:txBody>
      </p:sp>
      <p:pic>
        <p:nvPicPr>
          <p:cNvPr id="36871" name="Picture 2" descr="C:\Documents and Settings\jo\Desktop\Ptolemaeu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9363" y="3479800"/>
            <a:ext cx="2814637" cy="337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Picture 8" descr="C:\Users\jo\Desktop\rg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5675"/>
            <a:ext cx="472440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3" name="Picture 7" descr="C:\Users\jo\Desktop\8_06878c3866cc846df46ffb3d3441c9d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280025"/>
            <a:ext cx="2133600" cy="157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Problemen</a:t>
            </a:r>
            <a:r>
              <a:rPr lang="en-US" i="1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 met model van </a:t>
            </a: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Ptolemeus</a:t>
            </a:r>
            <a:endParaRPr lang="en-US" i="1" kern="1200" dirty="0">
              <a:solidFill>
                <a:srgbClr val="000099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7848600" cy="2362200"/>
          </a:xfrm>
        </p:spPr>
        <p:txBody>
          <a:bodyPr/>
          <a:lstStyle/>
          <a:p>
            <a:r>
              <a:rPr lang="en-US" altLang="en-US" b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Model kan metingen niet verklaren</a:t>
            </a:r>
          </a:p>
          <a:p>
            <a:pPr lvl="1"/>
            <a:r>
              <a:rPr lang="en-US" altLang="en-US" b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aarde moet uit het centrum</a:t>
            </a:r>
          </a:p>
          <a:p>
            <a:pPr lvl="1"/>
            <a:r>
              <a:rPr lang="en-US" altLang="en-US" b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Epicycles op epicycles (~110 stuks)</a:t>
            </a:r>
          </a:p>
          <a:p>
            <a:pPr lvl="1"/>
            <a:r>
              <a:rPr lang="en-US" altLang="en-US" b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Fouten van graden in voorspelde posities van planeten rond ~ 1400 AD</a:t>
            </a:r>
          </a:p>
          <a:p>
            <a:pPr>
              <a:buFontTx/>
              <a:buNone/>
            </a:pPr>
            <a:endParaRPr lang="en-US" altLang="en-US" b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8916" name="Picture 4" descr="D:\home\matthias\Classes\Astronomy 201\Pictures\combined_p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088" y="1066800"/>
            <a:ext cx="2347912" cy="248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461" name="Text Box 5"/>
          <p:cNvSpPr txBox="1">
            <a:spLocks noChangeArrowheads="1"/>
          </p:cNvSpPr>
          <p:nvPr/>
        </p:nvSpPr>
        <p:spPr bwMode="auto">
          <a:xfrm>
            <a:off x="3810000" y="3929063"/>
            <a:ext cx="5334000" cy="15700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Koning Alfonso X: “Als de Heer Almachtig mij geraadpleegd had voordat Hij aan de Schepping begon, had ik hem iets eenvoudigers aangeraden”</a:t>
            </a:r>
          </a:p>
        </p:txBody>
      </p:sp>
      <p:pic>
        <p:nvPicPr>
          <p:cNvPr id="38918" name="Picture 6" descr="C:\Users\jo\Desktop\LibroDesJuegasAlfonXAndCour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81400"/>
            <a:ext cx="3189288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Copyright (C) Vrije Universiteit 2009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7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461" grpId="0" animBg="1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8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en-US" sz="1800" b="0">
              <a:latin typeface="Symbol" panose="05050102010706020507" pitchFamily="18" charset="2"/>
            </a:endParaRPr>
          </a:p>
        </p:txBody>
      </p:sp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i="1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De </a:t>
            </a: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revolutie</a:t>
            </a:r>
            <a:r>
              <a:rPr lang="en-US" i="1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 van Copernicus (~1500)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6477000" cy="5486400"/>
          </a:xfrm>
        </p:spPr>
        <p:txBody>
          <a:bodyPr/>
          <a:lstStyle/>
          <a:p>
            <a:r>
              <a:rPr lang="en-US" altLang="en-US" sz="2000" b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15th century: Griekse wetenschap herontdekt </a:t>
            </a:r>
          </a:p>
          <a:p>
            <a:r>
              <a:rPr lang="en-US" altLang="en-US" sz="2000" b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Vorm en grootte van de aarde  waren zeer bekend onder geschoolde mensen </a:t>
            </a:r>
          </a:p>
          <a:p>
            <a:r>
              <a:rPr lang="en-US" altLang="en-US" sz="2000" b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Nicholas Copernicus </a:t>
            </a:r>
            <a:r>
              <a:rPr lang="en-US" altLang="en-US" sz="2000" b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revolutionibus orbium coelestrium</a:t>
            </a:r>
            <a:r>
              <a:rPr lang="en-US" altLang="en-US" sz="2000" b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plaats de zon in het centrum </a:t>
            </a:r>
            <a:r>
              <a:rPr lang="en-US" altLang="en-US" sz="2000" b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 heliocentrisch wereldmodel</a:t>
            </a:r>
          </a:p>
          <a:p>
            <a:pPr lvl="1"/>
            <a:r>
              <a:rPr lang="en-US" altLang="en-US" sz="1600" b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geinspireerd door het werk van Aristarchus?</a:t>
            </a:r>
          </a:p>
          <a:p>
            <a:r>
              <a:rPr lang="en-US" altLang="en-US" sz="2000" b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Eenvoudig model verklaart veel feiten</a:t>
            </a:r>
          </a:p>
          <a:p>
            <a:r>
              <a:rPr lang="en-US" altLang="en-US" sz="2000" b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Diverse problemen met dit model</a:t>
            </a:r>
          </a:p>
          <a:p>
            <a:pPr lvl="1"/>
            <a:r>
              <a:rPr lang="en-US" altLang="en-US" sz="1600" b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Tegen geschriften van Christendom</a:t>
            </a:r>
          </a:p>
          <a:p>
            <a:pPr lvl="1"/>
            <a:r>
              <a:rPr lang="en-US" altLang="en-US" sz="1600" b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Voorspelde parallaxen kloppen niet met observatie</a:t>
            </a:r>
          </a:p>
          <a:p>
            <a:pPr lvl="1"/>
            <a:r>
              <a:rPr lang="en-US" altLang="en-US" sz="1600" b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Probleem dat aarde roteert: mag niet van A</a:t>
            </a:r>
            <a:r>
              <a:rPr lang="en-US" altLang="en-US" sz="1600" b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ebdings" panose="05030102010509060703" pitchFamily="18" charset="2"/>
              </a:rPr>
              <a:t>ristoteles</a:t>
            </a:r>
          </a:p>
          <a:p>
            <a:pPr lvl="1"/>
            <a:r>
              <a:rPr lang="en-US" altLang="en-US" sz="1600" b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ebdings" panose="05030102010509060703" pitchFamily="18" charset="2"/>
              </a:rPr>
              <a:t>Minder nauwkeurig dan Ptolemeus’ model </a:t>
            </a:r>
            <a:r>
              <a:rPr lang="en-US" altLang="en-US" sz="1600" b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 zelfs meer  epicycles nodig voor redelijke beschrijving</a:t>
            </a:r>
          </a:p>
          <a:p>
            <a:pPr lvl="1"/>
            <a:r>
              <a:rPr lang="en-US" altLang="en-US" sz="1600" b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Vraag: waarom publiceerde hij dit werk aan het einde van zijn leven: was hij bang voor de autoriteit van de kerk? Of weinig vertrouwen in de nauwkeurigheid?</a:t>
            </a:r>
          </a:p>
          <a:p>
            <a:endParaRPr lang="en-US" altLang="en-US" b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endParaRPr lang="en-US" altLang="en-US" sz="1600" b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Symbol" panose="05050102010706020507" pitchFamily="18" charset="2"/>
            </a:endParaRPr>
          </a:p>
        </p:txBody>
      </p:sp>
      <p:pic>
        <p:nvPicPr>
          <p:cNvPr id="40965" name="Picture 4" descr="D:\home\matthias\Classes\Astronomy 201\Pictures\Copernicus_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066800"/>
            <a:ext cx="1676400" cy="2395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2" descr="C:\Documents and Settings\jo\Desktop\copernica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75" y="3597275"/>
            <a:ext cx="2651125" cy="387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Copyright (C) Vrije Universiteit 2009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8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en-US" sz="1800" b="0">
              <a:latin typeface="Symbol" panose="05050102010706020507" pitchFamily="18" charset="2"/>
            </a:endParaRPr>
          </a:p>
        </p:txBody>
      </p:sp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90600"/>
          </a:xfrm>
        </p:spPr>
        <p:txBody>
          <a:bodyPr/>
          <a:lstStyle/>
          <a:p>
            <a:pPr algn="l">
              <a:defRPr/>
            </a:pP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Tycho</a:t>
            </a:r>
            <a:r>
              <a:rPr lang="en-US" i="1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 Brahe (1546-1601)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7086600" cy="4267200"/>
          </a:xfrm>
        </p:spPr>
        <p:txBody>
          <a:bodyPr/>
          <a:lstStyle/>
          <a:p>
            <a:r>
              <a:rPr lang="en-US" altLang="en-US" b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laatste waarnemer met het blote oog</a:t>
            </a:r>
          </a:p>
          <a:p>
            <a:r>
              <a:rPr lang="en-US" altLang="en-US" b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Eerste moderne wetenschapper</a:t>
            </a:r>
          </a:p>
          <a:p>
            <a:pPr lvl="1"/>
            <a:r>
              <a:rPr lang="en-US" altLang="en-US" b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Zorgvuldig en systematisch</a:t>
            </a:r>
          </a:p>
          <a:p>
            <a:r>
              <a:rPr lang="en-US" altLang="en-US" b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Aarde in centrum, planeten rond zon</a:t>
            </a:r>
          </a:p>
          <a:p>
            <a:r>
              <a:rPr lang="en-US" altLang="en-US" b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Meting van Mars’ baan gedurende 30 jaar</a:t>
            </a:r>
          </a:p>
          <a:p>
            <a:r>
              <a:rPr lang="en-US" altLang="en-US" b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Meten van kometen en parallax ervan</a:t>
            </a:r>
          </a:p>
          <a:p>
            <a:pPr lvl="1"/>
            <a:r>
              <a:rPr lang="en-US" altLang="en-US" b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Kometen achter de baan van de maan</a:t>
            </a:r>
          </a:p>
          <a:p>
            <a:r>
              <a:rPr lang="en-US" altLang="en-US" b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Waarneming van een supernova</a:t>
            </a:r>
          </a:p>
          <a:p>
            <a:pPr lvl="1"/>
            <a:r>
              <a:rPr lang="en-US" altLang="en-US" b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Nieuwe ster in Cassiopeia</a:t>
            </a:r>
          </a:p>
          <a:p>
            <a:pPr lvl="1"/>
            <a:r>
              <a:rPr lang="en-US" altLang="en-US" b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Geen parallax meetbaar  supernova op hemelbol </a:t>
            </a:r>
          </a:p>
        </p:txBody>
      </p:sp>
      <p:pic>
        <p:nvPicPr>
          <p:cNvPr id="43013" name="Picture 4" descr="D:\home\matthias\Classes\Astronomy 201\Pictures\Brah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150" y="0"/>
            <a:ext cx="238125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581" name="Text Box 5"/>
          <p:cNvSpPr txBox="1">
            <a:spLocks noChangeArrowheads="1"/>
          </p:cNvSpPr>
          <p:nvPr/>
        </p:nvSpPr>
        <p:spPr bwMode="auto">
          <a:xfrm>
            <a:off x="1524000" y="5410200"/>
            <a:ext cx="6629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Het idee van Aristoteles van een perfecte, eeuwige, niet veranderende hemel klopt niet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Copyright (C) Vrije Universiteit 2009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2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2581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1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en-US" sz="1800" b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90600"/>
          </a:xfrm>
        </p:spPr>
        <p:txBody>
          <a:bodyPr/>
          <a:lstStyle/>
          <a:p>
            <a:pPr algn="l">
              <a:defRPr/>
            </a:pPr>
            <a:r>
              <a:rPr lang="en-US" i="1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Johannes </a:t>
            </a: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Kepler</a:t>
            </a:r>
            <a:r>
              <a:rPr lang="en-US" i="1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 (1571-1630)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6858000" cy="4648200"/>
          </a:xfrm>
        </p:spPr>
        <p:txBody>
          <a:bodyPr/>
          <a:lstStyle/>
          <a:p>
            <a:r>
              <a:rPr lang="en-US" altLang="en-US" b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Tycho’s opvolger in Praag</a:t>
            </a:r>
          </a:p>
          <a:p>
            <a:r>
              <a:rPr lang="en-US" altLang="en-US" b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Zowel Ptolemeus, Tycho’s als het heliocentric model kloppen met data binnen de gewenste nauwkeurigheid</a:t>
            </a:r>
            <a:endParaRPr lang="en-US" altLang="en-US" b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Symbol" panose="05050102010706020507" pitchFamily="18" charset="2"/>
            </a:endParaRPr>
          </a:p>
          <a:p>
            <a:r>
              <a:rPr lang="en-US" altLang="en-US" b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Voorstel: planeten bewegen op ellipsen</a:t>
            </a:r>
          </a:p>
          <a:p>
            <a:r>
              <a:rPr lang="en-US" altLang="en-US" b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Wetten van Kepler</a:t>
            </a:r>
          </a:p>
          <a:p>
            <a:pPr lvl="1"/>
            <a:r>
              <a:rPr lang="en-US" altLang="en-US" b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Zon in een focus, planeten in ellipsen</a:t>
            </a:r>
          </a:p>
          <a:p>
            <a:pPr lvl="1"/>
            <a:r>
              <a:rPr lang="en-US" altLang="en-US" b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Gelijke oppervlakken in gelijke tijden</a:t>
            </a:r>
          </a:p>
          <a:p>
            <a:pPr lvl="1"/>
            <a:r>
              <a:rPr lang="en-US" altLang="en-US" b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Periode vs halfassen</a:t>
            </a:r>
          </a:p>
          <a:p>
            <a:pPr lvl="1"/>
            <a:endParaRPr lang="en-US" altLang="en-US" b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Symbol" panose="05050102010706020507" pitchFamily="18" charset="2"/>
            </a:endParaRPr>
          </a:p>
        </p:txBody>
      </p:sp>
      <p:pic>
        <p:nvPicPr>
          <p:cNvPr id="45061" name="Picture 6" descr="D:\home\matthias\Classes\Astronomy 201\Pictures\Kepler_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0"/>
            <a:ext cx="2346325" cy="299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7" descr="D:\home\matthias\Classes\Astronomy 201\Pictures\ellipse1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024313"/>
            <a:ext cx="2971800" cy="22288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3" name="Text Box 9"/>
          <p:cNvSpPr txBox="1">
            <a:spLocks noChangeArrowheads="1"/>
          </p:cNvSpPr>
          <p:nvPr/>
        </p:nvSpPr>
        <p:spPr bwMode="auto">
          <a:xfrm>
            <a:off x="6248400" y="6319838"/>
            <a:ext cx="2743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(a+b) is constant </a:t>
            </a:r>
          </a:p>
        </p:txBody>
      </p:sp>
      <p:pic>
        <p:nvPicPr>
          <p:cNvPr id="45064" name="Picture 5" descr="D:\home\matthias\Classes\Astronomy 201\Pictures\kepler2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486400"/>
            <a:ext cx="2743200" cy="13716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5" name="Picture 5" descr="D:\home\matthias\Classes\Astronomy 201\Pictures\kepler3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456238"/>
            <a:ext cx="2286000" cy="1401762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7" name="Footer Placeholder 1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en-US" sz="1000" b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Copyright (C) Vrije Universiteit 2009</a:t>
            </a:r>
            <a:endParaRPr lang="en-US" altLang="en-US" sz="1000" b="0" smtClean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1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en-US" sz="1800" b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Wat</a:t>
            </a:r>
            <a:r>
              <a:rPr lang="en-US" i="1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hebben</a:t>
            </a:r>
            <a:r>
              <a:rPr lang="en-US" i="1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 we </a:t>
            </a: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aan</a:t>
            </a:r>
            <a:r>
              <a:rPr lang="en-US" i="1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Kepler</a:t>
            </a:r>
            <a:r>
              <a:rPr lang="en-US" i="1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 III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7924800" cy="2667000"/>
          </a:xfrm>
        </p:spPr>
        <p:txBody>
          <a:bodyPr/>
          <a:lstStyle/>
          <a:p>
            <a:r>
              <a:rPr lang="en-US" altLang="en-US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Voorbeeld: </a:t>
            </a:r>
          </a:p>
          <a:p>
            <a:pPr lvl="1"/>
            <a:r>
              <a:rPr lang="en-US" altLang="en-US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Afstand aarde tot de zon: </a:t>
            </a:r>
            <a:r>
              <a:rPr lang="en-US" altLang="en-US" i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altLang="en-US" i="1" baseline="-2500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altLang="en-US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= 1 AU</a:t>
            </a:r>
          </a:p>
          <a:p>
            <a:pPr lvl="1"/>
            <a:r>
              <a:rPr lang="en-US" altLang="en-US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Periode van omloop: </a:t>
            </a:r>
            <a:r>
              <a:rPr lang="en-US" altLang="en-US" i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altLang="en-US" i="1" baseline="-2500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altLang="en-US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1 jaar</a:t>
            </a:r>
          </a:p>
          <a:p>
            <a:pPr lvl="1"/>
            <a:r>
              <a:rPr lang="en-US" altLang="en-US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Periode voor mars: </a:t>
            </a:r>
            <a:r>
              <a:rPr lang="en-US" altLang="en-US" i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altLang="en-US" i="1" baseline="-2500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altLang="en-US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1,88 jaar</a:t>
            </a:r>
            <a:br>
              <a:rPr lang="en-US" altLang="en-US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 bereken de afstand van mars tot de zon:</a:t>
            </a:r>
          </a:p>
        </p:txBody>
      </p:sp>
      <p:sp>
        <p:nvSpPr>
          <p:cNvPr id="161797" name="Text Box 5"/>
          <p:cNvSpPr txBox="1">
            <a:spLocks noChangeArrowheads="1"/>
          </p:cNvSpPr>
          <p:nvPr/>
        </p:nvSpPr>
        <p:spPr bwMode="auto">
          <a:xfrm>
            <a:off x="3427413" y="3382963"/>
            <a:ext cx="38020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  </a:t>
            </a:r>
            <a:r>
              <a:rPr lang="en-US" altLang="en-US" b="0" i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altLang="en-US" b="0" i="1" baseline="-25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altLang="en-US" b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</a:t>
            </a:r>
            <a:r>
              <a:rPr lang="en-US" altLang="en-US" b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1,88</a:t>
            </a:r>
            <a:r>
              <a:rPr lang="en-US" altLang="en-US" b="0" baseline="60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2/3</a:t>
            </a:r>
            <a:r>
              <a:rPr lang="en-US" altLang="en-US" b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AU = 1,52 AU</a:t>
            </a:r>
          </a:p>
        </p:txBody>
      </p:sp>
      <p:graphicFrame>
        <p:nvGraphicFramePr>
          <p:cNvPr id="47110" name="Object 3"/>
          <p:cNvGraphicFramePr>
            <a:graphicFrameLocks noChangeAspect="1"/>
          </p:cNvGraphicFramePr>
          <p:nvPr/>
        </p:nvGraphicFramePr>
        <p:xfrm>
          <a:off x="1828800" y="3124200"/>
          <a:ext cx="1433513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23" name="Equation" r:id="rId5" imgW="634725" imgH="457002" progId="Equation.3">
                  <p:embed/>
                </p:oleObj>
              </mc:Choice>
              <mc:Fallback>
                <p:oleObj name="Equation" r:id="rId5" imgW="634725" imgH="457002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3124200"/>
                        <a:ext cx="1433513" cy="1031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57200" y="4191000"/>
            <a:ext cx="79248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1781: Herschel ontdekt Uranus </a:t>
            </a:r>
          </a:p>
          <a:p>
            <a:pPr lvl="1"/>
            <a:r>
              <a:rPr lang="en-US" alt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Afstand aarde tot de zon: </a:t>
            </a:r>
            <a:r>
              <a:rPr lang="en-US" altLang="en-US" i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altLang="en-US" i="1" baseline="-25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alt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1 AU</a:t>
            </a:r>
          </a:p>
          <a:p>
            <a:pPr lvl="1"/>
            <a:r>
              <a:rPr lang="en-US" alt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Periode van omloop: </a:t>
            </a:r>
            <a:r>
              <a:rPr lang="en-US" altLang="en-US" i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altLang="en-US" i="1" baseline="-25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alt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1 jaar</a:t>
            </a:r>
          </a:p>
          <a:p>
            <a:pPr lvl="1"/>
            <a:r>
              <a:rPr lang="en-US" alt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via parallax: </a:t>
            </a:r>
            <a:r>
              <a:rPr lang="en-US" altLang="en-US" i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en-US" altLang="en-US" i="1" baseline="-25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US" alt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 19.2 AU</a:t>
            </a:r>
            <a:br>
              <a:rPr lang="en-US" alt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 Uranus’ omlooptijd kan worden berekend: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3581400" y="6121400"/>
            <a:ext cx="3730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  </a:t>
            </a:r>
            <a:r>
              <a:rPr lang="en-US" altLang="en-US" b="0" i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altLang="en-US" b="0" i="1" baseline="-25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US" altLang="en-US" b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=</a:t>
            </a:r>
            <a:r>
              <a:rPr lang="en-US" altLang="en-US" b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19,2</a:t>
            </a:r>
            <a:r>
              <a:rPr lang="en-US" altLang="en-US" b="0" baseline="600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3/2</a:t>
            </a:r>
            <a:r>
              <a:rPr lang="en-US" altLang="en-US" b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jaar = 84 jaar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Copyright (C) Vrije Universiteit 2009</a:t>
            </a:r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1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797" grpId="0" autoUpdateAnimBg="0"/>
      <p:bldP spid="11" grpId="0"/>
      <p:bldP spid="13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en-US" sz="1800" b="0">
              <a:latin typeface="Symbol" panose="05050102010706020507" pitchFamily="18" charset="2"/>
            </a:endParaRPr>
          </a:p>
        </p:txBody>
      </p:sp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i="1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Galileo </a:t>
            </a: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Galilei</a:t>
            </a:r>
            <a:r>
              <a:rPr lang="en-US" i="1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 (1564-1642)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143000"/>
            <a:ext cx="8382000" cy="5257800"/>
          </a:xfrm>
        </p:spPr>
        <p:txBody>
          <a:bodyPr/>
          <a:lstStyle/>
          <a:p>
            <a:r>
              <a:rPr lang="en-US" altLang="en-US" sz="1800" b="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Heeft</a:t>
            </a:r>
            <a:r>
              <a:rPr lang="en-US" altLang="en-US" sz="1800" b="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de </a:t>
            </a:r>
            <a:r>
              <a:rPr lang="en-US" altLang="en-US" sz="1800" b="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telescoop</a:t>
            </a:r>
            <a:r>
              <a:rPr lang="en-US" altLang="en-US" sz="1800" b="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niet</a:t>
            </a:r>
            <a:r>
              <a:rPr lang="en-US" altLang="en-US" sz="1800" b="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uitgevonden</a:t>
            </a:r>
            <a:r>
              <a:rPr lang="en-US" altLang="en-US" sz="1800" b="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!</a:t>
            </a:r>
          </a:p>
          <a:p>
            <a:r>
              <a:rPr lang="en-US" altLang="en-US" sz="1800" b="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Gebruikte</a:t>
            </a:r>
            <a:r>
              <a:rPr lang="en-US" altLang="en-US" sz="1800" b="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telescoop</a:t>
            </a:r>
            <a:r>
              <a:rPr lang="en-US" altLang="en-US" sz="1800" b="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als</a:t>
            </a:r>
            <a:r>
              <a:rPr lang="en-US" altLang="en-US" sz="1800" b="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astronoom</a:t>
            </a:r>
            <a:endParaRPr lang="en-US" altLang="en-US" sz="1800" b="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altLang="en-US" sz="1600" b="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Bergen op de </a:t>
            </a:r>
            <a:r>
              <a:rPr lang="en-US" altLang="en-US" sz="1600" b="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maan</a:t>
            </a:r>
            <a:r>
              <a:rPr lang="en-US" altLang="en-US" sz="1600" b="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net </a:t>
            </a:r>
            <a:r>
              <a:rPr lang="en-US" altLang="en-US" sz="1600" b="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als</a:t>
            </a:r>
            <a:r>
              <a:rPr lang="en-US" altLang="en-US" sz="1600" b="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op </a:t>
            </a:r>
            <a:r>
              <a:rPr lang="en-US" altLang="en-US" sz="1600" b="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aarde</a:t>
            </a:r>
            <a:r>
              <a:rPr lang="en-US" altLang="en-US" sz="1600" b="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altLang="en-US" sz="1600" b="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sz="1600" b="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 </a:t>
            </a:r>
            <a:r>
              <a:rPr lang="en-US" altLang="en-US" sz="1600" b="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geen</a:t>
            </a:r>
            <a:r>
              <a:rPr lang="en-US" altLang="en-US" sz="1600" b="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1600" b="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perfecte</a:t>
            </a:r>
            <a:r>
              <a:rPr lang="en-US" altLang="en-US" sz="1600" b="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1600" b="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bolvormige</a:t>
            </a:r>
            <a:r>
              <a:rPr lang="en-US" altLang="en-US" sz="1600" b="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1600" b="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lichamen</a:t>
            </a:r>
            <a:endParaRPr lang="en-US" altLang="en-US" sz="1600" b="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Symbol" panose="05050102010706020507" pitchFamily="18" charset="2"/>
            </a:endParaRPr>
          </a:p>
          <a:p>
            <a:pPr lvl="1"/>
            <a:r>
              <a:rPr lang="en-US" altLang="en-US" sz="1600" b="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Sterren</a:t>
            </a:r>
            <a:r>
              <a:rPr lang="en-US" altLang="en-US" sz="1600" b="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: </a:t>
            </a:r>
            <a:r>
              <a:rPr lang="en-US" altLang="en-US" sz="1600" b="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puntachtig</a:t>
            </a:r>
            <a:r>
              <a:rPr lang="en-US" altLang="en-US" sz="1600" b="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, </a:t>
            </a:r>
            <a:r>
              <a:rPr lang="en-US" altLang="en-US" sz="1600" b="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planeten</a:t>
            </a:r>
            <a:r>
              <a:rPr lang="en-US" altLang="en-US" sz="1600" b="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: </a:t>
            </a:r>
            <a:r>
              <a:rPr lang="en-US" altLang="en-US" sz="1600" b="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bollen</a:t>
            </a:r>
            <a:endParaRPr lang="en-US" altLang="en-US" sz="1600" b="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altLang="en-US" sz="1600" b="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Manen</a:t>
            </a:r>
            <a:r>
              <a:rPr lang="en-US" altLang="en-US" sz="1600" b="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van Jupiter </a:t>
            </a:r>
            <a:r>
              <a:rPr lang="en-US" altLang="en-US" sz="1600" b="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 </a:t>
            </a:r>
            <a:r>
              <a:rPr lang="en-US" altLang="en-US" sz="1600" b="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miniatuur</a:t>
            </a:r>
            <a:r>
              <a:rPr lang="en-US" altLang="en-US" sz="1600" b="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1600" b="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systeem</a:t>
            </a:r>
            <a:endParaRPr lang="en-US" altLang="en-US" sz="1600" b="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altLang="en-US" sz="1600" b="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Interpretatie</a:t>
            </a:r>
            <a:r>
              <a:rPr lang="en-US" altLang="en-US" sz="1600" b="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van </a:t>
            </a:r>
            <a:r>
              <a:rPr lang="en-US" altLang="en-US" sz="1600" b="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zonnevlekken</a:t>
            </a:r>
            <a:r>
              <a:rPr lang="en-US" altLang="en-US" sz="1600" b="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Webdings" panose="05030102010509060703" pitchFamily="18" charset="2"/>
              </a:rPr>
              <a:t> </a:t>
            </a:r>
            <a:r>
              <a:rPr lang="en-US" altLang="en-US" sz="1600" b="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 </a:t>
            </a:r>
            <a:r>
              <a:rPr lang="en-US" altLang="en-US" sz="1600" b="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hemellichamen</a:t>
            </a:r>
            <a:r>
              <a:rPr lang="en-US" altLang="en-US" sz="1600" b="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1600" b="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veranderen</a:t>
            </a:r>
            <a:endParaRPr lang="en-US" altLang="en-US" sz="1600" b="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Symbol" panose="05050102010706020507" pitchFamily="18" charset="2"/>
            </a:endParaRPr>
          </a:p>
          <a:p>
            <a:pPr lvl="1"/>
            <a:r>
              <a:rPr lang="en-US" altLang="en-US" sz="1600" b="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Melkweg</a:t>
            </a:r>
            <a:r>
              <a:rPr lang="en-US" altLang="en-US" sz="1600" b="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: </a:t>
            </a:r>
            <a:r>
              <a:rPr lang="en-US" altLang="en-US" sz="1600" b="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zeer</a:t>
            </a:r>
            <a:r>
              <a:rPr lang="en-US" altLang="en-US" sz="1600" b="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1600" b="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veel</a:t>
            </a:r>
            <a:r>
              <a:rPr lang="en-US" altLang="en-US" sz="1600" b="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1600" b="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sterren</a:t>
            </a:r>
            <a:r>
              <a:rPr lang="en-US" altLang="en-US" sz="1600" b="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</a:t>
            </a:r>
            <a:endParaRPr lang="en-US" altLang="en-US" sz="1600" b="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sz="1800" b="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Onderwierp</a:t>
            </a:r>
            <a:r>
              <a:rPr lang="en-US" altLang="en-US" sz="1800" b="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 </a:t>
            </a:r>
            <a:r>
              <a:rPr lang="en-US" altLang="en-US" sz="1800" b="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fysica</a:t>
            </a:r>
            <a:r>
              <a:rPr lang="en-US" altLang="en-US" sz="1800" b="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van Aristoteles </a:t>
            </a:r>
            <a:r>
              <a:rPr lang="en-US" altLang="en-US" sz="1800" b="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aan</a:t>
            </a:r>
            <a:r>
              <a:rPr lang="en-US" altLang="en-US" sz="1800" b="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testen</a:t>
            </a:r>
            <a:endParaRPr lang="en-US" altLang="en-US" sz="1800" b="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US" altLang="en-US" sz="1600" b="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Concepten</a:t>
            </a:r>
            <a:r>
              <a:rPr lang="en-US" altLang="en-US" sz="1600" b="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: inertia </a:t>
            </a:r>
            <a:r>
              <a:rPr lang="en-US" altLang="en-US" sz="1600" b="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en</a:t>
            </a:r>
            <a:r>
              <a:rPr lang="en-US" altLang="en-US" sz="1600" b="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1600" b="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impuls</a:t>
            </a:r>
            <a:r>
              <a:rPr lang="en-US" altLang="en-US" sz="1600" b="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:</a:t>
            </a:r>
            <a:endParaRPr lang="en-US" altLang="en-US" sz="1600" b="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en-US" altLang="en-US" sz="1400" b="0" dirty="0" smtClean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Aristoteles: </a:t>
            </a:r>
            <a:r>
              <a:rPr lang="en-US" altLang="en-US" sz="1400" b="0" dirty="0" err="1" smtClean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kracht</a:t>
            </a:r>
            <a:r>
              <a:rPr lang="en-US" altLang="en-US" sz="1400" b="0" dirty="0" smtClean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is </a:t>
            </a:r>
            <a:r>
              <a:rPr lang="en-US" altLang="en-US" sz="1400" b="0" dirty="0" err="1" smtClean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verantwoordelijk</a:t>
            </a:r>
            <a:r>
              <a:rPr lang="en-US" altLang="en-US" sz="1400" b="0" dirty="0" smtClean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400" b="0" dirty="0" err="1" smtClean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voor</a:t>
            </a:r>
            <a:r>
              <a:rPr lang="en-US" altLang="en-US" sz="1400" b="0" dirty="0" smtClean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400" b="0" dirty="0" err="1" smtClean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beweging</a:t>
            </a:r>
            <a:endParaRPr lang="en-US" altLang="en-US" sz="1400" b="0" dirty="0" smtClean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2"/>
            <a:r>
              <a:rPr lang="en-US" altLang="en-US" sz="1400" b="0" dirty="0" smtClean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Galileo: </a:t>
            </a:r>
            <a:r>
              <a:rPr lang="en-US" altLang="en-US" sz="1400" b="0" dirty="0" err="1" smtClean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kracht</a:t>
            </a:r>
            <a:r>
              <a:rPr lang="en-US" altLang="en-US" sz="1400" b="0" dirty="0" smtClean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is </a:t>
            </a:r>
            <a:r>
              <a:rPr lang="en-US" altLang="en-US" sz="1400" b="0" dirty="0" err="1" smtClean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verantwoordelijk</a:t>
            </a:r>
            <a:r>
              <a:rPr lang="en-US" altLang="en-US" sz="1400" b="0" dirty="0" smtClean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400" b="0" dirty="0" err="1" smtClean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voor</a:t>
            </a:r>
            <a:r>
              <a:rPr lang="en-US" altLang="en-US" sz="1400" b="0" dirty="0" smtClean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400" b="0" i="1" dirty="0" err="1" smtClean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veranderingen</a:t>
            </a:r>
            <a:r>
              <a:rPr lang="en-US" altLang="en-US" sz="1400" b="0" dirty="0" smtClean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US" altLang="en-US" sz="1400" b="0" dirty="0" err="1" smtClean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beweging</a:t>
            </a:r>
            <a:endParaRPr lang="en-US" altLang="en-US" sz="1400" b="0" dirty="0" smtClean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None/>
            </a:pPr>
            <a:r>
              <a:rPr lang="en-US" altLang="en-US" sz="1800" b="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   		</a:t>
            </a:r>
            <a:r>
              <a:rPr lang="en-US" altLang="en-US" sz="1600" b="0" dirty="0" smtClean="0">
                <a:solidFill>
                  <a:srgbClr val="0000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 </a:t>
            </a:r>
            <a:r>
              <a:rPr lang="en-US" altLang="en-US" sz="1600" b="0" dirty="0" err="1" smtClean="0">
                <a:solidFill>
                  <a:srgbClr val="0000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relativiteit</a:t>
            </a:r>
            <a:r>
              <a:rPr lang="en-US" altLang="en-US" sz="1600" b="0" dirty="0" smtClean="0">
                <a:solidFill>
                  <a:srgbClr val="0000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van </a:t>
            </a:r>
            <a:r>
              <a:rPr lang="en-US" altLang="en-US" sz="1600" b="0" dirty="0" err="1" smtClean="0">
                <a:solidFill>
                  <a:srgbClr val="0000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uniforme</a:t>
            </a:r>
            <a:r>
              <a:rPr lang="en-US" altLang="en-US" sz="1600" b="0" dirty="0" smtClean="0">
                <a:solidFill>
                  <a:srgbClr val="0000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1600" b="0" dirty="0" err="1" smtClean="0">
                <a:solidFill>
                  <a:srgbClr val="00009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beweging</a:t>
            </a:r>
            <a:endParaRPr lang="en-US" altLang="en-US" sz="1600" b="0" dirty="0" smtClean="0">
              <a:solidFill>
                <a:srgbClr val="000099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Symbol" panose="05050102010706020507" pitchFamily="18" charset="2"/>
            </a:endParaRPr>
          </a:p>
          <a:p>
            <a:pPr lvl="1"/>
            <a:r>
              <a:rPr lang="en-US" altLang="en-US" sz="1600" b="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Valproeven</a:t>
            </a:r>
            <a:r>
              <a:rPr lang="en-US" altLang="en-US" sz="1600" b="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: </a:t>
            </a:r>
            <a:r>
              <a:rPr lang="en-US" altLang="en-US" sz="1600" b="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objecten</a:t>
            </a:r>
            <a:r>
              <a:rPr lang="en-US" altLang="en-US" sz="1600" b="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met </a:t>
            </a:r>
            <a:r>
              <a:rPr lang="en-US" altLang="en-US" sz="1600" b="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verschillende</a:t>
            </a:r>
            <a:r>
              <a:rPr lang="en-US" altLang="en-US" sz="1600" b="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1600" b="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samenstelling</a:t>
            </a:r>
            <a:r>
              <a:rPr lang="en-US" altLang="en-US" sz="1600" b="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1600" b="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vallen</a:t>
            </a:r>
            <a:r>
              <a:rPr lang="en-US" altLang="en-US" sz="1600" b="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1600" b="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hetzelfde</a:t>
            </a:r>
            <a:r>
              <a:rPr lang="en-US" altLang="en-US" sz="1600" b="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 basis </a:t>
            </a:r>
            <a:r>
              <a:rPr lang="en-US" altLang="en-US" sz="1600" b="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voor</a:t>
            </a:r>
            <a:r>
              <a:rPr lang="en-US" altLang="en-US" sz="1600" b="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1600" b="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Einsteins</a:t>
            </a:r>
            <a:r>
              <a:rPr lang="en-US" altLang="en-US" sz="1600" b="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</a:t>
            </a:r>
            <a:r>
              <a:rPr lang="en-US" altLang="en-US" sz="1600" b="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equivalentieprincipe</a:t>
            </a:r>
            <a:r>
              <a:rPr lang="en-US" altLang="en-US" sz="1600" b="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</a:t>
            </a:r>
          </a:p>
          <a:p>
            <a:r>
              <a:rPr lang="en-US" altLang="en-US" sz="1800" b="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Beroemd</a:t>
            </a:r>
            <a:r>
              <a:rPr lang="en-US" altLang="en-US" sz="1800" b="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door </a:t>
            </a:r>
            <a:r>
              <a:rPr lang="en-US" altLang="en-US" sz="1800" b="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zijn</a:t>
            </a:r>
            <a:r>
              <a:rPr lang="en-US" altLang="en-US" sz="1800" b="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1800" b="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rechtzaak</a:t>
            </a:r>
            <a:r>
              <a:rPr lang="en-US" altLang="en-US" sz="1800" b="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1633</a:t>
            </a:r>
          </a:p>
          <a:p>
            <a:r>
              <a:rPr lang="en-US" altLang="en-US" sz="1800" b="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Eerherstel</a:t>
            </a:r>
            <a:r>
              <a:rPr lang="en-US" altLang="en-US" sz="1800" b="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in 1980!</a:t>
            </a:r>
            <a:endParaRPr lang="en-US" altLang="en-US" sz="2000" b="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Symbol" panose="05050102010706020507" pitchFamily="18" charset="2"/>
            </a:endParaRPr>
          </a:p>
          <a:p>
            <a:endParaRPr lang="en-US" altLang="en-US" sz="2000" dirty="0" smtClean="0">
              <a:sym typeface="Symbol" panose="05050102010706020507" pitchFamily="18" charset="2"/>
            </a:endParaRPr>
          </a:p>
        </p:txBody>
      </p:sp>
      <p:pic>
        <p:nvPicPr>
          <p:cNvPr id="49157" name="Picture 12" descr="E:\Classes\Astronomy 201\Pictures\g_tintoretto-t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725" y="76200"/>
            <a:ext cx="204787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8" name="Footer Placehold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en-US" sz="100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Copyright (C) Vrije Universiteit 2009</a:t>
            </a:r>
            <a:endParaRPr lang="en-US" altLang="en-US" sz="1000" smtClean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914400"/>
          </a:xfrm>
        </p:spPr>
        <p:txBody>
          <a:bodyPr/>
          <a:lstStyle/>
          <a:p>
            <a:pPr>
              <a:defRPr/>
            </a:pPr>
            <a:r>
              <a:rPr lang="en-US" i="1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Galileo’s </a:t>
            </a: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rechtzaak</a:t>
            </a:r>
            <a:endParaRPr lang="en-US" i="1" kern="1200" dirty="0">
              <a:solidFill>
                <a:srgbClr val="000099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914400"/>
            <a:ext cx="8153400" cy="3581400"/>
          </a:xfrm>
        </p:spPr>
        <p:txBody>
          <a:bodyPr/>
          <a:lstStyle/>
          <a:p>
            <a:r>
              <a:rPr lang="en-US" altLang="en-US" sz="2000" b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Moeilijke, arrogante persoonlijkheid </a:t>
            </a:r>
          </a:p>
          <a:p>
            <a:r>
              <a:rPr lang="en-US" altLang="en-US" sz="2000" b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Uitstekende spreker en docent</a:t>
            </a:r>
          </a:p>
          <a:p>
            <a:r>
              <a:rPr lang="en-US" altLang="en-US" sz="2000" b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Publiceerde in het Italiaans</a:t>
            </a:r>
          </a:p>
          <a:p>
            <a:r>
              <a:rPr lang="en-US" altLang="en-US" sz="2000" b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1632 beroemd boek </a:t>
            </a:r>
            <a:r>
              <a:rPr lang="en-US" altLang="en-US" sz="2000" b="0" i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Dialogen betreffende twee belangrijke wereldsystemen</a:t>
            </a:r>
            <a:r>
              <a:rPr lang="en-US" altLang="en-US" sz="2000" b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kosmologie van Aristoteles werd verdedigd door Simplicio, een idioot </a:t>
            </a:r>
          </a:p>
          <a:p>
            <a:r>
              <a:rPr lang="en-US" altLang="en-US" sz="2000" b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Voorganger: Giordano Bruno</a:t>
            </a:r>
          </a:p>
        </p:txBody>
      </p:sp>
      <p:pic>
        <p:nvPicPr>
          <p:cNvPr id="51204" name="Picture 4" descr="C:\Users\jo\Desktop\Brunostatu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981450"/>
            <a:ext cx="381000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5" name="Picture 2" descr="C:\Documents and Settings\jo\Desktop\300px-Galileos_Dialogue_Title_Pag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6200"/>
            <a:ext cx="4071938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Copyright (C) Vrije Universiteit 2009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6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en-US" sz="1800" b="0">
              <a:latin typeface="Symbol" panose="05050102010706020507" pitchFamily="18" charset="2"/>
            </a:endParaRPr>
          </a:p>
        </p:txBody>
      </p:sp>
      <p:sp>
        <p:nvSpPr>
          <p:cNvPr id="8196" name="Footer Placeholder 3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en-US" sz="100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Copyright (C) Vrije Universiteit 2009</a:t>
            </a:r>
            <a:endParaRPr lang="en-US" altLang="en-US" sz="1000" smtClean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97" name="Text Box 23"/>
          <p:cNvSpPr txBox="1">
            <a:spLocks noChangeArrowheads="1"/>
          </p:cNvSpPr>
          <p:nvPr/>
        </p:nvSpPr>
        <p:spPr bwMode="auto">
          <a:xfrm>
            <a:off x="3324449" y="152400"/>
            <a:ext cx="178548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i="1" dirty="0" err="1">
                <a:solidFill>
                  <a:srgbClr val="000099"/>
                </a:solidFill>
                <a:latin typeface="Calibri" panose="020F0502020204030204" pitchFamily="34" charset="0"/>
              </a:rPr>
              <a:t>Overzicht</a:t>
            </a:r>
            <a:endParaRPr lang="en-US" altLang="en-US" i="1" dirty="0">
              <a:solidFill>
                <a:srgbClr val="CC0000"/>
              </a:solidFill>
              <a:latin typeface="Calibri" panose="020F0502020204030204" pitchFamily="34" charset="0"/>
            </a:endParaRPr>
          </a:p>
        </p:txBody>
      </p:sp>
      <p:sp>
        <p:nvSpPr>
          <p:cNvPr id="10246" name="Rectangle 24"/>
          <p:cNvSpPr>
            <a:spLocks noChangeArrowheads="1"/>
          </p:cNvSpPr>
          <p:nvPr/>
        </p:nvSpPr>
        <p:spPr bwMode="auto">
          <a:xfrm>
            <a:off x="457200" y="990600"/>
            <a:ext cx="8458200" cy="5486400"/>
          </a:xfrm>
          <a:prstGeom prst="rect">
            <a:avLst/>
          </a:prstGeom>
          <a:solidFill>
            <a:srgbClr val="FFFFCC"/>
          </a:solidFill>
          <a:ln w="1905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b="1" dirty="0">
                <a:latin typeface="Calibri" pitchFamily="34" charset="0"/>
                <a:cs typeface="Calibri" pitchFamily="34" charset="0"/>
              </a:rPr>
              <a:t>Docent </a:t>
            </a:r>
            <a:r>
              <a:rPr lang="en-US" b="1" dirty="0" err="1">
                <a:latin typeface="Calibri" pitchFamily="34" charset="0"/>
                <a:cs typeface="Calibri" pitchFamily="34" charset="0"/>
              </a:rPr>
              <a:t>informatie</a:t>
            </a:r>
            <a:endParaRPr lang="en-US" b="1" dirty="0">
              <a:latin typeface="Calibri" pitchFamily="34" charset="0"/>
              <a:cs typeface="Calibri" pitchFamily="34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•"/>
              <a:defRPr/>
            </a:pPr>
            <a:r>
              <a:rPr lang="en-US" sz="1600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Jo van den Brand, </a:t>
            </a:r>
            <a:r>
              <a:rPr lang="en-US" sz="16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Joris</a:t>
            </a:r>
            <a:r>
              <a:rPr lang="en-US" sz="1600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 van </a:t>
            </a:r>
            <a:r>
              <a:rPr lang="en-US" sz="16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Heijningen</a:t>
            </a:r>
            <a:endParaRPr lang="en-US" sz="1600" b="1" dirty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•"/>
              <a:defRPr/>
            </a:pPr>
            <a:r>
              <a:rPr lang="en-US" sz="1600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Email: </a:t>
            </a:r>
            <a:r>
              <a:rPr lang="en-US" sz="1600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  <a:hlinkClick r:id="rId3"/>
              </a:rPr>
              <a:t>jo@nikhef.nl</a:t>
            </a:r>
            <a:r>
              <a:rPr lang="en-US" sz="1600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sz="1600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  <a:hlinkClick r:id="rId4"/>
              </a:rPr>
              <a:t>jvheijn@nikhef.nl</a:t>
            </a:r>
            <a:endParaRPr lang="en-US" sz="1600" b="1" dirty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•"/>
              <a:defRPr/>
            </a:pPr>
            <a:r>
              <a:rPr lang="en-US" sz="1600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0620 539 484 / 020 598 7900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  <a:defRPr/>
            </a:pPr>
            <a:r>
              <a:rPr lang="en-US" sz="16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Kamer</a:t>
            </a:r>
            <a:r>
              <a:rPr lang="en-US" sz="1600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: T2.69 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b="1" dirty="0">
                <a:latin typeface="Calibri" pitchFamily="34" charset="0"/>
                <a:cs typeface="Calibri" pitchFamily="34" charset="0"/>
              </a:rPr>
              <a:t>Rooster </a:t>
            </a:r>
            <a:r>
              <a:rPr lang="en-US" b="1" dirty="0" err="1">
                <a:latin typeface="Calibri" pitchFamily="34" charset="0"/>
                <a:cs typeface="Calibri" pitchFamily="34" charset="0"/>
              </a:rPr>
              <a:t>informatie</a:t>
            </a:r>
            <a:endParaRPr lang="en-US" b="1" dirty="0">
              <a:latin typeface="Calibri" pitchFamily="34" charset="0"/>
              <a:cs typeface="Calibri" pitchFamily="34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•"/>
              <a:defRPr/>
            </a:pPr>
            <a:r>
              <a:rPr lang="en-US" sz="16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Hoorcollege</a:t>
            </a:r>
            <a:r>
              <a:rPr lang="en-US" sz="1600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sz="16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dinsdag</a:t>
            </a:r>
            <a:r>
              <a:rPr lang="en-US" sz="1600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 13:30 – 15:15, HG-0G30 (</a:t>
            </a:r>
            <a:r>
              <a:rPr lang="en-US" sz="16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totaal</a:t>
            </a:r>
            <a:r>
              <a:rPr lang="en-US" sz="1600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 14 </a:t>
            </a:r>
            <a:r>
              <a:rPr lang="en-US" sz="16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keer</a:t>
            </a:r>
            <a:r>
              <a:rPr lang="en-US" sz="1600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  <a:defRPr/>
            </a:pPr>
            <a:r>
              <a:rPr lang="en-US" sz="16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Werkcollege</a:t>
            </a:r>
            <a:r>
              <a:rPr lang="en-US" sz="1600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sz="16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donderdag</a:t>
            </a:r>
            <a:r>
              <a:rPr lang="en-US" sz="1600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 09:00 – 10:45, WN-C668 (</a:t>
            </a:r>
            <a:r>
              <a:rPr lang="en-US" sz="16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totaal</a:t>
            </a:r>
            <a:r>
              <a:rPr lang="en-US" sz="1600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 14 </a:t>
            </a:r>
            <a:r>
              <a:rPr lang="en-US" sz="16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keer</a:t>
            </a:r>
            <a:r>
              <a:rPr lang="en-US" sz="1600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  <a:defRPr/>
            </a:pPr>
            <a:r>
              <a:rPr lang="en-US" sz="16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Tentamen</a:t>
            </a:r>
            <a:r>
              <a:rPr lang="en-US" sz="1600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sz="16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maandag</a:t>
            </a:r>
            <a:r>
              <a:rPr lang="en-US" sz="1600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 14 </a:t>
            </a:r>
            <a:r>
              <a:rPr lang="en-US" sz="16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december</a:t>
            </a:r>
            <a:r>
              <a:rPr lang="en-US" sz="1600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, 12:00 – 14:45, …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b="1" dirty="0" err="1">
                <a:latin typeface="Calibri" pitchFamily="34" charset="0"/>
                <a:cs typeface="Calibri" pitchFamily="34" charset="0"/>
              </a:rPr>
              <a:t>Boek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b="1" dirty="0" err="1">
                <a:latin typeface="Calibri" pitchFamily="34" charset="0"/>
                <a:cs typeface="Calibri" pitchFamily="34" charset="0"/>
              </a:rPr>
              <a:t>en</a:t>
            </a:r>
            <a:r>
              <a:rPr lang="en-US" b="1" dirty="0">
                <a:latin typeface="Calibri" pitchFamily="34" charset="0"/>
                <a:cs typeface="Calibri" pitchFamily="34" charset="0"/>
              </a:rPr>
              <a:t> website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  <a:defRPr/>
            </a:pPr>
            <a:r>
              <a:rPr lang="en-US" sz="16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Dictaat</a:t>
            </a:r>
            <a:r>
              <a:rPr lang="en-US" sz="1600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: in </a:t>
            </a:r>
            <a:r>
              <a:rPr lang="en-US" sz="16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ontwikkeling</a:t>
            </a:r>
            <a:r>
              <a:rPr lang="en-US" sz="1600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 …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  <a:defRPr/>
            </a:pPr>
            <a:r>
              <a:rPr lang="en-US" sz="16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Zie</a:t>
            </a:r>
            <a:r>
              <a:rPr lang="en-US" sz="1600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 website URL: </a:t>
            </a:r>
            <a:r>
              <a:rPr lang="en-US" sz="1600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  <a:hlinkClick r:id="rId5"/>
              </a:rPr>
              <a:t>www.nikhef.nl/~jo</a:t>
            </a:r>
            <a:endParaRPr lang="en-US" sz="1600" b="1" dirty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b="1" dirty="0" err="1">
                <a:latin typeface="Calibri" pitchFamily="34" charset="0"/>
                <a:cs typeface="Calibri" pitchFamily="34" charset="0"/>
              </a:rPr>
              <a:t>Beoordeling</a:t>
            </a:r>
            <a:endParaRPr lang="en-US" b="1" dirty="0">
              <a:latin typeface="Calibri" pitchFamily="34" charset="0"/>
              <a:cs typeface="Calibri" pitchFamily="34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•"/>
              <a:defRPr/>
            </a:pPr>
            <a:r>
              <a:rPr lang="en-US" sz="1600" b="1" dirty="0" err="1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Huiswerkopgaven</a:t>
            </a:r>
            <a:r>
              <a:rPr lang="en-US" sz="1600" b="1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 20%, </a:t>
            </a:r>
            <a:r>
              <a:rPr lang="en-US" sz="16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tentamen</a:t>
            </a:r>
            <a:r>
              <a:rPr lang="en-US" sz="1600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1600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8</a:t>
            </a:r>
            <a:r>
              <a:rPr lang="en-US" sz="1600" b="1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0</a:t>
            </a:r>
            <a:r>
              <a:rPr lang="en-US" sz="1600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%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  <a:defRPr/>
            </a:pPr>
            <a:r>
              <a:rPr lang="en-US" sz="16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Opdracht</a:t>
            </a:r>
            <a:r>
              <a:rPr lang="en-US" sz="1600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sz="16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scriptie</a:t>
            </a:r>
            <a:r>
              <a:rPr lang="en-US" sz="1600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 + short presentation?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  <a:defRPr/>
            </a:pPr>
            <a:r>
              <a:rPr lang="en-US" sz="1600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Minimum 5.5 </a:t>
            </a:r>
            <a:r>
              <a:rPr lang="en-US" sz="16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voor</a:t>
            </a:r>
            <a:r>
              <a:rPr lang="en-US" sz="1600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 elk </a:t>
            </a:r>
            <a:r>
              <a:rPr lang="en-US" sz="16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onderdeel</a:t>
            </a:r>
            <a:endParaRPr lang="en-US" sz="1600" b="1" dirty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spcBef>
                <a:spcPct val="20000"/>
              </a:spcBef>
              <a:buFontTx/>
              <a:buChar char="•"/>
              <a:defRPr/>
            </a:pPr>
            <a:r>
              <a:rPr lang="en-US" b="1" dirty="0" err="1">
                <a:latin typeface="Calibri" pitchFamily="34" charset="0"/>
                <a:cs typeface="Calibri" pitchFamily="34" charset="0"/>
              </a:rPr>
              <a:t>Collegeresponsegroep</a:t>
            </a:r>
            <a:endParaRPr lang="en-US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Sir Isaac Newton (1643-1727)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763000" cy="4800600"/>
          </a:xfrm>
        </p:spPr>
        <p:txBody>
          <a:bodyPr/>
          <a:lstStyle/>
          <a:p>
            <a:r>
              <a:rPr lang="en-US" altLang="en-US" b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Fundamentele bijdragen aan optica, fysica en wiskunde:</a:t>
            </a:r>
          </a:p>
          <a:p>
            <a:pPr lvl="1"/>
            <a:r>
              <a:rPr lang="en-US" altLang="en-US" b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Uitvinder van calculus (met Leibnitz)</a:t>
            </a:r>
          </a:p>
          <a:p>
            <a:pPr lvl="1"/>
            <a:r>
              <a:rPr lang="en-US" altLang="en-US" b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Uitvinder van de spiegeltelescoop</a:t>
            </a:r>
          </a:p>
          <a:p>
            <a:pPr lvl="1"/>
            <a:r>
              <a:rPr lang="en-US" altLang="en-US" b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Wit licht bestaat uit gekleurd licht</a:t>
            </a:r>
          </a:p>
          <a:p>
            <a:pPr lvl="1"/>
            <a:r>
              <a:rPr lang="en-US" altLang="en-US" b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Mechanica</a:t>
            </a:r>
          </a:p>
          <a:p>
            <a:pPr lvl="1"/>
            <a:r>
              <a:rPr lang="en-US" altLang="en-US" b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Gravitatie</a:t>
            </a:r>
          </a:p>
          <a:p>
            <a:pPr lvl="1"/>
            <a:r>
              <a:rPr lang="en-US" altLang="en-US" b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Demonstreerde dat de wetten van Kepler een consequentie van de theorie van mechanica en gravitie: </a:t>
            </a:r>
            <a:r>
              <a:rPr lang="en-US" altLang="en-US" b="0" i="1" smtClean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Principia</a:t>
            </a:r>
          </a:p>
          <a:p>
            <a:r>
              <a:rPr lang="en-US" altLang="en-US" b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Mechanica</a:t>
            </a:r>
          </a:p>
          <a:p>
            <a:pPr lvl="1"/>
            <a:r>
              <a:rPr lang="en-US" altLang="en-US" b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Eerste wet: uniforme beweging</a:t>
            </a:r>
          </a:p>
          <a:p>
            <a:pPr lvl="1"/>
            <a:r>
              <a:rPr lang="en-US" altLang="en-US" b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Tweede wet: </a:t>
            </a:r>
            <a:r>
              <a:rPr lang="en-US" altLang="en-US" b="0" i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F = ma</a:t>
            </a:r>
          </a:p>
          <a:p>
            <a:pPr lvl="1"/>
            <a:r>
              <a:rPr lang="en-US" altLang="en-US" b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Derde wet: actie = reactie</a:t>
            </a:r>
          </a:p>
        </p:txBody>
      </p:sp>
      <p:pic>
        <p:nvPicPr>
          <p:cNvPr id="53252" name="Picture 13" descr="E:\Classes\Astronomy 201\Pictures\Newton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900" y="4087813"/>
            <a:ext cx="2070100" cy="277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3" name="TextBox 7"/>
          <p:cNvSpPr txBox="1">
            <a:spLocks noChangeArrowheads="1"/>
          </p:cNvSpPr>
          <p:nvPr/>
        </p:nvSpPr>
        <p:spPr bwMode="auto">
          <a:xfrm>
            <a:off x="2057400" y="5943600"/>
            <a:ext cx="4267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Waarom kun je een tennisbal verder gooien dan een bowlingbal?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Copyright (C) Vrije Universiteit 2009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90600"/>
          </a:xfrm>
        </p:spPr>
        <p:txBody>
          <a:bodyPr/>
          <a:lstStyle/>
          <a:p>
            <a:pPr>
              <a:defRPr/>
            </a:pPr>
            <a:r>
              <a:rPr lang="en-US" i="1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Het </a:t>
            </a: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verhaal</a:t>
            </a:r>
            <a:r>
              <a:rPr lang="en-US" i="1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 van de </a:t>
            </a: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appel</a:t>
            </a:r>
            <a:endParaRPr lang="en-US" i="1" kern="1200" dirty="0">
              <a:solidFill>
                <a:srgbClr val="000099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143000"/>
            <a:ext cx="7772400" cy="5029200"/>
          </a:xfrm>
        </p:spPr>
        <p:txBody>
          <a:bodyPr/>
          <a:lstStyle/>
          <a:p>
            <a:r>
              <a:rPr lang="en-US" altLang="en-US" b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Observatie 1: de maan beweegt rond de aarde in een cirkelbaan. De maan wordt dus versneld en valt continu naar de aarde </a:t>
            </a:r>
          </a:p>
          <a:p>
            <a:r>
              <a:rPr lang="en-US" altLang="en-US" b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Observatie 2: een appel valt van een boom</a:t>
            </a:r>
          </a:p>
          <a:p>
            <a:r>
              <a:rPr lang="en-US" altLang="en-US" b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Inzicht: dezelfde kracht (gravitatie) die ervoor zorgt dat de appel naar beneden valt, zorgt er ook voor dat de maan rond de aarde draait</a:t>
            </a:r>
          </a:p>
          <a:p>
            <a:endParaRPr lang="en-US" altLang="en-US" b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Symbol" panose="05050102010706020507" pitchFamily="18" charset="2"/>
            </a:endParaRPr>
          </a:p>
          <a:p>
            <a:endParaRPr lang="en-US" altLang="en-US" b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Symbol" panose="05050102010706020507" pitchFamily="18" charset="2"/>
            </a:endParaRPr>
          </a:p>
          <a:p>
            <a:endParaRPr lang="en-US" altLang="en-US" b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Symbol" panose="05050102010706020507" pitchFamily="18" charset="2"/>
            </a:endParaRPr>
          </a:p>
          <a:p>
            <a:r>
              <a:rPr lang="en-US" altLang="en-US" b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G: gravitatieconstante 6.67</a:t>
            </a:r>
            <a:r>
              <a:rPr lang="en-US" altLang="en-US" b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10</a:t>
            </a:r>
            <a:r>
              <a:rPr lang="en-US" altLang="en-US" b="0" baseline="5000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-11 </a:t>
            </a:r>
            <a:r>
              <a:rPr lang="en-US" altLang="en-US" b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N m</a:t>
            </a:r>
            <a:r>
              <a:rPr lang="en-US" altLang="en-US" b="0" baseline="5000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2</a:t>
            </a:r>
            <a:r>
              <a:rPr lang="en-US" altLang="en-US" b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/kg</a:t>
            </a:r>
            <a:r>
              <a:rPr lang="en-US" altLang="en-US" b="0" baseline="5000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2</a:t>
            </a:r>
            <a:endParaRPr lang="en-US" altLang="en-US" b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buFontTx/>
              <a:buNone/>
            </a:pPr>
            <a:endParaRPr lang="en-US" altLang="en-US" b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5300" name="Picture 4" descr="E:\Classes\Astronomy 201\Pictures\cannon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343400"/>
            <a:ext cx="2514600" cy="2514600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5301" name="Object 2"/>
          <p:cNvGraphicFramePr>
            <a:graphicFrameLocks noChangeAspect="1"/>
          </p:cNvGraphicFramePr>
          <p:nvPr/>
        </p:nvGraphicFramePr>
        <p:xfrm>
          <a:off x="1066800" y="4114800"/>
          <a:ext cx="192722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13" name="Equation" r:id="rId5" imgW="710891" imgH="393529" progId="Equation.3">
                  <p:embed/>
                </p:oleObj>
              </mc:Choice>
              <mc:Fallback>
                <p:oleObj name="Equation" r:id="rId5" imgW="710891" imgH="393529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114800"/>
                        <a:ext cx="1927225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302" name="Footer Placehold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en-US" sz="1000" b="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Copyright (C) Vrije Universiteit 2009</a:t>
            </a:r>
            <a:endParaRPr lang="en-US" altLang="en-US" sz="1000" b="0" smtClean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5257800" cy="1066800"/>
          </a:xfrm>
        </p:spPr>
        <p:txBody>
          <a:bodyPr/>
          <a:lstStyle/>
          <a:p>
            <a:pPr>
              <a:defRPr/>
            </a:pP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  <a:sym typeface="Symbol" pitchFamily="18" charset="2"/>
              </a:rPr>
              <a:t>Equivalentieprincipe</a:t>
            </a:r>
            <a:endParaRPr lang="en-US" i="1" kern="1200" dirty="0">
              <a:solidFill>
                <a:srgbClr val="000099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2743200"/>
            <a:ext cx="8153400" cy="4038600"/>
          </a:xfrm>
        </p:spPr>
        <p:txBody>
          <a:bodyPr/>
          <a:lstStyle/>
          <a:p>
            <a:r>
              <a:rPr lang="en-US" altLang="en-US" b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Versnelling hangt niet van </a:t>
            </a:r>
            <a:r>
              <a:rPr lang="en-US" altLang="en-US" b="0" i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altLang="en-US" b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af, de massa van het object</a:t>
            </a:r>
          </a:p>
          <a:p>
            <a:pPr lvl="1"/>
            <a:r>
              <a:rPr lang="en-US" altLang="en-US" b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Alle objecten vallen met dezelfde snelheid</a:t>
            </a:r>
          </a:p>
          <a:p>
            <a:pPr lvl="1"/>
            <a:r>
              <a:rPr lang="en-US" altLang="en-US" b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Linkerkant: “</a:t>
            </a:r>
            <a:r>
              <a:rPr lang="en-US" altLang="en-US" b="0" i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altLang="en-US" b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 traagheid van het object</a:t>
            </a:r>
          </a:p>
          <a:p>
            <a:pPr lvl="1"/>
            <a:r>
              <a:rPr lang="en-US" altLang="en-US" b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Rechterkant: “</a:t>
            </a:r>
            <a:r>
              <a:rPr lang="en-US" altLang="en-US" b="0" i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en-US" altLang="en-US" b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 gravitationele aantrekking van het object</a:t>
            </a:r>
            <a:br>
              <a:rPr lang="en-US" altLang="en-US" b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altLang="en-US" b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 equivalentie van trage en zware massa</a:t>
            </a:r>
          </a:p>
          <a:p>
            <a:r>
              <a:rPr lang="en-US" altLang="en-US" b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Keplerwetten volgen uit wetten van Newton</a:t>
            </a:r>
          </a:p>
          <a:p>
            <a:pPr lvl="1"/>
            <a:r>
              <a:rPr lang="en-US" altLang="en-US" b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Hiermee kun je de massa van hemellichamen bepalen</a:t>
            </a:r>
            <a:endParaRPr lang="en-US" altLang="en-US" b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7348" name="Object 3"/>
          <p:cNvGraphicFramePr>
            <a:graphicFrameLocks noChangeAspect="1"/>
          </p:cNvGraphicFramePr>
          <p:nvPr/>
        </p:nvGraphicFramePr>
        <p:xfrm>
          <a:off x="533400" y="1447800"/>
          <a:ext cx="447357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72" name="Equation" r:id="rId4" imgW="1777229" imgH="393529" progId="Equation.3">
                  <p:embed/>
                </p:oleObj>
              </mc:Choice>
              <mc:Fallback>
                <p:oleObj name="Equation" r:id="rId4" imgW="1777229" imgH="393529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447800"/>
                        <a:ext cx="4473575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349" name="Rectangle 8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en-US" sz="1800" b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7350" name="Object 5"/>
          <p:cNvGraphicFramePr>
            <a:graphicFrameLocks noChangeAspect="1"/>
          </p:cNvGraphicFramePr>
          <p:nvPr/>
        </p:nvGraphicFramePr>
        <p:xfrm>
          <a:off x="1600200" y="5829300"/>
          <a:ext cx="2544763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73" name="Equation" r:id="rId6" imgW="1473200" imgH="419100" progId="Equation.3">
                  <p:embed/>
                </p:oleObj>
              </mc:Choice>
              <mc:Fallback>
                <p:oleObj name="Equation" r:id="rId6" imgW="1473200" imgH="4191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829300"/>
                        <a:ext cx="2544763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7351" name="Picture 7" descr="C:\Users\jo\Desktop\elevator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2738" y="0"/>
            <a:ext cx="3751262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Copyright (C) Vrije Universiteit 2009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295400"/>
            <a:ext cx="8153400" cy="5562600"/>
          </a:xfrm>
          <a:solidFill>
            <a:schemeClr val="bg1"/>
          </a:solidFill>
        </p:spPr>
        <p:txBody>
          <a:bodyPr/>
          <a:lstStyle/>
          <a:p>
            <a:r>
              <a:rPr lang="en-US" altLang="en-US" b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Massa van de zon (gebruik consistente eenheden)</a:t>
            </a:r>
          </a:p>
          <a:p>
            <a:pPr lvl="1"/>
            <a:r>
              <a:rPr lang="en-US" altLang="en-US" b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Omloop periode van aarde rond zon: 1 jaar  </a:t>
            </a:r>
            <a:r>
              <a:rPr lang="en-US" altLang="en-US" b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= 3,1510</a:t>
            </a:r>
            <a:r>
              <a:rPr lang="en-US" altLang="en-US" b="0" baseline="5000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7 </a:t>
            </a:r>
            <a:r>
              <a:rPr lang="en-US" altLang="en-US" b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sec</a:t>
            </a:r>
          </a:p>
          <a:p>
            <a:pPr lvl="1"/>
            <a:r>
              <a:rPr lang="en-US" altLang="en-US" b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Afstand aarde tot de zon: 1 AU = 1,50 10</a:t>
            </a:r>
            <a:r>
              <a:rPr lang="en-US" altLang="en-US" b="0" baseline="5000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11 </a:t>
            </a:r>
            <a:r>
              <a:rPr lang="en-US" altLang="en-US" b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m</a:t>
            </a:r>
            <a:br>
              <a:rPr lang="en-US" altLang="en-US" b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</a:br>
            <a:r>
              <a:rPr lang="en-US" altLang="en-US" b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 massa van de zon: </a:t>
            </a:r>
            <a:r>
              <a:rPr lang="en-US" altLang="en-US" b="0" i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M</a:t>
            </a:r>
            <a:r>
              <a:rPr lang="en-US" altLang="en-US" b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= 210</a:t>
            </a:r>
            <a:r>
              <a:rPr lang="en-US" altLang="en-US" b="0" baseline="5000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30 </a:t>
            </a:r>
            <a:r>
              <a:rPr lang="en-US" altLang="en-US" b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kg</a:t>
            </a:r>
          </a:p>
          <a:p>
            <a:r>
              <a:rPr lang="en-US" altLang="en-US" b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Massa van de aarde</a:t>
            </a:r>
          </a:p>
          <a:p>
            <a:pPr lvl="1"/>
            <a:r>
              <a:rPr lang="en-US" altLang="en-US" b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Omloop periode maan rond aarde: 1 maand </a:t>
            </a:r>
            <a:r>
              <a:rPr lang="en-US" altLang="en-US" b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= 2,410</a:t>
            </a:r>
            <a:r>
              <a:rPr lang="en-US" altLang="en-US" b="0" baseline="5000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6 </a:t>
            </a:r>
            <a:r>
              <a:rPr lang="en-US" altLang="en-US" b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sec</a:t>
            </a:r>
          </a:p>
          <a:p>
            <a:pPr lvl="1"/>
            <a:r>
              <a:rPr lang="en-US" altLang="en-US" b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Afstand maan tot de aarde: </a:t>
            </a:r>
            <a:r>
              <a:rPr lang="en-US" altLang="en-US" b="0" i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R</a:t>
            </a:r>
            <a:r>
              <a:rPr lang="en-US" altLang="en-US" b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= 3,84 10</a:t>
            </a:r>
            <a:r>
              <a:rPr lang="en-US" altLang="en-US" b="0" baseline="5000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8 </a:t>
            </a:r>
            <a:r>
              <a:rPr lang="en-US" altLang="en-US" b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m</a:t>
            </a:r>
            <a:br>
              <a:rPr lang="en-US" altLang="en-US" b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</a:br>
            <a:r>
              <a:rPr lang="en-US" altLang="en-US" b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 massa van de aarde: </a:t>
            </a:r>
            <a:r>
              <a:rPr lang="en-US" altLang="en-US" b="0" i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M</a:t>
            </a:r>
            <a:r>
              <a:rPr lang="en-US" altLang="en-US" b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 = 610</a:t>
            </a:r>
            <a:r>
              <a:rPr lang="en-US" altLang="en-US" b="0" baseline="5000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24 </a:t>
            </a:r>
            <a:r>
              <a:rPr lang="en-US" altLang="en-US" b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kg</a:t>
            </a:r>
          </a:p>
          <a:p>
            <a:r>
              <a:rPr lang="en-US" altLang="en-US" b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Massa van planeten: </a:t>
            </a:r>
          </a:p>
          <a:p>
            <a:pPr lvl="1"/>
            <a:r>
              <a:rPr lang="en-US" altLang="en-US" b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Jupiter: meet afstand tussen Jupiter en een van zijn manen, meet de omlooptijd, bereken Jupiter’s massa.</a:t>
            </a:r>
          </a:p>
          <a:p>
            <a:pPr lvl="1"/>
            <a:r>
              <a:rPr lang="en-US" altLang="en-US" b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Venus: pech, Venus heeft geen manen. Mogelijke oplossing: stuur een satelliet in een baan rond Venus</a:t>
            </a:r>
          </a:p>
          <a:p>
            <a:pPr lvl="1"/>
            <a:r>
              <a:rPr lang="en-US" altLang="en-US" b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Andere toepassingen: massa bepaling van sterren, sterrenclusters, sterrenstelsel, clusters van sterrenstelsels</a:t>
            </a:r>
          </a:p>
        </p:txBody>
      </p:sp>
      <p:graphicFrame>
        <p:nvGraphicFramePr>
          <p:cNvPr id="59395" name="Object 5"/>
          <p:cNvGraphicFramePr>
            <a:graphicFrameLocks noChangeAspect="1"/>
          </p:cNvGraphicFramePr>
          <p:nvPr/>
        </p:nvGraphicFramePr>
        <p:xfrm>
          <a:off x="304800" y="152400"/>
          <a:ext cx="321468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6" name="Equation" r:id="rId4" imgW="1473200" imgH="419100" progId="Equation.3">
                  <p:embed/>
                </p:oleObj>
              </mc:Choice>
              <mc:Fallback>
                <p:oleObj name="Equation" r:id="rId4" imgW="1473200" imgH="4191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52400"/>
                        <a:ext cx="3214688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Copyright (C) Vrije Universiteit 2009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6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1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7" descr="C:\Documents and Settings\jo\Desktop\herschel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990600"/>
            <a:ext cx="1525588" cy="210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3" name="Picture 9" descr="C:\Documents and Settings\jo\Desktop\Le_Verri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590800"/>
            <a:ext cx="1509713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  <a:sym typeface="Symbol" pitchFamily="18" charset="2"/>
              </a:rPr>
              <a:t>Newtons</a:t>
            </a:r>
            <a:r>
              <a:rPr lang="en-US" i="1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  <a:sym typeface="Symbol" pitchFamily="18" charset="2"/>
              </a:rPr>
              <a:t> </a:t>
            </a: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  <a:sym typeface="Symbol" pitchFamily="18" charset="2"/>
              </a:rPr>
              <a:t>triomf</a:t>
            </a:r>
            <a:r>
              <a:rPr lang="en-US" i="1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  <a:sym typeface="Symbol" pitchFamily="18" charset="2"/>
              </a:rPr>
              <a:t>: </a:t>
            </a: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  <a:sym typeface="Symbol" pitchFamily="18" charset="2"/>
              </a:rPr>
              <a:t>ontdekking</a:t>
            </a:r>
            <a:r>
              <a:rPr lang="en-US" i="1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  <a:sym typeface="Symbol" pitchFamily="18" charset="2"/>
              </a:rPr>
              <a:t> van </a:t>
            </a: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  <a:sym typeface="Symbol" pitchFamily="18" charset="2"/>
              </a:rPr>
              <a:t>Neptunus</a:t>
            </a:r>
            <a:endParaRPr lang="en-US" i="1" kern="1200" dirty="0">
              <a:solidFill>
                <a:srgbClr val="000099"/>
              </a:solidFill>
              <a:latin typeface="Calibri" panose="020F0502020204030204" pitchFamily="34" charset="0"/>
              <a:ea typeface="+mn-ea"/>
              <a:cs typeface="+mn-cs"/>
              <a:sym typeface="Symbol" pitchFamily="18" charset="2"/>
            </a:endParaRPr>
          </a:p>
        </p:txBody>
      </p:sp>
      <p:sp>
        <p:nvSpPr>
          <p:cNvPr id="614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5486400" cy="5486400"/>
          </a:xfrm>
          <a:solidFill>
            <a:schemeClr val="bg1"/>
          </a:solidFill>
        </p:spPr>
        <p:txBody>
          <a:bodyPr/>
          <a:lstStyle/>
          <a:p>
            <a:r>
              <a:rPr lang="en-US" altLang="en-US" b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1781: W. Herschel ontdekt Uranus</a:t>
            </a:r>
          </a:p>
          <a:p>
            <a:r>
              <a:rPr lang="en-US" altLang="en-US" b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Meting van de baan van Uranus om zon geeft kleine afwijkingen van ellips. Kan niet verklaard worden door storing door bekende planeten </a:t>
            </a:r>
            <a:r>
              <a:rPr lang="en-US" altLang="en-US" b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 </a:t>
            </a:r>
            <a:r>
              <a:rPr lang="en-US" altLang="en-US" b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andere planeet?</a:t>
            </a:r>
            <a:endParaRPr lang="en-US" altLang="en-US" b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b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Leverrier en Adams berekenen positie van hypothetische planeet uit de afwijkingen</a:t>
            </a:r>
          </a:p>
          <a:p>
            <a:r>
              <a:rPr lang="en-US" altLang="en-US" b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Galle (1846) kijkt met een telescoop en vindt de nieuwe planeet (Neptunus) binnen 1° van de voorspelde positie</a:t>
            </a:r>
          </a:p>
        </p:txBody>
      </p:sp>
      <p:pic>
        <p:nvPicPr>
          <p:cNvPr id="61446" name="Picture 10" descr="C:\Documents and Settings\jo\Desktop\neptun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495800"/>
            <a:ext cx="2362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7" name="Picture 11" descr="C:\Documents and Settings\jo\Desktop\Gall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990600"/>
            <a:ext cx="1552575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8" name="Picture 8" descr="C:\Documents and Settings\jo\Desktop\Adams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2514600"/>
            <a:ext cx="15621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dirty="0" smtClean="0"/>
              <a:t>Copyright (C) Vrije Universiteit 2009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en-US" sz="1800" b="0">
              <a:latin typeface="Symbol" panose="05050102010706020507" pitchFamily="18" charset="2"/>
            </a:endParaRPr>
          </a:p>
        </p:txBody>
      </p:sp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Geschiedenis van de kosmologie</a:t>
            </a:r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05000"/>
            <a:ext cx="8458200" cy="3505200"/>
          </a:xfrm>
        </p:spPr>
        <p:txBody>
          <a:bodyPr/>
          <a:lstStyle/>
          <a:p>
            <a:pPr>
              <a:defRPr/>
            </a:pPr>
            <a:r>
              <a:rPr lang="en-US" kern="1200" dirty="0" err="1" smtClean="0">
                <a:latin typeface="Calibri" pitchFamily="34" charset="0"/>
                <a:cs typeface="Calibri" pitchFamily="34" charset="0"/>
              </a:rPr>
              <a:t>Mythologie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vs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wetenschappelijke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methode</a:t>
            </a:r>
            <a:endParaRPr lang="en-US" dirty="0" smtClean="0">
              <a:latin typeface="Calibri" pitchFamily="34" charset="0"/>
              <a:cs typeface="Calibri" pitchFamily="34" charset="0"/>
            </a:endParaRPr>
          </a:p>
          <a:p>
            <a:pPr>
              <a:defRPr/>
            </a:pPr>
            <a:r>
              <a:rPr lang="en-US" dirty="0" err="1" smtClean="0">
                <a:latin typeface="Calibri" pitchFamily="34" charset="0"/>
                <a:cs typeface="Calibri" pitchFamily="34" charset="0"/>
              </a:rPr>
              <a:t>Kosmos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= </a:t>
            </a:r>
            <a:r>
              <a:rPr lang="en-US" dirty="0" err="1" smtClean="0">
                <a:latin typeface="Calibri" pitchFamily="34" charset="0"/>
                <a:cs typeface="Calibri" pitchFamily="34" charset="0"/>
              </a:rPr>
              <a:t>aarde</a:t>
            </a:r>
            <a:r>
              <a:rPr lang="en-US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 </a:t>
            </a:r>
            <a:r>
              <a:rPr lang="en-US" dirty="0" err="1" smtClean="0">
                <a:latin typeface="Calibri" pitchFamily="34" charset="0"/>
                <a:cs typeface="Calibri" pitchFamily="34" charset="0"/>
                <a:sym typeface="Symbol" pitchFamily="18" charset="2"/>
              </a:rPr>
              <a:t>zonnestelsel</a:t>
            </a:r>
            <a:r>
              <a:rPr lang="en-US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  </a:t>
            </a:r>
            <a:r>
              <a:rPr lang="en-US" dirty="0" err="1" smtClean="0">
                <a:latin typeface="Calibri" pitchFamily="34" charset="0"/>
                <a:cs typeface="Calibri" pitchFamily="34" charset="0"/>
                <a:sym typeface="Symbol" pitchFamily="18" charset="2"/>
              </a:rPr>
              <a:t>melkweg</a:t>
            </a:r>
            <a:r>
              <a:rPr lang="en-US" dirty="0" smtClean="0">
                <a:latin typeface="Calibri" pitchFamily="34" charset="0"/>
                <a:cs typeface="Calibri" pitchFamily="34" charset="0"/>
                <a:sym typeface="Symbol" pitchFamily="18" charset="2"/>
              </a:rPr>
              <a:t>  Hubble</a:t>
            </a:r>
          </a:p>
          <a:p>
            <a:pPr>
              <a:defRPr/>
            </a:pPr>
            <a:endParaRPr lang="en-US" dirty="0" smtClean="0">
              <a:sym typeface="Symbol" pitchFamily="18" charset="2"/>
            </a:endParaRPr>
          </a:p>
        </p:txBody>
      </p:sp>
      <p:pic>
        <p:nvPicPr>
          <p:cNvPr id="18437" name="Picture 4" descr="D:\home\matthias\Classes\Astronomy 201\Kepler_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800" y="4200525"/>
            <a:ext cx="1673225" cy="2143125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5" descr="D:\home\matthias\Classes\Astronomy 201\Brah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4191000"/>
            <a:ext cx="1763713" cy="21463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6" descr="D:\home\matthias\Classes\Astronomy 201\Copernicus_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191000"/>
            <a:ext cx="1498600" cy="2141538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7" descr="D:\home\matthias\Classes\Astronomy 201\g_tintoretto-t.g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191000"/>
            <a:ext cx="1800225" cy="2141538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1" name="Footer Placeholder 10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en-US" sz="100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Copyright (C) Vrije Universiteit 2009</a:t>
            </a:r>
            <a:endParaRPr lang="en-US" altLang="en-US" sz="1000" smtClean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20786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6781800" cy="1143000"/>
          </a:xfrm>
        </p:spPr>
        <p:txBody>
          <a:bodyPr/>
          <a:lstStyle/>
          <a:p>
            <a:pPr algn="l">
              <a:defRPr/>
            </a:pP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Newton: kosmologie als wetenschap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971800"/>
            <a:ext cx="7848600" cy="3124200"/>
          </a:xfrm>
        </p:spPr>
        <p:txBody>
          <a:bodyPr/>
          <a:lstStyle/>
          <a:p>
            <a:r>
              <a:rPr lang="en-US" altLang="en-US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Wetten van Newton</a:t>
            </a:r>
          </a:p>
          <a:p>
            <a:r>
              <a:rPr lang="en-US" altLang="en-US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Newtons gravitatie: hemellichamen en de aarde volgen hetzelfde principe</a:t>
            </a:r>
          </a:p>
          <a:p>
            <a:r>
              <a:rPr lang="en-US" altLang="en-US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Galileo: relativiteit voor Einstein</a:t>
            </a:r>
          </a:p>
          <a:p>
            <a:endParaRPr lang="en-US" altLang="en-US" smtClean="0"/>
          </a:p>
        </p:txBody>
      </p:sp>
      <p:pic>
        <p:nvPicPr>
          <p:cNvPr id="20484" name="Picture 4" descr="D:\home\matthias\Classes\Astronomy 201\Newton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450" y="76200"/>
            <a:ext cx="1993900" cy="26670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Footer Placeholder 6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en-US" sz="100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Copyright (C) Vrije Universiteit 2009</a:t>
            </a:r>
            <a:endParaRPr lang="en-US" altLang="en-US" sz="1000" smtClean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534400" cy="1143000"/>
          </a:xfrm>
        </p:spPr>
        <p:txBody>
          <a:bodyPr/>
          <a:lstStyle/>
          <a:p>
            <a:pPr algn="l">
              <a:defRPr/>
            </a:pP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Einsteins  </a:t>
            </a:r>
            <a:b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speciale relativiteitstheorie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0"/>
            <a:ext cx="7848600" cy="2438400"/>
          </a:xfrm>
        </p:spPr>
        <p:txBody>
          <a:bodyPr/>
          <a:lstStyle/>
          <a:p>
            <a:r>
              <a:rPr lang="en-US" altLang="en-US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Relativiteitsprincipe</a:t>
            </a:r>
          </a:p>
          <a:p>
            <a:r>
              <a:rPr lang="en-US" altLang="en-US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Absolute ruimte en tijd bestaan niet</a:t>
            </a:r>
          </a:p>
          <a:p>
            <a:r>
              <a:rPr lang="en-US" altLang="en-US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Ruimte en tijd: vergeet common sense</a:t>
            </a:r>
          </a:p>
          <a:p>
            <a:r>
              <a:rPr lang="en-US" altLang="en-US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Wat is hier en nu, gelijktijdigheid?</a:t>
            </a:r>
          </a:p>
        </p:txBody>
      </p:sp>
      <p:pic>
        <p:nvPicPr>
          <p:cNvPr id="22532" name="Picture 4" descr="D:\home\matthias\Classes\Astronomy 201\Einstein_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725" y="76200"/>
            <a:ext cx="2401888" cy="28956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5" descr="C:\Users\jo\Desktop\cgo0024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95800"/>
            <a:ext cx="33972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Footer Placehold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en-US" sz="100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Copyright (C) Vrije Universiteit 2009</a:t>
            </a:r>
            <a:endParaRPr lang="en-US" altLang="en-US" sz="1000" smtClean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839200" cy="1219200"/>
          </a:xfrm>
        </p:spPr>
        <p:txBody>
          <a:bodyPr/>
          <a:lstStyle/>
          <a:p>
            <a:pPr algn="l">
              <a:defRPr/>
            </a:pP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Einsteins </a:t>
            </a:r>
            <a:b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</a:b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algemene relativiteitstheorie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752600"/>
            <a:ext cx="7848600" cy="4038600"/>
          </a:xfrm>
        </p:spPr>
        <p:txBody>
          <a:bodyPr/>
          <a:lstStyle/>
          <a:p>
            <a:r>
              <a:rPr lang="en-US" altLang="en-US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Zijn massa en massa hetzelfde?</a:t>
            </a:r>
          </a:p>
          <a:p>
            <a:r>
              <a:rPr lang="en-US" altLang="en-US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Equivalentieprincipe</a:t>
            </a:r>
          </a:p>
          <a:p>
            <a:r>
              <a:rPr lang="en-US" altLang="en-US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Gekromde ruimtetijd</a:t>
            </a:r>
          </a:p>
          <a:p>
            <a:r>
              <a:rPr lang="en-US" altLang="en-US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Testen van ART</a:t>
            </a:r>
          </a:p>
          <a:p>
            <a:r>
              <a:rPr lang="en-US" altLang="en-US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Zwarte gaten</a:t>
            </a:r>
          </a:p>
          <a:p>
            <a:r>
              <a:rPr lang="en-US" altLang="en-US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Kosmologie, Big Bang en inflatie</a:t>
            </a:r>
          </a:p>
        </p:txBody>
      </p:sp>
      <p:pic>
        <p:nvPicPr>
          <p:cNvPr id="24580" name="Picture 4" descr="D:\home\matthias\Classes\Astronomy 201\Einste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550" y="76200"/>
            <a:ext cx="2255838" cy="27432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5" descr="C:\Users\jo\Desktop\Gen-relativity_einstein_article19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1450" y="3429000"/>
            <a:ext cx="38925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Footer Placeholder 7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en-US" sz="100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Copyright (C) Vrije Universiteit 2009</a:t>
            </a:r>
            <a:endParaRPr lang="en-US" altLang="en-US" sz="1000" smtClean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0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Oerknalmodel</a:t>
            </a:r>
            <a:endParaRPr lang="en-US" i="1" kern="1200" dirty="0">
              <a:solidFill>
                <a:srgbClr val="000099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19200"/>
            <a:ext cx="4267200" cy="4572000"/>
          </a:xfrm>
        </p:spPr>
        <p:txBody>
          <a:bodyPr/>
          <a:lstStyle/>
          <a:p>
            <a:r>
              <a:rPr lang="en-US" altLang="en-US" sz="200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Expansie van het universum</a:t>
            </a:r>
          </a:p>
          <a:p>
            <a:r>
              <a:rPr lang="en-US" altLang="en-US" sz="200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Waarom een Big Bang?</a:t>
            </a:r>
          </a:p>
          <a:p>
            <a:r>
              <a:rPr lang="en-US" altLang="en-US" sz="200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Einsteins grootste blunder</a:t>
            </a:r>
          </a:p>
          <a:p>
            <a:r>
              <a:rPr lang="en-US" altLang="en-US" sz="200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Inflatie, strings, dimensies</a:t>
            </a:r>
          </a:p>
          <a:p>
            <a:r>
              <a:rPr lang="en-US" altLang="en-US" sz="200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CMBR: het jonge universum</a:t>
            </a:r>
          </a:p>
          <a:p>
            <a:r>
              <a:rPr lang="en-US" altLang="en-US" sz="200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Oorspong van elementen</a:t>
            </a:r>
          </a:p>
          <a:p>
            <a:r>
              <a:rPr lang="en-US" altLang="en-US" sz="200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Massa van het universum</a:t>
            </a:r>
          </a:p>
          <a:p>
            <a:r>
              <a:rPr lang="en-US" altLang="en-US" sz="200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Donkere materie en energie</a:t>
            </a:r>
          </a:p>
          <a:p>
            <a:pPr>
              <a:buFontTx/>
              <a:buNone/>
            </a:pPr>
            <a:endParaRPr lang="en-US" altLang="en-US" sz="2000" smtClean="0"/>
          </a:p>
          <a:p>
            <a:endParaRPr lang="en-US" altLang="en-US" sz="2000" smtClean="0"/>
          </a:p>
        </p:txBody>
      </p:sp>
      <p:pic>
        <p:nvPicPr>
          <p:cNvPr id="26628" name="Picture 4" descr="C:\Documents and Settings\jo\Desktop\universe_timeline2_0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038" y="0"/>
            <a:ext cx="4906962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 descr="C:\Documents and Settings\jo\Desktop\cmb_tegmark_20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425" y="4981575"/>
            <a:ext cx="193357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4" descr="D:\home\matthias\Classes\Astronomy 201\greene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965700"/>
            <a:ext cx="2590800" cy="189230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5" descr="E:\Powerpoint\VLA\snapshot_019_a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3000"/>
            <a:ext cx="1905000" cy="19050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3" name="Footer Placeholder 11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en-US" sz="100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Copyright (C) Vrije Universiteit 2009</a:t>
            </a:r>
            <a:endParaRPr lang="en-US" altLang="en-US" sz="1000" smtClean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en-US" sz="100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Copyright (C) Vrije Universiteit 2009</a:t>
            </a:r>
            <a:endParaRPr lang="en-US" altLang="en-US" sz="1000" smtClean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43" name="Text Box 2"/>
          <p:cNvSpPr txBox="1">
            <a:spLocks noChangeArrowheads="1"/>
          </p:cNvSpPr>
          <p:nvPr/>
        </p:nvSpPr>
        <p:spPr bwMode="auto">
          <a:xfrm>
            <a:off x="3092015" y="381000"/>
            <a:ext cx="365529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i="1" dirty="0" err="1">
                <a:solidFill>
                  <a:srgbClr val="000099"/>
                </a:solidFill>
                <a:latin typeface="Calibri" panose="020F0502020204030204" pitchFamily="34" charset="0"/>
              </a:rPr>
              <a:t>Deeltjes</a:t>
            </a:r>
            <a:r>
              <a:rPr lang="en-US" altLang="en-US" sz="3200" i="1" dirty="0">
                <a:solidFill>
                  <a:srgbClr val="000099"/>
                </a:solidFill>
                <a:latin typeface="Calibri" panose="020F0502020204030204" pitchFamily="34" charset="0"/>
              </a:rPr>
              <a:t>(</a:t>
            </a:r>
            <a:r>
              <a:rPr lang="en-US" altLang="en-US" sz="3200" i="1" dirty="0" err="1">
                <a:solidFill>
                  <a:srgbClr val="000099"/>
                </a:solidFill>
                <a:latin typeface="Calibri" panose="020F0502020204030204" pitchFamily="34" charset="0"/>
              </a:rPr>
              <a:t>astro</a:t>
            </a:r>
            <a:r>
              <a:rPr lang="en-US" altLang="en-US" sz="3200" i="1" dirty="0">
                <a:solidFill>
                  <a:srgbClr val="000099"/>
                </a:solidFill>
                <a:latin typeface="Calibri" panose="020F0502020204030204" pitchFamily="34" charset="0"/>
              </a:rPr>
              <a:t>)</a:t>
            </a:r>
            <a:r>
              <a:rPr lang="en-US" altLang="en-US" sz="3200" i="1" dirty="0" err="1">
                <a:solidFill>
                  <a:srgbClr val="000099"/>
                </a:solidFill>
                <a:latin typeface="Calibri" panose="020F0502020204030204" pitchFamily="34" charset="0"/>
              </a:rPr>
              <a:t>fysica</a:t>
            </a:r>
            <a:endParaRPr lang="en-US" altLang="en-US" i="1" dirty="0">
              <a:solidFill>
                <a:srgbClr val="CC0000"/>
              </a:solidFill>
              <a:latin typeface="Calibri" panose="020F0502020204030204" pitchFamily="34" charset="0"/>
            </a:endParaRPr>
          </a:p>
        </p:txBody>
      </p:sp>
      <p:pic>
        <p:nvPicPr>
          <p:cNvPr id="10244" name="Picture 3" descr="roadmap_v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133600"/>
            <a:ext cx="6400800" cy="346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304800" y="1524000"/>
            <a:ext cx="71564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`De studie van materie, energie, ruimte en tijd’</a:t>
            </a:r>
            <a:endParaRPr lang="en-US" altLang="en-US" b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46" name="Text Box 5"/>
          <p:cNvSpPr txBox="1">
            <a:spLocks noChangeArrowheads="1"/>
          </p:cNvSpPr>
          <p:nvPr/>
        </p:nvSpPr>
        <p:spPr bwMode="auto">
          <a:xfrm>
            <a:off x="1524000" y="5715000"/>
            <a:ext cx="56594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Ambities van de </a:t>
            </a:r>
            <a:r>
              <a:rPr lang="en-US" altLang="en-US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elementaire</a:t>
            </a:r>
            <a:r>
              <a:rPr lang="en-US" altLang="en-US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deeltjesfysica</a:t>
            </a:r>
          </a:p>
        </p:txBody>
      </p:sp>
      <p:sp>
        <p:nvSpPr>
          <p:cNvPr id="10247" name="AutoShape 6"/>
          <p:cNvSpPr>
            <a:spLocks noChangeArrowheads="1"/>
          </p:cNvSpPr>
          <p:nvPr/>
        </p:nvSpPr>
        <p:spPr bwMode="auto">
          <a:xfrm>
            <a:off x="1778000" y="2895600"/>
            <a:ext cx="1814513" cy="73818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Unificatie</a:t>
            </a:r>
          </a:p>
        </p:txBody>
      </p:sp>
      <p:sp>
        <p:nvSpPr>
          <p:cNvPr id="10248" name="AutoShape 7"/>
          <p:cNvSpPr>
            <a:spLocks noChangeArrowheads="1"/>
          </p:cNvSpPr>
          <p:nvPr/>
        </p:nvSpPr>
        <p:spPr bwMode="auto">
          <a:xfrm>
            <a:off x="3759200" y="2895600"/>
            <a:ext cx="1814513" cy="73818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Gravitatie</a:t>
            </a:r>
          </a:p>
        </p:txBody>
      </p:sp>
      <p:sp>
        <p:nvSpPr>
          <p:cNvPr id="10249" name="AutoShape 8"/>
          <p:cNvSpPr>
            <a:spLocks noChangeArrowheads="1"/>
          </p:cNvSpPr>
          <p:nvPr/>
        </p:nvSpPr>
        <p:spPr bwMode="auto">
          <a:xfrm>
            <a:off x="5740400" y="2895600"/>
            <a:ext cx="1814513" cy="738188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1270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Kosmische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FF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Connecties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 smtClean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Gravitatie</a:t>
            </a:r>
            <a:r>
              <a:rPr lang="en-US" i="1" kern="1200" dirty="0" smtClean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i="1" kern="1200" dirty="0" err="1" smtClean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volgens</a:t>
            </a:r>
            <a:r>
              <a:rPr lang="en-US" i="1" kern="1200" dirty="0" smtClean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 Newton</a:t>
            </a:r>
            <a:endParaRPr lang="en-US" i="1" kern="1200" dirty="0">
              <a:solidFill>
                <a:srgbClr val="000099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Copyright (C) Vrije Universiteit 2009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395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2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3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41288" y="0"/>
            <a:ext cx="8621712" cy="762000"/>
          </a:xfrm>
        </p:spPr>
        <p:txBody>
          <a:bodyPr/>
          <a:lstStyle/>
          <a:p>
            <a:pPr>
              <a:defRPr/>
            </a:pPr>
            <a:r>
              <a:rPr lang="nl-NL" i="1" kern="1200" dirty="0" smtClean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Gravitatie volgens Newton</a:t>
            </a:r>
            <a:endParaRPr lang="nl-NL" i="1" kern="1200" dirty="0">
              <a:solidFill>
                <a:srgbClr val="000099"/>
              </a:solidFill>
              <a:latin typeface="Calibri" panose="020F0502020204030204" pitchFamily="34" charset="0"/>
              <a:ea typeface="+mn-ea"/>
              <a:cs typeface="Arial" pitchFamily="34" charset="0"/>
            </a:endParaRPr>
          </a:p>
        </p:txBody>
      </p:sp>
      <p:sp>
        <p:nvSpPr>
          <p:cNvPr id="393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5900" y="4597400"/>
            <a:ext cx="1600200" cy="457200"/>
          </a:xfrm>
        </p:spPr>
        <p:txBody>
          <a:bodyPr/>
          <a:lstStyle/>
          <a:p>
            <a:pPr marL="0" indent="0">
              <a:buNone/>
            </a:pPr>
            <a:r>
              <a:rPr lang="nl-NL" altLang="en-US" sz="2400" b="1" dirty="0" smtClean="0"/>
              <a:t>Continu:</a:t>
            </a:r>
            <a:endParaRPr lang="nl-NL" altLang="en-US" sz="2400" dirty="0" smtClean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15900" y="2967038"/>
            <a:ext cx="8264525" cy="1558925"/>
            <a:chOff x="136" y="605"/>
            <a:chExt cx="5206" cy="982"/>
          </a:xfrm>
        </p:grpSpPr>
        <p:graphicFrame>
          <p:nvGraphicFramePr>
            <p:cNvPr id="1028" name="Object 5"/>
            <p:cNvGraphicFramePr>
              <a:graphicFrameLocks noChangeAspect="1"/>
            </p:cNvGraphicFramePr>
            <p:nvPr/>
          </p:nvGraphicFramePr>
          <p:xfrm>
            <a:off x="3685" y="818"/>
            <a:ext cx="1657" cy="76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9895" name="Equation" r:id="rId4" imgW="1397000" imgH="647700" progId="Equation.3">
                    <p:embed/>
                  </p:oleObj>
                </mc:Choice>
                <mc:Fallback>
                  <p:oleObj name="Equation" r:id="rId4" imgW="1397000" imgH="6477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85" y="818"/>
                          <a:ext cx="1657" cy="769"/>
                        </a:xfrm>
                        <a:prstGeom prst="rect">
                          <a:avLst/>
                        </a:prstGeom>
                        <a:solidFill>
                          <a:srgbClr val="FFFFCC"/>
                        </a:solidFill>
                        <a:ln w="38100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069" name="Group 6"/>
            <p:cNvGrpSpPr>
              <a:grpSpLocks/>
            </p:cNvGrpSpPr>
            <p:nvPr/>
          </p:nvGrpSpPr>
          <p:grpSpPr bwMode="auto">
            <a:xfrm>
              <a:off x="1705" y="605"/>
              <a:ext cx="1534" cy="851"/>
              <a:chOff x="1705" y="597"/>
              <a:chExt cx="1534" cy="851"/>
            </a:xfrm>
          </p:grpSpPr>
          <p:grpSp>
            <p:nvGrpSpPr>
              <p:cNvPr id="1071" name="Group 7"/>
              <p:cNvGrpSpPr>
                <a:grpSpLocks/>
              </p:cNvGrpSpPr>
              <p:nvPr/>
            </p:nvGrpSpPr>
            <p:grpSpPr bwMode="auto">
              <a:xfrm>
                <a:off x="1705" y="597"/>
                <a:ext cx="1534" cy="851"/>
                <a:chOff x="1705" y="589"/>
                <a:chExt cx="1534" cy="851"/>
              </a:xfrm>
            </p:grpSpPr>
            <p:grpSp>
              <p:nvGrpSpPr>
                <p:cNvPr id="1073" name="Group 8"/>
                <p:cNvGrpSpPr>
                  <a:grpSpLocks/>
                </p:cNvGrpSpPr>
                <p:nvPr/>
              </p:nvGrpSpPr>
              <p:grpSpPr bwMode="auto">
                <a:xfrm>
                  <a:off x="1705" y="1032"/>
                  <a:ext cx="391" cy="408"/>
                  <a:chOff x="345" y="952"/>
                  <a:chExt cx="391" cy="408"/>
                </a:xfrm>
              </p:grpSpPr>
              <p:sp>
                <p:nvSpPr>
                  <p:cNvPr id="1083" name="Oval 9"/>
                  <p:cNvSpPr>
                    <a:spLocks noChangeArrowheads="1"/>
                  </p:cNvSpPr>
                  <p:nvPr/>
                </p:nvSpPr>
                <p:spPr bwMode="auto">
                  <a:xfrm>
                    <a:off x="465" y="952"/>
                    <a:ext cx="47" cy="64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084" name="Oval 10"/>
                  <p:cNvSpPr>
                    <a:spLocks noChangeArrowheads="1"/>
                  </p:cNvSpPr>
                  <p:nvPr/>
                </p:nvSpPr>
                <p:spPr bwMode="auto">
                  <a:xfrm>
                    <a:off x="441" y="1088"/>
                    <a:ext cx="47" cy="64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085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537" y="1184"/>
                    <a:ext cx="47" cy="64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086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633" y="1280"/>
                    <a:ext cx="47" cy="64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087" name="Oval 13"/>
                  <p:cNvSpPr>
                    <a:spLocks noChangeArrowheads="1"/>
                  </p:cNvSpPr>
                  <p:nvPr/>
                </p:nvSpPr>
                <p:spPr bwMode="auto">
                  <a:xfrm>
                    <a:off x="497" y="1296"/>
                    <a:ext cx="47" cy="64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088" name="Oval 14"/>
                  <p:cNvSpPr>
                    <a:spLocks noChangeArrowheads="1"/>
                  </p:cNvSpPr>
                  <p:nvPr/>
                </p:nvSpPr>
                <p:spPr bwMode="auto">
                  <a:xfrm>
                    <a:off x="689" y="1136"/>
                    <a:ext cx="47" cy="64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089" name="Oval 15"/>
                  <p:cNvSpPr>
                    <a:spLocks noChangeArrowheads="1"/>
                  </p:cNvSpPr>
                  <p:nvPr/>
                </p:nvSpPr>
                <p:spPr bwMode="auto">
                  <a:xfrm>
                    <a:off x="585" y="1040"/>
                    <a:ext cx="47" cy="64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090" name="Oval 16"/>
                  <p:cNvSpPr>
                    <a:spLocks noChangeArrowheads="1"/>
                  </p:cNvSpPr>
                  <p:nvPr/>
                </p:nvSpPr>
                <p:spPr bwMode="auto">
                  <a:xfrm>
                    <a:off x="345" y="1216"/>
                    <a:ext cx="47" cy="64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</p:grpSp>
            <p:grpSp>
              <p:nvGrpSpPr>
                <p:cNvPr id="1074" name="Group 17"/>
                <p:cNvGrpSpPr>
                  <a:grpSpLocks/>
                </p:cNvGrpSpPr>
                <p:nvPr/>
              </p:nvGrpSpPr>
              <p:grpSpPr bwMode="auto">
                <a:xfrm>
                  <a:off x="1806" y="674"/>
                  <a:ext cx="1202" cy="654"/>
                  <a:chOff x="446" y="594"/>
                  <a:chExt cx="1202" cy="654"/>
                </a:xfrm>
              </p:grpSpPr>
              <p:sp>
                <p:nvSpPr>
                  <p:cNvPr id="1079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632" y="952"/>
                    <a:ext cx="1016" cy="296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1080" name="Oval 19"/>
                  <p:cNvSpPr>
                    <a:spLocks noChangeArrowheads="1"/>
                  </p:cNvSpPr>
                  <p:nvPr/>
                </p:nvSpPr>
                <p:spPr bwMode="auto">
                  <a:xfrm>
                    <a:off x="617" y="928"/>
                    <a:ext cx="47" cy="64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081" name="Text Box 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6" y="594"/>
                    <a:ext cx="303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r>
                      <a:rPr lang="nl-NL" altLang="en-US" b="1" i="1">
                        <a:solidFill>
                          <a:srgbClr val="FF0000"/>
                        </a:solidFill>
                        <a:latin typeface="Times New Roman" pitchFamily="18" charset="0"/>
                      </a:rPr>
                      <a:t>m</a:t>
                    </a:r>
                    <a:r>
                      <a:rPr lang="nl-NL" altLang="en-US" b="1" i="1" baseline="-25000">
                        <a:solidFill>
                          <a:srgbClr val="FF0000"/>
                        </a:solidFill>
                        <a:latin typeface="Times New Roman" pitchFamily="18" charset="0"/>
                      </a:rPr>
                      <a:t>i</a:t>
                    </a:r>
                    <a:endParaRPr lang="nl-NL" altLang="en-US" b="1" i="1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1082" name="Text Box 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14" y="794"/>
                    <a:ext cx="227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r>
                      <a:rPr lang="nl-NL" altLang="en-US" i="1">
                        <a:solidFill>
                          <a:srgbClr val="FF0000"/>
                        </a:solidFill>
                        <a:latin typeface="Times New Roman" pitchFamily="18" charset="0"/>
                      </a:rPr>
                      <a:t>r</a:t>
                    </a:r>
                    <a:r>
                      <a:rPr lang="nl-NL" altLang="en-US" i="1" baseline="-25000">
                        <a:solidFill>
                          <a:srgbClr val="FF0000"/>
                        </a:solidFill>
                        <a:latin typeface="Times New Roman" pitchFamily="18" charset="0"/>
                      </a:rPr>
                      <a:t>i</a:t>
                    </a:r>
                    <a:endParaRPr lang="nl-NL" altLang="en-US" i="1">
                      <a:latin typeface="Times New Roman" pitchFamily="18" charset="0"/>
                    </a:endParaRPr>
                  </a:p>
                </p:txBody>
              </p:sp>
            </p:grpSp>
            <p:sp>
              <p:nvSpPr>
                <p:cNvPr id="1075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2374" y="589"/>
                  <a:ext cx="738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nl-NL" altLang="en-US" b="1" i="1">
                      <a:solidFill>
                        <a:schemeClr val="accent2"/>
                      </a:solidFill>
                      <a:latin typeface="Comic Sans MS" pitchFamily="66" charset="0"/>
                    </a:rPr>
                    <a:t>[</a:t>
                  </a:r>
                  <a:r>
                    <a:rPr lang="nl-NL" altLang="en-US" b="1" i="1">
                      <a:solidFill>
                        <a:schemeClr val="accent2"/>
                      </a:solidFill>
                      <a:latin typeface="Comic Sans MS" pitchFamily="66" charset="0"/>
                      <a:sym typeface="Symbol" pitchFamily="18" charset="2"/>
                    </a:rPr>
                    <a:t>m]=kg</a:t>
                  </a:r>
                  <a:endParaRPr lang="nl-NL" altLang="en-US" i="1">
                    <a:latin typeface="Comic Sans MS" pitchFamily="66" charset="0"/>
                  </a:endParaRPr>
                </a:p>
              </p:txBody>
            </p:sp>
            <p:grpSp>
              <p:nvGrpSpPr>
                <p:cNvPr id="1076" name="Group 23"/>
                <p:cNvGrpSpPr>
                  <a:grpSpLocks/>
                </p:cNvGrpSpPr>
                <p:nvPr/>
              </p:nvGrpSpPr>
              <p:grpSpPr bwMode="auto">
                <a:xfrm>
                  <a:off x="2976" y="1002"/>
                  <a:ext cx="263" cy="350"/>
                  <a:chOff x="2976" y="1002"/>
                  <a:chExt cx="263" cy="350"/>
                </a:xfrm>
              </p:grpSpPr>
              <p:sp>
                <p:nvSpPr>
                  <p:cNvPr id="1077" name="Oval 24"/>
                  <p:cNvSpPr>
                    <a:spLocks noChangeArrowheads="1"/>
                  </p:cNvSpPr>
                  <p:nvPr/>
                </p:nvSpPr>
                <p:spPr bwMode="auto">
                  <a:xfrm>
                    <a:off x="2976" y="1296"/>
                    <a:ext cx="56" cy="56"/>
                  </a:xfrm>
                  <a:prstGeom prst="ellipse">
                    <a:avLst/>
                  </a:prstGeom>
                  <a:solidFill>
                    <a:schemeClr val="tx2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1078" name="Text Box 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06" y="1002"/>
                    <a:ext cx="233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r>
                      <a:rPr lang="nl-NL" altLang="en-US" i="1">
                        <a:latin typeface="Times New Roman" pitchFamily="18" charset="0"/>
                      </a:rPr>
                      <a:t>P</a:t>
                    </a:r>
                  </a:p>
                </p:txBody>
              </p:sp>
            </p:grpSp>
          </p:grpSp>
          <p:sp>
            <p:nvSpPr>
              <p:cNvPr id="1072" name="Line 26"/>
              <p:cNvSpPr>
                <a:spLocks noChangeShapeType="1"/>
              </p:cNvSpPr>
              <p:nvPr/>
            </p:nvSpPr>
            <p:spPr bwMode="auto">
              <a:xfrm flipV="1">
                <a:off x="2440" y="960"/>
                <a:ext cx="128" cy="0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1070" name="Rectangle 27"/>
            <p:cNvSpPr>
              <a:spLocks noChangeArrowheads="1"/>
            </p:cNvSpPr>
            <p:nvPr/>
          </p:nvSpPr>
          <p:spPr bwMode="auto">
            <a:xfrm>
              <a:off x="136" y="656"/>
              <a:ext cx="1024" cy="2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nl-NL" altLang="en-US" b="1">
                  <a:latin typeface="Comic Sans MS" pitchFamily="66" charset="0"/>
                </a:rPr>
                <a:t>Diskreet:</a:t>
              </a:r>
              <a:endParaRPr lang="nl-NL" altLang="en-US">
                <a:latin typeface="Comic Sans MS" pitchFamily="66" charset="0"/>
              </a:endParaRPr>
            </a:p>
          </p:txBody>
        </p:sp>
      </p:grpSp>
      <p:grpSp>
        <p:nvGrpSpPr>
          <p:cNvPr id="8" name="Group 42"/>
          <p:cNvGrpSpPr>
            <a:grpSpLocks/>
          </p:cNvGrpSpPr>
          <p:nvPr/>
        </p:nvGrpSpPr>
        <p:grpSpPr bwMode="auto">
          <a:xfrm>
            <a:off x="88900" y="5448300"/>
            <a:ext cx="8331200" cy="1257300"/>
            <a:chOff x="56" y="3504"/>
            <a:chExt cx="5248" cy="792"/>
          </a:xfrm>
        </p:grpSpPr>
        <p:graphicFrame>
          <p:nvGraphicFramePr>
            <p:cNvPr id="1027" name="Object 43"/>
            <p:cNvGraphicFramePr>
              <a:graphicFrameLocks noChangeAspect="1"/>
            </p:cNvGraphicFramePr>
            <p:nvPr/>
          </p:nvGraphicFramePr>
          <p:xfrm>
            <a:off x="3456" y="3538"/>
            <a:ext cx="1848" cy="6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9896" name="Equation" r:id="rId6" imgW="1638300" imgH="596900" progId="Equation.3">
                    <p:embed/>
                  </p:oleObj>
                </mc:Choice>
                <mc:Fallback>
                  <p:oleObj name="Equation" r:id="rId6" imgW="1638300" imgH="5969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56" y="3538"/>
                          <a:ext cx="1848" cy="674"/>
                        </a:xfrm>
                        <a:prstGeom prst="rect">
                          <a:avLst/>
                        </a:prstGeom>
                        <a:solidFill>
                          <a:srgbClr val="FFFFCC"/>
                        </a:solidFill>
                        <a:ln w="38100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1058" name="Group 44"/>
            <p:cNvGrpSpPr>
              <a:grpSpLocks/>
            </p:cNvGrpSpPr>
            <p:nvPr/>
          </p:nvGrpSpPr>
          <p:grpSpPr bwMode="auto">
            <a:xfrm>
              <a:off x="56" y="3504"/>
              <a:ext cx="2388" cy="792"/>
              <a:chOff x="56" y="3504"/>
              <a:chExt cx="2388" cy="792"/>
            </a:xfrm>
          </p:grpSpPr>
          <p:sp>
            <p:nvSpPr>
              <p:cNvPr id="1059" name="AutoShape 45"/>
              <p:cNvSpPr>
                <a:spLocks noChangeArrowheads="1"/>
              </p:cNvSpPr>
              <p:nvPr/>
            </p:nvSpPr>
            <p:spPr bwMode="auto">
              <a:xfrm>
                <a:off x="56" y="3504"/>
                <a:ext cx="765" cy="765"/>
              </a:xfrm>
              <a:prstGeom prst="cube">
                <a:avLst>
                  <a:gd name="adj" fmla="val 25000"/>
                </a:avLst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060" name="Line 46"/>
              <p:cNvSpPr>
                <a:spLocks noChangeShapeType="1"/>
              </p:cNvSpPr>
              <p:nvPr/>
            </p:nvSpPr>
            <p:spPr bwMode="auto">
              <a:xfrm>
                <a:off x="736" y="3896"/>
                <a:ext cx="1016" cy="29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61" name="Text Box 47"/>
              <p:cNvSpPr txBox="1">
                <a:spLocks noChangeArrowheads="1"/>
              </p:cNvSpPr>
              <p:nvPr/>
            </p:nvSpPr>
            <p:spPr bwMode="auto">
              <a:xfrm>
                <a:off x="1118" y="3738"/>
                <a:ext cx="191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nl-NL" altLang="en-US" i="1">
                    <a:solidFill>
                      <a:srgbClr val="FF0000"/>
                    </a:solidFill>
                    <a:latin typeface="Times New Roman" pitchFamily="18" charset="0"/>
                  </a:rPr>
                  <a:t>r</a:t>
                </a:r>
                <a:endParaRPr lang="nl-NL" altLang="en-US" i="1">
                  <a:latin typeface="Times New Roman" pitchFamily="18" charset="0"/>
                </a:endParaRPr>
              </a:p>
            </p:txBody>
          </p:sp>
          <p:sp>
            <p:nvSpPr>
              <p:cNvPr id="1062" name="Line 48"/>
              <p:cNvSpPr>
                <a:spLocks noChangeShapeType="1"/>
              </p:cNvSpPr>
              <p:nvPr/>
            </p:nvSpPr>
            <p:spPr bwMode="auto">
              <a:xfrm flipV="1">
                <a:off x="688" y="3840"/>
                <a:ext cx="96" cy="88"/>
              </a:xfrm>
              <a:prstGeom prst="line">
                <a:avLst/>
              </a:prstGeom>
              <a:noFill/>
              <a:ln w="1016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1063" name="Text Box 49"/>
              <p:cNvSpPr txBox="1">
                <a:spLocks noChangeArrowheads="1"/>
              </p:cNvSpPr>
              <p:nvPr/>
            </p:nvSpPr>
            <p:spPr bwMode="auto">
              <a:xfrm>
                <a:off x="694" y="4008"/>
                <a:ext cx="45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nl-NL" altLang="en-US" b="1" i="1">
                    <a:solidFill>
                      <a:srgbClr val="FF0000"/>
                    </a:solidFill>
                    <a:latin typeface="Symbol" pitchFamily="18" charset="2"/>
                  </a:rPr>
                  <a:t>r</a:t>
                </a:r>
                <a:r>
                  <a:rPr lang="nl-NL" altLang="en-US" b="1" i="1">
                    <a:solidFill>
                      <a:srgbClr val="FF0000"/>
                    </a:solidFill>
                    <a:latin typeface="Times New Roman" pitchFamily="18" charset="0"/>
                  </a:rPr>
                  <a:t> dv</a:t>
                </a:r>
                <a:endParaRPr lang="nl-NL" altLang="en-US" i="1">
                  <a:latin typeface="Times New Roman" pitchFamily="18" charset="0"/>
                </a:endParaRPr>
              </a:p>
            </p:txBody>
          </p:sp>
          <p:sp>
            <p:nvSpPr>
              <p:cNvPr id="1064" name="Text Box 50"/>
              <p:cNvSpPr txBox="1">
                <a:spLocks noChangeArrowheads="1"/>
              </p:cNvSpPr>
              <p:nvPr/>
            </p:nvSpPr>
            <p:spPr bwMode="auto">
              <a:xfrm>
                <a:off x="1422" y="3605"/>
                <a:ext cx="1022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nl-NL" altLang="en-US" b="1" i="1">
                    <a:solidFill>
                      <a:schemeClr val="accent2"/>
                    </a:solidFill>
                    <a:latin typeface="Comic Sans MS" pitchFamily="66" charset="0"/>
                  </a:rPr>
                  <a:t>[</a:t>
                </a:r>
                <a:r>
                  <a:rPr lang="nl-NL" altLang="en-US" b="1" i="1">
                    <a:solidFill>
                      <a:schemeClr val="accent2"/>
                    </a:solidFill>
                    <a:latin typeface="Comic Sans MS" pitchFamily="66" charset="0"/>
                    <a:sym typeface="Symbol" pitchFamily="18" charset="2"/>
                  </a:rPr>
                  <a:t>]=kg/m</a:t>
                </a:r>
                <a:r>
                  <a:rPr lang="nl-NL" altLang="en-US" b="1" i="1" baseline="30000">
                    <a:solidFill>
                      <a:schemeClr val="accent2"/>
                    </a:solidFill>
                    <a:latin typeface="Comic Sans MS" pitchFamily="66" charset="0"/>
                    <a:sym typeface="Symbol" pitchFamily="18" charset="2"/>
                  </a:rPr>
                  <a:t>3</a:t>
                </a:r>
                <a:endParaRPr lang="nl-NL" altLang="en-US" i="1">
                  <a:latin typeface="Comic Sans MS" pitchFamily="66" charset="0"/>
                </a:endParaRPr>
              </a:p>
            </p:txBody>
          </p:sp>
          <p:sp>
            <p:nvSpPr>
              <p:cNvPr id="1065" name="Line 51"/>
              <p:cNvSpPr>
                <a:spLocks noChangeShapeType="1"/>
              </p:cNvSpPr>
              <p:nvPr/>
            </p:nvSpPr>
            <p:spPr bwMode="auto">
              <a:xfrm flipV="1">
                <a:off x="1160" y="3824"/>
                <a:ext cx="128" cy="0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1066" name="Group 52"/>
              <p:cNvGrpSpPr>
                <a:grpSpLocks/>
              </p:cNvGrpSpPr>
              <p:nvPr/>
            </p:nvGrpSpPr>
            <p:grpSpPr bwMode="auto">
              <a:xfrm>
                <a:off x="1760" y="3890"/>
                <a:ext cx="295" cy="342"/>
                <a:chOff x="2512" y="1970"/>
                <a:chExt cx="295" cy="342"/>
              </a:xfrm>
            </p:grpSpPr>
            <p:sp>
              <p:nvSpPr>
                <p:cNvPr id="1067" name="Oval 53"/>
                <p:cNvSpPr>
                  <a:spLocks noChangeArrowheads="1"/>
                </p:cNvSpPr>
                <p:nvPr/>
              </p:nvSpPr>
              <p:spPr bwMode="auto">
                <a:xfrm>
                  <a:off x="2512" y="2256"/>
                  <a:ext cx="56" cy="56"/>
                </a:xfrm>
                <a:prstGeom prst="ellipse">
                  <a:avLst/>
                </a:pr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068" name="Text Box 54"/>
                <p:cNvSpPr txBox="1">
                  <a:spLocks noChangeArrowheads="1"/>
                </p:cNvSpPr>
                <p:nvPr/>
              </p:nvSpPr>
              <p:spPr bwMode="auto">
                <a:xfrm>
                  <a:off x="2574" y="1970"/>
                  <a:ext cx="233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nl-NL" altLang="en-US" i="1">
                      <a:latin typeface="Times New Roman" pitchFamily="18" charset="0"/>
                    </a:rPr>
                    <a:t>P</a:t>
                  </a:r>
                </a:p>
              </p:txBody>
            </p:sp>
          </p:grpSp>
        </p:grpSp>
      </p:grpSp>
      <p:grpSp>
        <p:nvGrpSpPr>
          <p:cNvPr id="11" name="Group 108"/>
          <p:cNvGrpSpPr>
            <a:grpSpLocks/>
          </p:cNvGrpSpPr>
          <p:nvPr/>
        </p:nvGrpSpPr>
        <p:grpSpPr bwMode="auto">
          <a:xfrm>
            <a:off x="215900" y="1303338"/>
            <a:ext cx="8874125" cy="1558925"/>
            <a:chOff x="215900" y="1303338"/>
            <a:chExt cx="8874125" cy="1558925"/>
          </a:xfrm>
        </p:grpSpPr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215900" y="1303338"/>
              <a:ext cx="8874125" cy="1558925"/>
              <a:chOff x="136" y="605"/>
              <a:chExt cx="5590" cy="982"/>
            </a:xfrm>
          </p:grpSpPr>
          <p:graphicFrame>
            <p:nvGraphicFramePr>
              <p:cNvPr id="1026" name="Object 80"/>
              <p:cNvGraphicFramePr>
                <a:graphicFrameLocks noChangeAspect="1"/>
              </p:cNvGraphicFramePr>
              <p:nvPr/>
            </p:nvGraphicFramePr>
            <p:xfrm>
              <a:off x="3301" y="818"/>
              <a:ext cx="2425" cy="769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9897" name="Equation" r:id="rId8" imgW="2044700" imgH="647700" progId="Equation.3">
                      <p:embed/>
                    </p:oleObj>
                  </mc:Choice>
                  <mc:Fallback>
                    <p:oleObj name="Equation" r:id="rId8" imgW="2044700" imgH="6477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301" y="818"/>
                            <a:ext cx="2425" cy="769"/>
                          </a:xfrm>
                          <a:prstGeom prst="rect">
                            <a:avLst/>
                          </a:prstGeom>
                          <a:solidFill>
                            <a:srgbClr val="FFFFCC"/>
                          </a:solidFill>
                          <a:ln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pSp>
            <p:nvGrpSpPr>
              <p:cNvPr id="1036" name="Group 6"/>
              <p:cNvGrpSpPr>
                <a:grpSpLocks/>
              </p:cNvGrpSpPr>
              <p:nvPr/>
            </p:nvGrpSpPr>
            <p:grpSpPr bwMode="auto">
              <a:xfrm>
                <a:off x="1705" y="605"/>
                <a:ext cx="1534" cy="851"/>
                <a:chOff x="1705" y="597"/>
                <a:chExt cx="1534" cy="851"/>
              </a:xfrm>
            </p:grpSpPr>
            <p:grpSp>
              <p:nvGrpSpPr>
                <p:cNvPr id="1038" name="Group 7"/>
                <p:cNvGrpSpPr>
                  <a:grpSpLocks/>
                </p:cNvGrpSpPr>
                <p:nvPr/>
              </p:nvGrpSpPr>
              <p:grpSpPr bwMode="auto">
                <a:xfrm>
                  <a:off x="1705" y="597"/>
                  <a:ext cx="1534" cy="851"/>
                  <a:chOff x="1705" y="589"/>
                  <a:chExt cx="1534" cy="851"/>
                </a:xfrm>
              </p:grpSpPr>
              <p:grpSp>
                <p:nvGrpSpPr>
                  <p:cNvPr id="1040" name="Group 8"/>
                  <p:cNvGrpSpPr>
                    <a:grpSpLocks/>
                  </p:cNvGrpSpPr>
                  <p:nvPr/>
                </p:nvGrpSpPr>
                <p:grpSpPr bwMode="auto">
                  <a:xfrm>
                    <a:off x="1705" y="1032"/>
                    <a:ext cx="391" cy="408"/>
                    <a:chOff x="345" y="952"/>
                    <a:chExt cx="391" cy="408"/>
                  </a:xfrm>
                </p:grpSpPr>
                <p:sp>
                  <p:nvSpPr>
                    <p:cNvPr id="1050" name="Oval 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65" y="952"/>
                      <a:ext cx="47" cy="64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>
                      <a:spAutoFit/>
                    </a:bodyPr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1051" name="Oval 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1" y="1088"/>
                      <a:ext cx="47" cy="64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>
                      <a:spAutoFit/>
                    </a:bodyPr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1052" name="Oval 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37" y="1184"/>
                      <a:ext cx="47" cy="64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>
                      <a:spAutoFit/>
                    </a:bodyPr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1053" name="Oval 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33" y="1280"/>
                      <a:ext cx="47" cy="64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>
                      <a:spAutoFit/>
                    </a:bodyPr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1054" name="Oval 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97" y="1296"/>
                      <a:ext cx="47" cy="64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>
                      <a:spAutoFit/>
                    </a:bodyPr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1055" name="Oval 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89" y="1136"/>
                      <a:ext cx="47" cy="64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>
                      <a:spAutoFit/>
                    </a:bodyPr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1056" name="Oval 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85" y="1040"/>
                      <a:ext cx="47" cy="64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>
                      <a:spAutoFit/>
                    </a:bodyPr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1057" name="Oval 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5" y="1216"/>
                      <a:ext cx="47" cy="64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>
                      <a:spAutoFit/>
                    </a:bodyPr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</p:grpSp>
              <p:grpSp>
                <p:nvGrpSpPr>
                  <p:cNvPr id="1041" name="Group 17"/>
                  <p:cNvGrpSpPr>
                    <a:grpSpLocks/>
                  </p:cNvGrpSpPr>
                  <p:nvPr/>
                </p:nvGrpSpPr>
                <p:grpSpPr bwMode="auto">
                  <a:xfrm>
                    <a:off x="1806" y="674"/>
                    <a:ext cx="1202" cy="654"/>
                    <a:chOff x="446" y="594"/>
                    <a:chExt cx="1202" cy="654"/>
                  </a:xfrm>
                </p:grpSpPr>
                <p:sp>
                  <p:nvSpPr>
                    <p:cNvPr id="1046" name="Line 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632" y="952"/>
                      <a:ext cx="1016" cy="296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FF0000"/>
                      </a:solidFill>
                      <a:round/>
                      <a:headEnd/>
                      <a:tailEnd type="triangle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 wrap="none" anchor="ctr">
                      <a:spAutoFit/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047" name="Oval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617" y="928"/>
                      <a:ext cx="47" cy="64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>
                      <a:spAutoFit/>
                    </a:bodyPr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1048" name="Text Box 20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446" y="594"/>
                      <a:ext cx="303" cy="291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r>
                        <a:rPr lang="nl-NL" altLang="en-US" b="1" i="1">
                          <a:solidFill>
                            <a:srgbClr val="FF0000"/>
                          </a:solidFill>
                          <a:latin typeface="Times New Roman" pitchFamily="18" charset="0"/>
                        </a:rPr>
                        <a:t>m</a:t>
                      </a:r>
                      <a:r>
                        <a:rPr lang="nl-NL" altLang="en-US" b="1" i="1" baseline="-25000">
                          <a:solidFill>
                            <a:srgbClr val="FF0000"/>
                          </a:solidFill>
                          <a:latin typeface="Times New Roman" pitchFamily="18" charset="0"/>
                        </a:rPr>
                        <a:t>i</a:t>
                      </a:r>
                      <a:endParaRPr lang="nl-NL" altLang="en-US" b="1" i="1">
                        <a:latin typeface="Times New Roman" pitchFamily="18" charset="0"/>
                      </a:endParaRPr>
                    </a:p>
                  </p:txBody>
                </p:sp>
                <p:sp>
                  <p:nvSpPr>
                    <p:cNvPr id="1049" name="Text Box 2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014" y="794"/>
                      <a:ext cx="227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r>
                        <a:rPr lang="nl-NL" altLang="en-US" i="1">
                          <a:solidFill>
                            <a:srgbClr val="FF0000"/>
                          </a:solidFill>
                          <a:latin typeface="Times New Roman" pitchFamily="18" charset="0"/>
                        </a:rPr>
                        <a:t>r</a:t>
                      </a:r>
                      <a:r>
                        <a:rPr lang="nl-NL" altLang="en-US" i="1" baseline="-25000">
                          <a:solidFill>
                            <a:srgbClr val="FF0000"/>
                          </a:solidFill>
                          <a:latin typeface="Times New Roman" pitchFamily="18" charset="0"/>
                        </a:rPr>
                        <a:t>i</a:t>
                      </a:r>
                      <a:endParaRPr lang="nl-NL" altLang="en-US" i="1">
                        <a:latin typeface="Times New Roman" pitchFamily="18" charset="0"/>
                      </a:endParaRPr>
                    </a:p>
                  </p:txBody>
                </p:sp>
              </p:grpSp>
              <p:sp>
                <p:nvSpPr>
                  <p:cNvPr id="1042" name="Text Box 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74" y="589"/>
                    <a:ext cx="738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r>
                      <a:rPr lang="nl-NL" altLang="en-US" b="1" i="1">
                        <a:solidFill>
                          <a:schemeClr val="accent2"/>
                        </a:solidFill>
                        <a:latin typeface="Comic Sans MS" pitchFamily="66" charset="0"/>
                      </a:rPr>
                      <a:t>[</a:t>
                    </a:r>
                    <a:r>
                      <a:rPr lang="nl-NL" altLang="en-US" b="1" i="1">
                        <a:solidFill>
                          <a:schemeClr val="accent2"/>
                        </a:solidFill>
                        <a:latin typeface="Comic Sans MS" pitchFamily="66" charset="0"/>
                        <a:sym typeface="Symbol" pitchFamily="18" charset="2"/>
                      </a:rPr>
                      <a:t>m]=kg</a:t>
                    </a:r>
                    <a:endParaRPr lang="nl-NL" altLang="en-US" i="1">
                      <a:latin typeface="Comic Sans MS" pitchFamily="66" charset="0"/>
                    </a:endParaRPr>
                  </a:p>
                </p:txBody>
              </p:sp>
              <p:grpSp>
                <p:nvGrpSpPr>
                  <p:cNvPr id="1043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2976" y="1002"/>
                    <a:ext cx="263" cy="350"/>
                    <a:chOff x="2976" y="1002"/>
                    <a:chExt cx="263" cy="350"/>
                  </a:xfrm>
                </p:grpSpPr>
                <p:sp>
                  <p:nvSpPr>
                    <p:cNvPr id="1044" name="Oval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976" y="1296"/>
                      <a:ext cx="56" cy="56"/>
                    </a:xfrm>
                    <a:prstGeom prst="ellipse">
                      <a:avLst/>
                    </a:prstGeom>
                    <a:solidFill>
                      <a:schemeClr val="tx2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 anchor="ctr">
                      <a:spAutoFit/>
                    </a:bodyPr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endParaRPr lang="en-US" altLang="en-US"/>
                    </a:p>
                  </p:txBody>
                </p:sp>
                <p:sp>
                  <p:nvSpPr>
                    <p:cNvPr id="1045" name="Text Box 2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3006" y="1002"/>
                      <a:ext cx="233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r>
                        <a:rPr lang="nl-NL" altLang="en-US" i="1">
                          <a:latin typeface="Times New Roman" pitchFamily="18" charset="0"/>
                        </a:rPr>
                        <a:t>P</a:t>
                      </a:r>
                    </a:p>
                  </p:txBody>
                </p:sp>
              </p:grpSp>
            </p:grpSp>
            <p:sp>
              <p:nvSpPr>
                <p:cNvPr id="1039" name="Line 26"/>
                <p:cNvSpPr>
                  <a:spLocks noChangeShapeType="1"/>
                </p:cNvSpPr>
                <p:nvPr/>
              </p:nvSpPr>
              <p:spPr bwMode="auto">
                <a:xfrm flipV="1">
                  <a:off x="2440" y="960"/>
                  <a:ext cx="128" cy="0"/>
                </a:xfrm>
                <a:prstGeom prst="line">
                  <a:avLst/>
                </a:prstGeom>
                <a:noFill/>
                <a:ln w="3175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037" name="Rectangle 27"/>
              <p:cNvSpPr>
                <a:spLocks noChangeArrowheads="1"/>
              </p:cNvSpPr>
              <p:nvPr/>
            </p:nvSpPr>
            <p:spPr bwMode="auto">
              <a:xfrm>
                <a:off x="136" y="656"/>
                <a:ext cx="1480" cy="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20000"/>
                  </a:spcBef>
                </a:pPr>
                <a:r>
                  <a:rPr lang="nl-NL" altLang="en-US" b="1">
                    <a:latin typeface="Comic Sans MS" pitchFamily="66" charset="0"/>
                  </a:rPr>
                  <a:t>Gravitatiewet:</a:t>
                </a:r>
                <a:endParaRPr lang="nl-NL" altLang="en-US">
                  <a:latin typeface="Comic Sans MS" pitchFamily="66" charset="0"/>
                </a:endParaRPr>
              </a:p>
            </p:txBody>
          </p:sp>
        </p:grpSp>
        <p:sp>
          <p:nvSpPr>
            <p:cNvPr id="1035" name="Text Box 20"/>
            <p:cNvSpPr txBox="1">
              <a:spLocks noChangeArrowheads="1"/>
            </p:cNvSpPr>
            <p:nvPr/>
          </p:nvSpPr>
          <p:spPr bwMode="auto">
            <a:xfrm>
              <a:off x="4225926" y="2289176"/>
              <a:ext cx="42351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nl-NL" altLang="en-US" b="1" i="1">
                  <a:solidFill>
                    <a:srgbClr val="FF0000"/>
                  </a:solidFill>
                  <a:latin typeface="Times New Roman" pitchFamily="18" charset="0"/>
                </a:rPr>
                <a:t>m</a:t>
              </a:r>
              <a:endParaRPr lang="nl-NL" altLang="en-US" b="1" i="1">
                <a:latin typeface="Times New Roman" pitchFamily="18" charset="0"/>
              </a:endParaRPr>
            </a:p>
          </p:txBody>
        </p:sp>
      </p:grpSp>
      <p:pic>
        <p:nvPicPr>
          <p:cNvPr id="67" name="Picture 66" descr="a13d826fbdfb146a2488e97a182b87dc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3914775" y="838200"/>
            <a:ext cx="5153025" cy="21907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Copyright (C) Vrije Universiteit 2009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923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AEAE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3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AEAE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219" grpId="0" build="p" autoUpdateAnimBg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2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0" name="Group 44"/>
          <p:cNvGrpSpPr>
            <a:grpSpLocks/>
          </p:cNvGrpSpPr>
          <p:nvPr/>
        </p:nvGrpSpPr>
        <p:grpSpPr bwMode="auto">
          <a:xfrm>
            <a:off x="3951288" y="1739900"/>
            <a:ext cx="5192712" cy="3529644"/>
            <a:chOff x="2489" y="1096"/>
            <a:chExt cx="3360" cy="2166"/>
          </a:xfrm>
        </p:grpSpPr>
        <p:graphicFrame>
          <p:nvGraphicFramePr>
            <p:cNvPr id="31" name="Object 13"/>
            <p:cNvGraphicFramePr>
              <a:graphicFrameLocks noChangeAspect="1"/>
            </p:cNvGraphicFramePr>
            <p:nvPr/>
          </p:nvGraphicFramePr>
          <p:xfrm>
            <a:off x="2489" y="1730"/>
            <a:ext cx="3360" cy="153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0912" name="Equation" r:id="rId4" imgW="4178300" imgH="1905000" progId="Equation.3">
                    <p:embed/>
                  </p:oleObj>
                </mc:Choice>
                <mc:Fallback>
                  <p:oleObj name="Equation" r:id="rId4" imgW="4178300" imgH="19050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89" y="1730"/>
                          <a:ext cx="3360" cy="1532"/>
                        </a:xfrm>
                        <a:prstGeom prst="rect">
                          <a:avLst/>
                        </a:prstGeom>
                        <a:noFill/>
                        <a:ln w="38100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CC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Rectangle 32"/>
            <p:cNvSpPr>
              <a:spLocks noChangeArrowheads="1"/>
            </p:cNvSpPr>
            <p:nvPr/>
          </p:nvSpPr>
          <p:spPr bwMode="auto">
            <a:xfrm>
              <a:off x="2544" y="1096"/>
              <a:ext cx="3216" cy="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nl-NL" dirty="0">
                  <a:latin typeface="Comic Sans MS" pitchFamily="66" charset="0"/>
                </a:rPr>
                <a:t>Flux </a:t>
              </a:r>
              <a:r>
                <a:rPr lang="nl-NL" dirty="0">
                  <a:latin typeface="Comic Sans MS" pitchFamily="66" charset="0"/>
                  <a:sym typeface="Symbol" pitchFamily="18" charset="2"/>
                </a:rPr>
                <a:t>F</a:t>
              </a:r>
              <a:r>
                <a:rPr lang="nl-NL" baseline="-25000" dirty="0">
                  <a:latin typeface="Comic Sans MS" pitchFamily="66" charset="0"/>
                </a:rPr>
                <a:t>g</a:t>
              </a:r>
              <a:r>
                <a:rPr lang="nl-NL" dirty="0">
                  <a:latin typeface="Comic Sans MS" pitchFamily="66" charset="0"/>
                </a:rPr>
                <a:t> </a:t>
              </a:r>
              <a:r>
                <a:rPr lang="nl-NL" dirty="0" smtClean="0">
                  <a:latin typeface="Comic Sans MS" pitchFamily="66" charset="0"/>
                </a:rPr>
                <a:t>door het oppervlak van de bol:</a:t>
              </a:r>
              <a:endParaRPr lang="nl-NL" dirty="0">
                <a:latin typeface="Comic Sans MS" pitchFamily="66" charset="0"/>
              </a:endParaRPr>
            </a:p>
          </p:txBody>
        </p:sp>
      </p:grpSp>
      <p:sp>
        <p:nvSpPr>
          <p:cNvPr id="33" name="Rectangle 33"/>
          <p:cNvSpPr>
            <a:spLocks noChangeArrowheads="1"/>
          </p:cNvSpPr>
          <p:nvPr/>
        </p:nvSpPr>
        <p:spPr bwMode="auto">
          <a:xfrm>
            <a:off x="38100" y="5461000"/>
            <a:ext cx="32639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nl-NL" dirty="0" smtClean="0">
                <a:latin typeface="Comic Sans MS" pitchFamily="66" charset="0"/>
              </a:rPr>
              <a:t>In essentie: </a:t>
            </a:r>
            <a:endParaRPr lang="nl-NL" dirty="0">
              <a:latin typeface="Comic Sans MS" pitchFamily="66" charset="0"/>
            </a:endParaRPr>
          </a:p>
          <a:p>
            <a:pPr>
              <a:spcBef>
                <a:spcPct val="20000"/>
              </a:spcBef>
            </a:pPr>
            <a:r>
              <a:rPr lang="nl-NL" dirty="0">
                <a:latin typeface="Comic Sans MS" pitchFamily="66" charset="0"/>
              </a:rPr>
              <a:t>  - g </a:t>
            </a:r>
            <a:r>
              <a:rPr lang="nl-NL" dirty="0">
                <a:latin typeface="Comic Sans MS" pitchFamily="66" charset="0"/>
                <a:sym typeface="Symbol" pitchFamily="18" charset="2"/>
              </a:rPr>
              <a:t> 1/r</a:t>
            </a:r>
            <a:r>
              <a:rPr lang="nl-NL" baseline="30000" dirty="0">
                <a:latin typeface="Comic Sans MS" pitchFamily="66" charset="0"/>
                <a:sym typeface="Symbol" pitchFamily="18" charset="2"/>
              </a:rPr>
              <a:t>2</a:t>
            </a:r>
            <a:endParaRPr lang="nl-NL" dirty="0">
              <a:latin typeface="Comic Sans MS" pitchFamily="66" charset="0"/>
              <a:sym typeface="Symbol" pitchFamily="18" charset="2"/>
            </a:endParaRPr>
          </a:p>
          <a:p>
            <a:pPr>
              <a:spcBef>
                <a:spcPct val="20000"/>
              </a:spcBef>
            </a:pPr>
            <a:r>
              <a:rPr lang="nl-NL" dirty="0">
                <a:latin typeface="Comic Sans MS" pitchFamily="66" charset="0"/>
                <a:sym typeface="Symbol" pitchFamily="18" charset="2"/>
              </a:rPr>
              <a:t>  - </a:t>
            </a:r>
            <a:r>
              <a:rPr lang="nl-NL" dirty="0" smtClean="0">
                <a:latin typeface="Comic Sans MS" pitchFamily="66" charset="0"/>
                <a:sym typeface="Symbol" pitchFamily="18" charset="2"/>
              </a:rPr>
              <a:t>oppervlakte  </a:t>
            </a:r>
            <a:r>
              <a:rPr lang="nl-NL" dirty="0">
                <a:latin typeface="Comic Sans MS" pitchFamily="66" charset="0"/>
                <a:sym typeface="Symbol" pitchFamily="18" charset="2"/>
              </a:rPr>
              <a:t>r</a:t>
            </a:r>
            <a:r>
              <a:rPr lang="nl-NL" baseline="30000" dirty="0">
                <a:latin typeface="Comic Sans MS" pitchFamily="66" charset="0"/>
                <a:sym typeface="Symbol" pitchFamily="18" charset="2"/>
              </a:rPr>
              <a:t>2</a:t>
            </a:r>
            <a:endParaRPr lang="nl-NL" dirty="0">
              <a:latin typeface="Comic Sans MS" pitchFamily="66" charset="0"/>
              <a:sym typeface="Symbol" pitchFamily="18" charset="2"/>
            </a:endParaRPr>
          </a:p>
        </p:txBody>
      </p:sp>
      <p:sp>
        <p:nvSpPr>
          <p:cNvPr id="34" name="Rectangle 34"/>
          <p:cNvSpPr>
            <a:spLocks noChangeArrowheads="1"/>
          </p:cNvSpPr>
          <p:nvPr/>
        </p:nvSpPr>
        <p:spPr bwMode="auto">
          <a:xfrm>
            <a:off x="2946400" y="5562600"/>
            <a:ext cx="6113463" cy="762000"/>
          </a:xfrm>
          <a:prstGeom prst="rect">
            <a:avLst/>
          </a:prstGeom>
          <a:solidFill>
            <a:srgbClr val="FFFFCC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r>
              <a:rPr lang="nl-NL" sz="2000" dirty="0">
                <a:latin typeface="Comic Sans MS" pitchFamily="66" charset="0"/>
                <a:sym typeface="Symbol" pitchFamily="18" charset="2"/>
              </a:rPr>
              <a:t>F</a:t>
            </a:r>
            <a:r>
              <a:rPr lang="nl-NL" sz="2000" baseline="-25000" dirty="0">
                <a:latin typeface="Comic Sans MS" pitchFamily="66" charset="0"/>
              </a:rPr>
              <a:t>g</a:t>
            </a:r>
            <a:r>
              <a:rPr lang="nl-NL" sz="2000" dirty="0">
                <a:latin typeface="Comic Sans MS" pitchFamily="66" charset="0"/>
              </a:rPr>
              <a:t> =-4</a:t>
            </a:r>
            <a:r>
              <a:rPr lang="nl-NL" sz="2000" dirty="0">
                <a:latin typeface="Symbol" pitchFamily="18" charset="2"/>
              </a:rPr>
              <a:t>p</a:t>
            </a:r>
            <a:r>
              <a:rPr lang="nl-NL" sz="2000" dirty="0">
                <a:latin typeface="Comic Sans MS" pitchFamily="66" charset="0"/>
              </a:rPr>
              <a:t>GM </a:t>
            </a:r>
            <a:r>
              <a:rPr lang="nl-NL" sz="2000" dirty="0" smtClean="0">
                <a:latin typeface="Comic Sans MS" pitchFamily="66" charset="0"/>
              </a:rPr>
              <a:t>geldig voor elk gesloten oppervlak; niet enkel voor een bol met M in het midden!</a:t>
            </a:r>
            <a:endParaRPr lang="nl-NL" sz="2000" baseline="30000" dirty="0">
              <a:latin typeface="Comic Sans MS" pitchFamily="66" charset="0"/>
              <a:sym typeface="Symbol" pitchFamily="18" charset="2"/>
            </a:endParaRPr>
          </a:p>
        </p:txBody>
      </p:sp>
      <p:grpSp>
        <p:nvGrpSpPr>
          <p:cNvPr id="35" name="Group 43"/>
          <p:cNvGrpSpPr>
            <a:grpSpLocks/>
          </p:cNvGrpSpPr>
          <p:nvPr/>
        </p:nvGrpSpPr>
        <p:grpSpPr bwMode="auto">
          <a:xfrm>
            <a:off x="12700" y="1092200"/>
            <a:ext cx="9131300" cy="4279900"/>
            <a:chOff x="8" y="688"/>
            <a:chExt cx="5752" cy="2696"/>
          </a:xfrm>
        </p:grpSpPr>
        <p:grpSp>
          <p:nvGrpSpPr>
            <p:cNvPr id="36" name="Group 41"/>
            <p:cNvGrpSpPr>
              <a:grpSpLocks/>
            </p:cNvGrpSpPr>
            <p:nvPr/>
          </p:nvGrpSpPr>
          <p:grpSpPr bwMode="auto">
            <a:xfrm>
              <a:off x="8" y="688"/>
              <a:ext cx="5752" cy="2696"/>
              <a:chOff x="8" y="688"/>
              <a:chExt cx="5752" cy="2696"/>
            </a:xfrm>
          </p:grpSpPr>
          <p:grpSp>
            <p:nvGrpSpPr>
              <p:cNvPr id="38" name="Group 38"/>
              <p:cNvGrpSpPr>
                <a:grpSpLocks/>
              </p:cNvGrpSpPr>
              <p:nvPr/>
            </p:nvGrpSpPr>
            <p:grpSpPr bwMode="auto">
              <a:xfrm>
                <a:off x="8" y="760"/>
                <a:ext cx="2440" cy="2624"/>
                <a:chOff x="8" y="760"/>
                <a:chExt cx="2440" cy="2624"/>
              </a:xfrm>
            </p:grpSpPr>
            <p:pic>
              <p:nvPicPr>
                <p:cNvPr id="40" name="Picture 31" descr="bol"/>
                <p:cNvPicPr>
                  <a:picLocks noChangeAspect="1" noChangeArrowheads="1"/>
                </p:cNvPicPr>
                <p:nvPr/>
              </p:nvPicPr>
              <p:blipFill>
                <a:blip r:embed="rId6" cstate="print"/>
                <a:srcRect/>
                <a:stretch>
                  <a:fillRect/>
                </a:stretch>
              </p:blipFill>
              <p:spPr bwMode="auto">
                <a:xfrm>
                  <a:off x="8" y="760"/>
                  <a:ext cx="2440" cy="262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41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920" y="2048"/>
                  <a:ext cx="278" cy="2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nl-NL" i="1">
                      <a:solidFill>
                        <a:srgbClr val="FF0000"/>
                      </a:solidFill>
                      <a:latin typeface="Times New Roman" pitchFamily="18" charset="0"/>
                    </a:rPr>
                    <a:t>M</a:t>
                  </a:r>
                  <a:endParaRPr lang="nl-NL" i="1">
                    <a:latin typeface="Times New Roman" pitchFamily="18" charset="0"/>
                  </a:endParaRPr>
                </a:p>
              </p:txBody>
            </p:sp>
            <p:sp>
              <p:nvSpPr>
                <p:cNvPr id="42" name="Text Box 35"/>
                <p:cNvSpPr txBox="1">
                  <a:spLocks noChangeArrowheads="1"/>
                </p:cNvSpPr>
                <p:nvPr/>
              </p:nvSpPr>
              <p:spPr bwMode="auto">
                <a:xfrm>
                  <a:off x="1950" y="829"/>
                  <a:ext cx="330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nl-NL" i="1" dirty="0">
                      <a:solidFill>
                        <a:srgbClr val="FF0000"/>
                      </a:solidFill>
                      <a:latin typeface="Comic Sans MS" pitchFamily="66" charset="0"/>
                    </a:rPr>
                    <a:t>do</a:t>
                  </a:r>
                  <a:endParaRPr lang="nl-NL" i="1" dirty="0">
                    <a:latin typeface="Comic Sans MS" pitchFamily="66" charset="0"/>
                  </a:endParaRPr>
                </a:p>
              </p:txBody>
            </p:sp>
            <p:graphicFrame>
              <p:nvGraphicFramePr>
                <p:cNvPr id="43" name="Object 36"/>
                <p:cNvGraphicFramePr>
                  <a:graphicFrameLocks noChangeAspect="1"/>
                </p:cNvGraphicFramePr>
                <p:nvPr/>
              </p:nvGraphicFramePr>
              <p:xfrm>
                <a:off x="1473" y="789"/>
                <a:ext cx="182" cy="265"/>
              </p:xfrm>
              <a:graphic>
                <a:graphicData uri="http://schemas.openxmlformats.org/presentationml/2006/ole">
                  <mc:AlternateContent xmlns:mc="http://schemas.openxmlformats.org/markup-compatibility/2006">
                    <mc:Choice xmlns:v="urn:schemas-microsoft-com:vml" Requires="v">
                      <p:oleObj spid="_x0000_s80913" name="Equation" r:id="rId7" imgW="139639" imgH="203112" progId="Equation.3">
                        <p:embed/>
                      </p:oleObj>
                    </mc:Choice>
                    <mc:Fallback>
                      <p:oleObj name="Equation" r:id="rId7" imgW="139639" imgH="203112" progId="Equation.3">
                        <p:embed/>
                        <p:pic>
                          <p:nvPicPr>
                            <p:cNvPr id="0" name=""/>
                            <p:cNvPicPr>
                              <a:picLocks noChangeAspect="1" noChangeArrowheads="1"/>
                            </p:cNvPicPr>
                            <p:nvPr/>
                          </p:nvPicPr>
                          <p:blipFill>
                            <a:blip r:embed="rId8">
                              <a:extLst>
                                <a:ext uri="{28A0092B-C50C-407E-A947-70E740481C1C}">
                                  <a14:useLocalDpi xmlns:a14="http://schemas.microsoft.com/office/drawing/2010/main" val="0"/>
                                </a:ext>
                              </a:extLst>
                            </a:blip>
                            <a:srcRect/>
                            <a:stretch>
                              <a:fillRect/>
                            </a:stretch>
                          </p:blipFill>
                          <p:spPr bwMode="auto">
                            <a:xfrm>
                              <a:off x="1473" y="789"/>
                              <a:ext cx="182" cy="265"/>
                            </a:xfrm>
                            <a:prstGeom prst="rect">
                              <a:avLst/>
                            </a:prstGeom>
                            <a:noFill/>
                            <a:extLst>
                              <a:ext uri="{909E8E84-426E-40DD-AFC4-6F175D3DCCD1}">
                                <a14:hiddenFill xmlns:a14="http://schemas.microsoft.com/office/drawing/2010/main">
                                  <a:solidFill>
                                    <a:srgbClr val="FFFFFF"/>
                                  </a:solidFill>
                                </a14:hiddenFill>
                              </a:ext>
                            </a:extLst>
                          </p:spPr>
                        </p:pic>
                      </p:oleObj>
                    </mc:Fallback>
                  </mc:AlternateContent>
                </a:graphicData>
              </a:graphic>
            </p:graphicFrame>
          </p:grpSp>
          <p:sp>
            <p:nvSpPr>
              <p:cNvPr id="39" name="Rectangle 39"/>
              <p:cNvSpPr>
                <a:spLocks noChangeArrowheads="1"/>
              </p:cNvSpPr>
              <p:nvPr/>
            </p:nvSpPr>
            <p:spPr bwMode="auto">
              <a:xfrm>
                <a:off x="2544" y="688"/>
                <a:ext cx="3216" cy="4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spcBef>
                    <a:spcPct val="20000"/>
                  </a:spcBef>
                </a:pPr>
                <a:r>
                  <a:rPr lang="nl-NL" dirty="0" smtClean="0">
                    <a:latin typeface="Comic Sans MS" pitchFamily="66" charset="0"/>
                  </a:rPr>
                  <a:t>Massa </a:t>
                </a:r>
                <a:r>
                  <a:rPr lang="nl-NL" i="1" dirty="0">
                    <a:latin typeface="Comic Sans MS" pitchFamily="66" charset="0"/>
                  </a:rPr>
                  <a:t>M</a:t>
                </a:r>
                <a:r>
                  <a:rPr lang="nl-NL" dirty="0">
                    <a:latin typeface="Comic Sans MS" pitchFamily="66" charset="0"/>
                  </a:rPr>
                  <a:t> in </a:t>
                </a:r>
                <a:r>
                  <a:rPr lang="nl-NL" dirty="0" smtClean="0">
                    <a:latin typeface="Comic Sans MS" pitchFamily="66" charset="0"/>
                  </a:rPr>
                  <a:t>het midden van de bol</a:t>
                </a:r>
                <a:endParaRPr lang="nl-NL" dirty="0">
                  <a:latin typeface="Comic Sans MS" pitchFamily="66" charset="0"/>
                </a:endParaRPr>
              </a:p>
            </p:txBody>
          </p:sp>
        </p:grpSp>
        <p:sp>
          <p:nvSpPr>
            <p:cNvPr id="37" name="Text Box 37"/>
            <p:cNvSpPr txBox="1">
              <a:spLocks noChangeArrowheads="1"/>
            </p:cNvSpPr>
            <p:nvPr/>
          </p:nvSpPr>
          <p:spPr bwMode="auto">
            <a:xfrm>
              <a:off x="1686" y="2133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l-NL" i="1" dirty="0">
                  <a:latin typeface="Comic Sans MS" pitchFamily="66" charset="0"/>
                </a:rPr>
                <a:t>R</a:t>
              </a:r>
            </a:p>
          </p:txBody>
        </p:sp>
      </p:grpSp>
      <p:sp>
        <p:nvSpPr>
          <p:cNvPr id="45" name="Text Box 2"/>
          <p:cNvSpPr txBox="1">
            <a:spLocks noChangeArrowheads="1"/>
          </p:cNvSpPr>
          <p:nvPr/>
        </p:nvSpPr>
        <p:spPr bwMode="auto">
          <a:xfrm>
            <a:off x="0" y="200025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ja-JP" sz="3200" b="1" i="1" dirty="0" err="1">
                <a:solidFill>
                  <a:srgbClr val="000099"/>
                </a:solidFill>
                <a:latin typeface="Calibri" panose="020F0502020204030204" pitchFamily="34" charset="0"/>
              </a:rPr>
              <a:t>Gravitationele</a:t>
            </a:r>
            <a:r>
              <a:rPr lang="en-US" altLang="ja-JP" sz="3200" b="1" i="1" dirty="0">
                <a:solidFill>
                  <a:srgbClr val="000099"/>
                </a:solidFill>
                <a:latin typeface="Calibri" panose="020F0502020204030204" pitchFamily="34" charset="0"/>
              </a:rPr>
              <a:t> flux</a:t>
            </a:r>
            <a:endParaRPr lang="en-US" sz="3200" b="1" i="1" dirty="0">
              <a:solidFill>
                <a:srgbClr val="000099"/>
              </a:solidFill>
              <a:latin typeface="Calibri" panose="020F050202020403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Copyright (C) Vrije Universiteit 2009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537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utoUpdateAnimBg="0"/>
      <p:bldP spid="34" grpId="0" animBg="1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2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62486" name="Object 22"/>
          <p:cNvGraphicFramePr>
            <a:graphicFrameLocks noChangeAspect="1"/>
          </p:cNvGraphicFramePr>
          <p:nvPr>
            <p:extLst/>
          </p:nvPr>
        </p:nvGraphicFramePr>
        <p:xfrm>
          <a:off x="7029450" y="2681288"/>
          <a:ext cx="2081213" cy="1522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3" name="Equation" r:id="rId4" imgW="1460500" imgH="1066800" progId="Equation.3">
                  <p:embed/>
                </p:oleObj>
              </mc:Choice>
              <mc:Fallback>
                <p:oleObj name="Equation" r:id="rId4" imgW="1460500" imgH="1066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9450" y="2681288"/>
                        <a:ext cx="2081213" cy="1522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536" name="Object 72"/>
          <p:cNvGraphicFramePr>
            <a:graphicFrameLocks noChangeAspect="1"/>
          </p:cNvGraphicFramePr>
          <p:nvPr>
            <p:extLst/>
          </p:nvPr>
        </p:nvGraphicFramePr>
        <p:xfrm>
          <a:off x="6999288" y="5591175"/>
          <a:ext cx="1279525" cy="687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4" name="Equation" r:id="rId6" imgW="634725" imgH="342751" progId="Equation.3">
                  <p:embed/>
                </p:oleObj>
              </mc:Choice>
              <mc:Fallback>
                <p:oleObj name="Equation" r:id="rId6" imgW="634725" imgH="34275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9288" y="5591175"/>
                        <a:ext cx="1279525" cy="6873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2537" name="Object 73"/>
          <p:cNvGraphicFramePr>
            <a:graphicFrameLocks noChangeAspect="1"/>
          </p:cNvGraphicFramePr>
          <p:nvPr>
            <p:extLst/>
          </p:nvPr>
        </p:nvGraphicFramePr>
        <p:xfrm>
          <a:off x="4525962" y="1063625"/>
          <a:ext cx="4541838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5" name="Equation" r:id="rId8" imgW="2616200" imgH="571500" progId="Equation.3">
                  <p:embed/>
                </p:oleObj>
              </mc:Choice>
              <mc:Fallback>
                <p:oleObj name="Equation" r:id="rId8" imgW="2616200" imgH="571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5962" y="1063625"/>
                        <a:ext cx="4541838" cy="993775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87"/>
          <p:cNvGrpSpPr>
            <a:grpSpLocks/>
          </p:cNvGrpSpPr>
          <p:nvPr/>
        </p:nvGrpSpPr>
        <p:grpSpPr bwMode="auto">
          <a:xfrm>
            <a:off x="-12700" y="1917700"/>
            <a:ext cx="6375400" cy="1803400"/>
            <a:chOff x="-12700" y="1447800"/>
            <a:chExt cx="6375400" cy="1803403"/>
          </a:xfrm>
        </p:grpSpPr>
        <p:grpSp>
          <p:nvGrpSpPr>
            <p:cNvPr id="5155" name="Group 84"/>
            <p:cNvGrpSpPr>
              <a:grpSpLocks/>
            </p:cNvGrpSpPr>
            <p:nvPr/>
          </p:nvGrpSpPr>
          <p:grpSpPr bwMode="auto">
            <a:xfrm>
              <a:off x="-12700" y="1776413"/>
              <a:ext cx="5978525" cy="1093788"/>
              <a:chOff x="-8" y="1119"/>
              <a:chExt cx="3766" cy="689"/>
            </a:xfrm>
          </p:grpSpPr>
          <p:grpSp>
            <p:nvGrpSpPr>
              <p:cNvPr id="5164" name="Group 83"/>
              <p:cNvGrpSpPr>
                <a:grpSpLocks/>
              </p:cNvGrpSpPr>
              <p:nvPr/>
            </p:nvGrpSpPr>
            <p:grpSpPr bwMode="auto">
              <a:xfrm>
                <a:off x="3074" y="1119"/>
                <a:ext cx="684" cy="689"/>
                <a:chOff x="3074" y="1119"/>
                <a:chExt cx="684" cy="689"/>
              </a:xfrm>
            </p:grpSpPr>
            <p:sp>
              <p:nvSpPr>
                <p:cNvPr id="62489" name="Oval 25"/>
                <p:cNvSpPr>
                  <a:spLocks noChangeArrowheads="1"/>
                </p:cNvSpPr>
                <p:nvPr/>
              </p:nvSpPr>
              <p:spPr bwMode="auto">
                <a:xfrm>
                  <a:off x="3074" y="1119"/>
                  <a:ext cx="684" cy="68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>
                        <a:gamma/>
                        <a:shade val="46275"/>
                        <a:invGamma/>
                      </a:schemeClr>
                    </a:gs>
                    <a:gs pos="100000">
                      <a:schemeClr val="accent2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167" name="Oval 26"/>
                <p:cNvSpPr>
                  <a:spLocks noChangeArrowheads="1"/>
                </p:cNvSpPr>
                <p:nvPr/>
              </p:nvSpPr>
              <p:spPr bwMode="auto">
                <a:xfrm>
                  <a:off x="3386" y="1400"/>
                  <a:ext cx="79" cy="94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5168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3212" y="1438"/>
                  <a:ext cx="289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nl-NL" altLang="en-US" b="1" i="1">
                      <a:solidFill>
                        <a:srgbClr val="FF0000"/>
                      </a:solidFill>
                      <a:latin typeface="Times New Roman" pitchFamily="18" charset="0"/>
                    </a:rPr>
                    <a:t>M</a:t>
                  </a:r>
                  <a:endParaRPr lang="nl-NL" altLang="en-US" b="1" i="1"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5165" name="Rectangle 77"/>
              <p:cNvSpPr>
                <a:spLocks noChangeArrowheads="1"/>
              </p:cNvSpPr>
              <p:nvPr/>
            </p:nvSpPr>
            <p:spPr bwMode="auto">
              <a:xfrm>
                <a:off x="-8" y="1120"/>
                <a:ext cx="2704" cy="6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20000"/>
                  </a:spcBef>
                </a:pPr>
                <a:r>
                  <a:rPr lang="nl-NL" altLang="en-US" dirty="0">
                    <a:latin typeface="Comic Sans MS" pitchFamily="66" charset="0"/>
                  </a:rPr>
                  <a:t>    Massa </a:t>
                </a:r>
                <a:r>
                  <a:rPr lang="nl-NL" altLang="en-US" i="1" dirty="0">
                    <a:latin typeface="Comic Sans MS" pitchFamily="66" charset="0"/>
                  </a:rPr>
                  <a:t>M</a:t>
                </a:r>
                <a:r>
                  <a:rPr lang="nl-NL" altLang="en-US" dirty="0">
                    <a:latin typeface="Comic Sans MS" pitchFamily="66" charset="0"/>
                  </a:rPr>
                  <a:t> omsloten door een boloppervlak</a:t>
                </a:r>
              </a:p>
            </p:txBody>
          </p:sp>
        </p:grpSp>
        <p:cxnSp>
          <p:nvCxnSpPr>
            <p:cNvPr id="5156" name="Straight Arrow Connector 38"/>
            <p:cNvCxnSpPr>
              <a:cxnSpLocks noChangeShapeType="1"/>
              <a:stCxn id="62489" idx="2"/>
            </p:cNvCxnSpPr>
            <p:nvPr/>
          </p:nvCxnSpPr>
          <p:spPr bwMode="auto">
            <a:xfrm rot="10800000" flipV="1">
              <a:off x="4457701" y="2323306"/>
              <a:ext cx="422275" cy="13493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57" name="Straight Arrow Connector 39"/>
            <p:cNvCxnSpPr>
              <a:cxnSpLocks noChangeShapeType="1"/>
            </p:cNvCxnSpPr>
            <p:nvPr/>
          </p:nvCxnSpPr>
          <p:spPr bwMode="auto">
            <a:xfrm rot="16200000" flipV="1">
              <a:off x="5259786" y="1610914"/>
              <a:ext cx="342106" cy="15877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58" name="Straight Arrow Connector 40"/>
            <p:cNvCxnSpPr>
              <a:cxnSpLocks noChangeShapeType="1"/>
            </p:cNvCxnSpPr>
            <p:nvPr/>
          </p:nvCxnSpPr>
          <p:spPr bwMode="auto">
            <a:xfrm rot="10800000">
              <a:off x="4699001" y="1752600"/>
              <a:ext cx="333377" cy="227806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59" name="Straight Arrow Connector 41"/>
            <p:cNvCxnSpPr>
              <a:cxnSpLocks noChangeShapeType="1"/>
            </p:cNvCxnSpPr>
            <p:nvPr/>
          </p:nvCxnSpPr>
          <p:spPr bwMode="auto">
            <a:xfrm>
              <a:off x="5972177" y="2285206"/>
              <a:ext cx="390523" cy="13494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60" name="Straight Arrow Connector 42"/>
            <p:cNvCxnSpPr>
              <a:cxnSpLocks noChangeShapeType="1"/>
            </p:cNvCxnSpPr>
            <p:nvPr/>
          </p:nvCxnSpPr>
          <p:spPr bwMode="auto">
            <a:xfrm flipV="1">
              <a:off x="5819777" y="1727200"/>
              <a:ext cx="276223" cy="253206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61" name="Straight Arrow Connector 43"/>
            <p:cNvCxnSpPr>
              <a:cxnSpLocks noChangeShapeType="1"/>
            </p:cNvCxnSpPr>
            <p:nvPr/>
          </p:nvCxnSpPr>
          <p:spPr bwMode="auto">
            <a:xfrm rot="5400000">
              <a:off x="4808142" y="2722165"/>
              <a:ext cx="292894" cy="282577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62" name="Straight Arrow Connector 44"/>
            <p:cNvCxnSpPr>
              <a:cxnSpLocks noChangeShapeType="1"/>
            </p:cNvCxnSpPr>
            <p:nvPr/>
          </p:nvCxnSpPr>
          <p:spPr bwMode="auto">
            <a:xfrm rot="16200000" flipH="1">
              <a:off x="5271692" y="3049192"/>
              <a:ext cx="381796" cy="22226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63" name="Straight Arrow Connector 51"/>
            <p:cNvCxnSpPr>
              <a:cxnSpLocks noChangeShapeType="1"/>
            </p:cNvCxnSpPr>
            <p:nvPr/>
          </p:nvCxnSpPr>
          <p:spPr bwMode="auto">
            <a:xfrm>
              <a:off x="5870577" y="2653506"/>
              <a:ext cx="314323" cy="178594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" name="Group 88"/>
          <p:cNvGrpSpPr>
            <a:grpSpLocks/>
          </p:cNvGrpSpPr>
          <p:nvPr/>
        </p:nvGrpSpPr>
        <p:grpSpPr bwMode="auto">
          <a:xfrm>
            <a:off x="-12700" y="3340100"/>
            <a:ext cx="7105650" cy="1689100"/>
            <a:chOff x="-12700" y="2870201"/>
            <a:chExt cx="7105650" cy="1689101"/>
          </a:xfrm>
        </p:grpSpPr>
        <p:grpSp>
          <p:nvGrpSpPr>
            <p:cNvPr id="5144" name="Group 86"/>
            <p:cNvGrpSpPr>
              <a:grpSpLocks/>
            </p:cNvGrpSpPr>
            <p:nvPr/>
          </p:nvGrpSpPr>
          <p:grpSpPr bwMode="auto">
            <a:xfrm>
              <a:off x="-12700" y="3062289"/>
              <a:ext cx="7105650" cy="1263650"/>
              <a:chOff x="-8" y="1929"/>
              <a:chExt cx="4476" cy="796"/>
            </a:xfrm>
          </p:grpSpPr>
          <p:grpSp>
            <p:nvGrpSpPr>
              <p:cNvPr id="5150" name="Group 85"/>
              <p:cNvGrpSpPr>
                <a:grpSpLocks/>
              </p:cNvGrpSpPr>
              <p:nvPr/>
            </p:nvGrpSpPr>
            <p:grpSpPr bwMode="auto">
              <a:xfrm>
                <a:off x="3645" y="1929"/>
                <a:ext cx="823" cy="796"/>
                <a:chOff x="3645" y="1929"/>
                <a:chExt cx="823" cy="796"/>
              </a:xfrm>
            </p:grpSpPr>
            <p:sp>
              <p:nvSpPr>
                <p:cNvPr id="62500" name="Freeform 36"/>
                <p:cNvSpPr>
                  <a:spLocks/>
                </p:cNvSpPr>
                <p:nvPr/>
              </p:nvSpPr>
              <p:spPr bwMode="auto">
                <a:xfrm>
                  <a:off x="3658" y="1929"/>
                  <a:ext cx="810" cy="725"/>
                </a:xfrm>
                <a:custGeom>
                  <a:avLst/>
                  <a:gdLst/>
                  <a:ahLst/>
                  <a:cxnLst>
                    <a:cxn ang="0">
                      <a:pos x="427" y="303"/>
                    </a:cxn>
                    <a:cxn ang="0">
                      <a:pos x="179" y="399"/>
                    </a:cxn>
                    <a:cxn ang="0">
                      <a:pos x="43" y="535"/>
                    </a:cxn>
                    <a:cxn ang="0">
                      <a:pos x="59" y="767"/>
                    </a:cxn>
                    <a:cxn ang="0">
                      <a:pos x="395" y="839"/>
                    </a:cxn>
                    <a:cxn ang="0">
                      <a:pos x="563" y="775"/>
                    </a:cxn>
                    <a:cxn ang="0">
                      <a:pos x="739" y="519"/>
                    </a:cxn>
                    <a:cxn ang="0">
                      <a:pos x="851" y="399"/>
                    </a:cxn>
                    <a:cxn ang="0">
                      <a:pos x="963" y="167"/>
                    </a:cxn>
                    <a:cxn ang="0">
                      <a:pos x="875" y="31"/>
                    </a:cxn>
                    <a:cxn ang="0">
                      <a:pos x="667" y="23"/>
                    </a:cxn>
                    <a:cxn ang="0">
                      <a:pos x="555" y="167"/>
                    </a:cxn>
                    <a:cxn ang="0">
                      <a:pos x="515" y="303"/>
                    </a:cxn>
                    <a:cxn ang="0">
                      <a:pos x="427" y="303"/>
                    </a:cxn>
                  </a:cxnLst>
                  <a:rect l="0" t="0" r="r" b="b"/>
                  <a:pathLst>
                    <a:path w="967" h="840">
                      <a:moveTo>
                        <a:pt x="427" y="303"/>
                      </a:moveTo>
                      <a:cubicBezTo>
                        <a:pt x="371" y="319"/>
                        <a:pt x="243" y="360"/>
                        <a:pt x="179" y="399"/>
                      </a:cubicBezTo>
                      <a:cubicBezTo>
                        <a:pt x="115" y="438"/>
                        <a:pt x="63" y="474"/>
                        <a:pt x="43" y="535"/>
                      </a:cubicBezTo>
                      <a:cubicBezTo>
                        <a:pt x="23" y="596"/>
                        <a:pt x="0" y="716"/>
                        <a:pt x="59" y="767"/>
                      </a:cubicBezTo>
                      <a:cubicBezTo>
                        <a:pt x="118" y="818"/>
                        <a:pt x="311" y="838"/>
                        <a:pt x="395" y="839"/>
                      </a:cubicBezTo>
                      <a:cubicBezTo>
                        <a:pt x="479" y="840"/>
                        <a:pt x="506" y="828"/>
                        <a:pt x="563" y="775"/>
                      </a:cubicBezTo>
                      <a:cubicBezTo>
                        <a:pt x="620" y="722"/>
                        <a:pt x="691" y="582"/>
                        <a:pt x="739" y="519"/>
                      </a:cubicBezTo>
                      <a:cubicBezTo>
                        <a:pt x="787" y="456"/>
                        <a:pt x="814" y="458"/>
                        <a:pt x="851" y="399"/>
                      </a:cubicBezTo>
                      <a:cubicBezTo>
                        <a:pt x="888" y="340"/>
                        <a:pt x="959" y="228"/>
                        <a:pt x="963" y="167"/>
                      </a:cubicBezTo>
                      <a:cubicBezTo>
                        <a:pt x="967" y="106"/>
                        <a:pt x="924" y="55"/>
                        <a:pt x="875" y="31"/>
                      </a:cubicBezTo>
                      <a:cubicBezTo>
                        <a:pt x="826" y="7"/>
                        <a:pt x="720" y="0"/>
                        <a:pt x="667" y="23"/>
                      </a:cubicBezTo>
                      <a:cubicBezTo>
                        <a:pt x="614" y="46"/>
                        <a:pt x="580" y="120"/>
                        <a:pt x="555" y="167"/>
                      </a:cubicBezTo>
                      <a:cubicBezTo>
                        <a:pt x="530" y="214"/>
                        <a:pt x="540" y="275"/>
                        <a:pt x="515" y="303"/>
                      </a:cubicBezTo>
                      <a:cubicBezTo>
                        <a:pt x="490" y="331"/>
                        <a:pt x="483" y="287"/>
                        <a:pt x="427" y="303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accent2">
                        <a:gamma/>
                        <a:shade val="46275"/>
                        <a:invGamma/>
                      </a:schemeClr>
                    </a:gs>
                    <a:gs pos="100000">
                      <a:schemeClr val="accent2"/>
                    </a:gs>
                  </a:gsLst>
                  <a:path path="rect">
                    <a:fillToRect l="50000" t="50000" r="50000" b="50000"/>
                  </a:path>
                </a:gradFill>
                <a:ln w="9525" cap="flat" cmpd="sng">
                  <a:noFill/>
                  <a:prstDash val="solid"/>
                  <a:round/>
                  <a:headEnd/>
                  <a:tailEnd/>
                </a:ln>
                <a:effectLst/>
              </p:spPr>
              <p:txBody>
                <a:bodyPr anchor="ctr">
                  <a:spAutoFit/>
                </a:bodyPr>
                <a:lstStyle/>
                <a:p>
                  <a:pPr>
                    <a:defRPr/>
                  </a:pPr>
                  <a:endParaRPr lang="en-US"/>
                </a:p>
              </p:txBody>
            </p:sp>
            <p:sp>
              <p:nvSpPr>
                <p:cNvPr id="5153" name="Oval 40"/>
                <p:cNvSpPr>
                  <a:spLocks noChangeArrowheads="1"/>
                </p:cNvSpPr>
                <p:nvPr/>
              </p:nvSpPr>
              <p:spPr bwMode="auto">
                <a:xfrm>
                  <a:off x="3828" y="2426"/>
                  <a:ext cx="54" cy="65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5154" name="Text Box 41"/>
                <p:cNvSpPr txBox="1">
                  <a:spLocks noChangeArrowheads="1"/>
                </p:cNvSpPr>
                <p:nvPr/>
              </p:nvSpPr>
              <p:spPr bwMode="auto">
                <a:xfrm>
                  <a:off x="3645" y="2434"/>
                  <a:ext cx="289" cy="29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nl-NL" altLang="en-US" b="1" i="1">
                      <a:solidFill>
                        <a:srgbClr val="FF0000"/>
                      </a:solidFill>
                      <a:latin typeface="Times New Roman" pitchFamily="18" charset="0"/>
                    </a:rPr>
                    <a:t>M</a:t>
                  </a:r>
                  <a:endParaRPr lang="nl-NL" altLang="en-US" b="1" i="1"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5151" name="Rectangle 74"/>
              <p:cNvSpPr>
                <a:spLocks noChangeArrowheads="1"/>
              </p:cNvSpPr>
              <p:nvPr/>
            </p:nvSpPr>
            <p:spPr bwMode="auto">
              <a:xfrm>
                <a:off x="-8" y="2072"/>
                <a:ext cx="2960" cy="6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20000"/>
                  </a:spcBef>
                </a:pPr>
                <a:r>
                  <a:rPr lang="nl-NL" altLang="en-US" dirty="0">
                    <a:latin typeface="Comic Sans MS" pitchFamily="66" charset="0"/>
                  </a:rPr>
                  <a:t>    Massa </a:t>
                </a:r>
                <a:r>
                  <a:rPr lang="nl-NL" altLang="en-US" i="1" dirty="0">
                    <a:latin typeface="Comic Sans MS" pitchFamily="66" charset="0"/>
                  </a:rPr>
                  <a:t>M</a:t>
                </a:r>
                <a:r>
                  <a:rPr lang="nl-NL" altLang="en-US" dirty="0">
                    <a:latin typeface="Comic Sans MS" pitchFamily="66" charset="0"/>
                  </a:rPr>
                  <a:t> omsloten door willekeurig oppervlak</a:t>
                </a:r>
              </a:p>
            </p:txBody>
          </p:sp>
        </p:grpSp>
        <p:cxnSp>
          <p:nvCxnSpPr>
            <p:cNvPr id="5145" name="Straight Arrow Connector 54"/>
            <p:cNvCxnSpPr>
              <a:cxnSpLocks noChangeShapeType="1"/>
            </p:cNvCxnSpPr>
            <p:nvPr/>
          </p:nvCxnSpPr>
          <p:spPr bwMode="auto">
            <a:xfrm rot="10800000">
              <a:off x="5562601" y="3479800"/>
              <a:ext cx="333377" cy="227806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46" name="Straight Arrow Connector 55"/>
            <p:cNvCxnSpPr>
              <a:cxnSpLocks noChangeShapeType="1"/>
            </p:cNvCxnSpPr>
            <p:nvPr/>
          </p:nvCxnSpPr>
          <p:spPr bwMode="auto">
            <a:xfrm rot="10800000" flipV="1">
              <a:off x="5422901" y="4088606"/>
              <a:ext cx="409581" cy="292894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47" name="Straight Arrow Connector 57"/>
            <p:cNvCxnSpPr>
              <a:cxnSpLocks noChangeShapeType="1"/>
            </p:cNvCxnSpPr>
            <p:nvPr/>
          </p:nvCxnSpPr>
          <p:spPr bwMode="auto">
            <a:xfrm rot="5400000">
              <a:off x="5906694" y="4354114"/>
              <a:ext cx="369094" cy="41281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48" name="Straight Arrow Connector 59"/>
            <p:cNvCxnSpPr>
              <a:cxnSpLocks noChangeShapeType="1"/>
            </p:cNvCxnSpPr>
            <p:nvPr/>
          </p:nvCxnSpPr>
          <p:spPr bwMode="auto">
            <a:xfrm>
              <a:off x="6670681" y="3936206"/>
              <a:ext cx="314319" cy="13494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49" name="Straight Arrow Connector 62"/>
            <p:cNvCxnSpPr>
              <a:cxnSpLocks noChangeShapeType="1"/>
            </p:cNvCxnSpPr>
            <p:nvPr/>
          </p:nvCxnSpPr>
          <p:spPr bwMode="auto">
            <a:xfrm rot="5400000" flipH="1" flipV="1">
              <a:off x="6663137" y="2915844"/>
              <a:ext cx="202406" cy="111119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" name="Group 90"/>
          <p:cNvGrpSpPr>
            <a:grpSpLocks/>
          </p:cNvGrpSpPr>
          <p:nvPr/>
        </p:nvGrpSpPr>
        <p:grpSpPr bwMode="auto">
          <a:xfrm>
            <a:off x="-12700" y="5222875"/>
            <a:ext cx="6299200" cy="1558925"/>
            <a:chOff x="-12700" y="4991101"/>
            <a:chExt cx="6299200" cy="1558924"/>
          </a:xfrm>
        </p:grpSpPr>
        <p:cxnSp>
          <p:nvCxnSpPr>
            <p:cNvPr id="5129" name="Straight Arrow Connector 66"/>
            <p:cNvCxnSpPr>
              <a:cxnSpLocks noChangeShapeType="1"/>
            </p:cNvCxnSpPr>
            <p:nvPr/>
          </p:nvCxnSpPr>
          <p:spPr bwMode="auto">
            <a:xfrm rot="10800000" flipV="1">
              <a:off x="4610101" y="5714206"/>
              <a:ext cx="752477" cy="794"/>
            </a:xfrm>
            <a:prstGeom prst="straightConnector1">
              <a:avLst/>
            </a:prstGeom>
            <a:noFill/>
            <a:ln w="38100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5130" name="Group 89"/>
            <p:cNvGrpSpPr>
              <a:grpSpLocks/>
            </p:cNvGrpSpPr>
            <p:nvPr/>
          </p:nvGrpSpPr>
          <p:grpSpPr bwMode="auto">
            <a:xfrm>
              <a:off x="-12700" y="4991101"/>
              <a:ext cx="6299200" cy="1558924"/>
              <a:chOff x="-12700" y="4991101"/>
              <a:chExt cx="6299200" cy="1558924"/>
            </a:xfrm>
          </p:grpSpPr>
          <p:grpSp>
            <p:nvGrpSpPr>
              <p:cNvPr id="5131" name="Group 88"/>
              <p:cNvGrpSpPr>
                <a:grpSpLocks/>
              </p:cNvGrpSpPr>
              <p:nvPr/>
            </p:nvGrpSpPr>
            <p:grpSpPr bwMode="auto">
              <a:xfrm>
                <a:off x="-12700" y="5295900"/>
                <a:ext cx="6229350" cy="1254125"/>
                <a:chOff x="-8" y="3336"/>
                <a:chExt cx="3924" cy="790"/>
              </a:xfrm>
            </p:grpSpPr>
            <p:grpSp>
              <p:nvGrpSpPr>
                <p:cNvPr id="5139" name="Group 87"/>
                <p:cNvGrpSpPr>
                  <a:grpSpLocks/>
                </p:cNvGrpSpPr>
                <p:nvPr/>
              </p:nvGrpSpPr>
              <p:grpSpPr bwMode="auto">
                <a:xfrm>
                  <a:off x="3069" y="3354"/>
                  <a:ext cx="847" cy="772"/>
                  <a:chOff x="3069" y="3354"/>
                  <a:chExt cx="847" cy="772"/>
                </a:xfrm>
              </p:grpSpPr>
              <p:sp>
                <p:nvSpPr>
                  <p:cNvPr id="62529" name="Freeform 65"/>
                  <p:cNvSpPr>
                    <a:spLocks/>
                  </p:cNvSpPr>
                  <p:nvPr/>
                </p:nvSpPr>
                <p:spPr bwMode="auto">
                  <a:xfrm>
                    <a:off x="3106" y="3401"/>
                    <a:ext cx="810" cy="725"/>
                  </a:xfrm>
                  <a:custGeom>
                    <a:avLst/>
                    <a:gdLst/>
                    <a:ahLst/>
                    <a:cxnLst>
                      <a:cxn ang="0">
                        <a:pos x="427" y="303"/>
                      </a:cxn>
                      <a:cxn ang="0">
                        <a:pos x="179" y="399"/>
                      </a:cxn>
                      <a:cxn ang="0">
                        <a:pos x="43" y="535"/>
                      </a:cxn>
                      <a:cxn ang="0">
                        <a:pos x="59" y="767"/>
                      </a:cxn>
                      <a:cxn ang="0">
                        <a:pos x="395" y="839"/>
                      </a:cxn>
                      <a:cxn ang="0">
                        <a:pos x="563" y="775"/>
                      </a:cxn>
                      <a:cxn ang="0">
                        <a:pos x="739" y="519"/>
                      </a:cxn>
                      <a:cxn ang="0">
                        <a:pos x="851" y="399"/>
                      </a:cxn>
                      <a:cxn ang="0">
                        <a:pos x="963" y="167"/>
                      </a:cxn>
                      <a:cxn ang="0">
                        <a:pos x="875" y="31"/>
                      </a:cxn>
                      <a:cxn ang="0">
                        <a:pos x="667" y="23"/>
                      </a:cxn>
                      <a:cxn ang="0">
                        <a:pos x="555" y="167"/>
                      </a:cxn>
                      <a:cxn ang="0">
                        <a:pos x="515" y="303"/>
                      </a:cxn>
                      <a:cxn ang="0">
                        <a:pos x="427" y="303"/>
                      </a:cxn>
                    </a:cxnLst>
                    <a:rect l="0" t="0" r="r" b="b"/>
                    <a:pathLst>
                      <a:path w="967" h="840">
                        <a:moveTo>
                          <a:pt x="427" y="303"/>
                        </a:moveTo>
                        <a:cubicBezTo>
                          <a:pt x="371" y="319"/>
                          <a:pt x="243" y="360"/>
                          <a:pt x="179" y="399"/>
                        </a:cubicBezTo>
                        <a:cubicBezTo>
                          <a:pt x="115" y="438"/>
                          <a:pt x="63" y="474"/>
                          <a:pt x="43" y="535"/>
                        </a:cubicBezTo>
                        <a:cubicBezTo>
                          <a:pt x="23" y="596"/>
                          <a:pt x="0" y="716"/>
                          <a:pt x="59" y="767"/>
                        </a:cubicBezTo>
                        <a:cubicBezTo>
                          <a:pt x="118" y="818"/>
                          <a:pt x="311" y="838"/>
                          <a:pt x="395" y="839"/>
                        </a:cubicBezTo>
                        <a:cubicBezTo>
                          <a:pt x="479" y="840"/>
                          <a:pt x="506" y="828"/>
                          <a:pt x="563" y="775"/>
                        </a:cubicBezTo>
                        <a:cubicBezTo>
                          <a:pt x="620" y="722"/>
                          <a:pt x="691" y="582"/>
                          <a:pt x="739" y="519"/>
                        </a:cubicBezTo>
                        <a:cubicBezTo>
                          <a:pt x="787" y="456"/>
                          <a:pt x="814" y="458"/>
                          <a:pt x="851" y="399"/>
                        </a:cubicBezTo>
                        <a:cubicBezTo>
                          <a:pt x="888" y="340"/>
                          <a:pt x="959" y="228"/>
                          <a:pt x="963" y="167"/>
                        </a:cubicBezTo>
                        <a:cubicBezTo>
                          <a:pt x="967" y="106"/>
                          <a:pt x="924" y="55"/>
                          <a:pt x="875" y="31"/>
                        </a:cubicBezTo>
                        <a:cubicBezTo>
                          <a:pt x="826" y="7"/>
                          <a:pt x="720" y="0"/>
                          <a:pt x="667" y="23"/>
                        </a:cubicBezTo>
                        <a:cubicBezTo>
                          <a:pt x="614" y="46"/>
                          <a:pt x="580" y="120"/>
                          <a:pt x="555" y="167"/>
                        </a:cubicBezTo>
                        <a:cubicBezTo>
                          <a:pt x="530" y="214"/>
                          <a:pt x="540" y="275"/>
                          <a:pt x="515" y="303"/>
                        </a:cubicBezTo>
                        <a:cubicBezTo>
                          <a:pt x="490" y="331"/>
                          <a:pt x="483" y="287"/>
                          <a:pt x="427" y="303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>
                          <a:gamma/>
                          <a:shade val="46275"/>
                          <a:invGamma/>
                        </a:schemeClr>
                      </a:gs>
                      <a:gs pos="100000">
                        <a:schemeClr val="accent2"/>
                      </a:gs>
                    </a:gsLst>
                    <a:path path="rect">
                      <a:fillToRect l="50000" t="50000" r="50000" b="50000"/>
                    </a:path>
                  </a:gradFill>
                  <a:ln w="9525" cap="flat" cmpd="sng">
                    <a:noFill/>
                    <a:prstDash val="solid"/>
                    <a:round/>
                    <a:headEnd/>
                    <a:tailEnd/>
                  </a:ln>
                  <a:effectLst/>
                </p:spPr>
                <p:txBody>
                  <a:bodyPr anchor="ctr">
                    <a:spAutoFit/>
                  </a:bodyPr>
                  <a:lstStyle/>
                  <a:p>
                    <a:pPr>
                      <a:defRPr/>
                    </a:pPr>
                    <a:endParaRPr lang="en-US"/>
                  </a:p>
                </p:txBody>
              </p:sp>
              <p:sp>
                <p:nvSpPr>
                  <p:cNvPr id="5142" name="Oval 67"/>
                  <p:cNvSpPr>
                    <a:spLocks noChangeArrowheads="1"/>
                  </p:cNvSpPr>
                  <p:nvPr/>
                </p:nvSpPr>
                <p:spPr bwMode="auto">
                  <a:xfrm>
                    <a:off x="3386" y="3570"/>
                    <a:ext cx="89" cy="65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5143" name="Text Box 6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69" y="3354"/>
                    <a:ext cx="267" cy="29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r>
                      <a:rPr lang="nl-NL" altLang="en-US" b="1" i="1">
                        <a:solidFill>
                          <a:srgbClr val="FF0000"/>
                        </a:solidFill>
                        <a:latin typeface="Times New Roman" pitchFamily="18" charset="0"/>
                      </a:rPr>
                      <a:t>m</a:t>
                    </a:r>
                    <a:endParaRPr lang="nl-NL" altLang="en-US" b="1" i="1">
                      <a:latin typeface="Times New Roman" pitchFamily="18" charset="0"/>
                    </a:endParaRPr>
                  </a:p>
                </p:txBody>
              </p:sp>
            </p:grpSp>
            <p:sp>
              <p:nvSpPr>
                <p:cNvPr id="5140" name="Rectangle 75"/>
                <p:cNvSpPr>
                  <a:spLocks noChangeArrowheads="1"/>
                </p:cNvSpPr>
                <p:nvPr/>
              </p:nvSpPr>
              <p:spPr bwMode="auto">
                <a:xfrm>
                  <a:off x="-8" y="3336"/>
                  <a:ext cx="2704" cy="6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>
                  <a:lvl1pPr marL="342900" indent="-3429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>
                    <a:spcBef>
                      <a:spcPct val="20000"/>
                    </a:spcBef>
                  </a:pPr>
                  <a:r>
                    <a:rPr lang="nl-NL" altLang="en-US" dirty="0">
                      <a:latin typeface="Comic Sans MS" pitchFamily="66" charset="0"/>
                    </a:rPr>
                    <a:t>    Massa </a:t>
                  </a:r>
                  <a:r>
                    <a:rPr lang="nl-NL" altLang="en-US" i="1" dirty="0">
                      <a:latin typeface="Comic Sans MS" pitchFamily="66" charset="0"/>
                    </a:rPr>
                    <a:t>m</a:t>
                  </a:r>
                  <a:r>
                    <a:rPr lang="nl-NL" altLang="en-US" dirty="0">
                      <a:latin typeface="Comic Sans MS" pitchFamily="66" charset="0"/>
                    </a:rPr>
                    <a:t> buiten een willekeurig oppervlak</a:t>
                  </a:r>
                </a:p>
              </p:txBody>
            </p:sp>
          </p:grpSp>
          <p:cxnSp>
            <p:nvCxnSpPr>
              <p:cNvPr id="5132" name="Straight Arrow Connector 68"/>
              <p:cNvCxnSpPr>
                <a:cxnSpLocks noChangeShapeType="1"/>
              </p:cNvCxnSpPr>
              <p:nvPr/>
            </p:nvCxnSpPr>
            <p:spPr bwMode="auto">
              <a:xfrm rot="16200000" flipH="1">
                <a:off x="5125642" y="6141642"/>
                <a:ext cx="661194" cy="9521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33" name="Straight Arrow Connector 70"/>
              <p:cNvCxnSpPr>
                <a:cxnSpLocks noChangeShapeType="1"/>
              </p:cNvCxnSpPr>
              <p:nvPr/>
            </p:nvCxnSpPr>
            <p:spPr bwMode="auto">
              <a:xfrm flipV="1">
                <a:off x="5527679" y="5715000"/>
                <a:ext cx="758821" cy="11906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34" name="Straight Arrow Connector 74"/>
              <p:cNvCxnSpPr>
                <a:cxnSpLocks noChangeShapeType="1"/>
              </p:cNvCxnSpPr>
              <p:nvPr/>
            </p:nvCxnSpPr>
            <p:spPr bwMode="auto">
              <a:xfrm rot="5400000" flipH="1" flipV="1">
                <a:off x="5126436" y="5316143"/>
                <a:ext cx="659606" cy="9521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35" name="Straight Arrow Connector 76"/>
              <p:cNvCxnSpPr>
                <a:cxnSpLocks noChangeShapeType="1"/>
              </p:cNvCxnSpPr>
              <p:nvPr/>
            </p:nvCxnSpPr>
            <p:spPr bwMode="auto">
              <a:xfrm rot="10800000" flipV="1">
                <a:off x="4838701" y="5790406"/>
                <a:ext cx="511179" cy="419894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36" name="Straight Arrow Connector 78"/>
              <p:cNvCxnSpPr>
                <a:cxnSpLocks noChangeShapeType="1"/>
              </p:cNvCxnSpPr>
              <p:nvPr/>
            </p:nvCxnSpPr>
            <p:spPr bwMode="auto">
              <a:xfrm>
                <a:off x="5540379" y="5815806"/>
                <a:ext cx="555621" cy="432594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37" name="Straight Arrow Connector 82"/>
              <p:cNvCxnSpPr>
                <a:cxnSpLocks noChangeShapeType="1"/>
              </p:cNvCxnSpPr>
              <p:nvPr/>
            </p:nvCxnSpPr>
            <p:spPr bwMode="auto">
              <a:xfrm rot="10800000">
                <a:off x="4800601" y="5130800"/>
                <a:ext cx="485781" cy="418306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5138" name="Straight Arrow Connector 85"/>
              <p:cNvCxnSpPr>
                <a:cxnSpLocks noChangeShapeType="1"/>
              </p:cNvCxnSpPr>
              <p:nvPr/>
            </p:nvCxnSpPr>
            <p:spPr bwMode="auto">
              <a:xfrm flipV="1">
                <a:off x="5565779" y="5143500"/>
                <a:ext cx="581021" cy="469106"/>
              </a:xfrm>
              <a:prstGeom prst="straightConnector1">
                <a:avLst/>
              </a:prstGeom>
              <a:noFill/>
              <a:ln w="38100">
                <a:solidFill>
                  <a:srgbClr val="FF0000"/>
                </a:solidFill>
                <a:round/>
                <a:headEnd type="triangle" w="med" len="med"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</p:grpSp>
      <p:sp>
        <p:nvSpPr>
          <p:cNvPr id="51" name="Text Box 2"/>
          <p:cNvSpPr txBox="1">
            <a:spLocks noChangeArrowheads="1"/>
          </p:cNvSpPr>
          <p:nvPr/>
        </p:nvSpPr>
        <p:spPr bwMode="auto">
          <a:xfrm>
            <a:off x="0" y="200025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ja-JP" sz="3200" b="1" i="1" dirty="0" smtClean="0">
                <a:solidFill>
                  <a:srgbClr val="000099"/>
                </a:solidFill>
                <a:latin typeface="Calibri" panose="020F0502020204030204" pitchFamily="34" charset="0"/>
              </a:rPr>
              <a:t>Wet van Gauss</a:t>
            </a:r>
            <a:endParaRPr lang="en-US" sz="3200" b="1" i="1" dirty="0">
              <a:solidFill>
                <a:srgbClr val="000099"/>
              </a:solidFill>
              <a:latin typeface="Calibri" panose="020F050202020403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Copyright (C) Vrije Universiteit 2009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2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157"/>
          <p:cNvGrpSpPr>
            <a:grpSpLocks/>
          </p:cNvGrpSpPr>
          <p:nvPr/>
        </p:nvGrpSpPr>
        <p:grpSpPr bwMode="auto">
          <a:xfrm>
            <a:off x="4699000" y="1907309"/>
            <a:ext cx="4279900" cy="1674091"/>
            <a:chOff x="2960" y="465"/>
            <a:chExt cx="2984" cy="1231"/>
          </a:xfrm>
        </p:grpSpPr>
        <p:graphicFrame>
          <p:nvGraphicFramePr>
            <p:cNvPr id="6147" name="Object 1026"/>
            <p:cNvGraphicFramePr>
              <a:graphicFrameLocks noChangeAspect="1"/>
            </p:cNvGraphicFramePr>
            <p:nvPr/>
          </p:nvGraphicFramePr>
          <p:xfrm>
            <a:off x="3817" y="465"/>
            <a:ext cx="2127" cy="10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960" name="Equation" r:id="rId4" imgW="2413000" imgH="1219200" progId="Equation.3">
                    <p:embed/>
                  </p:oleObj>
                </mc:Choice>
                <mc:Fallback>
                  <p:oleObj name="Equation" r:id="rId4" imgW="2413000" imgH="1219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17" y="465"/>
                          <a:ext cx="2127" cy="1072"/>
                        </a:xfrm>
                        <a:prstGeom prst="rect">
                          <a:avLst/>
                        </a:prstGeom>
                        <a:solidFill>
                          <a:srgbClr val="FFFFCC"/>
                        </a:solidFill>
                        <a:ln w="38100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92" name="Freeform 1035"/>
            <p:cNvSpPr>
              <a:spLocks/>
            </p:cNvSpPr>
            <p:nvPr/>
          </p:nvSpPr>
          <p:spPr bwMode="auto">
            <a:xfrm>
              <a:off x="3272" y="936"/>
              <a:ext cx="1112" cy="704"/>
            </a:xfrm>
            <a:custGeom>
              <a:avLst/>
              <a:gdLst>
                <a:gd name="T0" fmla="*/ 0 w 1112"/>
                <a:gd name="T1" fmla="*/ 0 h 704"/>
                <a:gd name="T2" fmla="*/ 328 w 1112"/>
                <a:gd name="T3" fmla="*/ 560 h 704"/>
                <a:gd name="T4" fmla="*/ 736 w 1112"/>
                <a:gd name="T5" fmla="*/ 680 h 704"/>
                <a:gd name="T6" fmla="*/ 1112 w 1112"/>
                <a:gd name="T7" fmla="*/ 704 h 70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12"/>
                <a:gd name="T13" fmla="*/ 0 h 704"/>
                <a:gd name="T14" fmla="*/ 1112 w 1112"/>
                <a:gd name="T15" fmla="*/ 704 h 70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12" h="704">
                  <a:moveTo>
                    <a:pt x="0" y="0"/>
                  </a:moveTo>
                  <a:cubicBezTo>
                    <a:pt x="102" y="223"/>
                    <a:pt x="205" y="447"/>
                    <a:pt x="328" y="560"/>
                  </a:cubicBezTo>
                  <a:cubicBezTo>
                    <a:pt x="451" y="673"/>
                    <a:pt x="605" y="656"/>
                    <a:pt x="736" y="680"/>
                  </a:cubicBezTo>
                  <a:cubicBezTo>
                    <a:pt x="867" y="704"/>
                    <a:pt x="1049" y="700"/>
                    <a:pt x="1112" y="704"/>
                  </a:cubicBezTo>
                </a:path>
              </a:pathLst>
            </a:cu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6193" name="Line 1036"/>
            <p:cNvSpPr>
              <a:spLocks noChangeShapeType="1"/>
            </p:cNvSpPr>
            <p:nvPr/>
          </p:nvSpPr>
          <p:spPr bwMode="auto">
            <a:xfrm flipV="1">
              <a:off x="2960" y="928"/>
              <a:ext cx="320" cy="76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aphicFrame>
        <p:nvGraphicFramePr>
          <p:cNvPr id="179277" name="Object 1101"/>
          <p:cNvGraphicFramePr>
            <a:graphicFrameLocks noChangeAspect="1"/>
          </p:cNvGraphicFramePr>
          <p:nvPr/>
        </p:nvGraphicFramePr>
        <p:xfrm>
          <a:off x="2978150" y="4835525"/>
          <a:ext cx="6165850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61" name="Equation" r:id="rId6" imgW="6172200" imgH="1981200" progId="Equation.3">
                  <p:embed/>
                </p:oleObj>
              </mc:Choice>
              <mc:Fallback>
                <p:oleObj name="Equation" r:id="rId6" imgW="6172200" imgH="198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8150" y="4835525"/>
                        <a:ext cx="6165850" cy="198120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1151"/>
          <p:cNvGrpSpPr>
            <a:grpSpLocks/>
          </p:cNvGrpSpPr>
          <p:nvPr/>
        </p:nvGrpSpPr>
        <p:grpSpPr bwMode="auto">
          <a:xfrm>
            <a:off x="12700" y="1073727"/>
            <a:ext cx="5753100" cy="5403273"/>
            <a:chOff x="-24" y="432"/>
            <a:chExt cx="3624" cy="3744"/>
          </a:xfrm>
        </p:grpSpPr>
        <p:grpSp>
          <p:nvGrpSpPr>
            <p:cNvPr id="6185" name="Group 1149"/>
            <p:cNvGrpSpPr>
              <a:grpSpLocks/>
            </p:cNvGrpSpPr>
            <p:nvPr/>
          </p:nvGrpSpPr>
          <p:grpSpPr bwMode="auto">
            <a:xfrm>
              <a:off x="-24" y="432"/>
              <a:ext cx="3624" cy="3744"/>
              <a:chOff x="-24" y="432"/>
              <a:chExt cx="3624" cy="3744"/>
            </a:xfrm>
          </p:grpSpPr>
          <p:sp>
            <p:nvSpPr>
              <p:cNvPr id="6188" name="Text Box 1126"/>
              <p:cNvSpPr txBox="1">
                <a:spLocks noChangeArrowheads="1"/>
              </p:cNvSpPr>
              <p:nvPr/>
            </p:nvSpPr>
            <p:spPr bwMode="auto">
              <a:xfrm>
                <a:off x="1604" y="1798"/>
                <a:ext cx="380" cy="6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nl-NL" altLang="en-US" sz="6000" b="1">
                    <a:solidFill>
                      <a:srgbClr val="33CC33"/>
                    </a:solidFill>
                    <a:latin typeface="Comic Sans MS" pitchFamily="66" charset="0"/>
                    <a:sym typeface="Symbol" pitchFamily="18" charset="2"/>
                  </a:rPr>
                  <a:t></a:t>
                </a:r>
                <a:endParaRPr lang="nl-NL" altLang="en-US" sz="4400">
                  <a:solidFill>
                    <a:srgbClr val="33CC33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6189" name="Text Box 1127"/>
              <p:cNvSpPr txBox="1">
                <a:spLocks noChangeArrowheads="1"/>
              </p:cNvSpPr>
              <p:nvPr/>
            </p:nvSpPr>
            <p:spPr bwMode="auto">
              <a:xfrm>
                <a:off x="887" y="3811"/>
                <a:ext cx="482" cy="3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/>
                <a:r>
                  <a:rPr lang="nl-NL" altLang="en-US" sz="3200">
                    <a:latin typeface="Comic Sans MS" pitchFamily="66" charset="0"/>
                  </a:rPr>
                  <a:t>Bol</a:t>
                </a:r>
              </a:p>
            </p:txBody>
          </p:sp>
          <p:sp>
            <p:nvSpPr>
              <p:cNvPr id="6190" name="Oval 1128"/>
              <p:cNvSpPr>
                <a:spLocks noChangeArrowheads="1"/>
              </p:cNvSpPr>
              <p:nvPr/>
            </p:nvSpPr>
            <p:spPr bwMode="auto">
              <a:xfrm>
                <a:off x="560" y="2356"/>
                <a:ext cx="1192" cy="1216"/>
              </a:xfrm>
              <a:prstGeom prst="ellipse">
                <a:avLst/>
              </a:prstGeom>
              <a:solidFill>
                <a:srgbClr val="33CC3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85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6191" name="Rectangle 1147"/>
              <p:cNvSpPr>
                <a:spLocks noChangeArrowheads="1"/>
              </p:cNvSpPr>
              <p:nvPr/>
            </p:nvSpPr>
            <p:spPr bwMode="auto">
              <a:xfrm>
                <a:off x="-24" y="432"/>
                <a:ext cx="3624" cy="8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20000"/>
                  </a:spcBef>
                </a:pPr>
                <a:r>
                  <a:rPr lang="nl-NL" altLang="en-US" b="1">
                    <a:solidFill>
                      <a:srgbClr val="33CC33"/>
                    </a:solidFill>
                    <a:latin typeface="Comic Sans MS" pitchFamily="66" charset="0"/>
                    <a:sym typeface="Symbol" pitchFamily="18" charset="2"/>
                  </a:rPr>
                  <a:t>Bolvolume:</a:t>
                </a:r>
              </a:p>
              <a:p>
                <a:pPr lvl="1">
                  <a:spcBef>
                    <a:spcPct val="20000"/>
                  </a:spcBef>
                  <a:buFontTx/>
                  <a:buChar char="–"/>
                </a:pPr>
                <a:r>
                  <a:rPr lang="nl-NL" altLang="en-US" b="1">
                    <a:solidFill>
                      <a:srgbClr val="33CC33"/>
                    </a:solidFill>
                    <a:latin typeface="Comic Sans MS" pitchFamily="66" charset="0"/>
                    <a:sym typeface="Symbol" pitchFamily="18" charset="2"/>
                  </a:rPr>
                  <a:t>massaverdeling: </a:t>
                </a:r>
                <a:r>
                  <a:rPr lang="nl-NL" altLang="en-US" b="1">
                    <a:solidFill>
                      <a:srgbClr val="33CC33"/>
                    </a:solidFill>
                    <a:latin typeface="Symbol" pitchFamily="18" charset="2"/>
                    <a:sym typeface="Symbol" pitchFamily="18" charset="2"/>
                  </a:rPr>
                  <a:t>r</a:t>
                </a:r>
                <a:r>
                  <a:rPr lang="nl-NL" altLang="en-US" b="1">
                    <a:solidFill>
                      <a:srgbClr val="33CC33"/>
                    </a:solidFill>
                    <a:latin typeface="Comic Sans MS" pitchFamily="66" charset="0"/>
                    <a:sym typeface="Symbol" pitchFamily="18" charset="2"/>
                  </a:rPr>
                  <a:t> kg/m</a:t>
                </a:r>
                <a:r>
                  <a:rPr lang="nl-NL" altLang="en-US" b="1" baseline="30000">
                    <a:solidFill>
                      <a:srgbClr val="33CC33"/>
                    </a:solidFill>
                    <a:latin typeface="Comic Sans MS" pitchFamily="66" charset="0"/>
                    <a:sym typeface="Symbol" pitchFamily="18" charset="2"/>
                  </a:rPr>
                  <a:t>3</a:t>
                </a:r>
                <a:endParaRPr lang="nl-NL" altLang="en-US" b="1">
                  <a:solidFill>
                    <a:srgbClr val="33CC33"/>
                  </a:solidFill>
                  <a:latin typeface="Comic Sans MS" pitchFamily="66" charset="0"/>
                  <a:sym typeface="Symbol" pitchFamily="18" charset="2"/>
                </a:endParaRPr>
              </a:p>
            </p:txBody>
          </p:sp>
        </p:grpSp>
        <p:sp>
          <p:nvSpPr>
            <p:cNvPr id="6186" name="Text Box 1085"/>
            <p:cNvSpPr txBox="1">
              <a:spLocks noChangeArrowheads="1"/>
            </p:cNvSpPr>
            <p:nvPr/>
          </p:nvSpPr>
          <p:spPr bwMode="auto">
            <a:xfrm>
              <a:off x="590" y="2555"/>
              <a:ext cx="277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nl-NL" altLang="en-US" sz="3200" i="1">
                  <a:latin typeface="Comic Sans MS" pitchFamily="66" charset="0"/>
                </a:rPr>
                <a:t>R</a:t>
              </a:r>
              <a:endParaRPr lang="nl-NL" altLang="en-US" i="1">
                <a:latin typeface="Comic Sans MS" pitchFamily="66" charset="0"/>
              </a:endParaRPr>
            </a:p>
          </p:txBody>
        </p:sp>
        <p:sp>
          <p:nvSpPr>
            <p:cNvPr id="6187" name="Line 1096"/>
            <p:cNvSpPr>
              <a:spLocks noChangeShapeType="1"/>
            </p:cNvSpPr>
            <p:nvPr/>
          </p:nvSpPr>
          <p:spPr bwMode="auto">
            <a:xfrm flipH="1" flipV="1">
              <a:off x="824" y="2480"/>
              <a:ext cx="312" cy="48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5" name="Group 1153"/>
          <p:cNvGrpSpPr>
            <a:grpSpLocks/>
          </p:cNvGrpSpPr>
          <p:nvPr/>
        </p:nvGrpSpPr>
        <p:grpSpPr bwMode="auto">
          <a:xfrm>
            <a:off x="44450" y="2444750"/>
            <a:ext cx="4445000" cy="3460750"/>
            <a:chOff x="-4" y="1540"/>
            <a:chExt cx="2800" cy="2180"/>
          </a:xfrm>
        </p:grpSpPr>
        <p:sp>
          <p:nvSpPr>
            <p:cNvPr id="6179" name="Rectangle 1066"/>
            <p:cNvSpPr>
              <a:spLocks noChangeArrowheads="1"/>
            </p:cNvSpPr>
            <p:nvPr/>
          </p:nvSpPr>
          <p:spPr bwMode="auto">
            <a:xfrm>
              <a:off x="-4" y="1540"/>
              <a:ext cx="2800" cy="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lvl="1">
                <a:spcBef>
                  <a:spcPct val="20000"/>
                </a:spcBef>
                <a:buFontTx/>
                <a:buChar char="–"/>
              </a:pPr>
              <a:r>
                <a:rPr lang="nl-NL" altLang="en-US" b="1" dirty="0">
                  <a:solidFill>
                    <a:srgbClr val="FFFF00"/>
                  </a:solidFill>
                  <a:latin typeface="Comic Sans MS" pitchFamily="66" charset="0"/>
                  <a:sym typeface="Symbol" pitchFamily="18" charset="2"/>
                </a:rPr>
                <a:t>“Gauss box”: bolletje</a:t>
              </a:r>
            </a:p>
          </p:txBody>
        </p:sp>
        <p:sp>
          <p:nvSpPr>
            <p:cNvPr id="6180" name="Oval 1129"/>
            <p:cNvSpPr>
              <a:spLocks noChangeArrowheads="1"/>
            </p:cNvSpPr>
            <p:nvPr/>
          </p:nvSpPr>
          <p:spPr bwMode="auto">
            <a:xfrm>
              <a:off x="868" y="2676"/>
              <a:ext cx="576" cy="576"/>
            </a:xfrm>
            <a:prstGeom prst="ellips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81" name="Oval 1130"/>
            <p:cNvSpPr>
              <a:spLocks noChangeArrowheads="1"/>
            </p:cNvSpPr>
            <p:nvPr/>
          </p:nvSpPr>
          <p:spPr bwMode="auto">
            <a:xfrm>
              <a:off x="392" y="2208"/>
              <a:ext cx="1528" cy="1512"/>
            </a:xfrm>
            <a:prstGeom prst="ellipse">
              <a:avLst/>
            </a:prstGeom>
            <a:noFill/>
            <a:ln w="762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6182" name="Line 1094"/>
            <p:cNvSpPr>
              <a:spLocks noChangeShapeType="1"/>
            </p:cNvSpPr>
            <p:nvPr/>
          </p:nvSpPr>
          <p:spPr bwMode="auto">
            <a:xfrm flipH="1">
              <a:off x="920" y="2960"/>
              <a:ext cx="224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6183" name="Text Box 1088"/>
            <p:cNvSpPr txBox="1">
              <a:spLocks noChangeArrowheads="1"/>
            </p:cNvSpPr>
            <p:nvPr/>
          </p:nvSpPr>
          <p:spPr bwMode="auto">
            <a:xfrm>
              <a:off x="702" y="3028"/>
              <a:ext cx="239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nl-NL" altLang="en-US" sz="3200" i="1">
                  <a:latin typeface="Comic Sans MS" pitchFamily="66" charset="0"/>
                </a:rPr>
                <a:t>r</a:t>
              </a:r>
            </a:p>
          </p:txBody>
        </p:sp>
        <p:sp>
          <p:nvSpPr>
            <p:cNvPr id="6184" name="Line 1152"/>
            <p:cNvSpPr>
              <a:spLocks noChangeShapeType="1"/>
            </p:cNvSpPr>
            <p:nvPr/>
          </p:nvSpPr>
          <p:spPr bwMode="auto">
            <a:xfrm flipH="1">
              <a:off x="808" y="2976"/>
              <a:ext cx="320" cy="6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6" name="Group 1156"/>
          <p:cNvGrpSpPr>
            <a:grpSpLocks/>
          </p:cNvGrpSpPr>
          <p:nvPr/>
        </p:nvGrpSpPr>
        <p:grpSpPr bwMode="auto">
          <a:xfrm>
            <a:off x="0" y="1003300"/>
            <a:ext cx="6856413" cy="5514975"/>
            <a:chOff x="0" y="632"/>
            <a:chExt cx="4319" cy="3474"/>
          </a:xfrm>
        </p:grpSpPr>
        <p:grpSp>
          <p:nvGrpSpPr>
            <p:cNvPr id="6153" name="Group 1150"/>
            <p:cNvGrpSpPr>
              <a:grpSpLocks/>
            </p:cNvGrpSpPr>
            <p:nvPr/>
          </p:nvGrpSpPr>
          <p:grpSpPr bwMode="auto">
            <a:xfrm>
              <a:off x="0" y="632"/>
              <a:ext cx="4319" cy="3474"/>
              <a:chOff x="-32" y="632"/>
              <a:chExt cx="4319" cy="3474"/>
            </a:xfrm>
          </p:grpSpPr>
          <p:grpSp>
            <p:nvGrpSpPr>
              <p:cNvPr id="6156" name="Group 1119"/>
              <p:cNvGrpSpPr>
                <a:grpSpLocks/>
              </p:cNvGrpSpPr>
              <p:nvPr/>
            </p:nvGrpSpPr>
            <p:grpSpPr bwMode="auto">
              <a:xfrm>
                <a:off x="2910" y="632"/>
                <a:ext cx="1377" cy="1918"/>
                <a:chOff x="2910" y="632"/>
                <a:chExt cx="1377" cy="1918"/>
              </a:xfrm>
            </p:grpSpPr>
            <p:grpSp>
              <p:nvGrpSpPr>
                <p:cNvPr id="6172" name="Group 1030"/>
                <p:cNvGrpSpPr>
                  <a:grpSpLocks/>
                </p:cNvGrpSpPr>
                <p:nvPr/>
              </p:nvGrpSpPr>
              <p:grpSpPr bwMode="auto">
                <a:xfrm>
                  <a:off x="2910" y="1076"/>
                  <a:ext cx="1377" cy="1474"/>
                  <a:chOff x="4062" y="900"/>
                  <a:chExt cx="1377" cy="1474"/>
                </a:xfrm>
              </p:grpSpPr>
              <p:sp>
                <p:nvSpPr>
                  <p:cNvPr id="6175" name="Line 1031"/>
                  <p:cNvSpPr>
                    <a:spLocks noChangeShapeType="1"/>
                  </p:cNvSpPr>
                  <p:nvPr/>
                </p:nvSpPr>
                <p:spPr bwMode="auto">
                  <a:xfrm>
                    <a:off x="4062" y="2080"/>
                    <a:ext cx="1328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76" name="Line 103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4064" y="1261"/>
                    <a:ext cx="0" cy="808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77" name="Text Box 103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223" y="2009"/>
                    <a:ext cx="216" cy="36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r>
                      <a:rPr lang="nl-NL" altLang="en-US" sz="3200" b="1" i="1" dirty="0">
                        <a:latin typeface="Times New Roman" pitchFamily="18" charset="0"/>
                      </a:rPr>
                      <a:t>r</a:t>
                    </a:r>
                    <a:endParaRPr lang="nl-NL" altLang="en-US" i="1" dirty="0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6178" name="Text Box 103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09" y="900"/>
                    <a:ext cx="359" cy="368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r>
                      <a:rPr lang="nl-NL" altLang="en-US" sz="3200" b="1" i="1">
                        <a:solidFill>
                          <a:srgbClr val="FF3300"/>
                        </a:solidFill>
                        <a:latin typeface="Times New Roman" pitchFamily="18" charset="0"/>
                      </a:rPr>
                      <a:t>|g|</a:t>
                    </a:r>
                    <a:endParaRPr lang="nl-NL" altLang="en-US" i="1">
                      <a:latin typeface="Times New Roman" pitchFamily="18" charset="0"/>
                    </a:endParaRPr>
                  </a:p>
                </p:txBody>
              </p:sp>
            </p:grpSp>
            <p:sp>
              <p:nvSpPr>
                <p:cNvPr id="6173" name="Line 1037"/>
                <p:cNvSpPr>
                  <a:spLocks noChangeShapeType="1"/>
                </p:cNvSpPr>
                <p:nvPr/>
              </p:nvSpPr>
              <p:spPr bwMode="auto">
                <a:xfrm>
                  <a:off x="3232" y="632"/>
                  <a:ext cx="0" cy="1128"/>
                </a:xfrm>
                <a:prstGeom prst="line">
                  <a:avLst/>
                </a:prstGeom>
                <a:noFill/>
                <a:ln w="9525" cap="rnd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174" name="Text Box 1038"/>
                <p:cNvSpPr txBox="1">
                  <a:spLocks noChangeArrowheads="1"/>
                </p:cNvSpPr>
                <p:nvPr/>
              </p:nvSpPr>
              <p:spPr bwMode="auto">
                <a:xfrm>
                  <a:off x="3088" y="2256"/>
                  <a:ext cx="244" cy="2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r>
                    <a:rPr lang="nl-NL" altLang="en-US" b="1" i="1" dirty="0">
                      <a:latin typeface="Times New Roman" pitchFamily="18" charset="0"/>
                    </a:rPr>
                    <a:t>R</a:t>
                  </a:r>
                  <a:endParaRPr lang="nl-NL" altLang="en-US" i="1" dirty="0">
                    <a:latin typeface="Times New Roman" pitchFamily="18" charset="0"/>
                  </a:endParaRPr>
                </a:p>
              </p:txBody>
            </p:sp>
          </p:grpSp>
          <p:grpSp>
            <p:nvGrpSpPr>
              <p:cNvPr id="6157" name="Group 1148"/>
              <p:cNvGrpSpPr>
                <a:grpSpLocks/>
              </p:cNvGrpSpPr>
              <p:nvPr/>
            </p:nvGrpSpPr>
            <p:grpSpPr bwMode="auto">
              <a:xfrm>
                <a:off x="-32" y="2288"/>
                <a:ext cx="1656" cy="1818"/>
                <a:chOff x="-32" y="2288"/>
                <a:chExt cx="1656" cy="1818"/>
              </a:xfrm>
            </p:grpSpPr>
            <p:sp>
              <p:nvSpPr>
                <p:cNvPr id="6159" name="Line 1131"/>
                <p:cNvSpPr>
                  <a:spLocks noChangeShapeType="1"/>
                </p:cNvSpPr>
                <p:nvPr/>
              </p:nvSpPr>
              <p:spPr bwMode="auto">
                <a:xfrm flipH="1">
                  <a:off x="16" y="3232"/>
                  <a:ext cx="392" cy="136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 type="triangle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160" name="Line 1132"/>
                <p:cNvSpPr>
                  <a:spLocks noChangeShapeType="1"/>
                </p:cNvSpPr>
                <p:nvPr/>
              </p:nvSpPr>
              <p:spPr bwMode="auto">
                <a:xfrm rot="2050287" flipH="1">
                  <a:off x="0" y="2664"/>
                  <a:ext cx="392" cy="136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 type="triangle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161" name="Line 1133"/>
                <p:cNvSpPr>
                  <a:spLocks noChangeShapeType="1"/>
                </p:cNvSpPr>
                <p:nvPr/>
              </p:nvSpPr>
              <p:spPr bwMode="auto">
                <a:xfrm rot="20566819" flipH="1">
                  <a:off x="168" y="3504"/>
                  <a:ext cx="392" cy="136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 type="triangle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162" name="Line 1134"/>
                <p:cNvSpPr>
                  <a:spLocks noChangeShapeType="1"/>
                </p:cNvSpPr>
                <p:nvPr/>
              </p:nvSpPr>
              <p:spPr bwMode="auto">
                <a:xfrm rot="2830426" flipH="1">
                  <a:off x="104" y="2416"/>
                  <a:ext cx="392" cy="136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 type="triangle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163" name="Line 1135"/>
                <p:cNvSpPr>
                  <a:spLocks noChangeShapeType="1"/>
                </p:cNvSpPr>
                <p:nvPr/>
              </p:nvSpPr>
              <p:spPr bwMode="auto">
                <a:xfrm rot="18711595" flipH="1">
                  <a:off x="432" y="3720"/>
                  <a:ext cx="392" cy="136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 type="triangle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164" name="Line 1136"/>
                <p:cNvSpPr>
                  <a:spLocks noChangeShapeType="1"/>
                </p:cNvSpPr>
                <p:nvPr/>
              </p:nvSpPr>
              <p:spPr bwMode="auto">
                <a:xfrm rot="1147143" flipH="1">
                  <a:off x="-32" y="2952"/>
                  <a:ext cx="392" cy="136"/>
                </a:xfrm>
                <a:prstGeom prst="line">
                  <a:avLst/>
                </a:prstGeom>
                <a:noFill/>
                <a:ln w="57150">
                  <a:solidFill>
                    <a:srgbClr val="FF0000"/>
                  </a:solidFill>
                  <a:round/>
                  <a:headEnd type="triangle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165" name="Line 1138"/>
                <p:cNvSpPr>
                  <a:spLocks noChangeShapeType="1"/>
                </p:cNvSpPr>
                <p:nvPr/>
              </p:nvSpPr>
              <p:spPr bwMode="auto">
                <a:xfrm rot="21005749" flipV="1">
                  <a:off x="1360" y="2592"/>
                  <a:ext cx="128" cy="128"/>
                </a:xfrm>
                <a:prstGeom prst="line">
                  <a:avLst/>
                </a:prstGeom>
                <a:noFill/>
                <a:ln w="28575">
                  <a:solidFill>
                    <a:srgbClr val="FFCCCC"/>
                  </a:solidFill>
                  <a:round/>
                  <a:headEnd type="triangle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166" name="Line 1139"/>
                <p:cNvSpPr>
                  <a:spLocks noChangeShapeType="1"/>
                </p:cNvSpPr>
                <p:nvPr/>
              </p:nvSpPr>
              <p:spPr bwMode="auto">
                <a:xfrm rot="919997" flipV="1">
                  <a:off x="1456" y="2704"/>
                  <a:ext cx="128" cy="128"/>
                </a:xfrm>
                <a:prstGeom prst="line">
                  <a:avLst/>
                </a:prstGeom>
                <a:noFill/>
                <a:ln w="28575">
                  <a:solidFill>
                    <a:srgbClr val="FFCCCC"/>
                  </a:solidFill>
                  <a:round/>
                  <a:headEnd type="triangle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167" name="Line 1140"/>
                <p:cNvSpPr>
                  <a:spLocks noChangeShapeType="1"/>
                </p:cNvSpPr>
                <p:nvPr/>
              </p:nvSpPr>
              <p:spPr bwMode="auto">
                <a:xfrm rot="2244321" flipV="1">
                  <a:off x="1496" y="2856"/>
                  <a:ext cx="128" cy="128"/>
                </a:xfrm>
                <a:prstGeom prst="line">
                  <a:avLst/>
                </a:prstGeom>
                <a:noFill/>
                <a:ln w="28575">
                  <a:solidFill>
                    <a:srgbClr val="FFCCCC"/>
                  </a:solidFill>
                  <a:round/>
                  <a:headEnd type="triangle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168" name="Line 1141"/>
                <p:cNvSpPr>
                  <a:spLocks noChangeShapeType="1"/>
                </p:cNvSpPr>
                <p:nvPr/>
              </p:nvSpPr>
              <p:spPr bwMode="auto">
                <a:xfrm rot="-539585">
                  <a:off x="1424" y="3152"/>
                  <a:ext cx="128" cy="128"/>
                </a:xfrm>
                <a:prstGeom prst="line">
                  <a:avLst/>
                </a:prstGeom>
                <a:noFill/>
                <a:ln w="28575">
                  <a:solidFill>
                    <a:srgbClr val="FFCCCC"/>
                  </a:solidFill>
                  <a:round/>
                  <a:headEnd type="triangle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169" name="Line 1142"/>
                <p:cNvSpPr>
                  <a:spLocks noChangeShapeType="1"/>
                </p:cNvSpPr>
                <p:nvPr/>
              </p:nvSpPr>
              <p:spPr bwMode="auto">
                <a:xfrm rot="4046751" flipV="1">
                  <a:off x="1480" y="3024"/>
                  <a:ext cx="128" cy="128"/>
                </a:xfrm>
                <a:prstGeom prst="line">
                  <a:avLst/>
                </a:prstGeom>
                <a:noFill/>
                <a:ln w="28575">
                  <a:solidFill>
                    <a:srgbClr val="FFCCCC"/>
                  </a:solidFill>
                  <a:round/>
                  <a:headEnd type="triangle" w="med" len="med"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6170" name="Text Box 1144"/>
                <p:cNvSpPr txBox="1">
                  <a:spLocks noChangeArrowheads="1"/>
                </p:cNvSpPr>
                <p:nvPr/>
              </p:nvSpPr>
              <p:spPr bwMode="auto">
                <a:xfrm>
                  <a:off x="182" y="3738"/>
                  <a:ext cx="254" cy="3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2857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>
                  <a:spAutoFit/>
                </a:bodyPr>
                <a:lstStyle>
                  <a:lvl1pPr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/>
                  <a:r>
                    <a:rPr lang="nl-NL" altLang="en-US" sz="3200" b="1">
                      <a:solidFill>
                        <a:srgbClr val="FF0000"/>
                      </a:solidFill>
                      <a:latin typeface="Comic Sans MS" pitchFamily="66" charset="0"/>
                    </a:rPr>
                    <a:t>g</a:t>
                  </a:r>
                  <a:endParaRPr lang="nl-NL" altLang="en-US" sz="3200">
                    <a:solidFill>
                      <a:srgbClr val="FF0000"/>
                    </a:solidFill>
                    <a:latin typeface="Comic Sans MS" pitchFamily="66" charset="0"/>
                  </a:endParaRPr>
                </a:p>
              </p:txBody>
            </p:sp>
            <p:sp>
              <p:nvSpPr>
                <p:cNvPr id="6171" name="Line 1145"/>
                <p:cNvSpPr>
                  <a:spLocks noChangeShapeType="1"/>
                </p:cNvSpPr>
                <p:nvPr/>
              </p:nvSpPr>
              <p:spPr bwMode="auto">
                <a:xfrm flipV="1">
                  <a:off x="216" y="3728"/>
                  <a:ext cx="232" cy="16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6158" name="Rectangle 1146"/>
              <p:cNvSpPr>
                <a:spLocks noChangeArrowheads="1"/>
              </p:cNvSpPr>
              <p:nvPr/>
            </p:nvSpPr>
            <p:spPr bwMode="auto">
              <a:xfrm>
                <a:off x="-24" y="1248"/>
                <a:ext cx="3536" cy="3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342900" indent="-342900"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lvl="1">
                  <a:spcBef>
                    <a:spcPct val="20000"/>
                  </a:spcBef>
                  <a:buFontTx/>
                  <a:buChar char="–"/>
                </a:pPr>
                <a:r>
                  <a:rPr lang="nl-NL" altLang="en-US" b="1" dirty="0">
                    <a:solidFill>
                      <a:srgbClr val="FF0000"/>
                    </a:solidFill>
                    <a:latin typeface="Comic Sans MS" pitchFamily="66" charset="0"/>
                    <a:sym typeface="Symbol" pitchFamily="18" charset="2"/>
                  </a:rPr>
                  <a:t>symmetrie: g  bol, g(r)</a:t>
                </a:r>
                <a:endParaRPr lang="nl-NL" altLang="en-US" b="1" dirty="0">
                  <a:solidFill>
                    <a:srgbClr val="FFFF00"/>
                  </a:solidFill>
                  <a:latin typeface="Comic Sans MS" pitchFamily="66" charset="0"/>
                  <a:sym typeface="Symbol" pitchFamily="18" charset="2"/>
                </a:endParaRPr>
              </a:p>
            </p:txBody>
          </p:sp>
        </p:grpSp>
        <p:sp>
          <p:nvSpPr>
            <p:cNvPr id="6154" name="Text Box 1154"/>
            <p:cNvSpPr txBox="1">
              <a:spLocks noChangeArrowheads="1"/>
            </p:cNvSpPr>
            <p:nvPr/>
          </p:nvSpPr>
          <p:spPr bwMode="auto">
            <a:xfrm>
              <a:off x="1176" y="2397"/>
              <a:ext cx="236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/>
              <a:r>
                <a:rPr lang="nl-NL" altLang="en-US" sz="2800" b="1">
                  <a:solidFill>
                    <a:srgbClr val="FFCCCC"/>
                  </a:solidFill>
                  <a:latin typeface="Comic Sans MS" pitchFamily="66" charset="0"/>
                </a:rPr>
                <a:t>g</a:t>
              </a:r>
            </a:p>
          </p:txBody>
        </p:sp>
        <p:sp>
          <p:nvSpPr>
            <p:cNvPr id="6155" name="Line 1155"/>
            <p:cNvSpPr>
              <a:spLocks noChangeShapeType="1"/>
            </p:cNvSpPr>
            <p:nvPr/>
          </p:nvSpPr>
          <p:spPr bwMode="auto">
            <a:xfrm flipV="1">
              <a:off x="1248" y="2432"/>
              <a:ext cx="136" cy="0"/>
            </a:xfrm>
            <a:prstGeom prst="line">
              <a:avLst/>
            </a:prstGeom>
            <a:noFill/>
            <a:ln w="12700">
              <a:solidFill>
                <a:srgbClr val="FFCCCC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52" name="Text Box 2"/>
          <p:cNvSpPr txBox="1">
            <a:spLocks noChangeArrowheads="1"/>
          </p:cNvSpPr>
          <p:nvPr/>
        </p:nvSpPr>
        <p:spPr bwMode="auto">
          <a:xfrm>
            <a:off x="0" y="200025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ja-JP" sz="3200" b="1" i="1" dirty="0" smtClean="0">
                <a:solidFill>
                  <a:srgbClr val="000099"/>
                </a:solidFill>
                <a:latin typeface="Calibri" panose="020F0502020204030204" pitchFamily="34" charset="0"/>
              </a:rPr>
              <a:t>Wet van Gauss: </a:t>
            </a:r>
            <a:r>
              <a:rPr lang="en-US" altLang="ja-JP" sz="3200" b="1" i="1" dirty="0" err="1" smtClean="0">
                <a:solidFill>
                  <a:srgbClr val="000099"/>
                </a:solidFill>
                <a:latin typeface="Calibri" panose="020F0502020204030204" pitchFamily="34" charset="0"/>
              </a:rPr>
              <a:t>een</a:t>
            </a:r>
            <a:r>
              <a:rPr lang="en-US" altLang="ja-JP" sz="3200" b="1" i="1" dirty="0" smtClean="0">
                <a:solidFill>
                  <a:srgbClr val="000099"/>
                </a:solidFill>
                <a:latin typeface="Calibri" panose="020F0502020204030204" pitchFamily="34" charset="0"/>
              </a:rPr>
              <a:t> </a:t>
            </a:r>
            <a:r>
              <a:rPr lang="en-US" altLang="ja-JP" sz="3200" b="1" i="1" dirty="0" err="1" smtClean="0">
                <a:solidFill>
                  <a:srgbClr val="000099"/>
                </a:solidFill>
                <a:latin typeface="Calibri" panose="020F0502020204030204" pitchFamily="34" charset="0"/>
              </a:rPr>
              <a:t>voorbeeld</a:t>
            </a:r>
            <a:endParaRPr lang="en-US" sz="3200" b="1" i="1" dirty="0">
              <a:solidFill>
                <a:srgbClr val="000099"/>
              </a:solidFill>
              <a:latin typeface="Calibri" panose="020F050202020403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Copyright (C) Vrije Universiteit 2009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095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13699" name="Object 3"/>
          <p:cNvGraphicFramePr>
            <a:graphicFrameLocks noChangeAspect="1"/>
          </p:cNvGraphicFramePr>
          <p:nvPr/>
        </p:nvGraphicFramePr>
        <p:xfrm>
          <a:off x="3627438" y="2338388"/>
          <a:ext cx="5360987" cy="317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98" name="Equation" r:id="rId4" imgW="4305300" imgH="2552700" progId="Equation.3">
                  <p:embed/>
                </p:oleObj>
              </mc:Choice>
              <mc:Fallback>
                <p:oleObj name="Equation" r:id="rId4" imgW="4305300" imgH="2552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7438" y="2338388"/>
                        <a:ext cx="5360987" cy="317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hlink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193" name="Group 6"/>
          <p:cNvGrpSpPr>
            <a:grpSpLocks/>
          </p:cNvGrpSpPr>
          <p:nvPr/>
        </p:nvGrpSpPr>
        <p:grpSpPr bwMode="auto">
          <a:xfrm>
            <a:off x="88900" y="4241801"/>
            <a:ext cx="2908300" cy="1574800"/>
            <a:chOff x="24" y="2672"/>
            <a:chExt cx="1832" cy="992"/>
          </a:xfrm>
        </p:grpSpPr>
        <p:sp>
          <p:nvSpPr>
            <p:cNvPr id="7194" name="Rectangle 7"/>
            <p:cNvSpPr>
              <a:spLocks noChangeArrowheads="1"/>
            </p:cNvSpPr>
            <p:nvPr/>
          </p:nvSpPr>
          <p:spPr bwMode="auto">
            <a:xfrm>
              <a:off x="24" y="2672"/>
              <a:ext cx="1832" cy="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nl-NL" altLang="en-US" sz="2000" dirty="0">
                  <a:latin typeface="Comic Sans MS" pitchFamily="66" charset="0"/>
                </a:rPr>
                <a:t>Compactere notatie via “divergentie”</a:t>
              </a:r>
              <a:r>
                <a:rPr lang="nl-NL" altLang="en-US" sz="2000" dirty="0">
                  <a:latin typeface="Comic Sans MS" pitchFamily="66" charset="0"/>
                  <a:sym typeface="Symbol" pitchFamily="18" charset="2"/>
                </a:rPr>
                <a:t>:</a:t>
              </a:r>
              <a:endParaRPr lang="nl-NL" altLang="en-US" sz="2000" dirty="0">
                <a:latin typeface="Comic Sans MS" pitchFamily="66" charset="0"/>
              </a:endParaRPr>
            </a:p>
          </p:txBody>
        </p:sp>
        <p:graphicFrame>
          <p:nvGraphicFramePr>
            <p:cNvPr id="7174" name="Object 8"/>
            <p:cNvGraphicFramePr>
              <a:graphicFrameLocks noChangeAspect="1"/>
            </p:cNvGraphicFramePr>
            <p:nvPr/>
          </p:nvGraphicFramePr>
          <p:xfrm>
            <a:off x="331" y="3213"/>
            <a:ext cx="1449" cy="45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3999" name="Equation" r:id="rId6" imgW="2082800" imgH="647700" progId="Equation.3">
                    <p:embed/>
                  </p:oleObj>
                </mc:Choice>
                <mc:Fallback>
                  <p:oleObj name="Equation" r:id="rId6" imgW="2082800" imgH="6477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" y="3213"/>
                          <a:ext cx="1449" cy="451"/>
                        </a:xfrm>
                        <a:prstGeom prst="rect">
                          <a:avLst/>
                        </a:prstGeom>
                        <a:solidFill>
                          <a:srgbClr val="FFFFCC"/>
                        </a:solidFill>
                        <a:ln w="38100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1562100" y="6043613"/>
            <a:ext cx="7388225" cy="692150"/>
            <a:chOff x="984" y="3807"/>
            <a:chExt cx="4654" cy="436"/>
          </a:xfrm>
        </p:grpSpPr>
        <p:sp>
          <p:nvSpPr>
            <p:cNvPr id="7192" name="Rectangle 10"/>
            <p:cNvSpPr>
              <a:spLocks noChangeArrowheads="1"/>
            </p:cNvSpPr>
            <p:nvPr/>
          </p:nvSpPr>
          <p:spPr bwMode="auto">
            <a:xfrm>
              <a:off x="984" y="3896"/>
              <a:ext cx="744" cy="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defRPr sz="24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20000"/>
                </a:spcBef>
              </a:pPr>
              <a:r>
                <a:rPr lang="nl-NL" altLang="en-US" sz="2000">
                  <a:latin typeface="Comic Sans MS" pitchFamily="66" charset="0"/>
                </a:rPr>
                <a:t>Dus:</a:t>
              </a:r>
            </a:p>
          </p:txBody>
        </p:sp>
        <p:graphicFrame>
          <p:nvGraphicFramePr>
            <p:cNvPr id="7172" name="Object 11"/>
            <p:cNvGraphicFramePr>
              <a:graphicFrameLocks noChangeAspect="1"/>
            </p:cNvGraphicFramePr>
            <p:nvPr>
              <p:extLst/>
            </p:nvPr>
          </p:nvGraphicFramePr>
          <p:xfrm>
            <a:off x="1675" y="3807"/>
            <a:ext cx="3963" cy="43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000" name="Equation" r:id="rId8" imgW="4838700" imgH="533400" progId="Equation.3">
                    <p:embed/>
                  </p:oleObj>
                </mc:Choice>
                <mc:Fallback>
                  <p:oleObj name="Equation" r:id="rId8" imgW="4838700" imgH="5334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675" y="3807"/>
                          <a:ext cx="3963" cy="436"/>
                        </a:xfrm>
                        <a:prstGeom prst="rect">
                          <a:avLst/>
                        </a:prstGeom>
                        <a:solidFill>
                          <a:srgbClr val="FFFFCC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-88900" y="1166813"/>
            <a:ext cx="8035925" cy="2930525"/>
            <a:chOff x="-56" y="735"/>
            <a:chExt cx="5062" cy="1846"/>
          </a:xfrm>
        </p:grpSpPr>
        <p:graphicFrame>
          <p:nvGraphicFramePr>
            <p:cNvPr id="7171" name="Object 13"/>
            <p:cNvGraphicFramePr>
              <a:graphicFrameLocks noChangeAspect="1"/>
            </p:cNvGraphicFramePr>
            <p:nvPr>
              <p:extLst/>
            </p:nvPr>
          </p:nvGraphicFramePr>
          <p:xfrm>
            <a:off x="3106" y="735"/>
            <a:ext cx="1900" cy="4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001" name="Equation" r:id="rId10" imgW="2171700" imgH="495300" progId="Equation.3">
                    <p:embed/>
                  </p:oleObj>
                </mc:Choice>
                <mc:Fallback>
                  <p:oleObj name="Equation" r:id="rId10" imgW="2171700" imgH="495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06" y="735"/>
                          <a:ext cx="1900" cy="433"/>
                        </a:xfrm>
                        <a:prstGeom prst="rect">
                          <a:avLst/>
                        </a:prstGeom>
                        <a:solidFill>
                          <a:srgbClr val="FFFFCC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7179" name="Group 14"/>
            <p:cNvGrpSpPr>
              <a:grpSpLocks/>
            </p:cNvGrpSpPr>
            <p:nvPr/>
          </p:nvGrpSpPr>
          <p:grpSpPr bwMode="auto">
            <a:xfrm>
              <a:off x="-56" y="856"/>
              <a:ext cx="3152" cy="1725"/>
              <a:chOff x="-56" y="856"/>
              <a:chExt cx="3152" cy="1725"/>
            </a:xfrm>
          </p:grpSpPr>
          <p:sp>
            <p:nvSpPr>
              <p:cNvPr id="7180" name="AutoShape 15"/>
              <p:cNvSpPr>
                <a:spLocks noChangeArrowheads="1"/>
              </p:cNvSpPr>
              <p:nvPr/>
            </p:nvSpPr>
            <p:spPr bwMode="auto">
              <a:xfrm>
                <a:off x="408" y="1488"/>
                <a:ext cx="765" cy="765"/>
              </a:xfrm>
              <a:prstGeom prst="cube">
                <a:avLst>
                  <a:gd name="adj" fmla="val 25000"/>
                </a:avLst>
              </a:prstGeom>
              <a:solidFill>
                <a:srgbClr val="FFCCCC"/>
              </a:solidFill>
              <a:ln w="28575">
                <a:solidFill>
                  <a:srgbClr val="FF0000"/>
                </a:solidFill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7181" name="Line 16"/>
              <p:cNvSpPr>
                <a:spLocks noChangeShapeType="1"/>
              </p:cNvSpPr>
              <p:nvPr/>
            </p:nvSpPr>
            <p:spPr bwMode="auto">
              <a:xfrm>
                <a:off x="442" y="2320"/>
                <a:ext cx="528" cy="0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182" name="Line 17"/>
              <p:cNvSpPr>
                <a:spLocks noChangeShapeType="1"/>
              </p:cNvSpPr>
              <p:nvPr/>
            </p:nvSpPr>
            <p:spPr bwMode="auto">
              <a:xfrm>
                <a:off x="338" y="1696"/>
                <a:ext cx="0" cy="536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183" name="Text Box 18"/>
              <p:cNvSpPr txBox="1">
                <a:spLocks noChangeArrowheads="1"/>
              </p:cNvSpPr>
              <p:nvPr/>
            </p:nvSpPr>
            <p:spPr bwMode="auto">
              <a:xfrm>
                <a:off x="544" y="2293"/>
                <a:ext cx="34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nl-NL" altLang="en-US" i="1">
                    <a:solidFill>
                      <a:srgbClr val="FF0000"/>
                    </a:solidFill>
                    <a:latin typeface="Comic Sans MS" pitchFamily="66" charset="0"/>
                  </a:rPr>
                  <a:t>dx</a:t>
                </a:r>
              </a:p>
            </p:txBody>
          </p:sp>
          <p:sp>
            <p:nvSpPr>
              <p:cNvPr id="7184" name="Text Box 19"/>
              <p:cNvSpPr txBox="1">
                <a:spLocks noChangeArrowheads="1"/>
              </p:cNvSpPr>
              <p:nvPr/>
            </p:nvSpPr>
            <p:spPr bwMode="auto">
              <a:xfrm>
                <a:off x="0" y="1741"/>
                <a:ext cx="329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nl-NL" altLang="en-US" i="1">
                    <a:solidFill>
                      <a:srgbClr val="FF0000"/>
                    </a:solidFill>
                    <a:latin typeface="Comic Sans MS" pitchFamily="66" charset="0"/>
                  </a:rPr>
                  <a:t>dy</a:t>
                </a:r>
              </a:p>
            </p:txBody>
          </p:sp>
          <p:sp>
            <p:nvSpPr>
              <p:cNvPr id="7185" name="Text Box 20"/>
              <p:cNvSpPr txBox="1">
                <a:spLocks noChangeArrowheads="1"/>
              </p:cNvSpPr>
              <p:nvPr/>
            </p:nvSpPr>
            <p:spPr bwMode="auto">
              <a:xfrm>
                <a:off x="990" y="1250"/>
                <a:ext cx="868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nl-NL" altLang="en-US" sz="1800" i="1">
                    <a:solidFill>
                      <a:schemeClr val="accent2"/>
                    </a:solidFill>
                    <a:latin typeface="Comic Sans MS" pitchFamily="66" charset="0"/>
                  </a:rPr>
                  <a:t>g(x+dx,y,z)</a:t>
                </a:r>
                <a:endParaRPr lang="nl-NL" altLang="en-US" sz="1800" i="1">
                  <a:solidFill>
                    <a:srgbClr val="00CC66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7186" name="Text Box 21"/>
              <p:cNvSpPr txBox="1">
                <a:spLocks noChangeArrowheads="1"/>
              </p:cNvSpPr>
              <p:nvPr/>
            </p:nvSpPr>
            <p:spPr bwMode="auto">
              <a:xfrm>
                <a:off x="152" y="1341"/>
                <a:ext cx="332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nl-NL" altLang="en-US" i="1">
                    <a:solidFill>
                      <a:srgbClr val="FF0000"/>
                    </a:solidFill>
                    <a:latin typeface="Comic Sans MS" pitchFamily="66" charset="0"/>
                  </a:rPr>
                  <a:t>dz</a:t>
                </a:r>
              </a:p>
            </p:txBody>
          </p:sp>
          <p:sp>
            <p:nvSpPr>
              <p:cNvPr id="7187" name="Line 22"/>
              <p:cNvSpPr>
                <a:spLocks noChangeShapeType="1"/>
              </p:cNvSpPr>
              <p:nvPr/>
            </p:nvSpPr>
            <p:spPr bwMode="auto">
              <a:xfrm flipV="1">
                <a:off x="354" y="1472"/>
                <a:ext cx="192" cy="184"/>
              </a:xfrm>
              <a:prstGeom prst="line">
                <a:avLst/>
              </a:prstGeom>
              <a:noFill/>
              <a:ln w="19050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188" name="Line 23"/>
              <p:cNvSpPr>
                <a:spLocks noChangeShapeType="1"/>
              </p:cNvSpPr>
              <p:nvPr/>
            </p:nvSpPr>
            <p:spPr bwMode="auto">
              <a:xfrm flipV="1">
                <a:off x="1120" y="1464"/>
                <a:ext cx="464" cy="400"/>
              </a:xfrm>
              <a:prstGeom prst="line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189" name="Line 24"/>
              <p:cNvSpPr>
                <a:spLocks noChangeShapeType="1"/>
              </p:cNvSpPr>
              <p:nvPr/>
            </p:nvSpPr>
            <p:spPr bwMode="auto">
              <a:xfrm flipV="1">
                <a:off x="472" y="1712"/>
                <a:ext cx="464" cy="192"/>
              </a:xfrm>
              <a:prstGeom prst="line">
                <a:avLst/>
              </a:prstGeom>
              <a:noFill/>
              <a:ln w="38100" cap="rnd">
                <a:solidFill>
                  <a:schemeClr val="accent2"/>
                </a:solidFill>
                <a:prstDash val="sysDot"/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190" name="Text Box 25"/>
              <p:cNvSpPr txBox="1">
                <a:spLocks noChangeArrowheads="1"/>
              </p:cNvSpPr>
              <p:nvPr/>
            </p:nvSpPr>
            <p:spPr bwMode="auto">
              <a:xfrm>
                <a:off x="374" y="1882"/>
                <a:ext cx="629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r>
                  <a:rPr lang="nl-NL" altLang="en-US" sz="1800" i="1">
                    <a:solidFill>
                      <a:schemeClr val="accent2"/>
                    </a:solidFill>
                    <a:latin typeface="Comic Sans MS" pitchFamily="66" charset="0"/>
                  </a:rPr>
                  <a:t>g(x,y,z)</a:t>
                </a:r>
                <a:endParaRPr lang="nl-NL" altLang="en-US" sz="1800" i="1">
                  <a:solidFill>
                    <a:srgbClr val="00CC66"/>
                  </a:solidFill>
                  <a:latin typeface="Comic Sans MS" pitchFamily="66" charset="0"/>
                </a:endParaRPr>
              </a:p>
            </p:txBody>
          </p:sp>
          <p:sp>
            <p:nvSpPr>
              <p:cNvPr id="7191" name="Rectangle 26"/>
              <p:cNvSpPr>
                <a:spLocks noChangeArrowheads="1"/>
              </p:cNvSpPr>
              <p:nvPr/>
            </p:nvSpPr>
            <p:spPr bwMode="auto">
              <a:xfrm>
                <a:off x="-56" y="856"/>
                <a:ext cx="3152" cy="2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>
                  <a:defRPr sz="24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>
                  <a:spcBef>
                    <a:spcPct val="20000"/>
                  </a:spcBef>
                </a:pPr>
                <a:r>
                  <a:rPr lang="nl-NL" altLang="en-US" sz="2000">
                    <a:latin typeface="Comic Sans MS" pitchFamily="66" charset="0"/>
                  </a:rPr>
                  <a:t>Beschouw lokaal de uitdrukking (Gauss):</a:t>
                </a:r>
              </a:p>
            </p:txBody>
          </p:sp>
        </p:grpSp>
      </p:grpSp>
      <p:sp>
        <p:nvSpPr>
          <p:cNvPr id="29" name="Text Box 2"/>
          <p:cNvSpPr txBox="1">
            <a:spLocks noChangeArrowheads="1"/>
          </p:cNvSpPr>
          <p:nvPr/>
        </p:nvSpPr>
        <p:spPr bwMode="auto">
          <a:xfrm>
            <a:off x="0" y="200025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ja-JP" sz="3200" b="1" i="1" dirty="0" err="1" smtClean="0">
                <a:solidFill>
                  <a:srgbClr val="000099"/>
                </a:solidFill>
                <a:latin typeface="Calibri" panose="020F0502020204030204" pitchFamily="34" charset="0"/>
              </a:rPr>
              <a:t>Divergentie</a:t>
            </a:r>
            <a:endParaRPr lang="en-US" sz="3200" b="1" i="1" dirty="0">
              <a:solidFill>
                <a:srgbClr val="000099"/>
              </a:solidFill>
              <a:latin typeface="Calibri" panose="020F050202020403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Copyright (C) Vrije Universiteit 2009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712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3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2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7" name="Object 2"/>
          <p:cNvGraphicFramePr>
            <a:graphicFrameLocks noChangeAspect="1"/>
          </p:cNvGraphicFramePr>
          <p:nvPr>
            <p:extLst/>
          </p:nvPr>
        </p:nvGraphicFramePr>
        <p:xfrm>
          <a:off x="474663" y="5046663"/>
          <a:ext cx="7643812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29" name="Equation" r:id="rId4" imgW="4965480" imgH="507960" progId="Equation.3">
                  <p:embed/>
                </p:oleObj>
              </mc:Choice>
              <mc:Fallback>
                <p:oleObj name="Equation" r:id="rId4" imgW="496548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663" y="5046663"/>
                        <a:ext cx="7643812" cy="774700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" name="Group 78"/>
          <p:cNvGrpSpPr>
            <a:grpSpLocks/>
          </p:cNvGrpSpPr>
          <p:nvPr/>
        </p:nvGrpSpPr>
        <p:grpSpPr bwMode="auto">
          <a:xfrm>
            <a:off x="0" y="1125538"/>
            <a:ext cx="9093200" cy="1447800"/>
            <a:chOff x="0" y="1125539"/>
            <a:chExt cx="9093201" cy="1447502"/>
          </a:xfrm>
        </p:grpSpPr>
        <p:graphicFrame>
          <p:nvGraphicFramePr>
            <p:cNvPr id="39" name="Object 4"/>
            <p:cNvGraphicFramePr>
              <a:graphicFrameLocks noChangeAspect="1"/>
            </p:cNvGraphicFramePr>
            <p:nvPr/>
          </p:nvGraphicFramePr>
          <p:xfrm>
            <a:off x="5151439" y="1162050"/>
            <a:ext cx="3941762" cy="81463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030" name="Equation" r:id="rId6" imgW="3136900" imgH="647700" progId="Equation.3">
                    <p:embed/>
                  </p:oleObj>
                </mc:Choice>
                <mc:Fallback>
                  <p:oleObj name="Equation" r:id="rId6" imgW="3136900" imgH="6477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151439" y="1162050"/>
                          <a:ext cx="3941762" cy="814631"/>
                        </a:xfrm>
                        <a:prstGeom prst="rect">
                          <a:avLst/>
                        </a:prstGeom>
                        <a:solidFill>
                          <a:srgbClr val="FFFFCC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40" name="Group 6"/>
            <p:cNvGrpSpPr>
              <a:grpSpLocks/>
            </p:cNvGrpSpPr>
            <p:nvPr/>
          </p:nvGrpSpPr>
          <p:grpSpPr bwMode="auto">
            <a:xfrm>
              <a:off x="2490788" y="1125539"/>
              <a:ext cx="2435225" cy="1350963"/>
              <a:chOff x="1705" y="597"/>
              <a:chExt cx="1534" cy="851"/>
            </a:xfrm>
          </p:grpSpPr>
          <p:grpSp>
            <p:nvGrpSpPr>
              <p:cNvPr id="43" name="Group 45"/>
              <p:cNvGrpSpPr>
                <a:grpSpLocks/>
              </p:cNvGrpSpPr>
              <p:nvPr/>
            </p:nvGrpSpPr>
            <p:grpSpPr bwMode="auto">
              <a:xfrm>
                <a:off x="1705" y="597"/>
                <a:ext cx="1534" cy="851"/>
                <a:chOff x="1705" y="589"/>
                <a:chExt cx="1534" cy="851"/>
              </a:xfrm>
            </p:grpSpPr>
            <p:grpSp>
              <p:nvGrpSpPr>
                <p:cNvPr id="45" name="Group 8"/>
                <p:cNvGrpSpPr>
                  <a:grpSpLocks/>
                </p:cNvGrpSpPr>
                <p:nvPr/>
              </p:nvGrpSpPr>
              <p:grpSpPr bwMode="auto">
                <a:xfrm>
                  <a:off x="1705" y="1032"/>
                  <a:ext cx="391" cy="408"/>
                  <a:chOff x="345" y="952"/>
                  <a:chExt cx="391" cy="408"/>
                </a:xfrm>
              </p:grpSpPr>
              <p:sp>
                <p:nvSpPr>
                  <p:cNvPr id="55" name="Oval 9"/>
                  <p:cNvSpPr>
                    <a:spLocks noChangeArrowheads="1"/>
                  </p:cNvSpPr>
                  <p:nvPr/>
                </p:nvSpPr>
                <p:spPr bwMode="auto">
                  <a:xfrm>
                    <a:off x="465" y="952"/>
                    <a:ext cx="47" cy="64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6" name="Oval 10"/>
                  <p:cNvSpPr>
                    <a:spLocks noChangeArrowheads="1"/>
                  </p:cNvSpPr>
                  <p:nvPr/>
                </p:nvSpPr>
                <p:spPr bwMode="auto">
                  <a:xfrm>
                    <a:off x="441" y="1088"/>
                    <a:ext cx="47" cy="64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" name="Oval 11"/>
                  <p:cNvSpPr>
                    <a:spLocks noChangeArrowheads="1"/>
                  </p:cNvSpPr>
                  <p:nvPr/>
                </p:nvSpPr>
                <p:spPr bwMode="auto">
                  <a:xfrm>
                    <a:off x="537" y="1184"/>
                    <a:ext cx="47" cy="64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" name="Oval 12"/>
                  <p:cNvSpPr>
                    <a:spLocks noChangeArrowheads="1"/>
                  </p:cNvSpPr>
                  <p:nvPr/>
                </p:nvSpPr>
                <p:spPr bwMode="auto">
                  <a:xfrm>
                    <a:off x="633" y="1280"/>
                    <a:ext cx="47" cy="64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" name="Oval 13"/>
                  <p:cNvSpPr>
                    <a:spLocks noChangeArrowheads="1"/>
                  </p:cNvSpPr>
                  <p:nvPr/>
                </p:nvSpPr>
                <p:spPr bwMode="auto">
                  <a:xfrm>
                    <a:off x="497" y="1296"/>
                    <a:ext cx="47" cy="64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" name="Oval 14"/>
                  <p:cNvSpPr>
                    <a:spLocks noChangeArrowheads="1"/>
                  </p:cNvSpPr>
                  <p:nvPr/>
                </p:nvSpPr>
                <p:spPr bwMode="auto">
                  <a:xfrm>
                    <a:off x="689" y="1136"/>
                    <a:ext cx="47" cy="64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" name="Oval 15"/>
                  <p:cNvSpPr>
                    <a:spLocks noChangeArrowheads="1"/>
                  </p:cNvSpPr>
                  <p:nvPr/>
                </p:nvSpPr>
                <p:spPr bwMode="auto">
                  <a:xfrm>
                    <a:off x="585" y="1040"/>
                    <a:ext cx="47" cy="64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" name="Oval 16"/>
                  <p:cNvSpPr>
                    <a:spLocks noChangeArrowheads="1"/>
                  </p:cNvSpPr>
                  <p:nvPr/>
                </p:nvSpPr>
                <p:spPr bwMode="auto">
                  <a:xfrm>
                    <a:off x="345" y="1216"/>
                    <a:ext cx="47" cy="64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>
                    <a:sp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6" name="Group 17"/>
                <p:cNvGrpSpPr>
                  <a:grpSpLocks/>
                </p:cNvGrpSpPr>
                <p:nvPr/>
              </p:nvGrpSpPr>
              <p:grpSpPr bwMode="auto">
                <a:xfrm>
                  <a:off x="1806" y="674"/>
                  <a:ext cx="1202" cy="654"/>
                  <a:chOff x="446" y="594"/>
                  <a:chExt cx="1202" cy="654"/>
                </a:xfrm>
              </p:grpSpPr>
              <p:sp>
                <p:nvSpPr>
                  <p:cNvPr id="51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632" y="952"/>
                    <a:ext cx="1016" cy="296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 type="triangle" w="med" len="med"/>
                  </a:ln>
                </p:spPr>
                <p:txBody>
                  <a:bodyPr wrap="none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2" name="Oval 19"/>
                  <p:cNvSpPr>
                    <a:spLocks noChangeArrowheads="1"/>
                  </p:cNvSpPr>
                  <p:nvPr/>
                </p:nvSpPr>
                <p:spPr bwMode="auto">
                  <a:xfrm>
                    <a:off x="617" y="928"/>
                    <a:ext cx="47" cy="64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" name="Text Box 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46" y="594"/>
                    <a:ext cx="303" cy="291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nl-NL" b="1" i="1">
                        <a:solidFill>
                          <a:srgbClr val="FF0000"/>
                        </a:solidFill>
                        <a:latin typeface="Times New Roman" pitchFamily="18" charset="0"/>
                      </a:rPr>
                      <a:t>m</a:t>
                    </a:r>
                    <a:r>
                      <a:rPr lang="nl-NL" b="1" i="1" baseline="-25000">
                        <a:solidFill>
                          <a:srgbClr val="FF0000"/>
                        </a:solidFill>
                        <a:latin typeface="Times New Roman" pitchFamily="18" charset="0"/>
                      </a:rPr>
                      <a:t>i</a:t>
                    </a:r>
                    <a:endParaRPr lang="nl-NL" b="1" i="1"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54" name="Text Box 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14" y="794"/>
                    <a:ext cx="227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nl-NL" i="1">
                        <a:solidFill>
                          <a:srgbClr val="FF0000"/>
                        </a:solidFill>
                        <a:latin typeface="Times New Roman" pitchFamily="18" charset="0"/>
                      </a:rPr>
                      <a:t>r</a:t>
                    </a:r>
                    <a:r>
                      <a:rPr lang="nl-NL" i="1" baseline="-25000">
                        <a:solidFill>
                          <a:srgbClr val="FF0000"/>
                        </a:solidFill>
                        <a:latin typeface="Times New Roman" pitchFamily="18" charset="0"/>
                      </a:rPr>
                      <a:t>i</a:t>
                    </a:r>
                    <a:endParaRPr lang="nl-NL" i="1">
                      <a:latin typeface="Times New Roman" pitchFamily="18" charset="0"/>
                    </a:endParaRPr>
                  </a:p>
                </p:txBody>
              </p:sp>
            </p:grpSp>
            <p:sp>
              <p:nvSpPr>
                <p:cNvPr id="47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2374" y="589"/>
                  <a:ext cx="738" cy="29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nl-NL" b="1" i="1">
                      <a:solidFill>
                        <a:schemeClr val="accent2"/>
                      </a:solidFill>
                      <a:latin typeface="Comic Sans MS" pitchFamily="66" charset="0"/>
                    </a:rPr>
                    <a:t>[</a:t>
                  </a:r>
                  <a:r>
                    <a:rPr lang="nl-NL" b="1" i="1">
                      <a:solidFill>
                        <a:schemeClr val="accent2"/>
                      </a:solidFill>
                      <a:latin typeface="Comic Sans MS" pitchFamily="66" charset="0"/>
                      <a:sym typeface="Symbol" pitchFamily="18" charset="2"/>
                    </a:rPr>
                    <a:t>m]=kg</a:t>
                  </a:r>
                  <a:endParaRPr lang="nl-NL" i="1">
                    <a:latin typeface="Comic Sans MS" pitchFamily="66" charset="0"/>
                  </a:endParaRPr>
                </a:p>
              </p:txBody>
            </p:sp>
            <p:grpSp>
              <p:nvGrpSpPr>
                <p:cNvPr id="48" name="Group 23"/>
                <p:cNvGrpSpPr>
                  <a:grpSpLocks/>
                </p:cNvGrpSpPr>
                <p:nvPr/>
              </p:nvGrpSpPr>
              <p:grpSpPr bwMode="auto">
                <a:xfrm>
                  <a:off x="2976" y="1002"/>
                  <a:ext cx="263" cy="350"/>
                  <a:chOff x="2976" y="1002"/>
                  <a:chExt cx="263" cy="350"/>
                </a:xfrm>
              </p:grpSpPr>
              <p:sp>
                <p:nvSpPr>
                  <p:cNvPr id="49" name="Oval 24"/>
                  <p:cNvSpPr>
                    <a:spLocks noChangeArrowheads="1"/>
                  </p:cNvSpPr>
                  <p:nvPr/>
                </p:nvSpPr>
                <p:spPr bwMode="auto">
                  <a:xfrm>
                    <a:off x="2976" y="1296"/>
                    <a:ext cx="56" cy="56"/>
                  </a:xfrm>
                  <a:prstGeom prst="ellipse">
                    <a:avLst/>
                  </a:prstGeom>
                  <a:solidFill>
                    <a:schemeClr val="tx2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>
                    <a:sp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0" name="Text Box 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06" y="1002"/>
                    <a:ext cx="233" cy="288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wrap="none">
                    <a:spAutoFit/>
                  </a:bodyPr>
                  <a:lstStyle/>
                  <a:p>
                    <a:r>
                      <a:rPr lang="nl-NL" i="1">
                        <a:latin typeface="Times New Roman" pitchFamily="18" charset="0"/>
                      </a:rPr>
                      <a:t>P</a:t>
                    </a:r>
                  </a:p>
                </p:txBody>
              </p:sp>
            </p:grpSp>
          </p:grpSp>
          <p:sp>
            <p:nvSpPr>
              <p:cNvPr id="44" name="Line 26"/>
              <p:cNvSpPr>
                <a:spLocks noChangeShapeType="1"/>
              </p:cNvSpPr>
              <p:nvPr/>
            </p:nvSpPr>
            <p:spPr bwMode="auto">
              <a:xfrm flipV="1">
                <a:off x="2440" y="960"/>
                <a:ext cx="128" cy="0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41" name="Rectangle 27"/>
            <p:cNvSpPr>
              <a:spLocks noChangeArrowheads="1"/>
            </p:cNvSpPr>
            <p:nvPr/>
          </p:nvSpPr>
          <p:spPr bwMode="auto">
            <a:xfrm>
              <a:off x="0" y="1206502"/>
              <a:ext cx="2349500" cy="444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spcBef>
                  <a:spcPct val="20000"/>
                </a:spcBef>
              </a:pPr>
              <a:r>
                <a:rPr lang="nl-NL" dirty="0" smtClean="0">
                  <a:latin typeface="Comic Sans MS" pitchFamily="66" charset="0"/>
                </a:rPr>
                <a:t>Gravitatiekracht:</a:t>
              </a:r>
              <a:endParaRPr lang="nl-NL" dirty="0">
                <a:latin typeface="Comic Sans MS" pitchFamily="66" charset="0"/>
              </a:endParaRPr>
            </a:p>
          </p:txBody>
        </p:sp>
        <p:sp>
          <p:nvSpPr>
            <p:cNvPr id="42" name="Text Box 20"/>
            <p:cNvSpPr txBox="1">
              <a:spLocks noChangeArrowheads="1"/>
            </p:cNvSpPr>
            <p:nvPr/>
          </p:nvSpPr>
          <p:spPr bwMode="auto">
            <a:xfrm>
              <a:off x="4010026" y="2111376"/>
              <a:ext cx="42351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l-NL" b="1" i="1">
                  <a:solidFill>
                    <a:srgbClr val="FF0000"/>
                  </a:solidFill>
                  <a:latin typeface="Times New Roman" pitchFamily="18" charset="0"/>
                </a:rPr>
                <a:t>m</a:t>
              </a:r>
              <a:endParaRPr lang="nl-NL" b="1" i="1">
                <a:latin typeface="Times New Roman" pitchFamily="18" charset="0"/>
              </a:endParaRPr>
            </a:p>
          </p:txBody>
        </p:sp>
      </p:grpSp>
      <p:graphicFrame>
        <p:nvGraphicFramePr>
          <p:cNvPr id="63" name="Object 5"/>
          <p:cNvGraphicFramePr>
            <a:graphicFrameLocks noChangeAspect="1"/>
          </p:cNvGraphicFramePr>
          <p:nvPr/>
        </p:nvGraphicFramePr>
        <p:xfrm>
          <a:off x="569913" y="4451350"/>
          <a:ext cx="2559050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31" name="Equation" r:id="rId8" imgW="1358310" imgH="266584" progId="Equation.3">
                  <p:embed/>
                </p:oleObj>
              </mc:Choice>
              <mc:Fallback>
                <p:oleObj name="Equation" r:id="rId8" imgW="1358310" imgH="266584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913" y="4451350"/>
                        <a:ext cx="2559050" cy="503238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381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4" name="Group 42"/>
          <p:cNvGrpSpPr>
            <a:grpSpLocks/>
          </p:cNvGrpSpPr>
          <p:nvPr/>
        </p:nvGrpSpPr>
        <p:grpSpPr bwMode="auto">
          <a:xfrm>
            <a:off x="317500" y="2654300"/>
            <a:ext cx="8464550" cy="1257300"/>
            <a:chOff x="56" y="3504"/>
            <a:chExt cx="5332" cy="792"/>
          </a:xfrm>
        </p:grpSpPr>
        <p:graphicFrame>
          <p:nvGraphicFramePr>
            <p:cNvPr id="65" name="Object 6"/>
            <p:cNvGraphicFramePr>
              <a:graphicFrameLocks noChangeAspect="1"/>
            </p:cNvGraphicFramePr>
            <p:nvPr/>
          </p:nvGraphicFramePr>
          <p:xfrm>
            <a:off x="3112" y="3620"/>
            <a:ext cx="2276" cy="5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5032" name="Equation" r:id="rId10" imgW="2552700" imgH="596900" progId="Equation.3">
                    <p:embed/>
                  </p:oleObj>
                </mc:Choice>
                <mc:Fallback>
                  <p:oleObj name="Equation" r:id="rId10" imgW="2552700" imgH="5969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12" y="3620"/>
                          <a:ext cx="2276" cy="533"/>
                        </a:xfrm>
                        <a:prstGeom prst="rect">
                          <a:avLst/>
                        </a:prstGeom>
                        <a:solidFill>
                          <a:srgbClr val="FFFFCC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pSp>
          <p:nvGrpSpPr>
            <p:cNvPr id="66" name="Group 44"/>
            <p:cNvGrpSpPr>
              <a:grpSpLocks/>
            </p:cNvGrpSpPr>
            <p:nvPr/>
          </p:nvGrpSpPr>
          <p:grpSpPr bwMode="auto">
            <a:xfrm>
              <a:off x="56" y="3504"/>
              <a:ext cx="2388" cy="792"/>
              <a:chOff x="56" y="3504"/>
              <a:chExt cx="2388" cy="792"/>
            </a:xfrm>
          </p:grpSpPr>
          <p:sp>
            <p:nvSpPr>
              <p:cNvPr id="67" name="AutoShape 45"/>
              <p:cNvSpPr>
                <a:spLocks noChangeArrowheads="1"/>
              </p:cNvSpPr>
              <p:nvPr/>
            </p:nvSpPr>
            <p:spPr bwMode="auto">
              <a:xfrm>
                <a:off x="56" y="3504"/>
                <a:ext cx="765" cy="765"/>
              </a:xfrm>
              <a:prstGeom prst="cube">
                <a:avLst>
                  <a:gd name="adj" fmla="val 25000"/>
                </a:avLst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8" name="Line 46"/>
              <p:cNvSpPr>
                <a:spLocks noChangeShapeType="1"/>
              </p:cNvSpPr>
              <p:nvPr/>
            </p:nvSpPr>
            <p:spPr bwMode="auto">
              <a:xfrm>
                <a:off x="736" y="3896"/>
                <a:ext cx="1016" cy="29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69" name="Text Box 47"/>
              <p:cNvSpPr txBox="1">
                <a:spLocks noChangeArrowheads="1"/>
              </p:cNvSpPr>
              <p:nvPr/>
            </p:nvSpPr>
            <p:spPr bwMode="auto">
              <a:xfrm>
                <a:off x="1118" y="3738"/>
                <a:ext cx="191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nl-NL" i="1">
                    <a:solidFill>
                      <a:srgbClr val="FF0000"/>
                    </a:solidFill>
                    <a:latin typeface="Times New Roman" pitchFamily="18" charset="0"/>
                  </a:rPr>
                  <a:t>r</a:t>
                </a:r>
                <a:endParaRPr lang="nl-NL" i="1">
                  <a:latin typeface="Times New Roman" pitchFamily="18" charset="0"/>
                </a:endParaRPr>
              </a:p>
            </p:txBody>
          </p:sp>
          <p:sp>
            <p:nvSpPr>
              <p:cNvPr id="70" name="Line 48"/>
              <p:cNvSpPr>
                <a:spLocks noChangeShapeType="1"/>
              </p:cNvSpPr>
              <p:nvPr/>
            </p:nvSpPr>
            <p:spPr bwMode="auto">
              <a:xfrm flipV="1">
                <a:off x="688" y="3840"/>
                <a:ext cx="96" cy="88"/>
              </a:xfrm>
              <a:prstGeom prst="line">
                <a:avLst/>
              </a:prstGeom>
              <a:noFill/>
              <a:ln w="101600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71" name="Text Box 49"/>
              <p:cNvSpPr txBox="1">
                <a:spLocks noChangeArrowheads="1"/>
              </p:cNvSpPr>
              <p:nvPr/>
            </p:nvSpPr>
            <p:spPr bwMode="auto">
              <a:xfrm>
                <a:off x="694" y="4008"/>
                <a:ext cx="45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nl-NL" b="1" i="1">
                    <a:solidFill>
                      <a:srgbClr val="FF0000"/>
                    </a:solidFill>
                    <a:latin typeface="Symbol" pitchFamily="18" charset="2"/>
                  </a:rPr>
                  <a:t>r</a:t>
                </a:r>
                <a:r>
                  <a:rPr lang="nl-NL" b="1" i="1">
                    <a:solidFill>
                      <a:srgbClr val="FF0000"/>
                    </a:solidFill>
                    <a:latin typeface="Times New Roman" pitchFamily="18" charset="0"/>
                  </a:rPr>
                  <a:t> dv</a:t>
                </a:r>
                <a:endParaRPr lang="nl-NL" i="1">
                  <a:latin typeface="Times New Roman" pitchFamily="18" charset="0"/>
                </a:endParaRPr>
              </a:p>
            </p:txBody>
          </p:sp>
          <p:sp>
            <p:nvSpPr>
              <p:cNvPr id="72" name="Text Box 50"/>
              <p:cNvSpPr txBox="1">
                <a:spLocks noChangeArrowheads="1"/>
              </p:cNvSpPr>
              <p:nvPr/>
            </p:nvSpPr>
            <p:spPr bwMode="auto">
              <a:xfrm>
                <a:off x="1422" y="3605"/>
                <a:ext cx="1022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nl-NL" b="1" i="1">
                    <a:solidFill>
                      <a:schemeClr val="accent2"/>
                    </a:solidFill>
                    <a:latin typeface="Comic Sans MS" pitchFamily="66" charset="0"/>
                  </a:rPr>
                  <a:t>[</a:t>
                </a:r>
                <a:r>
                  <a:rPr lang="nl-NL" b="1" i="1">
                    <a:solidFill>
                      <a:schemeClr val="accent2"/>
                    </a:solidFill>
                    <a:latin typeface="Comic Sans MS" pitchFamily="66" charset="0"/>
                    <a:sym typeface="Symbol" pitchFamily="18" charset="2"/>
                  </a:rPr>
                  <a:t>]=kg/m</a:t>
                </a:r>
                <a:r>
                  <a:rPr lang="nl-NL" b="1" i="1" baseline="30000">
                    <a:solidFill>
                      <a:schemeClr val="accent2"/>
                    </a:solidFill>
                    <a:latin typeface="Comic Sans MS" pitchFamily="66" charset="0"/>
                    <a:sym typeface="Symbol" pitchFamily="18" charset="2"/>
                  </a:rPr>
                  <a:t>3</a:t>
                </a:r>
                <a:endParaRPr lang="nl-NL" i="1">
                  <a:latin typeface="Comic Sans MS" pitchFamily="66" charset="0"/>
                </a:endParaRPr>
              </a:p>
            </p:txBody>
          </p:sp>
          <p:sp>
            <p:nvSpPr>
              <p:cNvPr id="73" name="Line 51"/>
              <p:cNvSpPr>
                <a:spLocks noChangeShapeType="1"/>
              </p:cNvSpPr>
              <p:nvPr/>
            </p:nvSpPr>
            <p:spPr bwMode="auto">
              <a:xfrm flipV="1">
                <a:off x="1160" y="3824"/>
                <a:ext cx="128" cy="0"/>
              </a:xfrm>
              <a:prstGeom prst="line">
                <a:avLst/>
              </a:prstGeom>
              <a:noFill/>
              <a:ln w="317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grpSp>
            <p:nvGrpSpPr>
              <p:cNvPr id="74" name="Group 52"/>
              <p:cNvGrpSpPr>
                <a:grpSpLocks/>
              </p:cNvGrpSpPr>
              <p:nvPr/>
            </p:nvGrpSpPr>
            <p:grpSpPr bwMode="auto">
              <a:xfrm>
                <a:off x="1760" y="3890"/>
                <a:ext cx="295" cy="342"/>
                <a:chOff x="2512" y="1970"/>
                <a:chExt cx="295" cy="342"/>
              </a:xfrm>
            </p:grpSpPr>
            <p:sp>
              <p:nvSpPr>
                <p:cNvPr id="75" name="Oval 53"/>
                <p:cNvSpPr>
                  <a:spLocks noChangeArrowheads="1"/>
                </p:cNvSpPr>
                <p:nvPr/>
              </p:nvSpPr>
              <p:spPr bwMode="auto">
                <a:xfrm>
                  <a:off x="2512" y="2256"/>
                  <a:ext cx="56" cy="56"/>
                </a:xfrm>
                <a:prstGeom prst="ellipse">
                  <a:avLst/>
                </a:prstGeom>
                <a:solidFill>
                  <a:schemeClr val="tx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>
                  <a:spAutoFit/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Text Box 54"/>
                <p:cNvSpPr txBox="1">
                  <a:spLocks noChangeArrowheads="1"/>
                </p:cNvSpPr>
                <p:nvPr/>
              </p:nvSpPr>
              <p:spPr bwMode="auto">
                <a:xfrm>
                  <a:off x="2574" y="1970"/>
                  <a:ext cx="233" cy="2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nl-NL" i="1">
                      <a:latin typeface="Times New Roman" pitchFamily="18" charset="0"/>
                    </a:rPr>
                    <a:t>P</a:t>
                  </a:r>
                </a:p>
              </p:txBody>
            </p:sp>
          </p:grpSp>
        </p:grpSp>
      </p:grpSp>
      <p:graphicFrame>
        <p:nvGraphicFramePr>
          <p:cNvPr id="77" name="Object 7"/>
          <p:cNvGraphicFramePr>
            <a:graphicFrameLocks noChangeAspect="1"/>
          </p:cNvGraphicFramePr>
          <p:nvPr/>
        </p:nvGraphicFramePr>
        <p:xfrm>
          <a:off x="555625" y="6078538"/>
          <a:ext cx="6958013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033" name="Equation" r:id="rId12" imgW="3695700" imgH="292100" progId="Equation.3">
                  <p:embed/>
                </p:oleObj>
              </mc:Choice>
              <mc:Fallback>
                <p:oleObj name="Equation" r:id="rId12" imgW="3695700" imgH="292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5625" y="6078538"/>
                        <a:ext cx="6958013" cy="550862"/>
                      </a:xfrm>
                      <a:prstGeom prst="rect">
                        <a:avLst/>
                      </a:prstGeom>
                      <a:solidFill>
                        <a:srgbClr val="FFFFCC"/>
                      </a:solidFill>
                      <a:ln w="38100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" name="Text Box 2"/>
          <p:cNvSpPr txBox="1">
            <a:spLocks noChangeArrowheads="1"/>
          </p:cNvSpPr>
          <p:nvPr/>
        </p:nvSpPr>
        <p:spPr bwMode="auto">
          <a:xfrm>
            <a:off x="0" y="200025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ja-JP" sz="3200" b="1" i="1" dirty="0" err="1" smtClean="0">
                <a:solidFill>
                  <a:srgbClr val="000099"/>
                </a:solidFill>
                <a:latin typeface="Calibri" panose="020F0502020204030204" pitchFamily="34" charset="0"/>
              </a:rPr>
              <a:t>Gravitatiepotentiaal</a:t>
            </a:r>
            <a:r>
              <a:rPr lang="en-US" altLang="ja-JP" sz="3200" b="1" i="1" dirty="0" smtClean="0">
                <a:solidFill>
                  <a:srgbClr val="000099"/>
                </a:solidFill>
                <a:latin typeface="Calibri" panose="020F0502020204030204" pitchFamily="34" charset="0"/>
              </a:rPr>
              <a:t> </a:t>
            </a:r>
            <a:r>
              <a:rPr lang="en-US" altLang="ja-JP" sz="3200" b="1" i="1" dirty="0">
                <a:solidFill>
                  <a:srgbClr val="000099"/>
                </a:solidFill>
                <a:latin typeface="Calibri" panose="020F0502020204030204" pitchFamily="34" charset="0"/>
              </a:rPr>
              <a:t>– </a:t>
            </a:r>
            <a:r>
              <a:rPr lang="en-US" altLang="ja-JP" sz="3200" b="1" i="1" dirty="0" err="1">
                <a:solidFill>
                  <a:srgbClr val="000099"/>
                </a:solidFill>
                <a:latin typeface="Calibri" panose="020F0502020204030204" pitchFamily="34" charset="0"/>
              </a:rPr>
              <a:t>Poissonvergelijking</a:t>
            </a:r>
            <a:endParaRPr lang="en-US" sz="3200" b="1" i="1" dirty="0">
              <a:solidFill>
                <a:srgbClr val="000099"/>
              </a:solidFill>
              <a:latin typeface="Calibri" panose="020F050202020403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Copyright (C) Vrije Universiteit 2009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458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EAEAEA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Rectangle 2"/>
          <p:cNvSpPr>
            <a:spLocks noChangeArrowheads="1"/>
          </p:cNvSpPr>
          <p:nvPr/>
        </p:nvSpPr>
        <p:spPr bwMode="auto">
          <a:xfrm>
            <a:off x="0" y="5715000"/>
            <a:ext cx="9144000" cy="1143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9" name="Text Box 2"/>
          <p:cNvSpPr txBox="1">
            <a:spLocks noChangeArrowheads="1"/>
          </p:cNvSpPr>
          <p:nvPr/>
        </p:nvSpPr>
        <p:spPr bwMode="auto">
          <a:xfrm>
            <a:off x="0" y="200025"/>
            <a:ext cx="9144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altLang="ja-JP" sz="3200" b="1" i="1" dirty="0" err="1" smtClean="0">
                <a:solidFill>
                  <a:srgbClr val="000099"/>
                </a:solidFill>
                <a:latin typeface="Calibri" panose="020F0502020204030204" pitchFamily="34" charset="0"/>
              </a:rPr>
              <a:t>Algemene</a:t>
            </a:r>
            <a:r>
              <a:rPr lang="en-US" altLang="ja-JP" sz="3200" b="1" i="1" dirty="0" smtClean="0">
                <a:solidFill>
                  <a:srgbClr val="000099"/>
                </a:solidFill>
                <a:latin typeface="Calibri" panose="020F0502020204030204" pitchFamily="34" charset="0"/>
              </a:rPr>
              <a:t> </a:t>
            </a:r>
            <a:r>
              <a:rPr lang="en-US" altLang="ja-JP" sz="3200" b="1" i="1" dirty="0" err="1" smtClean="0">
                <a:solidFill>
                  <a:srgbClr val="000099"/>
                </a:solidFill>
                <a:latin typeface="Calibri" panose="020F0502020204030204" pitchFamily="34" charset="0"/>
              </a:rPr>
              <a:t>relativiteitstheorie</a:t>
            </a:r>
            <a:endParaRPr lang="en-US" sz="3200" b="1" i="1" dirty="0">
              <a:solidFill>
                <a:srgbClr val="000099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78" name="Object 5"/>
          <p:cNvGraphicFramePr>
            <a:graphicFrameLocks noChangeAspect="1"/>
          </p:cNvGraphicFramePr>
          <p:nvPr>
            <p:extLst/>
          </p:nvPr>
        </p:nvGraphicFramePr>
        <p:xfrm>
          <a:off x="2743200" y="5178425"/>
          <a:ext cx="2971800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32" name="Equation" r:id="rId4" imgW="721080" imgH="216720" progId="Equation.DSMT4">
                  <p:embed/>
                </p:oleObj>
              </mc:Choice>
              <mc:Fallback>
                <p:oleObj name="Equation" r:id="rId4" imgW="721080" imgH="21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5178425"/>
                        <a:ext cx="2971800" cy="91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" name="Content Placeholder 2"/>
          <p:cNvSpPr txBox="1">
            <a:spLocks/>
          </p:cNvSpPr>
          <p:nvPr/>
        </p:nvSpPr>
        <p:spPr>
          <a:xfrm>
            <a:off x="762000" y="3090446"/>
            <a:ext cx="6781800" cy="2017712"/>
          </a:xfrm>
          <a:prstGeom prst="rect">
            <a:avLst/>
          </a:prstGeom>
        </p:spPr>
        <p:txBody>
          <a:bodyPr/>
          <a:lstStyle/>
          <a:p>
            <a:pPr marL="231775" indent="-231775">
              <a:spcAft>
                <a:spcPct val="40000"/>
              </a:spcAft>
              <a:buClr>
                <a:srgbClr val="666699"/>
              </a:buClr>
              <a:buSzPct val="85000"/>
              <a:buFont typeface="Wingdings" pitchFamily="2" charset="2"/>
              <a:buChar char="§"/>
              <a:defRPr/>
            </a:pPr>
            <a:r>
              <a:rPr lang="en-US" sz="2800" kern="0" dirty="0" err="1" smtClean="0">
                <a:solidFill>
                  <a:srgbClr val="6C18B0"/>
                </a:solidFill>
                <a:latin typeface="Calibri" panose="020F0502020204030204" pitchFamily="34" charset="0"/>
              </a:rPr>
              <a:t>Einsteins</a:t>
            </a:r>
            <a:r>
              <a:rPr lang="en-US" sz="2800" kern="0" dirty="0" smtClean="0">
                <a:solidFill>
                  <a:srgbClr val="6C18B0"/>
                </a:solidFill>
                <a:latin typeface="Calibri" panose="020F0502020204030204" pitchFamily="34" charset="0"/>
              </a:rPr>
              <a:t> </a:t>
            </a:r>
            <a:r>
              <a:rPr lang="en-US" sz="2800" kern="0" dirty="0" err="1" smtClean="0">
                <a:solidFill>
                  <a:srgbClr val="6C18B0"/>
                </a:solidFill>
                <a:latin typeface="Calibri" panose="020F0502020204030204" pitchFamily="34" charset="0"/>
              </a:rPr>
              <a:t>g</a:t>
            </a:r>
            <a:r>
              <a:rPr lang="en-US" sz="2800" b="0" kern="0" dirty="0" err="1" smtClean="0">
                <a:solidFill>
                  <a:srgbClr val="6C18B0"/>
                </a:solidFill>
                <a:latin typeface="Calibri" panose="020F0502020204030204" pitchFamily="34" charset="0"/>
              </a:rPr>
              <a:t>ravitatie</a:t>
            </a:r>
            <a:endParaRPr lang="en-US" sz="2800" b="0" kern="0" dirty="0">
              <a:solidFill>
                <a:srgbClr val="6C18B0"/>
              </a:solidFill>
              <a:latin typeface="Calibri" panose="020F0502020204030204" pitchFamily="34" charset="0"/>
            </a:endParaRPr>
          </a:p>
          <a:p>
            <a:pPr marL="571500" lvl="1" indent="-225425">
              <a:spcAft>
                <a:spcPct val="40000"/>
              </a:spcAft>
              <a:buClr>
                <a:schemeClr val="bg1"/>
              </a:buClr>
              <a:buSzPct val="75000"/>
              <a:buFontTx/>
              <a:buChar char="–"/>
              <a:defRPr/>
            </a:pPr>
            <a:r>
              <a:rPr lang="en-US" sz="2000" b="0" kern="0" dirty="0" err="1" smtClean="0">
                <a:latin typeface="Calibri" panose="020F0502020204030204" pitchFamily="34" charset="0"/>
              </a:rPr>
              <a:t>Ruimtetijd</a:t>
            </a:r>
            <a:r>
              <a:rPr lang="en-US" sz="2000" b="0" kern="0" dirty="0" smtClean="0">
                <a:latin typeface="Calibri" panose="020F0502020204030204" pitchFamily="34" charset="0"/>
              </a:rPr>
              <a:t> is </a:t>
            </a:r>
            <a:r>
              <a:rPr lang="en-US" sz="2000" b="0" kern="0" dirty="0" err="1" smtClean="0">
                <a:latin typeface="Calibri" panose="020F0502020204030204" pitchFamily="34" charset="0"/>
              </a:rPr>
              <a:t>een</a:t>
            </a:r>
            <a:r>
              <a:rPr lang="en-US" sz="2000" b="0" kern="0" dirty="0" smtClean="0">
                <a:latin typeface="Calibri" panose="020F0502020204030204" pitchFamily="34" charset="0"/>
              </a:rPr>
              <a:t> </a:t>
            </a:r>
            <a:r>
              <a:rPr lang="en-US" sz="2000" b="0" kern="0" dirty="0" err="1" smtClean="0">
                <a:latin typeface="Calibri" panose="020F0502020204030204" pitchFamily="34" charset="0"/>
              </a:rPr>
              <a:t>gekromd</a:t>
            </a:r>
            <a:r>
              <a:rPr lang="en-US" sz="2000" b="0" kern="0" dirty="0" smtClean="0">
                <a:latin typeface="Calibri" panose="020F0502020204030204" pitchFamily="34" charset="0"/>
              </a:rPr>
              <a:t> pseudo-</a:t>
            </a:r>
            <a:r>
              <a:rPr lang="en-US" sz="2000" b="0" kern="0" dirty="0" err="1" smtClean="0">
                <a:latin typeface="Calibri" panose="020F0502020204030204" pitchFamily="34" charset="0"/>
              </a:rPr>
              <a:t>Riemannse</a:t>
            </a:r>
            <a:r>
              <a:rPr lang="en-US" sz="2000" b="0" kern="0" dirty="0" smtClean="0">
                <a:latin typeface="Calibri" panose="020F0502020204030204" pitchFamily="34" charset="0"/>
              </a:rPr>
              <a:t> </a:t>
            </a:r>
            <a:r>
              <a:rPr lang="en-US" sz="2000" b="0" kern="0" dirty="0" err="1" smtClean="0">
                <a:latin typeface="Calibri" panose="020F0502020204030204" pitchFamily="34" charset="0"/>
              </a:rPr>
              <a:t>varieteit</a:t>
            </a:r>
            <a:r>
              <a:rPr lang="en-US" sz="2000" b="0" kern="0" dirty="0" smtClean="0">
                <a:latin typeface="Calibri" panose="020F0502020204030204" pitchFamily="34" charset="0"/>
              </a:rPr>
              <a:t> met </a:t>
            </a:r>
            <a:r>
              <a:rPr lang="en-US" sz="2000" b="0" kern="0" dirty="0" err="1" smtClean="0">
                <a:latin typeface="Calibri" panose="020F0502020204030204" pitchFamily="34" charset="0"/>
              </a:rPr>
              <a:t>een</a:t>
            </a:r>
            <a:r>
              <a:rPr lang="en-US" sz="2000" b="0" kern="0" dirty="0" smtClean="0">
                <a:latin typeface="Calibri" panose="020F0502020204030204" pitchFamily="34" charset="0"/>
              </a:rPr>
              <a:t> </a:t>
            </a:r>
            <a:r>
              <a:rPr lang="en-US" sz="2000" b="0" kern="0" dirty="0" err="1" smtClean="0">
                <a:latin typeface="Calibri" panose="020F0502020204030204" pitchFamily="34" charset="0"/>
              </a:rPr>
              <a:t>metriek</a:t>
            </a:r>
            <a:r>
              <a:rPr lang="en-US" sz="2000" b="0" kern="0" dirty="0" smtClean="0">
                <a:latin typeface="Calibri" panose="020F0502020204030204" pitchFamily="34" charset="0"/>
              </a:rPr>
              <a:t> met </a:t>
            </a:r>
            <a:r>
              <a:rPr lang="en-US" sz="2000" b="0" kern="0" dirty="0" err="1" smtClean="0">
                <a:latin typeface="Calibri" panose="020F0502020204030204" pitchFamily="34" charset="0"/>
              </a:rPr>
              <a:t>signatuur</a:t>
            </a:r>
            <a:r>
              <a:rPr lang="en-US" sz="2000" b="0" kern="0" dirty="0" smtClean="0">
                <a:latin typeface="Calibri" panose="020F0502020204030204" pitchFamily="34" charset="0"/>
              </a:rPr>
              <a:t> (</a:t>
            </a:r>
            <a:r>
              <a:rPr lang="en-US" sz="2000" b="0" i="1" kern="0" dirty="0" smtClean="0">
                <a:latin typeface="Calibri" panose="020F0502020204030204" pitchFamily="34" charset="0"/>
              </a:rPr>
              <a:t>-,+,+,+</a:t>
            </a:r>
            <a:r>
              <a:rPr lang="en-US" sz="2000" b="0" kern="0" dirty="0" smtClean="0">
                <a:latin typeface="Calibri" panose="020F0502020204030204" pitchFamily="34" charset="0"/>
              </a:rPr>
              <a:t>)</a:t>
            </a:r>
            <a:endParaRPr lang="en-US" sz="2000" b="0" kern="0" dirty="0">
              <a:latin typeface="Calibri" panose="020F0502020204030204" pitchFamily="34" charset="0"/>
            </a:endParaRPr>
          </a:p>
          <a:p>
            <a:pPr marL="571500" lvl="1" indent="-225425">
              <a:spcAft>
                <a:spcPct val="40000"/>
              </a:spcAft>
              <a:buClr>
                <a:schemeClr val="bg1"/>
              </a:buClr>
              <a:buSzPct val="75000"/>
              <a:buFontTx/>
              <a:buChar char="–"/>
              <a:defRPr/>
            </a:pPr>
            <a:r>
              <a:rPr lang="en-US" sz="2000" b="0" kern="0" dirty="0" smtClean="0">
                <a:latin typeface="Calibri" panose="020F0502020204030204" pitchFamily="34" charset="0"/>
              </a:rPr>
              <a:t>Het </a:t>
            </a:r>
            <a:r>
              <a:rPr lang="en-US" sz="2000" b="0" kern="0" dirty="0" err="1" smtClean="0">
                <a:latin typeface="Calibri" panose="020F0502020204030204" pitchFamily="34" charset="0"/>
              </a:rPr>
              <a:t>verband</a:t>
            </a:r>
            <a:r>
              <a:rPr lang="en-US" sz="2000" b="0" kern="0" dirty="0" smtClean="0">
                <a:latin typeface="Calibri" panose="020F0502020204030204" pitchFamily="34" charset="0"/>
              </a:rPr>
              <a:t> </a:t>
            </a:r>
            <a:r>
              <a:rPr lang="en-US" sz="2000" b="0" kern="0" dirty="0" err="1" smtClean="0">
                <a:latin typeface="Calibri" panose="020F0502020204030204" pitchFamily="34" charset="0"/>
              </a:rPr>
              <a:t>tussen</a:t>
            </a:r>
            <a:r>
              <a:rPr lang="en-US" sz="2000" b="0" kern="0" dirty="0" smtClean="0">
                <a:latin typeface="Calibri" panose="020F0502020204030204" pitchFamily="34" charset="0"/>
              </a:rPr>
              <a:t> </a:t>
            </a:r>
            <a:r>
              <a:rPr lang="en-US" sz="2000" b="0" kern="0" dirty="0" err="1" smtClean="0">
                <a:latin typeface="Calibri" panose="020F0502020204030204" pitchFamily="34" charset="0"/>
              </a:rPr>
              <a:t>materie</a:t>
            </a:r>
            <a:r>
              <a:rPr lang="en-US" sz="2000" b="0" kern="0" dirty="0" smtClean="0">
                <a:latin typeface="Calibri" panose="020F0502020204030204" pitchFamily="34" charset="0"/>
              </a:rPr>
              <a:t> </a:t>
            </a:r>
            <a:r>
              <a:rPr lang="en-US" sz="2000" b="0" kern="0" dirty="0" err="1" smtClean="0">
                <a:latin typeface="Calibri" panose="020F0502020204030204" pitchFamily="34" charset="0"/>
              </a:rPr>
              <a:t>en</a:t>
            </a:r>
            <a:r>
              <a:rPr lang="en-US" sz="2000" b="0" kern="0" dirty="0" smtClean="0">
                <a:latin typeface="Calibri" panose="020F0502020204030204" pitchFamily="34" charset="0"/>
              </a:rPr>
              <a:t> </a:t>
            </a:r>
            <a:r>
              <a:rPr lang="en-US" sz="2000" b="0" kern="0" dirty="0" err="1" smtClean="0">
                <a:latin typeface="Calibri" panose="020F0502020204030204" pitchFamily="34" charset="0"/>
              </a:rPr>
              <a:t>kromming</a:t>
            </a:r>
            <a:r>
              <a:rPr lang="en-US" sz="2000" b="0" kern="0" dirty="0" smtClean="0">
                <a:latin typeface="Calibri" panose="020F0502020204030204" pitchFamily="34" charset="0"/>
              </a:rPr>
              <a:t> van </a:t>
            </a:r>
            <a:r>
              <a:rPr lang="en-US" sz="2000" b="0" kern="0" dirty="0" err="1" smtClean="0">
                <a:latin typeface="Calibri" panose="020F0502020204030204" pitchFamily="34" charset="0"/>
              </a:rPr>
              <a:t>ruimtetijd</a:t>
            </a:r>
            <a:r>
              <a:rPr lang="en-US" sz="2000" b="0" kern="0" dirty="0" smtClean="0">
                <a:latin typeface="Calibri" panose="020F0502020204030204" pitchFamily="34" charset="0"/>
              </a:rPr>
              <a:t> </a:t>
            </a:r>
            <a:r>
              <a:rPr lang="en-US" sz="2000" b="0" kern="0" dirty="0" err="1" smtClean="0">
                <a:latin typeface="Calibri" panose="020F0502020204030204" pitchFamily="34" charset="0"/>
              </a:rPr>
              <a:t>wordt</a:t>
            </a:r>
            <a:r>
              <a:rPr lang="en-US" sz="2000" b="0" kern="0" dirty="0" smtClean="0">
                <a:latin typeface="Calibri" panose="020F0502020204030204" pitchFamily="34" charset="0"/>
              </a:rPr>
              <a:t> </a:t>
            </a:r>
            <a:r>
              <a:rPr lang="en-US" sz="2000" b="0" kern="0" dirty="0" err="1" smtClean="0">
                <a:latin typeface="Calibri" panose="020F0502020204030204" pitchFamily="34" charset="0"/>
              </a:rPr>
              <a:t>gegeven</a:t>
            </a:r>
            <a:r>
              <a:rPr lang="en-US" sz="2000" b="0" kern="0" dirty="0" smtClean="0">
                <a:latin typeface="Calibri" panose="020F0502020204030204" pitchFamily="34" charset="0"/>
              </a:rPr>
              <a:t> door de </a:t>
            </a:r>
            <a:r>
              <a:rPr lang="en-US" sz="2000" b="0" kern="0" dirty="0" err="1" smtClean="0">
                <a:latin typeface="Calibri" panose="020F0502020204030204" pitchFamily="34" charset="0"/>
              </a:rPr>
              <a:t>Einsteinvergelijkingen</a:t>
            </a:r>
            <a:endParaRPr lang="en-US" sz="2000" b="0" kern="0" dirty="0">
              <a:latin typeface="Calibri" panose="020F050202020403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334000" y="6367046"/>
            <a:ext cx="3353803" cy="400110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r>
              <a:rPr lang="en-US" sz="2000" kern="0" dirty="0" err="1" smtClean="0">
                <a:latin typeface="Calibri" panose="020F0502020204030204" pitchFamily="34" charset="0"/>
              </a:rPr>
              <a:t>Eenheden</a:t>
            </a:r>
            <a:r>
              <a:rPr lang="en-US" sz="2000" kern="0" dirty="0" smtClean="0">
                <a:latin typeface="Calibri" panose="020F0502020204030204" pitchFamily="34" charset="0"/>
              </a:rPr>
              <a:t>: </a:t>
            </a:r>
            <a:r>
              <a:rPr lang="en-US" sz="2000" i="1" kern="0" dirty="0" smtClean="0">
                <a:latin typeface="Calibri" panose="020F0502020204030204" pitchFamily="34" charset="0"/>
              </a:rPr>
              <a:t>c = 1</a:t>
            </a:r>
            <a:r>
              <a:rPr lang="en-US" sz="2000" kern="0" dirty="0" smtClean="0">
                <a:latin typeface="Calibri" panose="020F0502020204030204" pitchFamily="34" charset="0"/>
              </a:rPr>
              <a:t> </a:t>
            </a:r>
            <a:r>
              <a:rPr lang="en-US" sz="2000" kern="0" dirty="0" err="1" smtClean="0">
                <a:latin typeface="Calibri" panose="020F0502020204030204" pitchFamily="34" charset="0"/>
              </a:rPr>
              <a:t>en</a:t>
            </a:r>
            <a:r>
              <a:rPr lang="en-US" sz="2000" kern="0" dirty="0" smtClean="0">
                <a:latin typeface="Calibri" panose="020F0502020204030204" pitchFamily="34" charset="0"/>
              </a:rPr>
              <a:t> </a:t>
            </a:r>
            <a:r>
              <a:rPr lang="en-US" sz="2000" kern="0" dirty="0" err="1" smtClean="0">
                <a:latin typeface="Calibri" panose="020F0502020204030204" pitchFamily="34" charset="0"/>
              </a:rPr>
              <a:t>soms</a:t>
            </a:r>
            <a:r>
              <a:rPr lang="en-US" sz="2000" kern="0" dirty="0" smtClean="0">
                <a:latin typeface="Calibri" panose="020F0502020204030204" pitchFamily="34" charset="0"/>
              </a:rPr>
              <a:t> </a:t>
            </a:r>
            <a:r>
              <a:rPr lang="en-US" sz="2000" i="1" kern="0" dirty="0" smtClean="0">
                <a:latin typeface="Calibri" panose="020F0502020204030204" pitchFamily="34" charset="0"/>
              </a:rPr>
              <a:t>G = 1</a:t>
            </a:r>
          </a:p>
        </p:txBody>
      </p:sp>
      <p:grpSp>
        <p:nvGrpSpPr>
          <p:cNvPr id="83" name="Group 82"/>
          <p:cNvGrpSpPr/>
          <p:nvPr/>
        </p:nvGrpSpPr>
        <p:grpSpPr>
          <a:xfrm>
            <a:off x="762000" y="1447800"/>
            <a:ext cx="6553200" cy="2017712"/>
            <a:chOff x="762000" y="1447800"/>
            <a:chExt cx="6553200" cy="2017712"/>
          </a:xfrm>
        </p:grpSpPr>
        <p:graphicFrame>
          <p:nvGraphicFramePr>
            <p:cNvPr id="84" name="Object 7"/>
            <p:cNvGraphicFramePr>
              <a:graphicFrameLocks noChangeAspect="1"/>
            </p:cNvGraphicFramePr>
            <p:nvPr/>
          </p:nvGraphicFramePr>
          <p:xfrm>
            <a:off x="2590800" y="2039937"/>
            <a:ext cx="3203575" cy="550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6033" name="Equation" r:id="rId6" imgW="1701800" imgH="292100" progId="Equation.3">
                    <p:embed/>
                  </p:oleObj>
                </mc:Choice>
                <mc:Fallback>
                  <p:oleObj name="Equation" r:id="rId6" imgW="1701800" imgH="2921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90800" y="2039937"/>
                          <a:ext cx="3203575" cy="5508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CC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38100">
                              <a:solidFill>
                                <a:schemeClr val="accent2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5" name="Content Placeholder 2"/>
            <p:cNvSpPr txBox="1">
              <a:spLocks/>
            </p:cNvSpPr>
            <p:nvPr/>
          </p:nvSpPr>
          <p:spPr>
            <a:xfrm>
              <a:off x="762000" y="1447800"/>
              <a:ext cx="6553200" cy="2017712"/>
            </a:xfrm>
            <a:prstGeom prst="rect">
              <a:avLst/>
            </a:prstGeom>
          </p:spPr>
          <p:txBody>
            <a:bodyPr/>
            <a:lstStyle/>
            <a:p>
              <a:pPr marL="231775" indent="-231775">
                <a:spcAft>
                  <a:spcPct val="40000"/>
                </a:spcAft>
                <a:buClr>
                  <a:srgbClr val="666699"/>
                </a:buClr>
                <a:buSzPct val="85000"/>
                <a:buFont typeface="Wingdings" pitchFamily="2" charset="2"/>
                <a:buChar char="§"/>
                <a:defRPr/>
              </a:pPr>
              <a:r>
                <a:rPr lang="en-US" sz="2800" kern="0" dirty="0" err="1" smtClean="0">
                  <a:solidFill>
                    <a:srgbClr val="6C18B0"/>
                  </a:solidFill>
                  <a:latin typeface="Calibri" panose="020F0502020204030204" pitchFamily="34" charset="0"/>
                </a:rPr>
                <a:t>Newtons</a:t>
              </a:r>
              <a:r>
                <a:rPr lang="en-US" sz="2800" kern="0" dirty="0" smtClean="0">
                  <a:solidFill>
                    <a:srgbClr val="6C18B0"/>
                  </a:solidFill>
                  <a:latin typeface="Calibri" panose="020F0502020204030204" pitchFamily="34" charset="0"/>
                </a:rPr>
                <a:t> </a:t>
              </a:r>
              <a:r>
                <a:rPr lang="en-US" sz="2800" kern="0" dirty="0" err="1" smtClean="0">
                  <a:solidFill>
                    <a:srgbClr val="6C18B0"/>
                  </a:solidFill>
                  <a:latin typeface="Calibri" panose="020F0502020204030204" pitchFamily="34" charset="0"/>
                </a:rPr>
                <a:t>g</a:t>
              </a:r>
              <a:r>
                <a:rPr lang="en-US" sz="2800" b="0" kern="0" dirty="0" err="1" smtClean="0">
                  <a:solidFill>
                    <a:srgbClr val="6C18B0"/>
                  </a:solidFill>
                  <a:latin typeface="Calibri" panose="020F0502020204030204" pitchFamily="34" charset="0"/>
                </a:rPr>
                <a:t>ravitatie</a:t>
              </a:r>
              <a:endParaRPr lang="en-US" sz="2800" b="0" kern="0" dirty="0">
                <a:solidFill>
                  <a:srgbClr val="6C18B0"/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Copyright (C) Vrije Universiteit 2009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441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smtClean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De </a:t>
            </a:r>
            <a:r>
              <a:rPr lang="en-US" i="1" kern="1200" dirty="0" err="1" smtClean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metrische</a:t>
            </a:r>
            <a:r>
              <a:rPr lang="en-US" i="1" kern="1200" dirty="0" smtClean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 tensor</a:t>
            </a:r>
            <a:endParaRPr lang="nl-NL" i="1" kern="1200" dirty="0">
              <a:solidFill>
                <a:srgbClr val="000099"/>
              </a:solidFill>
              <a:latin typeface="Calibri" panose="020F0502020204030204" pitchFamily="34" charset="0"/>
              <a:ea typeface="+mn-ea"/>
              <a:cs typeface="Arial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Copyright (C) Vrije Universiteit 2009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92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4" descr="C:\Documents and Settings\Jo\Desktop\Relstandard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30363"/>
            <a:ext cx="5257800" cy="385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0" y="4549775"/>
            <a:ext cx="7696200" cy="23082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Waarnemers in </a:t>
            </a:r>
            <a:r>
              <a:rPr lang="en-US" i="1">
                <a:latin typeface="Calibri" pitchFamily="34" charset="0"/>
                <a:cs typeface="Calibri" pitchFamily="34" charset="0"/>
              </a:rPr>
              <a:t>S</a:t>
            </a:r>
            <a:r>
              <a:rPr lang="en-US">
                <a:latin typeface="Calibri" pitchFamily="34" charset="0"/>
                <a:cs typeface="Calibri" pitchFamily="34" charset="0"/>
              </a:rPr>
              <a:t> en </a:t>
            </a:r>
            <a:r>
              <a:rPr lang="en-US" i="1">
                <a:latin typeface="Calibri" pitchFamily="34" charset="0"/>
                <a:cs typeface="Calibri" pitchFamily="34" charset="0"/>
              </a:rPr>
              <a:t>S’</a:t>
            </a:r>
            <a:r>
              <a:rPr lang="en-US">
                <a:latin typeface="Calibri" pitchFamily="34" charset="0"/>
                <a:cs typeface="Calibri" pitchFamily="34" charset="0"/>
              </a:rPr>
              <a:t> bewegen met snelheid v t.o.v. elkaar. Systemen vallen samen op </a:t>
            </a:r>
            <a:r>
              <a:rPr lang="en-US" i="1">
                <a:latin typeface="Calibri" pitchFamily="34" charset="0"/>
                <a:cs typeface="Calibri" pitchFamily="34" charset="0"/>
              </a:rPr>
              <a:t>t = t’ = 0</a:t>
            </a:r>
            <a:r>
              <a:rPr lang="en-US">
                <a:latin typeface="Calibri" pitchFamily="34" charset="0"/>
                <a:cs typeface="Calibri" pitchFamily="34" charset="0"/>
              </a:rPr>
              <a:t>. </a:t>
            </a:r>
          </a:p>
          <a:p>
            <a:pPr eaLnBrk="0" hangingPunct="0"/>
            <a:endParaRPr lang="en-US">
              <a:latin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Waarnemer in </a:t>
            </a:r>
            <a:r>
              <a:rPr lang="en-US" i="1">
                <a:latin typeface="Calibri" pitchFamily="34" charset="0"/>
                <a:cs typeface="Calibri" pitchFamily="34" charset="0"/>
              </a:rPr>
              <a:t>S</a:t>
            </a:r>
            <a:r>
              <a:rPr lang="en-US">
                <a:latin typeface="Calibri" pitchFamily="34" charset="0"/>
                <a:cs typeface="Calibri" pitchFamily="34" charset="0"/>
              </a:rPr>
              <a:t> kent </a:t>
            </a:r>
            <a:r>
              <a:rPr lang="en-US" i="1">
                <a:latin typeface="Calibri" pitchFamily="34" charset="0"/>
                <a:cs typeface="Calibri" pitchFamily="34" charset="0"/>
              </a:rPr>
              <a:t>(x, y, z, t)</a:t>
            </a:r>
            <a:r>
              <a:rPr lang="en-US">
                <a:latin typeface="Calibri" pitchFamily="34" charset="0"/>
                <a:cs typeface="Calibri" pitchFamily="34" charset="0"/>
              </a:rPr>
              <a:t> toe aan het event.</a:t>
            </a:r>
          </a:p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Waarnemer in </a:t>
            </a:r>
            <a:r>
              <a:rPr lang="en-US" i="1">
                <a:latin typeface="Calibri" pitchFamily="34" charset="0"/>
                <a:cs typeface="Calibri" pitchFamily="34" charset="0"/>
              </a:rPr>
              <a:t>S’</a:t>
            </a:r>
            <a:r>
              <a:rPr lang="en-US">
                <a:latin typeface="Calibri" pitchFamily="34" charset="0"/>
                <a:cs typeface="Calibri" pitchFamily="34" charset="0"/>
              </a:rPr>
              <a:t> kent </a:t>
            </a:r>
            <a:r>
              <a:rPr lang="en-US" i="1">
                <a:latin typeface="Calibri" pitchFamily="34" charset="0"/>
                <a:cs typeface="Calibri" pitchFamily="34" charset="0"/>
              </a:rPr>
              <a:t>(x’,y ’, z’, t’)</a:t>
            </a:r>
            <a:r>
              <a:rPr lang="en-US">
                <a:latin typeface="Calibri" pitchFamily="34" charset="0"/>
                <a:cs typeface="Calibri" pitchFamily="34" charset="0"/>
              </a:rPr>
              <a:t> toe aan hetzelfde event.</a:t>
            </a:r>
          </a:p>
          <a:p>
            <a:pPr eaLnBrk="0" hangingPunct="0"/>
            <a:endParaRPr lang="en-US">
              <a:latin typeface="Calibri" pitchFamily="34" charset="0"/>
              <a:cs typeface="Calibri" pitchFamily="34" charset="0"/>
            </a:endParaRPr>
          </a:p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Wat is het verband tussen de ruimtetijd coordinaten voor dit zelfde event? </a:t>
            </a:r>
          </a:p>
          <a:p>
            <a:pPr eaLnBrk="0" hangingPunct="0"/>
            <a:endParaRPr lang="en-US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51204" name="Group 9"/>
          <p:cNvGrpSpPr>
            <a:grpSpLocks/>
          </p:cNvGrpSpPr>
          <p:nvPr/>
        </p:nvGrpSpPr>
        <p:grpSpPr bwMode="auto">
          <a:xfrm>
            <a:off x="7239000" y="2955925"/>
            <a:ext cx="1905000" cy="3902075"/>
            <a:chOff x="4560" y="1862"/>
            <a:chExt cx="1200" cy="2458"/>
          </a:xfrm>
        </p:grpSpPr>
        <p:pic>
          <p:nvPicPr>
            <p:cNvPr id="51207" name="Picture 7" descr="C:\Documents and Settings\Jo\Desktop\nobel_l.gi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60" y="1862"/>
              <a:ext cx="768" cy="7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08" name="Picture 5" descr="C:\Documents and Settings\Jo\Desktop\270px-Hendrik_Antoon_Lorentz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20" y="2832"/>
              <a:ext cx="1040" cy="1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09" name="Text Box 8"/>
            <p:cNvSpPr txBox="1">
              <a:spLocks noChangeArrowheads="1"/>
            </p:cNvSpPr>
            <p:nvPr/>
          </p:nvSpPr>
          <p:spPr bwMode="auto">
            <a:xfrm>
              <a:off x="4804" y="2592"/>
              <a:ext cx="88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latin typeface="Calibri" pitchFamily="34" charset="0"/>
                  <a:cs typeface="Calibri" pitchFamily="34" charset="0"/>
                </a:rPr>
                <a:t>Lorentz 1902</a:t>
              </a:r>
              <a:endParaRPr lang="nl-NL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27653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i="1" kern="1200" smtClean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Speciale relativiteitstheorie</a:t>
            </a:r>
            <a:endParaRPr lang="nl-NL" i="1" kern="1200" dirty="0">
              <a:solidFill>
                <a:srgbClr val="000099"/>
              </a:solidFill>
              <a:latin typeface="Calibri" panose="020F0502020204030204" pitchFamily="34" charset="0"/>
              <a:ea typeface="+mn-ea"/>
              <a:cs typeface="Arial" pitchFamily="34" charset="0"/>
            </a:endParaRPr>
          </a:p>
        </p:txBody>
      </p:sp>
      <p:sp>
        <p:nvSpPr>
          <p:cNvPr id="51206" name="Tekstvak 11"/>
          <p:cNvSpPr txBox="1">
            <a:spLocks noChangeArrowheads="1"/>
          </p:cNvSpPr>
          <p:nvPr/>
        </p:nvSpPr>
        <p:spPr bwMode="auto">
          <a:xfrm>
            <a:off x="4953000" y="1752600"/>
            <a:ext cx="3314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l-NL">
                <a:latin typeface="Calibri" pitchFamily="34" charset="0"/>
                <a:cs typeface="Calibri" pitchFamily="34" charset="0"/>
              </a:rPr>
              <a:t>Transformaties laten </a:t>
            </a:r>
            <a:r>
              <a:rPr lang="nl-NL" i="1">
                <a:latin typeface="Calibri" pitchFamily="34" charset="0"/>
                <a:cs typeface="Calibri" pitchFamily="34" charset="0"/>
              </a:rPr>
              <a:t>ds</a:t>
            </a:r>
            <a:r>
              <a:rPr lang="nl-NL" baseline="30000">
                <a:latin typeface="Calibri" pitchFamily="34" charset="0"/>
                <a:cs typeface="Calibri" pitchFamily="34" charset="0"/>
              </a:rPr>
              <a:t>2</a:t>
            </a:r>
            <a:r>
              <a:rPr lang="nl-NL">
                <a:latin typeface="Calibri" pitchFamily="34" charset="0"/>
                <a:cs typeface="Calibri" pitchFamily="34" charset="0"/>
              </a:rPr>
              <a:t> invariant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Copyright (C) Vrije Universiteit 2009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296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en-US" sz="100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Copyright (C) Vrije Universiteit 2009</a:t>
            </a:r>
            <a:endParaRPr lang="en-US" altLang="en-US" sz="1000" smtClean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610600" cy="914400"/>
          </a:xfrm>
        </p:spPr>
        <p:txBody>
          <a:bodyPr/>
          <a:lstStyle/>
          <a:p>
            <a:r>
              <a:rPr lang="en-US" alt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Palet</a:t>
            </a:r>
            <a:r>
              <a:rPr lang="en-US" altLang="en-US" i="1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 van </a:t>
            </a:r>
            <a:r>
              <a:rPr lang="en-US" alt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deeltjes</a:t>
            </a:r>
            <a:r>
              <a:rPr lang="en-US" altLang="en-US" i="1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(</a:t>
            </a:r>
            <a:r>
              <a:rPr lang="en-US" alt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astro</a:t>
            </a:r>
            <a:r>
              <a:rPr lang="en-US" altLang="en-US" i="1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)</a:t>
            </a:r>
            <a:r>
              <a:rPr lang="en-US" alt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fysica</a:t>
            </a:r>
            <a:endParaRPr lang="en-US" altLang="en-US" i="1" kern="1200" dirty="0">
              <a:solidFill>
                <a:srgbClr val="000099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524000"/>
            <a:ext cx="8686800" cy="1219200"/>
          </a:xfrm>
          <a:solidFill>
            <a:schemeClr val="bg1"/>
          </a:solidFill>
        </p:spPr>
        <p:txBody>
          <a:bodyPr/>
          <a:lstStyle/>
          <a:p>
            <a:r>
              <a:rPr lang="en-US" altLang="en-US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 hebben veel gereedschap tot onze beschikking van </a:t>
            </a:r>
            <a:r>
              <a:rPr lang="en-US" altLang="en-US" smtClean="0">
                <a:solidFill>
                  <a:srgbClr val="CC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moderne versnellers </a:t>
            </a:r>
            <a:r>
              <a:rPr lang="en-US" altLang="en-US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tot </a:t>
            </a:r>
            <a:r>
              <a:rPr lang="en-US" altLang="en-US" smtClean="0">
                <a:solidFill>
                  <a:srgbClr val="CC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satellieten in de ruimte</a:t>
            </a:r>
            <a:r>
              <a:rPr lang="en-US" altLang="en-US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tot </a:t>
            </a:r>
            <a:r>
              <a:rPr lang="en-US" altLang="en-US" smtClean="0">
                <a:solidFill>
                  <a:srgbClr val="CC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experimenten diep ondergronds.</a:t>
            </a:r>
            <a:r>
              <a:rPr lang="en-US" altLang="en-US" sz="2000" smtClean="0">
                <a:solidFill>
                  <a:schemeClr val="tx2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endParaRPr lang="en-US" altLang="en-US" sz="2000" smtClean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293" name="Picture 5" descr="lhcscmag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895600"/>
            <a:ext cx="2800350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1158875" y="4876800"/>
            <a:ext cx="13970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Accelerator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LHC Magnet </a:t>
            </a:r>
            <a:endParaRPr lang="en-US" altLang="en-US" b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895600"/>
            <a:ext cx="2211388" cy="18319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4572000" y="4876800"/>
            <a:ext cx="7429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Space</a:t>
            </a:r>
          </a:p>
        </p:txBody>
      </p:sp>
      <p:sp>
        <p:nvSpPr>
          <p:cNvPr id="12297" name="Text Box 10"/>
          <p:cNvSpPr txBox="1">
            <a:spLocks noChangeArrowheads="1"/>
          </p:cNvSpPr>
          <p:nvPr/>
        </p:nvSpPr>
        <p:spPr bwMode="auto">
          <a:xfrm>
            <a:off x="6446838" y="4876800"/>
            <a:ext cx="22891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Subterranean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SNO, Antares, Icecube</a:t>
            </a:r>
          </a:p>
        </p:txBody>
      </p:sp>
      <p:pic>
        <p:nvPicPr>
          <p:cNvPr id="12298" name="Picture 11" descr="Soud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514600"/>
            <a:ext cx="1665288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Lorentztransformaties</a:t>
            </a:r>
            <a:endParaRPr lang="nl-NL" i="1" kern="1200" dirty="0">
              <a:solidFill>
                <a:srgbClr val="000099"/>
              </a:solidFill>
              <a:latin typeface="Calibri" panose="020F0502020204030204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4800600" y="3048000"/>
            <a:ext cx="3208338" cy="2627313"/>
            <a:chOff x="3024" y="1920"/>
            <a:chExt cx="2021" cy="1655"/>
          </a:xfrm>
        </p:grpSpPr>
        <p:pic>
          <p:nvPicPr>
            <p:cNvPr id="880650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024" y="1920"/>
              <a:ext cx="1947" cy="1119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</p:pic>
        <p:sp>
          <p:nvSpPr>
            <p:cNvPr id="52233" name="Text Box 11"/>
            <p:cNvSpPr txBox="1">
              <a:spLocks noChangeArrowheads="1"/>
            </p:cNvSpPr>
            <p:nvPr/>
          </p:nvSpPr>
          <p:spPr bwMode="auto">
            <a:xfrm>
              <a:off x="3024" y="3168"/>
              <a:ext cx="2021" cy="40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latin typeface="Calibri" pitchFamily="34" charset="0"/>
                  <a:cs typeface="Calibri" pitchFamily="34" charset="0"/>
                </a:rPr>
                <a:t>Inverse transformatie</a:t>
              </a:r>
            </a:p>
            <a:p>
              <a:pPr eaLnBrk="0" hangingPunct="0"/>
              <a:r>
                <a:rPr lang="en-US">
                  <a:latin typeface="Calibri" pitchFamily="34" charset="0"/>
                  <a:cs typeface="Calibri" pitchFamily="34" charset="0"/>
                </a:rPr>
                <a:t>(snelheid </a:t>
              </a:r>
              <a:r>
                <a:rPr lang="en-US" i="1">
                  <a:latin typeface="Calibri" pitchFamily="34" charset="0"/>
                  <a:cs typeface="Calibri" pitchFamily="34" charset="0"/>
                </a:rPr>
                <a:t>v</a:t>
              </a:r>
              <a:r>
                <a:rPr lang="en-US">
                  <a:latin typeface="Calibri" pitchFamily="34" charset="0"/>
                  <a:cs typeface="Calibri" pitchFamily="34" charset="0"/>
                </a:rPr>
                <a:t> verandert van teken)</a:t>
              </a:r>
              <a:endParaRPr lang="nl-NL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52228" name="Group 14"/>
          <p:cNvGrpSpPr>
            <a:grpSpLocks/>
          </p:cNvGrpSpPr>
          <p:nvPr/>
        </p:nvGrpSpPr>
        <p:grpSpPr bwMode="auto">
          <a:xfrm>
            <a:off x="685800" y="1524000"/>
            <a:ext cx="3016250" cy="3433763"/>
            <a:chOff x="432" y="960"/>
            <a:chExt cx="1900" cy="2163"/>
          </a:xfrm>
        </p:grpSpPr>
        <p:pic>
          <p:nvPicPr>
            <p:cNvPr id="880649" name="Picture 9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32" y="960"/>
              <a:ext cx="1900" cy="1687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</p:pic>
        <p:sp>
          <p:nvSpPr>
            <p:cNvPr id="52231" name="Text Box 12"/>
            <p:cNvSpPr txBox="1">
              <a:spLocks noChangeArrowheads="1"/>
            </p:cNvSpPr>
            <p:nvPr/>
          </p:nvSpPr>
          <p:spPr bwMode="auto">
            <a:xfrm>
              <a:off x="432" y="2832"/>
              <a:ext cx="1363" cy="29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>
                  <a:latin typeface="Calibri" pitchFamily="34" charset="0"/>
                  <a:cs typeface="Calibri" pitchFamily="34" charset="0"/>
                </a:rPr>
                <a:t>Lorentztransformatie</a:t>
              </a:r>
              <a:endParaRPr lang="nl-NL" sz="240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52229" name="Rechthoek 11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Copyright (C) Vrije Universiteit 2009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023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Copyright (C) Vrije Universiteit 2009</a:t>
            </a:r>
            <a:endParaRPr lang="en-US"/>
          </a:p>
        </p:txBody>
      </p:sp>
      <p:sp useBgFill="1">
        <p:nvSpPr>
          <p:cNvPr id="56325" name="Rectangle 31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nl-NL"/>
          </a:p>
        </p:txBody>
      </p:sp>
      <p:sp>
        <p:nvSpPr>
          <p:cNvPr id="327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Viervectoren</a:t>
            </a:r>
            <a:endParaRPr lang="nl-NL" i="1" kern="1200" dirty="0">
              <a:solidFill>
                <a:srgbClr val="000099"/>
              </a:solidFill>
              <a:latin typeface="Calibri" panose="020F0502020204030204" pitchFamily="34" charset="0"/>
              <a:ea typeface="+mn-ea"/>
              <a:cs typeface="Arial" pitchFamily="34" charset="0"/>
            </a:endParaRPr>
          </a:p>
        </p:txBody>
      </p:sp>
      <p:sp>
        <p:nvSpPr>
          <p:cNvPr id="56327" name="Rectangle 4"/>
          <p:cNvSpPr>
            <a:spLocks noChangeArrowheads="1"/>
          </p:cNvSpPr>
          <p:nvPr/>
        </p:nvSpPr>
        <p:spPr bwMode="auto">
          <a:xfrm>
            <a:off x="4181475" y="29146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nl-NL"/>
          </a:p>
        </p:txBody>
      </p:sp>
      <p:sp>
        <p:nvSpPr>
          <p:cNvPr id="890898" name="Text Box 18"/>
          <p:cNvSpPr txBox="1">
            <a:spLocks noChangeArrowheads="1"/>
          </p:cNvSpPr>
          <p:nvPr/>
        </p:nvSpPr>
        <p:spPr bwMode="auto">
          <a:xfrm>
            <a:off x="381000" y="1600200"/>
            <a:ext cx="55626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Positie-tijd viervector </a:t>
            </a:r>
            <a:r>
              <a:rPr lang="en-US" i="1">
                <a:latin typeface="Calibri" pitchFamily="34" charset="0"/>
                <a:cs typeface="Calibri" pitchFamily="34" charset="0"/>
              </a:rPr>
              <a:t>x</a:t>
            </a:r>
            <a:r>
              <a:rPr lang="en-US" baseline="30000">
                <a:cs typeface="Calibri" pitchFamily="34" charset="0"/>
              </a:rPr>
              <a:t>m</a:t>
            </a:r>
            <a:r>
              <a:rPr lang="en-US">
                <a:latin typeface="Calibri" pitchFamily="34" charset="0"/>
                <a:cs typeface="Calibri" pitchFamily="34" charset="0"/>
              </a:rPr>
              <a:t>, met </a:t>
            </a:r>
            <a:r>
              <a:rPr lang="en-US">
                <a:cs typeface="Calibri" pitchFamily="34" charset="0"/>
              </a:rPr>
              <a:t>m</a:t>
            </a:r>
            <a:r>
              <a:rPr lang="en-US">
                <a:latin typeface="Calibri" pitchFamily="34" charset="0"/>
                <a:cs typeface="Calibri" pitchFamily="34" charset="0"/>
              </a:rPr>
              <a:t> = 0, 1, 2, 3</a:t>
            </a:r>
            <a:endParaRPr lang="nl-NL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90899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319588"/>
            <a:ext cx="2168525" cy="177641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pic>
        <p:nvPicPr>
          <p:cNvPr id="890905" name="Picture 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2185988"/>
            <a:ext cx="5341938" cy="55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06" name="Picture 2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4395788"/>
            <a:ext cx="2759075" cy="150653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sp>
        <p:nvSpPr>
          <p:cNvPr id="890907" name="Text Box 27"/>
          <p:cNvSpPr txBox="1">
            <a:spLocks noChangeArrowheads="1"/>
          </p:cNvSpPr>
          <p:nvPr/>
        </p:nvSpPr>
        <p:spPr bwMode="auto">
          <a:xfrm>
            <a:off x="381000" y="3709988"/>
            <a:ext cx="3048000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Lorentztransformaties</a:t>
            </a:r>
            <a:endParaRPr lang="nl-NL" sz="24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90908" name="AutoShape 28"/>
          <p:cNvSpPr>
            <a:spLocks noChangeArrowheads="1"/>
          </p:cNvSpPr>
          <p:nvPr/>
        </p:nvSpPr>
        <p:spPr bwMode="auto">
          <a:xfrm>
            <a:off x="3352800" y="5081588"/>
            <a:ext cx="762000" cy="304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pic>
        <p:nvPicPr>
          <p:cNvPr id="890909" name="Picture 2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67600" y="5310188"/>
            <a:ext cx="949325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7265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90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90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90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90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90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90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90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898" grpId="0" animBg="1" autoUpdateAnimBg="0"/>
      <p:bldP spid="890907" grpId="0" animBg="1" autoUpdateAnimBg="0"/>
      <p:bldP spid="89090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Copyright (C) Vrije Universiteit 2009</a:t>
            </a:r>
            <a:endParaRPr lang="en-US"/>
          </a:p>
        </p:txBody>
      </p:sp>
      <p:sp useBgFill="1">
        <p:nvSpPr>
          <p:cNvPr id="57349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nl-NL"/>
          </a:p>
        </p:txBody>
      </p:sp>
      <p:sp>
        <p:nvSpPr>
          <p:cNvPr id="33798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Viervectoren</a:t>
            </a:r>
            <a:endParaRPr lang="nl-NL" i="1" kern="1200" dirty="0">
              <a:solidFill>
                <a:srgbClr val="000099"/>
              </a:solidFill>
              <a:latin typeface="Calibri" panose="020F0502020204030204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57351" name="Group 22"/>
          <p:cNvGrpSpPr>
            <a:grpSpLocks/>
          </p:cNvGrpSpPr>
          <p:nvPr/>
        </p:nvGrpSpPr>
        <p:grpSpPr bwMode="auto">
          <a:xfrm>
            <a:off x="304800" y="1143000"/>
            <a:ext cx="6264275" cy="1506538"/>
            <a:chOff x="192" y="720"/>
            <a:chExt cx="3946" cy="949"/>
          </a:xfrm>
        </p:grpSpPr>
        <p:pic>
          <p:nvPicPr>
            <p:cNvPr id="892936" name="Picture 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00" y="720"/>
              <a:ext cx="1738" cy="949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</p:pic>
        <p:sp>
          <p:nvSpPr>
            <p:cNvPr id="57364" name="Text Box 9"/>
            <p:cNvSpPr txBox="1">
              <a:spLocks noChangeArrowheads="1"/>
            </p:cNvSpPr>
            <p:nvPr/>
          </p:nvSpPr>
          <p:spPr bwMode="auto">
            <a:xfrm>
              <a:off x="192" y="720"/>
              <a:ext cx="1920" cy="29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>
                  <a:latin typeface="Calibri" pitchFamily="34" charset="0"/>
                  <a:cs typeface="Calibri" pitchFamily="34" charset="0"/>
                </a:rPr>
                <a:t>Lorentztransformaties</a:t>
              </a:r>
              <a:endParaRPr lang="nl-NL" sz="2400">
                <a:latin typeface="Calibri" pitchFamily="34" charset="0"/>
                <a:cs typeface="Calibri" pitchFamily="34" charset="0"/>
              </a:endParaRPr>
            </a:p>
          </p:txBody>
        </p:sp>
      </p:grpSp>
      <p:pic>
        <p:nvPicPr>
          <p:cNvPr id="892941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810000"/>
            <a:ext cx="4160838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304800" y="3048000"/>
            <a:ext cx="3462338" cy="1952625"/>
            <a:chOff x="192" y="1920"/>
            <a:chExt cx="2181" cy="1230"/>
          </a:xfrm>
        </p:grpSpPr>
        <p:pic>
          <p:nvPicPr>
            <p:cNvPr id="57361" name="Picture 1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0" y="2400"/>
              <a:ext cx="2133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362" name="Text Box 14"/>
            <p:cNvSpPr txBox="1">
              <a:spLocks noChangeArrowheads="1"/>
            </p:cNvSpPr>
            <p:nvPr/>
          </p:nvSpPr>
          <p:spPr bwMode="auto">
            <a:xfrm>
              <a:off x="192" y="1920"/>
              <a:ext cx="1920" cy="23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>
                  <a:latin typeface="Calibri" pitchFamily="34" charset="0"/>
                  <a:cs typeface="Calibri" pitchFamily="34" charset="0"/>
                </a:rPr>
                <a:t>In matrixvorm</a:t>
              </a:r>
              <a:endParaRPr lang="nl-NL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892943" name="AutoShape 15"/>
          <p:cNvSpPr>
            <a:spLocks noChangeArrowheads="1"/>
          </p:cNvSpPr>
          <p:nvPr/>
        </p:nvSpPr>
        <p:spPr bwMode="auto">
          <a:xfrm>
            <a:off x="3810000" y="4267200"/>
            <a:ext cx="762000" cy="304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892944" name="AutoShape 16"/>
          <p:cNvSpPr>
            <a:spLocks noChangeArrowheads="1"/>
          </p:cNvSpPr>
          <p:nvPr/>
        </p:nvSpPr>
        <p:spPr bwMode="auto">
          <a:xfrm>
            <a:off x="838200" y="5486400"/>
            <a:ext cx="762000" cy="304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pic>
        <p:nvPicPr>
          <p:cNvPr id="892945" name="Picture 1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5000" y="5410200"/>
            <a:ext cx="1577975" cy="46513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4343400" y="5105400"/>
            <a:ext cx="4413250" cy="1528763"/>
            <a:chOff x="2736" y="3216"/>
            <a:chExt cx="2780" cy="963"/>
          </a:xfrm>
        </p:grpSpPr>
        <p:pic>
          <p:nvPicPr>
            <p:cNvPr id="892946" name="Picture 1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360" y="3216"/>
              <a:ext cx="2156" cy="932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</p:pic>
        <p:sp>
          <p:nvSpPr>
            <p:cNvPr id="57360" name="Text Box 19"/>
            <p:cNvSpPr txBox="1">
              <a:spLocks noChangeArrowheads="1"/>
            </p:cNvSpPr>
            <p:nvPr/>
          </p:nvSpPr>
          <p:spPr bwMode="auto">
            <a:xfrm>
              <a:off x="2736" y="3888"/>
              <a:ext cx="528" cy="29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>
                  <a:latin typeface="Calibri" pitchFamily="34" charset="0"/>
                  <a:cs typeface="Calibri" pitchFamily="34" charset="0"/>
                </a:rPr>
                <a:t>met</a:t>
              </a:r>
              <a:endParaRPr lang="nl-NL" sz="2400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892949" name="Text Box 21"/>
          <p:cNvSpPr txBox="1">
            <a:spLocks noChangeArrowheads="1"/>
          </p:cNvSpPr>
          <p:nvPr/>
        </p:nvSpPr>
        <p:spPr bwMode="auto">
          <a:xfrm>
            <a:off x="1066800" y="6248400"/>
            <a:ext cx="2209800" cy="369888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algemeen geldig</a:t>
            </a:r>
            <a:endParaRPr lang="nl-NL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55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92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92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892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892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892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2943" grpId="0" animBg="1"/>
      <p:bldP spid="892944" grpId="0" animBg="1"/>
      <p:bldP spid="892949" grpId="0" animBg="1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Copyright (C) Vrije Universiteit 2009</a:t>
            </a:r>
            <a:endParaRPr lang="en-US"/>
          </a:p>
        </p:txBody>
      </p:sp>
      <p:sp useBgFill="1">
        <p:nvSpPr>
          <p:cNvPr id="58373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nl-NL"/>
          </a:p>
        </p:txBody>
      </p:sp>
      <p:sp>
        <p:nvSpPr>
          <p:cNvPr id="34822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Lorentzinvariantie</a:t>
            </a:r>
            <a:endParaRPr lang="nl-NL" i="1" kern="1200" dirty="0">
              <a:solidFill>
                <a:srgbClr val="000099"/>
              </a:solidFill>
              <a:latin typeface="Calibri" panose="020F0502020204030204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2" name="Group 34"/>
          <p:cNvGrpSpPr>
            <a:grpSpLocks/>
          </p:cNvGrpSpPr>
          <p:nvPr/>
        </p:nvGrpSpPr>
        <p:grpSpPr bwMode="auto">
          <a:xfrm>
            <a:off x="304800" y="1143000"/>
            <a:ext cx="5616575" cy="646113"/>
            <a:chOff x="192" y="720"/>
            <a:chExt cx="3538" cy="407"/>
          </a:xfrm>
        </p:grpSpPr>
        <p:sp>
          <p:nvSpPr>
            <p:cNvPr id="58391" name="Text Box 6"/>
            <p:cNvSpPr txBox="1">
              <a:spLocks noChangeArrowheads="1"/>
            </p:cNvSpPr>
            <p:nvPr/>
          </p:nvSpPr>
          <p:spPr bwMode="auto">
            <a:xfrm>
              <a:off x="192" y="720"/>
              <a:ext cx="2112" cy="40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>
                  <a:latin typeface="Calibri" pitchFamily="34" charset="0"/>
                  <a:cs typeface="Calibri" pitchFamily="34" charset="0"/>
                </a:rPr>
                <a:t>Ruimtetijd coordinaten zijn systeem afhankelijk</a:t>
              </a:r>
              <a:endParaRPr lang="nl-NL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894989" name="Picture 1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36" y="816"/>
              <a:ext cx="994" cy="293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</p:pic>
      </p:grpSp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304800" y="2209800"/>
            <a:ext cx="8382000" cy="403225"/>
            <a:chOff x="192" y="1392"/>
            <a:chExt cx="5280" cy="254"/>
          </a:xfrm>
        </p:grpSpPr>
        <p:sp>
          <p:nvSpPr>
            <p:cNvPr id="58389" name="Text Box 10"/>
            <p:cNvSpPr txBox="1">
              <a:spLocks noChangeArrowheads="1"/>
            </p:cNvSpPr>
            <p:nvPr/>
          </p:nvSpPr>
          <p:spPr bwMode="auto">
            <a:xfrm>
              <a:off x="192" y="1392"/>
              <a:ext cx="1392" cy="23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>
                  <a:latin typeface="Calibri" pitchFamily="34" charset="0"/>
                  <a:cs typeface="Calibri" pitchFamily="34" charset="0"/>
                </a:rPr>
                <a:t>Invariantie voor</a:t>
              </a:r>
              <a:endParaRPr lang="nl-NL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894994" name="Picture 18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776" y="1416"/>
              <a:ext cx="3696" cy="23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</p:pic>
      </p:grpSp>
      <p:grpSp>
        <p:nvGrpSpPr>
          <p:cNvPr id="4" name="Group 36"/>
          <p:cNvGrpSpPr>
            <a:grpSpLocks/>
          </p:cNvGrpSpPr>
          <p:nvPr/>
        </p:nvGrpSpPr>
        <p:grpSpPr bwMode="auto">
          <a:xfrm>
            <a:off x="304800" y="3429000"/>
            <a:ext cx="6381750" cy="447675"/>
            <a:chOff x="192" y="2160"/>
            <a:chExt cx="4020" cy="282"/>
          </a:xfrm>
        </p:grpSpPr>
        <p:sp>
          <p:nvSpPr>
            <p:cNvPr id="58387" name="Text Box 20"/>
            <p:cNvSpPr txBox="1">
              <a:spLocks noChangeArrowheads="1"/>
            </p:cNvSpPr>
            <p:nvPr/>
          </p:nvSpPr>
          <p:spPr bwMode="auto">
            <a:xfrm>
              <a:off x="192" y="2160"/>
              <a:ext cx="3264" cy="23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>
                  <a:latin typeface="Calibri" pitchFamily="34" charset="0"/>
                  <a:cs typeface="Calibri" pitchFamily="34" charset="0"/>
                </a:rPr>
                <a:t>Analoog zoeken we een uitdrukking als</a:t>
              </a:r>
              <a:endParaRPr lang="nl-NL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58388" name="Picture 2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474" y="2196"/>
              <a:ext cx="738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38"/>
          <p:cNvGrpSpPr>
            <a:grpSpLocks/>
          </p:cNvGrpSpPr>
          <p:nvPr/>
        </p:nvGrpSpPr>
        <p:grpSpPr bwMode="auto">
          <a:xfrm>
            <a:off x="304800" y="5257800"/>
            <a:ext cx="6018213" cy="1460500"/>
            <a:chOff x="192" y="3312"/>
            <a:chExt cx="3791" cy="920"/>
          </a:xfrm>
        </p:grpSpPr>
        <p:pic>
          <p:nvPicPr>
            <p:cNvPr id="58385" name="Picture 2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920" y="3312"/>
              <a:ext cx="2063" cy="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8386" name="Text Box 24"/>
            <p:cNvSpPr txBox="1">
              <a:spLocks noChangeArrowheads="1"/>
            </p:cNvSpPr>
            <p:nvPr/>
          </p:nvSpPr>
          <p:spPr bwMode="auto">
            <a:xfrm>
              <a:off x="192" y="3456"/>
              <a:ext cx="1920" cy="23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>
                  <a:latin typeface="Calibri" pitchFamily="34" charset="0"/>
                  <a:cs typeface="Calibri" pitchFamily="34" charset="0"/>
                </a:rPr>
                <a:t>Met metrische tensor</a:t>
              </a:r>
              <a:endParaRPr lang="nl-NL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6" name="Group 24"/>
          <p:cNvGrpSpPr>
            <a:grpSpLocks/>
          </p:cNvGrpSpPr>
          <p:nvPr/>
        </p:nvGrpSpPr>
        <p:grpSpPr bwMode="auto">
          <a:xfrm>
            <a:off x="304800" y="4114800"/>
            <a:ext cx="8382000" cy="920750"/>
            <a:chOff x="304800" y="4114800"/>
            <a:chExt cx="8382000" cy="920750"/>
          </a:xfrm>
        </p:grpSpPr>
        <p:sp>
          <p:nvSpPr>
            <p:cNvPr id="58383" name="Text Box 23"/>
            <p:cNvSpPr txBox="1">
              <a:spLocks noChangeArrowheads="1"/>
            </p:cNvSpPr>
            <p:nvPr/>
          </p:nvSpPr>
          <p:spPr bwMode="auto">
            <a:xfrm>
              <a:off x="304800" y="4274403"/>
              <a:ext cx="4800600" cy="6463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>
                  <a:latin typeface="Calibri" pitchFamily="34" charset="0"/>
                  <a:cs typeface="Calibri" pitchFamily="34" charset="0"/>
                </a:rPr>
                <a:t>Hiervoor schrijven we de invariant </a:t>
              </a:r>
              <a:r>
                <a:rPr lang="en-US" i="1">
                  <a:latin typeface="Calibri" pitchFamily="34" charset="0"/>
                  <a:cs typeface="Calibri" pitchFamily="34" charset="0"/>
                </a:rPr>
                <a:t>I</a:t>
              </a:r>
              <a:r>
                <a:rPr lang="en-US">
                  <a:latin typeface="Calibri" pitchFamily="34" charset="0"/>
                  <a:cs typeface="Calibri" pitchFamily="34" charset="0"/>
                </a:rPr>
                <a:t>                      als een dubbelsom</a:t>
              </a:r>
              <a:endParaRPr lang="nl-NL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895009" name="Picture 33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227638" y="4114800"/>
              <a:ext cx="3459162" cy="92075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</p:pic>
      </p:grpSp>
      <p:grpSp>
        <p:nvGrpSpPr>
          <p:cNvPr id="7" name="Group 23"/>
          <p:cNvGrpSpPr>
            <a:grpSpLocks/>
          </p:cNvGrpSpPr>
          <p:nvPr/>
        </p:nvGrpSpPr>
        <p:grpSpPr bwMode="auto">
          <a:xfrm>
            <a:off x="304800" y="2819400"/>
            <a:ext cx="6086475" cy="409575"/>
            <a:chOff x="304800" y="2819400"/>
            <a:chExt cx="6086475" cy="409575"/>
          </a:xfrm>
        </p:grpSpPr>
        <p:sp>
          <p:nvSpPr>
            <p:cNvPr id="58381" name="Text Box 19"/>
            <p:cNvSpPr txBox="1">
              <a:spLocks noChangeArrowheads="1"/>
            </p:cNvSpPr>
            <p:nvPr/>
          </p:nvSpPr>
          <p:spPr bwMode="auto">
            <a:xfrm>
              <a:off x="304800" y="2819400"/>
              <a:ext cx="3733800" cy="369332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>
                  <a:latin typeface="Calibri" pitchFamily="34" charset="0"/>
                  <a:cs typeface="Calibri" pitchFamily="34" charset="0"/>
                </a:rPr>
                <a:t>Net als </a:t>
              </a:r>
              <a:r>
                <a:rPr lang="en-US" i="1">
                  <a:latin typeface="Calibri" pitchFamily="34" charset="0"/>
                  <a:cs typeface="Calibri" pitchFamily="34" charset="0"/>
                </a:rPr>
                <a:t>r</a:t>
              </a:r>
              <a:r>
                <a:rPr lang="en-US" i="1" baseline="30000">
                  <a:latin typeface="Calibri" pitchFamily="34" charset="0"/>
                  <a:cs typeface="Calibri" pitchFamily="34" charset="0"/>
                </a:rPr>
                <a:t>2</a:t>
              </a:r>
              <a:r>
                <a:rPr lang="en-US">
                  <a:latin typeface="Calibri" pitchFamily="34" charset="0"/>
                  <a:cs typeface="Calibri" pitchFamily="34" charset="0"/>
                </a:rPr>
                <a:t> voor rotaties in R3</a:t>
              </a:r>
              <a:endParaRPr lang="nl-NL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58382" name="Picture 2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171950" y="2886075"/>
              <a:ext cx="2219325" cy="342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48434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394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nl-NL" sz="1400"/>
          </a:p>
        </p:txBody>
      </p:sp>
      <p:sp>
        <p:nvSpPr>
          <p:cNvPr id="35846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Co- </a:t>
            </a: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en</a:t>
            </a:r>
            <a:r>
              <a:rPr lang="en-US" i="1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 </a:t>
            </a: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contravariante</a:t>
            </a:r>
            <a:r>
              <a:rPr lang="en-US" i="1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 </a:t>
            </a: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vectoren</a:t>
            </a:r>
            <a:endParaRPr lang="nl-NL" i="1" kern="1200" dirty="0">
              <a:solidFill>
                <a:srgbClr val="000099"/>
              </a:solidFill>
              <a:latin typeface="Calibri" panose="020F0502020204030204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304800" y="3352800"/>
            <a:ext cx="3611563" cy="1447800"/>
            <a:chOff x="192" y="2112"/>
            <a:chExt cx="2275" cy="912"/>
          </a:xfrm>
        </p:grpSpPr>
        <p:sp>
          <p:nvSpPr>
            <p:cNvPr id="59407" name="Text Box 16"/>
            <p:cNvSpPr txBox="1">
              <a:spLocks noChangeArrowheads="1"/>
            </p:cNvSpPr>
            <p:nvPr/>
          </p:nvSpPr>
          <p:spPr bwMode="auto">
            <a:xfrm>
              <a:off x="192" y="2112"/>
              <a:ext cx="1008" cy="23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>
                  <a:latin typeface="Calibri" pitchFamily="34" charset="0"/>
                  <a:cs typeface="Calibri" pitchFamily="34" charset="0"/>
                </a:rPr>
                <a:t>Invariant</a:t>
              </a:r>
              <a:endParaRPr lang="nl-NL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59408" name="Picture 19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88" y="2444"/>
              <a:ext cx="2179" cy="5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304800" y="1219200"/>
            <a:ext cx="5638800" cy="457200"/>
            <a:chOff x="192" y="768"/>
            <a:chExt cx="3552" cy="288"/>
          </a:xfrm>
        </p:grpSpPr>
        <p:sp>
          <p:nvSpPr>
            <p:cNvPr id="59405" name="Text Box 18"/>
            <p:cNvSpPr txBox="1">
              <a:spLocks noChangeArrowheads="1"/>
            </p:cNvSpPr>
            <p:nvPr/>
          </p:nvSpPr>
          <p:spPr bwMode="auto">
            <a:xfrm>
              <a:off x="192" y="768"/>
              <a:ext cx="2208" cy="23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>
                  <a:latin typeface="Calibri" pitchFamily="34" charset="0"/>
                  <a:cs typeface="Calibri" pitchFamily="34" charset="0"/>
                </a:rPr>
                <a:t>Contravariante viervector</a:t>
              </a:r>
              <a:endParaRPr lang="nl-NL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897044" name="Picture 2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544" y="809"/>
              <a:ext cx="1200" cy="247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</p:pic>
      </p:grp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304800" y="1905000"/>
            <a:ext cx="5200650" cy="520700"/>
            <a:chOff x="192" y="1200"/>
            <a:chExt cx="3276" cy="328"/>
          </a:xfrm>
        </p:grpSpPr>
        <p:sp>
          <p:nvSpPr>
            <p:cNvPr id="59403" name="Text Box 21"/>
            <p:cNvSpPr txBox="1">
              <a:spLocks noChangeArrowheads="1"/>
            </p:cNvSpPr>
            <p:nvPr/>
          </p:nvSpPr>
          <p:spPr bwMode="auto">
            <a:xfrm>
              <a:off x="192" y="1206"/>
              <a:ext cx="2208" cy="23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>
                  <a:latin typeface="Calibri" pitchFamily="34" charset="0"/>
                  <a:cs typeface="Calibri" pitchFamily="34" charset="0"/>
                </a:rPr>
                <a:t>Covariante viervector</a:t>
              </a:r>
              <a:endParaRPr lang="nl-NL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897046" name="Picture 2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544" y="1200"/>
              <a:ext cx="924" cy="328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</p:pic>
      </p:grpSp>
      <p:pic>
        <p:nvPicPr>
          <p:cNvPr id="897047" name="Picture 2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5450" y="4089400"/>
            <a:ext cx="1319213" cy="5016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sp>
        <p:nvSpPr>
          <p:cNvPr id="897048" name="AutoShape 24"/>
          <p:cNvSpPr>
            <a:spLocks noChangeArrowheads="1"/>
          </p:cNvSpPr>
          <p:nvPr/>
        </p:nvSpPr>
        <p:spPr bwMode="auto">
          <a:xfrm>
            <a:off x="4267200" y="4146550"/>
            <a:ext cx="762000" cy="304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sp>
        <p:nvSpPr>
          <p:cNvPr id="897049" name="Text Box 25"/>
          <p:cNvSpPr txBox="1">
            <a:spLocks noChangeArrowheads="1"/>
          </p:cNvSpPr>
          <p:nvPr/>
        </p:nvSpPr>
        <p:spPr bwMode="auto">
          <a:xfrm>
            <a:off x="304800" y="5883275"/>
            <a:ext cx="8839200" cy="64611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Deze notatie wordt ook gebruikt voor niet-cartesische systemen en gekromde ruimten (Algemene Relativiteitstheorie)</a:t>
            </a:r>
            <a:endParaRPr lang="nl-NL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97053" name="Text Box 29"/>
          <p:cNvSpPr txBox="1">
            <a:spLocks noChangeArrowheads="1"/>
          </p:cNvSpPr>
          <p:nvPr/>
        </p:nvSpPr>
        <p:spPr bwMode="auto">
          <a:xfrm>
            <a:off x="304800" y="4892675"/>
            <a:ext cx="5562600" cy="646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Dit is de uitdrukking die we zochten.</a:t>
            </a:r>
          </a:p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De metriek is nu ingebouwd in de notatie!</a:t>
            </a:r>
            <a:endParaRPr lang="nl-NL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Copyright (C) Vrije Universiteit 2009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46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97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97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97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897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7048" grpId="0" animBg="1"/>
      <p:bldP spid="897049" grpId="0" animBg="1" autoUpdateAnimBg="0"/>
      <p:bldP spid="897053" grpId="0" animBg="1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Copyright (C) Vrije Universiteit 2009</a:t>
            </a:r>
            <a:endParaRPr lang="en-US"/>
          </a:p>
        </p:txBody>
      </p:sp>
      <p:sp useBgFill="1">
        <p:nvSpPr>
          <p:cNvPr id="60421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nl-NL"/>
          </a:p>
        </p:txBody>
      </p:sp>
      <p:sp>
        <p:nvSpPr>
          <p:cNvPr id="36870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Viervectoren</a:t>
            </a:r>
            <a:endParaRPr lang="nl-NL" i="1" kern="1200" dirty="0">
              <a:solidFill>
                <a:srgbClr val="000099"/>
              </a:solidFill>
              <a:latin typeface="Calibri" panose="020F0502020204030204" pitchFamily="34" charset="0"/>
              <a:ea typeface="+mn-ea"/>
              <a:cs typeface="Arial" pitchFamily="34" charset="0"/>
            </a:endParaRPr>
          </a:p>
        </p:txBody>
      </p:sp>
      <p:sp>
        <p:nvSpPr>
          <p:cNvPr id="899080" name="Text Box 8"/>
          <p:cNvSpPr txBox="1">
            <a:spLocks noChangeArrowheads="1"/>
          </p:cNvSpPr>
          <p:nvPr/>
        </p:nvSpPr>
        <p:spPr bwMode="auto">
          <a:xfrm>
            <a:off x="304800" y="1219200"/>
            <a:ext cx="4191000" cy="6461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Viervector </a:t>
            </a:r>
            <a:r>
              <a:rPr lang="en-US" i="1">
                <a:latin typeface="Calibri" pitchFamily="34" charset="0"/>
                <a:cs typeface="Calibri" pitchFamily="34" charset="0"/>
              </a:rPr>
              <a:t>a</a:t>
            </a:r>
            <a:r>
              <a:rPr lang="en-US" baseline="30000">
                <a:cs typeface="Calibri" pitchFamily="34" charset="0"/>
              </a:rPr>
              <a:t>m</a:t>
            </a:r>
            <a:r>
              <a:rPr lang="en-US" baseline="30000">
                <a:latin typeface="Calibri" pitchFamily="34" charset="0"/>
                <a:cs typeface="Calibri" pitchFamily="34" charset="0"/>
              </a:rPr>
              <a:t> </a:t>
            </a:r>
            <a:r>
              <a:rPr lang="en-US">
                <a:latin typeface="Calibri" pitchFamily="34" charset="0"/>
                <a:cs typeface="Calibri" pitchFamily="34" charset="0"/>
              </a:rPr>
              <a:t>(contravariant)  transformeert als </a:t>
            </a:r>
            <a:r>
              <a:rPr lang="en-US" i="1">
                <a:latin typeface="Calibri" pitchFamily="34" charset="0"/>
                <a:cs typeface="Calibri" pitchFamily="34" charset="0"/>
              </a:rPr>
              <a:t>x</a:t>
            </a:r>
            <a:r>
              <a:rPr lang="en-US" baseline="30000">
                <a:cs typeface="Calibri" pitchFamily="34" charset="0"/>
              </a:rPr>
              <a:t>m</a:t>
            </a:r>
            <a:r>
              <a:rPr lang="en-US">
                <a:latin typeface="Calibri" pitchFamily="34" charset="0"/>
                <a:cs typeface="Calibri" pitchFamily="34" charset="0"/>
              </a:rPr>
              <a:t> </a:t>
            </a:r>
            <a:endParaRPr lang="nl-NL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899089" name="Picture 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981200"/>
            <a:ext cx="1658938" cy="45243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pic>
        <p:nvPicPr>
          <p:cNvPr id="899092" name="Picture 2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258888"/>
            <a:ext cx="1676400" cy="493712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228600" y="2819400"/>
            <a:ext cx="5926138" cy="665163"/>
            <a:chOff x="144" y="1776"/>
            <a:chExt cx="3733" cy="419"/>
          </a:xfrm>
        </p:grpSpPr>
        <p:sp>
          <p:nvSpPr>
            <p:cNvPr id="60445" name="Text Box 16"/>
            <p:cNvSpPr txBox="1">
              <a:spLocks noChangeArrowheads="1"/>
            </p:cNvSpPr>
            <p:nvPr/>
          </p:nvSpPr>
          <p:spPr bwMode="auto">
            <a:xfrm>
              <a:off x="144" y="1776"/>
              <a:ext cx="2352" cy="40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>
                  <a:latin typeface="Calibri" pitchFamily="34" charset="0"/>
                  <a:cs typeface="Calibri" pitchFamily="34" charset="0"/>
                </a:rPr>
                <a:t>We associeren hiermee een covariante viervector</a:t>
              </a:r>
              <a:endParaRPr lang="nl-NL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899093" name="Picture 21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976" y="1920"/>
              <a:ext cx="901" cy="275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</p:pic>
      </p:grpSp>
      <p:sp>
        <p:nvSpPr>
          <p:cNvPr id="899094" name="Text Box 22"/>
          <p:cNvSpPr txBox="1">
            <a:spLocks noChangeArrowheads="1"/>
          </p:cNvSpPr>
          <p:nvPr/>
        </p:nvSpPr>
        <p:spPr bwMode="auto">
          <a:xfrm>
            <a:off x="6553200" y="2971800"/>
            <a:ext cx="2590800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Ruimte componenten krijgen een minteken</a:t>
            </a:r>
            <a:endParaRPr lang="nl-NL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" name="Group 37"/>
          <p:cNvGrpSpPr>
            <a:grpSpLocks/>
          </p:cNvGrpSpPr>
          <p:nvPr/>
        </p:nvGrpSpPr>
        <p:grpSpPr bwMode="auto">
          <a:xfrm>
            <a:off x="228600" y="3733800"/>
            <a:ext cx="3144838" cy="474663"/>
            <a:chOff x="144" y="2352"/>
            <a:chExt cx="1981" cy="299"/>
          </a:xfrm>
        </p:grpSpPr>
        <p:sp>
          <p:nvSpPr>
            <p:cNvPr id="60443" name="Text Box 23"/>
            <p:cNvSpPr txBox="1">
              <a:spLocks noChangeArrowheads="1"/>
            </p:cNvSpPr>
            <p:nvPr/>
          </p:nvSpPr>
          <p:spPr bwMode="auto">
            <a:xfrm>
              <a:off x="144" y="2362"/>
              <a:ext cx="1008" cy="23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>
                  <a:latin typeface="Calibri" pitchFamily="34" charset="0"/>
                  <a:cs typeface="Calibri" pitchFamily="34" charset="0"/>
                </a:rPr>
                <a:t>Ook geldt</a:t>
              </a:r>
              <a:endParaRPr lang="nl-NL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60444" name="Picture 2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248" y="2352"/>
              <a:ext cx="877" cy="2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228600" y="4267200"/>
            <a:ext cx="6934200" cy="685800"/>
            <a:chOff x="144" y="2688"/>
            <a:chExt cx="4368" cy="432"/>
          </a:xfrm>
        </p:grpSpPr>
        <p:sp>
          <p:nvSpPr>
            <p:cNvPr id="60439" name="Text Box 25"/>
            <p:cNvSpPr txBox="1">
              <a:spLocks noChangeArrowheads="1"/>
            </p:cNvSpPr>
            <p:nvPr/>
          </p:nvSpPr>
          <p:spPr bwMode="auto">
            <a:xfrm>
              <a:off x="144" y="2736"/>
              <a:ext cx="1008" cy="29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>
                  <a:latin typeface="Calibri" pitchFamily="34" charset="0"/>
                  <a:cs typeface="Calibri" pitchFamily="34" charset="0"/>
                </a:rPr>
                <a:t>Invariant</a:t>
              </a:r>
              <a:endParaRPr lang="nl-NL" sz="2400"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60440" name="Group 29"/>
            <p:cNvGrpSpPr>
              <a:grpSpLocks/>
            </p:cNvGrpSpPr>
            <p:nvPr/>
          </p:nvGrpSpPr>
          <p:grpSpPr bwMode="auto">
            <a:xfrm>
              <a:off x="1237" y="2688"/>
              <a:ext cx="3275" cy="432"/>
              <a:chOff x="1237" y="2688"/>
              <a:chExt cx="3275" cy="432"/>
            </a:xfrm>
          </p:grpSpPr>
          <p:pic>
            <p:nvPicPr>
              <p:cNvPr id="60441" name="Picture 26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237" y="2744"/>
                <a:ext cx="3179" cy="3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0442" name="Rectangle 28"/>
              <p:cNvSpPr>
                <a:spLocks noChangeArrowheads="1"/>
              </p:cNvSpPr>
              <p:nvPr/>
            </p:nvSpPr>
            <p:spPr bwMode="auto">
              <a:xfrm>
                <a:off x="4320" y="2688"/>
                <a:ext cx="192" cy="43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nl-NL"/>
              </a:p>
            </p:txBody>
          </p:sp>
        </p:grpSp>
      </p:grpSp>
      <p:grpSp>
        <p:nvGrpSpPr>
          <p:cNvPr id="6" name="Group 39"/>
          <p:cNvGrpSpPr>
            <a:grpSpLocks/>
          </p:cNvGrpSpPr>
          <p:nvPr/>
        </p:nvGrpSpPr>
        <p:grpSpPr bwMode="auto">
          <a:xfrm>
            <a:off x="228600" y="4953000"/>
            <a:ext cx="3941763" cy="446088"/>
            <a:chOff x="144" y="3120"/>
            <a:chExt cx="2483" cy="281"/>
          </a:xfrm>
        </p:grpSpPr>
        <p:sp>
          <p:nvSpPr>
            <p:cNvPr id="60437" name="Text Box 27"/>
            <p:cNvSpPr txBox="1">
              <a:spLocks noChangeArrowheads="1"/>
            </p:cNvSpPr>
            <p:nvPr/>
          </p:nvSpPr>
          <p:spPr bwMode="auto">
            <a:xfrm>
              <a:off x="144" y="3120"/>
              <a:ext cx="1392" cy="23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>
                  <a:latin typeface="Calibri" pitchFamily="34" charset="0"/>
                  <a:cs typeface="Calibri" pitchFamily="34" charset="0"/>
                </a:rPr>
                <a:t>Scalar product</a:t>
              </a:r>
              <a:endParaRPr lang="nl-NL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899102" name="Picture 30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680" y="3120"/>
              <a:ext cx="947" cy="281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</p:pic>
      </p:grpSp>
      <p:pic>
        <p:nvPicPr>
          <p:cNvPr id="899103" name="Picture 3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88013" y="4953000"/>
            <a:ext cx="2389187" cy="4746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sp>
        <p:nvSpPr>
          <p:cNvPr id="899104" name="AutoShape 32"/>
          <p:cNvSpPr>
            <a:spLocks noChangeArrowheads="1"/>
          </p:cNvSpPr>
          <p:nvPr/>
        </p:nvSpPr>
        <p:spPr bwMode="auto">
          <a:xfrm>
            <a:off x="4572000" y="5029200"/>
            <a:ext cx="762000" cy="304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grpSp>
        <p:nvGrpSpPr>
          <p:cNvPr id="7" name="Group 40"/>
          <p:cNvGrpSpPr>
            <a:grpSpLocks/>
          </p:cNvGrpSpPr>
          <p:nvPr/>
        </p:nvGrpSpPr>
        <p:grpSpPr bwMode="auto">
          <a:xfrm>
            <a:off x="228600" y="5791200"/>
            <a:ext cx="4397375" cy="503238"/>
            <a:chOff x="144" y="3648"/>
            <a:chExt cx="2770" cy="317"/>
          </a:xfrm>
        </p:grpSpPr>
        <p:sp>
          <p:nvSpPr>
            <p:cNvPr id="60435" name="Text Box 33"/>
            <p:cNvSpPr txBox="1">
              <a:spLocks noChangeArrowheads="1"/>
            </p:cNvSpPr>
            <p:nvPr/>
          </p:nvSpPr>
          <p:spPr bwMode="auto">
            <a:xfrm>
              <a:off x="144" y="3648"/>
              <a:ext cx="912" cy="233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>
                  <a:latin typeface="Calibri" pitchFamily="34" charset="0"/>
                  <a:cs typeface="Calibri" pitchFamily="34" charset="0"/>
                </a:rPr>
                <a:t>Er geldt</a:t>
              </a:r>
              <a:endParaRPr lang="nl-NL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60436" name="Picture 34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200" y="3678"/>
              <a:ext cx="1714" cy="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99107" name="Picture 3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800600" y="5638800"/>
            <a:ext cx="4160838" cy="10604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</p:spTree>
    <p:extLst>
      <p:ext uri="{BB962C8B-B14F-4D97-AF65-F5344CB8AC3E}">
        <p14:creationId xmlns:p14="http://schemas.microsoft.com/office/powerpoint/2010/main" val="140236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99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899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99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899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899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899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9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899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9080" grpId="0" animBg="1" autoUpdateAnimBg="0"/>
      <p:bldP spid="899094" grpId="0" animBg="1" autoUpdateAnimBg="0"/>
      <p:bldP spid="89910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Copyright (C) Vrije Universiteit 2009</a:t>
            </a:r>
            <a:endParaRPr lang="en-US"/>
          </a:p>
        </p:txBody>
      </p:sp>
      <p:sp useBgFill="1">
        <p:nvSpPr>
          <p:cNvPr id="61445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nl-NL"/>
          </a:p>
        </p:txBody>
      </p:sp>
      <p:sp>
        <p:nvSpPr>
          <p:cNvPr id="47110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Snelheid</a:t>
            </a:r>
            <a:endParaRPr lang="nl-NL" i="1" kern="1200" dirty="0">
              <a:solidFill>
                <a:srgbClr val="000099"/>
              </a:solidFill>
              <a:latin typeface="Calibri" panose="020F0502020204030204" pitchFamily="34" charset="0"/>
              <a:ea typeface="+mn-ea"/>
              <a:cs typeface="Arial" pitchFamily="34" charset="0"/>
            </a:endParaRPr>
          </a:p>
        </p:txBody>
      </p:sp>
      <p:sp>
        <p:nvSpPr>
          <p:cNvPr id="901124" name="Text Box 4"/>
          <p:cNvSpPr txBox="1">
            <a:spLocks noChangeArrowheads="1"/>
          </p:cNvSpPr>
          <p:nvPr/>
        </p:nvSpPr>
        <p:spPr bwMode="auto">
          <a:xfrm>
            <a:off x="304800" y="1219200"/>
            <a:ext cx="6477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Snelheid van een deeltje t.o.v. het LAB: afstand gedeeld door tijd (beide gemeten in het LAB) </a:t>
            </a:r>
            <a:endParaRPr lang="nl-NL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01130" name="Text Box 10"/>
          <p:cNvSpPr txBox="1">
            <a:spLocks noChangeArrowheads="1"/>
          </p:cNvSpPr>
          <p:nvPr/>
        </p:nvSpPr>
        <p:spPr bwMode="auto">
          <a:xfrm>
            <a:off x="4267200" y="3505200"/>
            <a:ext cx="3276600" cy="36671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Een hybride grootheid. Er geldt</a:t>
            </a:r>
            <a:endParaRPr lang="nl-NL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01143" name="AutoShape 23"/>
          <p:cNvSpPr>
            <a:spLocks noChangeArrowheads="1"/>
          </p:cNvSpPr>
          <p:nvPr/>
        </p:nvSpPr>
        <p:spPr bwMode="auto">
          <a:xfrm>
            <a:off x="4267200" y="5295900"/>
            <a:ext cx="762000" cy="304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7010400" y="1066800"/>
            <a:ext cx="1371600" cy="990600"/>
            <a:chOff x="4416" y="672"/>
            <a:chExt cx="864" cy="624"/>
          </a:xfrm>
        </p:grpSpPr>
        <p:pic>
          <p:nvPicPr>
            <p:cNvPr id="61466" name="Picture 28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16" y="768"/>
              <a:ext cx="784" cy="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467" name="Rectangle 29"/>
            <p:cNvSpPr>
              <a:spLocks noChangeArrowheads="1"/>
            </p:cNvSpPr>
            <p:nvPr/>
          </p:nvSpPr>
          <p:spPr bwMode="auto">
            <a:xfrm>
              <a:off x="5136" y="672"/>
              <a:ext cx="144" cy="62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nl-NL"/>
            </a:p>
          </p:txBody>
        </p:sp>
      </p:grpSp>
      <p:sp>
        <p:nvSpPr>
          <p:cNvPr id="901151" name="Text Box 31"/>
          <p:cNvSpPr txBox="1">
            <a:spLocks noChangeArrowheads="1"/>
          </p:cNvSpPr>
          <p:nvPr/>
        </p:nvSpPr>
        <p:spPr bwMode="auto">
          <a:xfrm>
            <a:off x="304800" y="2225675"/>
            <a:ext cx="6477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Proper snelheid: afstand in LAB gedeeld door eigentijd (gemeten met klok van het deeltje) </a:t>
            </a:r>
            <a:endParaRPr lang="nl-NL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01152" name="Picture 3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85000" y="2286000"/>
            <a:ext cx="1244600" cy="762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grpSp>
        <p:nvGrpSpPr>
          <p:cNvPr id="3" name="Group 35"/>
          <p:cNvGrpSpPr>
            <a:grpSpLocks/>
          </p:cNvGrpSpPr>
          <p:nvPr/>
        </p:nvGrpSpPr>
        <p:grpSpPr bwMode="auto">
          <a:xfrm>
            <a:off x="7391400" y="3352800"/>
            <a:ext cx="1219200" cy="609600"/>
            <a:chOff x="4656" y="2112"/>
            <a:chExt cx="768" cy="384"/>
          </a:xfrm>
        </p:grpSpPr>
        <p:pic>
          <p:nvPicPr>
            <p:cNvPr id="61464" name="Picture 3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56" y="2208"/>
              <a:ext cx="668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465" name="Rectangle 34"/>
            <p:cNvSpPr>
              <a:spLocks noChangeArrowheads="1"/>
            </p:cNvSpPr>
            <p:nvPr/>
          </p:nvSpPr>
          <p:spPr bwMode="auto">
            <a:xfrm>
              <a:off x="5280" y="2112"/>
              <a:ext cx="144" cy="38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nl-NL"/>
            </a:p>
          </p:txBody>
        </p:sp>
      </p:grp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304800" y="3886200"/>
            <a:ext cx="3411538" cy="754063"/>
            <a:chOff x="192" y="2448"/>
            <a:chExt cx="2149" cy="475"/>
          </a:xfrm>
        </p:grpSpPr>
        <p:sp>
          <p:nvSpPr>
            <p:cNvPr id="61462" name="Text Box 36"/>
            <p:cNvSpPr txBox="1">
              <a:spLocks noChangeArrowheads="1"/>
            </p:cNvSpPr>
            <p:nvPr/>
          </p:nvSpPr>
          <p:spPr bwMode="auto">
            <a:xfrm>
              <a:off x="192" y="2554"/>
              <a:ext cx="1104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>
                  <a:latin typeface="Calibri" pitchFamily="34" charset="0"/>
                  <a:cs typeface="Calibri" pitchFamily="34" charset="0"/>
                </a:rPr>
                <a:t>viersnelheid </a:t>
              </a:r>
              <a:endParaRPr lang="nl-NL" sz="2400">
                <a:latin typeface="Calibri" pitchFamily="34" charset="0"/>
                <a:cs typeface="Calibri" pitchFamily="34" charset="0"/>
              </a:endParaRPr>
            </a:p>
          </p:txBody>
        </p:sp>
        <p:pic>
          <p:nvPicPr>
            <p:cNvPr id="901157" name="Picture 3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440" y="2448"/>
              <a:ext cx="901" cy="475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/>
              </a:outerShdw>
            </a:effectLst>
          </p:spPr>
        </p:pic>
      </p:grpSp>
      <p:pic>
        <p:nvPicPr>
          <p:cNvPr id="901159" name="Picture 3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" y="5029200"/>
            <a:ext cx="3200400" cy="84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2"/>
          <p:cNvGrpSpPr>
            <a:grpSpLocks/>
          </p:cNvGrpSpPr>
          <p:nvPr/>
        </p:nvGrpSpPr>
        <p:grpSpPr bwMode="auto">
          <a:xfrm>
            <a:off x="5867400" y="5181600"/>
            <a:ext cx="2514600" cy="533400"/>
            <a:chOff x="3696" y="3264"/>
            <a:chExt cx="1584" cy="336"/>
          </a:xfrm>
        </p:grpSpPr>
        <p:pic>
          <p:nvPicPr>
            <p:cNvPr id="61460" name="Picture 40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696" y="3318"/>
              <a:ext cx="1505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461" name="Rectangle 41"/>
            <p:cNvSpPr>
              <a:spLocks noChangeArrowheads="1"/>
            </p:cNvSpPr>
            <p:nvPr/>
          </p:nvSpPr>
          <p:spPr bwMode="auto">
            <a:xfrm>
              <a:off x="5136" y="3264"/>
              <a:ext cx="144" cy="33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nl-NL"/>
            </a:p>
          </p:txBody>
        </p:sp>
      </p:grpSp>
      <p:grpSp>
        <p:nvGrpSpPr>
          <p:cNvPr id="6" name="Group 45"/>
          <p:cNvGrpSpPr>
            <a:grpSpLocks/>
          </p:cNvGrpSpPr>
          <p:nvPr/>
        </p:nvGrpSpPr>
        <p:grpSpPr bwMode="auto">
          <a:xfrm>
            <a:off x="304800" y="6096000"/>
            <a:ext cx="7716838" cy="484188"/>
            <a:chOff x="192" y="3840"/>
            <a:chExt cx="4861" cy="305"/>
          </a:xfrm>
        </p:grpSpPr>
        <p:pic>
          <p:nvPicPr>
            <p:cNvPr id="61458" name="Picture 43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200" y="3840"/>
              <a:ext cx="3853" cy="3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1459" name="Text Box 44"/>
            <p:cNvSpPr txBox="1">
              <a:spLocks noChangeArrowheads="1"/>
            </p:cNvSpPr>
            <p:nvPr/>
          </p:nvSpPr>
          <p:spPr bwMode="auto">
            <a:xfrm>
              <a:off x="192" y="3840"/>
              <a:ext cx="81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>
                  <a:latin typeface="Calibri" pitchFamily="34" charset="0"/>
                  <a:cs typeface="Calibri" pitchFamily="34" charset="0"/>
                </a:rPr>
                <a:t>Er geldt </a:t>
              </a:r>
              <a:endParaRPr lang="nl-NL">
                <a:latin typeface="Calibri" pitchFamily="34" charset="0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7142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01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01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01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01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901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90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24" grpId="0"/>
      <p:bldP spid="901130" grpId="0" animBg="1" autoUpdateAnimBg="0"/>
      <p:bldP spid="901143" grpId="0" animBg="1"/>
      <p:bldP spid="901151" grpId="0" animBg="1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3202" name="Picture 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3962400"/>
            <a:ext cx="1430338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62467" name="Rectangle 2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nl-NL"/>
          </a:p>
        </p:txBody>
      </p:sp>
      <p:sp>
        <p:nvSpPr>
          <p:cNvPr id="48135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Impuls</a:t>
            </a:r>
            <a:r>
              <a:rPr lang="en-US" i="1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 </a:t>
            </a: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en</a:t>
            </a:r>
            <a:r>
              <a:rPr lang="en-US" i="1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 </a:t>
            </a: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energie</a:t>
            </a:r>
            <a:endParaRPr lang="nl-NL" i="1" kern="1200" dirty="0">
              <a:solidFill>
                <a:srgbClr val="000099"/>
              </a:solidFill>
              <a:latin typeface="Calibri" panose="020F0502020204030204" pitchFamily="34" charset="0"/>
              <a:ea typeface="+mn-ea"/>
              <a:cs typeface="Arial" pitchFamily="34" charset="0"/>
            </a:endParaRPr>
          </a:p>
        </p:txBody>
      </p:sp>
      <p:sp>
        <p:nvSpPr>
          <p:cNvPr id="903172" name="Text Box 4"/>
          <p:cNvSpPr txBox="1">
            <a:spLocks noChangeArrowheads="1"/>
          </p:cNvSpPr>
          <p:nvPr/>
        </p:nvSpPr>
        <p:spPr bwMode="auto">
          <a:xfrm>
            <a:off x="228600" y="2390775"/>
            <a:ext cx="457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Definieer relativistische impuls als</a:t>
            </a:r>
            <a:endParaRPr lang="nl-NL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03173" name="Text Box 5"/>
          <p:cNvSpPr txBox="1">
            <a:spLocks noChangeArrowheads="1"/>
          </p:cNvSpPr>
          <p:nvPr/>
        </p:nvSpPr>
        <p:spPr bwMode="auto">
          <a:xfrm>
            <a:off x="4114800" y="1371600"/>
            <a:ext cx="3657600" cy="366713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Indien behouden in </a:t>
            </a:r>
            <a:r>
              <a:rPr lang="en-US" i="1">
                <a:latin typeface="Calibri" pitchFamily="34" charset="0"/>
                <a:cs typeface="Calibri" pitchFamily="34" charset="0"/>
              </a:rPr>
              <a:t>S</a:t>
            </a:r>
            <a:r>
              <a:rPr lang="en-US">
                <a:latin typeface="Calibri" pitchFamily="34" charset="0"/>
                <a:cs typeface="Calibri" pitchFamily="34" charset="0"/>
              </a:rPr>
              <a:t> dan niet in </a:t>
            </a:r>
            <a:r>
              <a:rPr lang="en-US" i="1">
                <a:latin typeface="Calibri" pitchFamily="34" charset="0"/>
                <a:cs typeface="Calibri" pitchFamily="34" charset="0"/>
              </a:rPr>
              <a:t>S'</a:t>
            </a:r>
            <a:endParaRPr lang="nl-NL" i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03174" name="AutoShape 6"/>
          <p:cNvSpPr>
            <a:spLocks noChangeArrowheads="1"/>
          </p:cNvSpPr>
          <p:nvPr/>
        </p:nvSpPr>
        <p:spPr bwMode="auto">
          <a:xfrm>
            <a:off x="4991100" y="3324225"/>
            <a:ext cx="762000" cy="304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pic>
        <p:nvPicPr>
          <p:cNvPr id="903193" name="Picture 2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0838" y="2390775"/>
            <a:ext cx="1503362" cy="4921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sp>
        <p:nvSpPr>
          <p:cNvPr id="903194" name="Text Box 26"/>
          <p:cNvSpPr txBox="1">
            <a:spLocks noChangeArrowheads="1"/>
          </p:cNvSpPr>
          <p:nvPr/>
        </p:nvSpPr>
        <p:spPr bwMode="auto">
          <a:xfrm>
            <a:off x="228600" y="3228975"/>
            <a:ext cx="3581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Ruimtelijke componenten</a:t>
            </a:r>
            <a:endParaRPr lang="nl-NL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03195" name="Picture 2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19500" y="3276600"/>
            <a:ext cx="1244600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6057900" y="2895600"/>
            <a:ext cx="3048000" cy="1066800"/>
            <a:chOff x="3504" y="1056"/>
            <a:chExt cx="1920" cy="672"/>
          </a:xfrm>
        </p:grpSpPr>
        <p:pic>
          <p:nvPicPr>
            <p:cNvPr id="62490" name="Picture 2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504" y="1211"/>
              <a:ext cx="1807" cy="4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491" name="Rectangle 29"/>
            <p:cNvSpPr>
              <a:spLocks noChangeArrowheads="1"/>
            </p:cNvSpPr>
            <p:nvPr/>
          </p:nvSpPr>
          <p:spPr bwMode="auto">
            <a:xfrm>
              <a:off x="5232" y="1056"/>
              <a:ext cx="192" cy="67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nl-NL"/>
            </a:p>
          </p:txBody>
        </p:sp>
      </p:grpSp>
      <p:sp>
        <p:nvSpPr>
          <p:cNvPr id="903200" name="Text Box 32"/>
          <p:cNvSpPr txBox="1">
            <a:spLocks noChangeArrowheads="1"/>
          </p:cNvSpPr>
          <p:nvPr/>
        </p:nvSpPr>
        <p:spPr bwMode="auto">
          <a:xfrm>
            <a:off x="228600" y="1371600"/>
            <a:ext cx="350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Klassieke impuls </a:t>
            </a:r>
            <a:r>
              <a:rPr lang="en-US" b="1" i="1">
                <a:latin typeface="Calibri" pitchFamily="34" charset="0"/>
                <a:cs typeface="Calibri" pitchFamily="34" charset="0"/>
              </a:rPr>
              <a:t>p</a:t>
            </a:r>
            <a:r>
              <a:rPr lang="en-US" i="1">
                <a:latin typeface="Calibri" pitchFamily="34" charset="0"/>
                <a:cs typeface="Calibri" pitchFamily="34" charset="0"/>
              </a:rPr>
              <a:t> = m</a:t>
            </a:r>
            <a:r>
              <a:rPr lang="en-US" b="1" i="1">
                <a:latin typeface="Calibri" pitchFamily="34" charset="0"/>
                <a:cs typeface="Calibri" pitchFamily="34" charset="0"/>
              </a:rPr>
              <a:t>v</a:t>
            </a:r>
            <a:endParaRPr lang="nl-NL" b="1" i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03201" name="Text Box 33"/>
          <p:cNvSpPr txBox="1">
            <a:spLocks noChangeArrowheads="1"/>
          </p:cNvSpPr>
          <p:nvPr/>
        </p:nvSpPr>
        <p:spPr bwMode="auto">
          <a:xfrm>
            <a:off x="228600" y="3962400"/>
            <a:ext cx="335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Tijdachtige component</a:t>
            </a:r>
            <a:endParaRPr lang="nl-NL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03203" name="Text Box 35"/>
          <p:cNvSpPr txBox="1">
            <a:spLocks noChangeArrowheads="1"/>
          </p:cNvSpPr>
          <p:nvPr/>
        </p:nvSpPr>
        <p:spPr bwMode="auto">
          <a:xfrm>
            <a:off x="228600" y="4572000"/>
            <a:ext cx="3352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Definieer relatv. energie</a:t>
            </a:r>
            <a:endParaRPr lang="nl-NL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3533775" y="4267200"/>
            <a:ext cx="3248025" cy="1066800"/>
            <a:chOff x="2226" y="2688"/>
            <a:chExt cx="2046" cy="672"/>
          </a:xfrm>
        </p:grpSpPr>
        <p:pic>
          <p:nvPicPr>
            <p:cNvPr id="62488" name="Picture 36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226" y="2739"/>
              <a:ext cx="1993" cy="6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2489" name="Rectangle 37"/>
            <p:cNvSpPr>
              <a:spLocks noChangeArrowheads="1"/>
            </p:cNvSpPr>
            <p:nvPr/>
          </p:nvSpPr>
          <p:spPr bwMode="auto">
            <a:xfrm>
              <a:off x="4176" y="2688"/>
              <a:ext cx="96" cy="67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nl-NL"/>
            </a:p>
          </p:txBody>
        </p:sp>
      </p:grpSp>
      <p:sp>
        <p:nvSpPr>
          <p:cNvPr id="903207" name="AutoShape 39"/>
          <p:cNvSpPr>
            <a:spLocks/>
          </p:cNvSpPr>
          <p:nvPr/>
        </p:nvSpPr>
        <p:spPr bwMode="auto">
          <a:xfrm>
            <a:off x="6553200" y="4038600"/>
            <a:ext cx="381000" cy="1066800"/>
          </a:xfrm>
          <a:prstGeom prst="rightBrace">
            <a:avLst>
              <a:gd name="adj1" fmla="val 23333"/>
              <a:gd name="adj2" fmla="val 50000"/>
            </a:avLst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nl-NL"/>
          </a:p>
        </p:txBody>
      </p:sp>
      <p:pic>
        <p:nvPicPr>
          <p:cNvPr id="903208" name="Picture 4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47800" y="5791200"/>
            <a:ext cx="2684463" cy="86518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sp>
        <p:nvSpPr>
          <p:cNvPr id="903209" name="Text Box 41"/>
          <p:cNvSpPr txBox="1">
            <a:spLocks noChangeArrowheads="1"/>
          </p:cNvSpPr>
          <p:nvPr/>
        </p:nvSpPr>
        <p:spPr bwMode="auto">
          <a:xfrm>
            <a:off x="228600" y="5181600"/>
            <a:ext cx="3429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Energie-impuls viervector</a:t>
            </a:r>
            <a:endParaRPr lang="nl-NL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03210" name="Picture 4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791200" y="5791200"/>
            <a:ext cx="2795588" cy="86518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sp>
        <p:nvSpPr>
          <p:cNvPr id="903211" name="AutoShape 43"/>
          <p:cNvSpPr>
            <a:spLocks noChangeArrowheads="1"/>
          </p:cNvSpPr>
          <p:nvPr/>
        </p:nvSpPr>
        <p:spPr bwMode="auto">
          <a:xfrm>
            <a:off x="4724400" y="6096000"/>
            <a:ext cx="762000" cy="304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grpSp>
        <p:nvGrpSpPr>
          <p:cNvPr id="4" name="Group 46"/>
          <p:cNvGrpSpPr>
            <a:grpSpLocks/>
          </p:cNvGrpSpPr>
          <p:nvPr/>
        </p:nvGrpSpPr>
        <p:grpSpPr bwMode="auto">
          <a:xfrm>
            <a:off x="7086600" y="4162425"/>
            <a:ext cx="915988" cy="725488"/>
            <a:chOff x="4464" y="2622"/>
            <a:chExt cx="577" cy="457"/>
          </a:xfrm>
        </p:grpSpPr>
        <p:pic>
          <p:nvPicPr>
            <p:cNvPr id="62486" name="Picture 44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4464" y="2688"/>
              <a:ext cx="436" cy="3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487" name="Picture 45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884" y="2622"/>
              <a:ext cx="157" cy="4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Copyright (C) Vrije Universiteit 2009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67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03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03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03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03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03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903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03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903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903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903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903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903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903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7" dur="500"/>
                                        <p:tgtEl>
                                          <p:spTgt spid="903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3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903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3172" grpId="0"/>
      <p:bldP spid="903173" grpId="0" animBg="1" autoUpdateAnimBg="0"/>
      <p:bldP spid="903174" grpId="0" animBg="1"/>
      <p:bldP spid="903194" grpId="0"/>
      <p:bldP spid="903200" grpId="0"/>
      <p:bldP spid="903201" grpId="0"/>
      <p:bldP spid="903203" grpId="0"/>
      <p:bldP spid="903207" grpId="0" animBg="1"/>
      <p:bldP spid="903209" grpId="0"/>
      <p:bldP spid="903211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Copyright (C) Vrije Universiteit 2009</a:t>
            </a:r>
            <a:endParaRPr lang="en-US"/>
          </a:p>
        </p:txBody>
      </p:sp>
      <p:sp useBgFill="1">
        <p:nvSpPr>
          <p:cNvPr id="63493" name="Rectangle 3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nl-NL"/>
          </a:p>
        </p:txBody>
      </p:sp>
      <p:sp>
        <p:nvSpPr>
          <p:cNvPr id="49158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Arial" pitchFamily="34" charset="0"/>
              </a:rPr>
              <a:t>Energie</a:t>
            </a:r>
            <a:endParaRPr lang="nl-NL" i="1" kern="1200" dirty="0">
              <a:solidFill>
                <a:srgbClr val="000099"/>
              </a:solidFill>
              <a:latin typeface="Calibri" panose="020F0502020204030204" pitchFamily="34" charset="0"/>
              <a:ea typeface="+mn-ea"/>
              <a:cs typeface="Arial" pitchFamily="34" charset="0"/>
            </a:endParaRPr>
          </a:p>
        </p:txBody>
      </p:sp>
      <p:sp>
        <p:nvSpPr>
          <p:cNvPr id="905238" name="Text Box 22"/>
          <p:cNvSpPr txBox="1">
            <a:spLocks noChangeArrowheads="1"/>
          </p:cNvSpPr>
          <p:nvPr/>
        </p:nvSpPr>
        <p:spPr bwMode="auto">
          <a:xfrm>
            <a:off x="457200" y="1219200"/>
            <a:ext cx="3048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Taylor expansie levert</a:t>
            </a:r>
            <a:endParaRPr lang="nl-NL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05244" name="Picture 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905000"/>
            <a:ext cx="7850188" cy="966788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2667000" y="2076450"/>
            <a:ext cx="2962275" cy="1722438"/>
            <a:chOff x="1680" y="1308"/>
            <a:chExt cx="1866" cy="1085"/>
          </a:xfrm>
        </p:grpSpPr>
        <p:sp>
          <p:nvSpPr>
            <p:cNvPr id="63516" name="Oval 29"/>
            <p:cNvSpPr>
              <a:spLocks noChangeArrowheads="1"/>
            </p:cNvSpPr>
            <p:nvPr/>
          </p:nvSpPr>
          <p:spPr bwMode="auto">
            <a:xfrm>
              <a:off x="3090" y="1308"/>
              <a:ext cx="456" cy="438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nl-NL"/>
            </a:p>
          </p:txBody>
        </p:sp>
        <p:sp>
          <p:nvSpPr>
            <p:cNvPr id="63517" name="Line 30"/>
            <p:cNvSpPr>
              <a:spLocks noChangeShapeType="1"/>
            </p:cNvSpPr>
            <p:nvPr/>
          </p:nvSpPr>
          <p:spPr bwMode="auto">
            <a:xfrm flipV="1">
              <a:off x="3072" y="1776"/>
              <a:ext cx="192" cy="43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63518" name="Text Box 31"/>
            <p:cNvSpPr txBox="1">
              <a:spLocks noChangeArrowheads="1"/>
            </p:cNvSpPr>
            <p:nvPr/>
          </p:nvSpPr>
          <p:spPr bwMode="auto">
            <a:xfrm>
              <a:off x="1680" y="2160"/>
              <a:ext cx="1632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>
                  <a:latin typeface="Calibri" pitchFamily="34" charset="0"/>
                  <a:cs typeface="Calibri" pitchFamily="34" charset="0"/>
                </a:rPr>
                <a:t>Rustenergie van deeltje</a:t>
              </a:r>
              <a:endParaRPr lang="nl-NL"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3" name="Group 48"/>
          <p:cNvGrpSpPr>
            <a:grpSpLocks/>
          </p:cNvGrpSpPr>
          <p:nvPr/>
        </p:nvGrpSpPr>
        <p:grpSpPr bwMode="auto">
          <a:xfrm>
            <a:off x="5105400" y="1971675"/>
            <a:ext cx="2819400" cy="1824038"/>
            <a:chOff x="3216" y="1242"/>
            <a:chExt cx="1776" cy="1149"/>
          </a:xfrm>
        </p:grpSpPr>
        <p:sp>
          <p:nvSpPr>
            <p:cNvPr id="63513" name="Oval 32"/>
            <p:cNvSpPr>
              <a:spLocks noChangeArrowheads="1"/>
            </p:cNvSpPr>
            <p:nvPr/>
          </p:nvSpPr>
          <p:spPr bwMode="auto">
            <a:xfrm>
              <a:off x="3576" y="1242"/>
              <a:ext cx="600" cy="582"/>
            </a:xfrm>
            <a:prstGeom prst="ellips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nl-NL"/>
            </a:p>
          </p:txBody>
        </p:sp>
        <p:sp>
          <p:nvSpPr>
            <p:cNvPr id="63514" name="Line 33"/>
            <p:cNvSpPr>
              <a:spLocks noChangeShapeType="1"/>
            </p:cNvSpPr>
            <p:nvPr/>
          </p:nvSpPr>
          <p:spPr bwMode="auto">
            <a:xfrm flipV="1">
              <a:off x="3696" y="1872"/>
              <a:ext cx="144" cy="33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nl-NL"/>
            </a:p>
          </p:txBody>
        </p:sp>
        <p:sp>
          <p:nvSpPr>
            <p:cNvPr id="63515" name="Text Box 34"/>
            <p:cNvSpPr txBox="1">
              <a:spLocks noChangeArrowheads="1"/>
            </p:cNvSpPr>
            <p:nvPr/>
          </p:nvSpPr>
          <p:spPr bwMode="auto">
            <a:xfrm>
              <a:off x="3216" y="2160"/>
              <a:ext cx="17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>
                  <a:latin typeface="Calibri" pitchFamily="34" charset="0"/>
                  <a:cs typeface="Calibri" pitchFamily="34" charset="0"/>
                </a:rPr>
                <a:t>Klassieke kinetische energie</a:t>
              </a:r>
              <a:endParaRPr lang="nl-NL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905251" name="Text Box 35"/>
          <p:cNvSpPr txBox="1">
            <a:spLocks noChangeArrowheads="1"/>
          </p:cNvSpPr>
          <p:nvPr/>
        </p:nvSpPr>
        <p:spPr bwMode="auto">
          <a:xfrm>
            <a:off x="457200" y="3886200"/>
            <a:ext cx="4267200" cy="64135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>
                <a:latin typeface="Calibri" pitchFamily="34" charset="0"/>
                <a:cs typeface="Calibri" pitchFamily="34" charset="0"/>
              </a:rPr>
              <a:t>Merk op dat enkel veranderingen in energie relevant zijn in de klassieke mechanica!</a:t>
            </a:r>
            <a:endParaRPr lang="nl-NL" i="1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4" name="Group 49"/>
          <p:cNvGrpSpPr>
            <a:grpSpLocks/>
          </p:cNvGrpSpPr>
          <p:nvPr/>
        </p:nvGrpSpPr>
        <p:grpSpPr bwMode="auto">
          <a:xfrm>
            <a:off x="457200" y="4438650"/>
            <a:ext cx="8686800" cy="914400"/>
            <a:chOff x="288" y="2796"/>
            <a:chExt cx="5472" cy="576"/>
          </a:xfrm>
        </p:grpSpPr>
        <p:sp>
          <p:nvSpPr>
            <p:cNvPr id="63509" name="Text Box 36"/>
            <p:cNvSpPr txBox="1">
              <a:spLocks noChangeArrowheads="1"/>
            </p:cNvSpPr>
            <p:nvPr/>
          </p:nvSpPr>
          <p:spPr bwMode="auto">
            <a:xfrm>
              <a:off x="288" y="2928"/>
              <a:ext cx="268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>
                  <a:latin typeface="Calibri" pitchFamily="34" charset="0"/>
                  <a:cs typeface="Calibri" pitchFamily="34" charset="0"/>
                </a:rPr>
                <a:t>Relativistische kinetische energie</a:t>
              </a:r>
              <a:endParaRPr lang="nl-NL">
                <a:latin typeface="Calibri" pitchFamily="34" charset="0"/>
                <a:cs typeface="Calibri" pitchFamily="34" charset="0"/>
              </a:endParaRPr>
            </a:p>
          </p:txBody>
        </p:sp>
        <p:grpSp>
          <p:nvGrpSpPr>
            <p:cNvPr id="63510" name="Group 39"/>
            <p:cNvGrpSpPr>
              <a:grpSpLocks/>
            </p:cNvGrpSpPr>
            <p:nvPr/>
          </p:nvGrpSpPr>
          <p:grpSpPr bwMode="auto">
            <a:xfrm>
              <a:off x="3024" y="2796"/>
              <a:ext cx="2736" cy="576"/>
              <a:chOff x="3024" y="3216"/>
              <a:chExt cx="2736" cy="576"/>
            </a:xfrm>
          </p:grpSpPr>
          <p:pic>
            <p:nvPicPr>
              <p:cNvPr id="63511" name="Picture 37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024" y="3312"/>
                <a:ext cx="2640" cy="4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3512" name="Rectangle 38"/>
              <p:cNvSpPr>
                <a:spLocks noChangeArrowheads="1"/>
              </p:cNvSpPr>
              <p:nvPr/>
            </p:nvSpPr>
            <p:spPr bwMode="auto">
              <a:xfrm>
                <a:off x="5616" y="3216"/>
                <a:ext cx="144" cy="576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nl-NL"/>
              </a:p>
            </p:txBody>
          </p:sp>
        </p:grpSp>
      </p:grpSp>
      <p:sp>
        <p:nvSpPr>
          <p:cNvPr id="905260" name="AutoShape 44"/>
          <p:cNvSpPr>
            <a:spLocks noChangeArrowheads="1"/>
          </p:cNvSpPr>
          <p:nvPr/>
        </p:nvSpPr>
        <p:spPr bwMode="auto">
          <a:xfrm>
            <a:off x="5334000" y="6019800"/>
            <a:ext cx="762000" cy="304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nl-NL"/>
          </a:p>
        </p:txBody>
      </p:sp>
      <p:pic>
        <p:nvPicPr>
          <p:cNvPr id="905261" name="Picture 4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5943600"/>
            <a:ext cx="1171575" cy="4746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  <p:grpSp>
        <p:nvGrpSpPr>
          <p:cNvPr id="6" name="Group 50"/>
          <p:cNvGrpSpPr>
            <a:grpSpLocks/>
          </p:cNvGrpSpPr>
          <p:nvPr/>
        </p:nvGrpSpPr>
        <p:grpSpPr bwMode="auto">
          <a:xfrm>
            <a:off x="457200" y="5257800"/>
            <a:ext cx="4800600" cy="1447800"/>
            <a:chOff x="288" y="3312"/>
            <a:chExt cx="3024" cy="912"/>
          </a:xfrm>
        </p:grpSpPr>
        <p:grpSp>
          <p:nvGrpSpPr>
            <p:cNvPr id="63505" name="Group 43"/>
            <p:cNvGrpSpPr>
              <a:grpSpLocks/>
            </p:cNvGrpSpPr>
            <p:nvPr/>
          </p:nvGrpSpPr>
          <p:grpSpPr bwMode="auto">
            <a:xfrm>
              <a:off x="720" y="3552"/>
              <a:ext cx="2592" cy="672"/>
              <a:chOff x="720" y="3552"/>
              <a:chExt cx="2592" cy="672"/>
            </a:xfrm>
          </p:grpSpPr>
          <p:pic>
            <p:nvPicPr>
              <p:cNvPr id="63507" name="Picture 41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720" y="3648"/>
                <a:ext cx="2544" cy="5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63508" name="Rectangle 42"/>
              <p:cNvSpPr>
                <a:spLocks noChangeArrowheads="1"/>
              </p:cNvSpPr>
              <p:nvPr/>
            </p:nvSpPr>
            <p:spPr bwMode="auto">
              <a:xfrm>
                <a:off x="3216" y="3552"/>
                <a:ext cx="96" cy="67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nl-NL"/>
              </a:p>
            </p:txBody>
          </p:sp>
        </p:grpSp>
        <p:sp>
          <p:nvSpPr>
            <p:cNvPr id="63506" name="Text Box 40"/>
            <p:cNvSpPr txBox="1">
              <a:spLocks noChangeArrowheads="1"/>
            </p:cNvSpPr>
            <p:nvPr/>
          </p:nvSpPr>
          <p:spPr bwMode="auto">
            <a:xfrm>
              <a:off x="288" y="3312"/>
              <a:ext cx="302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US">
                  <a:latin typeface="Calibri" pitchFamily="34" charset="0"/>
                  <a:cs typeface="Calibri" pitchFamily="34" charset="0"/>
                </a:rPr>
                <a:t>Massaloze deeltjes (snelheid altijd </a:t>
              </a:r>
              <a:r>
                <a:rPr lang="en-US" i="1">
                  <a:latin typeface="Calibri" pitchFamily="34" charset="0"/>
                  <a:cs typeface="Calibri" pitchFamily="34" charset="0"/>
                </a:rPr>
                <a:t>c</a:t>
              </a:r>
              <a:r>
                <a:rPr lang="en-US">
                  <a:latin typeface="Calibri" pitchFamily="34" charset="0"/>
                  <a:cs typeface="Calibri" pitchFamily="34" charset="0"/>
                </a:rPr>
                <a:t>)</a:t>
              </a:r>
              <a:endParaRPr lang="nl-NL">
                <a:latin typeface="Calibri" pitchFamily="34" charset="0"/>
                <a:cs typeface="Calibri" pitchFamily="34" charset="0"/>
              </a:endParaRPr>
            </a:p>
          </p:txBody>
        </p:sp>
      </p:grpSp>
      <p:pic>
        <p:nvPicPr>
          <p:cNvPr id="905262" name="Picture 4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48600" y="6248400"/>
            <a:ext cx="987425" cy="436563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</p:pic>
    </p:spTree>
    <p:extLst>
      <p:ext uri="{BB962C8B-B14F-4D97-AF65-F5344CB8AC3E}">
        <p14:creationId xmlns:p14="http://schemas.microsoft.com/office/powerpoint/2010/main" val="288489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05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05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05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905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905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905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5238" grpId="0"/>
      <p:bldP spid="905251" grpId="0" animBg="1" autoUpdateAnimBg="0"/>
      <p:bldP spid="90526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4" name="Rectangle 4"/>
          <p:cNvSpPr>
            <a:spLocks noChangeArrowheads="1"/>
          </p:cNvSpPr>
          <p:nvPr/>
        </p:nvSpPr>
        <p:spPr bwMode="auto">
          <a:xfrm>
            <a:off x="0" y="0"/>
            <a:ext cx="8458200" cy="762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ctr">
              <a:defRPr sz="3200" b="1">
                <a:solidFill>
                  <a:schemeClr val="tx2"/>
                </a:solidFill>
                <a:latin typeface="Arial Rounded MT Bold" pitchFamily="34" charset="0"/>
              </a:defRPr>
            </a:lvl1pPr>
            <a:lvl2pPr algn="ctr">
              <a:defRPr sz="3200" b="1">
                <a:solidFill>
                  <a:schemeClr val="tx2"/>
                </a:solidFill>
                <a:latin typeface="Arial Rounded MT Bold" pitchFamily="34" charset="0"/>
              </a:defRPr>
            </a:lvl2pPr>
            <a:lvl3pPr algn="ctr">
              <a:defRPr sz="3200" b="1">
                <a:solidFill>
                  <a:schemeClr val="tx2"/>
                </a:solidFill>
                <a:latin typeface="Arial Rounded MT Bold" pitchFamily="34" charset="0"/>
              </a:defRPr>
            </a:lvl3pPr>
            <a:lvl4pPr algn="ctr">
              <a:defRPr sz="3200" b="1">
                <a:solidFill>
                  <a:schemeClr val="tx2"/>
                </a:solidFill>
                <a:latin typeface="Arial Rounded MT Bold" pitchFamily="34" charset="0"/>
              </a:defRPr>
            </a:lvl4pPr>
            <a:lvl5pPr algn="ctr">
              <a:defRPr sz="3200" b="1">
                <a:solidFill>
                  <a:schemeClr val="tx2"/>
                </a:solidFill>
                <a:latin typeface="Arial Rounded MT Bold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Rounded MT Bold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Rounded MT Bold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Rounded MT Bold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Rounded MT Bold" pitchFamily="34" charset="0"/>
              </a:defRPr>
            </a:lvl9pPr>
          </a:lstStyle>
          <a:p>
            <a:pPr>
              <a:defRPr/>
            </a:pPr>
            <a:r>
              <a:rPr lang="en-GB" altLang="en-US" i="1" dirty="0" smtClean="0">
                <a:solidFill>
                  <a:srgbClr val="000099"/>
                </a:solidFill>
                <a:latin typeface="Calibri" pitchFamily="34" charset="0"/>
                <a:cs typeface="Times New Roman" pitchFamily="18" charset="0"/>
              </a:rPr>
              <a:t>Lagrange </a:t>
            </a:r>
            <a:r>
              <a:rPr lang="en-GB" altLang="en-US" i="1" dirty="0" err="1" smtClean="0">
                <a:solidFill>
                  <a:srgbClr val="000099"/>
                </a:solidFill>
                <a:latin typeface="Calibri" pitchFamily="34" charset="0"/>
                <a:cs typeface="Times New Roman" pitchFamily="18" charset="0"/>
              </a:rPr>
              <a:t>formalisme</a:t>
            </a:r>
            <a:endParaRPr lang="en-US" altLang="en-US" i="1" dirty="0" smtClean="0">
              <a:solidFill>
                <a:srgbClr val="000099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>
                <a:solidFill>
                  <a:srgbClr val="000000"/>
                </a:solidFill>
              </a:rPr>
              <a:t>Copyright (C) Vrije Universiteit 2009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07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Copyright (C) Vrije Universiteit 2009</a:t>
            </a:r>
            <a:endParaRPr lang="en-US"/>
          </a:p>
        </p:txBody>
      </p:sp>
      <p:sp>
        <p:nvSpPr>
          <p:cNvPr id="14340" name="Text Box 2"/>
          <p:cNvSpPr txBox="1">
            <a:spLocks noChangeArrowheads="1"/>
          </p:cNvSpPr>
          <p:nvPr/>
        </p:nvSpPr>
        <p:spPr bwMode="auto">
          <a:xfrm>
            <a:off x="3889707" y="228600"/>
            <a:ext cx="137569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i="1" dirty="0" err="1">
                <a:solidFill>
                  <a:srgbClr val="000099"/>
                </a:solidFill>
                <a:latin typeface="Calibri" panose="020F0502020204030204" pitchFamily="34" charset="0"/>
              </a:rPr>
              <a:t>Inhoud</a:t>
            </a:r>
            <a:endParaRPr lang="en-US" altLang="en-US" sz="3200" i="1" dirty="0">
              <a:solidFill>
                <a:srgbClr val="000099"/>
              </a:solidFill>
              <a:latin typeface="Calibri" panose="020F0502020204030204" pitchFamily="34" charset="0"/>
            </a:endParaRPr>
          </a:p>
        </p:txBody>
      </p:sp>
      <p:sp>
        <p:nvSpPr>
          <p:cNvPr id="14341" name="Rectangle 2"/>
          <p:cNvSpPr>
            <a:spLocks noChangeArrowheads="1"/>
          </p:cNvSpPr>
          <p:nvPr/>
        </p:nvSpPr>
        <p:spPr bwMode="auto">
          <a:xfrm>
            <a:off x="0" y="5715000"/>
            <a:ext cx="7848600" cy="1143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nl-NL" altLang="en-US" sz="1800" b="0">
              <a:latin typeface="Symbol" panose="05050102010706020507" pitchFamily="18" charset="2"/>
            </a:endParaRPr>
          </a:p>
        </p:txBody>
      </p:sp>
      <p:sp>
        <p:nvSpPr>
          <p:cNvPr id="11270" name="Rectangle 3"/>
          <p:cNvSpPr>
            <a:spLocks noChangeArrowheads="1"/>
          </p:cNvSpPr>
          <p:nvPr/>
        </p:nvSpPr>
        <p:spPr bwMode="auto">
          <a:xfrm>
            <a:off x="304800" y="1143000"/>
            <a:ext cx="4343400" cy="5181600"/>
          </a:xfrm>
          <a:prstGeom prst="rect">
            <a:avLst/>
          </a:prstGeom>
          <a:solidFill>
            <a:srgbClr val="FFFFCC"/>
          </a:solidFill>
          <a:ln w="19050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400" b="1" dirty="0" err="1">
                <a:latin typeface="Calibri" pitchFamily="34" charset="0"/>
                <a:cs typeface="Calibri" pitchFamily="34" charset="0"/>
              </a:rPr>
              <a:t>Inleiding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Overzicht</a:t>
            </a:r>
            <a:endParaRPr lang="en-US" sz="2000" b="1" dirty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400" b="1" dirty="0" err="1">
                <a:latin typeface="Calibri" pitchFamily="34" charset="0"/>
                <a:cs typeface="Calibri" pitchFamily="34" charset="0"/>
              </a:rPr>
              <a:t>Klassieke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mechanica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Galileo, Newton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Lagrange </a:t>
            </a:r>
            <a:r>
              <a:rPr lang="en-US" sz="20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formalisme</a:t>
            </a:r>
            <a:endParaRPr lang="en-US" sz="2000" b="1" dirty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400" b="1" dirty="0" err="1">
                <a:latin typeface="Calibri" pitchFamily="34" charset="0"/>
                <a:cs typeface="Calibri" pitchFamily="34" charset="0"/>
              </a:rPr>
              <a:t>Quantumfenomenen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Neutronensterren</a:t>
            </a:r>
            <a:endParaRPr lang="en-US" sz="2000" b="1" dirty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  <a:p>
            <a:pPr marL="285750" indent="-285750">
              <a:spcBef>
                <a:spcPct val="20000"/>
              </a:spcBef>
              <a:buFontTx/>
              <a:buChar char="•"/>
              <a:defRPr/>
            </a:pPr>
            <a:r>
              <a:rPr lang="en-US" sz="2400" b="1" dirty="0" err="1">
                <a:latin typeface="Calibri" pitchFamily="34" charset="0"/>
                <a:cs typeface="Calibri" pitchFamily="34" charset="0"/>
              </a:rPr>
              <a:t>Wiskunde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I</a:t>
            </a:r>
          </a:p>
          <a:p>
            <a:pPr marL="742950" lvl="1" indent="-28575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Tensoren</a:t>
            </a:r>
            <a:r>
              <a:rPr lang="en-US" sz="2000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 marL="285750" indent="-285750">
              <a:spcBef>
                <a:spcPct val="20000"/>
              </a:spcBef>
              <a:buFontTx/>
              <a:buChar char="•"/>
              <a:defRPr/>
            </a:pPr>
            <a:r>
              <a:rPr lang="en-US" sz="2400" b="1" dirty="0" err="1">
                <a:latin typeface="Calibri" pitchFamily="34" charset="0"/>
                <a:cs typeface="Calibri" pitchFamily="34" charset="0"/>
              </a:rPr>
              <a:t>Speciale</a:t>
            </a:r>
            <a:r>
              <a:rPr lang="en-US" sz="2400" b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b="1" dirty="0" err="1">
                <a:latin typeface="Calibri" pitchFamily="34" charset="0"/>
                <a:cs typeface="Calibri" pitchFamily="34" charset="0"/>
              </a:rPr>
              <a:t>relativiteitstheorie</a:t>
            </a:r>
            <a:endParaRPr lang="en-US" sz="2400" b="1" dirty="0">
              <a:latin typeface="Calibri" pitchFamily="34" charset="0"/>
              <a:cs typeface="Calibri" pitchFamily="34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Minkowski</a:t>
            </a:r>
            <a:endParaRPr lang="en-US" sz="2000" b="1" dirty="0">
              <a:solidFill>
                <a:srgbClr val="006600"/>
              </a:solidFill>
              <a:latin typeface="Calibri" pitchFamily="34" charset="0"/>
              <a:cs typeface="Calibri" pitchFamily="34" charset="0"/>
            </a:endParaRPr>
          </a:p>
          <a:p>
            <a:pPr marL="742950" lvl="1" indent="-285750">
              <a:spcBef>
                <a:spcPct val="20000"/>
              </a:spcBef>
              <a:buFontTx/>
              <a:buChar char="•"/>
              <a:defRPr/>
            </a:pPr>
            <a:r>
              <a:rPr lang="en-US" sz="20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Ruimtetijd</a:t>
            </a:r>
            <a:r>
              <a:rPr lang="en-US" sz="2000" b="1" dirty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1" dirty="0" err="1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diagrammen</a:t>
            </a:r>
          </a:p>
        </p:txBody>
      </p:sp>
      <p:sp>
        <p:nvSpPr>
          <p:cNvPr id="14343" name="Rectangle 4"/>
          <p:cNvSpPr>
            <a:spLocks noChangeArrowheads="1"/>
          </p:cNvSpPr>
          <p:nvPr/>
        </p:nvSpPr>
        <p:spPr bwMode="auto">
          <a:xfrm>
            <a:off x="4800600" y="1143000"/>
            <a:ext cx="4191000" cy="5029200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Wiskunde</a:t>
            </a: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II</a:t>
            </a:r>
          </a:p>
          <a:p>
            <a:pPr lvl="1">
              <a:buFontTx/>
              <a:buChar char="•"/>
            </a:pPr>
            <a:r>
              <a:rPr lang="en-US" altLang="en-US" dirty="0" err="1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Algemene</a:t>
            </a:r>
            <a:r>
              <a:rPr lang="en-US" altLang="en-US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 smtClean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</a:t>
            </a:r>
            <a:r>
              <a:rPr lang="en-US" altLang="en-US" dirty="0" err="1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örd</a:t>
            </a:r>
            <a:r>
              <a:rPr lang="en-US" altLang="en-US" dirty="0" err="1" smtClean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inaten</a:t>
            </a:r>
            <a:endParaRPr lang="en-US" altLang="en-US" dirty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Tx/>
              <a:buChar char="•"/>
            </a:pPr>
            <a:r>
              <a:rPr lang="en-US" altLang="en-US" dirty="0" err="1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Covariante</a:t>
            </a:r>
            <a:r>
              <a:rPr lang="en-US" altLang="en-US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afgeleide</a:t>
            </a:r>
            <a:endParaRPr lang="en-US" altLang="en-US" dirty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Algemene</a:t>
            </a:r>
            <a:r>
              <a:rPr lang="en-US" alt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relativiteitstheorie</a:t>
            </a:r>
            <a:endParaRPr lang="en-US" alt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Tx/>
              <a:buChar char="•"/>
            </a:pPr>
            <a:r>
              <a:rPr lang="en-US" altLang="en-US" dirty="0" err="1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Einsteinvergelijkingen</a:t>
            </a:r>
            <a:endParaRPr lang="en-US" altLang="en-US" dirty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Tx/>
              <a:buChar char="•"/>
            </a:pPr>
            <a:r>
              <a:rPr lang="en-US" altLang="en-US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Newton </a:t>
            </a:r>
            <a:r>
              <a:rPr lang="en-US" altLang="en-US" dirty="0" err="1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als</a:t>
            </a:r>
            <a:r>
              <a:rPr lang="en-US" altLang="en-US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dirty="0" err="1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limiet</a:t>
            </a:r>
            <a:endParaRPr lang="en-US" altLang="en-US" dirty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Kosmologie</a:t>
            </a:r>
            <a:endParaRPr lang="en-US" alt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Tx/>
              <a:buChar char="•"/>
            </a:pPr>
            <a:r>
              <a:rPr lang="en-US" altLang="en-US" dirty="0" err="1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Friedmann</a:t>
            </a:r>
            <a:endParaRPr lang="en-US" altLang="en-US" dirty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Tx/>
              <a:buChar char="•"/>
            </a:pPr>
            <a:r>
              <a:rPr lang="en-US" altLang="en-US" dirty="0" err="1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Inflatie</a:t>
            </a:r>
            <a:endParaRPr lang="en-US" altLang="en-US" baseline="30000" dirty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Gravitatiestraling</a:t>
            </a:r>
            <a:endParaRPr lang="en-US" alt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Tx/>
              <a:buChar char="•"/>
            </a:pPr>
            <a:r>
              <a:rPr lang="en-US" altLang="en-US" dirty="0" err="1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Theorie</a:t>
            </a:r>
            <a:endParaRPr lang="en-US" altLang="en-US" dirty="0">
              <a:solidFill>
                <a:srgbClr val="0066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buFontTx/>
              <a:buChar char="•"/>
            </a:pPr>
            <a:r>
              <a:rPr lang="en-US" altLang="en-US" dirty="0">
                <a:solidFill>
                  <a:srgbClr val="0066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Experiment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4" name="Rectangle 4"/>
          <p:cNvSpPr>
            <a:spLocks noChangeArrowheads="1"/>
          </p:cNvSpPr>
          <p:nvPr/>
        </p:nvSpPr>
        <p:spPr bwMode="auto">
          <a:xfrm>
            <a:off x="0" y="0"/>
            <a:ext cx="8458200" cy="762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ctr">
              <a:defRPr sz="3200" b="1">
                <a:solidFill>
                  <a:schemeClr val="tx2"/>
                </a:solidFill>
                <a:latin typeface="Arial Rounded MT Bold" pitchFamily="34" charset="0"/>
              </a:defRPr>
            </a:lvl1pPr>
            <a:lvl2pPr algn="ctr">
              <a:defRPr sz="3200" b="1">
                <a:solidFill>
                  <a:schemeClr val="tx2"/>
                </a:solidFill>
                <a:latin typeface="Arial Rounded MT Bold" pitchFamily="34" charset="0"/>
              </a:defRPr>
            </a:lvl2pPr>
            <a:lvl3pPr algn="ctr">
              <a:defRPr sz="3200" b="1">
                <a:solidFill>
                  <a:schemeClr val="tx2"/>
                </a:solidFill>
                <a:latin typeface="Arial Rounded MT Bold" pitchFamily="34" charset="0"/>
              </a:defRPr>
            </a:lvl3pPr>
            <a:lvl4pPr algn="ctr">
              <a:defRPr sz="3200" b="1">
                <a:solidFill>
                  <a:schemeClr val="tx2"/>
                </a:solidFill>
                <a:latin typeface="Arial Rounded MT Bold" pitchFamily="34" charset="0"/>
              </a:defRPr>
            </a:lvl4pPr>
            <a:lvl5pPr algn="ctr">
              <a:defRPr sz="3200" b="1">
                <a:solidFill>
                  <a:schemeClr val="tx2"/>
                </a:solidFill>
                <a:latin typeface="Arial Rounded MT Bold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Rounded MT Bold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Rounded MT Bold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Rounded MT Bold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Rounded MT Bold" pitchFamily="34" charset="0"/>
              </a:defRPr>
            </a:lvl9pPr>
          </a:lstStyle>
          <a:p>
            <a:pPr>
              <a:defRPr/>
            </a:pPr>
            <a:r>
              <a:rPr lang="en-GB" altLang="en-US" i="1" dirty="0" smtClean="0">
                <a:solidFill>
                  <a:srgbClr val="000099"/>
                </a:solidFill>
                <a:latin typeface="Calibri" pitchFamily="34" charset="0"/>
                <a:cs typeface="Times New Roman" pitchFamily="18" charset="0"/>
              </a:rPr>
              <a:t>Lagrange </a:t>
            </a:r>
            <a:r>
              <a:rPr lang="en-GB" altLang="en-US" i="1" dirty="0" err="1" smtClean="0">
                <a:solidFill>
                  <a:srgbClr val="000099"/>
                </a:solidFill>
                <a:latin typeface="Calibri" pitchFamily="34" charset="0"/>
                <a:cs typeface="Times New Roman" pitchFamily="18" charset="0"/>
              </a:rPr>
              <a:t>formalisme</a:t>
            </a:r>
            <a:endParaRPr lang="en-US" altLang="en-US" i="1" dirty="0" smtClean="0">
              <a:solidFill>
                <a:srgbClr val="000099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4820" name="Text Box 7"/>
          <p:cNvSpPr txBox="1">
            <a:spLocks noChangeArrowheads="1"/>
          </p:cNvSpPr>
          <p:nvPr/>
        </p:nvSpPr>
        <p:spPr bwMode="auto">
          <a:xfrm>
            <a:off x="990600" y="990600"/>
            <a:ext cx="4114800" cy="646331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rgbClr val="49B21A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en-US" sz="1800" b="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Systeem van </a:t>
            </a:r>
            <a:r>
              <a:rPr lang="nl-NL" altLang="en-US" sz="1800" b="0" i="1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N</a:t>
            </a:r>
            <a:r>
              <a:rPr lang="nl-NL" altLang="en-US" sz="1800" b="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 deeltjes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nl-NL" altLang="en-US" sz="1800" b="0" dirty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  <a:sym typeface="Symbol" pitchFamily="18" charset="2"/>
              </a:rPr>
              <a:t>Gegeneraliseerde </a:t>
            </a:r>
            <a:r>
              <a:rPr lang="nl-NL" altLang="en-US" sz="1800" b="0" dirty="0" smtClean="0">
                <a:solidFill>
                  <a:srgbClr val="000000"/>
                </a:solidFill>
                <a:latin typeface="Calibri" pitchFamily="34" charset="0"/>
                <a:cs typeface="Times New Roman" pitchFamily="18" charset="0"/>
                <a:sym typeface="Symbol" pitchFamily="18" charset="2"/>
              </a:rPr>
              <a:t>coördinaten</a:t>
            </a:r>
            <a:endParaRPr lang="nl-NL" altLang="en-US" sz="1800" b="0" dirty="0">
              <a:solidFill>
                <a:srgbClr val="000000"/>
              </a:solidFill>
              <a:latin typeface="Calibri" pitchFamily="34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711693" name="Text Box 13"/>
          <p:cNvSpPr txBox="1">
            <a:spLocks noChangeArrowheads="1"/>
          </p:cNvSpPr>
          <p:nvPr/>
        </p:nvSpPr>
        <p:spPr bwMode="auto">
          <a:xfrm>
            <a:off x="990600" y="2069068"/>
            <a:ext cx="3048000" cy="36933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rgbClr val="49B21A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en-US" sz="1800" b="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Gegeneraliseerde snelheden</a:t>
            </a:r>
            <a:endParaRPr lang="nl-NL" altLang="en-US" sz="1800" b="0" baseline="-25000" dirty="0">
              <a:solidFill>
                <a:srgbClr val="000000"/>
              </a:solidFill>
              <a:latin typeface="Calibri" pitchFamily="34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711700" name="Text Box 20"/>
          <p:cNvSpPr txBox="1">
            <a:spLocks noChangeArrowheads="1"/>
          </p:cNvSpPr>
          <p:nvPr/>
        </p:nvSpPr>
        <p:spPr bwMode="auto">
          <a:xfrm>
            <a:off x="990600" y="4038600"/>
            <a:ext cx="2947318" cy="36933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rgbClr val="49B21A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en-US" sz="1800" b="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Er bestaat een Lagrangiaan </a:t>
            </a:r>
            <a:r>
              <a:rPr lang="nl-NL" altLang="en-US" sz="1800" b="0" i="1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L</a:t>
            </a:r>
            <a:endParaRPr lang="nl-NL" altLang="en-US" sz="1800" b="0" i="1" baseline="-25000" dirty="0">
              <a:solidFill>
                <a:srgbClr val="000000"/>
              </a:solidFill>
              <a:latin typeface="Calibri" pitchFamily="34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711702" name="Text Box 22"/>
          <p:cNvSpPr txBox="1">
            <a:spLocks noChangeArrowheads="1"/>
          </p:cNvSpPr>
          <p:nvPr/>
        </p:nvSpPr>
        <p:spPr bwMode="auto">
          <a:xfrm>
            <a:off x="990600" y="4635589"/>
            <a:ext cx="1371600" cy="36933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rgbClr val="49B21A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en-US" sz="1800" b="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En een actie </a:t>
            </a:r>
            <a:endParaRPr lang="nl-NL" altLang="en-US" sz="1800" b="0" baseline="-25000" dirty="0">
              <a:solidFill>
                <a:srgbClr val="000000"/>
              </a:solidFill>
              <a:latin typeface="Calibri" pitchFamily="34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711704" name="Text Box 24"/>
          <p:cNvSpPr txBox="1">
            <a:spLocks noChangeArrowheads="1"/>
          </p:cNvSpPr>
          <p:nvPr/>
        </p:nvSpPr>
        <p:spPr bwMode="auto">
          <a:xfrm>
            <a:off x="990600" y="5334000"/>
            <a:ext cx="4114800" cy="36933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rgbClr val="49B21A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en-US" sz="1800" b="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Klassieke pad is een extremum van </a:t>
            </a:r>
            <a:r>
              <a:rPr lang="nl-NL" altLang="en-US" sz="1800" b="0" i="1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S</a:t>
            </a:r>
            <a:endParaRPr lang="nl-NL" altLang="en-US" sz="1800" b="0" i="1" baseline="-25000" dirty="0">
              <a:solidFill>
                <a:srgbClr val="000000"/>
              </a:solidFill>
              <a:latin typeface="Calibri" pitchFamily="34" charset="0"/>
              <a:cs typeface="Times New Roman" pitchFamily="18" charset="0"/>
              <a:sym typeface="Symbol" pitchFamily="18" charset="2"/>
            </a:endParaRP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091966"/>
            <a:ext cx="1712971" cy="443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565" y="1535564"/>
            <a:ext cx="1854994" cy="418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2106" y="1901181"/>
            <a:ext cx="1023937" cy="705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990599" y="2678668"/>
            <a:ext cx="6477001" cy="36933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rgbClr val="49B21A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en-US" sz="1800" b="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Fundamenteel dynamisch probleem van de klassieke mechanica</a:t>
            </a:r>
            <a:endParaRPr lang="nl-NL" altLang="en-US" sz="1800" b="0" baseline="-25000" dirty="0">
              <a:solidFill>
                <a:srgbClr val="000000"/>
              </a:solidFill>
              <a:latin typeface="Calibri" pitchFamily="34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828800" y="3140081"/>
            <a:ext cx="7053263" cy="746119"/>
            <a:chOff x="938881" y="3104641"/>
            <a:chExt cx="7053263" cy="746119"/>
          </a:xfrm>
        </p:grpSpPr>
        <p:sp>
          <p:nvSpPr>
            <p:cNvPr id="2" name="Rounded Rectangle 1"/>
            <p:cNvSpPr/>
            <p:nvPr/>
          </p:nvSpPr>
          <p:spPr bwMode="auto">
            <a:xfrm>
              <a:off x="938881" y="3104641"/>
              <a:ext cx="7053263" cy="746119"/>
            </a:xfrm>
            <a:prstGeom prst="roundRect">
              <a:avLst/>
            </a:prstGeom>
            <a:solidFill>
              <a:schemeClr val="bg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pic>
          <p:nvPicPr>
            <p:cNvPr id="36871" name="Picture 7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3937" y="3140081"/>
              <a:ext cx="4048125" cy="289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872" name="Picture 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8400" y="3505200"/>
              <a:ext cx="5267326" cy="283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6873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904" y="4508597"/>
            <a:ext cx="2347912" cy="6841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4" name="Picture 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179" y="4982967"/>
            <a:ext cx="3909593" cy="1859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>
                <a:solidFill>
                  <a:srgbClr val="000000"/>
                </a:solidFill>
              </a:rPr>
              <a:t>Copyright (C) Vrije Universiteit 2009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831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1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711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711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711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animBg="1"/>
      <p:bldP spid="711693" grpId="0" animBg="1"/>
      <p:bldP spid="711700" grpId="0" animBg="1"/>
      <p:bldP spid="711702" grpId="0" animBg="1"/>
      <p:bldP spid="711704" grpId="0" animBg="1"/>
      <p:bldP spid="23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4" name="Rectangle 4"/>
          <p:cNvSpPr>
            <a:spLocks noChangeArrowheads="1"/>
          </p:cNvSpPr>
          <p:nvPr/>
        </p:nvSpPr>
        <p:spPr bwMode="auto">
          <a:xfrm>
            <a:off x="0" y="0"/>
            <a:ext cx="8458200" cy="762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ctr">
              <a:defRPr sz="3200" b="1">
                <a:solidFill>
                  <a:schemeClr val="tx2"/>
                </a:solidFill>
                <a:latin typeface="Arial Rounded MT Bold" pitchFamily="34" charset="0"/>
              </a:defRPr>
            </a:lvl1pPr>
            <a:lvl2pPr algn="ctr">
              <a:defRPr sz="3200" b="1">
                <a:solidFill>
                  <a:schemeClr val="tx2"/>
                </a:solidFill>
                <a:latin typeface="Arial Rounded MT Bold" pitchFamily="34" charset="0"/>
              </a:defRPr>
            </a:lvl2pPr>
            <a:lvl3pPr algn="ctr">
              <a:defRPr sz="3200" b="1">
                <a:solidFill>
                  <a:schemeClr val="tx2"/>
                </a:solidFill>
                <a:latin typeface="Arial Rounded MT Bold" pitchFamily="34" charset="0"/>
              </a:defRPr>
            </a:lvl3pPr>
            <a:lvl4pPr algn="ctr">
              <a:defRPr sz="3200" b="1">
                <a:solidFill>
                  <a:schemeClr val="tx2"/>
                </a:solidFill>
                <a:latin typeface="Arial Rounded MT Bold" pitchFamily="34" charset="0"/>
              </a:defRPr>
            </a:lvl4pPr>
            <a:lvl5pPr algn="ctr">
              <a:defRPr sz="3200" b="1">
                <a:solidFill>
                  <a:schemeClr val="tx2"/>
                </a:solidFill>
                <a:latin typeface="Arial Rounded MT Bold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Rounded MT Bold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Rounded MT Bold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Rounded MT Bold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Rounded MT Bold" pitchFamily="34" charset="0"/>
              </a:defRPr>
            </a:lvl9pPr>
          </a:lstStyle>
          <a:p>
            <a:pPr>
              <a:defRPr/>
            </a:pPr>
            <a:r>
              <a:rPr lang="en-GB" altLang="en-US" i="1" dirty="0" smtClean="0">
                <a:solidFill>
                  <a:srgbClr val="000099"/>
                </a:solidFill>
                <a:latin typeface="Calibri" pitchFamily="34" charset="0"/>
                <a:cs typeface="Times New Roman" pitchFamily="18" charset="0"/>
              </a:rPr>
              <a:t>Euler-Lagrange </a:t>
            </a:r>
            <a:r>
              <a:rPr lang="en-GB" altLang="en-US" i="1" dirty="0" err="1" smtClean="0">
                <a:solidFill>
                  <a:srgbClr val="000099"/>
                </a:solidFill>
                <a:latin typeface="Calibri" pitchFamily="34" charset="0"/>
                <a:cs typeface="Times New Roman" pitchFamily="18" charset="0"/>
              </a:rPr>
              <a:t>vergelijkingen</a:t>
            </a:r>
            <a:endParaRPr lang="en-US" altLang="en-US" i="1" dirty="0" smtClean="0">
              <a:solidFill>
                <a:srgbClr val="000099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4820" name="Text Box 7"/>
          <p:cNvSpPr txBox="1">
            <a:spLocks noChangeArrowheads="1"/>
          </p:cNvSpPr>
          <p:nvPr/>
        </p:nvSpPr>
        <p:spPr bwMode="auto">
          <a:xfrm>
            <a:off x="990600" y="990600"/>
            <a:ext cx="2337719" cy="36933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rgbClr val="49B21A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en-US" sz="1800" b="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We verstoren het pad</a:t>
            </a:r>
            <a:endParaRPr lang="nl-NL" altLang="en-US" sz="1800" b="0" dirty="0">
              <a:solidFill>
                <a:srgbClr val="000000"/>
              </a:solidFill>
              <a:latin typeface="Calibri" pitchFamily="34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711693" name="Text Box 13"/>
          <p:cNvSpPr txBox="1">
            <a:spLocks noChangeArrowheads="1"/>
          </p:cNvSpPr>
          <p:nvPr/>
        </p:nvSpPr>
        <p:spPr bwMode="auto">
          <a:xfrm>
            <a:off x="990600" y="2069068"/>
            <a:ext cx="2057400" cy="36933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rgbClr val="49B21A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en-US" sz="1800" b="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Hamiltons principe</a:t>
            </a:r>
            <a:endParaRPr lang="nl-NL" altLang="en-US" sz="1800" b="0" baseline="-25000" dirty="0">
              <a:solidFill>
                <a:srgbClr val="000000"/>
              </a:solidFill>
              <a:latin typeface="Calibri" pitchFamily="34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711700" name="Text Box 20"/>
          <p:cNvSpPr txBox="1">
            <a:spLocks noChangeArrowheads="1"/>
          </p:cNvSpPr>
          <p:nvPr/>
        </p:nvSpPr>
        <p:spPr bwMode="auto">
          <a:xfrm>
            <a:off x="990600" y="3352800"/>
            <a:ext cx="1473659" cy="36933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rgbClr val="49B21A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en-US" sz="1800" b="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Merk op dat</a:t>
            </a:r>
            <a:endParaRPr lang="nl-NL" altLang="en-US" sz="1800" b="0" i="1" baseline="-25000" dirty="0">
              <a:solidFill>
                <a:srgbClr val="000000"/>
              </a:solidFill>
              <a:latin typeface="Calibri" pitchFamily="34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711702" name="Text Box 22"/>
          <p:cNvSpPr txBox="1">
            <a:spLocks noChangeArrowheads="1"/>
          </p:cNvSpPr>
          <p:nvPr/>
        </p:nvSpPr>
        <p:spPr bwMode="auto">
          <a:xfrm>
            <a:off x="990600" y="3886200"/>
            <a:ext cx="2743200" cy="36933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rgbClr val="49B21A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en-US" sz="1800" b="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Voor de eindpunten geldt</a:t>
            </a:r>
            <a:endParaRPr lang="nl-NL" altLang="en-US" sz="1800" b="0" baseline="-25000" dirty="0">
              <a:solidFill>
                <a:srgbClr val="000000"/>
              </a:solidFill>
              <a:latin typeface="Calibri" pitchFamily="34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711704" name="Text Box 24"/>
          <p:cNvSpPr txBox="1">
            <a:spLocks noChangeArrowheads="1"/>
          </p:cNvSpPr>
          <p:nvPr/>
        </p:nvSpPr>
        <p:spPr bwMode="auto">
          <a:xfrm>
            <a:off x="990600" y="4419600"/>
            <a:ext cx="2743200" cy="36933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rgbClr val="49B21A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en-US" sz="1800" b="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Partiële integratie levert</a:t>
            </a:r>
            <a:endParaRPr lang="nl-NL" altLang="en-US" sz="1800" b="0" i="1" baseline="-25000" dirty="0">
              <a:solidFill>
                <a:srgbClr val="000000"/>
              </a:solidFill>
              <a:latin typeface="Calibri" pitchFamily="34" charset="0"/>
              <a:cs typeface="Times New Roman" pitchFamily="18" charset="0"/>
              <a:sym typeface="Symbol" pitchFamily="18" charset="2"/>
            </a:endParaRPr>
          </a:p>
        </p:txBody>
      </p:sp>
      <p:pic>
        <p:nvPicPr>
          <p:cNvPr id="36874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526" y="990600"/>
            <a:ext cx="3909593" cy="1859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1" y="1431902"/>
            <a:ext cx="2057400" cy="320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93" y="2505423"/>
            <a:ext cx="3667014" cy="688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6158" y="3313990"/>
            <a:ext cx="1322702" cy="412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435" y="3873305"/>
            <a:ext cx="1004887" cy="3822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5181" y="4248810"/>
            <a:ext cx="3963951" cy="721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Box 24"/>
          <p:cNvSpPr txBox="1">
            <a:spLocks noChangeArrowheads="1"/>
          </p:cNvSpPr>
          <p:nvPr/>
        </p:nvSpPr>
        <p:spPr bwMode="auto">
          <a:xfrm>
            <a:off x="990600" y="5105400"/>
            <a:ext cx="2743200" cy="646331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rgbClr val="49B21A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en-US" sz="1800" b="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Dient te gelden voor </a:t>
            </a:r>
            <a:r>
              <a:rPr lang="nl-NL" altLang="en-US" sz="1800" b="0" i="1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elke</a:t>
            </a:r>
            <a:r>
              <a:rPr lang="nl-NL" altLang="en-US" sz="1800" b="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 variatie van het pad</a:t>
            </a:r>
            <a:endParaRPr lang="nl-NL" altLang="en-US" sz="1800" b="0" i="1" baseline="-25000" dirty="0">
              <a:solidFill>
                <a:srgbClr val="000000"/>
              </a:solidFill>
              <a:latin typeface="Calibri" pitchFamily="34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5" name="Text Box 24"/>
          <p:cNvSpPr txBox="1">
            <a:spLocks noChangeArrowheads="1"/>
          </p:cNvSpPr>
          <p:nvPr/>
        </p:nvSpPr>
        <p:spPr bwMode="auto">
          <a:xfrm>
            <a:off x="990600" y="5943600"/>
            <a:ext cx="3048000" cy="36933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ymbol" pitchFamily="18" charset="2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ymbol" pitchFamily="18" charset="2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ymbol" pitchFamily="18" charset="2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ymbol" pitchFamily="18" charset="2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Symbol" pitchFamily="18" charset="2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Symbol" pitchFamily="18" charset="2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Symbol" pitchFamily="18" charset="2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Symbol" pitchFamily="18" charset="2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Symbol" pitchFamily="18" charset="2"/>
                <a:ea typeface="+mn-ea"/>
                <a:cs typeface="+mn-cs"/>
              </a:defRPr>
            </a:lvl9pPr>
          </a:lstStyle>
          <a:p>
            <a:r>
              <a:rPr lang="nl-NL" altLang="en-US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Euler-Lagrange vergelijkingen</a:t>
            </a:r>
            <a:endParaRPr lang="nl-NL" altLang="en-US" i="1" baseline="-25000" dirty="0">
              <a:solidFill>
                <a:srgbClr val="000000"/>
              </a:solidFill>
              <a:latin typeface="Calibri" pitchFamily="34" charset="0"/>
              <a:cs typeface="Times New Roman" pitchFamily="18" charset="0"/>
              <a:sym typeface="Symbol" pitchFamily="18" charset="2"/>
            </a:endParaRPr>
          </a:p>
        </p:txBody>
      </p:sp>
      <p:pic>
        <p:nvPicPr>
          <p:cNvPr id="37895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435" y="5085907"/>
            <a:ext cx="676275" cy="430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4419601" y="5638800"/>
            <a:ext cx="2670721" cy="990600"/>
            <a:chOff x="4419601" y="5638800"/>
            <a:chExt cx="2670721" cy="990600"/>
          </a:xfrm>
        </p:grpSpPr>
        <p:sp>
          <p:nvSpPr>
            <p:cNvPr id="4" name="Rounded Rectangle 3"/>
            <p:cNvSpPr/>
            <p:nvPr/>
          </p:nvSpPr>
          <p:spPr bwMode="auto">
            <a:xfrm>
              <a:off x="4419601" y="5638800"/>
              <a:ext cx="2670721" cy="990600"/>
            </a:xfrm>
            <a:prstGeom prst="roundRect">
              <a:avLst/>
            </a:prstGeom>
            <a:solidFill>
              <a:schemeClr val="bg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pic>
          <p:nvPicPr>
            <p:cNvPr id="37896" name="Picture 8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4519" y="5706832"/>
              <a:ext cx="2463207" cy="8428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>
                <a:solidFill>
                  <a:srgbClr val="000000"/>
                </a:solidFill>
              </a:rPr>
              <a:t>Copyright (C) Vrije Universiteit 2009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96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71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711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711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711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animBg="1"/>
      <p:bldP spid="711693" grpId="0" animBg="1"/>
      <p:bldP spid="711700" grpId="0" animBg="1"/>
      <p:bldP spid="711702" grpId="0" animBg="1"/>
      <p:bldP spid="711704" grpId="0" animBg="1"/>
      <p:bldP spid="24" grpId="0" animBg="1"/>
      <p:bldP spid="2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4" name="Rectangle 4"/>
          <p:cNvSpPr>
            <a:spLocks noChangeArrowheads="1"/>
          </p:cNvSpPr>
          <p:nvPr/>
        </p:nvSpPr>
        <p:spPr bwMode="auto">
          <a:xfrm>
            <a:off x="0" y="0"/>
            <a:ext cx="8458200" cy="762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ctr">
              <a:defRPr sz="3200" b="1">
                <a:solidFill>
                  <a:schemeClr val="tx2"/>
                </a:solidFill>
                <a:latin typeface="Arial Rounded MT Bold" pitchFamily="34" charset="0"/>
              </a:defRPr>
            </a:lvl1pPr>
            <a:lvl2pPr algn="ctr">
              <a:defRPr sz="3200" b="1">
                <a:solidFill>
                  <a:schemeClr val="tx2"/>
                </a:solidFill>
                <a:latin typeface="Arial Rounded MT Bold" pitchFamily="34" charset="0"/>
              </a:defRPr>
            </a:lvl2pPr>
            <a:lvl3pPr algn="ctr">
              <a:defRPr sz="3200" b="1">
                <a:solidFill>
                  <a:schemeClr val="tx2"/>
                </a:solidFill>
                <a:latin typeface="Arial Rounded MT Bold" pitchFamily="34" charset="0"/>
              </a:defRPr>
            </a:lvl3pPr>
            <a:lvl4pPr algn="ctr">
              <a:defRPr sz="3200" b="1">
                <a:solidFill>
                  <a:schemeClr val="tx2"/>
                </a:solidFill>
                <a:latin typeface="Arial Rounded MT Bold" pitchFamily="34" charset="0"/>
              </a:defRPr>
            </a:lvl4pPr>
            <a:lvl5pPr algn="ctr">
              <a:defRPr sz="3200" b="1">
                <a:solidFill>
                  <a:schemeClr val="tx2"/>
                </a:solidFill>
                <a:latin typeface="Arial Rounded MT Bold" pitchFamily="34" charset="0"/>
              </a:defRPr>
            </a:lvl5pPr>
            <a:lvl6pPr marL="4572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Rounded MT Bold" pitchFamily="34" charset="0"/>
              </a:defRPr>
            </a:lvl6pPr>
            <a:lvl7pPr marL="9144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Rounded MT Bold" pitchFamily="34" charset="0"/>
              </a:defRPr>
            </a:lvl7pPr>
            <a:lvl8pPr marL="13716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Rounded MT Bold" pitchFamily="34" charset="0"/>
              </a:defRPr>
            </a:lvl8pPr>
            <a:lvl9pPr marL="1828800" algn="ctr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 Rounded MT Bold" pitchFamily="34" charset="0"/>
              </a:defRPr>
            </a:lvl9pPr>
          </a:lstStyle>
          <a:p>
            <a:pPr>
              <a:defRPr/>
            </a:pPr>
            <a:r>
              <a:rPr lang="en-GB" altLang="en-US" i="1" dirty="0" err="1" smtClean="0">
                <a:solidFill>
                  <a:srgbClr val="000099"/>
                </a:solidFill>
                <a:latin typeface="Calibri" pitchFamily="34" charset="0"/>
                <a:cs typeface="Times New Roman" pitchFamily="18" charset="0"/>
              </a:rPr>
              <a:t>Voorbeeld</a:t>
            </a:r>
            <a:endParaRPr lang="en-US" altLang="en-US" i="1" dirty="0" smtClean="0">
              <a:solidFill>
                <a:srgbClr val="000099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4820" name="Text Box 7"/>
          <p:cNvSpPr txBox="1">
            <a:spLocks noChangeArrowheads="1"/>
          </p:cNvSpPr>
          <p:nvPr/>
        </p:nvSpPr>
        <p:spPr bwMode="auto">
          <a:xfrm>
            <a:off x="990600" y="1219200"/>
            <a:ext cx="2934581" cy="36933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rgbClr val="49B21A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en-US" sz="1800" b="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Deeltje in een potentiaal</a:t>
            </a:r>
            <a:endParaRPr lang="nl-NL" altLang="en-US" sz="1800" b="0" dirty="0">
              <a:solidFill>
                <a:srgbClr val="000000"/>
              </a:solidFill>
              <a:latin typeface="Calibri" pitchFamily="34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711693" name="Text Box 13"/>
          <p:cNvSpPr txBox="1">
            <a:spLocks noChangeArrowheads="1"/>
          </p:cNvSpPr>
          <p:nvPr/>
        </p:nvSpPr>
        <p:spPr bwMode="auto">
          <a:xfrm>
            <a:off x="990600" y="1828800"/>
            <a:ext cx="2286000" cy="36933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rgbClr val="49B21A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en-US" sz="1800" b="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Lagrangiaan </a:t>
            </a:r>
            <a:r>
              <a:rPr lang="nl-NL" altLang="en-US" sz="1800" b="0" i="1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L = T - V</a:t>
            </a:r>
            <a:endParaRPr lang="nl-NL" altLang="en-US" sz="1800" b="0" i="1" baseline="-25000" dirty="0">
              <a:solidFill>
                <a:srgbClr val="000000"/>
              </a:solidFill>
              <a:latin typeface="Calibri" pitchFamily="34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711700" name="Text Box 20"/>
          <p:cNvSpPr txBox="1">
            <a:spLocks noChangeArrowheads="1"/>
          </p:cNvSpPr>
          <p:nvPr/>
        </p:nvSpPr>
        <p:spPr bwMode="auto">
          <a:xfrm>
            <a:off x="990600" y="2678668"/>
            <a:ext cx="3048000" cy="646331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rgbClr val="49B21A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en-US" sz="1800" b="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Bewegingsvergelijkingen volgen uit E-L vergelijking</a:t>
            </a:r>
            <a:endParaRPr lang="nl-NL" altLang="en-US" sz="1800" b="0" i="1" baseline="-25000" dirty="0">
              <a:solidFill>
                <a:srgbClr val="000000"/>
              </a:solidFill>
              <a:latin typeface="Calibri" pitchFamily="34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711702" name="Text Box 22"/>
          <p:cNvSpPr txBox="1">
            <a:spLocks noChangeArrowheads="1"/>
          </p:cNvSpPr>
          <p:nvPr/>
        </p:nvSpPr>
        <p:spPr bwMode="auto">
          <a:xfrm>
            <a:off x="990600" y="3821668"/>
            <a:ext cx="1295400" cy="36933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rgbClr val="49B21A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en-US" sz="1800" b="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Dit levert</a:t>
            </a:r>
            <a:endParaRPr lang="nl-NL" altLang="en-US" sz="1800" b="0" baseline="-25000" dirty="0">
              <a:solidFill>
                <a:srgbClr val="000000"/>
              </a:solidFill>
              <a:latin typeface="Calibri" pitchFamily="34" charset="0"/>
              <a:cs typeface="Times New Roman" pitchFamily="18" charset="0"/>
              <a:sym typeface="Symbol" pitchFamily="18" charset="2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4876800" y="2554234"/>
            <a:ext cx="2670721" cy="990600"/>
            <a:chOff x="4419601" y="5638800"/>
            <a:chExt cx="2670721" cy="990600"/>
          </a:xfrm>
        </p:grpSpPr>
        <p:sp>
          <p:nvSpPr>
            <p:cNvPr id="4" name="Rounded Rectangle 3"/>
            <p:cNvSpPr/>
            <p:nvPr/>
          </p:nvSpPr>
          <p:spPr bwMode="auto">
            <a:xfrm>
              <a:off x="4419601" y="5638800"/>
              <a:ext cx="2670721" cy="990600"/>
            </a:xfrm>
            <a:prstGeom prst="roundRect">
              <a:avLst/>
            </a:prstGeom>
            <a:solidFill>
              <a:schemeClr val="bg1"/>
            </a:solidFill>
            <a:ln w="38100" cap="flat" cmpd="sng" algn="ctr">
              <a:solidFill>
                <a:srgbClr val="0070C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 smtClean="0">
                <a:solidFill>
                  <a:srgbClr val="000000"/>
                </a:solidFill>
              </a:endParaRPr>
            </a:p>
          </p:txBody>
        </p:sp>
        <p:pic>
          <p:nvPicPr>
            <p:cNvPr id="37896" name="Picture 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4519" y="5706832"/>
              <a:ext cx="2463207" cy="8428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713354"/>
            <a:ext cx="2238375" cy="644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657600"/>
            <a:ext cx="2455069" cy="704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990599" y="4659868"/>
            <a:ext cx="3633787" cy="369332"/>
          </a:xfrm>
          <a:prstGeom prst="rect">
            <a:avLst/>
          </a:prstGeom>
          <a:solidFill>
            <a:srgbClr val="FF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b="1">
                <a:solidFill>
                  <a:srgbClr val="49B21A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en-US" sz="1800" b="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Dat is de tweede wet van Newton</a:t>
            </a:r>
            <a:endParaRPr lang="nl-NL" altLang="en-US" sz="1800" b="0" baseline="-25000" dirty="0">
              <a:solidFill>
                <a:srgbClr val="000000"/>
              </a:solidFill>
              <a:latin typeface="Calibri" pitchFamily="34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>
                <a:solidFill>
                  <a:srgbClr val="000000"/>
                </a:solidFill>
              </a:rPr>
              <a:t>Copyright (C) Vrije Universiteit 2009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88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11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711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11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 animBg="1"/>
      <p:bldP spid="711693" grpId="0" animBg="1"/>
      <p:bldP spid="711700" grpId="0" animBg="1"/>
      <p:bldP spid="711702" grpId="0" animBg="1"/>
      <p:bldP spid="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Copyright (C) Vrije Universiteit 2009</a:t>
            </a:r>
            <a:endParaRPr lang="en-US"/>
          </a:p>
        </p:txBody>
      </p:sp>
      <p:pic>
        <p:nvPicPr>
          <p:cNvPr id="16388" name="Picture 2" descr="C:\Documents and Settings\jo\Desktop\CMB_Timeline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2850" y="0"/>
            <a:ext cx="10799763" cy="777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Geschiedenis van de kosmologie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Copyright (C) Vrije Universiteit 2009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en-US" sz="1000" smtClean="0">
                <a:solidFill>
                  <a:schemeClr val="tx2"/>
                </a:solidFill>
                <a:latin typeface="Times New Roman" panose="02020603050405020304" pitchFamily="18" charset="0"/>
              </a:rPr>
              <a:t>Copyright (C) Vrije Universiteit 2009</a:t>
            </a:r>
            <a:endParaRPr lang="en-US" altLang="en-US" sz="1000" smtClean="0">
              <a:latin typeface="Times New Roman" panose="02020603050405020304" pitchFamily="18" charset="0"/>
            </a:endParaRPr>
          </a:p>
        </p:txBody>
      </p:sp>
      <p:sp>
        <p:nvSpPr>
          <p:cNvPr id="13312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Griekse</a:t>
            </a:r>
            <a:r>
              <a:rPr lang="en-US" i="1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wetenschap</a:t>
            </a:r>
            <a:endParaRPr lang="en-US" i="1" kern="1200" dirty="0">
              <a:solidFill>
                <a:srgbClr val="000099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2867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152400" y="2667000"/>
            <a:ext cx="8991600" cy="2286000"/>
          </a:xfrm>
        </p:spPr>
        <p:txBody>
          <a:bodyPr/>
          <a:lstStyle/>
          <a:p>
            <a:r>
              <a:rPr lang="en-US" altLang="en-US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Rand van de maan </a:t>
            </a:r>
            <a:r>
              <a:rPr lang="en-US" altLang="en-US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 maan is een bol (Pythagoras ~520 B.C.)</a:t>
            </a:r>
          </a:p>
          <a:p>
            <a:r>
              <a:rPr lang="en-US" altLang="en-US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Ronde schaduw van de aarde tijdens maanverduisteringen   aarde is een bol (Anaxagoras ~ 450 B.C.)</a:t>
            </a:r>
            <a:endParaRPr lang="en-US" altLang="en-US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en-US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Symbol" panose="05050102010706020507" pitchFamily="18" charset="2"/>
              </a:rPr>
              <a:t>Eerste meting van de omtrek van aarde  (Eratosthenes ~200 B.C.)</a:t>
            </a:r>
            <a:endParaRPr lang="en-US" altLang="en-US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3125" name="Picture 1029" descr="D:\home\matthias\Classes\Astronomy 201\Pictures\m9609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85800"/>
            <a:ext cx="213360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26" name="Picture 1030" descr="D:\home\matthias\Classes\Astronomy 201\Pictures\erathostenes-2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75" y="5065713"/>
            <a:ext cx="3514725" cy="17922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27" name="Picture 1031" descr="D:\home\matthias\Classes\Astronomy 201\Pictures\erathostenes-1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5068888"/>
            <a:ext cx="3810000" cy="17891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kstvak 8"/>
          <p:cNvSpPr txBox="1"/>
          <p:nvPr/>
        </p:nvSpPr>
        <p:spPr>
          <a:xfrm>
            <a:off x="7323138" y="5746750"/>
            <a:ext cx="669925" cy="254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nl-NL" sz="1050">
                <a:latin typeface="Calibri" pitchFamily="34" charset="0"/>
                <a:cs typeface="Calibri" pitchFamily="34" charset="0"/>
              </a:rPr>
              <a:t>(928 km)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31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3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3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Footer Placeholder 5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 b="1">
                <a:solidFill>
                  <a:srgbClr val="000099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rgbClr val="49B21A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 b="1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00" b="1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l-NL" altLang="en-US" sz="1000" smtClean="0">
                <a:solidFill>
                  <a:schemeClr val="tx2"/>
                </a:solidFill>
                <a:latin typeface="Times New Roman" panose="02020603050405020304" pitchFamily="18" charset="0"/>
              </a:rPr>
              <a:t>Copyright (C) Vrije Universiteit 2009</a:t>
            </a:r>
            <a:endParaRPr lang="en-US" altLang="en-US" sz="1000" smtClean="0">
              <a:latin typeface="Times New Roman" panose="02020603050405020304" pitchFamily="18" charset="0"/>
            </a:endParaRPr>
          </a:p>
        </p:txBody>
      </p:sp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0"/>
            <a:ext cx="7772400" cy="1143000"/>
          </a:xfrm>
        </p:spPr>
        <p:txBody>
          <a:bodyPr/>
          <a:lstStyle/>
          <a:p>
            <a:pPr algn="l">
              <a:defRPr/>
            </a:pP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Eudoxus</a:t>
            </a:r>
            <a:r>
              <a:rPr lang="en-US" i="1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’ </a:t>
            </a:r>
            <a:r>
              <a:rPr lang="en-US" i="1" kern="1200" dirty="0" err="1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universum</a:t>
            </a:r>
            <a:r>
              <a:rPr lang="en-US" i="1" kern="1200" dirty="0">
                <a:solidFill>
                  <a:srgbClr val="000099"/>
                </a:solidFill>
                <a:latin typeface="Calibri" panose="020F0502020204030204" pitchFamily="34" charset="0"/>
                <a:ea typeface="+mn-ea"/>
                <a:cs typeface="+mn-cs"/>
              </a:rPr>
              <a:t> (~350 B.C.)</a:t>
            </a:r>
          </a:p>
        </p:txBody>
      </p:sp>
      <p:pic>
        <p:nvPicPr>
          <p:cNvPr id="30726" name="Picture 1024" descr="C:\Users\jo\Desktop\6_e1845fd7cbce79e3af2bb1c39d6ffe6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3000"/>
            <a:ext cx="4435475" cy="332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572000"/>
            <a:ext cx="7086600" cy="2286000"/>
          </a:xfrm>
          <a:solidFill>
            <a:schemeClr val="bg1"/>
          </a:solidFill>
        </p:spPr>
        <p:txBody>
          <a:bodyPr/>
          <a:lstStyle/>
          <a:p>
            <a:r>
              <a:rPr lang="en-US" altLang="en-US" sz="1800" b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Cirkel en bol zijn perfecte geometrische vormen</a:t>
            </a:r>
          </a:p>
          <a:p>
            <a:pPr lvl="1"/>
            <a:r>
              <a:rPr lang="en-US" altLang="en-US" sz="1600" b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perfecte symmetrie</a:t>
            </a:r>
          </a:p>
          <a:p>
            <a:r>
              <a:rPr lang="en-US" altLang="en-US" sz="1800" b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Bolvormige aarde, zon en maan zijn het bewijs voor het geometrische ontwerp van het universum</a:t>
            </a:r>
          </a:p>
          <a:p>
            <a:r>
              <a:rPr lang="en-US" altLang="en-US" sz="1800" b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Zon, maan en planeten en de hemelbol draaien rond de aarde in cirkelbanen</a:t>
            </a:r>
          </a:p>
          <a:p>
            <a:pPr>
              <a:buFontTx/>
              <a:buNone/>
            </a:pPr>
            <a:r>
              <a:rPr lang="en-US" altLang="en-US" sz="1800" b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Probleem: inconsistent met observaties</a:t>
            </a:r>
            <a:endParaRPr lang="en-US" altLang="en-US" sz="1800" b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0728" name="Picture 1025" descr="C:\Users\jo\Desktop\70084-004-6D5F5F6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416425"/>
            <a:ext cx="2362200" cy="244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2" descr="C:\Documents and Settings\jo\Desktop\hipparchuspoemme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914400"/>
            <a:ext cx="23622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Default Design">
      <a:majorFont>
        <a:latin typeface="Arial Rounded MT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ymbol" pitchFamily="1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ymbol" pitchFamily="18" charset="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Default Design">
      <a:majorFont>
        <a:latin typeface="Arial Rounded MT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ymbol" pitchFamily="1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Symbol" pitchFamily="18" charset="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6">
    <a:dk1>
      <a:srgbClr val="000000"/>
    </a:dk1>
    <a:lt1>
      <a:srgbClr val="FFFFFF"/>
    </a:lt1>
    <a:dk2>
      <a:srgbClr val="000000"/>
    </a:dk2>
    <a:lt2>
      <a:srgbClr val="808080"/>
    </a:lt2>
    <a:accent1>
      <a:srgbClr val="C0C0C0"/>
    </a:accent1>
    <a:accent2>
      <a:srgbClr val="0066FF"/>
    </a:accent2>
    <a:accent3>
      <a:srgbClr val="FFFFFF"/>
    </a:accent3>
    <a:accent4>
      <a:srgbClr val="000000"/>
    </a:accent4>
    <a:accent5>
      <a:srgbClr val="DCDCDC"/>
    </a:accent5>
    <a:accent6>
      <a:srgbClr val="005CE7"/>
    </a:accent6>
    <a:hlink>
      <a:srgbClr val="FF0000"/>
    </a:hlink>
    <a:folHlink>
      <a:srgbClr val="0099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17737</TotalTime>
  <Words>2782</Words>
  <Application>Microsoft Office PowerPoint</Application>
  <PresentationFormat>Letter Paper (8.5x11 in)</PresentationFormat>
  <Paragraphs>519</Paragraphs>
  <Slides>52</Slides>
  <Notes>48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52</vt:i4>
      </vt:variant>
    </vt:vector>
  </HeadingPairs>
  <TitlesOfParts>
    <vt:vector size="66" baseType="lpstr">
      <vt:lpstr>Arial Unicode MS</vt:lpstr>
      <vt:lpstr>Arial</vt:lpstr>
      <vt:lpstr>Arial Rounded MT Bold</vt:lpstr>
      <vt:lpstr>Calibri</vt:lpstr>
      <vt:lpstr>Comic Sans MS</vt:lpstr>
      <vt:lpstr>Symbol</vt:lpstr>
      <vt:lpstr>Times</vt:lpstr>
      <vt:lpstr>Times New Roman</vt:lpstr>
      <vt:lpstr>Webdings</vt:lpstr>
      <vt:lpstr>Wingdings</vt:lpstr>
      <vt:lpstr>Default Design</vt:lpstr>
      <vt:lpstr>1_Default Design</vt:lpstr>
      <vt:lpstr>Photo Editor Photo</vt:lpstr>
      <vt:lpstr>Equation</vt:lpstr>
      <vt:lpstr>PowerPoint Presentation</vt:lpstr>
      <vt:lpstr>PowerPoint Presentation</vt:lpstr>
      <vt:lpstr>PowerPoint Presentation</vt:lpstr>
      <vt:lpstr>Palet van deeltjes(astro)fysica</vt:lpstr>
      <vt:lpstr>PowerPoint Presentation</vt:lpstr>
      <vt:lpstr>PowerPoint Presentation</vt:lpstr>
      <vt:lpstr>Geschiedenis van de kosmologie</vt:lpstr>
      <vt:lpstr>Griekse wetenschap</vt:lpstr>
      <vt:lpstr>Eudoxus’ universum (~350 B.C.)</vt:lpstr>
      <vt:lpstr>Aristoteles (~350 BC): fysisch model </vt:lpstr>
      <vt:lpstr>Aristarchus (~250 BC): zon in centrum</vt:lpstr>
      <vt:lpstr>Ptolemeus (~100 AD): bepaalt kosmologie voor de volgende  1500 jaar</vt:lpstr>
      <vt:lpstr>Problemen met model van Ptolemeus</vt:lpstr>
      <vt:lpstr>De revolutie van Copernicus (~1500)</vt:lpstr>
      <vt:lpstr>Tycho Brahe (1546-1601)</vt:lpstr>
      <vt:lpstr>Johannes Kepler (1571-1630)</vt:lpstr>
      <vt:lpstr>Wat hebben we aan Kepler III</vt:lpstr>
      <vt:lpstr>Galileo Galilei (1564-1642)</vt:lpstr>
      <vt:lpstr>Galileo’s rechtzaak</vt:lpstr>
      <vt:lpstr>Sir Isaac Newton (1643-1727)</vt:lpstr>
      <vt:lpstr>Het verhaal van de appel</vt:lpstr>
      <vt:lpstr>Equivalentieprincipe</vt:lpstr>
      <vt:lpstr>PowerPoint Presentation</vt:lpstr>
      <vt:lpstr>Newtons triomf: ontdekking van Neptunus</vt:lpstr>
      <vt:lpstr>Geschiedenis van de kosmologie</vt:lpstr>
      <vt:lpstr>Newton: kosmologie als wetenschap</vt:lpstr>
      <vt:lpstr>Einsteins   speciale relativiteitstheorie</vt:lpstr>
      <vt:lpstr>Einsteins  algemene relativiteitstheorie</vt:lpstr>
      <vt:lpstr>Oerknalmodel</vt:lpstr>
      <vt:lpstr>Gravitatie volgens Newton</vt:lpstr>
      <vt:lpstr>Gravitatie volgens Newton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 metrische tensor</vt:lpstr>
      <vt:lpstr>Speciale relativiteitstheorie</vt:lpstr>
      <vt:lpstr>Lorentztransformaties</vt:lpstr>
      <vt:lpstr>Viervectoren</vt:lpstr>
      <vt:lpstr>Viervectoren</vt:lpstr>
      <vt:lpstr>Lorentzinvariantie</vt:lpstr>
      <vt:lpstr>Co- en contravariante vectoren</vt:lpstr>
      <vt:lpstr>Viervectoren</vt:lpstr>
      <vt:lpstr>Snelheid</vt:lpstr>
      <vt:lpstr>Impuls en energie</vt:lpstr>
      <vt:lpstr>Energie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Visie HEF</dc:title>
  <dc:creator>Jo van den Brand</dc:creator>
  <cp:lastModifiedBy>Johannes van den Brand</cp:lastModifiedBy>
  <cp:revision>783</cp:revision>
  <cp:lastPrinted>2002-09-13T18:52:55Z</cp:lastPrinted>
  <dcterms:created xsi:type="dcterms:W3CDTF">2001-01-08T10:28:24Z</dcterms:created>
  <dcterms:modified xsi:type="dcterms:W3CDTF">2015-09-01T19:04:57Z</dcterms:modified>
</cp:coreProperties>
</file>