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40" r:id="rId2"/>
    <p:sldId id="894" r:id="rId3"/>
    <p:sldId id="922" r:id="rId4"/>
    <p:sldId id="923" r:id="rId5"/>
    <p:sldId id="924" r:id="rId6"/>
    <p:sldId id="925" r:id="rId7"/>
    <p:sldId id="926" r:id="rId8"/>
    <p:sldId id="927" r:id="rId9"/>
    <p:sldId id="928" r:id="rId10"/>
    <p:sldId id="929" r:id="rId11"/>
    <p:sldId id="921" r:id="rId12"/>
    <p:sldId id="908" r:id="rId13"/>
    <p:sldId id="909" r:id="rId14"/>
    <p:sldId id="911" r:id="rId15"/>
    <p:sldId id="913" r:id="rId16"/>
    <p:sldId id="915" r:id="rId17"/>
    <p:sldId id="914" r:id="rId18"/>
    <p:sldId id="912" r:id="rId19"/>
    <p:sldId id="916" r:id="rId20"/>
    <p:sldId id="917" r:id="rId21"/>
    <p:sldId id="918" r:id="rId22"/>
    <p:sldId id="919" r:id="rId23"/>
    <p:sldId id="920" r:id="rId2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89" d="100"/>
          <a:sy n="189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12.wmf"/><Relationship Id="rId9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0.wmf"/><Relationship Id="rId2" Type="http://schemas.openxmlformats.org/officeDocument/2006/relationships/image" Target="../media/image13.wmf"/><Relationship Id="rId1" Type="http://schemas.openxmlformats.org/officeDocument/2006/relationships/image" Target="../media/image26.e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D08608-F48D-497E-B62A-A4C241FD6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D46D2A67-FF8B-4140-BA97-5AC790997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7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13FBB-C198-4DD2-AE89-10C21CC55A6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52" tIns="47576" rIns="95152" bIns="47576"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2C5FF-1C12-42D9-88C9-4E0176A6C558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60D4D-B3B2-45C5-A248-AB0BFC9ACDC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14326-B4EB-4B94-BF27-3C44EFB743E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6174A-5C16-4C8D-857A-4C078D9B28EF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DF3A7-AF93-4EF9-9B39-F46E9919E01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3C3B3-B353-42E0-B42F-602E3F0B9AE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E3C3E-CC19-45C1-8883-AFEF4211B74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83B0F0-C880-40CC-B241-55901778215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4F9C3-A33C-482F-8F31-FE60F1F5B41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A215-7FB6-4CE8-8CF0-D7F2D80C9F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A2C3F-F441-4F3A-85D7-8A6F2151E248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46FE8-25BF-4AC9-9A8E-B177AFF71071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A15E-1540-49CE-B76F-E0DBE415A636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C64C9-BF12-42F0-979A-DB858140D4A5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5B6E2-137D-430D-B90B-C09E2E2F9B6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267BC-3E8C-47A8-822F-6C25A05FB81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999A38-B388-4033-9083-EEEB909B51B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B8EA3-AF83-4FC9-B163-B9BE4BFDA20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21F06-6307-494A-8227-B720C4B4D5D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376A-FDF7-4B34-B31F-0B629AFCD86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CC0E5-8F80-41A8-BC40-13C31F2170D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DA031379-40A1-4BFD-932B-75B63EAF064C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F3C1FD-D0C7-47C2-9EA9-FF0CAE3A4EE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ACC8-BAED-4138-BDD2-BA4FFD422A04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1E49-538C-4F0C-B645-F35176F47F6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EF5D-EEBE-4786-9531-6354E06149CD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E87-9DEE-4BD3-BCA2-E72B13F3C39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B689-558D-474D-94F9-186B211F0882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F1BF-C6D9-4385-B45B-16FDEAD3F59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48BE-BB96-4C61-96BC-8593E3693915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08BB-DA67-4E90-9D58-58375354EA8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E2A4-4128-41CC-8F94-07C721A3FD81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5760-2F11-4475-9105-2B19D510E7E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03DC-42D6-4AA1-B674-03DE7FA830B4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C462-FCB0-4D51-9027-DFE55E50F33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8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1FF-EE3C-48CD-A750-C3ED02620DCC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2EF0-53C7-4CF9-8133-381F2495649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9935-BBE4-4464-B135-DD2D851A3C3F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07A4-DFEF-45DF-AC7C-50823DC86C1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EC4A-0BA6-4E25-A6BA-CDF2D41E1ABC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64BC-D96F-418D-A0C1-098ABDB44DB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9BFB-918A-4F71-BEA5-20541938CAC4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3A33-A715-4A60-B0E0-41B31C9A533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D3A8441-AA2B-47CD-A505-56F0024D08E1}" type="datetime4">
              <a:rPr lang="en-US"/>
              <a:pPr>
                <a:defRPr/>
              </a:pPr>
              <a:t>October 28, 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3D03F34-34A8-42E2-A126-5A094DD9160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15" imgW="1638529" imgH="809738" progId="">
                  <p:embed/>
                </p:oleObj>
              </mc:Choice>
              <mc:Fallback>
                <p:oleObj name="Photo Editor Photo" r:id="rId15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21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19.wmf"/><Relationship Id="rId25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16.w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113.wmf"/><Relationship Id="rId15" Type="http://schemas.openxmlformats.org/officeDocument/2006/relationships/image" Target="../media/image118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120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31.png"/><Relationship Id="rId18" Type="http://schemas.openxmlformats.org/officeDocument/2006/relationships/image" Target="../media/image12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5.wmf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pn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124.wmf"/><Relationship Id="rId15" Type="http://schemas.openxmlformats.org/officeDocument/2006/relationships/image" Target="../media/image128.wmf"/><Relationship Id="rId10" Type="http://schemas.openxmlformats.org/officeDocument/2006/relationships/image" Target="../media/image130.png"/><Relationship Id="rId19" Type="http://schemas.openxmlformats.org/officeDocument/2006/relationships/image" Target="../media/image133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1.wmf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jpeg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2.wmf"/><Relationship Id="rId5" Type="http://schemas.openxmlformats.org/officeDocument/2006/relationships/image" Target="../media/image18.w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30.bin"/><Relationship Id="rId22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7.wmf"/><Relationship Id="rId5" Type="http://schemas.openxmlformats.org/officeDocument/2006/relationships/image" Target="../media/image26.e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Joris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van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Heijningen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Speciale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relativiteitstheorie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28 oktober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2013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41988" name="Picture 4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Bewegende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waarnemers</a:t>
            </a:r>
            <a:endParaRPr lang="en-US" b="0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914400" y="2057400"/>
          <a:ext cx="156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4" imgW="927000" imgH="203040" progId="Equation.3">
                  <p:embed/>
                </p:oleObj>
              </mc:Choice>
              <mc:Fallback>
                <p:oleObj name="Equation" r:id="rId4" imgW="9270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15684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2895600" y="1944688"/>
          <a:ext cx="14620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6" imgW="952200" imgH="634680" progId="Equation.3">
                  <p:embed/>
                </p:oleObj>
              </mc:Choice>
              <mc:Fallback>
                <p:oleObj name="Equation" r:id="rId6" imgW="952200" imgH="634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44688"/>
                        <a:ext cx="1462088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8" name="Picture 10" descr="C:\Users\jo\Desktop\Ax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276600"/>
            <a:ext cx="4217988" cy="3246438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876800" y="3733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Voor de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= </a:t>
            </a:r>
            <a:r>
              <a:rPr lang="en-US" sz="1600">
                <a:cs typeface="Calibri" pitchFamily="34" charset="0"/>
              </a:rPr>
              <a:t>b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x.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876800" y="41148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Voor de schaal op de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’=1 en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=</a:t>
            </a:r>
            <a:r>
              <a:rPr lang="en-US" sz="1600">
                <a:cs typeface="Calibri" pitchFamily="34" charset="0"/>
              </a:rPr>
              <a:t>g</a:t>
            </a:r>
            <a:r>
              <a:rPr lang="en-US" sz="1600">
                <a:latin typeface="Calibri" pitchFamily="34" charset="0"/>
                <a:cs typeface="Calibri" pitchFamily="34" charset="0"/>
              </a:rPr>
              <a:t>.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76800" y="4691063"/>
            <a:ext cx="411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Voor de ct’ as: stel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=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/</a:t>
            </a:r>
            <a:r>
              <a:rPr lang="en-US" sz="1600">
                <a:cs typeface="Calibri" pitchFamily="34" charset="0"/>
              </a:rPr>
              <a:t>b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876800" y="50546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Voor de schaal op de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’=1 en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latin typeface="Calibri" pitchFamily="34" charset="0"/>
                <a:cs typeface="Calibri" pitchFamily="34" charset="0"/>
              </a:rPr>
              <a:t>=</a:t>
            </a:r>
            <a:r>
              <a:rPr lang="en-US" sz="1600">
                <a:cs typeface="Calibri" pitchFamily="34" charset="0"/>
              </a:rPr>
              <a:t>g</a:t>
            </a:r>
            <a:r>
              <a:rPr lang="en-US" sz="1600">
                <a:latin typeface="Calibri" pitchFamily="34" charset="0"/>
                <a:cs typeface="Calibri" pitchFamily="34" charset="0"/>
              </a:rPr>
              <a:t>.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C:\Users\jo\Desktop\Animated_Lorentz_Transformatio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57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Minkowskiruimte: causale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structuur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42275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881063" y="2362200"/>
            <a:ext cx="2036762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tijdachtig: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latin typeface="Calibri" pitchFamily="34" charset="0"/>
                <a:cs typeface="Calibri" pitchFamily="34" charset="0"/>
              </a:rPr>
              <a:t> negatief</a:t>
            </a:r>
          </a:p>
        </p:txBody>
      </p:sp>
      <p:sp>
        <p:nvSpPr>
          <p:cNvPr id="70662" name="TextBox 8"/>
          <p:cNvSpPr txBox="1">
            <a:spLocks noChangeArrowheads="1"/>
          </p:cNvSpPr>
          <p:nvPr/>
        </p:nvSpPr>
        <p:spPr bwMode="auto">
          <a:xfrm>
            <a:off x="3810000" y="2384425"/>
            <a:ext cx="1693863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lichtachtig: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latin typeface="Calibri" pitchFamily="34" charset="0"/>
                <a:cs typeface="Calibri" pitchFamily="34" charset="0"/>
              </a:rPr>
              <a:t> = 0</a:t>
            </a:r>
          </a:p>
        </p:txBody>
      </p:sp>
      <p:sp>
        <p:nvSpPr>
          <p:cNvPr id="70663" name="TextBox 9"/>
          <p:cNvSpPr txBox="1">
            <a:spLocks noChangeArrowheads="1"/>
          </p:cNvSpPr>
          <p:nvPr/>
        </p:nvSpPr>
        <p:spPr bwMode="auto">
          <a:xfrm>
            <a:off x="4281488" y="3887788"/>
            <a:ext cx="2266950" cy="338137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ruimteachtig: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latin typeface="Calibri" pitchFamily="34" charset="0"/>
                <a:cs typeface="Calibri" pitchFamily="34" charset="0"/>
              </a:rPr>
              <a:t> positief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3124200"/>
            <a:ext cx="968375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toekomst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300663"/>
            <a:ext cx="917575" cy="338137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verleden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4953000"/>
            <a:ext cx="472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Binnen de lichtkegel kunnen gebeurtenissen causaal verbonden zijn met gebeurtenis P.</a:t>
            </a:r>
          </a:p>
          <a:p>
            <a:endParaRPr lang="en-US" sz="1600">
              <a:latin typeface="Calibri" pitchFamily="34" charset="0"/>
              <a:cs typeface="Calibri" pitchFamily="34" charset="0"/>
            </a:endParaRPr>
          </a:p>
          <a:p>
            <a:r>
              <a:rPr lang="en-US" sz="1600">
                <a:latin typeface="Calibri" pitchFamily="34" charset="0"/>
                <a:cs typeface="Calibri" pitchFamily="34" charset="0"/>
              </a:rPr>
              <a:t>Er buiten kan geen causaal verband bestaan.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1981200" y="4343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2649538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onderscheiden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Groeptheorie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0144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Groep </a:t>
            </a:r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3400425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Eindige (of discrete) groep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3857625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Kleinste groep (triviale groep) met </a:t>
            </a:r>
            <a:r>
              <a:rPr lang="en-US" i="1">
                <a:latin typeface="Calibri" pitchFamily="34" charset="0"/>
                <a:cs typeface="Calibri" pitchFamily="34" charset="0"/>
              </a:rPr>
              <a:t>n = 1 </a:t>
            </a:r>
            <a:r>
              <a:rPr lang="en-US">
                <a:latin typeface="Calibri" pitchFamily="34" charset="0"/>
                <a:cs typeface="Calibri" pitchFamily="34" charset="0"/>
              </a:rPr>
              <a:t>heeft enkel element </a:t>
            </a:r>
            <a:r>
              <a:rPr lang="en-US" i="1">
                <a:latin typeface="Calibri" pitchFamily="34" charset="0"/>
                <a:cs typeface="Calibri" pitchFamily="34" charset="0"/>
              </a:rPr>
              <a:t>g = 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42497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  <a:r>
              <a:rPr lang="en-US">
                <a:latin typeface="Calibri" pitchFamily="34" charset="0"/>
                <a:cs typeface="Calibri" pitchFamily="34" charset="0"/>
              </a:rPr>
              <a:t> met oneindig aantal elementen gespecificeerd door </a:t>
            </a:r>
            <a:r>
              <a:rPr lang="en-US" i="1">
                <a:latin typeface="Calibri" pitchFamily="34" charset="0"/>
                <a:cs typeface="Calibri" pitchFamily="34" charset="0"/>
              </a:rPr>
              <a:t>N</a:t>
            </a:r>
            <a:r>
              <a:rPr lang="en-US">
                <a:latin typeface="Calibri" pitchFamily="34" charset="0"/>
                <a:cs typeface="Calibri" pitchFamily="34" charset="0"/>
              </a:rPr>
              <a:t> parameters: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8388"/>
            <a:ext cx="7010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751138"/>
            <a:ext cx="45656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6888" y="3505200"/>
            <a:ext cx="557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0713" y="4278313"/>
            <a:ext cx="1885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460216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Compacte groep </a:t>
            </a:r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  <a:r>
              <a:rPr lang="en-US">
                <a:latin typeface="Calibri" pitchFamily="34" charset="0"/>
                <a:cs typeface="Calibri" pitchFamily="34" charset="0"/>
              </a:rPr>
              <a:t>: parameters zijn eindig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9355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Lie groep </a:t>
            </a:r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  <a:r>
              <a:rPr lang="en-US">
                <a:latin typeface="Calibri" pitchFamily="34" charset="0"/>
                <a:cs typeface="Calibri" pitchFamily="34" charset="0"/>
              </a:rPr>
              <a:t>: de afgeleiden                 naar parameters bestaan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000625"/>
            <a:ext cx="7286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530542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Definitie: het identiteits-element is de oorsprong van parameterruimte</a:t>
            </a: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35463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574516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Definitie: de generatoren                                       spannen vectorruimte op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686425"/>
            <a:ext cx="1676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2975" y="5651500"/>
            <a:ext cx="11096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81000" y="62595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Vectorproduct levert element</a:t>
            </a:r>
          </a:p>
        </p:txBody>
      </p:sp>
      <p:pic>
        <p:nvPicPr>
          <p:cNvPr id="594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98825" y="6283325"/>
            <a:ext cx="34909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858000" y="64881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Structuurconstante(n)</a:t>
            </a:r>
          </a:p>
        </p:txBody>
      </p:sp>
      <p:sp>
        <p:nvSpPr>
          <p:cNvPr id="33" name="Gebogen PIJL-OMHOOG 32"/>
          <p:cNvSpPr/>
          <p:nvPr/>
        </p:nvSpPr>
        <p:spPr bwMode="auto">
          <a:xfrm rot="5400000">
            <a:off x="6389688" y="6437313"/>
            <a:ext cx="152400" cy="457200"/>
          </a:xfrm>
          <a:prstGeom prst="bent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5" grpId="0"/>
      <p:bldP spid="20" grpId="0"/>
      <p:bldP spid="21" grpId="0"/>
      <p:bldP spid="22" grpId="0"/>
      <p:bldP spid="23" grpId="0"/>
      <p:bldP spid="24" grpId="0"/>
      <p:bldP spid="27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Invariantie scalair product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Lorentzgroep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 in matrixvorm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 matrixnotatie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2754313"/>
            <a:ext cx="670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3135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Unieke inverse bestaat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groep is niet-Abels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191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Elementen (de transformaties) vormen de Lorentzgroep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4572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metriek behandelt de 3 ruimtelijke dimensies anders de 1 tijddimensie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4 x 4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matrices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16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parameters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144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98663"/>
            <a:ext cx="4816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403475"/>
            <a:ext cx="966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6663" y="2760663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514600"/>
            <a:ext cx="3776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hteraccolade 25"/>
          <p:cNvSpPr>
            <a:spLocks/>
          </p:cNvSpPr>
          <p:nvPr/>
        </p:nvSpPr>
        <p:spPr bwMode="auto">
          <a:xfrm>
            <a:off x="3657600" y="24384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34401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Achtereenvolgende transformaties leveren ook weer een element</a:t>
            </a: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5750" y="3482975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868738"/>
            <a:ext cx="12906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413" y="4256088"/>
            <a:ext cx="8286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5421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zijn echter 10 relaties vanwege</a:t>
            </a:r>
          </a:p>
        </p:txBody>
      </p:sp>
      <p:pic>
        <p:nvPicPr>
          <p:cNvPr id="1054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1250" y="5427663"/>
            <a:ext cx="1028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802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groep wordt beschreven door 6 = 16 – 10 parameters</a:t>
            </a:r>
          </a:p>
        </p:txBody>
      </p:sp>
      <p:pic>
        <p:nvPicPr>
          <p:cNvPr id="1054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0850" y="5445125"/>
            <a:ext cx="18192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867400" y="5421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6183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laten in de proper Lorentzgroep geen reflecties toe, en eisen ook </a:t>
            </a:r>
          </a:p>
        </p:txBody>
      </p:sp>
      <p:pic>
        <p:nvPicPr>
          <p:cNvPr id="10548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6249988"/>
            <a:ext cx="1219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5" grpId="0"/>
      <p:bldP spid="20" grpId="0"/>
      <p:bldP spid="21" grpId="0"/>
      <p:bldP spid="22" grpId="0"/>
      <p:bldP spid="23" grpId="0"/>
      <p:bldP spid="24" grpId="0"/>
      <p:bldP spid="27" grpId="0"/>
      <p:bldP spid="26" grpId="0" animBg="1"/>
      <p:bldP spid="28" grpId="0"/>
      <p:bldP spid="32" grpId="0"/>
      <p:bldP spid="34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Generatoren Lorentzgroep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6 parameters: </a:t>
            </a:r>
          </a:p>
          <a:p>
            <a:pPr lvl="1" eaLnBrk="0" hangingPunct="0"/>
            <a:r>
              <a:rPr lang="en-US">
                <a:latin typeface="Calibri" pitchFamily="34" charset="0"/>
                <a:cs typeface="Calibri" pitchFamily="34" charset="0"/>
              </a:rPr>
              <a:t>3 Euler rotatiehoeken (orthogonale transformaties die lengte 3-vector behouden)           3 boosts (hyperbolische rotaties die lengte 4-vector behouden)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4495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Rotatie om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36274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 langs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4572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schrijven transformatie als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Generator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geïtereerd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volledige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transformatie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4 x 4 matrix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staan enkel “proper” transformaties toe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35750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13113"/>
            <a:ext cx="43195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454525"/>
            <a:ext cx="2647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392738"/>
            <a:ext cx="3095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1713" y="5768975"/>
            <a:ext cx="3048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traceless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495380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5" grpId="0"/>
      <p:bldP spid="21" grpId="0"/>
      <p:bldP spid="24" grpId="0"/>
      <p:bldP spid="27" grpId="0"/>
      <p:bldP spid="3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Generatoren Lorentzgroep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Inverse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Dus </a:t>
            </a:r>
            <a:r>
              <a:rPr lang="en-US" i="1">
                <a:latin typeface="Calibri" pitchFamily="34" charset="0"/>
                <a:cs typeface="Calibri" pitchFamily="34" charset="0"/>
              </a:rPr>
              <a:t>gL</a:t>
            </a:r>
            <a:r>
              <a:rPr lang="en-US">
                <a:latin typeface="Calibri" pitchFamily="34" charset="0"/>
                <a:cs typeface="Calibri" pitchFamily="34" charset="0"/>
              </a:rPr>
              <a:t> spoorloos en </a:t>
            </a:r>
            <a:r>
              <a:rPr lang="en-US" i="1">
                <a:latin typeface="Calibri" pitchFamily="34" charset="0"/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spoorloos en mixed symmetry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3639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Boosts                             en rotaties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262413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0" y="3441700"/>
            <a:ext cx="13081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938" y="3433763"/>
            <a:ext cx="13382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125538"/>
            <a:ext cx="7258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662113"/>
            <a:ext cx="12430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64465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Neem logaritme en gebruik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47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676400"/>
            <a:ext cx="3352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79" name="Rechte verbindingslijn met pijl 22"/>
          <p:cNvCxnSpPr>
            <a:cxnSpLocks noChangeShapeType="1"/>
          </p:cNvCxnSpPr>
          <p:nvPr/>
        </p:nvCxnSpPr>
        <p:spPr bwMode="auto">
          <a:xfrm>
            <a:off x="4371975" y="1851025"/>
            <a:ext cx="533400" cy="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39846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kiezen als basis in parameterruimte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81000" y="62595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 de eerste rij herkennen we de rotatiematrices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8325" y="4343400"/>
            <a:ext cx="63912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5" grpId="0"/>
      <p:bldP spid="32" grpId="0"/>
      <p:bldP spid="37" grpId="0"/>
      <p:bldP spid="19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1727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                                                        met</a:t>
            </a:r>
          </a:p>
        </p:txBody>
      </p:sp>
      <p:sp>
        <p:nvSpPr>
          <p:cNvPr id="75779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45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22425"/>
            <a:ext cx="27289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Rotatie om </a:t>
            </a:r>
            <a:r>
              <a:rPr lang="en-US" b="0" i="1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z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-as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Kies parameters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49237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343376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442595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Exponentiatie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54848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</a:t>
            </a:r>
          </a:p>
        </p:txBody>
      </p:sp>
      <p:pic>
        <p:nvPicPr>
          <p:cNvPr id="6452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31963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 de bekende rotatie </a:t>
            </a:r>
            <a:r>
              <a:rPr lang="en-US"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om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pic>
        <p:nvPicPr>
          <p:cNvPr id="645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925" y="1190625"/>
            <a:ext cx="2657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257425"/>
            <a:ext cx="3048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228975"/>
            <a:ext cx="746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4050" y="4143375"/>
            <a:ext cx="6200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213350"/>
            <a:ext cx="6858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1" grpId="0"/>
      <p:bldP spid="27" grpId="0"/>
      <p:bldP spid="32" grpId="0"/>
      <p:bldP spid="37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1727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                                                        met</a:t>
            </a:r>
          </a:p>
        </p:txBody>
      </p:sp>
      <p:sp>
        <p:nvSpPr>
          <p:cNvPr id="76803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554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22425"/>
            <a:ext cx="27289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Boost langs </a:t>
            </a:r>
            <a:r>
              <a:rPr lang="en-US" b="0" i="1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z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-as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Kies parameters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49237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343376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442595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Exponentiatie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54848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</a:t>
            </a:r>
          </a:p>
        </p:txBody>
      </p:sp>
      <p:pic>
        <p:nvPicPr>
          <p:cNvPr id="6554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31963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1173163"/>
            <a:ext cx="31051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286000"/>
            <a:ext cx="312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200400"/>
            <a:ext cx="76295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114800"/>
            <a:ext cx="64658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222875"/>
            <a:ext cx="7613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 de bekende boost </a:t>
            </a:r>
            <a:r>
              <a:rPr lang="en-US"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1" grpId="0"/>
      <p:bldP spid="27" grpId="0"/>
      <p:bldP spid="32" grpId="0"/>
      <p:bldP spid="3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4876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Hermitische operatoren </a:t>
            </a:r>
            <a:r>
              <a:rPr lang="en-US" i="1">
                <a:latin typeface="Calibri" pitchFamily="34" charset="0"/>
                <a:cs typeface="Calibri" pitchFamily="34" charset="0"/>
              </a:rPr>
              <a:t>J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i</a:t>
            </a:r>
            <a:r>
              <a:rPr lang="en-US">
                <a:latin typeface="Calibri" pitchFamily="34" charset="0"/>
                <a:cs typeface="Calibri" pitchFamily="34" charset="0"/>
              </a:rPr>
              <a:t> van impulsmoment</a:t>
            </a:r>
          </a:p>
        </p:txBody>
      </p:sp>
      <p:sp>
        <p:nvSpPr>
          <p:cNvPr id="77827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Connectie met quantummechanica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hebben voor Lorentzgroep gevonden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Niet-Abelse groep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Relateer generatoren aan fysische observabelen: Hermitische operatoren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24167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 geldt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596265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Lie algebra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537527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Generatoren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5624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163" y="1647825"/>
            <a:ext cx="461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425" y="2203450"/>
            <a:ext cx="1590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5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5738" y="2632075"/>
            <a:ext cx="3409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048000"/>
            <a:ext cx="5664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7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257800"/>
            <a:ext cx="40052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8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867400"/>
            <a:ext cx="6029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64135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Noether theorema, Casimiroperatoren</a:t>
            </a:r>
          </a:p>
        </p:txBody>
      </p:sp>
      <p:pic>
        <p:nvPicPr>
          <p:cNvPr id="63519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0038" y="6435725"/>
            <a:ext cx="39624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1" grpId="0"/>
      <p:bldP spid="27" grpId="0"/>
      <p:bldP spid="32" grpId="0"/>
      <p:bldP spid="37" grpId="0"/>
      <p:bldP spid="31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57700"/>
            <a:ext cx="29670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395922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Stroom viervector</a:t>
            </a: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Elektrodynamica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Maxwellvergelijkingen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228282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Faraday tensor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0448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51911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Continuiteitsvergelijking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4427538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Maxwellvergelijkingen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7245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Volgt uit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114425"/>
            <a:ext cx="37004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032000"/>
            <a:ext cx="29003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044825"/>
            <a:ext cx="3352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7575" y="4002088"/>
            <a:ext cx="180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792663"/>
            <a:ext cx="152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133975"/>
            <a:ext cx="2286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726113"/>
            <a:ext cx="518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3088" y="4800600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8067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Nul-component: arbeid verricht door deze kracht per tijdseenheid</a:t>
            </a:r>
          </a:p>
        </p:txBody>
      </p:sp>
      <p:sp>
        <p:nvSpPr>
          <p:cNvPr id="79875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Elektrodynamica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Lorentztransformaties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611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                   onveranderd, terwijl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Vierkracht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44275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 geldt                         met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970338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Schrijf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9609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Energie-impulstensor van elektromagnetisch veld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1154113"/>
            <a:ext cx="19812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350" y="1622425"/>
            <a:ext cx="82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658938"/>
            <a:ext cx="1895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366963"/>
            <a:ext cx="3733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31988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Ruimtelijke-componenten: Lorentzkracht</a:t>
            </a:r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041775"/>
            <a:ext cx="7524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2875" y="4452938"/>
            <a:ext cx="1143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321175"/>
            <a:ext cx="33337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5694363"/>
            <a:ext cx="1828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000" y="53546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Energie-impulstensor is symmetrisch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81000" y="57356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Energiedichtheid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4" grpId="0"/>
      <p:bldP spid="23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Traagheid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van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gasdruk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SRT: hoe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hoger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gasdruk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, des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moeilijker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is het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het gas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versnellen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traagheid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toe)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20000" y="2438400"/>
            <a:ext cx="108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Volume </a:t>
            </a:r>
            <a:r>
              <a:rPr lang="en-US" i="1">
                <a:latin typeface="Calibri" pitchFamily="34" charset="0"/>
                <a:cs typeface="Calibri" pitchFamily="34" charset="0"/>
              </a:rPr>
              <a:t>V</a:t>
            </a:r>
          </a:p>
        </p:txBody>
      </p:sp>
      <p:pic>
        <p:nvPicPr>
          <p:cNvPr id="15381" name="Object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03525"/>
            <a:ext cx="177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be 13"/>
          <p:cNvSpPr/>
          <p:nvPr/>
        </p:nvSpPr>
        <p:spPr bwMode="auto">
          <a:xfrm>
            <a:off x="6019800" y="2438400"/>
            <a:ext cx="13716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0" y="2819400"/>
            <a:ext cx="126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Dichtheid </a:t>
            </a:r>
            <a:r>
              <a:rPr lang="en-US" i="1">
                <a:cs typeface="Calibri" pitchFamily="34" charset="0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0" y="3154363"/>
            <a:ext cx="80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Druk </a:t>
            </a:r>
            <a:r>
              <a:rPr lang="en-US" i="1"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Oefen kracht </a:t>
            </a:r>
            <a:r>
              <a:rPr lang="en-US" sz="2400" i="1">
                <a:latin typeface="Calibri" pitchFamily="34" charset="0"/>
                <a:cs typeface="Calibri" pitchFamily="34" charset="0"/>
              </a:rPr>
              <a:t>F</a:t>
            </a:r>
            <a:r>
              <a:rPr lang="en-US" sz="2400">
                <a:latin typeface="Calibri" pitchFamily="34" charset="0"/>
                <a:cs typeface="Calibri" pitchFamily="34" charset="0"/>
              </a:rPr>
              <a:t> uit, versnel tot      snelheid </a:t>
            </a:r>
            <a:r>
              <a:rPr lang="en-US" sz="2400" i="1">
                <a:latin typeface="Calibri" pitchFamily="34" charset="0"/>
                <a:cs typeface="Calibri" pitchFamily="34" charset="0"/>
              </a:rPr>
              <a:t>v &lt;&lt; c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34290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SRT: lorentzcontractie maakt de doos kleiner</a:t>
            </a:r>
          </a:p>
        </p:txBody>
      </p:sp>
      <p:pic>
        <p:nvPicPr>
          <p:cNvPr id="2" name="Object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650" y="4029075"/>
            <a:ext cx="16811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ube 20"/>
          <p:cNvSpPr/>
          <p:nvPr/>
        </p:nvSpPr>
        <p:spPr bwMode="auto">
          <a:xfrm>
            <a:off x="6019800" y="4038600"/>
            <a:ext cx="9144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7086600" y="4724400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7467600" y="4343400"/>
            <a:ext cx="30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latin typeface="+mn-lt"/>
                <a:cs typeface="+mn-cs"/>
              </a:rPr>
              <a:t>v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Energie nodig om gas te versnellen</a:t>
            </a:r>
          </a:p>
        </p:txBody>
      </p:sp>
      <p:pic>
        <p:nvPicPr>
          <p:cNvPr id="4" name="Object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562600"/>
            <a:ext cx="48466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995863" y="5499100"/>
            <a:ext cx="3810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105400" y="6259513"/>
            <a:ext cx="2779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extra traagheid van gasdruk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6494463" y="5588000"/>
          <a:ext cx="2192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7" imgW="1917360" imgH="533160" progId="Equation.DSMT4">
                  <p:embed/>
                </p:oleObj>
              </mc:Choice>
              <mc:Fallback>
                <p:oleObj name="Equation" r:id="rId7" imgW="191736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5588000"/>
                        <a:ext cx="21923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7" grpId="0"/>
      <p:bldP spid="14" grpId="0" animBg="1"/>
      <p:bldP spid="15" grpId="0"/>
      <p:bldP spid="16" grpId="0"/>
      <p:bldP spid="17" grpId="0"/>
      <p:bldP spid="18" grpId="0"/>
      <p:bldP spid="21" grpId="0" animBg="1"/>
      <p:bldP spid="24" grpId="0"/>
      <p:bldP spid="25" grpId="0"/>
      <p:bldP spid="32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Energie-impuls 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tensor: `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stof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’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175"/>
            <a:ext cx="8686800" cy="12954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Energie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nodig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gas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versnellen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Afhankelijk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referentiesysteem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0 – component van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vierimpuls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381" name="Object 11"/>
          <p:cNvGraphicFramePr>
            <a:graphicFrameLocks noChangeAspect="1"/>
          </p:cNvGraphicFramePr>
          <p:nvPr/>
        </p:nvGraphicFramePr>
        <p:xfrm>
          <a:off x="6248400" y="762000"/>
          <a:ext cx="22574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2" name="Equation" r:id="rId4" imgW="1206360" imgH="431640" progId="Equation.3">
                  <p:embed/>
                </p:oleObj>
              </mc:Choice>
              <mc:Fallback>
                <p:oleObj name="Equation" r:id="rId4" imgW="12063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2574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2035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Beschouw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`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stof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’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engels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dust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Verzameling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deeltjes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in rust ten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opzichte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elkaar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Constant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viersnelheidsveld</a:t>
            </a:r>
            <a:endParaRPr lang="en-US" sz="2000" kern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729163" y="2824163"/>
          <a:ext cx="80803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Equation" r:id="rId6" imgW="431640" imgH="228600" progId="Equation.3">
                  <p:embed/>
                </p:oleObj>
              </mc:Choice>
              <mc:Fallback>
                <p:oleObj name="Equation" r:id="rId6" imgW="43164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824163"/>
                        <a:ext cx="808037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2819400"/>
            <a:ext cx="2886075" cy="409575"/>
            <a:chOff x="5638801" y="3146425"/>
            <a:chExt cx="2886382" cy="408695"/>
          </a:xfrm>
        </p:grpSpPr>
        <p:sp>
          <p:nvSpPr>
            <p:cNvPr id="28699" name="TextBox 17"/>
            <p:cNvSpPr txBox="1">
              <a:spLocks noChangeArrowheads="1"/>
            </p:cNvSpPr>
            <p:nvPr/>
          </p:nvSpPr>
          <p:spPr bwMode="auto">
            <a:xfrm>
              <a:off x="5638801" y="3186079"/>
              <a:ext cx="2886382" cy="369041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Flux viervector                         </a:t>
              </a: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234765" y="3146425"/>
            <a:ext cx="12827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4" name="Equation" r:id="rId8" imgW="685800" imgH="203040" progId="Equation.3">
                    <p:embed/>
                  </p:oleObj>
                </mc:Choice>
                <mc:Fallback>
                  <p:oleObj name="Equation" r:id="rId8" imgW="685800" imgH="203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4765" y="3146425"/>
                          <a:ext cx="1282700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719219" y="3505994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3000" y="3429000"/>
            <a:ext cx="3429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deeltjesdichtheid in rustsysteem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321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Bewegend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systeem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i="1" baseline="30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deeltjesdichtheid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i="1" baseline="30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deeltjesflux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2000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baseline="30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richting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kern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53000" y="3787775"/>
            <a:ext cx="34464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massadichtheid in rustsysteem</a:t>
            </a: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8193088" y="3892550"/>
          <a:ext cx="7620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10" imgW="495000" imgH="164880" progId="Equation.3">
                  <p:embed/>
                </p:oleObj>
              </mc:Choice>
              <mc:Fallback>
                <p:oleObj name="Equation" r:id="rId10" imgW="495000" imgH="164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8" y="3892550"/>
                        <a:ext cx="7620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53000" y="4144963"/>
            <a:ext cx="34464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energiedichtheid in rustsysteem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8342313" y="4148138"/>
          <a:ext cx="3905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Equation" r:id="rId12" imgW="253800" imgH="228600" progId="Equation.3">
                  <p:embed/>
                </p:oleObj>
              </mc:Choice>
              <mc:Fallback>
                <p:oleObj name="Equation" r:id="rId12" imgW="2538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4148138"/>
                        <a:ext cx="3905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3224213"/>
            <a:ext cx="43434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Rustsysteem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 en m zijn 0-componenten van viervectoren</a:t>
            </a:r>
            <a:endParaRPr lang="en-US" sz="200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486400" y="4549775"/>
          <a:ext cx="908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Equation" r:id="rId14" imgW="634680" imgH="914400" progId="Equation.3">
                  <p:embed/>
                </p:oleObj>
              </mc:Choice>
              <mc:Fallback>
                <p:oleObj name="Equation" r:id="rId14" imgW="634680" imgH="914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49775"/>
                        <a:ext cx="9080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692900" y="4549775"/>
          <a:ext cx="1689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Equation" r:id="rId16" imgW="1180800" imgH="914400" progId="Equation.3">
                  <p:embed/>
                </p:oleObj>
              </mc:Choice>
              <mc:Fallback>
                <p:oleObj name="Equation" r:id="rId16" imgW="1180800" imgH="914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549775"/>
                        <a:ext cx="16891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" y="5715000"/>
            <a:ext cx="5410200" cy="369888"/>
            <a:chOff x="762000" y="6183868"/>
            <a:chExt cx="54102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54102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is de                      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component van de tensor</a:t>
              </a: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1756156" y="6256483"/>
            <a:ext cx="105410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9" name="Equation" r:id="rId18" imgW="736560" imgH="203040" progId="Equation.3">
                    <p:embed/>
                  </p:oleObj>
                </mc:Choice>
                <mc:Fallback>
                  <p:oleObj name="Equation" r:id="rId18" imgW="736560" imgH="2030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156" y="6256483"/>
                          <a:ext cx="1054100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838200" y="6210001"/>
            <a:ext cx="36353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0" name="Equation" r:id="rId20" imgW="253800" imgH="228600" progId="Equation.3">
                    <p:embed/>
                  </p:oleObj>
                </mc:Choice>
                <mc:Fallback>
                  <p:oleObj name="Equation" r:id="rId20" imgW="25380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6210001"/>
                          <a:ext cx="36353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5334000" y="6247339"/>
            <a:ext cx="617537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1" name="Equation" r:id="rId22" imgW="431640" imgH="203040" progId="Equation.3">
                    <p:embed/>
                  </p:oleObj>
                </mc:Choice>
                <mc:Fallback>
                  <p:oleObj name="Equation" r:id="rId22" imgW="43164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6247339"/>
                          <a:ext cx="617537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38200" y="6248400"/>
          <a:ext cx="40147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24" imgW="2145960" imgH="241200" progId="Equation.3">
                  <p:embed/>
                </p:oleObj>
              </mc:Choice>
              <mc:Fallback>
                <p:oleObj name="Equation" r:id="rId24" imgW="214596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248400"/>
                        <a:ext cx="4014788" cy="4476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05400" y="6291263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is geen gasdruk!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Energie-impuls 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tensor: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perfecte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vloeistof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Perfecte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vloeistof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(in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rustsysteem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Isotrope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druk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  <a:endParaRPr lang="en-US" b="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3429000" y="1655763"/>
          <a:ext cx="285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55763"/>
                        <a:ext cx="2857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62400" y="1893888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 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diagonaal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, met  </a:t>
              </a: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7" name="Equation" r:id="rId6" imgW="266400" imgH="190440" progId="Equation.3">
                    <p:embed/>
                  </p:oleObj>
                </mc:Choice>
                <mc:Fallback>
                  <p:oleObj name="Equation" r:id="rId6" imgW="26640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332" y="1939636"/>
                          <a:ext cx="500062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8" name="Equation" r:id="rId8" imgW="939600" imgH="190440" progId="Equation.3">
                    <p:embed/>
                  </p:oleObj>
                </mc:Choice>
                <mc:Fallback>
                  <p:oleObj name="Equation" r:id="rId8" imgW="939600" imgH="1904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9657" y="1936173"/>
                          <a:ext cx="176212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In rustsysteem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2438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In tensorvorm (geldig in elke systeem)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41148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4073525"/>
          <a:ext cx="1662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11" imgW="888840" imgH="241200" progId="Equation.3">
                  <p:embed/>
                </p:oleObj>
              </mc:Choice>
              <mc:Fallback>
                <p:oleObj name="Equation" r:id="rId11" imgW="88884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73525"/>
                        <a:ext cx="16621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4211638"/>
            <a:ext cx="2409825" cy="1262062"/>
            <a:chOff x="5562600" y="4211782"/>
            <a:chExt cx="2409825" cy="1262062"/>
          </a:xfrm>
        </p:grpSpPr>
        <p:pic>
          <p:nvPicPr>
            <p:cNvPr id="29719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4765675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Probeer</a:t>
            </a: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2079625" y="4579938"/>
          <a:ext cx="24923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14" imgW="1333440" imgH="431640" progId="Equation.3">
                  <p:embed/>
                </p:oleObj>
              </mc:Choice>
              <mc:Fallback>
                <p:oleObj name="Equation" r:id="rId14" imgW="13334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4579938"/>
                        <a:ext cx="24923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41148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0600" y="5521325"/>
            <a:ext cx="2286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2597150" y="5638800"/>
          <a:ext cx="33464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17" imgW="1790640" imgH="431640" progId="Equation.3">
                  <p:embed/>
                </p:oleObj>
              </mc:Choice>
              <mc:Fallback>
                <p:oleObj name="Equation" r:id="rId17" imgW="179064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638800"/>
                        <a:ext cx="3346450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1148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3800" y="63246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05600" y="5954713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 geldt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0" grpId="0"/>
      <p:bldP spid="22" grpId="0"/>
      <p:bldP spid="23" grpId="0" animBg="1"/>
      <p:bldP spid="28" grpId="0" animBg="1"/>
      <p:bldP spid="32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Einsteins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sommatieconventie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Vector en 1-vorm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geven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scalar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Sommatie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index is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dummy index, want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uiteindelijk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krijgen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getal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Problemen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4495800" y="2084388"/>
          <a:ext cx="42672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4" imgW="2387520" imgH="241200" progId="Equation.3">
                  <p:embed/>
                </p:oleObj>
              </mc:Choice>
              <mc:Fallback>
                <p:oleObj name="Equation" r:id="rId4" imgW="23875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84388"/>
                        <a:ext cx="42672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460750"/>
            <a:ext cx="1828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81563" y="3429000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Vrije indices horen overeen te komen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76800" y="38211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Nu tel je appels en peren op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76800" y="4191000"/>
            <a:ext cx="351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Links een 1-vorm, rechts een scalar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76800" y="5040313"/>
            <a:ext cx="355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Sommatie index maar 1x gebruiken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76800" y="5421313"/>
            <a:ext cx="234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Verschillende objecten</a:t>
            </a: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871788" y="5638800"/>
          <a:ext cx="1090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7" imgW="609480" imgH="393480" progId="Equation.3">
                  <p:embed/>
                </p:oleObj>
              </mc:Choice>
              <mc:Fallback>
                <p:oleObj name="Equation" r:id="rId7" imgW="60948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638800"/>
                        <a:ext cx="1090612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76800" y="5943600"/>
            <a:ext cx="236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Gradient is een 1-vorm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Euclidische 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Vlakke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ruimte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punten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invariant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Pythagoras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1" name="Object 2"/>
          <p:cNvGraphicFramePr>
            <a:graphicFrameLocks noChangeAspect="1"/>
          </p:cNvGraphicFramePr>
          <p:nvPr/>
        </p:nvGraphicFramePr>
        <p:xfrm>
          <a:off x="2971800" y="2133600"/>
          <a:ext cx="1865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4" imgW="965160" imgH="228600" progId="Equation.3">
                  <p:embed/>
                </p:oleObj>
              </mc:Choice>
              <mc:Fallback>
                <p:oleObj name="Equation" r:id="rId4" imgW="9651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1865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3"/>
          <p:cNvGraphicFramePr>
            <a:graphicFrameLocks noChangeAspect="1"/>
          </p:cNvGraphicFramePr>
          <p:nvPr/>
        </p:nvGraphicFramePr>
        <p:xfrm>
          <a:off x="2955925" y="2667000"/>
          <a:ext cx="5349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6" imgW="2768400" imgH="279360" progId="Equation.3">
                  <p:embed/>
                </p:oleObj>
              </mc:Choice>
              <mc:Fallback>
                <p:oleObj name="Equation" r:id="rId6" imgW="2768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667000"/>
                        <a:ext cx="53498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4"/>
          <p:cNvGraphicFramePr>
            <a:graphicFrameLocks noChangeAspect="1"/>
          </p:cNvGraphicFramePr>
          <p:nvPr/>
        </p:nvGraphicFramePr>
        <p:xfrm>
          <a:off x="2971800" y="3271838"/>
          <a:ext cx="61610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8" imgW="3187440" imgH="495000" progId="Equation.3">
                  <p:embed/>
                </p:oleObj>
              </mc:Choice>
              <mc:Fallback>
                <p:oleObj name="Equation" r:id="rId8" imgW="318744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1838"/>
                        <a:ext cx="61610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ight Triangle 13"/>
          <p:cNvSpPr>
            <a:spLocks noChangeArrowheads="1"/>
          </p:cNvSpPr>
          <p:nvPr/>
        </p:nvSpPr>
        <p:spPr bwMode="auto">
          <a:xfrm flipH="1">
            <a:off x="381000" y="4648200"/>
            <a:ext cx="2819400" cy="167640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263900" y="5334000"/>
          <a:ext cx="3937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10" imgW="203040" imgH="203040" progId="Equation.3">
                  <p:embed/>
                </p:oleObj>
              </mc:Choice>
              <mc:Fallback>
                <p:oleObj name="Equation" r:id="rId10" imgW="2030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3937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676400" y="6324600"/>
          <a:ext cx="368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12" imgW="190440" imgH="177480" progId="Equation.3">
                  <p:embed/>
                </p:oleObj>
              </mc:Choice>
              <mc:Fallback>
                <p:oleObj name="Equation" r:id="rId12" imgW="1904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324600"/>
                        <a:ext cx="3683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76400" y="50292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14" imgW="190440" imgH="177480" progId="Equation.3">
                  <p:embed/>
                </p:oleObj>
              </mc:Choice>
              <mc:Fallback>
                <p:oleObj name="Equation" r:id="rId14" imgW="1904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368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4572000"/>
            <a:ext cx="2262188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Evenzo in 3 dimensies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4994275"/>
            <a:ext cx="4724400" cy="882650"/>
            <a:chOff x="3810000" y="4994564"/>
            <a:chExt cx="4723831" cy="882650"/>
          </a:xfrm>
        </p:grpSpPr>
        <p:sp>
          <p:nvSpPr>
            <p:cNvPr id="20499" name="TextBox 18"/>
            <p:cNvSpPr txBox="1">
              <a:spLocks noChangeArrowheads="1"/>
            </p:cNvSpPr>
            <p:nvPr/>
          </p:nvSpPr>
          <p:spPr bwMode="auto">
            <a:xfrm>
              <a:off x="3810000" y="5258089"/>
              <a:ext cx="364376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Stel we hebben vectorcomponenten </a:t>
              </a:r>
            </a:p>
          </p:txBody>
        </p:sp>
        <p:graphicFrame>
          <p:nvGraphicFramePr>
            <p:cNvPr id="20490" name="Object 8"/>
            <p:cNvGraphicFramePr>
              <a:graphicFrameLocks noChangeAspect="1"/>
            </p:cNvGraphicFramePr>
            <p:nvPr/>
          </p:nvGraphicFramePr>
          <p:xfrm>
            <a:off x="7405118" y="4994564"/>
            <a:ext cx="1128713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5" name="Equation" r:id="rId16" imgW="583920" imgH="457200" progId="Equation.3">
                    <p:embed/>
                  </p:oleObj>
                </mc:Choice>
                <mc:Fallback>
                  <p:oleObj name="Equation" r:id="rId16" imgW="583920" imgH="457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5118" y="4994564"/>
                          <a:ext cx="1128713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86200" y="5780088"/>
            <a:ext cx="3981450" cy="465137"/>
            <a:chOff x="3886200" y="5780088"/>
            <a:chExt cx="3980570" cy="465137"/>
          </a:xfrm>
        </p:grpSpPr>
        <p:sp>
          <p:nvSpPr>
            <p:cNvPr id="20498" name="TextBox 21"/>
            <p:cNvSpPr txBox="1">
              <a:spLocks noChangeArrowheads="1"/>
            </p:cNvSpPr>
            <p:nvPr/>
          </p:nvSpPr>
          <p:spPr bwMode="auto">
            <a:xfrm>
              <a:off x="3886200" y="5802313"/>
              <a:ext cx="3980570" cy="369332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Wat is dan de 1-vorm componenten      ?</a:t>
              </a:r>
            </a:p>
          </p:txBody>
        </p:sp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7314807" y="5780088"/>
            <a:ext cx="3683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6" name="Equation" r:id="rId18" imgW="190440" imgH="241200" progId="Equation.3">
                    <p:embed/>
                  </p:oleObj>
                </mc:Choice>
                <mc:Fallback>
                  <p:oleObj name="Equation" r:id="rId18" imgW="190440" imgH="241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4807" y="5780088"/>
                          <a:ext cx="368300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7100888" y="6237288"/>
          <a:ext cx="12287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20" imgW="634680" imgH="241200" progId="Equation.3">
                  <p:embed/>
                </p:oleObj>
              </mc:Choice>
              <mc:Fallback>
                <p:oleObj name="Equation" r:id="rId20" imgW="63468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6237288"/>
                        <a:ext cx="12287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7"/>
          <p:cNvGraphicFramePr>
            <a:graphicFrameLocks noChangeAspect="1"/>
          </p:cNvGraphicFramePr>
          <p:nvPr/>
        </p:nvGraphicFramePr>
        <p:xfrm>
          <a:off x="76200" y="6362700"/>
          <a:ext cx="295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62700"/>
                        <a:ext cx="2952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7"/>
          <p:cNvGraphicFramePr>
            <a:graphicFrameLocks noChangeAspect="1"/>
          </p:cNvGraphicFramePr>
          <p:nvPr/>
        </p:nvGraphicFramePr>
        <p:xfrm>
          <a:off x="2828925" y="4343400"/>
          <a:ext cx="2952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343400"/>
                        <a:ext cx="2952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al 21"/>
          <p:cNvSpPr/>
          <p:nvPr/>
        </p:nvSpPr>
        <p:spPr bwMode="auto">
          <a:xfrm>
            <a:off x="3159920" y="4605336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3" name="Ovaal 22"/>
          <p:cNvSpPr/>
          <p:nvPr/>
        </p:nvSpPr>
        <p:spPr bwMode="auto">
          <a:xfrm>
            <a:off x="342896" y="628412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Licht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gedraagt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zich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onafhankelijk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waarnemer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Golffronten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behouden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bewegende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waarnemers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Beschouw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bolgolven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vanuit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oorsprong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3" name="Object 4"/>
          <p:cNvGraphicFramePr>
            <a:graphicFrameLocks noChangeAspect="1"/>
          </p:cNvGraphicFramePr>
          <p:nvPr/>
        </p:nvGraphicFramePr>
        <p:xfrm>
          <a:off x="2525713" y="4233863"/>
          <a:ext cx="645636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4" imgW="3720960" imgH="495000" progId="Equation.3">
                  <p:embed/>
                </p:oleObj>
              </mc:Choice>
              <mc:Fallback>
                <p:oleObj name="Equation" r:id="rId4" imgW="37209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233863"/>
                        <a:ext cx="6456362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ight Triangle 13"/>
          <p:cNvSpPr>
            <a:spLocks noChangeArrowheads="1"/>
          </p:cNvSpPr>
          <p:nvPr/>
        </p:nvSpPr>
        <p:spPr bwMode="auto">
          <a:xfrm flipH="1">
            <a:off x="152400" y="5105400"/>
            <a:ext cx="2895600" cy="167640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3113088" y="5524500"/>
          <a:ext cx="468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6" imgW="241200" imgH="177480" progId="Equation.3">
                  <p:embed/>
                </p:oleObj>
              </mc:Choice>
              <mc:Fallback>
                <p:oleObj name="Equation" r:id="rId6" imgW="2412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5524500"/>
                        <a:ext cx="4683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1905000" y="6351588"/>
          <a:ext cx="3683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8" imgW="190440" imgH="228600" progId="Equation.3">
                  <p:embed/>
                </p:oleObj>
              </mc:Choice>
              <mc:Fallback>
                <p:oleObj name="Equation" r:id="rId8" imgW="1904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351588"/>
                        <a:ext cx="3683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1524000" y="55245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10" imgW="190440" imgH="177480" progId="Equation.3">
                  <p:embed/>
                </p:oleObj>
              </mc:Choice>
              <mc:Fallback>
                <p:oleObj name="Equation" r:id="rId10" imgW="1904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24500"/>
                        <a:ext cx="368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3094038" y="3657600"/>
          <a:ext cx="4221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12" imgW="2184120" imgH="279360" progId="Equation.3">
                  <p:embed/>
                </p:oleObj>
              </mc:Choice>
              <mc:Fallback>
                <p:oleObj name="Equation" r:id="rId12" imgW="218412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657600"/>
                        <a:ext cx="42211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125788" y="2613025"/>
          <a:ext cx="42814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14" imgW="2133360" imgH="482400" progId="Equation.3">
                  <p:embed/>
                </p:oleObj>
              </mc:Choice>
              <mc:Fallback>
                <p:oleObj name="Equation" r:id="rId14" imgW="213336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613025"/>
                        <a:ext cx="42814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7" name="Picture 13" descr="C:\Users\jo\Desktop\sphericalfront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2590800"/>
            <a:ext cx="1722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67200" y="5410200"/>
            <a:ext cx="3733800" cy="1477963"/>
            <a:chOff x="4267200" y="5410200"/>
            <a:chExt cx="3733800" cy="1477328"/>
          </a:xfrm>
        </p:grpSpPr>
        <p:sp>
          <p:nvSpPr>
            <p:cNvPr id="21519" name="TextBox 23"/>
            <p:cNvSpPr txBox="1">
              <a:spLocks noChangeArrowheads="1"/>
            </p:cNvSpPr>
            <p:nvPr/>
          </p:nvSpPr>
          <p:spPr bwMode="auto">
            <a:xfrm>
              <a:off x="4267200" y="5410200"/>
              <a:ext cx="3733800" cy="1477328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We hebben nu ruimtetijd en weer een invariant (een scalar).</a:t>
              </a:r>
            </a:p>
            <a:p>
              <a:endParaRPr lang="en-US">
                <a:latin typeface="Calibri" pitchFamily="34" charset="0"/>
                <a:cs typeface="Calibri" pitchFamily="34" charset="0"/>
              </a:endParaRPr>
            </a:p>
            <a:p>
              <a:r>
                <a:rPr lang="en-US">
                  <a:latin typeface="Calibri" pitchFamily="34" charset="0"/>
                  <a:cs typeface="Calibri" pitchFamily="34" charset="0"/>
                </a:rPr>
                <a:t>Trouwens, elke             is een scalar en dus invariant!</a:t>
              </a:r>
            </a:p>
          </p:txBody>
        </p:sp>
        <p:graphicFrame>
          <p:nvGraphicFramePr>
            <p:cNvPr id="21512" name="Object 15"/>
            <p:cNvGraphicFramePr>
              <a:graphicFrameLocks noChangeAspect="1"/>
            </p:cNvGraphicFramePr>
            <p:nvPr/>
          </p:nvGraphicFramePr>
          <p:xfrm>
            <a:off x="5762625" y="6183890"/>
            <a:ext cx="638175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1" name="Equation" r:id="rId17" imgW="330120" imgH="253800" progId="Equation.3">
                    <p:embed/>
                  </p:oleObj>
                </mc:Choice>
                <mc:Fallback>
                  <p:oleObj name="Equation" r:id="rId17" imgW="330120" imgH="2538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25" y="6183890"/>
                          <a:ext cx="638175" cy="490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20" name="Object 7"/>
          <p:cNvGraphicFramePr>
            <a:graphicFrameLocks noChangeAspect="1"/>
          </p:cNvGraphicFramePr>
          <p:nvPr/>
        </p:nvGraphicFramePr>
        <p:xfrm>
          <a:off x="76200" y="6248400"/>
          <a:ext cx="295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248400"/>
                        <a:ext cx="2952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7"/>
          <p:cNvGraphicFramePr>
            <a:graphicFrameLocks noChangeAspect="1"/>
          </p:cNvGraphicFramePr>
          <p:nvPr/>
        </p:nvGraphicFramePr>
        <p:xfrm>
          <a:off x="2676525" y="5334000"/>
          <a:ext cx="2952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334000"/>
                        <a:ext cx="2952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al 17"/>
          <p:cNvSpPr/>
          <p:nvPr/>
        </p:nvSpPr>
        <p:spPr bwMode="auto">
          <a:xfrm>
            <a:off x="3007520" y="5062536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9" name="Ovaal 18"/>
          <p:cNvSpPr/>
          <p:nvPr/>
        </p:nvSpPr>
        <p:spPr bwMode="auto">
          <a:xfrm>
            <a:off x="123824" y="6719888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3048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Metrische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tensor</a:t>
            </a:r>
          </a:p>
          <a:p>
            <a:pPr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Beschrijft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vlakke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hyperbolische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ruimte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speciale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relativiteitstheorie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1932" name="Object 7"/>
          <p:cNvGraphicFramePr>
            <a:graphicFrameLocks noChangeAspect="1"/>
          </p:cNvGraphicFramePr>
          <p:nvPr/>
        </p:nvGraphicFramePr>
        <p:xfrm>
          <a:off x="4114800" y="838200"/>
          <a:ext cx="346551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4" imgW="1726920" imgH="914400" progId="Equation.3">
                  <p:embed/>
                </p:oleObj>
              </mc:Choice>
              <mc:Fallback>
                <p:oleObj name="Equation" r:id="rId4" imgW="1726920" imgH="914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346551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3763" y="3733800"/>
            <a:ext cx="45339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Beschouw 2D hyperbolische ruimte, </a:t>
            </a:r>
            <a:r>
              <a:rPr lang="en-US" i="1">
                <a:latin typeface="Calibri" pitchFamily="34" charset="0"/>
                <a:cs typeface="Calibri" pitchFamily="34" charset="0"/>
              </a:rPr>
              <a:t>cdt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dx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49313" y="4191000"/>
            <a:ext cx="4699000" cy="882650"/>
            <a:chOff x="3810000" y="4994564"/>
            <a:chExt cx="4700159" cy="882650"/>
          </a:xfrm>
        </p:grpSpPr>
        <p:sp>
          <p:nvSpPr>
            <p:cNvPr id="22550" name="TextBox 18"/>
            <p:cNvSpPr txBox="1">
              <a:spLocks noChangeArrowheads="1"/>
            </p:cNvSpPr>
            <p:nvPr/>
          </p:nvSpPr>
          <p:spPr bwMode="auto">
            <a:xfrm>
              <a:off x="3810000" y="5258089"/>
              <a:ext cx="364537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Stel we hebben vectorcomponenten </a:t>
              </a:r>
            </a:p>
          </p:txBody>
        </p:sp>
        <p:graphicFrame>
          <p:nvGraphicFramePr>
            <p:cNvPr id="22536" name="Object 10"/>
            <p:cNvGraphicFramePr>
              <a:graphicFrameLocks noChangeAspect="1"/>
            </p:cNvGraphicFramePr>
            <p:nvPr/>
          </p:nvGraphicFramePr>
          <p:xfrm>
            <a:off x="7381444" y="4994564"/>
            <a:ext cx="1128715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7" name="Equation" r:id="rId6" imgW="583920" imgH="457200" progId="Equation.3">
                    <p:embed/>
                  </p:oleObj>
                </mc:Choice>
                <mc:Fallback>
                  <p:oleObj name="Equation" r:id="rId6" imgW="583920" imgH="4572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444" y="4994564"/>
                          <a:ext cx="1128715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5076825"/>
            <a:ext cx="4211638" cy="465138"/>
            <a:chOff x="3886201" y="5780088"/>
            <a:chExt cx="4211377" cy="465137"/>
          </a:xfrm>
        </p:grpSpPr>
        <p:sp>
          <p:nvSpPr>
            <p:cNvPr id="22549" name="TextBox 21"/>
            <p:cNvSpPr txBox="1">
              <a:spLocks noChangeArrowheads="1"/>
            </p:cNvSpPr>
            <p:nvPr/>
          </p:nvSpPr>
          <p:spPr bwMode="auto">
            <a:xfrm>
              <a:off x="3886201" y="5802313"/>
              <a:ext cx="4211377" cy="369331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Wat zijn dan de 1-vorm  componenten      ?</a:t>
              </a:r>
            </a:p>
          </p:txBody>
        </p:sp>
        <p:graphicFrame>
          <p:nvGraphicFramePr>
            <p:cNvPr id="22535" name="Object 11"/>
            <p:cNvGraphicFramePr>
              <a:graphicFrameLocks noChangeAspect="1"/>
            </p:cNvGraphicFramePr>
            <p:nvPr/>
          </p:nvGraphicFramePr>
          <p:xfrm>
            <a:off x="7556039" y="5780088"/>
            <a:ext cx="3683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8" name="Equation" r:id="rId8" imgW="190440" imgH="241200" progId="Equation.3">
                    <p:embed/>
                  </p:oleObj>
                </mc:Choice>
                <mc:Fallback>
                  <p:oleObj name="Equation" r:id="rId8" imgW="190440" imgH="241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039" y="5780088"/>
                          <a:ext cx="368300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5305425" y="5076825"/>
          <a:ext cx="1400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10" imgW="723600" imgH="241200" progId="Equation.3">
                  <p:embed/>
                </p:oleObj>
              </mc:Choice>
              <mc:Fallback>
                <p:oleObj name="Equation" r:id="rId10" imgW="7236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076825"/>
                        <a:ext cx="1400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38200" y="5649913"/>
            <a:ext cx="2538413" cy="374650"/>
            <a:chOff x="2992582" y="6106827"/>
            <a:chExt cx="2539002" cy="374384"/>
          </a:xfrm>
        </p:grpSpPr>
        <p:sp>
          <p:nvSpPr>
            <p:cNvPr id="22548" name="TextBox 26"/>
            <p:cNvSpPr txBox="1">
              <a:spLocks noChangeArrowheads="1"/>
            </p:cNvSpPr>
            <p:nvPr/>
          </p:nvSpPr>
          <p:spPr bwMode="auto">
            <a:xfrm>
              <a:off x="2992582" y="6111593"/>
              <a:ext cx="2539002" cy="369618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Wat is de lengte van      ?</a:t>
              </a:r>
            </a:p>
          </p:txBody>
        </p:sp>
        <p:graphicFrame>
          <p:nvGraphicFramePr>
            <p:cNvPr id="22534" name="Object 13"/>
            <p:cNvGraphicFramePr>
              <a:graphicFrameLocks noChangeAspect="1"/>
            </p:cNvGraphicFramePr>
            <p:nvPr/>
          </p:nvGraphicFramePr>
          <p:xfrm>
            <a:off x="5050168" y="6106827"/>
            <a:ext cx="246062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0" name="Equation" r:id="rId12" imgW="126720" imgH="177480" progId="Equation.3">
                    <p:embed/>
                  </p:oleObj>
                </mc:Choice>
                <mc:Fallback>
                  <p:oleObj name="Equation" r:id="rId12" imgW="126720" imgH="177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168" y="6106827"/>
                          <a:ext cx="246062" cy="3429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4495800" y="5557838"/>
          <a:ext cx="351313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14" imgW="1815840" imgH="279360" progId="Equation.3">
                  <p:embed/>
                </p:oleObj>
              </mc:Choice>
              <mc:Fallback>
                <p:oleObj name="Equation" r:id="rId14" imgW="1815840" imgH="279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57838"/>
                        <a:ext cx="3513138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" y="6172200"/>
            <a:ext cx="326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Kan positief, nul of negatief zijn!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94200" y="6172200"/>
            <a:ext cx="474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Metriek heeft signatuur 2: een pseudo-riemannse variëteit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576888" y="265113"/>
            <a:ext cx="1974850" cy="1095375"/>
            <a:chOff x="5576454" y="265113"/>
            <a:chExt cx="1975284" cy="1096096"/>
          </a:xfrm>
        </p:grpSpPr>
        <p:sp>
          <p:nvSpPr>
            <p:cNvPr id="22547" name="Oval 31"/>
            <p:cNvSpPr>
              <a:spLocks noChangeArrowheads="1"/>
            </p:cNvSpPr>
            <p:nvPr/>
          </p:nvSpPr>
          <p:spPr bwMode="auto">
            <a:xfrm>
              <a:off x="5576454" y="675409"/>
              <a:ext cx="685800" cy="6858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aphicFrame>
          <p:nvGraphicFramePr>
            <p:cNvPr id="22533" name="Object 15"/>
            <p:cNvGraphicFramePr>
              <a:graphicFrameLocks noChangeAspect="1"/>
            </p:cNvGraphicFramePr>
            <p:nvPr/>
          </p:nvGraphicFramePr>
          <p:xfrm>
            <a:off x="6248400" y="265113"/>
            <a:ext cx="13033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2" name="Equation" r:id="rId16" imgW="672840" imgH="228600" progId="Equation.3">
                    <p:embed/>
                  </p:oleObj>
                </mc:Choice>
                <mc:Fallback>
                  <p:oleObj name="Equation" r:id="rId16" imgW="67284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65113"/>
                          <a:ext cx="13033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17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geometrie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" y="2667000"/>
            <a:ext cx="4876800" cy="646113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Welke zijde van driehoek ABC is het langst? Welk de kortste? Wat zijn de lengten?</a:t>
            </a:r>
          </a:p>
        </p:txBody>
      </p:sp>
      <p:cxnSp>
        <p:nvCxnSpPr>
          <p:cNvPr id="23561" name="Straight Connector 23"/>
          <p:cNvCxnSpPr>
            <a:cxnSpLocks noChangeShapeType="1"/>
          </p:cNvCxnSpPr>
          <p:nvPr/>
        </p:nvCxnSpPr>
        <p:spPr bwMode="auto">
          <a:xfrm rot="5400000">
            <a:off x="4341813" y="2286000"/>
            <a:ext cx="24399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3562" name="Straight Connector 28"/>
          <p:cNvCxnSpPr>
            <a:cxnSpLocks noChangeShapeType="1"/>
          </p:cNvCxnSpPr>
          <p:nvPr/>
        </p:nvCxnSpPr>
        <p:spPr bwMode="auto">
          <a:xfrm rot="5400000">
            <a:off x="4646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31"/>
          <p:cNvCxnSpPr>
            <a:cxnSpLocks noChangeShapeType="1"/>
          </p:cNvCxnSpPr>
          <p:nvPr/>
        </p:nvCxnSpPr>
        <p:spPr bwMode="auto">
          <a:xfrm rot="5400000">
            <a:off x="4875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32"/>
          <p:cNvCxnSpPr>
            <a:cxnSpLocks noChangeShapeType="1"/>
          </p:cNvCxnSpPr>
          <p:nvPr/>
        </p:nvCxnSpPr>
        <p:spPr bwMode="auto">
          <a:xfrm rot="5400000">
            <a:off x="51038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Straight Connector 34"/>
          <p:cNvCxnSpPr>
            <a:cxnSpLocks noChangeShapeType="1"/>
          </p:cNvCxnSpPr>
          <p:nvPr/>
        </p:nvCxnSpPr>
        <p:spPr bwMode="auto">
          <a:xfrm rot="5400000">
            <a:off x="5332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Straight Connector 35"/>
          <p:cNvCxnSpPr>
            <a:cxnSpLocks noChangeShapeType="1"/>
          </p:cNvCxnSpPr>
          <p:nvPr/>
        </p:nvCxnSpPr>
        <p:spPr bwMode="auto">
          <a:xfrm rot="5400000">
            <a:off x="5561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7" name="Straight Connector 36"/>
          <p:cNvCxnSpPr>
            <a:cxnSpLocks noChangeShapeType="1"/>
          </p:cNvCxnSpPr>
          <p:nvPr/>
        </p:nvCxnSpPr>
        <p:spPr bwMode="auto">
          <a:xfrm rot="5400000">
            <a:off x="5789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Straight Connector 37"/>
          <p:cNvCxnSpPr>
            <a:cxnSpLocks noChangeShapeType="1"/>
          </p:cNvCxnSpPr>
          <p:nvPr/>
        </p:nvCxnSpPr>
        <p:spPr bwMode="auto">
          <a:xfrm rot="5400000">
            <a:off x="6018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Straight Connector 38"/>
          <p:cNvCxnSpPr>
            <a:cxnSpLocks noChangeShapeType="1"/>
          </p:cNvCxnSpPr>
          <p:nvPr/>
        </p:nvCxnSpPr>
        <p:spPr bwMode="auto">
          <a:xfrm rot="5400000">
            <a:off x="6248400" y="2362200"/>
            <a:ext cx="2287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0" name="Straight Connector 39"/>
          <p:cNvCxnSpPr>
            <a:cxnSpLocks noChangeShapeType="1"/>
          </p:cNvCxnSpPr>
          <p:nvPr/>
        </p:nvCxnSpPr>
        <p:spPr bwMode="auto">
          <a:xfrm rot="5400000">
            <a:off x="6475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1" name="Straight Connector 40"/>
          <p:cNvCxnSpPr>
            <a:cxnSpLocks noChangeShapeType="1"/>
          </p:cNvCxnSpPr>
          <p:nvPr/>
        </p:nvCxnSpPr>
        <p:spPr bwMode="auto">
          <a:xfrm rot="5400000">
            <a:off x="6704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2" name="Straight Connector 42"/>
          <p:cNvCxnSpPr>
            <a:cxnSpLocks noChangeShapeType="1"/>
          </p:cNvCxnSpPr>
          <p:nvPr/>
        </p:nvCxnSpPr>
        <p:spPr bwMode="auto">
          <a:xfrm>
            <a:off x="5562600" y="3505200"/>
            <a:ext cx="27432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3" name="Straight Connector 43"/>
          <p:cNvCxnSpPr>
            <a:cxnSpLocks noChangeShapeType="1"/>
          </p:cNvCxnSpPr>
          <p:nvPr/>
        </p:nvCxnSpPr>
        <p:spPr bwMode="auto">
          <a:xfrm>
            <a:off x="5562600" y="3276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4" name="Straight Connector 45"/>
          <p:cNvCxnSpPr>
            <a:cxnSpLocks noChangeShapeType="1"/>
          </p:cNvCxnSpPr>
          <p:nvPr/>
        </p:nvCxnSpPr>
        <p:spPr bwMode="auto">
          <a:xfrm>
            <a:off x="5562600" y="3048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5" name="Straight Connector 46"/>
          <p:cNvCxnSpPr>
            <a:cxnSpLocks noChangeShapeType="1"/>
          </p:cNvCxnSpPr>
          <p:nvPr/>
        </p:nvCxnSpPr>
        <p:spPr bwMode="auto">
          <a:xfrm>
            <a:off x="5562600" y="2819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6" name="Straight Connector 47"/>
          <p:cNvCxnSpPr>
            <a:cxnSpLocks noChangeShapeType="1"/>
          </p:cNvCxnSpPr>
          <p:nvPr/>
        </p:nvCxnSpPr>
        <p:spPr bwMode="auto">
          <a:xfrm>
            <a:off x="5562600" y="2590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7" name="Straight Connector 48"/>
          <p:cNvCxnSpPr>
            <a:cxnSpLocks noChangeShapeType="1"/>
          </p:cNvCxnSpPr>
          <p:nvPr/>
        </p:nvCxnSpPr>
        <p:spPr bwMode="auto">
          <a:xfrm>
            <a:off x="5562600" y="23622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8" name="Straight Connector 49"/>
          <p:cNvCxnSpPr>
            <a:cxnSpLocks noChangeShapeType="1"/>
          </p:cNvCxnSpPr>
          <p:nvPr/>
        </p:nvCxnSpPr>
        <p:spPr bwMode="auto">
          <a:xfrm>
            <a:off x="5562600" y="2133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9" name="Straight Connector 50"/>
          <p:cNvCxnSpPr>
            <a:cxnSpLocks noChangeShapeType="1"/>
          </p:cNvCxnSpPr>
          <p:nvPr/>
        </p:nvCxnSpPr>
        <p:spPr bwMode="auto">
          <a:xfrm>
            <a:off x="5562600" y="1905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0" name="Straight Connector 51"/>
          <p:cNvCxnSpPr>
            <a:cxnSpLocks noChangeShapeType="1"/>
          </p:cNvCxnSpPr>
          <p:nvPr/>
        </p:nvCxnSpPr>
        <p:spPr bwMode="auto">
          <a:xfrm>
            <a:off x="5562600" y="1676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1" name="Straight Connector 52"/>
          <p:cNvCxnSpPr>
            <a:cxnSpLocks noChangeShapeType="1"/>
          </p:cNvCxnSpPr>
          <p:nvPr/>
        </p:nvCxnSpPr>
        <p:spPr bwMode="auto">
          <a:xfrm>
            <a:off x="5562600" y="1447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2" name="Straight Connector 56"/>
          <p:cNvCxnSpPr>
            <a:cxnSpLocks noChangeShapeType="1"/>
          </p:cNvCxnSpPr>
          <p:nvPr/>
        </p:nvCxnSpPr>
        <p:spPr bwMode="auto">
          <a:xfrm>
            <a:off x="5562600" y="2590800"/>
            <a:ext cx="1143000" cy="1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3" name="Straight Connector 59"/>
          <p:cNvCxnSpPr>
            <a:cxnSpLocks noChangeShapeType="1"/>
          </p:cNvCxnSpPr>
          <p:nvPr/>
        </p:nvCxnSpPr>
        <p:spPr bwMode="auto">
          <a:xfrm rot="5400000" flipH="1" flipV="1">
            <a:off x="6362701" y="2247900"/>
            <a:ext cx="6858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4" name="Straight Connector 61"/>
          <p:cNvCxnSpPr>
            <a:cxnSpLocks noChangeShapeType="1"/>
          </p:cNvCxnSpPr>
          <p:nvPr/>
        </p:nvCxnSpPr>
        <p:spPr bwMode="auto">
          <a:xfrm flipV="1">
            <a:off x="5562600" y="1905000"/>
            <a:ext cx="11430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5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248401" y="2590800"/>
            <a:ext cx="13716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6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6934200" y="2590800"/>
            <a:ext cx="6858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7" name="Straight Connector 67"/>
          <p:cNvCxnSpPr>
            <a:cxnSpLocks noChangeShapeType="1"/>
          </p:cNvCxnSpPr>
          <p:nvPr/>
        </p:nvCxnSpPr>
        <p:spPr bwMode="auto">
          <a:xfrm rot="16200000" flipV="1">
            <a:off x="6934200" y="1905000"/>
            <a:ext cx="6858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3588" name="TextBox 68"/>
          <p:cNvSpPr txBox="1">
            <a:spLocks noChangeArrowheads="1"/>
          </p:cNvSpPr>
          <p:nvPr/>
        </p:nvSpPr>
        <p:spPr bwMode="auto">
          <a:xfrm>
            <a:off x="5562600" y="2543175"/>
            <a:ext cx="29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3589" name="TextBox 69"/>
          <p:cNvSpPr txBox="1">
            <a:spLocks noChangeArrowheads="1"/>
          </p:cNvSpPr>
          <p:nvPr/>
        </p:nvSpPr>
        <p:spPr bwMode="auto">
          <a:xfrm>
            <a:off x="6638925" y="2544763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3590" name="TextBox 70"/>
          <p:cNvSpPr txBox="1">
            <a:spLocks noChangeArrowheads="1"/>
          </p:cNvSpPr>
          <p:nvPr/>
        </p:nvSpPr>
        <p:spPr bwMode="auto">
          <a:xfrm>
            <a:off x="6477000" y="1673225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3591" name="TextBox 71"/>
          <p:cNvSpPr txBox="1">
            <a:spLocks noChangeArrowheads="1"/>
          </p:cNvSpPr>
          <p:nvPr/>
        </p:nvSpPr>
        <p:spPr bwMode="auto">
          <a:xfrm>
            <a:off x="6651625" y="3236913"/>
            <a:ext cx="33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A’</a:t>
            </a:r>
          </a:p>
        </p:txBody>
      </p:sp>
      <p:sp>
        <p:nvSpPr>
          <p:cNvPr id="23592" name="TextBox 72"/>
          <p:cNvSpPr txBox="1">
            <a:spLocks noChangeArrowheads="1"/>
          </p:cNvSpPr>
          <p:nvPr/>
        </p:nvSpPr>
        <p:spPr bwMode="auto">
          <a:xfrm>
            <a:off x="6877050" y="1676400"/>
            <a:ext cx="331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C’</a:t>
            </a:r>
          </a:p>
        </p:txBody>
      </p:sp>
      <p:sp>
        <p:nvSpPr>
          <p:cNvPr id="23593" name="TextBox 73"/>
          <p:cNvSpPr txBox="1">
            <a:spLocks noChangeArrowheads="1"/>
          </p:cNvSpPr>
          <p:nvPr/>
        </p:nvSpPr>
        <p:spPr bwMode="auto">
          <a:xfrm>
            <a:off x="7558088" y="2362200"/>
            <a:ext cx="331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B’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29225" y="838200"/>
            <a:ext cx="3238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ct</a:t>
            </a:r>
          </a:p>
        </p:txBody>
      </p:sp>
      <p:sp>
        <p:nvSpPr>
          <p:cNvPr id="23595" name="TextBox 75"/>
          <p:cNvSpPr txBox="1">
            <a:spLocks noChangeArrowheads="1"/>
          </p:cNvSpPr>
          <p:nvPr/>
        </p:nvSpPr>
        <p:spPr bwMode="auto">
          <a:xfrm>
            <a:off x="8210550" y="3502025"/>
            <a:ext cx="266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x</a:t>
            </a:r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1371600" y="1981200"/>
          <a:ext cx="22780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1346040" imgH="228600" progId="Equation.3">
                  <p:embed/>
                </p:oleObj>
              </mc:Choice>
              <mc:Fallback>
                <p:oleObj name="Equation" r:id="rId4" imgW="13460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22780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04800" y="3962400"/>
            <a:ext cx="4876800" cy="646113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Wat is het kortste pad tussen punten A en C? De rechte lijn tussen A en C, of het pad ABC?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04800" y="5257800"/>
            <a:ext cx="48768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Idem voor driehoek A’B’C’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" y="3429000"/>
            <a:ext cx="4876800" cy="368300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|AB| = 5, |BC| = 3, |AC| = wortel(-3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2 </a:t>
            </a:r>
            <a:r>
              <a:rPr lang="en-US">
                <a:latin typeface="Calibri" pitchFamily="34" charset="0"/>
                <a:cs typeface="Calibri" pitchFamily="34" charset="0"/>
              </a:rPr>
              <a:t>+ 5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latin typeface="Calibri" pitchFamily="34" charset="0"/>
                <a:cs typeface="Calibri" pitchFamily="34" charset="0"/>
              </a:rPr>
              <a:t>) = 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04800" y="4724400"/>
            <a:ext cx="48768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Rechte pad AC is kortste pad tussen A en C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4800" y="5754688"/>
            <a:ext cx="4876800" cy="646112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|A’B’| = |B’C’| = wortel(-3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latin typeface="Calibri" pitchFamily="34" charset="0"/>
                <a:cs typeface="Calibri" pitchFamily="34" charset="0"/>
              </a:rPr>
              <a:t>+3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latin typeface="Calibri" pitchFamily="34" charset="0"/>
                <a:cs typeface="Calibri" pitchFamily="34" charset="0"/>
              </a:rPr>
              <a:t>) = 0 en |A’C’| = 6</a:t>
            </a:r>
          </a:p>
          <a:p>
            <a:r>
              <a:rPr lang="en-US">
                <a:latin typeface="Calibri" pitchFamily="34" charset="0"/>
                <a:cs typeface="Calibri" pitchFamily="34" charset="0"/>
              </a:rPr>
              <a:t>Pad is A’B’C’ met lengte 0.</a:t>
            </a:r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5867400" y="4114800"/>
          <a:ext cx="2209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1587240" imgH="634680" progId="Equation.3">
                  <p:embed/>
                </p:oleObj>
              </mc:Choice>
              <mc:Fallback>
                <p:oleObj name="Equation" r:id="rId6" imgW="1587240" imgH="634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2098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172200" y="5105400"/>
            <a:ext cx="19812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Tweelingparadox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934200" y="1905000"/>
            <a:ext cx="457200" cy="1371600"/>
            <a:chOff x="6934200" y="1905000"/>
            <a:chExt cx="457200" cy="1371600"/>
          </a:xfrm>
        </p:grpSpPr>
        <p:cxnSp>
          <p:nvCxnSpPr>
            <p:cNvPr id="23603" name="Straight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6819900" y="27051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3604" name="Straight Connector 86"/>
            <p:cNvCxnSpPr>
              <a:cxnSpLocks noChangeShapeType="1"/>
            </p:cNvCxnSpPr>
            <p:nvPr/>
          </p:nvCxnSpPr>
          <p:spPr bwMode="auto">
            <a:xfrm rot="16200000" flipV="1">
              <a:off x="6819900" y="20193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" name="Object 52"/>
          <p:cNvGraphicFramePr>
            <a:graphicFrameLocks noChangeAspect="1"/>
          </p:cNvGraphicFramePr>
          <p:nvPr/>
        </p:nvGraphicFramePr>
        <p:xfrm>
          <a:off x="5613400" y="5562600"/>
          <a:ext cx="3395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8" imgW="2006280" imgH="228600" progId="Equation.DSMT4">
                  <p:embed/>
                </p:oleObj>
              </mc:Choice>
              <mc:Fallback>
                <p:oleObj name="Equation" r:id="rId8" imgW="2006280" imgH="2286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562600"/>
                        <a:ext cx="33956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Tweelingparadox</a:t>
            </a:r>
          </a:p>
        </p:txBody>
      </p:sp>
      <p:cxnSp>
        <p:nvCxnSpPr>
          <p:cNvPr id="24581" name="Straight Connector 23"/>
          <p:cNvCxnSpPr>
            <a:cxnSpLocks noChangeShapeType="1"/>
          </p:cNvCxnSpPr>
          <p:nvPr/>
        </p:nvCxnSpPr>
        <p:spPr bwMode="auto">
          <a:xfrm rot="5400000">
            <a:off x="4341813" y="2286000"/>
            <a:ext cx="24399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4582" name="Straight Connector 28"/>
          <p:cNvCxnSpPr>
            <a:cxnSpLocks noChangeShapeType="1"/>
          </p:cNvCxnSpPr>
          <p:nvPr/>
        </p:nvCxnSpPr>
        <p:spPr bwMode="auto">
          <a:xfrm rot="5400000">
            <a:off x="4646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3" name="Straight Connector 31"/>
          <p:cNvCxnSpPr>
            <a:cxnSpLocks noChangeShapeType="1"/>
          </p:cNvCxnSpPr>
          <p:nvPr/>
        </p:nvCxnSpPr>
        <p:spPr bwMode="auto">
          <a:xfrm rot="5400000">
            <a:off x="4875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4" name="Straight Connector 32"/>
          <p:cNvCxnSpPr>
            <a:cxnSpLocks noChangeShapeType="1"/>
          </p:cNvCxnSpPr>
          <p:nvPr/>
        </p:nvCxnSpPr>
        <p:spPr bwMode="auto">
          <a:xfrm rot="5400000">
            <a:off x="51038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5" name="Straight Connector 34"/>
          <p:cNvCxnSpPr>
            <a:cxnSpLocks noChangeShapeType="1"/>
          </p:cNvCxnSpPr>
          <p:nvPr/>
        </p:nvCxnSpPr>
        <p:spPr bwMode="auto">
          <a:xfrm rot="5400000">
            <a:off x="5332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6" name="Straight Connector 35"/>
          <p:cNvCxnSpPr>
            <a:cxnSpLocks noChangeShapeType="1"/>
          </p:cNvCxnSpPr>
          <p:nvPr/>
        </p:nvCxnSpPr>
        <p:spPr bwMode="auto">
          <a:xfrm rot="5400000">
            <a:off x="5561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7" name="Straight Connector 36"/>
          <p:cNvCxnSpPr>
            <a:cxnSpLocks noChangeShapeType="1"/>
          </p:cNvCxnSpPr>
          <p:nvPr/>
        </p:nvCxnSpPr>
        <p:spPr bwMode="auto">
          <a:xfrm rot="5400000">
            <a:off x="5789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8" name="Straight Connector 37"/>
          <p:cNvCxnSpPr>
            <a:cxnSpLocks noChangeShapeType="1"/>
          </p:cNvCxnSpPr>
          <p:nvPr/>
        </p:nvCxnSpPr>
        <p:spPr bwMode="auto">
          <a:xfrm rot="5400000">
            <a:off x="6018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9" name="Straight Connector 38"/>
          <p:cNvCxnSpPr>
            <a:cxnSpLocks noChangeShapeType="1"/>
          </p:cNvCxnSpPr>
          <p:nvPr/>
        </p:nvCxnSpPr>
        <p:spPr bwMode="auto">
          <a:xfrm rot="5400000">
            <a:off x="6248400" y="2362200"/>
            <a:ext cx="2287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0" name="Straight Connector 39"/>
          <p:cNvCxnSpPr>
            <a:cxnSpLocks noChangeShapeType="1"/>
          </p:cNvCxnSpPr>
          <p:nvPr/>
        </p:nvCxnSpPr>
        <p:spPr bwMode="auto">
          <a:xfrm rot="5400000">
            <a:off x="6475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1" name="Straight Connector 40"/>
          <p:cNvCxnSpPr>
            <a:cxnSpLocks noChangeShapeType="1"/>
          </p:cNvCxnSpPr>
          <p:nvPr/>
        </p:nvCxnSpPr>
        <p:spPr bwMode="auto">
          <a:xfrm rot="5400000">
            <a:off x="6704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2" name="Straight Connector 42"/>
          <p:cNvCxnSpPr>
            <a:cxnSpLocks noChangeShapeType="1"/>
          </p:cNvCxnSpPr>
          <p:nvPr/>
        </p:nvCxnSpPr>
        <p:spPr bwMode="auto">
          <a:xfrm>
            <a:off x="5562600" y="3505200"/>
            <a:ext cx="27432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93" name="Straight Connector 43"/>
          <p:cNvCxnSpPr>
            <a:cxnSpLocks noChangeShapeType="1"/>
          </p:cNvCxnSpPr>
          <p:nvPr/>
        </p:nvCxnSpPr>
        <p:spPr bwMode="auto">
          <a:xfrm>
            <a:off x="5562600" y="3276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4" name="Straight Connector 45"/>
          <p:cNvCxnSpPr>
            <a:cxnSpLocks noChangeShapeType="1"/>
          </p:cNvCxnSpPr>
          <p:nvPr/>
        </p:nvCxnSpPr>
        <p:spPr bwMode="auto">
          <a:xfrm>
            <a:off x="5562600" y="3048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5" name="Straight Connector 46"/>
          <p:cNvCxnSpPr>
            <a:cxnSpLocks noChangeShapeType="1"/>
          </p:cNvCxnSpPr>
          <p:nvPr/>
        </p:nvCxnSpPr>
        <p:spPr bwMode="auto">
          <a:xfrm>
            <a:off x="5562600" y="2819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6" name="Straight Connector 47"/>
          <p:cNvCxnSpPr>
            <a:cxnSpLocks noChangeShapeType="1"/>
          </p:cNvCxnSpPr>
          <p:nvPr/>
        </p:nvCxnSpPr>
        <p:spPr bwMode="auto">
          <a:xfrm>
            <a:off x="5562600" y="2590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7" name="Straight Connector 48"/>
          <p:cNvCxnSpPr>
            <a:cxnSpLocks noChangeShapeType="1"/>
          </p:cNvCxnSpPr>
          <p:nvPr/>
        </p:nvCxnSpPr>
        <p:spPr bwMode="auto">
          <a:xfrm>
            <a:off x="5562600" y="23622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8" name="Straight Connector 49"/>
          <p:cNvCxnSpPr>
            <a:cxnSpLocks noChangeShapeType="1"/>
          </p:cNvCxnSpPr>
          <p:nvPr/>
        </p:nvCxnSpPr>
        <p:spPr bwMode="auto">
          <a:xfrm>
            <a:off x="5562600" y="2133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Straight Connector 50"/>
          <p:cNvCxnSpPr>
            <a:cxnSpLocks noChangeShapeType="1"/>
          </p:cNvCxnSpPr>
          <p:nvPr/>
        </p:nvCxnSpPr>
        <p:spPr bwMode="auto">
          <a:xfrm>
            <a:off x="5562600" y="1905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Straight Connector 51"/>
          <p:cNvCxnSpPr>
            <a:cxnSpLocks noChangeShapeType="1"/>
          </p:cNvCxnSpPr>
          <p:nvPr/>
        </p:nvCxnSpPr>
        <p:spPr bwMode="auto">
          <a:xfrm>
            <a:off x="5562600" y="1676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1" name="Straight Connector 52"/>
          <p:cNvCxnSpPr>
            <a:cxnSpLocks noChangeShapeType="1"/>
          </p:cNvCxnSpPr>
          <p:nvPr/>
        </p:nvCxnSpPr>
        <p:spPr bwMode="auto">
          <a:xfrm>
            <a:off x="5562600" y="1447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5561013" y="2362200"/>
            <a:ext cx="13716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4603" name="TextBox 71"/>
          <p:cNvSpPr txBox="1">
            <a:spLocks noChangeArrowheads="1"/>
          </p:cNvSpPr>
          <p:nvPr/>
        </p:nvSpPr>
        <p:spPr bwMode="auto">
          <a:xfrm>
            <a:off x="5964238" y="3008313"/>
            <a:ext cx="71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A=(0,0)</a:t>
            </a:r>
          </a:p>
        </p:txBody>
      </p:sp>
      <p:sp>
        <p:nvSpPr>
          <p:cNvPr id="24604" name="TextBox 72"/>
          <p:cNvSpPr txBox="1">
            <a:spLocks noChangeArrowheads="1"/>
          </p:cNvSpPr>
          <p:nvPr/>
        </p:nvSpPr>
        <p:spPr bwMode="auto">
          <a:xfrm>
            <a:off x="6189663" y="1447800"/>
            <a:ext cx="796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C=(20,0)</a:t>
            </a:r>
          </a:p>
        </p:txBody>
      </p:sp>
      <p:sp>
        <p:nvSpPr>
          <p:cNvPr id="24605" name="TextBox 73"/>
          <p:cNvSpPr txBox="1">
            <a:spLocks noChangeArrowheads="1"/>
          </p:cNvSpPr>
          <p:nvPr/>
        </p:nvSpPr>
        <p:spPr bwMode="auto">
          <a:xfrm>
            <a:off x="6624638" y="2111375"/>
            <a:ext cx="8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B=(10,8)</a:t>
            </a:r>
          </a:p>
        </p:txBody>
      </p:sp>
      <p:sp>
        <p:nvSpPr>
          <p:cNvPr id="24606" name="TextBox 74"/>
          <p:cNvSpPr txBox="1">
            <a:spLocks noChangeArrowheads="1"/>
          </p:cNvSpPr>
          <p:nvPr/>
        </p:nvSpPr>
        <p:spPr bwMode="auto">
          <a:xfrm>
            <a:off x="5229225" y="8382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  <a:cs typeface="Calibri" pitchFamily="34" charset="0"/>
              </a:rPr>
              <a:t>ct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59763" y="3479800"/>
            <a:ext cx="2746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x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" y="1447800"/>
            <a:ext cx="4876800" cy="25860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Smith en Jones zijn tweelingen, beiden 30 jaar oud. Jones vliegt naar Sirius en reist met 8/10 van de lichtsnelheid. Als hij Sirius bereikt, komt hij meteen terug.</a:t>
            </a:r>
          </a:p>
          <a:p>
            <a:endParaRPr lang="en-US">
              <a:latin typeface="Calibri" pitchFamily="34" charset="0"/>
              <a:cs typeface="Calibri" pitchFamily="34" charset="0"/>
            </a:endParaRPr>
          </a:p>
          <a:p>
            <a:r>
              <a:rPr lang="en-US">
                <a:latin typeface="Calibri" pitchFamily="34" charset="0"/>
                <a:cs typeface="Calibri" pitchFamily="34" charset="0"/>
              </a:rPr>
              <a:t>Jones, gaat snel, maar Sirius is ver. Jones is 20 jaar weg en als hij terugkeert is Smith 50.</a:t>
            </a:r>
          </a:p>
          <a:p>
            <a:endParaRPr lang="en-US">
              <a:latin typeface="Calibri" pitchFamily="34" charset="0"/>
              <a:cs typeface="Calibri" pitchFamily="34" charset="0"/>
            </a:endParaRPr>
          </a:p>
          <a:p>
            <a:r>
              <a:rPr lang="en-US">
                <a:latin typeface="Calibri" pitchFamily="34" charset="0"/>
                <a:cs typeface="Calibri" pitchFamily="34" charset="0"/>
              </a:rPr>
              <a:t>Hoe oud is Jones?</a:t>
            </a:r>
          </a:p>
        </p:txBody>
      </p:sp>
      <p:grpSp>
        <p:nvGrpSpPr>
          <p:cNvPr id="24609" name="Group 87"/>
          <p:cNvGrpSpPr>
            <a:grpSpLocks/>
          </p:cNvGrpSpPr>
          <p:nvPr/>
        </p:nvGrpSpPr>
        <p:grpSpPr bwMode="auto">
          <a:xfrm>
            <a:off x="6246813" y="1676400"/>
            <a:ext cx="457200" cy="1371600"/>
            <a:chOff x="6934200" y="1905000"/>
            <a:chExt cx="457200" cy="1371600"/>
          </a:xfrm>
        </p:grpSpPr>
        <p:cxnSp>
          <p:nvCxnSpPr>
            <p:cNvPr id="24612" name="Straight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6819900" y="27051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4613" name="Straight Connector 86"/>
            <p:cNvCxnSpPr>
              <a:cxnSpLocks noChangeShapeType="1"/>
            </p:cNvCxnSpPr>
            <p:nvPr/>
          </p:nvCxnSpPr>
          <p:spPr bwMode="auto">
            <a:xfrm rot="16200000" flipV="1">
              <a:off x="6819900" y="20193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447800" y="4343400"/>
          <a:ext cx="3395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4" imgW="2006280" imgH="228600" progId="Equation.DSMT4">
                  <p:embed/>
                </p:oleObj>
              </mc:Choice>
              <mc:Fallback>
                <p:oleObj name="Equation" r:id="rId4" imgW="20062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33956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0" name="Tekstvak 35"/>
          <p:cNvSpPr txBox="1">
            <a:spLocks noChangeArrowheads="1"/>
          </p:cNvSpPr>
          <p:nvPr/>
        </p:nvSpPr>
        <p:spPr bwMode="auto">
          <a:xfrm>
            <a:off x="6019800" y="2514600"/>
            <a:ext cx="29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24611" name="Tekstvak 36"/>
          <p:cNvSpPr txBox="1">
            <a:spLocks noChangeArrowheads="1"/>
          </p:cNvSpPr>
          <p:nvPr/>
        </p:nvSpPr>
        <p:spPr bwMode="auto">
          <a:xfrm>
            <a:off x="6491288" y="2514600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alibri" pitchFamily="34" charset="0"/>
                <a:cs typeface="Calibri" pitchFamily="34" charset="0"/>
              </a:rPr>
              <a:t>J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Euclidisch versus 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b="0" kern="12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oorsprong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</a:p>
          <a:p>
            <a:pPr>
              <a:buFontTx/>
              <a:buNone/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942975" y="2209800"/>
            <a:ext cx="2922588" cy="3735388"/>
            <a:chOff x="943292" y="2209800"/>
            <a:chExt cx="2922106" cy="3734594"/>
          </a:xfrm>
        </p:grpSpPr>
        <p:graphicFrame>
          <p:nvGraphicFramePr>
            <p:cNvPr id="25603" name="Object 2"/>
            <p:cNvGraphicFramePr>
              <a:graphicFrameLocks noChangeAspect="1"/>
            </p:cNvGraphicFramePr>
            <p:nvPr/>
          </p:nvGraphicFramePr>
          <p:xfrm>
            <a:off x="1447800" y="2663825"/>
            <a:ext cx="128905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Equation" r:id="rId4" imgW="761760" imgH="228600" progId="Equation.3">
                    <p:embed/>
                  </p:oleObj>
                </mc:Choice>
                <mc:Fallback>
                  <p:oleObj name="Equation" r:id="rId4" imgW="76176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663825"/>
                          <a:ext cx="128905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650" name="Straight Connector 53"/>
            <p:cNvCxnSpPr>
              <a:cxnSpLocks noChangeShapeType="1"/>
            </p:cNvCxnSpPr>
            <p:nvPr/>
          </p:nvCxnSpPr>
          <p:spPr bwMode="auto">
            <a:xfrm rot="5400000">
              <a:off x="872836" y="4724400"/>
              <a:ext cx="2439194" cy="794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25651" name="Straight Connector 54"/>
            <p:cNvCxnSpPr>
              <a:cxnSpLocks noChangeShapeType="1"/>
            </p:cNvCxnSpPr>
            <p:nvPr/>
          </p:nvCxnSpPr>
          <p:spPr bwMode="auto">
            <a:xfrm rot="5400000">
              <a:off x="280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2" name="Straight Connector 55"/>
            <p:cNvCxnSpPr>
              <a:cxnSpLocks noChangeShapeType="1"/>
            </p:cNvCxnSpPr>
            <p:nvPr/>
          </p:nvCxnSpPr>
          <p:spPr bwMode="auto">
            <a:xfrm rot="5400000">
              <a:off x="2566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3" name="Straight Connector 57"/>
            <p:cNvCxnSpPr>
              <a:cxnSpLocks noChangeShapeType="1"/>
            </p:cNvCxnSpPr>
            <p:nvPr/>
          </p:nvCxnSpPr>
          <p:spPr bwMode="auto">
            <a:xfrm rot="5400000">
              <a:off x="4852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4" name="Straight Connector 58"/>
            <p:cNvCxnSpPr>
              <a:cxnSpLocks noChangeShapeType="1"/>
            </p:cNvCxnSpPr>
            <p:nvPr/>
          </p:nvCxnSpPr>
          <p:spPr bwMode="auto">
            <a:xfrm rot="5400000">
              <a:off x="7138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5" name="Straight Connector 60"/>
            <p:cNvCxnSpPr>
              <a:cxnSpLocks noChangeShapeType="1"/>
            </p:cNvCxnSpPr>
            <p:nvPr/>
          </p:nvCxnSpPr>
          <p:spPr bwMode="auto">
            <a:xfrm rot="5400000">
              <a:off x="9424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6" name="Straight Connector 62"/>
            <p:cNvCxnSpPr>
              <a:cxnSpLocks noChangeShapeType="1"/>
            </p:cNvCxnSpPr>
            <p:nvPr/>
          </p:nvCxnSpPr>
          <p:spPr bwMode="auto">
            <a:xfrm rot="5400000">
              <a:off x="11710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7" name="Straight Connector 64"/>
            <p:cNvCxnSpPr>
              <a:cxnSpLocks noChangeShapeType="1"/>
            </p:cNvCxnSpPr>
            <p:nvPr/>
          </p:nvCxnSpPr>
          <p:spPr bwMode="auto">
            <a:xfrm rot="5400000">
              <a:off x="13996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8" name="Straight Connector 66"/>
            <p:cNvCxnSpPr>
              <a:cxnSpLocks noChangeShapeType="1"/>
            </p:cNvCxnSpPr>
            <p:nvPr/>
          </p:nvCxnSpPr>
          <p:spPr bwMode="auto">
            <a:xfrm rot="5400000">
              <a:off x="1629092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9" name="Straight Connector 81"/>
            <p:cNvCxnSpPr>
              <a:cxnSpLocks noChangeShapeType="1"/>
            </p:cNvCxnSpPr>
            <p:nvPr/>
          </p:nvCxnSpPr>
          <p:spPr bwMode="auto">
            <a:xfrm rot="5400000">
              <a:off x="18568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0" name="Straight Connector 82"/>
            <p:cNvCxnSpPr>
              <a:cxnSpLocks noChangeShapeType="1"/>
            </p:cNvCxnSpPr>
            <p:nvPr/>
          </p:nvCxnSpPr>
          <p:spPr bwMode="auto">
            <a:xfrm rot="5400000">
              <a:off x="20854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1" name="Straight Connector 83"/>
            <p:cNvCxnSpPr>
              <a:cxnSpLocks noChangeShapeType="1"/>
            </p:cNvCxnSpPr>
            <p:nvPr/>
          </p:nvCxnSpPr>
          <p:spPr bwMode="auto">
            <a:xfrm>
              <a:off x="943292" y="4810991"/>
              <a:ext cx="2743200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62" name="Straight Connector 84"/>
            <p:cNvCxnSpPr>
              <a:cxnSpLocks noChangeShapeType="1"/>
            </p:cNvCxnSpPr>
            <p:nvPr/>
          </p:nvCxnSpPr>
          <p:spPr bwMode="auto">
            <a:xfrm>
              <a:off x="943292" y="57150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3" name="Straight Connector 85"/>
            <p:cNvCxnSpPr>
              <a:cxnSpLocks noChangeShapeType="1"/>
            </p:cNvCxnSpPr>
            <p:nvPr/>
          </p:nvCxnSpPr>
          <p:spPr bwMode="auto">
            <a:xfrm>
              <a:off x="943292" y="54864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4" name="Straight Connector 86"/>
            <p:cNvCxnSpPr>
              <a:cxnSpLocks noChangeShapeType="1"/>
            </p:cNvCxnSpPr>
            <p:nvPr/>
          </p:nvCxnSpPr>
          <p:spPr bwMode="auto">
            <a:xfrm>
              <a:off x="943292" y="52578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5" name="Straight Connector 87"/>
            <p:cNvCxnSpPr>
              <a:cxnSpLocks noChangeShapeType="1"/>
            </p:cNvCxnSpPr>
            <p:nvPr/>
          </p:nvCxnSpPr>
          <p:spPr bwMode="auto">
            <a:xfrm>
              <a:off x="943292" y="50292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6" name="Straight Connector 88"/>
            <p:cNvCxnSpPr>
              <a:cxnSpLocks noChangeShapeType="1"/>
            </p:cNvCxnSpPr>
            <p:nvPr/>
          </p:nvCxnSpPr>
          <p:spPr bwMode="auto">
            <a:xfrm>
              <a:off x="943292" y="48006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7" name="Straight Connector 89"/>
            <p:cNvCxnSpPr>
              <a:cxnSpLocks noChangeShapeType="1"/>
            </p:cNvCxnSpPr>
            <p:nvPr/>
          </p:nvCxnSpPr>
          <p:spPr bwMode="auto">
            <a:xfrm>
              <a:off x="943292" y="45720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8" name="Straight Connector 90"/>
            <p:cNvCxnSpPr>
              <a:cxnSpLocks noChangeShapeType="1"/>
            </p:cNvCxnSpPr>
            <p:nvPr/>
          </p:nvCxnSpPr>
          <p:spPr bwMode="auto">
            <a:xfrm>
              <a:off x="943292" y="43434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9" name="Straight Connector 91"/>
            <p:cNvCxnSpPr>
              <a:cxnSpLocks noChangeShapeType="1"/>
            </p:cNvCxnSpPr>
            <p:nvPr/>
          </p:nvCxnSpPr>
          <p:spPr bwMode="auto">
            <a:xfrm>
              <a:off x="943292" y="41148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70" name="Straight Connector 92"/>
            <p:cNvCxnSpPr>
              <a:cxnSpLocks noChangeShapeType="1"/>
            </p:cNvCxnSpPr>
            <p:nvPr/>
          </p:nvCxnSpPr>
          <p:spPr bwMode="auto">
            <a:xfrm>
              <a:off x="943292" y="38862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6" name="TextBox 105"/>
            <p:cNvSpPr txBox="1"/>
            <p:nvPr/>
          </p:nvSpPr>
          <p:spPr>
            <a:xfrm>
              <a:off x="1782942" y="3276373"/>
              <a:ext cx="274592" cy="307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+mn-lt"/>
                </a:rPr>
                <a:t>y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590805" y="4876233"/>
              <a:ext cx="274593" cy="307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latin typeface="+mn-lt"/>
                </a:rPr>
                <a:t>x</a:t>
              </a:r>
            </a:p>
          </p:txBody>
        </p:sp>
        <p:sp>
          <p:nvSpPr>
            <p:cNvPr id="25673" name="Oval 107"/>
            <p:cNvSpPr>
              <a:spLocks noChangeArrowheads="1"/>
            </p:cNvSpPr>
            <p:nvPr/>
          </p:nvSpPr>
          <p:spPr bwMode="auto">
            <a:xfrm>
              <a:off x="1177636" y="3886200"/>
              <a:ext cx="1839191" cy="18288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674" name="TextBox 124"/>
            <p:cNvSpPr txBox="1">
              <a:spLocks noChangeArrowheads="1"/>
            </p:cNvSpPr>
            <p:nvPr/>
          </p:nvSpPr>
          <p:spPr bwMode="auto">
            <a:xfrm>
              <a:off x="1371846" y="2209800"/>
              <a:ext cx="110621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cs typeface="Calibri" pitchFamily="34" charset="0"/>
                </a:rPr>
                <a:t>Euclidisch</a:t>
              </a:r>
            </a:p>
          </p:txBody>
        </p:sp>
      </p:grpSp>
      <p:cxnSp>
        <p:nvCxnSpPr>
          <p:cNvPr id="132" name="Straight Arrow Connector 131"/>
          <p:cNvCxnSpPr>
            <a:cxnSpLocks noChangeShapeType="1"/>
          </p:cNvCxnSpPr>
          <p:nvPr/>
        </p:nvCxnSpPr>
        <p:spPr bwMode="auto">
          <a:xfrm flipV="1">
            <a:off x="2057400" y="4267200"/>
            <a:ext cx="762000" cy="5334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5100638" y="2209800"/>
            <a:ext cx="3384550" cy="4178300"/>
            <a:chOff x="5100407" y="2209800"/>
            <a:chExt cx="3384299" cy="4178045"/>
          </a:xfrm>
        </p:grpSpPr>
        <p:grpSp>
          <p:nvGrpSpPr>
            <p:cNvPr id="25611" name="Group 114"/>
            <p:cNvGrpSpPr>
              <a:grpSpLocks/>
            </p:cNvGrpSpPr>
            <p:nvPr/>
          </p:nvGrpSpPr>
          <p:grpSpPr bwMode="auto">
            <a:xfrm>
              <a:off x="6519813" y="3957298"/>
              <a:ext cx="370087" cy="2430547"/>
              <a:chOff x="6519813" y="3905343"/>
              <a:chExt cx="370087" cy="2430547"/>
            </a:xfrm>
          </p:grpSpPr>
          <p:sp>
            <p:nvSpPr>
              <p:cNvPr id="113" name="Arc 112"/>
              <p:cNvSpPr/>
              <p:nvPr/>
            </p:nvSpPr>
            <p:spPr bwMode="auto">
              <a:xfrm rot="2733071">
                <a:off x="5489583" y="4935573"/>
                <a:ext cx="2430547" cy="370087"/>
              </a:xfrm>
              <a:prstGeom prst="arc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Arc 113"/>
              <p:cNvSpPr/>
              <p:nvPr/>
            </p:nvSpPr>
            <p:spPr bwMode="auto">
              <a:xfrm rot="18864171" flipH="1">
                <a:off x="5632380" y="4967175"/>
                <a:ext cx="2166874" cy="262585"/>
              </a:xfrm>
              <a:prstGeom prst="arc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5612" name="Group 126"/>
            <p:cNvGrpSpPr>
              <a:grpSpLocks/>
            </p:cNvGrpSpPr>
            <p:nvPr/>
          </p:nvGrpSpPr>
          <p:grpSpPr bwMode="auto">
            <a:xfrm>
              <a:off x="5100407" y="2209800"/>
              <a:ext cx="3384299" cy="3734594"/>
              <a:chOff x="5100407" y="2209800"/>
              <a:chExt cx="3384299" cy="3734594"/>
            </a:xfrm>
          </p:grpSpPr>
          <p:cxnSp>
            <p:nvCxnSpPr>
              <p:cNvPr id="25613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5495996" y="4724400"/>
                <a:ext cx="2439194" cy="794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25614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46474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5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8760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51046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7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3332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8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55618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9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57904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0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0190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1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248400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2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64762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3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7048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4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5562600" y="4810991"/>
                <a:ext cx="2743200" cy="1588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625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5562600" y="57150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5562600" y="54864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7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5562600" y="52578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8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5562600" y="50292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9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5562600" y="48006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0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5562600" y="45720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562600" y="43434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5562600" y="41148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3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5562600" y="38862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5" name="TextBox 74"/>
              <p:cNvSpPr txBox="1"/>
              <p:nvPr/>
            </p:nvSpPr>
            <p:spPr>
              <a:xfrm>
                <a:off x="6381424" y="3197165"/>
                <a:ext cx="323826" cy="307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i="1" dirty="0">
                    <a:latin typeface="+mn-lt"/>
                  </a:rPr>
                  <a:t>ct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10088" y="4876637"/>
                <a:ext cx="274618" cy="307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i="1" dirty="0">
                    <a:latin typeface="+mn-lt"/>
                  </a:rPr>
                  <a:t>x</a:t>
                </a:r>
              </a:p>
            </p:txBody>
          </p:sp>
          <p:cxnSp>
            <p:nvCxnSpPr>
              <p:cNvPr id="25636" name="Straight Connector 1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15000" y="3754582"/>
                <a:ext cx="2057400" cy="205740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637" name="Straight Connector 111"/>
              <p:cNvCxnSpPr>
                <a:cxnSpLocks noChangeShapeType="1"/>
              </p:cNvCxnSpPr>
              <p:nvPr/>
            </p:nvCxnSpPr>
            <p:spPr bwMode="auto">
              <a:xfrm rot="16200000" flipH="1">
                <a:off x="5715000" y="3810000"/>
                <a:ext cx="2057400" cy="205740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5638" name="Group 115"/>
              <p:cNvGrpSpPr>
                <a:grpSpLocks/>
              </p:cNvGrpSpPr>
              <p:nvPr/>
            </p:nvGrpSpPr>
            <p:grpSpPr bwMode="auto">
              <a:xfrm rot="10800000">
                <a:off x="6557912" y="3225569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17" name="Arc 116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aphicFrame>
            <p:nvGraphicFramePr>
              <p:cNvPr id="25602" name="Object 3"/>
              <p:cNvGraphicFramePr>
                <a:graphicFrameLocks noChangeAspect="1"/>
              </p:cNvGraphicFramePr>
              <p:nvPr/>
            </p:nvGraphicFramePr>
            <p:xfrm>
              <a:off x="6000750" y="2667000"/>
              <a:ext cx="1568450" cy="341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9" name="Equation" r:id="rId6" imgW="927000" imgH="203040" progId="Equation.3">
                      <p:embed/>
                    </p:oleObj>
                  </mc:Choice>
                  <mc:Fallback>
                    <p:oleObj name="Equation" r:id="rId6" imgW="927000" imgH="20304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0750" y="2667000"/>
                            <a:ext cx="1568450" cy="341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639" name="Group 118"/>
              <p:cNvGrpSpPr>
                <a:grpSpLocks/>
              </p:cNvGrpSpPr>
              <p:nvPr/>
            </p:nvGrpSpPr>
            <p:grpSpPr bwMode="auto">
              <a:xfrm rot="-5400000">
                <a:off x="6907741" y="3642216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20" name="Arc 119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1" name="Arc 120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640" name="Group 121"/>
              <p:cNvGrpSpPr>
                <a:grpSpLocks/>
              </p:cNvGrpSpPr>
              <p:nvPr/>
            </p:nvGrpSpPr>
            <p:grpSpPr bwMode="auto">
              <a:xfrm rot="5400000">
                <a:off x="6130637" y="3594247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23" name="Arc 122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4" name="Arc 123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5641" name="TextBox 125"/>
              <p:cNvSpPr txBox="1">
                <a:spLocks noChangeArrowheads="1"/>
              </p:cNvSpPr>
              <p:nvPr/>
            </p:nvSpPr>
            <p:spPr bwMode="auto">
              <a:xfrm>
                <a:off x="5943306" y="2209800"/>
                <a:ext cx="1183762" cy="369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  <a:cs typeface="Calibri" pitchFamily="34" charset="0"/>
                  </a:rPr>
                  <a:t>Minkowski</a:t>
                </a:r>
              </a:p>
            </p:txBody>
          </p:sp>
        </p:grpSp>
      </p:grp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 rot="5400000" flipH="1" flipV="1">
            <a:off x="6629400" y="4343400"/>
            <a:ext cx="533400" cy="3810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24836</TotalTime>
  <Words>1146</Words>
  <Application>Microsoft Office PowerPoint</Application>
  <PresentationFormat>Letter Paper (8.5x11 in)</PresentationFormat>
  <Paragraphs>276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Photo Editor Photo</vt:lpstr>
      <vt:lpstr>Equation</vt:lpstr>
      <vt:lpstr>PowerPoint Presentation</vt:lpstr>
      <vt:lpstr>PowerPoint Presentation</vt:lpstr>
      <vt:lpstr>Einsteins sommatieconventie</vt:lpstr>
      <vt:lpstr>Euclidische ruimte</vt:lpstr>
      <vt:lpstr>Minkowskiruimte</vt:lpstr>
      <vt:lpstr>Minkowskiruimte</vt:lpstr>
      <vt:lpstr>Minkowskiruimte</vt:lpstr>
      <vt:lpstr>Tweelingparadox</vt:lpstr>
      <vt:lpstr>Euclidisch versus minkowskiruimte</vt:lpstr>
      <vt:lpstr>Minkowskiruimte</vt:lpstr>
      <vt:lpstr>Minkowskiruimte: causale structuur</vt:lpstr>
      <vt:lpstr>Groeptheorie</vt:lpstr>
      <vt:lpstr>Lorentzgroep</vt:lpstr>
      <vt:lpstr>Generatoren Lorentzgroep</vt:lpstr>
      <vt:lpstr>Generatoren Lorentzgroep</vt:lpstr>
      <vt:lpstr>Rotatie om z-as</vt:lpstr>
      <vt:lpstr>Boost langs z-as</vt:lpstr>
      <vt:lpstr>Connectie met quantummechanica</vt:lpstr>
      <vt:lpstr>Elektrodynamica</vt:lpstr>
      <vt:lpstr>Elektrodynamica</vt:lpstr>
      <vt:lpstr>Traagheid van gasdruk</vt:lpstr>
      <vt:lpstr>Energie-impuls tensor: `stof’</vt:lpstr>
      <vt:lpstr>Energie-impuls tensor: perfecte vloeistof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JvdB</cp:lastModifiedBy>
  <cp:revision>960</cp:revision>
  <cp:lastPrinted>2002-09-13T18:52:55Z</cp:lastPrinted>
  <dcterms:created xsi:type="dcterms:W3CDTF">2001-01-08T10:28:24Z</dcterms:created>
  <dcterms:modified xsi:type="dcterms:W3CDTF">2013-10-28T10:28:48Z</dcterms:modified>
</cp:coreProperties>
</file>