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40" r:id="rId2"/>
    <p:sldId id="894" r:id="rId3"/>
    <p:sldId id="906" r:id="rId4"/>
    <p:sldId id="905" r:id="rId5"/>
    <p:sldId id="875" r:id="rId6"/>
    <p:sldId id="876" r:id="rId7"/>
    <p:sldId id="877" r:id="rId8"/>
    <p:sldId id="878" r:id="rId9"/>
    <p:sldId id="907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90" r:id="rId22"/>
    <p:sldId id="891" r:id="rId23"/>
    <p:sldId id="892" r:id="rId24"/>
    <p:sldId id="893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55331B-36DB-43B3-9012-B1D9A501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52E12E9-4C67-4108-8854-67C5A82E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69056-4B08-44B0-B6F4-632F890E59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0710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17B1F-C362-4FDD-A8DE-82788D85EF9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057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886A-38FD-47C4-B190-9824B102AB5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8867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917CE-0213-46CB-AECE-11E07A3EBF1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6618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E70D68-3681-4536-925D-1FBF2E57D98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4843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664E3-2ABA-4AC6-866E-F3882854D0C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15862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E4D1-A447-4491-AB6F-0D32C7AA63A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8414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910CC-946E-461E-9F5D-3DA55879A01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91119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FC768-ED5C-4ED4-BD72-2C1408A4AC8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7394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7A52-7918-4ADA-A45A-E01AF072208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28600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0DEB8-D42F-4C96-BAE0-54F4E632882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625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2C2B0-7021-42A0-9965-05EC4613807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24482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62A77-83A8-4F53-A111-05F6404DB6F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4374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C080F-4627-4354-8335-5CDA6AC7A1E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62656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17C8E-51FA-4DB9-B438-D6C6C3E105F3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2697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5A47D-88DD-4538-957E-B24E960EA30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31538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E42A4-BB08-46FD-A8B3-7FD4DC16223C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5160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61459-8548-4C99-AE36-827D9AC261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1341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DED9-2D3F-4B7D-986B-4A0FEE7C9EE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441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DE19A-7F46-4317-B6ED-AD888CE8405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2226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20137-077F-4F1B-9F21-EF6D557367F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0943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D34A4-3580-4A32-A29C-C4BA6551748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7904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3935B-AC94-4DB4-A793-E395575C048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6214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61459-8548-4C99-AE36-827D9AC261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9543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40FE4779-55BB-4376-A824-62F9E23301CF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E9FB71-0A67-4F02-8031-6A25A1681D1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2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B023-F182-447A-A73C-105F2CB76E39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72E0-5FF3-4A30-BA5C-787CF4EA5B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6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2522-ED3F-46FA-A740-485F9FA9832D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EE22-50E5-40F7-928C-BF1425CA416F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AD8C-B107-4DD4-B22A-2AD1937907DC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C9F5-BE04-4B7B-AD27-18D825F800F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05EE-7B2F-4E7E-BCD7-59C8AB260F0F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68A3-53AF-4C6E-AEC3-D552F839E9C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8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D1CF-D678-4D95-9177-653D8F93BEDE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9E89-8301-48FB-AAF1-6965626843F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997F-D090-4836-B907-61C3F99DA210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66A3-EBFA-4488-9D77-63BAE0F9468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6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7AF7-EAE6-4ADC-A925-F7C640D54C91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93DB-AC5B-4CC6-A98C-6DCB47990C2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FD73-E2F2-41A2-AC71-4206EB8EF80B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FAA7-BF9F-433A-9A28-74A76A156C4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D23D-8A91-4386-AD0B-C6ECC5A8AB8F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F75B-2670-4AC8-99F2-79FDF5F1C56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8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66E8-0E82-4349-AFEC-1954A42CAD67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FA1D-570B-4F6A-9A07-53428BBDFD0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F84FB419-FC84-4E46-8173-CD41F543ADAF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636E784-BBCC-43A1-B15E-8BBE1A487CA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30.png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png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png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wmf"/><Relationship Id="rId4" Type="http://schemas.openxmlformats.org/officeDocument/2006/relationships/image" Target="../media/image56.png"/><Relationship Id="rId9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wmf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0.wmf"/><Relationship Id="rId7" Type="http://schemas.openxmlformats.org/officeDocument/2006/relationships/image" Target="../media/image8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image" Target="../media/image98.png"/><Relationship Id="rId5" Type="http://schemas.openxmlformats.org/officeDocument/2006/relationships/image" Target="../media/image92.wmf"/><Relationship Id="rId10" Type="http://schemas.openxmlformats.org/officeDocument/2006/relationships/image" Target="../media/image97.png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29 September 2015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hthoek 2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Optellen van snelheden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3657600" y="1219200"/>
            <a:ext cx="52578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raket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in rust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inertiaalsysteem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beweegt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t.o.v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Iemand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vuurt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kogel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'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Wat is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kogel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228600" y="1143000"/>
            <a:ext cx="2994025" cy="1670050"/>
            <a:chOff x="144" y="582"/>
            <a:chExt cx="1886" cy="1052"/>
          </a:xfrm>
        </p:grpSpPr>
        <p:grpSp>
          <p:nvGrpSpPr>
            <p:cNvPr id="18453" name="Group 22"/>
            <p:cNvGrpSpPr>
              <a:grpSpLocks/>
            </p:cNvGrpSpPr>
            <p:nvPr/>
          </p:nvGrpSpPr>
          <p:grpSpPr bwMode="auto">
            <a:xfrm>
              <a:off x="144" y="582"/>
              <a:ext cx="1886" cy="1052"/>
              <a:chOff x="144" y="582"/>
              <a:chExt cx="1886" cy="1052"/>
            </a:xfrm>
          </p:grpSpPr>
          <p:pic>
            <p:nvPicPr>
              <p:cNvPr id="18455" name="Picture 15" descr="C:\Documents and Settings\Jo\Desktop\rocket2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" y="720"/>
                <a:ext cx="1886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6" name="Rectangle 16"/>
              <p:cNvSpPr>
                <a:spLocks noChangeArrowheads="1"/>
              </p:cNvSpPr>
              <p:nvPr/>
            </p:nvSpPr>
            <p:spPr bwMode="auto">
              <a:xfrm rot="-1200000">
                <a:off x="962" y="1174"/>
                <a:ext cx="144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  <p:graphicFrame>
            <p:nvGraphicFramePr>
              <p:cNvPr id="18434" name="Object 19"/>
              <p:cNvGraphicFramePr>
                <a:graphicFrameLocks noChangeAspect="1"/>
              </p:cNvGraphicFramePr>
              <p:nvPr/>
            </p:nvGraphicFramePr>
            <p:xfrm>
              <a:off x="480" y="582"/>
              <a:ext cx="273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1" r:id="rId5" imgW="177646" imgH="241091" progId="Equation.3">
                      <p:embed/>
                    </p:oleObj>
                  </mc:Choice>
                  <mc:Fallback>
                    <p:oleObj r:id="rId5" imgW="177646" imgH="241091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582"/>
                            <a:ext cx="273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57" name="Line 21"/>
              <p:cNvSpPr>
                <a:spLocks noChangeShapeType="1"/>
              </p:cNvSpPr>
              <p:nvPr/>
            </p:nvSpPr>
            <p:spPr bwMode="auto">
              <a:xfrm>
                <a:off x="720" y="768"/>
                <a:ext cx="288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 useBgFill="1">
          <p:nvSpPr>
            <p:cNvPr id="18454" name="Rectangle 23"/>
            <p:cNvSpPr>
              <a:spLocks noChangeArrowheads="1"/>
            </p:cNvSpPr>
            <p:nvPr/>
          </p:nvSpPr>
          <p:spPr bwMode="auto">
            <a:xfrm rot="-1200000">
              <a:off x="1308" y="1164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62000" y="3352800"/>
            <a:ext cx="2362200" cy="2286000"/>
            <a:chOff x="528" y="2160"/>
            <a:chExt cx="1488" cy="1440"/>
          </a:xfrm>
        </p:grpSpPr>
        <p:sp>
          <p:nvSpPr>
            <p:cNvPr id="888860" name="Rectangle 28"/>
            <p:cNvSpPr>
              <a:spLocks noChangeArrowheads="1"/>
            </p:cNvSpPr>
            <p:nvPr/>
          </p:nvSpPr>
          <p:spPr bwMode="auto">
            <a:xfrm>
              <a:off x="528" y="2160"/>
              <a:ext cx="1488" cy="14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450" name="Group 26"/>
            <p:cNvGrpSpPr>
              <a:grpSpLocks/>
            </p:cNvGrpSpPr>
            <p:nvPr/>
          </p:nvGrpSpPr>
          <p:grpSpPr bwMode="auto">
            <a:xfrm>
              <a:off x="576" y="2208"/>
              <a:ext cx="1380" cy="1332"/>
              <a:chOff x="480" y="2256"/>
              <a:chExt cx="1380" cy="1332"/>
            </a:xfrm>
          </p:grpSpPr>
          <p:pic>
            <p:nvPicPr>
              <p:cNvPr id="18451" name="Picture 14" descr="C:\Documents and Settings\Jo\Desktop\Lorentz2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8" y="2256"/>
                <a:ext cx="1332" cy="1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2" name="Rectangle 25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2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657600" y="4343400"/>
            <a:ext cx="5368925" cy="2386013"/>
            <a:chOff x="2304" y="2736"/>
            <a:chExt cx="3382" cy="1503"/>
          </a:xfrm>
        </p:grpSpPr>
        <p:sp>
          <p:nvSpPr>
            <p:cNvPr id="18447" name="Text Box 30"/>
            <p:cNvSpPr txBox="1">
              <a:spLocks noChangeArrowheads="1"/>
            </p:cNvSpPr>
            <p:nvPr/>
          </p:nvSpPr>
          <p:spPr bwMode="auto">
            <a:xfrm>
              <a:off x="2304" y="2736"/>
              <a:ext cx="331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Een kwestie van afgeleiden nemen …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88863" name="Picture 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0" y="3120"/>
              <a:ext cx="1366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24000" y="4822825"/>
            <a:ext cx="4419600" cy="1893888"/>
            <a:chOff x="960" y="3072"/>
            <a:chExt cx="2784" cy="1193"/>
          </a:xfrm>
        </p:grpSpPr>
        <p:sp>
          <p:nvSpPr>
            <p:cNvPr id="18444" name="Oval 33"/>
            <p:cNvSpPr>
              <a:spLocks noChangeArrowheads="1"/>
            </p:cNvSpPr>
            <p:nvPr/>
          </p:nvSpPr>
          <p:spPr bwMode="auto">
            <a:xfrm>
              <a:off x="960" y="3072"/>
              <a:ext cx="624" cy="24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18445" name="Line 34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32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6" name="Text Box 35"/>
            <p:cNvSpPr txBox="1">
              <a:spLocks noChangeArrowheads="1"/>
            </p:cNvSpPr>
            <p:nvPr/>
          </p:nvSpPr>
          <p:spPr bwMode="auto">
            <a:xfrm>
              <a:off x="1776" y="4032"/>
              <a:ext cx="196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Het klassieke antwoord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88869" name="Text Box 37"/>
          <p:cNvSpPr txBox="1">
            <a:spLocks noChangeArrowheads="1"/>
          </p:cNvSpPr>
          <p:nvPr/>
        </p:nvSpPr>
        <p:spPr bwMode="auto">
          <a:xfrm>
            <a:off x="3352800" y="5029200"/>
            <a:ext cx="3124200" cy="923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Als </a:t>
            </a:r>
            <a:r>
              <a:rPr lang="en-US" i="1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>
                <a:latin typeface="Calibri" pitchFamily="34" charset="0"/>
                <a:cs typeface="Calibri" pitchFamily="34" charset="0"/>
              </a:rPr>
              <a:t>x</a:t>
            </a:r>
            <a:r>
              <a:rPr lang="en-US" i="1">
                <a:latin typeface="Calibri" pitchFamily="34" charset="0"/>
                <a:cs typeface="Calibri" pitchFamily="34" charset="0"/>
              </a:rPr>
              <a:t>'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= c</a:t>
            </a:r>
            <a:r>
              <a:rPr lang="en-US">
                <a:latin typeface="Calibri" pitchFamily="34" charset="0"/>
                <a:cs typeface="Calibri" pitchFamily="34" charset="0"/>
              </a:rPr>
              <a:t>, dan </a:t>
            </a:r>
            <a:r>
              <a:rPr lang="en-US" i="1">
                <a:latin typeface="Calibri" pitchFamily="34" charset="0"/>
                <a:cs typeface="Calibri" pitchFamily="34" charset="0"/>
              </a:rPr>
              <a:t>u = c </a:t>
            </a:r>
            <a:r>
              <a:rPr lang="en-US">
                <a:latin typeface="Calibri" pitchFamily="34" charset="0"/>
                <a:cs typeface="Calibri" pitchFamily="34" charset="0"/>
              </a:rPr>
              <a:t>en lichtsnelheid gelijk voor alle systemen!!!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 animBg="1" autoUpdateAnimBg="0"/>
      <p:bldP spid="88886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405797-1881-4377-8DE3-FDEB449BF21E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18BBE-0B08-43C8-9352-0C7455860E1F}" type="slidenum">
              <a:rPr lang="en-US"/>
              <a:pPr>
                <a:defRPr/>
              </a:pPr>
              <a:t>11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6325" name="Rectangle 3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890898" name="Text Box 18"/>
          <p:cNvSpPr txBox="1">
            <a:spLocks noChangeArrowheads="1"/>
          </p:cNvSpPr>
          <p:nvPr/>
        </p:nvSpPr>
        <p:spPr bwMode="auto">
          <a:xfrm>
            <a:off x="381000" y="1600200"/>
            <a:ext cx="556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Positie-tijd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viervector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 dirty="0" err="1">
                <a:cs typeface="Calibri" pitchFamily="34" charset="0"/>
              </a:rPr>
              <a:t>m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met </a:t>
            </a:r>
            <a:r>
              <a:rPr lang="en-US" dirty="0">
                <a:cs typeface="Calibri" pitchFamily="34" charset="0"/>
              </a:rPr>
              <a:t>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0, 1, 2, 3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089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19588"/>
            <a:ext cx="2168525" cy="17764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090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85988"/>
            <a:ext cx="53419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95788"/>
            <a:ext cx="2759075" cy="150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0907" name="Text Box 27"/>
          <p:cNvSpPr txBox="1">
            <a:spLocks noChangeArrowheads="1"/>
          </p:cNvSpPr>
          <p:nvPr/>
        </p:nvSpPr>
        <p:spPr bwMode="auto">
          <a:xfrm>
            <a:off x="381000" y="3709988"/>
            <a:ext cx="3048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nl-NL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0908" name="AutoShape 28"/>
          <p:cNvSpPr>
            <a:spLocks noChangeArrowheads="1"/>
          </p:cNvSpPr>
          <p:nvPr/>
        </p:nvSpPr>
        <p:spPr bwMode="auto">
          <a:xfrm>
            <a:off x="3352800" y="5081588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090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10188"/>
            <a:ext cx="9493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8" grpId="0" animBg="1" autoUpdateAnimBg="0"/>
      <p:bldP spid="890907" grpId="0" animBg="1" autoUpdateAnimBg="0"/>
      <p:bldP spid="8909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0FD51E-EB19-4F70-957D-4CDF9448D63B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95A8-C23D-4957-86BE-5F6D53F35130}" type="slidenum">
              <a:rPr lang="en-US"/>
              <a:pPr>
                <a:defRPr/>
              </a:pPr>
              <a:t>12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57351" name="Group 22"/>
          <p:cNvGrpSpPr>
            <a:grpSpLocks/>
          </p:cNvGrpSpPr>
          <p:nvPr/>
        </p:nvGrpSpPr>
        <p:grpSpPr bwMode="auto">
          <a:xfrm>
            <a:off x="304800" y="1143000"/>
            <a:ext cx="6264275" cy="1506538"/>
            <a:chOff x="192" y="720"/>
            <a:chExt cx="3946" cy="949"/>
          </a:xfrm>
        </p:grpSpPr>
        <p:pic>
          <p:nvPicPr>
            <p:cNvPr id="8929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720"/>
              <a:ext cx="1738" cy="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4" name="Text Box 9"/>
            <p:cNvSpPr txBox="1">
              <a:spLocks noChangeArrowheads="1"/>
            </p:cNvSpPr>
            <p:nvPr/>
          </p:nvSpPr>
          <p:spPr bwMode="auto">
            <a:xfrm>
              <a:off x="192" y="720"/>
              <a:ext cx="192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Lorentztransformaties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929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608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048000"/>
            <a:ext cx="3462338" cy="1952625"/>
            <a:chOff x="192" y="1920"/>
            <a:chExt cx="2181" cy="1230"/>
          </a:xfrm>
        </p:grpSpPr>
        <p:pic>
          <p:nvPicPr>
            <p:cNvPr id="5736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2400"/>
              <a:ext cx="213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Text Box 14"/>
            <p:cNvSpPr txBox="1">
              <a:spLocks noChangeArrowheads="1"/>
            </p:cNvSpPr>
            <p:nvPr/>
          </p:nvSpPr>
          <p:spPr bwMode="auto">
            <a:xfrm>
              <a:off x="192" y="1920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 matrixvorm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3" name="AutoShape 15"/>
          <p:cNvSpPr>
            <a:spLocks noChangeArrowheads="1"/>
          </p:cNvSpPr>
          <p:nvPr/>
        </p:nvSpPr>
        <p:spPr bwMode="auto">
          <a:xfrm>
            <a:off x="3810000" y="4267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838200" y="5486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29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410200"/>
            <a:ext cx="1577975" cy="465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43400" y="5105400"/>
            <a:ext cx="4413250" cy="1528763"/>
            <a:chOff x="2736" y="3216"/>
            <a:chExt cx="2780" cy="963"/>
          </a:xfrm>
        </p:grpSpPr>
        <p:pic>
          <p:nvPicPr>
            <p:cNvPr id="892946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3216"/>
              <a:ext cx="2156" cy="9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0" name="Text Box 19"/>
            <p:cNvSpPr txBox="1">
              <a:spLocks noChangeArrowheads="1"/>
            </p:cNvSpPr>
            <p:nvPr/>
          </p:nvSpPr>
          <p:spPr bwMode="auto">
            <a:xfrm>
              <a:off x="2736" y="3888"/>
              <a:ext cx="52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1066800" y="6248400"/>
            <a:ext cx="2209800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algemeen geldig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9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43" grpId="0" animBg="1"/>
      <p:bldP spid="892944" grpId="0" animBg="1"/>
      <p:bldP spid="89294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C936C-6B4F-42D0-AF85-8C3F92935B76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882A-3B62-4F2E-85AD-C8D3C1AD45E7}" type="slidenum">
              <a:rPr lang="en-US"/>
              <a:pPr>
                <a:defRPr/>
              </a:pPr>
              <a:t>13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Lorentzinvariantie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5616575" cy="646113"/>
            <a:chOff x="192" y="720"/>
            <a:chExt cx="3538" cy="407"/>
          </a:xfrm>
        </p:grpSpPr>
        <p:sp>
          <p:nvSpPr>
            <p:cNvPr id="58391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211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 err="1">
                  <a:latin typeface="Calibri" pitchFamily="34" charset="0"/>
                  <a:cs typeface="Calibri" pitchFamily="34" charset="0"/>
                </a:rPr>
                <a:t>Ruimtetijd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coördinaten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zijn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systeem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afhankelijk</a:t>
              </a:r>
              <a:endParaRPr lang="nl-NL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8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816"/>
              <a:ext cx="994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2209800"/>
            <a:ext cx="8382000" cy="403225"/>
            <a:chOff x="192" y="1392"/>
            <a:chExt cx="5280" cy="254"/>
          </a:xfrm>
        </p:grpSpPr>
        <p:sp>
          <p:nvSpPr>
            <p:cNvPr id="58389" name="Text Box 10"/>
            <p:cNvSpPr txBox="1">
              <a:spLocks noChangeArrowheads="1"/>
            </p:cNvSpPr>
            <p:nvPr/>
          </p:nvSpPr>
          <p:spPr bwMode="auto">
            <a:xfrm>
              <a:off x="192" y="1392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Invariantie voor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9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1416"/>
              <a:ext cx="3696" cy="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" y="3429000"/>
            <a:ext cx="6381750" cy="447675"/>
            <a:chOff x="192" y="2160"/>
            <a:chExt cx="4020" cy="282"/>
          </a:xfrm>
        </p:grpSpPr>
        <p:sp>
          <p:nvSpPr>
            <p:cNvPr id="58387" name="Text Box 20"/>
            <p:cNvSpPr txBox="1">
              <a:spLocks noChangeArrowheads="1"/>
            </p:cNvSpPr>
            <p:nvPr/>
          </p:nvSpPr>
          <p:spPr bwMode="auto">
            <a:xfrm>
              <a:off x="192" y="2160"/>
              <a:ext cx="326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Analoog zoeken we een uitdrukking als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4" y="2196"/>
              <a:ext cx="7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4800" y="5257800"/>
            <a:ext cx="6018213" cy="1460500"/>
            <a:chOff x="192" y="3312"/>
            <a:chExt cx="3791" cy="920"/>
          </a:xfrm>
        </p:grpSpPr>
        <p:pic>
          <p:nvPicPr>
            <p:cNvPr id="58385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3312"/>
              <a:ext cx="2063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24"/>
            <p:cNvSpPr txBox="1">
              <a:spLocks noChangeArrowheads="1"/>
            </p:cNvSpPr>
            <p:nvPr/>
          </p:nvSpPr>
          <p:spPr bwMode="auto">
            <a:xfrm>
              <a:off x="192" y="3456"/>
              <a:ext cx="1824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  <a:cs typeface="Calibri" pitchFamily="34" charset="0"/>
                </a:rPr>
                <a:t>Met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metrische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tensor in SRT </a:t>
              </a:r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meestal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gedefinieerd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als</a:t>
              </a:r>
              <a:endParaRPr lang="nl-NL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04800" y="4114800"/>
            <a:ext cx="8382000" cy="920750"/>
            <a:chOff x="304800" y="4114800"/>
            <a:chExt cx="8382000" cy="920750"/>
          </a:xfrm>
        </p:grpSpPr>
        <p:sp>
          <p:nvSpPr>
            <p:cNvPr id="58383" name="Text Box 23"/>
            <p:cNvSpPr txBox="1">
              <a:spLocks noChangeArrowheads="1"/>
            </p:cNvSpPr>
            <p:nvPr/>
          </p:nvSpPr>
          <p:spPr bwMode="auto">
            <a:xfrm>
              <a:off x="304800" y="4274403"/>
              <a:ext cx="480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Hiervoor schrijven we de invariant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                     als een dubbelsom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5009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7638" y="4114800"/>
              <a:ext cx="3459162" cy="920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4800" y="2819400"/>
            <a:ext cx="6086475" cy="409575"/>
            <a:chOff x="304800" y="2819400"/>
            <a:chExt cx="6086475" cy="409575"/>
          </a:xfrm>
        </p:grpSpPr>
        <p:sp>
          <p:nvSpPr>
            <p:cNvPr id="58381" name="Text Box 19"/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3733800" cy="3693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Net als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i="1" baseline="3000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voor rotaties in R3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1950" y="2886075"/>
              <a:ext cx="2219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40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Co- en contravariante 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352800"/>
            <a:ext cx="3611563" cy="1447800"/>
            <a:chOff x="192" y="2112"/>
            <a:chExt cx="2275" cy="912"/>
          </a:xfrm>
        </p:grpSpPr>
        <p:sp>
          <p:nvSpPr>
            <p:cNvPr id="59407" name="Text Box 16"/>
            <p:cNvSpPr txBox="1">
              <a:spLocks noChangeArrowheads="1"/>
            </p:cNvSpPr>
            <p:nvPr/>
          </p:nvSpPr>
          <p:spPr bwMode="auto">
            <a:xfrm>
              <a:off x="192" y="211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940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444"/>
              <a:ext cx="217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1219200"/>
            <a:ext cx="5638800" cy="457200"/>
            <a:chOff x="192" y="768"/>
            <a:chExt cx="3552" cy="288"/>
          </a:xfrm>
        </p:grpSpPr>
        <p:sp>
          <p:nvSpPr>
            <p:cNvPr id="59405" name="Text Box 18"/>
            <p:cNvSpPr txBox="1">
              <a:spLocks noChangeArrowheads="1"/>
            </p:cNvSpPr>
            <p:nvPr/>
          </p:nvSpPr>
          <p:spPr bwMode="auto">
            <a:xfrm>
              <a:off x="192" y="768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Contravariante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809"/>
              <a:ext cx="1200" cy="2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905000"/>
            <a:ext cx="5200650" cy="520700"/>
            <a:chOff x="192" y="1200"/>
            <a:chExt cx="3276" cy="328"/>
          </a:xfrm>
        </p:grpSpPr>
        <p:sp>
          <p:nvSpPr>
            <p:cNvPr id="59403" name="Text Box 21"/>
            <p:cNvSpPr txBox="1">
              <a:spLocks noChangeArrowheads="1"/>
            </p:cNvSpPr>
            <p:nvPr/>
          </p:nvSpPr>
          <p:spPr bwMode="auto">
            <a:xfrm>
              <a:off x="192" y="1206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6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4" y="1200"/>
              <a:ext cx="924" cy="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70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450" y="4089400"/>
            <a:ext cx="131921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4267200" y="4146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7049" name="Text Box 25"/>
          <p:cNvSpPr txBox="1">
            <a:spLocks noChangeArrowheads="1"/>
          </p:cNvSpPr>
          <p:nvPr/>
        </p:nvSpPr>
        <p:spPr bwMode="auto">
          <a:xfrm>
            <a:off x="304800" y="5883275"/>
            <a:ext cx="8839200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 notatie wordt ook gebruikt voor niet-cartesische systemen en gekromde ruimten (Algemene Relativiteitstheorie)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304800" y="4892675"/>
            <a:ext cx="5562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de uitdrukking die we zochten.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is nu ingebouwd in de notatie!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8" grpId="0" animBg="1"/>
      <p:bldP spid="897049" grpId="0" animBg="1" autoUpdateAnimBg="0"/>
      <p:bldP spid="89705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E7885-5A4C-46BB-B9B0-B2A41811AAE2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E658-5049-41C9-B417-5D13C97C0DD0}" type="slidenum">
              <a:rPr lang="en-US"/>
              <a:pPr>
                <a:defRPr/>
              </a:pPr>
              <a:t>15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4191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(contravariant)  transformeert als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9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1658938" cy="452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909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58888"/>
            <a:ext cx="1676400" cy="493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819400"/>
            <a:ext cx="5926138" cy="665163"/>
            <a:chOff x="144" y="1776"/>
            <a:chExt cx="3733" cy="419"/>
          </a:xfrm>
        </p:grpSpPr>
        <p:sp>
          <p:nvSpPr>
            <p:cNvPr id="60445" name="Text Box 16"/>
            <p:cNvSpPr txBox="1">
              <a:spLocks noChangeArrowheads="1"/>
            </p:cNvSpPr>
            <p:nvPr/>
          </p:nvSpPr>
          <p:spPr bwMode="auto">
            <a:xfrm>
              <a:off x="144" y="1776"/>
              <a:ext cx="235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We associeren hiermee een 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09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1920"/>
              <a:ext cx="901" cy="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sp>
        <p:nvSpPr>
          <p:cNvPr id="899094" name="Text Box 22"/>
          <p:cNvSpPr txBox="1">
            <a:spLocks noChangeArrowheads="1"/>
          </p:cNvSpPr>
          <p:nvPr/>
        </p:nvSpPr>
        <p:spPr bwMode="auto">
          <a:xfrm>
            <a:off x="6553200" y="2971800"/>
            <a:ext cx="2590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 componenten krijgen een minteken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3733800"/>
            <a:ext cx="3144838" cy="474663"/>
            <a:chOff x="144" y="2352"/>
            <a:chExt cx="1981" cy="299"/>
          </a:xfrm>
        </p:grpSpPr>
        <p:sp>
          <p:nvSpPr>
            <p:cNvPr id="60443" name="Text Box 23"/>
            <p:cNvSpPr txBox="1">
              <a:spLocks noChangeArrowheads="1"/>
            </p:cNvSpPr>
            <p:nvPr/>
          </p:nvSpPr>
          <p:spPr bwMode="auto">
            <a:xfrm>
              <a:off x="144" y="236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Ook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44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8" y="2352"/>
              <a:ext cx="8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4267200"/>
            <a:ext cx="6934200" cy="685800"/>
            <a:chOff x="144" y="2688"/>
            <a:chExt cx="4368" cy="432"/>
          </a:xfrm>
        </p:grpSpPr>
        <p:sp>
          <p:nvSpPr>
            <p:cNvPr id="60439" name="Text Box 25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0440" name="Group 29"/>
            <p:cNvGrpSpPr>
              <a:grpSpLocks/>
            </p:cNvGrpSpPr>
            <p:nvPr/>
          </p:nvGrpSpPr>
          <p:grpSpPr bwMode="auto">
            <a:xfrm>
              <a:off x="1237" y="2688"/>
              <a:ext cx="3275" cy="432"/>
              <a:chOff x="1237" y="2688"/>
              <a:chExt cx="3275" cy="432"/>
            </a:xfrm>
          </p:grpSpPr>
          <p:pic>
            <p:nvPicPr>
              <p:cNvPr id="60441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37" y="2744"/>
                <a:ext cx="3179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2" name="Rectangle 28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8600" y="4953000"/>
            <a:ext cx="3941763" cy="446088"/>
            <a:chOff x="144" y="3120"/>
            <a:chExt cx="2483" cy="281"/>
          </a:xfrm>
        </p:grpSpPr>
        <p:sp>
          <p:nvSpPr>
            <p:cNvPr id="60437" name="Text Box 27"/>
            <p:cNvSpPr txBox="1">
              <a:spLocks noChangeArrowheads="1"/>
            </p:cNvSpPr>
            <p:nvPr/>
          </p:nvSpPr>
          <p:spPr bwMode="auto">
            <a:xfrm>
              <a:off x="144" y="3120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Scalar product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102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0" y="3120"/>
              <a:ext cx="947" cy="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910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4953000"/>
            <a:ext cx="2389187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9104" name="AutoShape 32"/>
          <p:cNvSpPr>
            <a:spLocks noChangeArrowheads="1"/>
          </p:cNvSpPr>
          <p:nvPr/>
        </p:nvSpPr>
        <p:spPr bwMode="auto">
          <a:xfrm>
            <a:off x="4572000" y="502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5791200"/>
            <a:ext cx="4397375" cy="503238"/>
            <a:chOff x="144" y="3648"/>
            <a:chExt cx="2770" cy="317"/>
          </a:xfrm>
        </p:grpSpPr>
        <p:sp>
          <p:nvSpPr>
            <p:cNvPr id="60435" name="Text Box 33"/>
            <p:cNvSpPr txBox="1">
              <a:spLocks noChangeArrowheads="1"/>
            </p:cNvSpPr>
            <p:nvPr/>
          </p:nvSpPr>
          <p:spPr bwMode="auto">
            <a:xfrm>
              <a:off x="144" y="3648"/>
              <a:ext cx="912" cy="2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36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0" y="3678"/>
              <a:ext cx="171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910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638800"/>
            <a:ext cx="4160838" cy="1060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9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9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0" grpId="0" animBg="1" autoUpdateAnimBg="0"/>
      <p:bldP spid="899094" grpId="0" animBg="1" autoUpdateAnimBg="0"/>
      <p:bldP spid="899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87956-BE38-498C-96B1-F33D28EB33D2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413A3-785C-4820-B823-02582F0ECF5F}" type="slidenum">
              <a:rPr lang="en-US"/>
              <a:pPr>
                <a:defRPr/>
              </a:pPr>
              <a:t>16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Snelheid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van een deeltje t.o.v. het LAB: afstand gedeeld door tijd (beide gemeten in het LAB)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4267200" y="3505200"/>
            <a:ext cx="3276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hybride grootheid. Er geldt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43" name="AutoShape 23"/>
          <p:cNvSpPr>
            <a:spLocks noChangeArrowheads="1"/>
          </p:cNvSpPr>
          <p:nvPr/>
        </p:nvSpPr>
        <p:spPr bwMode="auto">
          <a:xfrm>
            <a:off x="4267200" y="52959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010400" y="1066800"/>
            <a:ext cx="1371600" cy="990600"/>
            <a:chOff x="4416" y="672"/>
            <a:chExt cx="864" cy="624"/>
          </a:xfrm>
        </p:grpSpPr>
        <p:pic>
          <p:nvPicPr>
            <p:cNvPr id="61466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768"/>
              <a:ext cx="78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7" name="Rectangle 29"/>
            <p:cNvSpPr>
              <a:spLocks noChangeArrowheads="1"/>
            </p:cNvSpPr>
            <p:nvPr/>
          </p:nvSpPr>
          <p:spPr bwMode="auto">
            <a:xfrm>
              <a:off x="5136" y="672"/>
              <a:ext cx="144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1151" name="Text Box 31"/>
          <p:cNvSpPr txBox="1">
            <a:spLocks noChangeArrowheads="1"/>
          </p:cNvSpPr>
          <p:nvPr/>
        </p:nvSpPr>
        <p:spPr bwMode="auto">
          <a:xfrm>
            <a:off x="304800" y="222567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Proper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LAB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gedeeld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eigentijd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gemeten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15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286000"/>
            <a:ext cx="12446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91400" y="3352800"/>
            <a:ext cx="1219200" cy="609600"/>
            <a:chOff x="4656" y="2112"/>
            <a:chExt cx="768" cy="384"/>
          </a:xfrm>
        </p:grpSpPr>
        <p:pic>
          <p:nvPicPr>
            <p:cNvPr id="61464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2208"/>
              <a:ext cx="6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5" name="Rectangle 34"/>
            <p:cNvSpPr>
              <a:spLocks noChangeArrowheads="1"/>
            </p:cNvSpPr>
            <p:nvPr/>
          </p:nvSpPr>
          <p:spPr bwMode="auto">
            <a:xfrm>
              <a:off x="5280" y="2112"/>
              <a:ext cx="14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04800" y="3886200"/>
            <a:ext cx="3411538" cy="754063"/>
            <a:chOff x="192" y="2448"/>
            <a:chExt cx="2149" cy="475"/>
          </a:xfrm>
        </p:grpSpPr>
        <p:sp>
          <p:nvSpPr>
            <p:cNvPr id="61462" name="Text Box 36"/>
            <p:cNvSpPr txBox="1">
              <a:spLocks noChangeArrowheads="1"/>
            </p:cNvSpPr>
            <p:nvPr/>
          </p:nvSpPr>
          <p:spPr bwMode="auto">
            <a:xfrm>
              <a:off x="192" y="2554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Viersnelheid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nl-NL" sz="24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011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0" y="2448"/>
              <a:ext cx="901" cy="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90115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3200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867400" y="5181600"/>
            <a:ext cx="2514600" cy="533400"/>
            <a:chOff x="3696" y="3264"/>
            <a:chExt cx="1584" cy="336"/>
          </a:xfrm>
        </p:grpSpPr>
        <p:pic>
          <p:nvPicPr>
            <p:cNvPr id="61460" name="Picture 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3318"/>
              <a:ext cx="150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1" name="Rectangle 41"/>
            <p:cNvSpPr>
              <a:spLocks noChangeArrowheads="1"/>
            </p:cNvSpPr>
            <p:nvPr/>
          </p:nvSpPr>
          <p:spPr bwMode="auto">
            <a:xfrm>
              <a:off x="5136" y="3264"/>
              <a:ext cx="144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04800" y="6096000"/>
            <a:ext cx="7716838" cy="484188"/>
            <a:chOff x="192" y="3840"/>
            <a:chExt cx="4861" cy="305"/>
          </a:xfrm>
        </p:grpSpPr>
        <p:pic>
          <p:nvPicPr>
            <p:cNvPr id="61458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0" y="3840"/>
              <a:ext cx="385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9" name="Text Box 44"/>
            <p:cNvSpPr txBox="1">
              <a:spLocks noChangeArrowheads="1"/>
            </p:cNvSpPr>
            <p:nvPr/>
          </p:nvSpPr>
          <p:spPr bwMode="auto">
            <a:xfrm>
              <a:off x="192" y="3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 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4" grpId="0"/>
      <p:bldP spid="901130" grpId="0" animBg="1" autoUpdateAnimBg="0"/>
      <p:bldP spid="901143" grpId="0" animBg="1"/>
      <p:bldP spid="90115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20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1430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Impuls en energie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228600" y="23907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relativistische impuls als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4114800" y="1371600"/>
            <a:ext cx="403860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Indien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behouden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endParaRPr lang="nl-NL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4991100" y="33242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319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838" y="2390775"/>
            <a:ext cx="1503362" cy="492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194" name="Text Box 26"/>
          <p:cNvSpPr txBox="1">
            <a:spLocks noChangeArrowheads="1"/>
          </p:cNvSpPr>
          <p:nvPr/>
        </p:nvSpPr>
        <p:spPr bwMode="auto">
          <a:xfrm>
            <a:off x="228600" y="322897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 componenten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19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3276600"/>
            <a:ext cx="1244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57900" y="2895600"/>
            <a:ext cx="3048000" cy="1066800"/>
            <a:chOff x="3504" y="1056"/>
            <a:chExt cx="1920" cy="672"/>
          </a:xfrm>
        </p:grpSpPr>
        <p:pic>
          <p:nvPicPr>
            <p:cNvPr id="6249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1211"/>
              <a:ext cx="180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1" name="Rectangle 29"/>
            <p:cNvSpPr>
              <a:spLocks noChangeArrowheads="1"/>
            </p:cNvSpPr>
            <p:nvPr/>
          </p:nvSpPr>
          <p:spPr bwMode="auto">
            <a:xfrm>
              <a:off x="5232" y="1056"/>
              <a:ext cx="192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0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Klassieke impuls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i="1">
                <a:latin typeface="Calibri" pitchFamily="34" charset="0"/>
                <a:cs typeface="Calibri" pitchFamily="34" charset="0"/>
              </a:rPr>
              <a:t> = m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v</a:t>
            </a:r>
            <a:endParaRPr lang="nl-NL" b="1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1" name="Text Box 33"/>
          <p:cNvSpPr txBox="1">
            <a:spLocks noChangeArrowheads="1"/>
          </p:cNvSpPr>
          <p:nvPr/>
        </p:nvSpPr>
        <p:spPr bwMode="auto">
          <a:xfrm>
            <a:off x="228600" y="3962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Tijdachtige component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3" name="Text Box 35"/>
          <p:cNvSpPr txBox="1">
            <a:spLocks noChangeArrowheads="1"/>
          </p:cNvSpPr>
          <p:nvPr/>
        </p:nvSpPr>
        <p:spPr bwMode="auto">
          <a:xfrm>
            <a:off x="228600" y="4572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relatv. energie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533775" y="4267200"/>
            <a:ext cx="3248025" cy="1066800"/>
            <a:chOff x="2226" y="2688"/>
            <a:chExt cx="2046" cy="672"/>
          </a:xfrm>
        </p:grpSpPr>
        <p:pic>
          <p:nvPicPr>
            <p:cNvPr id="62488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6" y="2739"/>
              <a:ext cx="199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9" name="Rectangle 37"/>
            <p:cNvSpPr>
              <a:spLocks noChangeArrowheads="1"/>
            </p:cNvSpPr>
            <p:nvPr/>
          </p:nvSpPr>
          <p:spPr bwMode="auto">
            <a:xfrm>
              <a:off x="4176" y="268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7" name="AutoShape 39"/>
          <p:cNvSpPr>
            <a:spLocks/>
          </p:cNvSpPr>
          <p:nvPr/>
        </p:nvSpPr>
        <p:spPr bwMode="auto">
          <a:xfrm>
            <a:off x="6553200" y="4038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pic>
        <p:nvPicPr>
          <p:cNvPr id="903208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791200"/>
            <a:ext cx="26844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09" name="Text Box 41"/>
          <p:cNvSpPr txBox="1">
            <a:spLocks noChangeArrowheads="1"/>
          </p:cNvSpPr>
          <p:nvPr/>
        </p:nvSpPr>
        <p:spPr bwMode="auto">
          <a:xfrm>
            <a:off x="228600" y="5181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 viervector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210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791200"/>
            <a:ext cx="27955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11" name="AutoShape 43"/>
          <p:cNvSpPr>
            <a:spLocks noChangeArrowheads="1"/>
          </p:cNvSpPr>
          <p:nvPr/>
        </p:nvSpPr>
        <p:spPr bwMode="auto">
          <a:xfrm>
            <a:off x="4724400" y="60960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086600" y="4162425"/>
            <a:ext cx="915988" cy="725488"/>
            <a:chOff x="4464" y="2622"/>
            <a:chExt cx="577" cy="457"/>
          </a:xfrm>
        </p:grpSpPr>
        <p:pic>
          <p:nvPicPr>
            <p:cNvPr id="62486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4" y="2688"/>
              <a:ext cx="43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84" y="2622"/>
              <a:ext cx="157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0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0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0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/>
      <p:bldP spid="903173" grpId="0" animBg="1" autoUpdateAnimBg="0"/>
      <p:bldP spid="903174" grpId="0" animBg="1"/>
      <p:bldP spid="903194" grpId="0"/>
      <p:bldP spid="903200" grpId="0"/>
      <p:bldP spid="903201" grpId="0"/>
      <p:bldP spid="903203" grpId="0"/>
      <p:bldP spid="903207" grpId="0" animBg="1"/>
      <p:bldP spid="903209" grpId="0"/>
      <p:bldP spid="9032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570301-EEA2-4738-99E0-89BF9A78FCFA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3BB6-2A77-41F4-BC86-892B7BD15FAD}" type="slidenum">
              <a:rPr lang="en-US"/>
              <a:pPr>
                <a:defRPr/>
              </a:pPr>
              <a:t>18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Energie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Taylor expansie levert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5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50188" cy="9667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67000" y="2076450"/>
            <a:ext cx="2962275" cy="1722438"/>
            <a:chOff x="1680" y="1308"/>
            <a:chExt cx="1866" cy="1085"/>
          </a:xfrm>
        </p:grpSpPr>
        <p:sp>
          <p:nvSpPr>
            <p:cNvPr id="63516" name="Oval 29"/>
            <p:cNvSpPr>
              <a:spLocks noChangeArrowheads="1"/>
            </p:cNvSpPr>
            <p:nvPr/>
          </p:nvSpPr>
          <p:spPr bwMode="auto">
            <a:xfrm>
              <a:off x="3090" y="1308"/>
              <a:ext cx="456" cy="4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7" name="Line 30"/>
            <p:cNvSpPr>
              <a:spLocks noChangeShapeType="1"/>
            </p:cNvSpPr>
            <p:nvPr/>
          </p:nvSpPr>
          <p:spPr bwMode="auto">
            <a:xfrm flipV="1">
              <a:off x="3072" y="1776"/>
              <a:ext cx="19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8" name="Text Box 31"/>
            <p:cNvSpPr txBox="1">
              <a:spLocks noChangeArrowheads="1"/>
            </p:cNvSpPr>
            <p:nvPr/>
          </p:nvSpPr>
          <p:spPr bwMode="auto">
            <a:xfrm>
              <a:off x="1680" y="2160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Rustenergie van deeltje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05400" y="1971675"/>
            <a:ext cx="2819400" cy="1824038"/>
            <a:chOff x="3216" y="1242"/>
            <a:chExt cx="1776" cy="1149"/>
          </a:xfrm>
        </p:grpSpPr>
        <p:sp>
          <p:nvSpPr>
            <p:cNvPr id="63513" name="Oval 32"/>
            <p:cNvSpPr>
              <a:spLocks noChangeArrowheads="1"/>
            </p:cNvSpPr>
            <p:nvPr/>
          </p:nvSpPr>
          <p:spPr bwMode="auto">
            <a:xfrm>
              <a:off x="3576" y="1242"/>
              <a:ext cx="600" cy="5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4" name="Line 33"/>
            <p:cNvSpPr>
              <a:spLocks noChangeShapeType="1"/>
            </p:cNvSpPr>
            <p:nvPr/>
          </p:nvSpPr>
          <p:spPr bwMode="auto">
            <a:xfrm flipV="1">
              <a:off x="3696" y="1872"/>
              <a:ext cx="144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5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Klassieke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5251" name="Text Box 35"/>
          <p:cNvSpPr txBox="1">
            <a:spLocks noChangeArrowheads="1"/>
          </p:cNvSpPr>
          <p:nvPr/>
        </p:nvSpPr>
        <p:spPr bwMode="auto">
          <a:xfrm>
            <a:off x="457200" y="3886200"/>
            <a:ext cx="426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enkel veranderingen in energie relevant zijn in de klassieke mechanica!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57200" y="4438650"/>
            <a:ext cx="8686800" cy="914400"/>
            <a:chOff x="288" y="2796"/>
            <a:chExt cx="5472" cy="576"/>
          </a:xfrm>
        </p:grpSpPr>
        <p:sp>
          <p:nvSpPr>
            <p:cNvPr id="63509" name="Text Box 36"/>
            <p:cNvSpPr txBox="1">
              <a:spLocks noChangeArrowheads="1"/>
            </p:cNvSpPr>
            <p:nvPr/>
          </p:nvSpPr>
          <p:spPr bwMode="auto">
            <a:xfrm>
              <a:off x="288" y="2928"/>
              <a:ext cx="2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Relativistische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3510" name="Group 39"/>
            <p:cNvGrpSpPr>
              <a:grpSpLocks/>
            </p:cNvGrpSpPr>
            <p:nvPr/>
          </p:nvGrpSpPr>
          <p:grpSpPr bwMode="auto">
            <a:xfrm>
              <a:off x="3024" y="2796"/>
              <a:ext cx="2736" cy="576"/>
              <a:chOff x="3024" y="3216"/>
              <a:chExt cx="2736" cy="576"/>
            </a:xfrm>
          </p:grpSpPr>
          <p:pic>
            <p:nvPicPr>
              <p:cNvPr id="63511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4" y="3312"/>
                <a:ext cx="2640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12" name="Rectangle 38"/>
              <p:cNvSpPr>
                <a:spLocks noChangeArrowheads="1"/>
              </p:cNvSpPr>
              <p:nvPr/>
            </p:nvSpPr>
            <p:spPr bwMode="auto">
              <a:xfrm>
                <a:off x="5616" y="3216"/>
                <a:ext cx="14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sp>
        <p:nvSpPr>
          <p:cNvPr id="905260" name="AutoShape 44"/>
          <p:cNvSpPr>
            <a:spLocks noChangeArrowheads="1"/>
          </p:cNvSpPr>
          <p:nvPr/>
        </p:nvSpPr>
        <p:spPr bwMode="auto">
          <a:xfrm>
            <a:off x="5334000" y="60198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5261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1171575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5257800"/>
            <a:ext cx="4800600" cy="1447800"/>
            <a:chOff x="288" y="3312"/>
            <a:chExt cx="3024" cy="912"/>
          </a:xfrm>
        </p:grpSpPr>
        <p:grpSp>
          <p:nvGrpSpPr>
            <p:cNvPr id="63505" name="Group 43"/>
            <p:cNvGrpSpPr>
              <a:grpSpLocks/>
            </p:cNvGrpSpPr>
            <p:nvPr/>
          </p:nvGrpSpPr>
          <p:grpSpPr bwMode="auto">
            <a:xfrm>
              <a:off x="720" y="3552"/>
              <a:ext cx="2592" cy="672"/>
              <a:chOff x="720" y="3552"/>
              <a:chExt cx="2592" cy="672"/>
            </a:xfrm>
          </p:grpSpPr>
          <p:pic>
            <p:nvPicPr>
              <p:cNvPr id="63507" name="Picture 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3648"/>
                <a:ext cx="254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8" name="Rectangle 42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  <p:sp>
          <p:nvSpPr>
            <p:cNvPr id="63506" name="Text Box 40"/>
            <p:cNvSpPr txBox="1">
              <a:spLocks noChangeArrowheads="1"/>
            </p:cNvSpPr>
            <p:nvPr/>
          </p:nvSpPr>
          <p:spPr bwMode="auto">
            <a:xfrm>
              <a:off x="288" y="3312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Massaloze deeltjes (snelheid altijd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05262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248400"/>
            <a:ext cx="987425" cy="436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38" grpId="0"/>
      <p:bldP spid="905251" grpId="0" animBg="1" autoUpdateAnimBg="0"/>
      <p:bldP spid="9052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792AED-F920-4F78-B3ED-1C6E878130C5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7AE91-5DC3-4F3F-8E90-13E5AAE52FE2}" type="slidenum">
              <a:rPr lang="en-US"/>
              <a:pPr>
                <a:defRPr/>
              </a:pPr>
              <a:t>19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451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Botsingen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 en impuls: behouden grootheden!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3733800" y="1219200"/>
            <a:ext cx="46482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</a:t>
            </a:r>
            <a:r>
              <a:rPr lang="en-US" i="1">
                <a:latin typeface="Calibri" pitchFamily="34" charset="0"/>
                <a:cs typeface="Calibri" pitchFamily="34" charset="0"/>
              </a:rPr>
              <a:t>E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>
                <a:latin typeface="Calibri" pitchFamily="34" charset="0"/>
                <a:cs typeface="Calibri" pitchFamily="34" charset="0"/>
              </a:rPr>
              <a:t> niet (Lorentz) invariant zijn!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92" name="Text Box 28"/>
          <p:cNvSpPr txBox="1">
            <a:spLocks noChangeArrowheads="1"/>
          </p:cNvSpPr>
          <p:nvPr/>
        </p:nvSpPr>
        <p:spPr bwMode="auto">
          <a:xfrm>
            <a:off x="457200" y="2149475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 is Lorentzinvariant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93" name="Text Box 29"/>
          <p:cNvSpPr txBox="1">
            <a:spLocks noChangeArrowheads="1"/>
          </p:cNvSpPr>
          <p:nvPr/>
        </p:nvSpPr>
        <p:spPr bwMode="auto">
          <a:xfrm>
            <a:off x="4267200" y="2147888"/>
            <a:ext cx="4267200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 </a:t>
            </a:r>
            <a:r>
              <a:rPr lang="en-US" i="1">
                <a:latin typeface="Calibri" pitchFamily="34" charset="0"/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is geen behouden grootheid!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729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8588375" cy="1506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90729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8329613" cy="1487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8" grpId="0"/>
      <p:bldP spid="907278" grpId="0" animBg="1" autoUpdateAnimBg="0"/>
      <p:bldP spid="907292" grpId="0"/>
      <p:bldP spid="90729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447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1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begintoestand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19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3657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Massa’s klonteren samen tot 1 object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93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459163" cy="1031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4200" y="1600200"/>
            <a:ext cx="1905000" cy="1238250"/>
            <a:chOff x="1968" y="1008"/>
            <a:chExt cx="1200" cy="780"/>
          </a:xfrm>
        </p:grpSpPr>
        <p:sp>
          <p:nvSpPr>
            <p:cNvPr id="65554" name="Text Box 11"/>
            <p:cNvSpPr txBox="1">
              <a:spLocks noChangeArrowheads="1"/>
            </p:cNvSpPr>
            <p:nvPr/>
          </p:nvSpPr>
          <p:spPr bwMode="auto">
            <a:xfrm>
              <a:off x="1968" y="1536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eindtoestand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555" name="Oval 12"/>
            <p:cNvSpPr>
              <a:spLocks noChangeArrowheads="1"/>
            </p:cNvSpPr>
            <p:nvPr/>
          </p:nvSpPr>
          <p:spPr bwMode="auto">
            <a:xfrm>
              <a:off x="2064" y="1008"/>
              <a:ext cx="432" cy="38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" y="3657605"/>
            <a:ext cx="3789363" cy="401638"/>
            <a:chOff x="336" y="2304"/>
            <a:chExt cx="2387" cy="253"/>
          </a:xfrm>
          <a:noFill/>
        </p:grpSpPr>
        <p:sp>
          <p:nvSpPr>
            <p:cNvPr id="51229" name="Text Box 17"/>
            <p:cNvSpPr txBox="1">
              <a:spLocks noChangeArrowheads="1"/>
            </p:cNvSpPr>
            <p:nvPr/>
          </p:nvSpPr>
          <p:spPr bwMode="auto">
            <a:xfrm>
              <a:off x="336" y="2304"/>
              <a:ext cx="1296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Calibri" pitchFamily="34" charset="0"/>
                  <a:cs typeface="Calibri" pitchFamily="34" charset="0"/>
                </a:rPr>
                <a:t>Impulsbehoud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123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2352"/>
              <a:ext cx="947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33400" y="4191000"/>
            <a:ext cx="2667000" cy="533400"/>
            <a:chOff x="336" y="2640"/>
            <a:chExt cx="1680" cy="336"/>
          </a:xfrm>
          <a:noFill/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6" y="2640"/>
              <a:ext cx="1651" cy="265"/>
              <a:chOff x="336" y="2640"/>
              <a:chExt cx="1651" cy="265"/>
            </a:xfrm>
            <a:grpFill/>
          </p:grpSpPr>
          <p:pic>
            <p:nvPicPr>
              <p:cNvPr id="51227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96" y="2688"/>
                <a:ext cx="691" cy="2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8" name="Text Box 21"/>
              <p:cNvSpPr txBox="1">
                <a:spLocks noChangeArrowheads="1"/>
              </p:cNvSpPr>
              <p:nvPr/>
            </p:nvSpPr>
            <p:spPr bwMode="auto">
              <a:xfrm>
                <a:off x="336" y="2640"/>
                <a:ext cx="864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Calibri" pitchFamily="34" charset="0"/>
                    <a:cs typeface="Calibri" pitchFamily="34" charset="0"/>
                  </a:rPr>
                  <a:t>Er geldt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226" name="Rectangle 23"/>
            <p:cNvSpPr>
              <a:spLocks noChangeArrowheads="1"/>
            </p:cNvSpPr>
            <p:nvPr/>
          </p:nvSpPr>
          <p:spPr bwMode="auto">
            <a:xfrm>
              <a:off x="1968" y="2640"/>
              <a:ext cx="4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3400" y="3048000"/>
            <a:ext cx="4038600" cy="457200"/>
            <a:chOff x="336" y="1920"/>
            <a:chExt cx="2544" cy="288"/>
          </a:xfrm>
          <a:noFill/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36" y="1920"/>
              <a:ext cx="2502" cy="287"/>
              <a:chOff x="336" y="1920"/>
              <a:chExt cx="2502" cy="287"/>
            </a:xfrm>
            <a:grpFill/>
          </p:grpSpPr>
          <p:sp>
            <p:nvSpPr>
              <p:cNvPr id="51223" name="Text Box 14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1296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Calibri" pitchFamily="34" charset="0"/>
                    <a:cs typeface="Calibri" pitchFamily="34" charset="0"/>
                  </a:rPr>
                  <a:t>Energiebehoud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1224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28" y="1920"/>
                <a:ext cx="1110" cy="2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22" name="Rectangle 25"/>
            <p:cNvSpPr>
              <a:spLocks noChangeArrowheads="1"/>
            </p:cNvSpPr>
            <p:nvPr/>
          </p:nvSpPr>
          <p:spPr bwMode="auto">
            <a:xfrm>
              <a:off x="2832" y="1920"/>
              <a:ext cx="4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05200" y="4619625"/>
            <a:ext cx="4572000" cy="1066800"/>
            <a:chOff x="1968" y="2976"/>
            <a:chExt cx="2880" cy="672"/>
          </a:xfrm>
        </p:grpSpPr>
        <p:pic>
          <p:nvPicPr>
            <p:cNvPr id="65552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3024"/>
              <a:ext cx="280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Rectangle 28"/>
            <p:cNvSpPr>
              <a:spLocks noChangeArrowheads="1"/>
            </p:cNvSpPr>
            <p:nvPr/>
          </p:nvSpPr>
          <p:spPr bwMode="auto">
            <a:xfrm>
              <a:off x="4752" y="2976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533400" y="48768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Energiebehoud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43" name="AutoShape 31"/>
          <p:cNvSpPr>
            <a:spLocks noChangeArrowheads="1"/>
          </p:cNvSpPr>
          <p:nvPr/>
        </p:nvSpPr>
        <p:spPr bwMode="auto">
          <a:xfrm>
            <a:off x="3505200" y="43148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4419600" y="4281488"/>
            <a:ext cx="27432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Na botsing is object in rust!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45" name="Text Box 33"/>
          <p:cNvSpPr txBox="1">
            <a:spLocks noChangeArrowheads="1"/>
          </p:cNvSpPr>
          <p:nvPr/>
        </p:nvSpPr>
        <p:spPr bwMode="auto">
          <a:xfrm>
            <a:off x="533400" y="5715000"/>
            <a:ext cx="74676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Na botsing hebben we een object met massa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M = 5m/2</a:t>
            </a:r>
            <a:r>
              <a:rPr lang="en-US" sz="1600">
                <a:latin typeface="Calibri" pitchFamily="34" charset="0"/>
                <a:cs typeface="Calibri" pitchFamily="34" charset="0"/>
              </a:rPr>
              <a:t>. Massa is toegenomen: kinetische energie is omgezet in rustenergie en de massa neemt toe.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8" grpId="0"/>
      <p:bldP spid="909319" grpId="0" animBg="1" autoUpdateAnimBg="0"/>
      <p:bldP spid="909342" grpId="0"/>
      <p:bldP spid="909343" grpId="0" animBg="1"/>
      <p:bldP spid="909344" grpId="0" animBg="1" autoUpdateAnimBg="0"/>
      <p:bldP spid="90934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8C1409-8F93-4F52-8984-812FAA22A8E4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5DB26-256D-4B9A-B401-087671AC9293}" type="slidenum">
              <a:rPr lang="en-US"/>
              <a:pPr>
                <a:defRPr/>
              </a:pPr>
              <a:t>21</a:t>
            </a:fld>
            <a:endParaRPr lang="en-US">
              <a:latin typeface="Times" pitchFamily="18" charset="0"/>
            </a:endParaRPr>
          </a:p>
        </p:txBody>
      </p:sp>
      <p:pic>
        <p:nvPicPr>
          <p:cNvPr id="91139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902075" cy="1041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 useBgFill="1">
        <p:nvSpPr>
          <p:cNvPr id="6656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2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1365" name="Text Box 5"/>
          <p:cNvSpPr txBox="1">
            <a:spLocks noChangeArrowheads="1"/>
          </p:cNvSpPr>
          <p:nvPr/>
        </p:nvSpPr>
        <p:spPr bwMode="auto">
          <a:xfrm>
            <a:off x="4572000" y="1752600"/>
            <a:ext cx="3276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vervalt in 2 gelijke delen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68" name="Text Box 8"/>
          <p:cNvSpPr txBox="1">
            <a:spLocks noChangeArrowheads="1"/>
          </p:cNvSpPr>
          <p:nvPr/>
        </p:nvSpPr>
        <p:spPr bwMode="auto">
          <a:xfrm>
            <a:off x="2514600" y="2438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eindtoestand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1295400"/>
            <a:ext cx="2133600" cy="1543050"/>
            <a:chOff x="192" y="816"/>
            <a:chExt cx="1344" cy="972"/>
          </a:xfrm>
        </p:grpSpPr>
        <p:sp>
          <p:nvSpPr>
            <p:cNvPr id="66582" name="Text Box 4"/>
            <p:cNvSpPr txBox="1">
              <a:spLocks noChangeArrowheads="1"/>
            </p:cNvSpPr>
            <p:nvPr/>
          </p:nvSpPr>
          <p:spPr bwMode="auto">
            <a:xfrm>
              <a:off x="336" y="1536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begintoestand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583" name="Oval 9"/>
            <p:cNvSpPr>
              <a:spLocks noChangeArrowheads="1"/>
            </p:cNvSpPr>
            <p:nvPr/>
          </p:nvSpPr>
          <p:spPr bwMode="auto">
            <a:xfrm>
              <a:off x="192" y="816"/>
              <a:ext cx="624" cy="5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1386" name="Text Box 26"/>
          <p:cNvSpPr txBox="1">
            <a:spLocks noChangeArrowheads="1"/>
          </p:cNvSpPr>
          <p:nvPr/>
        </p:nvSpPr>
        <p:spPr bwMode="auto">
          <a:xfrm>
            <a:off x="533400" y="48768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Men noemt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M = 2m</a:t>
            </a:r>
            <a:r>
              <a:rPr lang="en-US" sz="200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i="1" u="sng">
                <a:latin typeface="Calibri" pitchFamily="34" charset="0"/>
                <a:cs typeface="Calibri" pitchFamily="34" charset="0"/>
              </a:rPr>
              <a:t>drempelenergie</a:t>
            </a:r>
            <a:r>
              <a:rPr lang="en-US" sz="2000">
                <a:latin typeface="Calibri" pitchFamily="34" charset="0"/>
                <a:cs typeface="Calibri" pitchFamily="34" charset="0"/>
              </a:rPr>
              <a:t> voor het verval.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87" name="AutoShape 27"/>
          <p:cNvSpPr>
            <a:spLocks noChangeArrowheads="1"/>
          </p:cNvSpPr>
          <p:nvPr/>
        </p:nvSpPr>
        <p:spPr bwMode="auto">
          <a:xfrm>
            <a:off x="4724400" y="3567113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388" name="Text Box 28"/>
          <p:cNvSpPr txBox="1">
            <a:spLocks noChangeArrowheads="1"/>
          </p:cNvSpPr>
          <p:nvPr/>
        </p:nvSpPr>
        <p:spPr bwMode="auto">
          <a:xfrm>
            <a:off x="5638800" y="4052888"/>
            <a:ext cx="32766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Heeft enkel betekenis als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M &gt; 2m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89" name="Text Box 29"/>
          <p:cNvSpPr txBox="1">
            <a:spLocks noChangeArrowheads="1"/>
          </p:cNvSpPr>
          <p:nvPr/>
        </p:nvSpPr>
        <p:spPr bwMode="auto">
          <a:xfrm>
            <a:off x="533400" y="5715000"/>
            <a:ext cx="70104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Voor stabiele deeltjes is de </a:t>
            </a:r>
            <a:r>
              <a:rPr lang="en-US" sz="1600" i="1" u="sng">
                <a:latin typeface="Calibri" pitchFamily="34" charset="0"/>
                <a:cs typeface="Calibri" pitchFamily="34" charset="0"/>
              </a:rPr>
              <a:t>bindingsenergie</a:t>
            </a:r>
            <a:r>
              <a:rPr lang="en-US" sz="1600">
                <a:latin typeface="Calibri" pitchFamily="34" charset="0"/>
                <a:cs typeface="Calibri" pitchFamily="34" charset="0"/>
              </a:rPr>
              <a:t> negatief. Bindingsenergie maakt net als alle andere interne energieën deel uit van de rustmassa.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33400" y="3328988"/>
            <a:ext cx="4038600" cy="800100"/>
            <a:chOff x="336" y="2097"/>
            <a:chExt cx="2544" cy="504"/>
          </a:xfrm>
        </p:grpSpPr>
        <p:sp>
          <p:nvSpPr>
            <p:cNvPr id="66578" name="Rectangle 22"/>
            <p:cNvSpPr>
              <a:spLocks noChangeArrowheads="1"/>
            </p:cNvSpPr>
            <p:nvPr/>
          </p:nvSpPr>
          <p:spPr bwMode="auto">
            <a:xfrm>
              <a:off x="2832" y="2169"/>
              <a:ext cx="4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6579" name="Group 33"/>
            <p:cNvGrpSpPr>
              <a:grpSpLocks/>
            </p:cNvGrpSpPr>
            <p:nvPr/>
          </p:nvGrpSpPr>
          <p:grpSpPr bwMode="auto">
            <a:xfrm>
              <a:off x="336" y="2097"/>
              <a:ext cx="2524" cy="504"/>
              <a:chOff x="336" y="1848"/>
              <a:chExt cx="2524" cy="504"/>
            </a:xfrm>
          </p:grpSpPr>
          <p:sp>
            <p:nvSpPr>
              <p:cNvPr id="66580" name="Text Box 20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129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  <a:cs typeface="Calibri" pitchFamily="34" charset="0"/>
                  </a:rPr>
                  <a:t>Energiebehoud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66581" name="Picture 3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0" y="1848"/>
                <a:ext cx="1180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11394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3357563"/>
            <a:ext cx="25003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5" name="Text Box 35"/>
          <p:cNvSpPr txBox="1">
            <a:spLocks noChangeArrowheads="1"/>
          </p:cNvSpPr>
          <p:nvPr/>
        </p:nvSpPr>
        <p:spPr bwMode="auto">
          <a:xfrm>
            <a:off x="2590800" y="4114800"/>
            <a:ext cx="20574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(zie vorige opgave)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5" grpId="0" animBg="1" autoUpdateAnimBg="0"/>
      <p:bldP spid="911368" grpId="0"/>
      <p:bldP spid="911386" grpId="0"/>
      <p:bldP spid="911387" grpId="0" animBg="1"/>
      <p:bldP spid="911388" grpId="0" animBg="1" autoUpdateAnimBg="0"/>
      <p:bldP spid="911389" grpId="0" animBg="1" autoUpdateAnimBg="0"/>
      <p:bldP spid="91139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5C2CB6-565F-48C5-A546-B35354182822}" type="datetime4">
              <a:rPr lang="en-US"/>
              <a:pPr>
                <a:defRPr/>
              </a:pPr>
              <a:t>September 28, 2015</a:t>
            </a:fld>
            <a:endParaRPr lang="en-US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34C9-1571-42A0-8A48-39B0161C0635}" type="slidenum">
              <a:rPr lang="en-US"/>
              <a:pPr>
                <a:defRPr/>
              </a:pPr>
              <a:t>22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7589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3810000" y="1447800"/>
            <a:ext cx="51054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Verval van een negatief pion (in rust): </a:t>
            </a:r>
            <a:r>
              <a:rPr lang="en-US" sz="1600">
                <a:cs typeface="Calibri" pitchFamily="34" charset="0"/>
              </a:rPr>
              <a:t>p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-</a:t>
            </a:r>
            <a:r>
              <a:rPr lang="en-US" sz="160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>
                <a:latin typeface="Calibri" pitchFamily="34" charset="0"/>
                <a:cs typeface="Calibri" pitchFamily="34" charset="0"/>
                <a:sym typeface="Symbol" pitchFamily="18" charset="2"/>
              </a:rPr>
              <a:t> </a:t>
            </a:r>
            <a:r>
              <a:rPr lang="en-US" sz="1600"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>
                <a:cs typeface="Calibri" pitchFamily="34" charset="0"/>
              </a:rPr>
              <a:t>m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-</a:t>
            </a:r>
            <a:endParaRPr lang="nl-NL" sz="1600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3810000" y="19050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Vraag: snelheid van het muon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3419" name="AutoShape 11"/>
          <p:cNvSpPr>
            <a:spLocks noChangeArrowheads="1"/>
          </p:cNvSpPr>
          <p:nvPr/>
        </p:nvSpPr>
        <p:spPr bwMode="auto">
          <a:xfrm>
            <a:off x="4038600" y="5105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3425" name="Text Box 17"/>
          <p:cNvSpPr txBox="1">
            <a:spLocks noChangeArrowheads="1"/>
          </p:cNvSpPr>
          <p:nvPr/>
        </p:nvSpPr>
        <p:spPr bwMode="auto">
          <a:xfrm>
            <a:off x="533400" y="4419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Energiebehoud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" y="914400"/>
            <a:ext cx="3048000" cy="1447800"/>
            <a:chOff x="192" y="576"/>
            <a:chExt cx="1920" cy="912"/>
          </a:xfrm>
        </p:grpSpPr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192" y="576"/>
              <a:ext cx="1920" cy="9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612" name="Group 24"/>
            <p:cNvGrpSpPr>
              <a:grpSpLocks/>
            </p:cNvGrpSpPr>
            <p:nvPr/>
          </p:nvGrpSpPr>
          <p:grpSpPr bwMode="auto">
            <a:xfrm>
              <a:off x="240" y="624"/>
              <a:ext cx="1808" cy="808"/>
              <a:chOff x="240" y="624"/>
              <a:chExt cx="1808" cy="808"/>
            </a:xfrm>
          </p:grpSpPr>
          <p:pic>
            <p:nvPicPr>
              <p:cNvPr id="67613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" y="624"/>
                <a:ext cx="1760" cy="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14" name="Rectangle 22"/>
              <p:cNvSpPr>
                <a:spLocks noChangeArrowheads="1"/>
              </p:cNvSpPr>
              <p:nvPr/>
            </p:nvSpPr>
            <p:spPr bwMode="auto">
              <a:xfrm>
                <a:off x="240" y="1248"/>
                <a:ext cx="52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615" name="Rectangle 23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52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13435" name="Text Box 27"/>
          <p:cNvSpPr txBox="1">
            <a:spLocks noChangeArrowheads="1"/>
          </p:cNvSpPr>
          <p:nvPr/>
        </p:nvSpPr>
        <p:spPr bwMode="auto">
          <a:xfrm>
            <a:off x="533400" y="26670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Relatie tussen energie en impuls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105400" y="2514600"/>
            <a:ext cx="2514600" cy="685800"/>
            <a:chOff x="3072" y="1584"/>
            <a:chExt cx="1584" cy="432"/>
          </a:xfrm>
        </p:grpSpPr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3072" y="1584"/>
              <a:ext cx="158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608" name="Group 30"/>
            <p:cNvGrpSpPr>
              <a:grpSpLocks/>
            </p:cNvGrpSpPr>
            <p:nvPr/>
          </p:nvGrpSpPr>
          <p:grpSpPr bwMode="auto">
            <a:xfrm>
              <a:off x="3120" y="1632"/>
              <a:ext cx="1488" cy="384"/>
              <a:chOff x="3120" y="1632"/>
              <a:chExt cx="1488" cy="384"/>
            </a:xfrm>
          </p:grpSpPr>
          <p:pic>
            <p:nvPicPr>
              <p:cNvPr id="67609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0" y="1680"/>
                <a:ext cx="1459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10" name="Rectangle 29"/>
              <p:cNvSpPr>
                <a:spLocks noChangeArrowheads="1"/>
              </p:cNvSpPr>
              <p:nvPr/>
            </p:nvSpPr>
            <p:spPr bwMode="auto">
              <a:xfrm>
                <a:off x="4560" y="1632"/>
                <a:ext cx="4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13441" name="Text Box 33"/>
          <p:cNvSpPr txBox="1">
            <a:spLocks noChangeArrowheads="1"/>
          </p:cNvSpPr>
          <p:nvPr/>
        </p:nvSpPr>
        <p:spPr bwMode="auto">
          <a:xfrm>
            <a:off x="533400" y="3429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Dit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344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00400"/>
            <a:ext cx="2352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43" name="Text Box 35"/>
          <p:cNvSpPr txBox="1">
            <a:spLocks noChangeArrowheads="1"/>
          </p:cNvSpPr>
          <p:nvPr/>
        </p:nvSpPr>
        <p:spPr bwMode="auto">
          <a:xfrm>
            <a:off x="4495800" y="3976688"/>
            <a:ext cx="38862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Massa van neutrino is verwaarloosbaar!</a:t>
            </a:r>
            <a:endParaRPr lang="nl-NL" sz="1600" baseline="30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3444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34226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4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029200"/>
            <a:ext cx="3016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46" name="AutoShape 38"/>
          <p:cNvSpPr>
            <a:spLocks noChangeArrowheads="1"/>
          </p:cNvSpPr>
          <p:nvPr/>
        </p:nvSpPr>
        <p:spPr bwMode="auto">
          <a:xfrm>
            <a:off x="5410200" y="581977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324600" y="5410200"/>
            <a:ext cx="2362200" cy="1066800"/>
            <a:chOff x="3984" y="3408"/>
            <a:chExt cx="1488" cy="672"/>
          </a:xfrm>
        </p:grpSpPr>
        <p:pic>
          <p:nvPicPr>
            <p:cNvPr id="67605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3456"/>
              <a:ext cx="1389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6" name="Rectangle 40"/>
            <p:cNvSpPr>
              <a:spLocks noChangeArrowheads="1"/>
            </p:cNvSpPr>
            <p:nvPr/>
          </p:nvSpPr>
          <p:spPr bwMode="auto">
            <a:xfrm>
              <a:off x="5328" y="3408"/>
              <a:ext cx="144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3" grpId="0" animBg="1" autoUpdateAnimBg="0"/>
      <p:bldP spid="913414" grpId="0"/>
      <p:bldP spid="913419" grpId="0" animBg="1"/>
      <p:bldP spid="913425" grpId="0"/>
      <p:bldP spid="913435" grpId="0"/>
      <p:bldP spid="913441" grpId="0"/>
      <p:bldP spid="913443" grpId="0" animBg="1" autoUpdateAnimBg="0"/>
      <p:bldP spid="9134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 – vervolg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533400" y="5210175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Snelheid van het muon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5471" name="Text Box 15"/>
          <p:cNvSpPr txBox="1">
            <a:spLocks noChangeArrowheads="1"/>
          </p:cNvSpPr>
          <p:nvPr/>
        </p:nvSpPr>
        <p:spPr bwMode="auto">
          <a:xfrm>
            <a:off x="533400" y="2286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Gebruik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57400" y="2209800"/>
            <a:ext cx="2362200" cy="609600"/>
            <a:chOff x="3120" y="1632"/>
            <a:chExt cx="1488" cy="384"/>
          </a:xfrm>
          <a:noFill/>
        </p:grpSpPr>
        <p:pic>
          <p:nvPicPr>
            <p:cNvPr id="5430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680"/>
              <a:ext cx="1459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4303" name="Rectangle 20"/>
            <p:cNvSpPr>
              <a:spLocks noChangeArrowheads="1"/>
            </p:cNvSpPr>
            <p:nvPr/>
          </p:nvSpPr>
          <p:spPr bwMode="auto">
            <a:xfrm>
              <a:off x="4560" y="1632"/>
              <a:ext cx="48" cy="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79" name="Text Box 23"/>
          <p:cNvSpPr txBox="1">
            <a:spLocks noChangeArrowheads="1"/>
          </p:cNvSpPr>
          <p:nvPr/>
        </p:nvSpPr>
        <p:spPr bwMode="auto">
          <a:xfrm>
            <a:off x="3886200" y="6019800"/>
            <a:ext cx="4419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Invullen van de massa’s levert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v</a:t>
            </a:r>
            <a:r>
              <a:rPr lang="en-US" sz="1600" baseline="-25000">
                <a:cs typeface="Calibri" pitchFamily="34" charset="0"/>
              </a:rPr>
              <a:t>m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 = 0.271c</a:t>
            </a:r>
            <a:endParaRPr lang="nl-NL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5482" name="AutoShape 26"/>
          <p:cNvSpPr>
            <a:spLocks noChangeArrowheads="1"/>
          </p:cNvSpPr>
          <p:nvPr/>
        </p:nvSpPr>
        <p:spPr bwMode="auto">
          <a:xfrm>
            <a:off x="4572000" y="2362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09600" y="990600"/>
            <a:ext cx="2362200" cy="1066800"/>
            <a:chOff x="3984" y="3408"/>
            <a:chExt cx="1488" cy="672"/>
          </a:xfrm>
        </p:grpSpPr>
        <p:pic>
          <p:nvPicPr>
            <p:cNvPr id="68631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3456"/>
              <a:ext cx="1389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2" name="Rectangle 29"/>
            <p:cNvSpPr>
              <a:spLocks noChangeArrowheads="1"/>
            </p:cNvSpPr>
            <p:nvPr/>
          </p:nvSpPr>
          <p:spPr bwMode="auto">
            <a:xfrm>
              <a:off x="5328" y="3408"/>
              <a:ext cx="144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638800" y="1981200"/>
            <a:ext cx="2286000" cy="1066800"/>
            <a:chOff x="3552" y="1248"/>
            <a:chExt cx="1440" cy="672"/>
          </a:xfrm>
        </p:grpSpPr>
        <p:pic>
          <p:nvPicPr>
            <p:cNvPr id="68629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1344"/>
              <a:ext cx="138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0" name="Rectangle 31"/>
            <p:cNvSpPr>
              <a:spLocks noChangeArrowheads="1"/>
            </p:cNvSpPr>
            <p:nvPr/>
          </p:nvSpPr>
          <p:spPr bwMode="auto">
            <a:xfrm>
              <a:off x="4896" y="124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89" name="Text Box 33"/>
          <p:cNvSpPr txBox="1">
            <a:spLocks noChangeArrowheads="1"/>
          </p:cNvSpPr>
          <p:nvPr/>
        </p:nvSpPr>
        <p:spPr bwMode="auto">
          <a:xfrm>
            <a:off x="533400" y="31242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Relatie tussen energie, impuls en snelheid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5491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51338"/>
            <a:ext cx="10239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457575" y="3741738"/>
            <a:ext cx="1343025" cy="609600"/>
            <a:chOff x="2178" y="2304"/>
            <a:chExt cx="846" cy="384"/>
          </a:xfrm>
          <a:noFill/>
        </p:grpSpPr>
        <p:pic>
          <p:nvPicPr>
            <p:cNvPr id="54296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8" y="2412"/>
              <a:ext cx="784" cy="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4297" name="Rectangle 36"/>
            <p:cNvSpPr>
              <a:spLocks noChangeArrowheads="1"/>
            </p:cNvSpPr>
            <p:nvPr/>
          </p:nvSpPr>
          <p:spPr bwMode="auto">
            <a:xfrm>
              <a:off x="2928" y="2304"/>
              <a:ext cx="96" cy="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94" name="AutoShape 38"/>
          <p:cNvSpPr>
            <a:spLocks/>
          </p:cNvSpPr>
          <p:nvPr/>
        </p:nvSpPr>
        <p:spPr bwMode="auto">
          <a:xfrm>
            <a:off x="4953000" y="3817938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486400" y="3733800"/>
            <a:ext cx="1752600" cy="990600"/>
            <a:chOff x="3360" y="2304"/>
            <a:chExt cx="1104" cy="624"/>
          </a:xfrm>
        </p:grpSpPr>
        <p:sp>
          <p:nvSpPr>
            <p:cNvPr id="915498" name="Rectangle 42"/>
            <p:cNvSpPr>
              <a:spLocks noChangeArrowheads="1"/>
            </p:cNvSpPr>
            <p:nvPr/>
          </p:nvSpPr>
          <p:spPr bwMode="auto">
            <a:xfrm>
              <a:off x="3360" y="2304"/>
              <a:ext cx="11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8626" name="Group 41"/>
            <p:cNvGrpSpPr>
              <a:grpSpLocks/>
            </p:cNvGrpSpPr>
            <p:nvPr/>
          </p:nvGrpSpPr>
          <p:grpSpPr bwMode="auto">
            <a:xfrm>
              <a:off x="3408" y="2352"/>
              <a:ext cx="1008" cy="528"/>
              <a:chOff x="3408" y="2352"/>
              <a:chExt cx="1008" cy="528"/>
            </a:xfrm>
          </p:grpSpPr>
          <p:pic>
            <p:nvPicPr>
              <p:cNvPr id="68627" name="Picture 3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8" y="2448"/>
                <a:ext cx="947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28" name="Rectangle 40"/>
              <p:cNvSpPr>
                <a:spLocks noChangeArrowheads="1"/>
              </p:cNvSpPr>
              <p:nvPr/>
            </p:nvSpPr>
            <p:spPr bwMode="auto">
              <a:xfrm>
                <a:off x="4320" y="2352"/>
                <a:ext cx="9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915500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029200"/>
            <a:ext cx="20208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4" grpId="0"/>
      <p:bldP spid="915471" grpId="0"/>
      <p:bldP spid="915479" grpId="0" animBg="1" autoUpdateAnimBg="0"/>
      <p:bldP spid="915482" grpId="0" animBg="1"/>
      <p:bldP spid="915489" grpId="0"/>
      <p:bldP spid="9154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 – 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7508" name="Text Box 4"/>
          <p:cNvSpPr txBox="1">
            <a:spLocks noChangeArrowheads="1"/>
          </p:cNvSpPr>
          <p:nvPr/>
        </p:nvSpPr>
        <p:spPr bwMode="auto">
          <a:xfrm>
            <a:off x="533400" y="48323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Er geldt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 en impulsbehoud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13" name="Text Box 9"/>
          <p:cNvSpPr txBox="1">
            <a:spLocks noChangeArrowheads="1"/>
          </p:cNvSpPr>
          <p:nvPr/>
        </p:nvSpPr>
        <p:spPr bwMode="auto">
          <a:xfrm>
            <a:off x="3429000" y="5835650"/>
            <a:ext cx="44196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Hiermee hebben we weer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aseline="-25000">
                <a:cs typeface="Calibri" pitchFamily="34" charset="0"/>
              </a:rPr>
              <a:t>m</a:t>
            </a:r>
            <a:r>
              <a:rPr lang="en-US" sz="160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>
                <a:latin typeface="Calibri" pitchFamily="34" charset="0"/>
                <a:cs typeface="Calibri" pitchFamily="34" charset="0"/>
              </a:rPr>
              <a:t> gevonden en weten we de snelheid.</a:t>
            </a:r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14" name="AutoShape 10"/>
          <p:cNvSpPr>
            <a:spLocks noChangeArrowheads="1"/>
          </p:cNvSpPr>
          <p:nvPr/>
        </p:nvSpPr>
        <p:spPr bwMode="auto">
          <a:xfrm>
            <a:off x="5867400" y="121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7521" name="Text Box 17"/>
          <p:cNvSpPr txBox="1">
            <a:spLocks noChangeArrowheads="1"/>
          </p:cNvSpPr>
          <p:nvPr/>
        </p:nvSpPr>
        <p:spPr bwMode="auto">
          <a:xfrm>
            <a:off x="533400" y="2590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Merk op dat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67200" y="990600"/>
            <a:ext cx="1676400" cy="685800"/>
            <a:chOff x="2688" y="624"/>
            <a:chExt cx="1056" cy="432"/>
          </a:xfrm>
        </p:grpSpPr>
        <p:pic>
          <p:nvPicPr>
            <p:cNvPr id="69661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720"/>
              <a:ext cx="97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2" name="Rectangle 30"/>
            <p:cNvSpPr>
              <a:spLocks noChangeArrowheads="1"/>
            </p:cNvSpPr>
            <p:nvPr/>
          </p:nvSpPr>
          <p:spPr bwMode="auto">
            <a:xfrm>
              <a:off x="3648" y="624"/>
              <a:ext cx="96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53225" y="990600"/>
            <a:ext cx="1657350" cy="685800"/>
            <a:chOff x="4254" y="624"/>
            <a:chExt cx="1044" cy="432"/>
          </a:xfrm>
        </p:grpSpPr>
        <p:pic>
          <p:nvPicPr>
            <p:cNvPr id="69659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4" y="690"/>
              <a:ext cx="94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0" name="Rectangle 33"/>
            <p:cNvSpPr>
              <a:spLocks noChangeArrowheads="1"/>
            </p:cNvSpPr>
            <p:nvPr/>
          </p:nvSpPr>
          <p:spPr bwMode="auto">
            <a:xfrm>
              <a:off x="5154" y="624"/>
              <a:ext cx="14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17539" name="Text Box 35"/>
          <p:cNvSpPr txBox="1">
            <a:spLocks noChangeArrowheads="1"/>
          </p:cNvSpPr>
          <p:nvPr/>
        </p:nvSpPr>
        <p:spPr bwMode="auto">
          <a:xfrm>
            <a:off x="533400" y="17526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Kwadrateren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7540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752600"/>
            <a:ext cx="27209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362200" y="2568575"/>
            <a:ext cx="6075363" cy="555625"/>
            <a:chOff x="1488" y="1618"/>
            <a:chExt cx="3827" cy="350"/>
          </a:xfrm>
        </p:grpSpPr>
        <p:pic>
          <p:nvPicPr>
            <p:cNvPr id="696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" y="1618"/>
              <a:ext cx="38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58" name="Text Box 38"/>
            <p:cNvSpPr txBox="1">
              <a:spLocks noChangeArrowheads="1"/>
            </p:cNvSpPr>
            <p:nvPr/>
          </p:nvSpPr>
          <p:spPr bwMode="auto">
            <a:xfrm>
              <a:off x="3696" y="1674"/>
              <a:ext cx="252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en</a:t>
              </a:r>
              <a:endParaRPr lang="nl-NL">
                <a:latin typeface="Times New Roman" pitchFamily="18" charset="0"/>
              </a:endParaRPr>
            </a:p>
          </p:txBody>
        </p:sp>
      </p:grpSp>
      <p:sp>
        <p:nvSpPr>
          <p:cNvPr id="917544" name="Text Box 40"/>
          <p:cNvSpPr txBox="1">
            <a:spLocks noChangeArrowheads="1"/>
          </p:cNvSpPr>
          <p:nvPr/>
        </p:nvSpPr>
        <p:spPr bwMode="auto">
          <a:xfrm>
            <a:off x="533400" y="3200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We vinden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aseline="-25000">
                <a:cs typeface="Calibri" pitchFamily="34" charset="0"/>
              </a:rPr>
              <a:t>m</a:t>
            </a:r>
            <a:endParaRPr lang="nl-NL" sz="2000" baseline="-25000">
              <a:cs typeface="Calibri" pitchFamily="34" charset="0"/>
            </a:endParaRPr>
          </a:p>
        </p:txBody>
      </p:sp>
      <p:pic>
        <p:nvPicPr>
          <p:cNvPr id="917545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257550"/>
            <a:ext cx="3275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7546" name="Text Box 42"/>
          <p:cNvSpPr txBox="1">
            <a:spLocks noChangeArrowheads="1"/>
          </p:cNvSpPr>
          <p:nvPr/>
        </p:nvSpPr>
        <p:spPr bwMode="auto">
          <a:xfrm>
            <a:off x="533400" y="41465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Evenzo</a:t>
            </a:r>
            <a:endParaRPr lang="nl-NL" sz="2000" baseline="-25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ep 33"/>
          <p:cNvGrpSpPr>
            <a:grpSpLocks/>
          </p:cNvGrpSpPr>
          <p:nvPr/>
        </p:nvGrpSpPr>
        <p:grpSpPr bwMode="auto">
          <a:xfrm>
            <a:off x="1828800" y="4070350"/>
            <a:ext cx="1676400" cy="609600"/>
            <a:chOff x="1828800" y="4070350"/>
            <a:chExt cx="1676400" cy="609600"/>
          </a:xfrm>
        </p:grpSpPr>
        <p:pic>
          <p:nvPicPr>
            <p:cNvPr id="69655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8800" y="4146550"/>
              <a:ext cx="1651000" cy="47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56" name="Rectangle 44"/>
            <p:cNvSpPr>
              <a:spLocks noChangeArrowheads="1"/>
            </p:cNvSpPr>
            <p:nvPr/>
          </p:nvSpPr>
          <p:spPr bwMode="auto">
            <a:xfrm>
              <a:off x="3429000" y="4070350"/>
              <a:ext cx="76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7550" name="AutoShape 46"/>
          <p:cNvSpPr>
            <a:spLocks noChangeArrowheads="1"/>
          </p:cNvSpPr>
          <p:nvPr/>
        </p:nvSpPr>
        <p:spPr bwMode="auto">
          <a:xfrm>
            <a:off x="3581400" y="42227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17551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070350"/>
            <a:ext cx="2759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552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4908550"/>
            <a:ext cx="19097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7553" name="AutoShape 49"/>
          <p:cNvSpPr>
            <a:spLocks noChangeArrowheads="1"/>
          </p:cNvSpPr>
          <p:nvPr/>
        </p:nvSpPr>
        <p:spPr bwMode="auto">
          <a:xfrm>
            <a:off x="4114800" y="4908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17554" name="Picture 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832350"/>
            <a:ext cx="26479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1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1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1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1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8" grpId="0"/>
      <p:bldP spid="917509" grpId="0"/>
      <p:bldP spid="917513" grpId="0" animBg="1" autoUpdateAnimBg="0"/>
      <p:bldP spid="917514" grpId="0" animBg="1"/>
      <p:bldP spid="917521" grpId="0"/>
      <p:bldP spid="917539" grpId="0"/>
      <p:bldP spid="917544" grpId="0"/>
      <p:bldP spid="917546" grpId="0"/>
      <p:bldP spid="917550" grpId="0" animBg="1"/>
      <p:bldP spid="9175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ruimtetijd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Gebeurtenis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(event) 1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heeft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oöo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rdinaten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(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Volgorde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gebeurtenissen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 is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verschillend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beide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584270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lijkt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schokkend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het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begrip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causaliteit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omver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werpen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154269"/>
            <a:ext cx="3507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volgorde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de events: 0, 2, 3, 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72212" y="1389063"/>
            <a:ext cx="0" cy="272573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6" name="Straight Connector 5"/>
          <p:cNvCxnSpPr/>
          <p:nvPr/>
        </p:nvCxnSpPr>
        <p:spPr bwMode="auto">
          <a:xfrm>
            <a:off x="4972212" y="4114800"/>
            <a:ext cx="3886200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4210212" y="4126468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vent 0</a:t>
            </a:r>
          </a:p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 (0,0)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972212" y="1447800"/>
            <a:ext cx="1676400" cy="26670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1" name="TextBox 40"/>
          <p:cNvSpPr txBox="1"/>
          <p:nvPr/>
        </p:nvSpPr>
        <p:spPr>
          <a:xfrm>
            <a:off x="8574360" y="41205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5012" y="134951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8298774">
            <a:off x="6040902" y="142805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 as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4991294" y="2467183"/>
            <a:ext cx="3524603" cy="1656051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4968902" y="1612717"/>
            <a:ext cx="2893803" cy="250376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0" name="TextBox 49"/>
          <p:cNvSpPr txBox="1"/>
          <p:nvPr/>
        </p:nvSpPr>
        <p:spPr>
          <a:xfrm rot="19146178">
            <a:off x="5786958" y="2119487"/>
            <a:ext cx="22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ichtkegel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event 0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1828" y="2401669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vent 2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5395853" y="2771001"/>
            <a:ext cx="2668" cy="620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5390797" y="1768502"/>
            <a:ext cx="3524603" cy="1656051"/>
          </a:xfrm>
          <a:prstGeom prst="line">
            <a:avLst/>
          </a:prstGeom>
          <a:noFill/>
          <a:ln w="127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7332561" y="365098"/>
            <a:ext cx="1676400" cy="2667000"/>
          </a:xfrm>
          <a:prstGeom prst="line">
            <a:avLst/>
          </a:prstGeom>
          <a:noFill/>
          <a:ln w="127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39" name="Rectangle 38"/>
          <p:cNvSpPr/>
          <p:nvPr/>
        </p:nvSpPr>
        <p:spPr bwMode="auto">
          <a:xfrm>
            <a:off x="8382000" y="311123"/>
            <a:ext cx="724285" cy="22796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58153" y="2251556"/>
            <a:ext cx="76200" cy="731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309881" y="2981759"/>
            <a:ext cx="76200" cy="731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5362445" y="3387522"/>
            <a:ext cx="76200" cy="731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939967" y="4074525"/>
            <a:ext cx="76200" cy="731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2116" y="2913055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vent 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67838" y="2157811"/>
            <a:ext cx="8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vent 1</a:t>
            </a:r>
          </a:p>
        </p:txBody>
      </p:sp>
      <p:sp>
        <p:nvSpPr>
          <p:cNvPr id="53" name="TextBox 52"/>
          <p:cNvSpPr txBox="1"/>
          <p:nvPr/>
        </p:nvSpPr>
        <p:spPr>
          <a:xfrm rot="20010880">
            <a:off x="7952462" y="2499995"/>
            <a:ext cx="70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 as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381000" y="2144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’: (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ct’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x’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380999" y="2525713"/>
            <a:ext cx="3507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Lees (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ct’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x’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in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lijnen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//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trekken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81000" y="3200400"/>
            <a:ext cx="3625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gebeurt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event 1 op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dezelfde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event 2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381000" y="48006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is de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volgorde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de events: 0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gelijktijdig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gelijktijdig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81000" y="5943045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SRT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respecteert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causaliteit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mits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signalen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snelheden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 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toestaan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0748" y="4114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19010" y="21452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</a:t>
            </a:r>
            <a:r>
              <a:rPr lang="en-US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3625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dezelfde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plaats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event 3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381000" y="63357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Lichtkegels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groot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belang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event 2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kegel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0,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kegel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3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97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2" grpId="0"/>
      <p:bldP spid="20" grpId="0"/>
      <p:bldP spid="21" grpId="0"/>
      <p:bldP spid="23" grpId="0"/>
      <p:bldP spid="9" grpId="0"/>
      <p:bldP spid="41" grpId="0"/>
      <p:bldP spid="42" grpId="0"/>
      <p:bldP spid="43" grpId="0"/>
      <p:bldP spid="50" grpId="0"/>
      <p:bldP spid="56" grpId="0"/>
      <p:bldP spid="46" grpId="0" animBg="1"/>
      <p:bldP spid="68" grpId="0" animBg="1"/>
      <p:bldP spid="69" grpId="0" animBg="1"/>
      <p:bldP spid="70" grpId="0" animBg="1"/>
      <p:bldP spid="71" grpId="0"/>
      <p:bldP spid="72" grpId="0"/>
      <p:bldP spid="5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Documents and Settings\Jo\Desktop\Relstand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0363"/>
            <a:ext cx="52578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6200" y="1752600"/>
            <a:ext cx="4572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1206" name="Tekstvak 11"/>
          <p:cNvSpPr txBox="1">
            <a:spLocks noChangeArrowheads="1"/>
          </p:cNvSpPr>
          <p:nvPr/>
        </p:nvSpPr>
        <p:spPr bwMode="auto">
          <a:xfrm>
            <a:off x="533400" y="1323975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dirty="0">
                <a:latin typeface="Calibri" pitchFamily="34" charset="0"/>
                <a:cs typeface="Calibri" pitchFamily="34" charset="0"/>
              </a:rPr>
              <a:t>Transformaties laten </a:t>
            </a:r>
            <a:r>
              <a:rPr lang="nl-NL" i="1" dirty="0">
                <a:latin typeface="Calibri" pitchFamily="34" charset="0"/>
                <a:cs typeface="Calibri" pitchFamily="34" charset="0"/>
              </a:rPr>
              <a:t>ds</a:t>
            </a:r>
            <a:r>
              <a:rPr lang="nl-NL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nl-NL" dirty="0">
                <a:latin typeface="Calibri" pitchFamily="34" charset="0"/>
                <a:cs typeface="Calibri" pitchFamily="34" charset="0"/>
              </a:rPr>
              <a:t> invariant</a:t>
            </a:r>
          </a:p>
        </p:txBody>
      </p:sp>
      <p:sp>
        <p:nvSpPr>
          <p:cNvPr id="11" name="Rechthoek 25"/>
          <p:cNvSpPr>
            <a:spLocks noChangeArrowheads="1"/>
          </p:cNvSpPr>
          <p:nvPr/>
        </p:nvSpPr>
        <p:spPr bwMode="auto">
          <a:xfrm>
            <a:off x="0" y="4648200"/>
            <a:ext cx="9144000" cy="2209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7239000" y="2955925"/>
            <a:ext cx="1905000" cy="3902075"/>
            <a:chOff x="4560" y="1862"/>
            <a:chExt cx="1200" cy="2458"/>
          </a:xfrm>
        </p:grpSpPr>
        <p:pic>
          <p:nvPicPr>
            <p:cNvPr id="51207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1862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5" descr="C:\Documents and Settings\Jo\Desktop\270px-Hendrik_Antoon_Lorent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0" y="2832"/>
              <a:ext cx="10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804" y="2592"/>
              <a:ext cx="8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 1902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4674275"/>
            <a:ext cx="65532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Waarnemers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O’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t.o.v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elkaar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Systemen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vallen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samen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 = t’ = 0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kent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(x, y, z, t)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toe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het event.</a:t>
            </a:r>
          </a:p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S’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kent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(x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’, y’,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z’, t’)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toe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hetzelfde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event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Wat is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verband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coördinaten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zelfde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event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0" y="3048000"/>
            <a:ext cx="3208338" cy="2627313"/>
            <a:chOff x="3024" y="1920"/>
            <a:chExt cx="2021" cy="1655"/>
          </a:xfrm>
        </p:grpSpPr>
        <p:pic>
          <p:nvPicPr>
            <p:cNvPr id="88065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920"/>
              <a:ext cx="1947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3024" y="3168"/>
              <a:ext cx="2021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Inverse transformatie</a:t>
              </a:r>
            </a:p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(snelheid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verandert van teken)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2228" name="Group 14"/>
          <p:cNvGrpSpPr>
            <a:grpSpLocks/>
          </p:cNvGrpSpPr>
          <p:nvPr/>
        </p:nvGrpSpPr>
        <p:grpSpPr bwMode="auto">
          <a:xfrm>
            <a:off x="685800" y="1524000"/>
            <a:ext cx="3016250" cy="3433763"/>
            <a:chOff x="432" y="960"/>
            <a:chExt cx="1900" cy="2163"/>
          </a:xfrm>
        </p:grpSpPr>
        <p:pic>
          <p:nvPicPr>
            <p:cNvPr id="88064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960"/>
              <a:ext cx="1900" cy="1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1" name="Text Box 12"/>
            <p:cNvSpPr txBox="1">
              <a:spLocks noChangeArrowheads="1"/>
            </p:cNvSpPr>
            <p:nvPr/>
          </p:nvSpPr>
          <p:spPr bwMode="auto">
            <a:xfrm>
              <a:off x="432" y="2832"/>
              <a:ext cx="1363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22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" name="Rectangle 2"/>
          <p:cNvSpPr/>
          <p:nvPr/>
        </p:nvSpPr>
        <p:spPr bwMode="auto">
          <a:xfrm>
            <a:off x="762000" y="1539902"/>
            <a:ext cx="4572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16502" y="3098006"/>
            <a:ext cx="4572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hthoek 1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Relativiteit van gelijktijdigheid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3124200" y="1066800"/>
            <a:ext cx="6019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twee events, 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B,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dezelfde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     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gebeuren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maar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verschillende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plaatsen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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26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2168525" cy="177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3295650"/>
            <a:ext cx="5153025" cy="744538"/>
            <a:chOff x="336" y="2076"/>
            <a:chExt cx="3246" cy="469"/>
          </a:xfrm>
        </p:grpSpPr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336" y="2160"/>
              <a:ext cx="134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Invullen levert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5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076"/>
              <a:ext cx="1854" cy="4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82701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6324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Events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simultaan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plaats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’</a:t>
            </a:r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2702" name="Picture 14" descr="C:\Documents and Settings\Jo\Desktop\simult_1_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5292725"/>
            <a:ext cx="5619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703" name="Picture 15" descr="C:\Documents and Settings\Jo\Desktop\Simultaneity_2_ani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089525"/>
            <a:ext cx="6553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0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Lorentzcontractie (lengtekrimp)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2971800" y="1219200"/>
            <a:ext cx="6019800" cy="286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staaf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in rust,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x'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as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x'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= 0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andere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x'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=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'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Wat is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lengte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gemeten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moeten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posities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uiteinden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dezelfde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zeg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 =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Het linker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bevindt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 =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rechter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positie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 = L' /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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4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168525" cy="177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2438400" y="6035675"/>
            <a:ext cx="5029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bewegend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object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korter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factor 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 in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vergelijking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tot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lengte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in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rust</a:t>
            </a:r>
            <a:endParaRPr lang="nl-NL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84747" name="Text Box 11"/>
          <p:cNvSpPr txBox="1">
            <a:spLocks noChangeArrowheads="1"/>
          </p:cNvSpPr>
          <p:nvPr/>
        </p:nvSpPr>
        <p:spPr bwMode="auto">
          <a:xfrm>
            <a:off x="1295400" y="5562600"/>
            <a:ext cx="2549525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Langs bewegingsrichting!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 animBg="1" autoUpdateAnimBg="0"/>
      <p:bldP spid="884742" grpId="0" animBg="1" autoUpdateAnimBg="0"/>
      <p:bldP spid="88474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hthoek 1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056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Tijddilatatie (tijdrek)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2438400" y="5670550"/>
            <a:ext cx="6705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bewegende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loopt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langzamer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factor 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                         in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vergelijking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tot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toestand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in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rust</a:t>
            </a:r>
            <a:endParaRPr lang="en-US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hebben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`</a:t>
            </a:r>
            <a:r>
              <a:rPr lang="en-US" i="1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ingebouwde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’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klokken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verval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  <a:endParaRPr lang="nl-NL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55301" name="Picture 7" descr="C:\Documents and Settings\Jo\Desktop\Dali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2200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8" descr="C:\Documents and Settings\Jo\Desktop\400px-Time-dilation-001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1963738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3" name="Picture 9" descr="C:\Documents and Settings\Jo\Desktop\800px-Time-dilation-002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336675"/>
            <a:ext cx="4648200" cy="209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4" name="Picture 10" descr="C:\Documents and Settings\Jo\Desktop\eae8b06a27f4d58af7b7ea0c82ee04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686175"/>
            <a:ext cx="175260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5" name="Picture 11" descr="C:\Documents and Settings\Jo\Desktop\0de70f5ae14ea08f7ed198d3f6e364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775075"/>
            <a:ext cx="708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6" name="Picture 12" descr="C:\Documents and Settings\Jo\Desktop\3e270edcec34cf3857035fe0c2db09e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572000"/>
            <a:ext cx="1577975" cy="650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86797" name="Picture 13" descr="C:\Documents and Settings\Jo\Desktop\09eb1388e0d7808aa4634e41e651cc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3684588"/>
            <a:ext cx="19081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8" name="Picture 14" descr="C:\Documents and Settings\Jo\Desktop\233290e111c19da2ca9e08436113d77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800600"/>
            <a:ext cx="1646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9" name="Picture 15" descr="C:\Documents and Settings\Jo\Desktop\6faeb35b57ab8a0c300aafd163cee9a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648200"/>
            <a:ext cx="1165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Dopplereffect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0999" y="1371600"/>
            <a:ext cx="4267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Dopplereffect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was reeds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bekend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(maar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fout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!)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voordat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SRT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intrede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deed: het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verschil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frequentie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bron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ontvanger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t.g.v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relatieve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beweging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de door O’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gemeten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periode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bedraagt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t’ + v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t’/c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58427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door O’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gedetecteerde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frequentie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+ v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D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t’/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= </a:t>
            </a:r>
            <a:r>
              <a:rPr lang="en-US" dirty="0" err="1" smtClean="0">
                <a:solidFill>
                  <a:srgbClr val="000000"/>
                </a:solidFill>
                <a:cs typeface="Calibri" pitchFamily="34" charset="0"/>
              </a:rPr>
              <a:t>gD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 + v/c)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154269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O’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golflengten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t’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t.g.v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tijddilatatie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194449" y="1389063"/>
            <a:ext cx="0" cy="272573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 type="arrow"/>
            <a:tailEnd/>
          </a:ln>
        </p:spPr>
      </p:cxnSp>
      <p:cxnSp>
        <p:nvCxnSpPr>
          <p:cNvPr id="6" name="Straight Connector 5"/>
          <p:cNvCxnSpPr>
            <a:stCxn id="70" idx="6"/>
          </p:cNvCxnSpPr>
          <p:nvPr/>
        </p:nvCxnSpPr>
        <p:spPr bwMode="auto">
          <a:xfrm>
            <a:off x="5238404" y="4111101"/>
            <a:ext cx="3524596" cy="3699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/>
          </a:ln>
        </p:spPr>
      </p:cxnSp>
      <p:sp>
        <p:nvSpPr>
          <p:cNvPr id="9" name="TextBox 8"/>
          <p:cNvSpPr txBox="1"/>
          <p:nvPr/>
        </p:nvSpPr>
        <p:spPr>
          <a:xfrm>
            <a:off x="5174065" y="3784937"/>
            <a:ext cx="6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bron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78948" y="4120587"/>
            <a:ext cx="34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7249" y="134951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162204" y="4074525"/>
            <a:ext cx="76200" cy="731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380999" y="2525713"/>
            <a:ext cx="3507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Belangrijk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astronomie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roodverschuiving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objecten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81001" y="3200400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Bron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emitteert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golven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frequentie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golflengte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Calibri" pitchFamily="34" charset="0"/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duurt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golflengte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=1/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US" baseline="-25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381000" y="48006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gedurende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t’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bron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detector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O’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 met 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cs typeface="Calibri" pitchFamily="34" charset="0"/>
              </a:rPr>
              <a:t>D</a:t>
            </a: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81000" y="622428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Uitschrijven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62985" y="4114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en-US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6914988" y="1389063"/>
            <a:ext cx="0" cy="272573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 type="arrow"/>
            <a:tailEnd type="none"/>
          </a:ln>
        </p:spPr>
      </p:cxnSp>
      <p:cxnSp>
        <p:nvCxnSpPr>
          <p:cNvPr id="3" name="Straight Arrow Connector 2"/>
          <p:cNvCxnSpPr/>
          <p:nvPr/>
        </p:nvCxnSpPr>
        <p:spPr bwMode="auto">
          <a:xfrm>
            <a:off x="6914988" y="2525713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Connector 44"/>
          <p:cNvCxnSpPr>
            <a:stCxn id="70" idx="6"/>
          </p:cNvCxnSpPr>
          <p:nvPr/>
        </p:nvCxnSpPr>
        <p:spPr bwMode="auto">
          <a:xfrm>
            <a:off x="5238404" y="4111101"/>
            <a:ext cx="2794333" cy="3699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/>
          </a:ln>
        </p:spPr>
      </p:cxnSp>
      <p:sp>
        <p:nvSpPr>
          <p:cNvPr id="48" name="TextBox 47"/>
          <p:cNvSpPr txBox="1"/>
          <p:nvPr/>
        </p:nvSpPr>
        <p:spPr>
          <a:xfrm>
            <a:off x="6533988" y="1348546"/>
            <a:ext cx="35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22523" y="218665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snelheid</a:t>
            </a:r>
            <a:r>
              <a:rPr 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</a:t>
            </a:r>
            <a:endParaRPr lang="en-US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4988" y="3792733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detector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5969353"/>
                <a:ext cx="174118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969353"/>
                <a:ext cx="1741181" cy="818366"/>
              </a:xfrm>
              <a:prstGeom prst="rect">
                <a:avLst/>
              </a:prstGeom>
              <a:blipFill rotWithShape="0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3988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0" grpId="0"/>
      <p:bldP spid="21" grpId="0"/>
      <p:bldP spid="23" grpId="0"/>
      <p:bldP spid="9" grpId="0"/>
      <p:bldP spid="41" grpId="0"/>
      <p:bldP spid="42" grpId="0"/>
      <p:bldP spid="70" grpId="0" animBg="1"/>
      <p:bldP spid="75" grpId="0"/>
      <p:bldP spid="76" grpId="0"/>
      <p:bldP spid="77" grpId="0"/>
      <p:bldP spid="78" grpId="0"/>
      <p:bldP spid="79" grpId="0"/>
      <p:bldP spid="48" grpId="0"/>
      <p:bldP spid="49" grpId="0"/>
      <p:bldP spid="51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22557</TotalTime>
  <Words>1286</Words>
  <Application>Microsoft Office PowerPoint</Application>
  <PresentationFormat>Letter Paper (8.5x11 in)</PresentationFormat>
  <Paragraphs>268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 Unicode MS</vt:lpstr>
      <vt:lpstr>Arial</vt:lpstr>
      <vt:lpstr>Arial Rounded MT Bold</vt:lpstr>
      <vt:lpstr>Biondi</vt:lpstr>
      <vt:lpstr>Calibri</vt:lpstr>
      <vt:lpstr>Cambria Math</vt:lpstr>
      <vt:lpstr>Symbol</vt:lpstr>
      <vt:lpstr>Times</vt:lpstr>
      <vt:lpstr>Times New Roman</vt:lpstr>
      <vt:lpstr>Default Design</vt:lpstr>
      <vt:lpstr>Photo Editor Photo</vt:lpstr>
      <vt:lpstr>Microsoft Equation 3.0</vt:lpstr>
      <vt:lpstr>PowerPoint Presentation</vt:lpstr>
      <vt:lpstr>PowerPoint Presentation</vt:lpstr>
      <vt:lpstr>Minkowski ruimtetijd</vt:lpstr>
      <vt:lpstr>Lorentztransformaties</vt:lpstr>
      <vt:lpstr>Lorentztransformaties</vt:lpstr>
      <vt:lpstr>Relativiteit van gelijktijdigheid</vt:lpstr>
      <vt:lpstr>Lorentzcontractie (lengtekrimp)</vt:lpstr>
      <vt:lpstr>Tijddilatatie (tijdrek)</vt:lpstr>
      <vt:lpstr>Dopplereffect</vt:lpstr>
      <vt:lpstr>Optellen van snelheden</vt:lpstr>
      <vt:lpstr>Viervectoren</vt:lpstr>
      <vt:lpstr>Viervectoren</vt:lpstr>
      <vt:lpstr>Lorentzinvariantie</vt:lpstr>
      <vt:lpstr>Co- en contravariante vectoren</vt:lpstr>
      <vt:lpstr>Viervectoren</vt:lpstr>
      <vt:lpstr>Snelheid</vt:lpstr>
      <vt:lpstr>Impuls en energie</vt:lpstr>
      <vt:lpstr>Energie</vt:lpstr>
      <vt:lpstr>Botsingen</vt:lpstr>
      <vt:lpstr>Voorbeeld 1</vt:lpstr>
      <vt:lpstr>Voorbeeld 2</vt:lpstr>
      <vt:lpstr>Voorbeeld 3</vt:lpstr>
      <vt:lpstr>Voorbeeld 3 – vervolg</vt:lpstr>
      <vt:lpstr>Voorbeeld 3 – viervectoren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974</cp:revision>
  <cp:lastPrinted>2002-09-13T18:52:55Z</cp:lastPrinted>
  <dcterms:created xsi:type="dcterms:W3CDTF">2001-01-08T10:28:24Z</dcterms:created>
  <dcterms:modified xsi:type="dcterms:W3CDTF">2015-09-28T21:44:01Z</dcterms:modified>
</cp:coreProperties>
</file>