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40" r:id="rId2"/>
    <p:sldId id="894" r:id="rId3"/>
    <p:sldId id="829" r:id="rId4"/>
    <p:sldId id="897" r:id="rId5"/>
    <p:sldId id="898" r:id="rId6"/>
    <p:sldId id="899" r:id="rId7"/>
    <p:sldId id="900" r:id="rId8"/>
    <p:sldId id="902" r:id="rId9"/>
    <p:sldId id="903" r:id="rId10"/>
    <p:sldId id="901" r:id="rId11"/>
    <p:sldId id="909" r:id="rId12"/>
    <p:sldId id="910" r:id="rId13"/>
    <p:sldId id="911" r:id="rId14"/>
    <p:sldId id="912" r:id="rId15"/>
    <p:sldId id="913" r:id="rId16"/>
    <p:sldId id="914" r:id="rId17"/>
    <p:sldId id="916" r:id="rId18"/>
    <p:sldId id="896" r:id="rId19"/>
    <p:sldId id="904" r:id="rId20"/>
    <p:sldId id="906" r:id="rId21"/>
    <p:sldId id="874" r:id="rId22"/>
    <p:sldId id="907" r:id="rId23"/>
    <p:sldId id="915" r:id="rId2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20" d="100"/>
          <a:sy n="120" d="100"/>
        </p:scale>
        <p:origin x="96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2.wmf"/><Relationship Id="rId7" Type="http://schemas.openxmlformats.org/officeDocument/2006/relationships/image" Target="../media/image38.wmf"/><Relationship Id="rId2" Type="http://schemas.openxmlformats.org/officeDocument/2006/relationships/image" Target="../media/image21.wmf"/><Relationship Id="rId1" Type="http://schemas.openxmlformats.org/officeDocument/2006/relationships/image" Target="../media/image34.wmf"/><Relationship Id="rId6" Type="http://schemas.openxmlformats.org/officeDocument/2006/relationships/image" Target="../media/image37.wmf"/><Relationship Id="rId11" Type="http://schemas.openxmlformats.org/officeDocument/2006/relationships/image" Target="../media/image20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3.wmf"/><Relationship Id="rId16" Type="http://schemas.openxmlformats.org/officeDocument/2006/relationships/image" Target="../media/image57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2.wmf"/><Relationship Id="rId7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emf"/><Relationship Id="rId5" Type="http://schemas.openxmlformats.org/officeDocument/2006/relationships/image" Target="../media/image83.wmf"/><Relationship Id="rId4" Type="http://schemas.openxmlformats.org/officeDocument/2006/relationships/image" Target="../media/image74.wmf"/><Relationship Id="rId9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92.wmf"/><Relationship Id="rId2" Type="http://schemas.openxmlformats.org/officeDocument/2006/relationships/image" Target="../media/image75.wmf"/><Relationship Id="rId1" Type="http://schemas.openxmlformats.org/officeDocument/2006/relationships/image" Target="../media/image88.e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DBAFCD-B2F6-4FC0-ADA3-0878C15E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1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194C3D8-210C-4237-BD0E-57ED45D1F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3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E8298-76FD-4211-BF54-06900055074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52" tIns="47576" rIns="95152" bIns="47576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3039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FD3FB-17D5-4D34-B69C-66DCFD3176C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0036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267BC-3E8C-47A8-822F-6C25A05FB8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999A38-B388-4033-9083-EEEB909B51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B8EA3-AF83-4FC9-B163-B9BE4BFDA2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4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21F06-6307-494A-8227-B720C4B4D5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3376A-FDF7-4B34-B31F-0B629AFCD8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8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CC0E5-8F80-41A8-BC40-13C31F2170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6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60D4D-B3B2-45C5-A248-AB0BFC9ACD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0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DD67A-6C5C-451E-B54C-5317AF97693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14242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61459-8548-4C99-AE36-827D9AC2611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4507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83A6A-6A99-4F86-914D-B4DDD2F83B0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9981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22E46-B840-4CF9-A8CD-C33C1BC7CF8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33497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8944C-5449-4F51-9DAC-B442BD3281ED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2778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8B745-4ECE-4FC7-8AF3-15359750723C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43462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2C5FF-1C12-42D9-88C9-4E0176A6C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0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E8255C-EA33-4BA8-89E9-4A2011B8086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4674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33F00-05BA-40EB-9803-08FF40AB35D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30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BD18A-BE82-42DE-BE09-D396A942BC2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998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F1BF7-27EA-4BA4-A712-B4F211DD819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83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7A101-4637-40DA-8470-064DBE08B46D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95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C0FFE-D542-4254-92BA-61E1C59C4C3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06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0D14-BA18-4A25-A3B7-5174386AA43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4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F3F715E0-E333-46F0-A137-8A378EFBE622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E9EA62-0225-4A56-A34D-DE30606409B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2E14-2EC5-4F63-B421-315761755D08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9668-7A3F-42ED-BA76-BE279C3CA28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BB23-46D0-4464-9038-3282E3EABD53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5070-5363-4887-92F3-496B81D75D6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4958B-3662-4842-B640-993BE46BE0E8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2DE5-7C2F-4421-96B3-3A5A9F21AE1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C1FB-6A41-4F66-A2D8-D051AA0BCAEE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8851-7D6C-44C8-9413-13BB604632B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4892-B13E-4723-97AB-06F548FF0D9A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4F3C-A469-424E-945D-A905E03010D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5EFD-856F-4DB6-A421-3898763F2E5E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12FB-C50A-4D52-9E7E-65B07C0A556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5FEE-3563-456F-A402-BE76B4062DF7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F66D-EE04-4ED7-9EF1-C174C3D5D43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9C14-DC62-4BDB-A81E-A3DDB9356315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7B3C-CB96-4368-84B0-64C6A8EF13C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31B-0A18-48D7-8900-D1DD760A22EB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4C2B-3644-4F68-AECA-5D99B95CD16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A2BC-A28A-4582-947F-2C9FB6C4F137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BA08-BAEF-4F88-A74E-4067F3AEAED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CF3C337-AE24-4EAB-8F8E-6E7917CFEB11}" type="datetime4">
              <a:rPr lang="en-US"/>
              <a:pPr>
                <a:defRPr/>
              </a:pPr>
              <a:t>September 22,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9D385C0-2E2B-4DE6-87EF-25BDFD2C97E5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15" imgW="1638529" imgH="809738" progId="">
                  <p:embed/>
                </p:oleObj>
              </mc:Choice>
              <mc:Fallback>
                <p:oleObj name="Photo Editor Photo" r:id="rId15" imgW="1638529" imgH="8097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png"/><Relationship Id="rId11" Type="http://schemas.openxmlformats.org/officeDocument/2006/relationships/image" Target="../media/image59.wmf"/><Relationship Id="rId5" Type="http://schemas.openxmlformats.org/officeDocument/2006/relationships/image" Target="../media/image64.png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63.png"/><Relationship Id="rId9" Type="http://schemas.openxmlformats.org/officeDocument/2006/relationships/image" Target="../media/image68.jpeg"/><Relationship Id="rId14" Type="http://schemas.openxmlformats.org/officeDocument/2006/relationships/oleObject" Target="../embeddings/oleObject7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7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83.wmf"/><Relationship Id="rId18" Type="http://schemas.openxmlformats.org/officeDocument/2006/relationships/image" Target="../media/image85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97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3.bin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jpeg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74.wmf"/><Relationship Id="rId5" Type="http://schemas.openxmlformats.org/officeDocument/2006/relationships/image" Target="../media/image80.wmf"/><Relationship Id="rId15" Type="http://schemas.openxmlformats.org/officeDocument/2006/relationships/image" Target="../media/image84.emf"/><Relationship Id="rId10" Type="http://schemas.openxmlformats.org/officeDocument/2006/relationships/oleObject" Target="../embeddings/oleObject92.bin"/><Relationship Id="rId19" Type="http://schemas.openxmlformats.org/officeDocument/2006/relationships/oleObject" Target="../embeddings/oleObject96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8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9.wmf"/><Relationship Id="rId5" Type="http://schemas.openxmlformats.org/officeDocument/2006/relationships/image" Target="../media/image88.e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0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9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0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0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66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3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0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9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7.wmf"/><Relationship Id="rId34" Type="http://schemas.openxmlformats.org/officeDocument/2006/relationships/image" Target="../media/image32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38.bin"/><Relationship Id="rId32" Type="http://schemas.openxmlformats.org/officeDocument/2006/relationships/oleObject" Target="../embeddings/oleObject43.bin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40.bin"/><Relationship Id="rId36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6.wmf"/><Relationship Id="rId31" Type="http://schemas.openxmlformats.org/officeDocument/2006/relationships/oleObject" Target="../embeddings/oleObject42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30.wmf"/><Relationship Id="rId30" Type="http://schemas.openxmlformats.org/officeDocument/2006/relationships/image" Target="../media/image31.wmf"/><Relationship Id="rId35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40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38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34.wm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0.wmf"/><Relationship Id="rId34" Type="http://schemas.openxmlformats.org/officeDocument/2006/relationships/oleObject" Target="../embeddings/oleObject72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58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49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Joris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van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Heijningen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Speciale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relativiteitstheorie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22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september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2015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41988" name="Picture 4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hthoek 26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46288"/>
            <a:ext cx="20574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4502150"/>
            <a:ext cx="609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Voor cartesische coordinaten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 meetkunde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invariante lijnelement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43338"/>
            <a:ext cx="1524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42021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Notatie bevat metriek en coordinaten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3381375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Minkowskimetriek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51165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Lijnelement uitschrijven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7888" y="3124200"/>
            <a:ext cx="196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0825" y="5146675"/>
            <a:ext cx="2900363" cy="295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54975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Dezelfde tijd: Ruimtelijke termen: Stelling van Pythagoras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83088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Dezelfde plaats: </a:t>
            </a:r>
            <a:r>
              <a:rPr lang="en-US" i="1">
                <a:latin typeface="Calibri" pitchFamily="34" charset="0"/>
                <a:cs typeface="Calibri" pitchFamily="34" charset="0"/>
              </a:rPr>
              <a:t>het lijnelement is een maat voor de tijd verstreken tussen twee gebeurtenissen voor een waarnemer die in rust is ten opzichte van deze gebeurtenissen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64119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 geldt</a:t>
            </a:r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1450" y="6459538"/>
            <a:ext cx="131445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 descr="\\vmware-host\Shared Folders\Desktop\462px-De_Raum_zeit_Minkowski_Bil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1143000"/>
            <a:ext cx="142557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105400" y="337502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Inverse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Basisvectoren         met</a:t>
            </a:r>
          </a:p>
        </p:txBody>
      </p:sp>
      <p:graphicFrame>
        <p:nvGraphicFramePr>
          <p:cNvPr id="8205" name="Object 2"/>
          <p:cNvGraphicFramePr>
            <a:graphicFrameLocks noChangeAspect="1"/>
          </p:cNvGraphicFramePr>
          <p:nvPr/>
        </p:nvGraphicFramePr>
        <p:xfrm>
          <a:off x="1852613" y="1116013"/>
          <a:ext cx="3095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10" imgW="190335" imgH="266469" progId="Equation.DSMT4">
                  <p:embed/>
                </p:oleObj>
              </mc:Choice>
              <mc:Fallback>
                <p:oleObj name="Equation" r:id="rId10" imgW="190335" imgH="266469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1116013"/>
                        <a:ext cx="3095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667000" y="1166813"/>
          <a:ext cx="11969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12" imgW="736600" imgH="203200" progId="Equation.DSMT4">
                  <p:embed/>
                </p:oleObj>
              </mc:Choice>
              <mc:Fallback>
                <p:oleObj name="Equation" r:id="rId12" imgW="736600" imgH="203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66813"/>
                        <a:ext cx="11969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15351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hebben gevonden dat</a:t>
            </a:r>
          </a:p>
        </p:txBody>
      </p:sp>
      <p:grpSp>
        <p:nvGrpSpPr>
          <p:cNvPr id="4" name="Groep 25"/>
          <p:cNvGrpSpPr>
            <a:grpSpLocks/>
          </p:cNvGrpSpPr>
          <p:nvPr/>
        </p:nvGrpSpPr>
        <p:grpSpPr bwMode="auto">
          <a:xfrm>
            <a:off x="3429000" y="1154113"/>
            <a:ext cx="3354388" cy="1179512"/>
            <a:chOff x="3429000" y="1154113"/>
            <a:chExt cx="3354388" cy="1179332"/>
          </a:xfrm>
        </p:grpSpPr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3429000" y="1154113"/>
            <a:ext cx="3354388" cy="1150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4" name="Equation" r:id="rId14" imgW="2057400" imgH="711200" progId="Equation.DSMT4">
                    <p:embed/>
                  </p:oleObj>
                </mc:Choice>
                <mc:Fallback>
                  <p:oleObj name="Equation" r:id="rId14" imgW="2057400" imgH="7112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154113"/>
                          <a:ext cx="3354388" cy="1150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7" name="Rechthoek 23"/>
            <p:cNvSpPr>
              <a:spLocks noChangeArrowheads="1"/>
            </p:cNvSpPr>
            <p:nvPr/>
          </p:nvSpPr>
          <p:spPr bwMode="auto">
            <a:xfrm>
              <a:off x="6612147" y="1190445"/>
              <a:ext cx="152400" cy="1143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Nieuw symbool</a:t>
            </a:r>
          </a:p>
        </p:txBody>
      </p:sp>
      <p:grpSp>
        <p:nvGrpSpPr>
          <p:cNvPr id="5" name="Groep 32"/>
          <p:cNvGrpSpPr>
            <a:grpSpLocks/>
          </p:cNvGrpSpPr>
          <p:nvPr/>
        </p:nvGrpSpPr>
        <p:grpSpPr bwMode="auto">
          <a:xfrm>
            <a:off x="2362200" y="3276600"/>
            <a:ext cx="1600200" cy="533400"/>
            <a:chOff x="4648200" y="2590800"/>
            <a:chExt cx="1600200" cy="533400"/>
          </a:xfrm>
        </p:grpSpPr>
        <p:sp>
          <p:nvSpPr>
            <p:cNvPr id="32" name="Rechthoek 31"/>
            <p:cNvSpPr/>
            <p:nvPr/>
          </p:nvSpPr>
          <p:spPr bwMode="auto">
            <a:xfrm>
              <a:off x="4648200" y="2590800"/>
              <a:ext cx="16002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724400" y="2667000"/>
            <a:ext cx="14700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5" name="Equation" r:id="rId16" imgW="901309" imgH="266584" progId="Equation.DSMT4">
                    <p:embed/>
                  </p:oleObj>
                </mc:Choice>
                <mc:Fallback>
                  <p:oleObj name="Equation" r:id="rId16" imgW="901309" imgH="266584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667000"/>
                          <a:ext cx="1470025" cy="431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2" grpId="0"/>
      <p:bldP spid="13" grpId="0"/>
      <p:bldP spid="15" grpId="0"/>
      <p:bldP spid="20" grpId="0"/>
      <p:bldP spid="21" grpId="0"/>
      <p:bldP spid="22" grpId="0"/>
      <p:bldP spid="25" grpId="0"/>
      <p:bldP spid="19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Intermezzo: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Euclidische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ruimte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Vlakke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ruimte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punten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invariant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Pythagoras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1" name="Object 2"/>
          <p:cNvGraphicFramePr>
            <a:graphicFrameLocks noChangeAspect="1"/>
          </p:cNvGraphicFramePr>
          <p:nvPr/>
        </p:nvGraphicFramePr>
        <p:xfrm>
          <a:off x="2971800" y="2133600"/>
          <a:ext cx="1865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4" name="Equation" r:id="rId4" imgW="965160" imgH="228600" progId="Equation.3">
                  <p:embed/>
                </p:oleObj>
              </mc:Choice>
              <mc:Fallback>
                <p:oleObj name="Equation" r:id="rId4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1865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3"/>
          <p:cNvGraphicFramePr>
            <a:graphicFrameLocks noChangeAspect="1"/>
          </p:cNvGraphicFramePr>
          <p:nvPr/>
        </p:nvGraphicFramePr>
        <p:xfrm>
          <a:off x="2955925" y="2667000"/>
          <a:ext cx="5349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5" name="Equation" r:id="rId6" imgW="2768400" imgH="279360" progId="Equation.3">
                  <p:embed/>
                </p:oleObj>
              </mc:Choice>
              <mc:Fallback>
                <p:oleObj name="Equation" r:id="rId6" imgW="276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667000"/>
                        <a:ext cx="53498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4"/>
          <p:cNvGraphicFramePr>
            <a:graphicFrameLocks noChangeAspect="1"/>
          </p:cNvGraphicFramePr>
          <p:nvPr/>
        </p:nvGraphicFramePr>
        <p:xfrm>
          <a:off x="2971800" y="3271838"/>
          <a:ext cx="61610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6" name="Equation" r:id="rId8" imgW="3187440" imgH="495000" progId="Equation.3">
                  <p:embed/>
                </p:oleObj>
              </mc:Choice>
              <mc:Fallback>
                <p:oleObj name="Equation" r:id="rId8" imgW="3187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1838"/>
                        <a:ext cx="61610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ight Triangle 13"/>
          <p:cNvSpPr>
            <a:spLocks noChangeArrowheads="1"/>
          </p:cNvSpPr>
          <p:nvPr/>
        </p:nvSpPr>
        <p:spPr bwMode="auto">
          <a:xfrm flipH="1">
            <a:off x="381000" y="4648200"/>
            <a:ext cx="2819400" cy="167640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263900" y="5334000"/>
          <a:ext cx="3937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7" name="Equation" r:id="rId10" imgW="203040" imgH="203040" progId="Equation.3">
                  <p:embed/>
                </p:oleObj>
              </mc:Choice>
              <mc:Fallback>
                <p:oleObj name="Equation" r:id="rId10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3937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676400" y="6324600"/>
          <a:ext cx="368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8" name="Equation" r:id="rId12" imgW="190440" imgH="177480" progId="Equation.3">
                  <p:embed/>
                </p:oleObj>
              </mc:Choice>
              <mc:Fallback>
                <p:oleObj name="Equation" r:id="rId12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324600"/>
                        <a:ext cx="3683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676400" y="50292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9" name="Equation" r:id="rId14" imgW="190440" imgH="177480" progId="Equation.3">
                  <p:embed/>
                </p:oleObj>
              </mc:Choice>
              <mc:Fallback>
                <p:oleObj name="Equation" r:id="rId14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368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4572000"/>
            <a:ext cx="2262188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Evenzo in 3 dimensies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4994275"/>
            <a:ext cx="4724400" cy="882650"/>
            <a:chOff x="3810000" y="4994564"/>
            <a:chExt cx="4723831" cy="882650"/>
          </a:xfrm>
        </p:grpSpPr>
        <p:sp>
          <p:nvSpPr>
            <p:cNvPr id="20499" name="TextBox 18"/>
            <p:cNvSpPr txBox="1">
              <a:spLocks noChangeArrowheads="1"/>
            </p:cNvSpPr>
            <p:nvPr/>
          </p:nvSpPr>
          <p:spPr bwMode="auto">
            <a:xfrm>
              <a:off x="3810000" y="5258089"/>
              <a:ext cx="364376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Stel we hebben vectorcomponenten </a:t>
              </a:r>
            </a:p>
          </p:txBody>
        </p:sp>
        <p:graphicFrame>
          <p:nvGraphicFramePr>
            <p:cNvPr id="20490" name="Object 8"/>
            <p:cNvGraphicFramePr>
              <a:graphicFrameLocks noChangeAspect="1"/>
            </p:cNvGraphicFramePr>
            <p:nvPr/>
          </p:nvGraphicFramePr>
          <p:xfrm>
            <a:off x="7405118" y="4994564"/>
            <a:ext cx="1128713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50" name="Equation" r:id="rId16" imgW="583920" imgH="457200" progId="Equation.3">
                    <p:embed/>
                  </p:oleObj>
                </mc:Choice>
                <mc:Fallback>
                  <p:oleObj name="Equation" r:id="rId16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5118" y="4994564"/>
                          <a:ext cx="1128713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886200" y="5780088"/>
            <a:ext cx="3981450" cy="465137"/>
            <a:chOff x="3886200" y="5780088"/>
            <a:chExt cx="3980570" cy="465137"/>
          </a:xfrm>
        </p:grpSpPr>
        <p:sp>
          <p:nvSpPr>
            <p:cNvPr id="20498" name="TextBox 21"/>
            <p:cNvSpPr txBox="1">
              <a:spLocks noChangeArrowheads="1"/>
            </p:cNvSpPr>
            <p:nvPr/>
          </p:nvSpPr>
          <p:spPr bwMode="auto">
            <a:xfrm>
              <a:off x="3886200" y="5802313"/>
              <a:ext cx="3980570" cy="369332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 is dan de 1-vorm componenten      ?</a:t>
              </a:r>
            </a:p>
          </p:txBody>
        </p:sp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7314807" y="5780088"/>
            <a:ext cx="3683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51" name="Equation" r:id="rId18" imgW="190440" imgH="241200" progId="Equation.3">
                    <p:embed/>
                  </p:oleObj>
                </mc:Choice>
                <mc:Fallback>
                  <p:oleObj name="Equation" r:id="rId18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4807" y="5780088"/>
                          <a:ext cx="368300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7100888" y="6237288"/>
          <a:ext cx="12287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2" name="Equation" r:id="rId20" imgW="634680" imgH="241200" progId="Equation.3">
                  <p:embed/>
                </p:oleObj>
              </mc:Choice>
              <mc:Fallback>
                <p:oleObj name="Equation" r:id="rId20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6237288"/>
                        <a:ext cx="12287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7"/>
          <p:cNvGraphicFramePr>
            <a:graphicFrameLocks noChangeAspect="1"/>
          </p:cNvGraphicFramePr>
          <p:nvPr/>
        </p:nvGraphicFramePr>
        <p:xfrm>
          <a:off x="76200" y="6362700"/>
          <a:ext cx="295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3" name="Equation" r:id="rId22" imgW="152280" imgH="177480" progId="Equation.DSMT4">
                  <p:embed/>
                </p:oleObj>
              </mc:Choice>
              <mc:Fallback>
                <p:oleObj name="Equation" r:id="rId22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62700"/>
                        <a:ext cx="2952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7"/>
          <p:cNvGraphicFramePr>
            <a:graphicFrameLocks noChangeAspect="1"/>
          </p:cNvGraphicFramePr>
          <p:nvPr/>
        </p:nvGraphicFramePr>
        <p:xfrm>
          <a:off x="2828925" y="4343400"/>
          <a:ext cx="2952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4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343400"/>
                        <a:ext cx="2952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al 21"/>
          <p:cNvSpPr/>
          <p:nvPr/>
        </p:nvSpPr>
        <p:spPr bwMode="auto">
          <a:xfrm>
            <a:off x="3159920" y="4605336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23" name="Ovaal 22"/>
          <p:cNvSpPr/>
          <p:nvPr/>
        </p:nvSpPr>
        <p:spPr bwMode="auto">
          <a:xfrm>
            <a:off x="342896" y="628412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623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3505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Licht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gedraagt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zich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onafhankelijk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waarnemer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Golffronten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behouden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bewegende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waarnemers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Beschouw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bolgolven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vanuit</a:t>
            </a:r>
            <a:r>
              <a:rPr lang="en-US" b="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oorsprong</a:t>
            </a: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5373" name="Object 4"/>
          <p:cNvGraphicFramePr>
            <a:graphicFrameLocks noChangeAspect="1"/>
          </p:cNvGraphicFramePr>
          <p:nvPr/>
        </p:nvGraphicFramePr>
        <p:xfrm>
          <a:off x="2525713" y="4233863"/>
          <a:ext cx="645636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6" name="Equation" r:id="rId4" imgW="3720960" imgH="495000" progId="Equation.3">
                  <p:embed/>
                </p:oleObj>
              </mc:Choice>
              <mc:Fallback>
                <p:oleObj name="Equation" r:id="rId4" imgW="3720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233863"/>
                        <a:ext cx="6456362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ight Triangle 13"/>
          <p:cNvSpPr>
            <a:spLocks noChangeArrowheads="1"/>
          </p:cNvSpPr>
          <p:nvPr/>
        </p:nvSpPr>
        <p:spPr bwMode="auto">
          <a:xfrm flipH="1">
            <a:off x="152400" y="5105400"/>
            <a:ext cx="2895600" cy="1676400"/>
          </a:xfrm>
          <a:prstGeom prst="rtTriangl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3113088" y="5524500"/>
          <a:ext cx="4683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7" name="Equation" r:id="rId6" imgW="241200" imgH="177480" progId="Equation.3">
                  <p:embed/>
                </p:oleObj>
              </mc:Choice>
              <mc:Fallback>
                <p:oleObj name="Equation" r:id="rId6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5524500"/>
                        <a:ext cx="4683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1905000" y="6351588"/>
          <a:ext cx="3683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8" name="Equation" r:id="rId8" imgW="190440" imgH="228600" progId="Equation.3">
                  <p:embed/>
                </p:oleObj>
              </mc:Choice>
              <mc:Fallback>
                <p:oleObj name="Equation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351588"/>
                        <a:ext cx="3683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1524000" y="55245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9" name="Equation" r:id="rId10" imgW="190440" imgH="177480" progId="Equation.3">
                  <p:embed/>
                </p:oleObj>
              </mc:Choice>
              <mc:Fallback>
                <p:oleObj name="Equation" r:id="rId10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24500"/>
                        <a:ext cx="368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3094038" y="3657600"/>
          <a:ext cx="4221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0" name="Equation" r:id="rId12" imgW="2184120" imgH="279360" progId="Equation.3">
                  <p:embed/>
                </p:oleObj>
              </mc:Choice>
              <mc:Fallback>
                <p:oleObj name="Equation" r:id="rId12" imgW="2184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657600"/>
                        <a:ext cx="42211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125788" y="2613025"/>
          <a:ext cx="42814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1" name="Equation" r:id="rId14" imgW="2133360" imgH="482400" progId="Equation.3">
                  <p:embed/>
                </p:oleObj>
              </mc:Choice>
              <mc:Fallback>
                <p:oleObj name="Equation" r:id="rId14" imgW="2133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613025"/>
                        <a:ext cx="4281487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7" name="Picture 13" descr="C:\Users\jo\Desktop\sphericalfront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2590800"/>
            <a:ext cx="1722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67200" y="5410200"/>
            <a:ext cx="3733800" cy="1477963"/>
            <a:chOff x="4267200" y="5410200"/>
            <a:chExt cx="3733800" cy="1477328"/>
          </a:xfrm>
        </p:grpSpPr>
        <p:sp>
          <p:nvSpPr>
            <p:cNvPr id="21519" name="TextBox 23"/>
            <p:cNvSpPr txBox="1">
              <a:spLocks noChangeArrowheads="1"/>
            </p:cNvSpPr>
            <p:nvPr/>
          </p:nvSpPr>
          <p:spPr bwMode="auto">
            <a:xfrm>
              <a:off x="4267200" y="5410200"/>
              <a:ext cx="3733800" cy="1477328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We hebben nu ruimtetijd en weer een invariant (een scalar).</a:t>
              </a:r>
            </a:p>
            <a:p>
              <a:endPara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Trouwens, elke             is een scalar en dus invariant!</a:t>
              </a:r>
            </a:p>
          </p:txBody>
        </p:sp>
        <p:graphicFrame>
          <p:nvGraphicFramePr>
            <p:cNvPr id="21512" name="Object 15"/>
            <p:cNvGraphicFramePr>
              <a:graphicFrameLocks noChangeAspect="1"/>
            </p:cNvGraphicFramePr>
            <p:nvPr/>
          </p:nvGraphicFramePr>
          <p:xfrm>
            <a:off x="5762625" y="6183890"/>
            <a:ext cx="638175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2" name="Equation" r:id="rId17" imgW="330120" imgH="253800" progId="Equation.3">
                    <p:embed/>
                  </p:oleObj>
                </mc:Choice>
                <mc:Fallback>
                  <p:oleObj name="Equation" r:id="rId17" imgW="3301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25" y="6183890"/>
                          <a:ext cx="638175" cy="490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20" name="Object 7"/>
          <p:cNvGraphicFramePr>
            <a:graphicFrameLocks noChangeAspect="1"/>
          </p:cNvGraphicFramePr>
          <p:nvPr/>
        </p:nvGraphicFramePr>
        <p:xfrm>
          <a:off x="76200" y="6248400"/>
          <a:ext cx="2952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3"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248400"/>
                        <a:ext cx="29527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7"/>
          <p:cNvGraphicFramePr>
            <a:graphicFrameLocks noChangeAspect="1"/>
          </p:cNvGraphicFramePr>
          <p:nvPr/>
        </p:nvGraphicFramePr>
        <p:xfrm>
          <a:off x="2676525" y="5334000"/>
          <a:ext cx="2952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4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5334000"/>
                        <a:ext cx="2952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al 17"/>
          <p:cNvSpPr/>
          <p:nvPr/>
        </p:nvSpPr>
        <p:spPr bwMode="auto">
          <a:xfrm>
            <a:off x="3007520" y="5062536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19" name="Ovaal 18"/>
          <p:cNvSpPr/>
          <p:nvPr/>
        </p:nvSpPr>
        <p:spPr bwMode="auto">
          <a:xfrm>
            <a:off x="123824" y="6719888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456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3048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Metrische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tensor</a:t>
            </a:r>
          </a:p>
          <a:p>
            <a:pPr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b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Beschrijft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vlakke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hyperbolische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ruimte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speciale</a:t>
            </a:r>
            <a:r>
              <a:rPr lang="en-US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  <a:cs typeface="Calibri" pitchFamily="34" charset="0"/>
              </a:rPr>
              <a:t>relativiteitstheorie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1932" name="Object 7"/>
          <p:cNvGraphicFramePr>
            <a:graphicFrameLocks noChangeAspect="1"/>
          </p:cNvGraphicFramePr>
          <p:nvPr/>
        </p:nvGraphicFramePr>
        <p:xfrm>
          <a:off x="4114800" y="838200"/>
          <a:ext cx="346551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8" name="Equation" r:id="rId4" imgW="1726920" imgH="914400" progId="Equation.3">
                  <p:embed/>
                </p:oleObj>
              </mc:Choice>
              <mc:Fallback>
                <p:oleObj name="Equation" r:id="rId4" imgW="1726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346551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3763" y="3733800"/>
            <a:ext cx="45339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Beschouw 2D hyperbolische ruimte, </a:t>
            </a:r>
            <a:r>
              <a:rPr lang="en-US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dx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49313" y="4191000"/>
            <a:ext cx="4699000" cy="882650"/>
            <a:chOff x="3810000" y="4994564"/>
            <a:chExt cx="4700159" cy="882650"/>
          </a:xfrm>
        </p:grpSpPr>
        <p:sp>
          <p:nvSpPr>
            <p:cNvPr id="22550" name="TextBox 18"/>
            <p:cNvSpPr txBox="1">
              <a:spLocks noChangeArrowheads="1"/>
            </p:cNvSpPr>
            <p:nvPr/>
          </p:nvSpPr>
          <p:spPr bwMode="auto">
            <a:xfrm>
              <a:off x="3810000" y="5258089"/>
              <a:ext cx="364537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Stel we hebben vectorcomponenten </a:t>
              </a:r>
            </a:p>
          </p:txBody>
        </p:sp>
        <p:graphicFrame>
          <p:nvGraphicFramePr>
            <p:cNvPr id="22536" name="Object 10"/>
            <p:cNvGraphicFramePr>
              <a:graphicFrameLocks noChangeAspect="1"/>
            </p:cNvGraphicFramePr>
            <p:nvPr/>
          </p:nvGraphicFramePr>
          <p:xfrm>
            <a:off x="7381444" y="4994564"/>
            <a:ext cx="1128715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69" name="Equation" r:id="rId6" imgW="583920" imgH="457200" progId="Equation.3">
                    <p:embed/>
                  </p:oleObj>
                </mc:Choice>
                <mc:Fallback>
                  <p:oleObj name="Equation" r:id="rId6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1444" y="4994564"/>
                          <a:ext cx="1128715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38200" y="5076825"/>
            <a:ext cx="4211638" cy="465138"/>
            <a:chOff x="3886201" y="5780088"/>
            <a:chExt cx="4211377" cy="465137"/>
          </a:xfrm>
        </p:grpSpPr>
        <p:sp>
          <p:nvSpPr>
            <p:cNvPr id="22549" name="TextBox 21"/>
            <p:cNvSpPr txBox="1">
              <a:spLocks noChangeArrowheads="1"/>
            </p:cNvSpPr>
            <p:nvPr/>
          </p:nvSpPr>
          <p:spPr bwMode="auto">
            <a:xfrm>
              <a:off x="3886201" y="5802313"/>
              <a:ext cx="4211377" cy="369331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 zijn dan de 1-vorm  componenten      ?</a:t>
              </a:r>
            </a:p>
          </p:txBody>
        </p:sp>
        <p:graphicFrame>
          <p:nvGraphicFramePr>
            <p:cNvPr id="22535" name="Object 11"/>
            <p:cNvGraphicFramePr>
              <a:graphicFrameLocks noChangeAspect="1"/>
            </p:cNvGraphicFramePr>
            <p:nvPr/>
          </p:nvGraphicFramePr>
          <p:xfrm>
            <a:off x="7556039" y="5780088"/>
            <a:ext cx="36830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70" name="Equation" r:id="rId8" imgW="190440" imgH="241200" progId="Equation.3">
                    <p:embed/>
                  </p:oleObj>
                </mc:Choice>
                <mc:Fallback>
                  <p:oleObj name="Equation" r:id="rId8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039" y="5780088"/>
                          <a:ext cx="368300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5305425" y="5076825"/>
          <a:ext cx="1400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1" name="Equation" r:id="rId10" imgW="723600" imgH="241200" progId="Equation.3">
                  <p:embed/>
                </p:oleObj>
              </mc:Choice>
              <mc:Fallback>
                <p:oleObj name="Equation" r:id="rId10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076825"/>
                        <a:ext cx="14001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38200" y="5649913"/>
            <a:ext cx="2538413" cy="374650"/>
            <a:chOff x="2992582" y="6106827"/>
            <a:chExt cx="2539002" cy="374384"/>
          </a:xfrm>
        </p:grpSpPr>
        <p:sp>
          <p:nvSpPr>
            <p:cNvPr id="22548" name="TextBox 26"/>
            <p:cNvSpPr txBox="1">
              <a:spLocks noChangeArrowheads="1"/>
            </p:cNvSpPr>
            <p:nvPr/>
          </p:nvSpPr>
          <p:spPr bwMode="auto">
            <a:xfrm>
              <a:off x="2992582" y="6111593"/>
              <a:ext cx="2539002" cy="369618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Wat is de lengte van      ?</a:t>
              </a:r>
            </a:p>
          </p:txBody>
        </p:sp>
        <p:graphicFrame>
          <p:nvGraphicFramePr>
            <p:cNvPr id="22534" name="Object 13"/>
            <p:cNvGraphicFramePr>
              <a:graphicFrameLocks noChangeAspect="1"/>
            </p:cNvGraphicFramePr>
            <p:nvPr/>
          </p:nvGraphicFramePr>
          <p:xfrm>
            <a:off x="5050168" y="6106827"/>
            <a:ext cx="246062" cy="342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72" name="Equation" r:id="rId12" imgW="126720" imgH="177480" progId="Equation.3">
                    <p:embed/>
                  </p:oleObj>
                </mc:Choice>
                <mc:Fallback>
                  <p:oleObj name="Equation" r:id="rId1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168" y="6106827"/>
                          <a:ext cx="246062" cy="3429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4495800" y="5557838"/>
          <a:ext cx="351313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3" name="Equation" r:id="rId14" imgW="1815840" imgH="279360" progId="Equation.3">
                  <p:embed/>
                </p:oleObj>
              </mc:Choice>
              <mc:Fallback>
                <p:oleObj name="Equation" r:id="rId14" imgW="1815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57838"/>
                        <a:ext cx="3513138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" y="6172200"/>
            <a:ext cx="326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positief, nul of negatief zijn!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94200" y="6172200"/>
            <a:ext cx="474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Metriek heeft signatuur 2: een pseudo-riemannse variëteit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576888" y="265113"/>
            <a:ext cx="1974850" cy="1095375"/>
            <a:chOff x="5576454" y="265113"/>
            <a:chExt cx="1975284" cy="1096096"/>
          </a:xfrm>
        </p:grpSpPr>
        <p:sp>
          <p:nvSpPr>
            <p:cNvPr id="22547" name="Oval 31"/>
            <p:cNvSpPr>
              <a:spLocks noChangeArrowheads="1"/>
            </p:cNvSpPr>
            <p:nvPr/>
          </p:nvSpPr>
          <p:spPr bwMode="auto">
            <a:xfrm>
              <a:off x="5576454" y="675409"/>
              <a:ext cx="685800" cy="6858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aphicFrame>
          <p:nvGraphicFramePr>
            <p:cNvPr id="22533" name="Object 15"/>
            <p:cNvGraphicFramePr>
              <a:graphicFrameLocks noChangeAspect="1"/>
            </p:cNvGraphicFramePr>
            <p:nvPr/>
          </p:nvGraphicFramePr>
          <p:xfrm>
            <a:off x="6248400" y="265113"/>
            <a:ext cx="1303338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74" name="Equation" r:id="rId16" imgW="672840" imgH="228600" progId="Equation.3">
                    <p:embed/>
                  </p:oleObj>
                </mc:Choice>
                <mc:Fallback>
                  <p:oleObj name="Equation" r:id="rId16" imgW="672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65113"/>
                          <a:ext cx="1303338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98111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17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geometrie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" y="2667000"/>
            <a:ext cx="4876800" cy="646113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Welke zijde van driehoek ABC is het langst? Welk de kortste? Wat zijn de lengten?</a:t>
            </a:r>
          </a:p>
        </p:txBody>
      </p:sp>
      <p:cxnSp>
        <p:nvCxnSpPr>
          <p:cNvPr id="23561" name="Straight Connector 23"/>
          <p:cNvCxnSpPr>
            <a:cxnSpLocks noChangeShapeType="1"/>
          </p:cNvCxnSpPr>
          <p:nvPr/>
        </p:nvCxnSpPr>
        <p:spPr bwMode="auto">
          <a:xfrm rot="5400000">
            <a:off x="4341813" y="2286000"/>
            <a:ext cx="24399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3562" name="Straight Connector 28"/>
          <p:cNvCxnSpPr>
            <a:cxnSpLocks noChangeShapeType="1"/>
          </p:cNvCxnSpPr>
          <p:nvPr/>
        </p:nvCxnSpPr>
        <p:spPr bwMode="auto">
          <a:xfrm rot="5400000">
            <a:off x="4646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3" name="Straight Connector 31"/>
          <p:cNvCxnSpPr>
            <a:cxnSpLocks noChangeShapeType="1"/>
          </p:cNvCxnSpPr>
          <p:nvPr/>
        </p:nvCxnSpPr>
        <p:spPr bwMode="auto">
          <a:xfrm rot="5400000">
            <a:off x="4875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4" name="Straight Connector 32"/>
          <p:cNvCxnSpPr>
            <a:cxnSpLocks noChangeShapeType="1"/>
          </p:cNvCxnSpPr>
          <p:nvPr/>
        </p:nvCxnSpPr>
        <p:spPr bwMode="auto">
          <a:xfrm rot="5400000">
            <a:off x="51038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5" name="Straight Connector 34"/>
          <p:cNvCxnSpPr>
            <a:cxnSpLocks noChangeShapeType="1"/>
          </p:cNvCxnSpPr>
          <p:nvPr/>
        </p:nvCxnSpPr>
        <p:spPr bwMode="auto">
          <a:xfrm rot="5400000">
            <a:off x="5332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Straight Connector 35"/>
          <p:cNvCxnSpPr>
            <a:cxnSpLocks noChangeShapeType="1"/>
          </p:cNvCxnSpPr>
          <p:nvPr/>
        </p:nvCxnSpPr>
        <p:spPr bwMode="auto">
          <a:xfrm rot="5400000">
            <a:off x="5561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7" name="Straight Connector 36"/>
          <p:cNvCxnSpPr>
            <a:cxnSpLocks noChangeShapeType="1"/>
          </p:cNvCxnSpPr>
          <p:nvPr/>
        </p:nvCxnSpPr>
        <p:spPr bwMode="auto">
          <a:xfrm rot="5400000">
            <a:off x="5789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Straight Connector 37"/>
          <p:cNvCxnSpPr>
            <a:cxnSpLocks noChangeShapeType="1"/>
          </p:cNvCxnSpPr>
          <p:nvPr/>
        </p:nvCxnSpPr>
        <p:spPr bwMode="auto">
          <a:xfrm rot="5400000">
            <a:off x="6018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Straight Connector 38"/>
          <p:cNvCxnSpPr>
            <a:cxnSpLocks noChangeShapeType="1"/>
          </p:cNvCxnSpPr>
          <p:nvPr/>
        </p:nvCxnSpPr>
        <p:spPr bwMode="auto">
          <a:xfrm rot="5400000">
            <a:off x="6248400" y="2362200"/>
            <a:ext cx="2287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0" name="Straight Connector 39"/>
          <p:cNvCxnSpPr>
            <a:cxnSpLocks noChangeShapeType="1"/>
          </p:cNvCxnSpPr>
          <p:nvPr/>
        </p:nvCxnSpPr>
        <p:spPr bwMode="auto">
          <a:xfrm rot="5400000">
            <a:off x="6475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1" name="Straight Connector 40"/>
          <p:cNvCxnSpPr>
            <a:cxnSpLocks noChangeShapeType="1"/>
          </p:cNvCxnSpPr>
          <p:nvPr/>
        </p:nvCxnSpPr>
        <p:spPr bwMode="auto">
          <a:xfrm rot="5400000">
            <a:off x="6704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2" name="Straight Connector 42"/>
          <p:cNvCxnSpPr>
            <a:cxnSpLocks noChangeShapeType="1"/>
          </p:cNvCxnSpPr>
          <p:nvPr/>
        </p:nvCxnSpPr>
        <p:spPr bwMode="auto">
          <a:xfrm>
            <a:off x="5562600" y="3505200"/>
            <a:ext cx="27432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73" name="Straight Connector 43"/>
          <p:cNvCxnSpPr>
            <a:cxnSpLocks noChangeShapeType="1"/>
          </p:cNvCxnSpPr>
          <p:nvPr/>
        </p:nvCxnSpPr>
        <p:spPr bwMode="auto">
          <a:xfrm>
            <a:off x="5562600" y="3276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4" name="Straight Connector 45"/>
          <p:cNvCxnSpPr>
            <a:cxnSpLocks noChangeShapeType="1"/>
          </p:cNvCxnSpPr>
          <p:nvPr/>
        </p:nvCxnSpPr>
        <p:spPr bwMode="auto">
          <a:xfrm>
            <a:off x="5562600" y="3048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5" name="Straight Connector 46"/>
          <p:cNvCxnSpPr>
            <a:cxnSpLocks noChangeShapeType="1"/>
          </p:cNvCxnSpPr>
          <p:nvPr/>
        </p:nvCxnSpPr>
        <p:spPr bwMode="auto">
          <a:xfrm>
            <a:off x="5562600" y="2819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6" name="Straight Connector 47"/>
          <p:cNvCxnSpPr>
            <a:cxnSpLocks noChangeShapeType="1"/>
          </p:cNvCxnSpPr>
          <p:nvPr/>
        </p:nvCxnSpPr>
        <p:spPr bwMode="auto">
          <a:xfrm>
            <a:off x="5562600" y="2590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7" name="Straight Connector 48"/>
          <p:cNvCxnSpPr>
            <a:cxnSpLocks noChangeShapeType="1"/>
          </p:cNvCxnSpPr>
          <p:nvPr/>
        </p:nvCxnSpPr>
        <p:spPr bwMode="auto">
          <a:xfrm>
            <a:off x="5562600" y="23622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8" name="Straight Connector 49"/>
          <p:cNvCxnSpPr>
            <a:cxnSpLocks noChangeShapeType="1"/>
          </p:cNvCxnSpPr>
          <p:nvPr/>
        </p:nvCxnSpPr>
        <p:spPr bwMode="auto">
          <a:xfrm>
            <a:off x="5562600" y="2133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9" name="Straight Connector 50"/>
          <p:cNvCxnSpPr>
            <a:cxnSpLocks noChangeShapeType="1"/>
          </p:cNvCxnSpPr>
          <p:nvPr/>
        </p:nvCxnSpPr>
        <p:spPr bwMode="auto">
          <a:xfrm>
            <a:off x="5562600" y="1905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0" name="Straight Connector 51"/>
          <p:cNvCxnSpPr>
            <a:cxnSpLocks noChangeShapeType="1"/>
          </p:cNvCxnSpPr>
          <p:nvPr/>
        </p:nvCxnSpPr>
        <p:spPr bwMode="auto">
          <a:xfrm>
            <a:off x="5562600" y="1676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1" name="Straight Connector 52"/>
          <p:cNvCxnSpPr>
            <a:cxnSpLocks noChangeShapeType="1"/>
          </p:cNvCxnSpPr>
          <p:nvPr/>
        </p:nvCxnSpPr>
        <p:spPr bwMode="auto">
          <a:xfrm>
            <a:off x="5562600" y="1447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2" name="Straight Connector 56"/>
          <p:cNvCxnSpPr>
            <a:cxnSpLocks noChangeShapeType="1"/>
          </p:cNvCxnSpPr>
          <p:nvPr/>
        </p:nvCxnSpPr>
        <p:spPr bwMode="auto">
          <a:xfrm>
            <a:off x="5562600" y="2590800"/>
            <a:ext cx="1143000" cy="1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3" name="Straight Connector 59"/>
          <p:cNvCxnSpPr>
            <a:cxnSpLocks noChangeShapeType="1"/>
          </p:cNvCxnSpPr>
          <p:nvPr/>
        </p:nvCxnSpPr>
        <p:spPr bwMode="auto">
          <a:xfrm rot="5400000" flipH="1" flipV="1">
            <a:off x="6362701" y="2247900"/>
            <a:ext cx="6858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4" name="Straight Connector 61"/>
          <p:cNvCxnSpPr>
            <a:cxnSpLocks noChangeShapeType="1"/>
          </p:cNvCxnSpPr>
          <p:nvPr/>
        </p:nvCxnSpPr>
        <p:spPr bwMode="auto">
          <a:xfrm flipV="1">
            <a:off x="5562600" y="1905000"/>
            <a:ext cx="11430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5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6248401" y="2590800"/>
            <a:ext cx="13716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6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6934200" y="2590800"/>
            <a:ext cx="6858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87" name="Straight Connector 67"/>
          <p:cNvCxnSpPr>
            <a:cxnSpLocks noChangeShapeType="1"/>
          </p:cNvCxnSpPr>
          <p:nvPr/>
        </p:nvCxnSpPr>
        <p:spPr bwMode="auto">
          <a:xfrm rot="16200000" flipV="1">
            <a:off x="6934200" y="1905000"/>
            <a:ext cx="685800" cy="6858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3588" name="TextBox 68"/>
          <p:cNvSpPr txBox="1">
            <a:spLocks noChangeArrowheads="1"/>
          </p:cNvSpPr>
          <p:nvPr/>
        </p:nvSpPr>
        <p:spPr bwMode="auto">
          <a:xfrm>
            <a:off x="5562600" y="2543175"/>
            <a:ext cx="29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23589" name="TextBox 69"/>
          <p:cNvSpPr txBox="1">
            <a:spLocks noChangeArrowheads="1"/>
          </p:cNvSpPr>
          <p:nvPr/>
        </p:nvSpPr>
        <p:spPr bwMode="auto">
          <a:xfrm>
            <a:off x="6638925" y="2544763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23590" name="TextBox 70"/>
          <p:cNvSpPr txBox="1">
            <a:spLocks noChangeArrowheads="1"/>
          </p:cNvSpPr>
          <p:nvPr/>
        </p:nvSpPr>
        <p:spPr bwMode="auto">
          <a:xfrm>
            <a:off x="6477000" y="1673225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23591" name="TextBox 71"/>
          <p:cNvSpPr txBox="1">
            <a:spLocks noChangeArrowheads="1"/>
          </p:cNvSpPr>
          <p:nvPr/>
        </p:nvSpPr>
        <p:spPr bwMode="auto">
          <a:xfrm>
            <a:off x="6651625" y="3236913"/>
            <a:ext cx="33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A’</a:t>
            </a:r>
          </a:p>
        </p:txBody>
      </p:sp>
      <p:sp>
        <p:nvSpPr>
          <p:cNvPr id="23592" name="TextBox 72"/>
          <p:cNvSpPr txBox="1">
            <a:spLocks noChangeArrowheads="1"/>
          </p:cNvSpPr>
          <p:nvPr/>
        </p:nvSpPr>
        <p:spPr bwMode="auto">
          <a:xfrm>
            <a:off x="6877050" y="1676400"/>
            <a:ext cx="331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C’</a:t>
            </a:r>
          </a:p>
        </p:txBody>
      </p:sp>
      <p:sp>
        <p:nvSpPr>
          <p:cNvPr id="23593" name="TextBox 73"/>
          <p:cNvSpPr txBox="1">
            <a:spLocks noChangeArrowheads="1"/>
          </p:cNvSpPr>
          <p:nvPr/>
        </p:nvSpPr>
        <p:spPr bwMode="auto">
          <a:xfrm>
            <a:off x="7558088" y="2362200"/>
            <a:ext cx="331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B’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29225" y="838200"/>
            <a:ext cx="3238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ct</a:t>
            </a:r>
          </a:p>
        </p:txBody>
      </p:sp>
      <p:sp>
        <p:nvSpPr>
          <p:cNvPr id="23595" name="TextBox 75"/>
          <p:cNvSpPr txBox="1">
            <a:spLocks noChangeArrowheads="1"/>
          </p:cNvSpPr>
          <p:nvPr/>
        </p:nvSpPr>
        <p:spPr bwMode="auto">
          <a:xfrm>
            <a:off x="8210550" y="3502025"/>
            <a:ext cx="266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1371600" y="1981200"/>
          <a:ext cx="22780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Equation" r:id="rId4" imgW="1346040" imgH="228600" progId="Equation.3">
                  <p:embed/>
                </p:oleObj>
              </mc:Choice>
              <mc:Fallback>
                <p:oleObj name="Equation" r:id="rId4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22780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04800" y="3962400"/>
            <a:ext cx="4876800" cy="646113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 is het kortste pad tussen punten A en C? De rechte lijn tussen A en C, of het pad ABC?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04800" y="5257800"/>
            <a:ext cx="48768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Idem voor driehoek A’B’C’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" y="3429000"/>
            <a:ext cx="4876800" cy="368300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|AB| = 5, |BC| = 3, |AC| = wortel(-3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+ 5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= 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04800" y="4724400"/>
            <a:ext cx="48768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Rechte pad AC is kortste pad tussen A en C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4800" y="5754688"/>
            <a:ext cx="4876800" cy="646112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|A’B’| = |B’C’| = wortel(-3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+3</a:t>
            </a:r>
            <a:r>
              <a:rPr lang="en-US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= 0 en |A’C’| = 6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Pad is A’B’C’ met lengte 0.</a:t>
            </a:r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5867400" y="4114800"/>
          <a:ext cx="2209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9" name="Equation" r:id="rId6" imgW="1587240" imgH="634680" progId="Equation.3">
                  <p:embed/>
                </p:oleObj>
              </mc:Choice>
              <mc:Fallback>
                <p:oleObj name="Equation" r:id="rId6" imgW="1587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22098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172200" y="5105400"/>
            <a:ext cx="1981200" cy="36988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Tweelingparadox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934200" y="1905000"/>
            <a:ext cx="457200" cy="1371600"/>
            <a:chOff x="6934200" y="1905000"/>
            <a:chExt cx="457200" cy="1371600"/>
          </a:xfrm>
        </p:grpSpPr>
        <p:cxnSp>
          <p:nvCxnSpPr>
            <p:cNvPr id="23603" name="Straight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6819900" y="27051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3604" name="Straight Connector 86"/>
            <p:cNvCxnSpPr>
              <a:cxnSpLocks noChangeShapeType="1"/>
            </p:cNvCxnSpPr>
            <p:nvPr/>
          </p:nvCxnSpPr>
          <p:spPr bwMode="auto">
            <a:xfrm rot="16200000" flipV="1">
              <a:off x="6819900" y="20193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" name="Object 52"/>
          <p:cNvGraphicFramePr>
            <a:graphicFrameLocks noChangeAspect="1"/>
          </p:cNvGraphicFramePr>
          <p:nvPr/>
        </p:nvGraphicFramePr>
        <p:xfrm>
          <a:off x="5613400" y="5562600"/>
          <a:ext cx="3395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0" name="Equation" r:id="rId8" imgW="2006280" imgH="228600" progId="Equation.DSMT4">
                  <p:embed/>
                </p:oleObj>
              </mc:Choice>
              <mc:Fallback>
                <p:oleObj name="Equation" r:id="rId8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562600"/>
                        <a:ext cx="33956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2804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Tweelingparadox</a:t>
            </a:r>
          </a:p>
        </p:txBody>
      </p:sp>
      <p:cxnSp>
        <p:nvCxnSpPr>
          <p:cNvPr id="24581" name="Straight Connector 23"/>
          <p:cNvCxnSpPr>
            <a:cxnSpLocks noChangeShapeType="1"/>
          </p:cNvCxnSpPr>
          <p:nvPr/>
        </p:nvCxnSpPr>
        <p:spPr bwMode="auto">
          <a:xfrm rot="5400000">
            <a:off x="4341813" y="2286000"/>
            <a:ext cx="2439988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4582" name="Straight Connector 28"/>
          <p:cNvCxnSpPr>
            <a:cxnSpLocks noChangeShapeType="1"/>
          </p:cNvCxnSpPr>
          <p:nvPr/>
        </p:nvCxnSpPr>
        <p:spPr bwMode="auto">
          <a:xfrm rot="5400000">
            <a:off x="4646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3" name="Straight Connector 31"/>
          <p:cNvCxnSpPr>
            <a:cxnSpLocks noChangeShapeType="1"/>
          </p:cNvCxnSpPr>
          <p:nvPr/>
        </p:nvCxnSpPr>
        <p:spPr bwMode="auto">
          <a:xfrm rot="5400000">
            <a:off x="4875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4" name="Straight Connector 32"/>
          <p:cNvCxnSpPr>
            <a:cxnSpLocks noChangeShapeType="1"/>
          </p:cNvCxnSpPr>
          <p:nvPr/>
        </p:nvCxnSpPr>
        <p:spPr bwMode="auto">
          <a:xfrm rot="5400000">
            <a:off x="51038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5" name="Straight Connector 34"/>
          <p:cNvCxnSpPr>
            <a:cxnSpLocks noChangeShapeType="1"/>
          </p:cNvCxnSpPr>
          <p:nvPr/>
        </p:nvCxnSpPr>
        <p:spPr bwMode="auto">
          <a:xfrm rot="5400000">
            <a:off x="5332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6" name="Straight Connector 35"/>
          <p:cNvCxnSpPr>
            <a:cxnSpLocks noChangeShapeType="1"/>
          </p:cNvCxnSpPr>
          <p:nvPr/>
        </p:nvCxnSpPr>
        <p:spPr bwMode="auto">
          <a:xfrm rot="5400000">
            <a:off x="5561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7" name="Straight Connector 36"/>
          <p:cNvCxnSpPr>
            <a:cxnSpLocks noChangeShapeType="1"/>
          </p:cNvCxnSpPr>
          <p:nvPr/>
        </p:nvCxnSpPr>
        <p:spPr bwMode="auto">
          <a:xfrm rot="5400000">
            <a:off x="57896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8" name="Straight Connector 37"/>
          <p:cNvCxnSpPr>
            <a:cxnSpLocks noChangeShapeType="1"/>
          </p:cNvCxnSpPr>
          <p:nvPr/>
        </p:nvCxnSpPr>
        <p:spPr bwMode="auto">
          <a:xfrm rot="5400000">
            <a:off x="60182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9" name="Straight Connector 38"/>
          <p:cNvCxnSpPr>
            <a:cxnSpLocks noChangeShapeType="1"/>
          </p:cNvCxnSpPr>
          <p:nvPr/>
        </p:nvCxnSpPr>
        <p:spPr bwMode="auto">
          <a:xfrm rot="5400000">
            <a:off x="6248400" y="2362200"/>
            <a:ext cx="2287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0" name="Straight Connector 39"/>
          <p:cNvCxnSpPr>
            <a:cxnSpLocks noChangeShapeType="1"/>
          </p:cNvCxnSpPr>
          <p:nvPr/>
        </p:nvCxnSpPr>
        <p:spPr bwMode="auto">
          <a:xfrm rot="5400000">
            <a:off x="64754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1" name="Straight Connector 40"/>
          <p:cNvCxnSpPr>
            <a:cxnSpLocks noChangeShapeType="1"/>
          </p:cNvCxnSpPr>
          <p:nvPr/>
        </p:nvCxnSpPr>
        <p:spPr bwMode="auto">
          <a:xfrm rot="5400000">
            <a:off x="6704013" y="2362200"/>
            <a:ext cx="22875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2" name="Straight Connector 42"/>
          <p:cNvCxnSpPr>
            <a:cxnSpLocks noChangeShapeType="1"/>
          </p:cNvCxnSpPr>
          <p:nvPr/>
        </p:nvCxnSpPr>
        <p:spPr bwMode="auto">
          <a:xfrm>
            <a:off x="5562600" y="3505200"/>
            <a:ext cx="2743200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593" name="Straight Connector 43"/>
          <p:cNvCxnSpPr>
            <a:cxnSpLocks noChangeShapeType="1"/>
          </p:cNvCxnSpPr>
          <p:nvPr/>
        </p:nvCxnSpPr>
        <p:spPr bwMode="auto">
          <a:xfrm>
            <a:off x="5562600" y="3276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4" name="Straight Connector 45"/>
          <p:cNvCxnSpPr>
            <a:cxnSpLocks noChangeShapeType="1"/>
          </p:cNvCxnSpPr>
          <p:nvPr/>
        </p:nvCxnSpPr>
        <p:spPr bwMode="auto">
          <a:xfrm>
            <a:off x="5562600" y="3048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5" name="Straight Connector 46"/>
          <p:cNvCxnSpPr>
            <a:cxnSpLocks noChangeShapeType="1"/>
          </p:cNvCxnSpPr>
          <p:nvPr/>
        </p:nvCxnSpPr>
        <p:spPr bwMode="auto">
          <a:xfrm>
            <a:off x="5562600" y="2819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6" name="Straight Connector 47"/>
          <p:cNvCxnSpPr>
            <a:cxnSpLocks noChangeShapeType="1"/>
          </p:cNvCxnSpPr>
          <p:nvPr/>
        </p:nvCxnSpPr>
        <p:spPr bwMode="auto">
          <a:xfrm>
            <a:off x="5562600" y="2590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7" name="Straight Connector 48"/>
          <p:cNvCxnSpPr>
            <a:cxnSpLocks noChangeShapeType="1"/>
          </p:cNvCxnSpPr>
          <p:nvPr/>
        </p:nvCxnSpPr>
        <p:spPr bwMode="auto">
          <a:xfrm>
            <a:off x="5562600" y="23622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8" name="Straight Connector 49"/>
          <p:cNvCxnSpPr>
            <a:cxnSpLocks noChangeShapeType="1"/>
          </p:cNvCxnSpPr>
          <p:nvPr/>
        </p:nvCxnSpPr>
        <p:spPr bwMode="auto">
          <a:xfrm>
            <a:off x="5562600" y="21336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Straight Connector 50"/>
          <p:cNvCxnSpPr>
            <a:cxnSpLocks noChangeShapeType="1"/>
          </p:cNvCxnSpPr>
          <p:nvPr/>
        </p:nvCxnSpPr>
        <p:spPr bwMode="auto">
          <a:xfrm>
            <a:off x="5562600" y="19050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Straight Connector 51"/>
          <p:cNvCxnSpPr>
            <a:cxnSpLocks noChangeShapeType="1"/>
          </p:cNvCxnSpPr>
          <p:nvPr/>
        </p:nvCxnSpPr>
        <p:spPr bwMode="auto">
          <a:xfrm>
            <a:off x="5562600" y="16764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1" name="Straight Connector 52"/>
          <p:cNvCxnSpPr>
            <a:cxnSpLocks noChangeShapeType="1"/>
          </p:cNvCxnSpPr>
          <p:nvPr/>
        </p:nvCxnSpPr>
        <p:spPr bwMode="auto">
          <a:xfrm>
            <a:off x="5562600" y="1447800"/>
            <a:ext cx="2514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Straight Connector 63"/>
          <p:cNvCxnSpPr>
            <a:cxnSpLocks noChangeShapeType="1"/>
          </p:cNvCxnSpPr>
          <p:nvPr/>
        </p:nvCxnSpPr>
        <p:spPr bwMode="auto">
          <a:xfrm rot="5400000" flipH="1" flipV="1">
            <a:off x="5561013" y="2362200"/>
            <a:ext cx="13716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24603" name="TextBox 71"/>
          <p:cNvSpPr txBox="1">
            <a:spLocks noChangeArrowheads="1"/>
          </p:cNvSpPr>
          <p:nvPr/>
        </p:nvSpPr>
        <p:spPr bwMode="auto">
          <a:xfrm>
            <a:off x="5964238" y="3008313"/>
            <a:ext cx="715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A=(0,0)</a:t>
            </a:r>
          </a:p>
        </p:txBody>
      </p:sp>
      <p:sp>
        <p:nvSpPr>
          <p:cNvPr id="24604" name="TextBox 72"/>
          <p:cNvSpPr txBox="1">
            <a:spLocks noChangeArrowheads="1"/>
          </p:cNvSpPr>
          <p:nvPr/>
        </p:nvSpPr>
        <p:spPr bwMode="auto">
          <a:xfrm>
            <a:off x="6189663" y="1447800"/>
            <a:ext cx="796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C=(20,0)</a:t>
            </a:r>
          </a:p>
        </p:txBody>
      </p:sp>
      <p:sp>
        <p:nvSpPr>
          <p:cNvPr id="24605" name="TextBox 73"/>
          <p:cNvSpPr txBox="1">
            <a:spLocks noChangeArrowheads="1"/>
          </p:cNvSpPr>
          <p:nvPr/>
        </p:nvSpPr>
        <p:spPr bwMode="auto">
          <a:xfrm>
            <a:off x="6624638" y="2111375"/>
            <a:ext cx="8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B=(10,8)</a:t>
            </a:r>
          </a:p>
        </p:txBody>
      </p:sp>
      <p:sp>
        <p:nvSpPr>
          <p:cNvPr id="24606" name="TextBox 74"/>
          <p:cNvSpPr txBox="1">
            <a:spLocks noChangeArrowheads="1"/>
          </p:cNvSpPr>
          <p:nvPr/>
        </p:nvSpPr>
        <p:spPr bwMode="auto">
          <a:xfrm>
            <a:off x="5229225" y="8382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59763" y="3479800"/>
            <a:ext cx="2746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x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04800" y="1447800"/>
            <a:ext cx="4876800" cy="25860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Smith en Jones zijn tweelingen, beiden 30 jaar oud. Jones vliegt naar Sirius en reist met 8/10 van de lichtsnelheid. Als hij Sirius bereikt, komt hij meteen terug.</a:t>
            </a:r>
          </a:p>
          <a:p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Jones, gaat snel, maar Sirius is ver. Jones is 20 jaar weg en als hij terugkeert is Smith 50.</a:t>
            </a:r>
          </a:p>
          <a:p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Hoe oud is Jones?</a:t>
            </a:r>
          </a:p>
        </p:txBody>
      </p:sp>
      <p:grpSp>
        <p:nvGrpSpPr>
          <p:cNvPr id="24609" name="Group 87"/>
          <p:cNvGrpSpPr>
            <a:grpSpLocks/>
          </p:cNvGrpSpPr>
          <p:nvPr/>
        </p:nvGrpSpPr>
        <p:grpSpPr bwMode="auto">
          <a:xfrm>
            <a:off x="6246813" y="1676400"/>
            <a:ext cx="457200" cy="1371600"/>
            <a:chOff x="6934200" y="1905000"/>
            <a:chExt cx="457200" cy="1371600"/>
          </a:xfrm>
        </p:grpSpPr>
        <p:cxnSp>
          <p:nvCxnSpPr>
            <p:cNvPr id="24612" name="Straight Connector 84"/>
            <p:cNvCxnSpPr>
              <a:cxnSpLocks noChangeShapeType="1"/>
            </p:cNvCxnSpPr>
            <p:nvPr/>
          </p:nvCxnSpPr>
          <p:spPr bwMode="auto">
            <a:xfrm rot="5400000" flipH="1" flipV="1">
              <a:off x="6819900" y="27051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24613" name="Straight Connector 86"/>
            <p:cNvCxnSpPr>
              <a:cxnSpLocks noChangeShapeType="1"/>
            </p:cNvCxnSpPr>
            <p:nvPr/>
          </p:nvCxnSpPr>
          <p:spPr bwMode="auto">
            <a:xfrm rot="16200000" flipV="1">
              <a:off x="6819900" y="2019300"/>
              <a:ext cx="685800" cy="457200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447800" y="4343400"/>
          <a:ext cx="3395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0" name="Equation" r:id="rId4" imgW="2006280" imgH="228600" progId="Equation.DSMT4">
                  <p:embed/>
                </p:oleObj>
              </mc:Choice>
              <mc:Fallback>
                <p:oleObj name="Equation" r:id="rId4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33956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0" name="Tekstvak 35"/>
          <p:cNvSpPr txBox="1">
            <a:spLocks noChangeArrowheads="1"/>
          </p:cNvSpPr>
          <p:nvPr/>
        </p:nvSpPr>
        <p:spPr bwMode="auto">
          <a:xfrm>
            <a:off x="6019800" y="2514600"/>
            <a:ext cx="29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24611" name="Tekstvak 36"/>
          <p:cNvSpPr txBox="1">
            <a:spLocks noChangeArrowheads="1"/>
          </p:cNvSpPr>
          <p:nvPr/>
        </p:nvSpPr>
        <p:spPr bwMode="auto">
          <a:xfrm>
            <a:off x="6491288" y="2514600"/>
            <a:ext cx="25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994618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Euclidisch versus 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b="0" kern="12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oorsprong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</a:p>
          <a:p>
            <a:pPr>
              <a:buFontTx/>
              <a:buNone/>
              <a:defRPr/>
            </a:pP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942975" y="2209800"/>
            <a:ext cx="2922588" cy="3735388"/>
            <a:chOff x="943292" y="2209800"/>
            <a:chExt cx="2922106" cy="3734594"/>
          </a:xfrm>
        </p:grpSpPr>
        <p:graphicFrame>
          <p:nvGraphicFramePr>
            <p:cNvPr id="25603" name="Object 2"/>
            <p:cNvGraphicFramePr>
              <a:graphicFrameLocks noChangeAspect="1"/>
            </p:cNvGraphicFramePr>
            <p:nvPr/>
          </p:nvGraphicFramePr>
          <p:xfrm>
            <a:off x="1447800" y="2663825"/>
            <a:ext cx="128905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0" name="Equation" r:id="rId4" imgW="761760" imgH="228600" progId="Equation.3">
                    <p:embed/>
                  </p:oleObj>
                </mc:Choice>
                <mc:Fallback>
                  <p:oleObj name="Equation" r:id="rId4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663825"/>
                          <a:ext cx="128905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650" name="Straight Connector 53"/>
            <p:cNvCxnSpPr>
              <a:cxnSpLocks noChangeShapeType="1"/>
            </p:cNvCxnSpPr>
            <p:nvPr/>
          </p:nvCxnSpPr>
          <p:spPr bwMode="auto">
            <a:xfrm rot="5400000">
              <a:off x="872836" y="4724400"/>
              <a:ext cx="2439194" cy="794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25651" name="Straight Connector 54"/>
            <p:cNvCxnSpPr>
              <a:cxnSpLocks noChangeShapeType="1"/>
            </p:cNvCxnSpPr>
            <p:nvPr/>
          </p:nvCxnSpPr>
          <p:spPr bwMode="auto">
            <a:xfrm rot="5400000">
              <a:off x="280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2" name="Straight Connector 55"/>
            <p:cNvCxnSpPr>
              <a:cxnSpLocks noChangeShapeType="1"/>
            </p:cNvCxnSpPr>
            <p:nvPr/>
          </p:nvCxnSpPr>
          <p:spPr bwMode="auto">
            <a:xfrm rot="5400000">
              <a:off x="2566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3" name="Straight Connector 57"/>
            <p:cNvCxnSpPr>
              <a:cxnSpLocks noChangeShapeType="1"/>
            </p:cNvCxnSpPr>
            <p:nvPr/>
          </p:nvCxnSpPr>
          <p:spPr bwMode="auto">
            <a:xfrm rot="5400000">
              <a:off x="4852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4" name="Straight Connector 58"/>
            <p:cNvCxnSpPr>
              <a:cxnSpLocks noChangeShapeType="1"/>
            </p:cNvCxnSpPr>
            <p:nvPr/>
          </p:nvCxnSpPr>
          <p:spPr bwMode="auto">
            <a:xfrm rot="5400000">
              <a:off x="7138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5" name="Straight Connector 60"/>
            <p:cNvCxnSpPr>
              <a:cxnSpLocks noChangeShapeType="1"/>
            </p:cNvCxnSpPr>
            <p:nvPr/>
          </p:nvCxnSpPr>
          <p:spPr bwMode="auto">
            <a:xfrm rot="5400000">
              <a:off x="9424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6" name="Straight Connector 62"/>
            <p:cNvCxnSpPr>
              <a:cxnSpLocks noChangeShapeType="1"/>
            </p:cNvCxnSpPr>
            <p:nvPr/>
          </p:nvCxnSpPr>
          <p:spPr bwMode="auto">
            <a:xfrm rot="5400000">
              <a:off x="11710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7" name="Straight Connector 64"/>
            <p:cNvCxnSpPr>
              <a:cxnSpLocks noChangeShapeType="1"/>
            </p:cNvCxnSpPr>
            <p:nvPr/>
          </p:nvCxnSpPr>
          <p:spPr bwMode="auto">
            <a:xfrm rot="5400000">
              <a:off x="13996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8" name="Straight Connector 66"/>
            <p:cNvCxnSpPr>
              <a:cxnSpLocks noChangeShapeType="1"/>
            </p:cNvCxnSpPr>
            <p:nvPr/>
          </p:nvCxnSpPr>
          <p:spPr bwMode="auto">
            <a:xfrm rot="5400000">
              <a:off x="1629092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59" name="Straight Connector 81"/>
            <p:cNvCxnSpPr>
              <a:cxnSpLocks noChangeShapeType="1"/>
            </p:cNvCxnSpPr>
            <p:nvPr/>
          </p:nvCxnSpPr>
          <p:spPr bwMode="auto">
            <a:xfrm rot="5400000">
              <a:off x="18568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0" name="Straight Connector 82"/>
            <p:cNvCxnSpPr>
              <a:cxnSpLocks noChangeShapeType="1"/>
            </p:cNvCxnSpPr>
            <p:nvPr/>
          </p:nvCxnSpPr>
          <p:spPr bwMode="auto">
            <a:xfrm rot="5400000">
              <a:off x="2085498" y="4800600"/>
              <a:ext cx="22867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1" name="Straight Connector 83"/>
            <p:cNvCxnSpPr>
              <a:cxnSpLocks noChangeShapeType="1"/>
            </p:cNvCxnSpPr>
            <p:nvPr/>
          </p:nvCxnSpPr>
          <p:spPr bwMode="auto">
            <a:xfrm>
              <a:off x="943292" y="4810991"/>
              <a:ext cx="2743200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62" name="Straight Connector 84"/>
            <p:cNvCxnSpPr>
              <a:cxnSpLocks noChangeShapeType="1"/>
            </p:cNvCxnSpPr>
            <p:nvPr/>
          </p:nvCxnSpPr>
          <p:spPr bwMode="auto">
            <a:xfrm>
              <a:off x="943292" y="57150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3" name="Straight Connector 85"/>
            <p:cNvCxnSpPr>
              <a:cxnSpLocks noChangeShapeType="1"/>
            </p:cNvCxnSpPr>
            <p:nvPr/>
          </p:nvCxnSpPr>
          <p:spPr bwMode="auto">
            <a:xfrm>
              <a:off x="943292" y="54864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4" name="Straight Connector 86"/>
            <p:cNvCxnSpPr>
              <a:cxnSpLocks noChangeShapeType="1"/>
            </p:cNvCxnSpPr>
            <p:nvPr/>
          </p:nvCxnSpPr>
          <p:spPr bwMode="auto">
            <a:xfrm>
              <a:off x="943292" y="52578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5" name="Straight Connector 87"/>
            <p:cNvCxnSpPr>
              <a:cxnSpLocks noChangeShapeType="1"/>
            </p:cNvCxnSpPr>
            <p:nvPr/>
          </p:nvCxnSpPr>
          <p:spPr bwMode="auto">
            <a:xfrm>
              <a:off x="943292" y="50292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6" name="Straight Connector 88"/>
            <p:cNvCxnSpPr>
              <a:cxnSpLocks noChangeShapeType="1"/>
            </p:cNvCxnSpPr>
            <p:nvPr/>
          </p:nvCxnSpPr>
          <p:spPr bwMode="auto">
            <a:xfrm>
              <a:off x="943292" y="48006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7" name="Straight Connector 89"/>
            <p:cNvCxnSpPr>
              <a:cxnSpLocks noChangeShapeType="1"/>
            </p:cNvCxnSpPr>
            <p:nvPr/>
          </p:nvCxnSpPr>
          <p:spPr bwMode="auto">
            <a:xfrm>
              <a:off x="943292" y="45720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8" name="Straight Connector 90"/>
            <p:cNvCxnSpPr>
              <a:cxnSpLocks noChangeShapeType="1"/>
            </p:cNvCxnSpPr>
            <p:nvPr/>
          </p:nvCxnSpPr>
          <p:spPr bwMode="auto">
            <a:xfrm>
              <a:off x="943292" y="43434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69" name="Straight Connector 91"/>
            <p:cNvCxnSpPr>
              <a:cxnSpLocks noChangeShapeType="1"/>
            </p:cNvCxnSpPr>
            <p:nvPr/>
          </p:nvCxnSpPr>
          <p:spPr bwMode="auto">
            <a:xfrm>
              <a:off x="943292" y="41148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70" name="Straight Connector 92"/>
            <p:cNvCxnSpPr>
              <a:cxnSpLocks noChangeShapeType="1"/>
            </p:cNvCxnSpPr>
            <p:nvPr/>
          </p:nvCxnSpPr>
          <p:spPr bwMode="auto">
            <a:xfrm>
              <a:off x="943292" y="38862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6" name="TextBox 105"/>
            <p:cNvSpPr txBox="1"/>
            <p:nvPr/>
          </p:nvSpPr>
          <p:spPr>
            <a:xfrm>
              <a:off x="1782942" y="3276373"/>
              <a:ext cx="274592" cy="307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Arial"/>
                </a:rPr>
                <a:t>y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590805" y="4876233"/>
              <a:ext cx="274593" cy="307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Arial"/>
                </a:rPr>
                <a:t>x</a:t>
              </a:r>
            </a:p>
          </p:txBody>
        </p:sp>
        <p:sp>
          <p:nvSpPr>
            <p:cNvPr id="25673" name="Oval 107"/>
            <p:cNvSpPr>
              <a:spLocks noChangeArrowheads="1"/>
            </p:cNvSpPr>
            <p:nvPr/>
          </p:nvSpPr>
          <p:spPr bwMode="auto">
            <a:xfrm>
              <a:off x="1177636" y="3886200"/>
              <a:ext cx="1839191" cy="18288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5674" name="TextBox 124"/>
            <p:cNvSpPr txBox="1">
              <a:spLocks noChangeArrowheads="1"/>
            </p:cNvSpPr>
            <p:nvPr/>
          </p:nvSpPr>
          <p:spPr bwMode="auto">
            <a:xfrm>
              <a:off x="1371846" y="2209800"/>
              <a:ext cx="1106211" cy="36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Euclidisch</a:t>
              </a:r>
            </a:p>
          </p:txBody>
        </p:sp>
      </p:grpSp>
      <p:cxnSp>
        <p:nvCxnSpPr>
          <p:cNvPr id="132" name="Straight Arrow Connector 131"/>
          <p:cNvCxnSpPr>
            <a:cxnSpLocks noChangeShapeType="1"/>
          </p:cNvCxnSpPr>
          <p:nvPr/>
        </p:nvCxnSpPr>
        <p:spPr bwMode="auto">
          <a:xfrm flipV="1">
            <a:off x="2057400" y="4267200"/>
            <a:ext cx="762000" cy="5334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5100638" y="2209800"/>
            <a:ext cx="3384550" cy="4178300"/>
            <a:chOff x="5100407" y="2209800"/>
            <a:chExt cx="3384299" cy="4178045"/>
          </a:xfrm>
        </p:grpSpPr>
        <p:grpSp>
          <p:nvGrpSpPr>
            <p:cNvPr id="25611" name="Group 114"/>
            <p:cNvGrpSpPr>
              <a:grpSpLocks/>
            </p:cNvGrpSpPr>
            <p:nvPr/>
          </p:nvGrpSpPr>
          <p:grpSpPr bwMode="auto">
            <a:xfrm>
              <a:off x="6519813" y="3957298"/>
              <a:ext cx="370087" cy="2430547"/>
              <a:chOff x="6519813" y="3905343"/>
              <a:chExt cx="370087" cy="2430547"/>
            </a:xfrm>
          </p:grpSpPr>
          <p:sp>
            <p:nvSpPr>
              <p:cNvPr id="113" name="Arc 112"/>
              <p:cNvSpPr/>
              <p:nvPr/>
            </p:nvSpPr>
            <p:spPr bwMode="auto">
              <a:xfrm rot="2733071">
                <a:off x="5489583" y="4935573"/>
                <a:ext cx="2430547" cy="370087"/>
              </a:xfrm>
              <a:prstGeom prst="arc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Arc 113"/>
              <p:cNvSpPr/>
              <p:nvPr/>
            </p:nvSpPr>
            <p:spPr bwMode="auto">
              <a:xfrm rot="18864171" flipH="1">
                <a:off x="5632380" y="4967175"/>
                <a:ext cx="2166874" cy="262585"/>
              </a:xfrm>
              <a:prstGeom prst="arc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12" name="Group 126"/>
            <p:cNvGrpSpPr>
              <a:grpSpLocks/>
            </p:cNvGrpSpPr>
            <p:nvPr/>
          </p:nvGrpSpPr>
          <p:grpSpPr bwMode="auto">
            <a:xfrm>
              <a:off x="5100407" y="2209800"/>
              <a:ext cx="3384299" cy="3734594"/>
              <a:chOff x="5100407" y="2209800"/>
              <a:chExt cx="3384299" cy="3734594"/>
            </a:xfrm>
          </p:grpSpPr>
          <p:cxnSp>
            <p:nvCxnSpPr>
              <p:cNvPr id="25613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5495996" y="4724400"/>
                <a:ext cx="2439194" cy="794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 type="arrow" w="med" len="med"/>
                <a:tailEnd/>
              </a:ln>
            </p:spPr>
          </p:cxnSp>
          <p:cxnSp>
            <p:nvCxnSpPr>
              <p:cNvPr id="25614" name="Straight Connector 28"/>
              <p:cNvCxnSpPr>
                <a:cxnSpLocks noChangeShapeType="1"/>
              </p:cNvCxnSpPr>
              <p:nvPr/>
            </p:nvCxnSpPr>
            <p:spPr bwMode="auto">
              <a:xfrm rot="5400000">
                <a:off x="46474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5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48760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6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51046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7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3332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8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55618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19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57904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0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60190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1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6248400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2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64762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3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6704806" y="4800600"/>
                <a:ext cx="2286794" cy="79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4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5562600" y="4810991"/>
                <a:ext cx="2743200" cy="1588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625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5562600" y="57150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6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5562600" y="54864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7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5562600" y="52578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8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5562600" y="50292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29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5562600" y="48006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0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5562600" y="45720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562600" y="43434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5562600" y="41148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33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5562600" y="3886200"/>
                <a:ext cx="2514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5" name="TextBox 74"/>
              <p:cNvSpPr txBox="1"/>
              <p:nvPr/>
            </p:nvSpPr>
            <p:spPr>
              <a:xfrm>
                <a:off x="6381424" y="3197165"/>
                <a:ext cx="323826" cy="307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i="1" dirty="0">
                    <a:solidFill>
                      <a:srgbClr val="000000"/>
                    </a:solidFill>
                    <a:latin typeface="Arial"/>
                  </a:rPr>
                  <a:t>ct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10088" y="4876637"/>
                <a:ext cx="274618" cy="3079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i="1" dirty="0">
                    <a:solidFill>
                      <a:srgbClr val="000000"/>
                    </a:solidFill>
                    <a:latin typeface="Arial"/>
                  </a:rPr>
                  <a:t>x</a:t>
                </a:r>
              </a:p>
            </p:txBody>
          </p:sp>
          <p:cxnSp>
            <p:nvCxnSpPr>
              <p:cNvPr id="25636" name="Straight Connector 1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715000" y="3754582"/>
                <a:ext cx="2057400" cy="205740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637" name="Straight Connector 111"/>
              <p:cNvCxnSpPr>
                <a:cxnSpLocks noChangeShapeType="1"/>
              </p:cNvCxnSpPr>
              <p:nvPr/>
            </p:nvCxnSpPr>
            <p:spPr bwMode="auto">
              <a:xfrm rot="16200000" flipH="1">
                <a:off x="5715000" y="3810000"/>
                <a:ext cx="2057400" cy="205740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25638" name="Group 115"/>
              <p:cNvGrpSpPr>
                <a:grpSpLocks/>
              </p:cNvGrpSpPr>
              <p:nvPr/>
            </p:nvGrpSpPr>
            <p:grpSpPr bwMode="auto">
              <a:xfrm rot="10800000">
                <a:off x="6557912" y="3225569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17" name="Arc 116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Arc 117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aphicFrame>
            <p:nvGraphicFramePr>
              <p:cNvPr id="25602" name="Object 3"/>
              <p:cNvGraphicFramePr>
                <a:graphicFrameLocks noChangeAspect="1"/>
              </p:cNvGraphicFramePr>
              <p:nvPr/>
            </p:nvGraphicFramePr>
            <p:xfrm>
              <a:off x="6000750" y="2667000"/>
              <a:ext cx="1568450" cy="341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711" name="Equation" r:id="rId6" imgW="927000" imgH="203040" progId="Equation.3">
                      <p:embed/>
                    </p:oleObj>
                  </mc:Choice>
                  <mc:Fallback>
                    <p:oleObj name="Equation" r:id="rId6" imgW="9270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00750" y="2667000"/>
                            <a:ext cx="1568450" cy="341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639" name="Group 118"/>
              <p:cNvGrpSpPr>
                <a:grpSpLocks/>
              </p:cNvGrpSpPr>
              <p:nvPr/>
            </p:nvGrpSpPr>
            <p:grpSpPr bwMode="auto">
              <a:xfrm rot="-5400000">
                <a:off x="6907741" y="3642216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20" name="Arc 119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Arc 120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40" name="Group 121"/>
              <p:cNvGrpSpPr>
                <a:grpSpLocks/>
              </p:cNvGrpSpPr>
              <p:nvPr/>
            </p:nvGrpSpPr>
            <p:grpSpPr bwMode="auto">
              <a:xfrm rot="5400000">
                <a:off x="6130637" y="3594247"/>
                <a:ext cx="370087" cy="2430547"/>
                <a:chOff x="6519813" y="3905343"/>
                <a:chExt cx="370087" cy="2430547"/>
              </a:xfrm>
            </p:grpSpPr>
            <p:sp>
              <p:nvSpPr>
                <p:cNvPr id="123" name="Arc 122"/>
                <p:cNvSpPr/>
                <p:nvPr/>
              </p:nvSpPr>
              <p:spPr bwMode="auto">
                <a:xfrm rot="2733071">
                  <a:off x="5489583" y="4935573"/>
                  <a:ext cx="2430547" cy="37008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4" name="Arc 123"/>
                <p:cNvSpPr/>
                <p:nvPr/>
              </p:nvSpPr>
              <p:spPr bwMode="auto">
                <a:xfrm rot="18864171" flipH="1">
                  <a:off x="5632380" y="4967175"/>
                  <a:ext cx="2166874" cy="26258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41" name="TextBox 125"/>
              <p:cNvSpPr txBox="1">
                <a:spLocks noChangeArrowheads="1"/>
              </p:cNvSpPr>
              <p:nvPr/>
            </p:nvSpPr>
            <p:spPr bwMode="auto">
              <a:xfrm>
                <a:off x="5943306" y="2209800"/>
                <a:ext cx="1183762" cy="369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Minkowski</a:t>
                </a:r>
              </a:p>
            </p:txBody>
          </p:sp>
        </p:grpSp>
      </p:grp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 rot="5400000" flipH="1" flipV="1">
            <a:off x="6629400" y="4343400"/>
            <a:ext cx="533400" cy="38100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630865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Minkowskiruimte: causale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structuur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42275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881063" y="2362200"/>
            <a:ext cx="2036762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tijdachtig: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negatief</a:t>
            </a:r>
          </a:p>
        </p:txBody>
      </p:sp>
      <p:sp>
        <p:nvSpPr>
          <p:cNvPr id="70662" name="TextBox 8"/>
          <p:cNvSpPr txBox="1">
            <a:spLocks noChangeArrowheads="1"/>
          </p:cNvSpPr>
          <p:nvPr/>
        </p:nvSpPr>
        <p:spPr bwMode="auto">
          <a:xfrm>
            <a:off x="3810000" y="2384425"/>
            <a:ext cx="1693863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lichtachtig: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</p:txBody>
      </p:sp>
      <p:sp>
        <p:nvSpPr>
          <p:cNvPr id="70663" name="TextBox 9"/>
          <p:cNvSpPr txBox="1">
            <a:spLocks noChangeArrowheads="1"/>
          </p:cNvSpPr>
          <p:nvPr/>
        </p:nvSpPr>
        <p:spPr bwMode="auto">
          <a:xfrm>
            <a:off x="4281488" y="3887788"/>
            <a:ext cx="2266950" cy="338137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ruimteachtig: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ds</a:t>
            </a:r>
            <a:r>
              <a:rPr lang="en-US" sz="16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positief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3124200"/>
            <a:ext cx="968375" cy="338138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toekomst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300663"/>
            <a:ext cx="917575" cy="338137"/>
          </a:xfrm>
          <a:prstGeom prst="rect">
            <a:avLst/>
          </a:prstGeom>
          <a:solidFill>
            <a:srgbClr val="FEFCA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verleden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4953000"/>
            <a:ext cx="472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Binnen de lichtkegel kunnen gebeurtenissen causaal verbonden zijn met gebeurtenis P.</a:t>
            </a:r>
          </a:p>
          <a:p>
            <a:endParaRPr lang="en-US" sz="16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 buiten kan geen causaal verband bestaan.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1981200" y="4343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375638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3135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                                                                                        met lorentzfactor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Tijddilatatie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invariante lijnelement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W1: twee gebeurtenissen op dezelfde plaats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144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W2: meet tijdverschil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Snelheid tussen waarnemers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4659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Tijddilatatie is geometrisch effect in 4D ruimtetijd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145088"/>
            <a:ext cx="861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Tijd tussen twee gebeurtenissen verstrijkt het snelst voor een waarnemer die in rust is ten opzichte van deze gebeurtenissen: eigentijd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0765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828800"/>
            <a:ext cx="2714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27263"/>
            <a:ext cx="214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030538"/>
            <a:ext cx="3695700" cy="590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087688"/>
            <a:ext cx="1295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0563" y="3903663"/>
            <a:ext cx="762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2" grpId="0"/>
      <p:bldP spid="13" grpId="0"/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3538538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Lat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passeert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O’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              )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Lorentzcontractie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invariante lijnelement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Kies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>
                <a:latin typeface="Calibri" pitchFamily="34" charset="0"/>
                <a:cs typeface="Calibri" pitchFamily="34" charset="0"/>
              </a:rPr>
              <a:t>-as als bewegingsrichting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2144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4452938"/>
            <a:ext cx="838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O beweegt met de lat mee: lengte lat is </a:t>
            </a:r>
            <a:r>
              <a:rPr lang="en-US" i="1">
                <a:latin typeface="Calibri" pitchFamily="34" charset="0"/>
                <a:cs typeface="Calibri" pitchFamily="34" charset="0"/>
              </a:rPr>
              <a:t>L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5443538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hebben te maken met tijddilatatie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59769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Invullen levert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1389063"/>
            <a:ext cx="29003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2160588"/>
            <a:ext cx="35052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0975" y="3567113"/>
            <a:ext cx="7493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868738"/>
            <a:ext cx="19812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7625" y="3579813"/>
            <a:ext cx="914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393065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757738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Voor hem vinden de twee gebeurtenissen (passeren van begin en eind van de lat bij O’) op verschillende tijden, gescheiden door 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6088" y="5103813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6063" y="5497513"/>
            <a:ext cx="11525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5900738"/>
            <a:ext cx="2171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IJL-RECHTS 26"/>
          <p:cNvSpPr>
            <a:spLocks noChangeArrowheads="1"/>
          </p:cNvSpPr>
          <p:nvPr/>
        </p:nvSpPr>
        <p:spPr bwMode="auto">
          <a:xfrm>
            <a:off x="4495800" y="60340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pSp>
        <p:nvGrpSpPr>
          <p:cNvPr id="2" name="Groep 29"/>
          <p:cNvGrpSpPr>
            <a:grpSpLocks/>
          </p:cNvGrpSpPr>
          <p:nvPr/>
        </p:nvGrpSpPr>
        <p:grpSpPr bwMode="auto">
          <a:xfrm>
            <a:off x="5334000" y="5976938"/>
            <a:ext cx="914400" cy="381000"/>
            <a:chOff x="6858000" y="4953000"/>
            <a:chExt cx="914400" cy="381000"/>
          </a:xfrm>
        </p:grpSpPr>
        <p:sp>
          <p:nvSpPr>
            <p:cNvPr id="29" name="Rechthoek 28"/>
            <p:cNvSpPr/>
            <p:nvPr/>
          </p:nvSpPr>
          <p:spPr bwMode="auto">
            <a:xfrm>
              <a:off x="6858000" y="4953000"/>
              <a:ext cx="9144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  <p:pic>
          <p:nvPicPr>
            <p:cNvPr id="47131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05445" y="5006196"/>
              <a:ext cx="838200" cy="2759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hteraccolade 30"/>
          <p:cNvSpPr>
            <a:spLocks/>
          </p:cNvSpPr>
          <p:nvPr/>
        </p:nvSpPr>
        <p:spPr bwMode="auto">
          <a:xfrm rot="5400000">
            <a:off x="4076700" y="1943100"/>
            <a:ext cx="152400" cy="1295400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733800" y="2590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O’ beweegt t.o.v. lat</a:t>
            </a:r>
          </a:p>
        </p:txBody>
      </p:sp>
      <p:sp>
        <p:nvSpPr>
          <p:cNvPr id="33" name="Rechteraccolade 32"/>
          <p:cNvSpPr>
            <a:spLocks/>
          </p:cNvSpPr>
          <p:nvPr/>
        </p:nvSpPr>
        <p:spPr bwMode="auto">
          <a:xfrm rot="5400000">
            <a:off x="2530475" y="1943100"/>
            <a:ext cx="152400" cy="1295400"/>
          </a:xfrm>
          <a:prstGeom prst="rightBrace">
            <a:avLst>
              <a:gd name="adj1" fmla="val 8343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187575" y="29067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O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rust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t.o.v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0" y="1389063"/>
            <a:ext cx="0" cy="272573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6" name="Straight Connector 5"/>
          <p:cNvCxnSpPr>
            <a:endCxn id="22" idx="3"/>
          </p:cNvCxnSpPr>
          <p:nvPr/>
        </p:nvCxnSpPr>
        <p:spPr bwMode="auto">
          <a:xfrm>
            <a:off x="6858000" y="4114800"/>
            <a:ext cx="2057400" cy="794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6858000" y="4114800"/>
            <a:ext cx="838200" cy="0"/>
          </a:xfrm>
          <a:prstGeom prst="line">
            <a:avLst/>
          </a:prstGeom>
          <a:noFill/>
          <a:ln w="4445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6705600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0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1400" y="412646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dx=L</a:t>
            </a:r>
            <a:endParaRPr lang="en-US" i="1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7696200" y="1389063"/>
            <a:ext cx="0" cy="2725737"/>
          </a:xfrm>
          <a:prstGeom prst="line">
            <a:avLst/>
          </a:prstGeom>
          <a:noFill/>
          <a:ln w="127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858000" y="1447800"/>
            <a:ext cx="1676400" cy="26670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1" name="TextBox 40"/>
          <p:cNvSpPr txBox="1"/>
          <p:nvPr/>
        </p:nvSpPr>
        <p:spPr>
          <a:xfrm>
            <a:off x="8631348" y="412058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x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134951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c</a:t>
            </a:r>
            <a:r>
              <a:rPr lang="en-US" i="1" dirty="0" err="1" smtClean="0">
                <a:latin typeface="Calibri" panose="020F0502020204030204" pitchFamily="34" charset="0"/>
              </a:rPr>
              <a:t>t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7200" y="13485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anose="020F0502020204030204" pitchFamily="34" charset="0"/>
              </a:rPr>
              <a:t>c</a:t>
            </a:r>
            <a:r>
              <a:rPr lang="en-US" i="1" dirty="0" err="1" smtClean="0">
                <a:latin typeface="Calibri" panose="020F0502020204030204" pitchFamily="34" charset="0"/>
              </a:rPr>
              <a:t>t</a:t>
            </a:r>
            <a:r>
              <a:rPr lang="en-US" i="1" dirty="0" smtClean="0">
                <a:latin typeface="Calibri" panose="020F0502020204030204" pitchFamily="34" charset="0"/>
              </a:rPr>
              <a:t>’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2590800"/>
            <a:ext cx="47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libri" panose="020F0502020204030204" pitchFamily="34" charset="0"/>
              </a:rPr>
              <a:t>cdt</a:t>
            </a:r>
            <a:endParaRPr lang="en-US" i="1" dirty="0">
              <a:latin typeface="Calibri" panose="020F05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6855641" y="2780866"/>
            <a:ext cx="1069159" cy="0"/>
          </a:xfrm>
          <a:prstGeom prst="line">
            <a:avLst/>
          </a:prstGeom>
          <a:noFill/>
          <a:ln w="127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52" name="TextBox 51"/>
          <p:cNvSpPr txBox="1"/>
          <p:nvPr/>
        </p:nvSpPr>
        <p:spPr>
          <a:xfrm>
            <a:off x="7467600" y="3364468"/>
            <a:ext cx="1388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alibri" panose="020F0502020204030204" pitchFamily="34" charset="0"/>
              </a:rPr>
              <a:t>dt</a:t>
            </a:r>
            <a:r>
              <a:rPr lang="en-US" i="1" dirty="0" smtClean="0">
                <a:latin typeface="Calibri" panose="020F0502020204030204" pitchFamily="34" charset="0"/>
              </a:rPr>
              <a:t>’=L’/v=</a:t>
            </a:r>
            <a:r>
              <a:rPr lang="en-US" i="1" dirty="0" err="1" smtClean="0">
                <a:latin typeface="Calibri" panose="020F0502020204030204" pitchFamily="34" charset="0"/>
              </a:rPr>
              <a:t>dt</a:t>
            </a:r>
            <a:r>
              <a:rPr lang="en-US" i="1" dirty="0" smtClean="0">
                <a:latin typeface="Calibri" panose="020F0502020204030204" pitchFamily="34" charset="0"/>
              </a:rPr>
              <a:t>/</a:t>
            </a:r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30" name="Right Brace 29"/>
          <p:cNvSpPr/>
          <p:nvPr/>
        </p:nvSpPr>
        <p:spPr bwMode="auto">
          <a:xfrm rot="1955662">
            <a:off x="7280370" y="2749426"/>
            <a:ext cx="217425" cy="1563626"/>
          </a:xfrm>
          <a:prstGeom prst="rightBrace">
            <a:avLst/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2" grpId="0"/>
      <p:bldP spid="13" grpId="0"/>
      <p:bldP spid="15" grpId="0"/>
      <p:bldP spid="20" grpId="0"/>
      <p:bldP spid="21" grpId="0"/>
      <p:bldP spid="22" grpId="0"/>
      <p:bldP spid="23" grpId="0"/>
      <p:bldP spid="27" grpId="0" animBg="1"/>
      <p:bldP spid="31" grpId="0" animBg="1"/>
      <p:bldP spid="32" grpId="0"/>
      <p:bldP spid="33" grpId="0" animBg="1"/>
      <p:bldP spid="34" grpId="0"/>
      <p:bldP spid="9" grpId="0"/>
      <p:bldP spid="36" grpId="0"/>
      <p:bldP spid="41" grpId="0"/>
      <p:bldP spid="42" grpId="0"/>
      <p:bldP spid="43" grpId="0"/>
      <p:bldP spid="45" grpId="0"/>
      <p:bldP spid="5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3088" y="4800600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48131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4813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3851275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Invullen levert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Minkowski meetkunde: het invariante lijnelement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7637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Welke transformaties laten dit element invariant?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89063"/>
            <a:ext cx="29003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42021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73275"/>
            <a:ext cx="4591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Translaties</a:t>
            </a: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408238"/>
            <a:ext cx="609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2754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Rotaties, bijvoorbeeld</a:t>
            </a: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773363"/>
            <a:ext cx="22479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81000" y="3516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Schrijf</a:t>
            </a:r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5375" y="3552825"/>
            <a:ext cx="3476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886200"/>
            <a:ext cx="4910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260850"/>
            <a:ext cx="5010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81000" y="305911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is een rotatie rond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 (met </a:t>
            </a:r>
            <a:r>
              <a:rPr lang="en-US" i="1">
                <a:latin typeface="Calibri" pitchFamily="34" charset="0"/>
                <a:cs typeface="Calibri" pitchFamily="34" charset="0"/>
              </a:rPr>
              <a:t>t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 constant, terwijl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y</a:t>
            </a:r>
            <a:r>
              <a:rPr lang="en-US">
                <a:latin typeface="Calibri" pitchFamily="34" charset="0"/>
                <a:cs typeface="Calibri" pitchFamily="34" charset="0"/>
              </a:rPr>
              <a:t> mengen)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1000" y="4659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Rotatie rond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grpSp>
        <p:nvGrpSpPr>
          <p:cNvPr id="2" name="Groep 29"/>
          <p:cNvGrpSpPr>
            <a:grpSpLocks/>
          </p:cNvGrpSpPr>
          <p:nvPr/>
        </p:nvGrpSpPr>
        <p:grpSpPr bwMode="auto">
          <a:xfrm>
            <a:off x="2743200" y="4800600"/>
            <a:ext cx="4038600" cy="1219200"/>
            <a:chOff x="2743200" y="4800600"/>
            <a:chExt cx="4038600" cy="1219200"/>
          </a:xfrm>
        </p:grpSpPr>
        <p:pic>
          <p:nvPicPr>
            <p:cNvPr id="48155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3457" y="4823078"/>
              <a:ext cx="3962400" cy="116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hthoek 51"/>
            <p:cNvSpPr/>
            <p:nvPr/>
          </p:nvSpPr>
          <p:spPr bwMode="auto">
            <a:xfrm>
              <a:off x="2743200" y="4800600"/>
              <a:ext cx="4038600" cy="1219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</p:grp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81000" y="61833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Evenzo voor rotaties rond de </a:t>
            </a:r>
            <a:r>
              <a:rPr lang="en-US" i="1">
                <a:latin typeface="Calibri" pitchFamily="34" charset="0"/>
                <a:cs typeface="Calibri" pitchFamily="34" charset="0"/>
              </a:rPr>
              <a:t>x- </a:t>
            </a:r>
            <a:r>
              <a:rPr lang="en-US">
                <a:latin typeface="Calibri" pitchFamily="34" charset="0"/>
                <a:cs typeface="Calibri" pitchFamily="34" charset="0"/>
              </a:rPr>
              <a:t>en</a:t>
            </a:r>
            <a:r>
              <a:rPr lang="en-US" i="1">
                <a:latin typeface="Calibri" pitchFamily="34" charset="0"/>
                <a:cs typeface="Calibri" pitchFamily="34" charset="0"/>
              </a:rPr>
              <a:t> y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grpSp>
        <p:nvGrpSpPr>
          <p:cNvPr id="3" name="Groep 28"/>
          <p:cNvGrpSpPr>
            <a:grpSpLocks/>
          </p:cNvGrpSpPr>
          <p:nvPr/>
        </p:nvGrpSpPr>
        <p:grpSpPr bwMode="auto">
          <a:xfrm>
            <a:off x="7391400" y="3941763"/>
            <a:ext cx="1543050" cy="561975"/>
            <a:chOff x="7391400" y="3941154"/>
            <a:chExt cx="1543373" cy="563183"/>
          </a:xfrm>
        </p:grpSpPr>
        <p:pic>
          <p:nvPicPr>
            <p:cNvPr id="48152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91400" y="3941154"/>
              <a:ext cx="1543373" cy="19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3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50347" y="4133002"/>
              <a:ext cx="1476555" cy="19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4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20796" y="4337649"/>
              <a:ext cx="54909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/>
      <p:bldP spid="38" grpId="0"/>
      <p:bldP spid="40" grpId="0"/>
      <p:bldP spid="43" grpId="0"/>
      <p:bldP spid="47" grpId="0"/>
      <p:bldP spid="48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Lorentztransformaties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49155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4915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1000" y="28194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Invullen levert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Welke transformaties laten dit element invariant?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37338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6363"/>
            <a:ext cx="45910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Boost, bijvoorbeeld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Schrijf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Neem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boost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>
                <a:latin typeface="Calibri" pitchFamily="34" charset="0"/>
                <a:cs typeface="Calibri" pitchFamily="34" charset="0"/>
              </a:rPr>
              <a:t>-as (met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z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constant,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terwijl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1000" y="4191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81000" y="5715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Evenzo voor boosts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x- </a:t>
            </a:r>
            <a:r>
              <a:rPr lang="en-US">
                <a:latin typeface="Calibri" pitchFamily="34" charset="0"/>
                <a:cs typeface="Calibri" pitchFamily="34" charset="0"/>
              </a:rPr>
              <a:t>en</a:t>
            </a:r>
            <a:r>
              <a:rPr lang="en-US" i="1">
                <a:latin typeface="Calibri" pitchFamily="34" charset="0"/>
                <a:cs typeface="Calibri" pitchFamily="34" charset="0"/>
              </a:rPr>
              <a:t> y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8" y="1770063"/>
            <a:ext cx="29718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2468563"/>
            <a:ext cx="39433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7700" y="2849563"/>
            <a:ext cx="48529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61"/>
          <p:cNvGrpSpPr>
            <a:grpSpLocks/>
          </p:cNvGrpSpPr>
          <p:nvPr/>
        </p:nvGrpSpPr>
        <p:grpSpPr bwMode="auto">
          <a:xfrm>
            <a:off x="7361238" y="2895600"/>
            <a:ext cx="1735137" cy="682625"/>
            <a:chOff x="7361208" y="2895600"/>
            <a:chExt cx="1735836" cy="682026"/>
          </a:xfrm>
        </p:grpSpPr>
        <p:pic>
          <p:nvPicPr>
            <p:cNvPr id="49175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2895600"/>
              <a:ext cx="1409700" cy="17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6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74064" y="3089694"/>
              <a:ext cx="1693736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7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61208" y="3265098"/>
              <a:ext cx="1735836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8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02106" y="3434751"/>
              <a:ext cx="388247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1938" y="3792538"/>
            <a:ext cx="5867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64"/>
          <p:cNvGrpSpPr>
            <a:grpSpLocks/>
          </p:cNvGrpSpPr>
          <p:nvPr/>
        </p:nvGrpSpPr>
        <p:grpSpPr bwMode="auto">
          <a:xfrm>
            <a:off x="2743200" y="4484688"/>
            <a:ext cx="4191000" cy="1066800"/>
            <a:chOff x="2743200" y="4953000"/>
            <a:chExt cx="4191000" cy="1066800"/>
          </a:xfrm>
        </p:grpSpPr>
        <p:sp>
          <p:nvSpPr>
            <p:cNvPr id="52" name="Rechthoek 51"/>
            <p:cNvSpPr/>
            <p:nvPr/>
          </p:nvSpPr>
          <p:spPr bwMode="auto">
            <a:xfrm>
              <a:off x="2743200" y="4953000"/>
              <a:ext cx="41910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nl-NL">
                <a:cs typeface="+mn-cs"/>
              </a:endParaRPr>
            </a:p>
          </p:txBody>
        </p:sp>
        <p:pic>
          <p:nvPicPr>
            <p:cNvPr id="49174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06826" y="4983192"/>
              <a:ext cx="4110121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381000" y="6030913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Wat is die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hyperbolische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hoek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</a:t>
            </a:r>
            <a:r>
              <a:rPr lang="en-US" dirty="0">
                <a:latin typeface="Calibri" pitchFamily="34" charset="0"/>
                <a:cs typeface="Calibri" pitchFamily="34" charset="0"/>
                <a:sym typeface="Symbol" pitchFamily="18" charset="2"/>
              </a:rPr>
              <a:t>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815053" y="4560888"/>
            <a:ext cx="228600" cy="163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27498" y="5283133"/>
            <a:ext cx="228600" cy="163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9" name="Picture 24"/>
          <p:cNvPicPr>
            <a:picLocks noChangeAspect="1" noChangeArrowheads="1"/>
          </p:cNvPicPr>
          <p:nvPr/>
        </p:nvPicPr>
        <p:blipFill rotWithShape="1">
          <a:blip r:embed="rId11" cstate="print"/>
          <a:srcRect l="11269" t="-1" r="78341" b="-10236"/>
          <a:stretch/>
        </p:blipFill>
        <p:spPr bwMode="auto">
          <a:xfrm>
            <a:off x="4441798" y="4509344"/>
            <a:ext cx="609600" cy="29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929353" y="5265737"/>
            <a:ext cx="691421" cy="217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0" name="Picture 24"/>
          <p:cNvPicPr>
            <a:picLocks noChangeAspect="1" noChangeArrowheads="1"/>
          </p:cNvPicPr>
          <p:nvPr/>
        </p:nvPicPr>
        <p:blipFill rotWithShape="1">
          <a:blip r:embed="rId11" cstate="print"/>
          <a:srcRect l="11269" t="-1" r="78341" b="-10236"/>
          <a:stretch/>
        </p:blipFill>
        <p:spPr bwMode="auto">
          <a:xfrm>
            <a:off x="6069949" y="5210095"/>
            <a:ext cx="609600" cy="29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 rotWithShape="1">
          <a:blip r:embed="rId11" cstate="print"/>
          <a:srcRect l="32238" t="2997" r="57849"/>
          <a:stretch/>
        </p:blipFill>
        <p:spPr bwMode="auto">
          <a:xfrm>
            <a:off x="4556098" y="5234188"/>
            <a:ext cx="581628" cy="2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 rotWithShape="1">
          <a:blip r:embed="rId11" cstate="print"/>
          <a:srcRect l="32238" t="2997" r="57849"/>
          <a:stretch/>
        </p:blipFill>
        <p:spPr bwMode="auto">
          <a:xfrm>
            <a:off x="6069949" y="4507468"/>
            <a:ext cx="581628" cy="2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4" grpId="0"/>
      <p:bldP spid="40" grpId="0"/>
      <p:bldP spid="43" grpId="0"/>
      <p:bldP spid="47" grpId="0"/>
      <p:bldP spid="48" grpId="0"/>
      <p:bldP spid="54" grpId="0"/>
      <p:bldP spid="6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Rapidity</a:t>
            </a:r>
            <a:endParaRPr lang="nl-NL" b="0" kern="120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50179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0180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hadden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32004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Dat is een kwadratische vergelijking in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Neem differentiaalvorm, kies                   en schrijf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81000" y="222091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Kwadrateren, delen door       en vergelijken met tijddilatatie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81000" y="4800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Gebruik de </a:t>
            </a:r>
            <a:r>
              <a:rPr lang="en-US" i="1">
                <a:latin typeface="Calibri" pitchFamily="34" charset="0"/>
                <a:cs typeface="Calibri" pitchFamily="34" charset="0"/>
              </a:rPr>
              <a:t>abc</a:t>
            </a:r>
            <a:r>
              <a:rPr lang="en-US">
                <a:latin typeface="Calibri" pitchFamily="34" charset="0"/>
                <a:cs typeface="Calibri" pitchFamily="34" charset="0"/>
              </a:rPr>
              <a:t>-formule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81000" y="53340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Ook geldt</a:t>
            </a:r>
          </a:p>
        </p:txBody>
      </p: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22363"/>
            <a:ext cx="5867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38" y="1512888"/>
            <a:ext cx="9286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5763" y="1811338"/>
            <a:ext cx="2992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Rechte verbindingslijn 29"/>
          <p:cNvCxnSpPr>
            <a:cxnSpLocks noChangeShapeType="1"/>
          </p:cNvCxnSpPr>
          <p:nvPr/>
        </p:nvCxnSpPr>
        <p:spPr bwMode="auto">
          <a:xfrm>
            <a:off x="1752600" y="1406525"/>
            <a:ext cx="2590800" cy="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590800"/>
            <a:ext cx="480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257425"/>
            <a:ext cx="3000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IJL-RECHTS 32"/>
          <p:cNvSpPr>
            <a:spLocks noChangeArrowheads="1"/>
          </p:cNvSpPr>
          <p:nvPr/>
        </p:nvSpPr>
        <p:spPr bwMode="auto">
          <a:xfrm>
            <a:off x="1095375" y="2708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2173288"/>
            <a:ext cx="7048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1463" y="3222625"/>
            <a:ext cx="1857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3657600"/>
            <a:ext cx="53276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4751388"/>
            <a:ext cx="51054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5638800"/>
            <a:ext cx="3810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PIJL-RECHTS 38"/>
          <p:cNvSpPr>
            <a:spLocks noChangeArrowheads="1"/>
          </p:cNvSpPr>
          <p:nvPr/>
        </p:nvSpPr>
        <p:spPr bwMode="auto">
          <a:xfrm>
            <a:off x="4114800" y="5867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11725" y="5486400"/>
            <a:ext cx="4038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81000" y="3690938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latin typeface="Calibri" pitchFamily="34" charset="0"/>
                <a:cs typeface="Calibri" pitchFamily="34" charset="0"/>
              </a:rPr>
              <a:t>Manipuleer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40" grpId="0"/>
      <p:bldP spid="43" grpId="0"/>
      <p:bldP spid="48" grpId="0"/>
      <p:bldP spid="54" grpId="0"/>
      <p:bldP spid="33" grpId="0" animBg="1"/>
      <p:bldP spid="39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Bewegende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waarnemers</a:t>
            </a:r>
            <a:endParaRPr lang="en-US" b="0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914400" y="2057400"/>
          <a:ext cx="1568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4" name="Equation" r:id="rId4" imgW="927000" imgH="203040" progId="Equation.3">
                  <p:embed/>
                </p:oleObj>
              </mc:Choice>
              <mc:Fallback>
                <p:oleObj name="Equation" r:id="rId4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15684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2895600" y="1944688"/>
          <a:ext cx="14620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5" name="Equation" r:id="rId6" imgW="952200" imgH="634680" progId="Equation.3">
                  <p:embed/>
                </p:oleObj>
              </mc:Choice>
              <mc:Fallback>
                <p:oleObj name="Equation" r:id="rId6" imgW="952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44688"/>
                        <a:ext cx="1462088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8" name="Picture 10" descr="C:\Users\jo\Desktop\Ax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276600"/>
            <a:ext cx="4217988" cy="3246438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876800" y="3733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b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876800" y="41148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schaal op de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’=1 en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g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76800" y="4691063"/>
            <a:ext cx="411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ct’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b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876800" y="50546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Voor de schaal op de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 as: stel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’=1 en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’=0. Dan volgt </a:t>
            </a:r>
            <a:r>
              <a:rPr lang="en-US" sz="16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ct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1600">
                <a:solidFill>
                  <a:srgbClr val="000000"/>
                </a:solidFill>
                <a:cs typeface="Calibri" pitchFamily="34" charset="0"/>
              </a:rPr>
              <a:t>g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6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5" descr="C:\Users\jo\Desktop\Animated_Lorentz_Transformatio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57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0274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83571-C455-4D26-97D4-CEB9B3828855}" type="slidenum">
              <a:rPr lang="en-US"/>
              <a:pPr>
                <a:defRPr/>
              </a:pPr>
              <a:t>3</a:t>
            </a:fld>
            <a:endParaRPr lang="en-US">
              <a:latin typeface="Times" pitchFamily="18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Relatieve beweging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609600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Einstein 1905: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Alle natuurwetten blijven dezelfde (zijn invariant) voor alle waarnemers die eenparig rechtlijnig t.o.v. elkaar bewegen.</a:t>
            </a:r>
          </a:p>
          <a:p>
            <a:pPr eaLnBrk="0" hangingPunct="0"/>
            <a:endParaRPr lang="en-US" i="1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De lichtsnelheid is invariant – heeft voor alle waarnemers dezelfde waarde.</a:t>
            </a:r>
          </a:p>
        </p:txBody>
      </p:sp>
      <p:pic>
        <p:nvPicPr>
          <p:cNvPr id="44038" name="Picture 4" descr="C:\Documents and Settings\Jo\Desktop\Einste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50" y="3657600"/>
            <a:ext cx="2432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9" name="Group 9"/>
          <p:cNvGrpSpPr>
            <a:grpSpLocks/>
          </p:cNvGrpSpPr>
          <p:nvPr/>
        </p:nvGrpSpPr>
        <p:grpSpPr bwMode="auto">
          <a:xfrm>
            <a:off x="6553200" y="2438400"/>
            <a:ext cx="2435225" cy="1222375"/>
            <a:chOff x="4128" y="1536"/>
            <a:chExt cx="1534" cy="770"/>
          </a:xfrm>
        </p:grpSpPr>
        <p:pic>
          <p:nvPicPr>
            <p:cNvPr id="44041" name="Picture 7" descr="C:\Documents and Settings\Jo\Desktop\nobel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536"/>
              <a:ext cx="76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4752" y="2073"/>
              <a:ext cx="9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Einstein 1921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03498" name="Text Box 10"/>
          <p:cNvSpPr txBox="1">
            <a:spLocks noChangeArrowheads="1"/>
          </p:cNvSpPr>
          <p:nvPr/>
        </p:nvSpPr>
        <p:spPr bwMode="auto">
          <a:xfrm>
            <a:off x="381000" y="3810000"/>
            <a:ext cx="60960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Inertiaalsysteem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objecten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rechte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lijnen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krachten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werken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Newtons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eerste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wet).</a:t>
            </a:r>
          </a:p>
          <a:p>
            <a:pPr eaLnBrk="0" hangingPunct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Indien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constante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t.o.v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inertiaalsysteem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beweegt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zelf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inertiaalsyteem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Ruimtetijd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van de ART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724400" y="3810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in rust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5061" name="Straight Connector 23"/>
          <p:cNvCxnSpPr>
            <a:cxnSpLocks noChangeShapeType="1"/>
          </p:cNvCxnSpPr>
          <p:nvPr/>
        </p:nvCxnSpPr>
        <p:spPr bwMode="auto">
          <a:xfrm rot="16200000" flipH="1">
            <a:off x="2437606" y="4953794"/>
            <a:ext cx="304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45062" name="Straight Connector 42"/>
          <p:cNvCxnSpPr>
            <a:cxnSpLocks noChangeShapeType="1"/>
          </p:cNvCxnSpPr>
          <p:nvPr/>
        </p:nvCxnSpPr>
        <p:spPr bwMode="auto">
          <a:xfrm>
            <a:off x="3963988" y="6477000"/>
            <a:ext cx="3656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200401" y="5105400"/>
            <a:ext cx="2743200" cy="3175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5064" name="TextBox 49"/>
          <p:cNvSpPr txBox="1">
            <a:spLocks noChangeArrowheads="1"/>
          </p:cNvSpPr>
          <p:nvPr/>
        </p:nvSpPr>
        <p:spPr bwMode="auto">
          <a:xfrm>
            <a:off x="7497763" y="6473825"/>
            <a:ext cx="263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45065" name="TextBox 56"/>
          <p:cNvSpPr txBox="1">
            <a:spLocks noChangeArrowheads="1"/>
          </p:cNvSpPr>
          <p:nvPr/>
        </p:nvSpPr>
        <p:spPr bwMode="auto">
          <a:xfrm>
            <a:off x="3581400" y="32004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ct</a:t>
            </a:r>
          </a:p>
        </p:txBody>
      </p:sp>
      <p:sp>
        <p:nvSpPr>
          <p:cNvPr id="60" name="Freeform 59"/>
          <p:cNvSpPr>
            <a:spLocks noChangeArrowheads="1"/>
          </p:cNvSpPr>
          <p:nvPr/>
        </p:nvSpPr>
        <p:spPr bwMode="auto">
          <a:xfrm>
            <a:off x="4957763" y="4395788"/>
            <a:ext cx="587375" cy="2066925"/>
          </a:xfrm>
          <a:custGeom>
            <a:avLst/>
            <a:gdLst>
              <a:gd name="T0" fmla="*/ 1747 w 587085"/>
              <a:gd name="T1" fmla="*/ 2053993 h 2067790"/>
              <a:gd name="T2" fmla="*/ 54118 w 587085"/>
              <a:gd name="T3" fmla="*/ 1713383 h 2067790"/>
              <a:gd name="T4" fmla="*/ 326418 w 587085"/>
              <a:gd name="T5" fmla="*/ 1372772 h 2067790"/>
              <a:gd name="T6" fmla="*/ 410203 w 587085"/>
              <a:gd name="T7" fmla="*/ 856691 h 2067790"/>
              <a:gd name="T8" fmla="*/ 577778 w 587085"/>
              <a:gd name="T9" fmla="*/ 588331 h 2067790"/>
              <a:gd name="T10" fmla="*/ 493990 w 587085"/>
              <a:gd name="T11" fmla="*/ 258040 h 2067790"/>
              <a:gd name="T12" fmla="*/ 535886 w 587085"/>
              <a:gd name="T13" fmla="*/ 0 h 2067790"/>
              <a:gd name="T14" fmla="*/ 535886 w 587085"/>
              <a:gd name="T15" fmla="*/ 0 h 2067790"/>
              <a:gd name="T16" fmla="*/ 525411 w 587085"/>
              <a:gd name="T17" fmla="*/ 0 h 2067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7085"/>
              <a:gd name="T28" fmla="*/ 0 h 2067790"/>
              <a:gd name="T29" fmla="*/ 587085 w 587085"/>
              <a:gd name="T30" fmla="*/ 2067790 h 2067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7085" h="2067790">
                <a:moveTo>
                  <a:pt x="1731" y="2067790"/>
                </a:moveTo>
                <a:cubicBezTo>
                  <a:pt x="865" y="1953490"/>
                  <a:pt x="0" y="1839190"/>
                  <a:pt x="53686" y="1724890"/>
                </a:cubicBezTo>
                <a:cubicBezTo>
                  <a:pt x="107372" y="1610590"/>
                  <a:pt x="264967" y="1525731"/>
                  <a:pt x="323849" y="1381990"/>
                </a:cubicBezTo>
                <a:cubicBezTo>
                  <a:pt x="382731" y="1238249"/>
                  <a:pt x="365413" y="994063"/>
                  <a:pt x="406977" y="862445"/>
                </a:cubicBezTo>
                <a:cubicBezTo>
                  <a:pt x="448541" y="730827"/>
                  <a:pt x="559377" y="692726"/>
                  <a:pt x="573231" y="592281"/>
                </a:cubicBezTo>
                <a:cubicBezTo>
                  <a:pt x="587085" y="491836"/>
                  <a:pt x="497031" y="358486"/>
                  <a:pt x="490104" y="259772"/>
                </a:cubicBezTo>
                <a:cubicBezTo>
                  <a:pt x="483177" y="161058"/>
                  <a:pt x="531668" y="0"/>
                  <a:pt x="531668" y="0"/>
                </a:cubicBezTo>
                <a:lnTo>
                  <a:pt x="521277" y="0"/>
                </a:lnTo>
              </a:path>
            </a:pathLst>
          </a:cu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562600" y="42338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met willekeurige snelheid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rot="5400000" flipH="1" flipV="1">
            <a:off x="4914900" y="5219700"/>
            <a:ext cx="16002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248400" y="4691063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naar rechts bewegend met constante snelheid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5791200" y="5562600"/>
            <a:ext cx="9144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781800" y="53594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deeltje met lichtsnelheid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64238" y="616267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45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o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1066800"/>
            <a:ext cx="5029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Het belang van </a:t>
            </a:r>
            <a:r>
              <a:rPr lang="en-US" i="1">
                <a:latin typeface="Calibri" pitchFamily="34" charset="0"/>
                <a:cs typeface="Calibri" pitchFamily="34" charset="0"/>
              </a:rPr>
              <a:t>fotonen</a:t>
            </a:r>
            <a:r>
              <a:rPr lang="en-US">
                <a:latin typeface="Calibri" pitchFamily="34" charset="0"/>
                <a:cs typeface="Calibri" pitchFamily="34" charset="0"/>
              </a:rPr>
              <a:t> m.b.t. structuur van ruimte tijd: empirisch vastgestelde </a:t>
            </a:r>
            <a:r>
              <a:rPr lang="en-US" i="1">
                <a:latin typeface="Calibri" pitchFamily="34" charset="0"/>
                <a:cs typeface="Calibri" pitchFamily="34" charset="0"/>
              </a:rPr>
              <a:t>universaliteit van de voortplanting</a:t>
            </a:r>
            <a:r>
              <a:rPr lang="en-US">
                <a:latin typeface="Calibri" pitchFamily="34" charset="0"/>
                <a:cs typeface="Calibri" pitchFamily="34" charset="0"/>
              </a:rPr>
              <a:t> in vacuum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971675"/>
            <a:ext cx="5029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Onafhankelijk van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bewegingstoestand van de bron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golflengte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intensiteit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      polarisatie van EM golven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60" grpId="0" animBg="1"/>
      <p:bldP spid="61" grpId="0"/>
      <p:bldP spid="64" grpId="0"/>
      <p:bldP spid="67" grpId="0"/>
      <p:bldP spid="69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–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dopplerfactor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533400" y="4038600"/>
          <a:ext cx="752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4" imgW="444114" imgH="177646" progId="Equation.3">
                  <p:embed/>
                </p:oleObj>
              </mc:Choice>
              <mc:Fallback>
                <p:oleObj name="Equation" r:id="rId4" imgW="444114" imgH="177646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752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943600" y="29718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2" name="Straight Connector 23"/>
          <p:cNvCxnSpPr>
            <a:cxnSpLocks noChangeShapeType="1"/>
          </p:cNvCxnSpPr>
          <p:nvPr/>
        </p:nvCxnSpPr>
        <p:spPr bwMode="auto">
          <a:xfrm rot="16200000" flipH="1">
            <a:off x="3275806" y="4344194"/>
            <a:ext cx="304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73" name="Straight Connector 42"/>
          <p:cNvCxnSpPr>
            <a:cxnSpLocks noChangeShapeType="1"/>
          </p:cNvCxnSpPr>
          <p:nvPr/>
        </p:nvCxnSpPr>
        <p:spPr bwMode="auto">
          <a:xfrm>
            <a:off x="4802188" y="5867400"/>
            <a:ext cx="3656012" cy="158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151313" y="4305300"/>
            <a:ext cx="2820988" cy="3063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335963" y="5864225"/>
            <a:ext cx="263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419600" y="2590800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ct</a:t>
            </a: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5181600" y="4114800"/>
            <a:ext cx="2362200" cy="11430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391400" y="33528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B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rot="5400000" flipH="1" flipV="1">
            <a:off x="5430838" y="4724400"/>
            <a:ext cx="914400" cy="914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548313" y="534511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45</a:t>
            </a:r>
            <a:r>
              <a:rPr lang="en-US" sz="1600" baseline="30000">
                <a:latin typeface="Calibri" pitchFamily="34" charset="0"/>
                <a:cs typeface="Calibri" pitchFamily="34" charset="0"/>
              </a:rPr>
              <a:t>o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9812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Waarnemers A en B hebben geijkte standaardklokken en lampjes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57200" y="2667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= tijd tussen pulsen van lampje van A, gemeten met de klok van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57200" y="3302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>
                <a:cs typeface="Calibri" pitchFamily="34" charset="0"/>
              </a:rPr>
              <a:t>t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’</a:t>
            </a:r>
            <a:r>
              <a:rPr lang="en-US" sz="1600">
                <a:latin typeface="Calibri" pitchFamily="34" charset="0"/>
                <a:cs typeface="Calibri" pitchFamily="34" charset="0"/>
              </a:rPr>
              <a:t>= tijd tussen pulsen van lampje van A, gemeten met de klok van B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295400" y="40386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met dopplerfactor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k</a:t>
            </a: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5481638" y="3687763"/>
            <a:ext cx="1371600" cy="133985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6629400" y="4191000"/>
          <a:ext cx="752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6" imgW="444114" imgH="177646" progId="Equation.3">
                  <p:embed/>
                </p:oleObj>
              </mc:Choice>
              <mc:Fallback>
                <p:oleObj name="Equation" r:id="rId6" imgW="444114" imgH="17764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752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5254625" y="5213350"/>
          <a:ext cx="21431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8" imgW="126835" imgH="139518" progId="Equation.3">
                  <p:embed/>
                </p:oleObj>
              </mc:Choice>
              <mc:Fallback>
                <p:oleObj name="Equation" r:id="rId8" imgW="126835" imgH="139518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5213350"/>
                        <a:ext cx="214313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5410200" y="5638800"/>
            <a:ext cx="990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6" grpId="0"/>
      <p:bldP spid="80" grpId="0"/>
      <p:bldP spid="83" grpId="0"/>
      <p:bldP spid="87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7200" y="2930525"/>
            <a:ext cx="381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B flitst zijn lampje in Q. Waarnemer A ziet dat in R, op tijd        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7" name="Rectangle 57"/>
          <p:cNvSpPr>
            <a:spLocks noChangeArrowheads="1"/>
          </p:cNvSpPr>
          <p:nvPr/>
        </p:nvSpPr>
        <p:spPr bwMode="auto">
          <a:xfrm>
            <a:off x="1066800" y="6019800"/>
            <a:ext cx="34290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2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–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dopplerfactor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781800" y="13716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771900" y="3771900"/>
            <a:ext cx="5105400" cy="6096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 flipH="1" flipV="1">
            <a:off x="5486400" y="3733800"/>
            <a:ext cx="3200400" cy="243840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7098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B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6172200" y="3733800"/>
            <a:ext cx="1828800" cy="17526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0668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Vanuit punt P bewegen waarnemers A en B ten opzichte van elkaar (constante snelheid v van B tov A)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57200" y="1973263"/>
            <a:ext cx="3733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Lampje van A flitst na tijd </a:t>
            </a:r>
            <a:r>
              <a:rPr lang="en-US" sz="1600" i="1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gemeten met de klok van A (in E)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57200" y="2582863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B ziet de flits van A na tijd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k</a:t>
            </a:r>
            <a:r>
              <a:rPr lang="en-US" sz="1600" i="1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(in Q)</a:t>
            </a: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16200000" flipH="1">
            <a:off x="6507956" y="2240757"/>
            <a:ext cx="1538287" cy="1447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2514600" y="3152775"/>
          <a:ext cx="3921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Equation" r:id="rId4" imgW="253780" imgH="203024" progId="Equation.3">
                  <p:embed/>
                </p:oleObj>
              </mc:Choice>
              <mc:Fallback>
                <p:oleObj name="Equation" r:id="rId4" imgW="253780" imgH="203024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52775"/>
                        <a:ext cx="39211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6148388" y="5715000"/>
          <a:ext cx="214312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5715000"/>
                        <a:ext cx="214312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91200" y="60626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67400" y="5334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80363" y="361632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Q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83313" y="1960563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R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3600" y="3733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</a:t>
            </a:r>
            <a:endParaRPr lang="en-US" sz="1600" i="1" baseline="30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407845">
            <a:off x="5562600" y="3886200"/>
            <a:ext cx="304800" cy="2362200"/>
          </a:xfrm>
          <a:prstGeom prst="leftBrace">
            <a:avLst>
              <a:gd name="adj1" fmla="val 8324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249863" y="4800600"/>
          <a:ext cx="312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8" imgW="203024" imgH="215713" progId="Equation.3">
                  <p:embed/>
                </p:oleObj>
              </mc:Choice>
              <mc:Fallback>
                <p:oleObj name="Equation" r:id="rId8" imgW="203024" imgH="215713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4800600"/>
                        <a:ext cx="312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eft Brace 41"/>
          <p:cNvSpPr>
            <a:spLocks/>
          </p:cNvSpPr>
          <p:nvPr/>
        </p:nvSpPr>
        <p:spPr bwMode="auto">
          <a:xfrm rot="395734">
            <a:off x="5013325" y="2057400"/>
            <a:ext cx="304800" cy="4267200"/>
          </a:xfrm>
          <a:prstGeom prst="leftBrace">
            <a:avLst>
              <a:gd name="adj1" fmla="val 8361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4533900" y="3913188"/>
          <a:ext cx="390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10" imgW="253780" imgH="203024" progId="Equation.3">
                  <p:embed/>
                </p:oleObj>
              </mc:Choice>
              <mc:Fallback>
                <p:oleObj name="Equation" r:id="rId10" imgW="253780" imgH="203024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913188"/>
                        <a:ext cx="3905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7648575" y="5240338"/>
          <a:ext cx="3127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12" imgW="202936" imgH="177569" progId="Equation.3">
                  <p:embed/>
                </p:oleObj>
              </mc:Choice>
              <mc:Fallback>
                <p:oleObj name="Equation" r:id="rId12" imgW="202936" imgH="177569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240338"/>
                        <a:ext cx="312738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ight Brace 44"/>
          <p:cNvSpPr>
            <a:spLocks/>
          </p:cNvSpPr>
          <p:nvPr/>
        </p:nvSpPr>
        <p:spPr bwMode="auto">
          <a:xfrm rot="2251653">
            <a:off x="7204075" y="3646488"/>
            <a:ext cx="304800" cy="3221037"/>
          </a:xfrm>
          <a:prstGeom prst="rightBrace">
            <a:avLst>
              <a:gd name="adj1" fmla="val 831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7200" y="3522663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Afstand van Q tot A: 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(vluchttijd radarpuls x lichtsnelheid)/2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676400" y="4106863"/>
          <a:ext cx="1905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14" imgW="1473200" imgH="419100" progId="Equation.3">
                  <p:embed/>
                </p:oleObj>
              </mc:Choice>
              <mc:Fallback>
                <p:oleObj name="Equation" r:id="rId14" imgW="1473200" imgH="4191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06863"/>
                        <a:ext cx="19050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768350" y="427355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4683125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 is gelijktijdig met Q als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819400" y="4640263"/>
          <a:ext cx="1063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6" imgW="647419" imgH="215806" progId="Equation.3">
                  <p:embed/>
                </p:oleObj>
              </mc:Choice>
              <mc:Fallback>
                <p:oleObj name="Equation" r:id="rId16" imgW="647419" imgH="215806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640263"/>
                        <a:ext cx="10636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33400" y="5089525"/>
          <a:ext cx="13335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18" imgW="812447" imgH="215806" progId="Equation.3">
                  <p:embed/>
                </p:oleObj>
              </mc:Choice>
              <mc:Fallback>
                <p:oleObj name="Equation" r:id="rId18" imgW="812447" imgH="215806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89525"/>
                        <a:ext cx="13335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1992313" y="5086350"/>
          <a:ext cx="1541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20" imgW="939800" imgH="228600" progId="Equation.3">
                  <p:embed/>
                </p:oleObj>
              </mc:Choice>
              <mc:Fallback>
                <p:oleObj name="Equation" r:id="rId20" imgW="939800" imgH="2286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5086350"/>
                        <a:ext cx="154146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569913" y="5524500"/>
          <a:ext cx="17922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22" imgW="1091726" imgH="228501" progId="Equation.3">
                  <p:embed/>
                </p:oleObj>
              </mc:Choice>
              <mc:Fallback>
                <p:oleObj name="Equation" r:id="rId22" imgW="1091726" imgH="228501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5524500"/>
                        <a:ext cx="179228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2649538" y="5372100"/>
          <a:ext cx="15208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24" imgW="926698" imgH="393529" progId="Equation.3">
                  <p:embed/>
                </p:oleObj>
              </mc:Choice>
              <mc:Fallback>
                <p:oleObj name="Equation" r:id="rId24" imgW="926698" imgH="393529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372100"/>
                        <a:ext cx="15208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1143000" y="6064250"/>
          <a:ext cx="3276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26" imgW="2108200" imgH="469900" progId="Equation.3">
                  <p:embed/>
                </p:oleObj>
              </mc:Choice>
              <mc:Fallback>
                <p:oleObj name="Equation" r:id="rId26" imgW="2108200" imgH="4699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64250"/>
                        <a:ext cx="3276600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6508750" y="214471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7966075" y="37099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116638" y="54419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019800" y="62833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6313488" y="386556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1" grpId="0"/>
      <p:bldP spid="80" grpId="0"/>
      <p:bldP spid="87" grpId="0"/>
      <p:bldP spid="88" grpId="0"/>
      <p:bldP spid="89" grpId="0"/>
      <p:bldP spid="28" grpId="0"/>
      <p:bldP spid="32" grpId="0"/>
      <p:bldP spid="33" grpId="0"/>
      <p:bldP spid="38" grpId="0"/>
      <p:bldP spid="40" grpId="0"/>
      <p:bldP spid="41" grpId="0" animBg="1"/>
      <p:bldP spid="42" grpId="0" animBg="1"/>
      <p:bldP spid="45" grpId="0" animBg="1"/>
      <p:bldP spid="47" grpId="0"/>
      <p:bldP spid="49" grpId="0" animBg="1"/>
      <p:bldP spid="50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</p:spPr>
        <p:txBody>
          <a:bodyPr/>
          <a:lstStyle/>
          <a:p>
            <a:pPr>
              <a:defRPr/>
            </a:pPr>
            <a:r>
              <a:rPr lang="en-US" sz="2800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Minkowskiruimte</a:t>
            </a:r>
            <a:r>
              <a:rPr lang="en-US" sz="2800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– </a:t>
            </a:r>
            <a:r>
              <a:rPr lang="en-US" sz="2800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inproduct</a:t>
            </a:r>
            <a:endParaRPr lang="en-US" sz="2800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239000" y="1524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646613" y="1981200"/>
            <a:ext cx="4268788" cy="7635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40665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Definitie: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33400" y="2963863"/>
            <a:ext cx="3505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Afspraak:</a:t>
            </a: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   tijden voor P negatief</a:t>
            </a:r>
          </a:p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   tijden na P positief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6515100" y="1943100"/>
            <a:ext cx="1752600" cy="1676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1449388" y="2346325"/>
          <a:ext cx="21320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4" name="Equation" r:id="rId4" imgW="1307532" imgH="253890" progId="Equation.3">
                  <p:embed/>
                </p:oleObj>
              </mc:Choice>
              <mc:Fallback>
                <p:oleObj name="Equation" r:id="rId4" imgW="1307532" imgH="25389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346325"/>
                        <a:ext cx="21320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7065963" y="838200"/>
            <a:ext cx="1143000" cy="1066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6792913" y="1905000"/>
            <a:ext cx="1404937" cy="4365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lg"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05800" y="1676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Q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465888" y="21764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248400" y="3429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7350" y="650875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+mn-lt"/>
                <a:cs typeface="Arial" pitchFamily="34" charset="0"/>
              </a:rPr>
              <a:t>O</a:t>
            </a:r>
            <a:endParaRPr lang="en-US" sz="1600" i="1" dirty="0">
              <a:latin typeface="+mn-lt"/>
              <a:cs typeface="Arial" pitchFamily="34" charset="0"/>
            </a:endParaRPr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612576">
            <a:off x="6238875" y="2289175"/>
            <a:ext cx="142875" cy="1270000"/>
          </a:xfrm>
          <a:prstGeom prst="leftBrace">
            <a:avLst>
              <a:gd name="adj1" fmla="val 8313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612576">
            <a:off x="6483350" y="773113"/>
            <a:ext cx="142875" cy="1435100"/>
          </a:xfrm>
          <a:prstGeom prst="leftBrace">
            <a:avLst>
              <a:gd name="adj1" fmla="val 827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867400" y="2667000"/>
          <a:ext cx="2587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5" name="Equation" r:id="rId6" imgW="152268" imgH="215713" progId="Equation.3">
                  <p:embed/>
                </p:oleObj>
              </mc:Choice>
              <mc:Fallback>
                <p:oleObj name="Equation" r:id="rId6" imgW="152268" imgH="215713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587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161088" y="1295400"/>
          <a:ext cx="2809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6"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1295400"/>
                        <a:ext cx="2809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439863"/>
            <a:ext cx="3505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We kennen de vector        toe aan de geordende events P en Q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2362200" y="1408113"/>
          <a:ext cx="3540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" name="Equation" r:id="rId10" imgW="253780" imgH="253780" progId="Equation.3">
                  <p:embed/>
                </p:oleObj>
              </mc:Choice>
              <mc:Fallback>
                <p:oleObj name="Equation" r:id="rId10" imgW="253780" imgH="25378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08113"/>
                        <a:ext cx="35401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6754813" y="23002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8170863" y="18637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521450" y="358140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021513" y="8064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04788" y="4516438"/>
            <a:ext cx="1700212" cy="2265362"/>
            <a:chOff x="585355" y="4495800"/>
            <a:chExt cx="1700645" cy="2265218"/>
          </a:xfrm>
        </p:grpSpPr>
        <p:cxnSp>
          <p:nvCxnSpPr>
            <p:cNvPr id="14417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-397" y="5410597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418" name="Oval 50"/>
            <p:cNvSpPr>
              <a:spLocks noChangeArrowheads="1"/>
            </p:cNvSpPr>
            <p:nvPr/>
          </p:nvSpPr>
          <p:spPr bwMode="auto">
            <a:xfrm>
              <a:off x="914400" y="6407728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9" name="TextBox 51"/>
            <p:cNvSpPr txBox="1">
              <a:spLocks noChangeArrowheads="1"/>
            </p:cNvSpPr>
            <p:nvPr/>
          </p:nvSpPr>
          <p:spPr bwMode="auto">
            <a:xfrm>
              <a:off x="655223" y="6422902"/>
              <a:ext cx="533536" cy="338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20" name="Oval 52"/>
            <p:cNvSpPr>
              <a:spLocks noChangeArrowheads="1"/>
            </p:cNvSpPr>
            <p:nvPr/>
          </p:nvSpPr>
          <p:spPr bwMode="auto">
            <a:xfrm>
              <a:off x="1676400" y="5181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21" name="TextBox 53"/>
            <p:cNvSpPr txBox="1">
              <a:spLocks noChangeArrowheads="1"/>
            </p:cNvSpPr>
            <p:nvPr/>
          </p:nvSpPr>
          <p:spPr bwMode="auto">
            <a:xfrm>
              <a:off x="1752464" y="4919635"/>
              <a:ext cx="533536" cy="33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422" name="Straight Connector 54"/>
            <p:cNvCxnSpPr>
              <a:cxnSpLocks noChangeShapeType="1"/>
              <a:endCxn id="14420" idx="3"/>
            </p:cNvCxnSpPr>
            <p:nvPr/>
          </p:nvCxnSpPr>
          <p:spPr bwMode="auto">
            <a:xfrm rot="5400000" flipH="1" flipV="1">
              <a:off x="1028699" y="5263959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423" name="Straight Connector 56"/>
            <p:cNvCxnSpPr>
              <a:cxnSpLocks noChangeShapeType="1"/>
            </p:cNvCxnSpPr>
            <p:nvPr/>
          </p:nvCxnSpPr>
          <p:spPr bwMode="auto">
            <a:xfrm rot="10800000">
              <a:off x="1239982" y="4790210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sp>
          <p:nvSpPr>
            <p:cNvPr id="14424" name="Left Brace 58"/>
            <p:cNvSpPr>
              <a:spLocks/>
            </p:cNvSpPr>
            <p:nvPr/>
          </p:nvSpPr>
          <p:spPr bwMode="auto">
            <a:xfrm rot="-10236669">
              <a:off x="1085769" y="6002586"/>
              <a:ext cx="171647" cy="47976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4" name="Object 8"/>
            <p:cNvGraphicFramePr>
              <a:graphicFrameLocks noChangeAspect="1"/>
            </p:cNvGraphicFramePr>
            <p:nvPr/>
          </p:nvGraphicFramePr>
          <p:xfrm>
            <a:off x="1295400" y="6096000"/>
            <a:ext cx="2587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8" name="Equation" r:id="rId12" imgW="152268" imgH="215713" progId="Equation.3">
                    <p:embed/>
                  </p:oleObj>
                </mc:Choice>
                <mc:Fallback>
                  <p:oleObj name="Equation" r:id="rId12" imgW="152268" imgH="215713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6096000"/>
                          <a:ext cx="2587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25" name="Left Brace 60"/>
            <p:cNvSpPr>
              <a:spLocks/>
            </p:cNvSpPr>
            <p:nvPr/>
          </p:nvSpPr>
          <p:spPr bwMode="auto">
            <a:xfrm rot="612576">
              <a:off x="854281" y="4774808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5" name="Object 9"/>
            <p:cNvGraphicFramePr>
              <a:graphicFrameLocks noChangeAspect="1"/>
            </p:cNvGraphicFramePr>
            <p:nvPr/>
          </p:nvGraphicFramePr>
          <p:xfrm>
            <a:off x="585355" y="5334000"/>
            <a:ext cx="28098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9" name="Equation" r:id="rId13" imgW="164885" imgH="215619" progId="Equation.3">
                    <p:embed/>
                  </p:oleObj>
                </mc:Choice>
                <mc:Fallback>
                  <p:oleObj name="Equation" r:id="rId13" imgW="164885" imgH="215619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355" y="5334000"/>
                          <a:ext cx="28098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6" name="Object 10"/>
            <p:cNvGraphicFramePr>
              <a:graphicFrameLocks noChangeAspect="1"/>
            </p:cNvGraphicFramePr>
            <p:nvPr/>
          </p:nvGraphicFramePr>
          <p:xfrm>
            <a:off x="1524000" y="5715000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0" name="Equation" r:id="rId14" imgW="355292" imgH="203024" progId="Equation.3">
                    <p:embed/>
                  </p:oleObj>
                </mc:Choice>
                <mc:Fallback>
                  <p:oleObj name="Equation" r:id="rId14" imgW="355292" imgH="203024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5715000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1992313" y="4495800"/>
            <a:ext cx="1600200" cy="2232025"/>
            <a:chOff x="2501463" y="4495800"/>
            <a:chExt cx="1599484" cy="2231376"/>
          </a:xfrm>
        </p:grpSpPr>
        <p:cxnSp>
          <p:nvCxnSpPr>
            <p:cNvPr id="14408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19046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409" name="Oval 66"/>
            <p:cNvSpPr>
              <a:spLocks noChangeArrowheads="1"/>
            </p:cNvSpPr>
            <p:nvPr/>
          </p:nvSpPr>
          <p:spPr bwMode="auto">
            <a:xfrm>
              <a:off x="3103418" y="4800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0" name="TextBox 67"/>
            <p:cNvSpPr txBox="1">
              <a:spLocks noChangeArrowheads="1"/>
            </p:cNvSpPr>
            <p:nvPr/>
          </p:nvSpPr>
          <p:spPr bwMode="auto">
            <a:xfrm>
              <a:off x="2894987" y="4495800"/>
              <a:ext cx="534748" cy="33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3491347" y="5728853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12" name="TextBox 69"/>
            <p:cNvSpPr txBox="1">
              <a:spLocks noChangeArrowheads="1"/>
            </p:cNvSpPr>
            <p:nvPr/>
          </p:nvSpPr>
          <p:spPr bwMode="auto">
            <a:xfrm>
              <a:off x="3567786" y="5467068"/>
              <a:ext cx="533161" cy="33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413" name="Straight Connector 76"/>
            <p:cNvCxnSpPr>
              <a:cxnSpLocks noChangeShapeType="1"/>
              <a:endCxn id="14411" idx="3"/>
            </p:cNvCxnSpPr>
            <p:nvPr/>
          </p:nvCxnSpPr>
          <p:spPr bwMode="auto">
            <a:xfrm rot="5400000" flipH="1" flipV="1">
              <a:off x="2843646" y="5811212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414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3054929" y="5337463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sp>
          <p:nvSpPr>
            <p:cNvPr id="14415" name="Left Brace 81"/>
            <p:cNvSpPr>
              <a:spLocks/>
            </p:cNvSpPr>
            <p:nvPr/>
          </p:nvSpPr>
          <p:spPr bwMode="auto">
            <a:xfrm rot="-10236669">
              <a:off x="3179501" y="4867691"/>
              <a:ext cx="171647" cy="47976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1" name="Object 11"/>
            <p:cNvGraphicFramePr>
              <a:graphicFrameLocks noChangeAspect="1"/>
            </p:cNvGraphicFramePr>
            <p:nvPr/>
          </p:nvGraphicFramePr>
          <p:xfrm>
            <a:off x="3418627" y="4952867"/>
            <a:ext cx="280861" cy="361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1" name="Equation" r:id="rId16" imgW="164885" imgH="215619" progId="Equation.3">
                    <p:embed/>
                  </p:oleObj>
                </mc:Choice>
                <mc:Fallback>
                  <p:oleObj name="Equation" r:id="rId16" imgW="164885" imgH="215619" progId="Equation.3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8627" y="4952867"/>
                          <a:ext cx="280861" cy="3618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16" name="Left Brace 84"/>
            <p:cNvSpPr>
              <a:spLocks/>
            </p:cNvSpPr>
            <p:nvPr/>
          </p:nvSpPr>
          <p:spPr bwMode="auto">
            <a:xfrm rot="612576">
              <a:off x="2759281" y="4795590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52" name="Object 12"/>
            <p:cNvGraphicFramePr>
              <a:graphicFrameLocks noChangeAspect="1"/>
            </p:cNvGraphicFramePr>
            <p:nvPr/>
          </p:nvGraphicFramePr>
          <p:xfrm>
            <a:off x="2501463" y="5354388"/>
            <a:ext cx="258646" cy="361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2" name="Equation" r:id="rId18" imgW="152268" imgH="215713" progId="Equation.3">
                    <p:embed/>
                  </p:oleObj>
                </mc:Choice>
                <mc:Fallback>
                  <p:oleObj name="Equation" r:id="rId18" imgW="152268" imgH="215713" progId="Equation.3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463" y="5354388"/>
                          <a:ext cx="258646" cy="3618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3" name="Object 13"/>
            <p:cNvGraphicFramePr>
              <a:graphicFrameLocks noChangeAspect="1"/>
            </p:cNvGraphicFramePr>
            <p:nvPr/>
          </p:nvGraphicFramePr>
          <p:xfrm>
            <a:off x="3200400" y="6059488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3" name="Equation" r:id="rId20" imgW="355292" imgH="203024" progId="Equation.3">
                    <p:embed/>
                  </p:oleObj>
                </mc:Choice>
                <mc:Fallback>
                  <p:oleObj name="Equation" r:id="rId20" imgW="355292" imgH="203024" progId="Equation.3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6059488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589338" y="4495800"/>
            <a:ext cx="1592262" cy="2286000"/>
            <a:chOff x="3436938" y="4495800"/>
            <a:chExt cx="1592262" cy="2286000"/>
          </a:xfrm>
        </p:grpSpPr>
        <p:cxnSp>
          <p:nvCxnSpPr>
            <p:cNvPr id="14402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28190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403" name="Oval 95"/>
            <p:cNvSpPr>
              <a:spLocks noChangeArrowheads="1"/>
            </p:cNvSpPr>
            <p:nvPr/>
          </p:nvSpPr>
          <p:spPr bwMode="auto">
            <a:xfrm>
              <a:off x="3733800" y="642851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4" name="TextBox 96"/>
            <p:cNvSpPr txBox="1">
              <a:spLocks noChangeArrowheads="1"/>
            </p:cNvSpPr>
            <p:nvPr/>
          </p:nvSpPr>
          <p:spPr bwMode="auto">
            <a:xfrm>
              <a:off x="3473450" y="644366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5" name="Oval 97"/>
            <p:cNvSpPr>
              <a:spLocks noChangeArrowheads="1"/>
            </p:cNvSpPr>
            <p:nvPr/>
          </p:nvSpPr>
          <p:spPr bwMode="auto">
            <a:xfrm>
              <a:off x="4017818" y="48006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6" name="TextBox 98"/>
            <p:cNvSpPr txBox="1">
              <a:spLocks noChangeArrowheads="1"/>
            </p:cNvSpPr>
            <p:nvPr/>
          </p:nvSpPr>
          <p:spPr bwMode="auto">
            <a:xfrm>
              <a:off x="4114800" y="4495800"/>
              <a:ext cx="533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07" name="Left Brace 103"/>
            <p:cNvSpPr>
              <a:spLocks/>
            </p:cNvSpPr>
            <p:nvPr/>
          </p:nvSpPr>
          <p:spPr bwMode="auto">
            <a:xfrm rot="612576">
              <a:off x="3673681" y="4795590"/>
              <a:ext cx="144483" cy="1640399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9" name="Object 15"/>
            <p:cNvGraphicFramePr>
              <a:graphicFrameLocks noChangeAspect="1"/>
            </p:cNvGraphicFramePr>
            <p:nvPr/>
          </p:nvGraphicFramePr>
          <p:xfrm>
            <a:off x="3436938" y="5418138"/>
            <a:ext cx="2159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4" name="Equation" r:id="rId22" imgW="126835" imgH="139518" progId="Equation.3">
                    <p:embed/>
                  </p:oleObj>
                </mc:Choice>
                <mc:Fallback>
                  <p:oleObj name="Equation" r:id="rId22" imgW="126835" imgH="139518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938" y="5418138"/>
                          <a:ext cx="2159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0" name="Object 16"/>
            <p:cNvGraphicFramePr>
              <a:graphicFrameLocks noChangeAspect="1"/>
            </p:cNvGraphicFramePr>
            <p:nvPr/>
          </p:nvGraphicFramePr>
          <p:xfrm>
            <a:off x="3975100" y="5465763"/>
            <a:ext cx="105410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5" name="Equation" r:id="rId24" imgW="622030" imgH="228501" progId="Equation.3">
                    <p:embed/>
                  </p:oleObj>
                </mc:Choice>
                <mc:Fallback>
                  <p:oleObj name="Equation" r:id="rId24" imgW="622030" imgH="228501" progId="Equation.3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5100" y="5465763"/>
                          <a:ext cx="1054100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5486400" y="4537075"/>
            <a:ext cx="1676400" cy="2211388"/>
            <a:chOff x="5410200" y="4516582"/>
            <a:chExt cx="1676400" cy="2210594"/>
          </a:xfrm>
        </p:grpSpPr>
        <p:cxnSp>
          <p:nvCxnSpPr>
            <p:cNvPr id="14394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48002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395" name="Oval 109"/>
            <p:cNvSpPr>
              <a:spLocks noChangeArrowheads="1"/>
            </p:cNvSpPr>
            <p:nvPr/>
          </p:nvSpPr>
          <p:spPr bwMode="auto">
            <a:xfrm>
              <a:off x="5811982" y="5908964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96" name="TextBox 110"/>
            <p:cNvSpPr txBox="1">
              <a:spLocks noChangeArrowheads="1"/>
            </p:cNvSpPr>
            <p:nvPr/>
          </p:nvSpPr>
          <p:spPr bwMode="auto">
            <a:xfrm>
              <a:off x="5416550" y="5922602"/>
              <a:ext cx="533400" cy="33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97" name="Oval 111"/>
            <p:cNvSpPr>
              <a:spLocks noChangeArrowheads="1"/>
            </p:cNvSpPr>
            <p:nvPr/>
          </p:nvSpPr>
          <p:spPr bwMode="auto">
            <a:xfrm>
              <a:off x="6477000" y="5202382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98" name="TextBox 112"/>
            <p:cNvSpPr txBox="1">
              <a:spLocks noChangeArrowheads="1"/>
            </p:cNvSpPr>
            <p:nvPr/>
          </p:nvSpPr>
          <p:spPr bwMode="auto">
            <a:xfrm>
              <a:off x="6553200" y="4940293"/>
              <a:ext cx="533400" cy="33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399" name="Straight Connector 113"/>
            <p:cNvCxnSpPr>
              <a:cxnSpLocks noChangeShapeType="1"/>
              <a:endCxn id="14397" idx="3"/>
            </p:cNvCxnSpPr>
            <p:nvPr/>
          </p:nvCxnSpPr>
          <p:spPr bwMode="auto">
            <a:xfrm rot="5400000" flipH="1" flipV="1">
              <a:off x="5829299" y="5284741"/>
              <a:ext cx="676178" cy="641542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400" name="Straight Connector 114"/>
            <p:cNvCxnSpPr>
              <a:cxnSpLocks noChangeShapeType="1"/>
            </p:cNvCxnSpPr>
            <p:nvPr/>
          </p:nvCxnSpPr>
          <p:spPr bwMode="auto">
            <a:xfrm rot="10800000">
              <a:off x="6040582" y="4810992"/>
              <a:ext cx="488374" cy="412173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graphicFrame>
          <p:nvGraphicFramePr>
            <p:cNvPr id="14346" name="Object 17"/>
            <p:cNvGraphicFramePr>
              <a:graphicFrameLocks noChangeAspect="1"/>
            </p:cNvGraphicFramePr>
            <p:nvPr/>
          </p:nvGraphicFramePr>
          <p:xfrm>
            <a:off x="5905500" y="6019800"/>
            <a:ext cx="6477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6" name="Equation" r:id="rId26" imgW="380835" imgH="215806" progId="Equation.3">
                    <p:embed/>
                  </p:oleObj>
                </mc:Choice>
                <mc:Fallback>
                  <p:oleObj name="Equation" r:id="rId26" imgW="380835" imgH="215806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5500" y="6019800"/>
                          <a:ext cx="64770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01" name="Left Brace 117"/>
            <p:cNvSpPr>
              <a:spLocks/>
            </p:cNvSpPr>
            <p:nvPr/>
          </p:nvSpPr>
          <p:spPr bwMode="auto">
            <a:xfrm rot="612576">
              <a:off x="5698995" y="4797203"/>
              <a:ext cx="118415" cy="1144968"/>
            </a:xfrm>
            <a:prstGeom prst="leftBrace">
              <a:avLst>
                <a:gd name="adj1" fmla="val 8326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7" name="Object 18"/>
            <p:cNvGraphicFramePr>
              <a:graphicFrameLocks noChangeAspect="1"/>
            </p:cNvGraphicFramePr>
            <p:nvPr/>
          </p:nvGraphicFramePr>
          <p:xfrm>
            <a:off x="5410200" y="5146964"/>
            <a:ext cx="28098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7" name="Equation" r:id="rId28" imgW="164885" imgH="215619" progId="Equation.3">
                    <p:embed/>
                  </p:oleObj>
                </mc:Choice>
                <mc:Fallback>
                  <p:oleObj name="Equation" r:id="rId28" imgW="164885" imgH="215619" progId="Equation.3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146964"/>
                          <a:ext cx="28098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9"/>
            <p:cNvGraphicFramePr>
              <a:graphicFrameLocks noChangeAspect="1"/>
            </p:cNvGraphicFramePr>
            <p:nvPr/>
          </p:nvGraphicFramePr>
          <p:xfrm>
            <a:off x="6324600" y="5541818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8" name="Equation" r:id="rId29" imgW="355292" imgH="203024" progId="Equation.3">
                    <p:embed/>
                  </p:oleObj>
                </mc:Choice>
                <mc:Fallback>
                  <p:oleObj name="Equation" r:id="rId29" imgW="355292" imgH="203024" progId="Equation.3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5541818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7270750" y="4516438"/>
            <a:ext cx="1873250" cy="2211387"/>
            <a:chOff x="7270173" y="4516582"/>
            <a:chExt cx="1873827" cy="2210594"/>
          </a:xfrm>
        </p:grpSpPr>
        <p:cxnSp>
          <p:nvCxnSpPr>
            <p:cNvPr id="14385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6705203" y="5431379"/>
              <a:ext cx="2210594" cy="381000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14386" name="Oval 123"/>
            <p:cNvSpPr>
              <a:spLocks noChangeArrowheads="1"/>
            </p:cNvSpPr>
            <p:nvPr/>
          </p:nvSpPr>
          <p:spPr bwMode="auto">
            <a:xfrm>
              <a:off x="7762009" y="5638800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87" name="TextBox 124"/>
            <p:cNvSpPr txBox="1">
              <a:spLocks noChangeArrowheads="1"/>
            </p:cNvSpPr>
            <p:nvPr/>
          </p:nvSpPr>
          <p:spPr bwMode="auto">
            <a:xfrm>
              <a:off x="7924424" y="5486196"/>
              <a:ext cx="533564" cy="33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88" name="Oval 125"/>
            <p:cNvSpPr>
              <a:spLocks noChangeArrowheads="1"/>
            </p:cNvSpPr>
            <p:nvPr/>
          </p:nvSpPr>
          <p:spPr bwMode="auto">
            <a:xfrm>
              <a:off x="8620991" y="5375564"/>
              <a:ext cx="76200" cy="76200"/>
            </a:xfrm>
            <a:prstGeom prst="ellipse">
              <a:avLst/>
            </a:prstGeom>
            <a:solidFill>
              <a:schemeClr val="accent2"/>
            </a:solidFill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89" name="TextBox 126"/>
            <p:cNvSpPr txBox="1">
              <a:spLocks noChangeArrowheads="1"/>
            </p:cNvSpPr>
            <p:nvPr/>
          </p:nvSpPr>
          <p:spPr bwMode="auto">
            <a:xfrm>
              <a:off x="8610436" y="5105333"/>
              <a:ext cx="533564" cy="338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Q</a:t>
              </a:r>
              <a:endParaRPr lang="en-US" sz="1600" i="1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390" name="Straight Connector 127"/>
            <p:cNvCxnSpPr>
              <a:cxnSpLocks noChangeShapeType="1"/>
            </p:cNvCxnSpPr>
            <p:nvPr/>
          </p:nvCxnSpPr>
          <p:spPr bwMode="auto">
            <a:xfrm rot="5400000" flipH="1" flipV="1">
              <a:off x="7636739" y="5439256"/>
              <a:ext cx="1062569" cy="1012919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391" name="Straight Connector 128"/>
            <p:cNvCxnSpPr>
              <a:cxnSpLocks noChangeShapeType="1"/>
            </p:cNvCxnSpPr>
            <p:nvPr/>
          </p:nvCxnSpPr>
          <p:spPr bwMode="auto">
            <a:xfrm rot="10800000">
              <a:off x="7945582" y="4810994"/>
              <a:ext cx="741218" cy="599207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</p:cxnSp>
        <p:sp>
          <p:nvSpPr>
            <p:cNvPr id="14392" name="Left Brace 129"/>
            <p:cNvSpPr>
              <a:spLocks/>
            </p:cNvSpPr>
            <p:nvPr/>
          </p:nvSpPr>
          <p:spPr bwMode="auto">
            <a:xfrm rot="11363331" flipH="1">
              <a:off x="7522089" y="5717635"/>
              <a:ext cx="88201" cy="680528"/>
            </a:xfrm>
            <a:prstGeom prst="leftBrace">
              <a:avLst>
                <a:gd name="adj1" fmla="val 8323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3" name="Object 20"/>
            <p:cNvGraphicFramePr>
              <a:graphicFrameLocks noChangeAspect="1"/>
            </p:cNvGraphicFramePr>
            <p:nvPr/>
          </p:nvGraphicFramePr>
          <p:xfrm>
            <a:off x="7270173" y="5805054"/>
            <a:ext cx="2587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9" name="Equation" r:id="rId31" imgW="152268" imgH="215713" progId="Equation.3">
                    <p:embed/>
                  </p:oleObj>
                </mc:Choice>
                <mc:Fallback>
                  <p:oleObj name="Equation" r:id="rId31" imgW="152268" imgH="215713" progId="Equation.3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173" y="5805054"/>
                          <a:ext cx="2587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3" name="Left Brace 131"/>
            <p:cNvSpPr>
              <a:spLocks/>
            </p:cNvSpPr>
            <p:nvPr/>
          </p:nvSpPr>
          <p:spPr bwMode="auto">
            <a:xfrm rot="612576">
              <a:off x="7631611" y="4801543"/>
              <a:ext cx="139383" cy="831488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4344" name="Object 21"/>
            <p:cNvGraphicFramePr>
              <a:graphicFrameLocks noChangeAspect="1"/>
            </p:cNvGraphicFramePr>
            <p:nvPr/>
          </p:nvGraphicFramePr>
          <p:xfrm>
            <a:off x="7356764" y="4973782"/>
            <a:ext cx="28098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0" name="Equation" r:id="rId32" imgW="164885" imgH="215619" progId="Equation.3">
                    <p:embed/>
                  </p:oleObj>
                </mc:Choice>
                <mc:Fallback>
                  <p:oleObj name="Equation" r:id="rId32" imgW="164885" imgH="215619" progId="Equation.3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6764" y="4973782"/>
                          <a:ext cx="28098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22"/>
            <p:cNvGraphicFramePr>
              <a:graphicFrameLocks noChangeAspect="1"/>
            </p:cNvGraphicFramePr>
            <p:nvPr/>
          </p:nvGraphicFramePr>
          <p:xfrm>
            <a:off x="8153400" y="6096000"/>
            <a:ext cx="601663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1" name="Equation" r:id="rId33" imgW="355292" imgH="203024" progId="Equation.3">
                    <p:embed/>
                  </p:oleObj>
                </mc:Choice>
                <mc:Fallback>
                  <p:oleObj name="Equation" r:id="rId33" imgW="355292" imgH="203024" progId="Equation.3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3400" y="6096000"/>
                          <a:ext cx="601663" cy="341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6291263" y="6496050"/>
            <a:ext cx="2665412" cy="361950"/>
            <a:chOff x="6290904" y="6496050"/>
            <a:chExt cx="2523030" cy="362367"/>
          </a:xfrm>
        </p:grpSpPr>
        <p:sp>
          <p:nvSpPr>
            <p:cNvPr id="14384" name="TextBox 138"/>
            <p:cNvSpPr txBox="1">
              <a:spLocks noChangeArrowheads="1"/>
            </p:cNvSpPr>
            <p:nvPr/>
          </p:nvSpPr>
          <p:spPr bwMode="auto">
            <a:xfrm>
              <a:off x="6290904" y="6519863"/>
              <a:ext cx="2500167" cy="338554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alibri" pitchFamily="34" charset="0"/>
                  <a:cs typeface="Calibri" pitchFamily="34" charset="0"/>
                </a:rPr>
                <a:t>P en Q gelijktijdig als             </a:t>
              </a:r>
            </a:p>
          </p:txBody>
        </p:sp>
        <p:graphicFrame>
          <p:nvGraphicFramePr>
            <p:cNvPr id="14342" name="Object 23"/>
            <p:cNvGraphicFramePr>
              <a:graphicFrameLocks noChangeAspect="1"/>
            </p:cNvGraphicFramePr>
            <p:nvPr/>
          </p:nvGraphicFramePr>
          <p:xfrm>
            <a:off x="8003421" y="6496050"/>
            <a:ext cx="8105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22" name="Equation" r:id="rId35" imgW="520474" imgH="215806" progId="Equation.3">
                    <p:embed/>
                  </p:oleObj>
                </mc:Choice>
                <mc:Fallback>
                  <p:oleObj name="Equation" r:id="rId35" imgW="520474" imgH="215806" progId="Equation.3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421" y="6496050"/>
                          <a:ext cx="81051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TextBox 88"/>
          <p:cNvSpPr txBox="1"/>
          <p:nvPr/>
        </p:nvSpPr>
        <p:spPr>
          <a:xfrm>
            <a:off x="533400" y="3835400"/>
            <a:ext cx="54102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Dankzij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het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bestaan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inproduct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kunnen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we nu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afstanden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bepalen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heeft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metriek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88" grpId="0"/>
      <p:bldP spid="34" grpId="0"/>
      <p:bldP spid="35" grpId="0"/>
      <p:bldP spid="37" grpId="0"/>
      <p:bldP spid="38" grpId="0"/>
      <p:bldP spid="40" grpId="0" animBg="1"/>
      <p:bldP spid="41" grpId="0" animBg="1"/>
      <p:bldP spid="43" grpId="0"/>
      <p:bldP spid="45" grpId="0" animBg="1"/>
      <p:bldP spid="46" grpId="0" animBg="1"/>
      <p:bldP spid="47" grpId="0" animBg="1"/>
      <p:bldP spid="4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Lorentzinvariantie Minkowski-metriek</a:t>
            </a:r>
            <a:endParaRPr lang="en-US" sz="2800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402388" y="18288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3810000" y="3657600"/>
            <a:ext cx="4268788" cy="763588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4257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Volgens A: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1" name="Straight Connector 90"/>
          <p:cNvCxnSpPr>
            <a:cxnSpLocks noChangeShapeType="1"/>
          </p:cNvCxnSpPr>
          <p:nvPr/>
        </p:nvCxnSpPr>
        <p:spPr bwMode="auto">
          <a:xfrm rot="5400000" flipH="1" flipV="1">
            <a:off x="5678488" y="3619500"/>
            <a:ext cx="1752600" cy="16764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1614488" y="2365375"/>
          <a:ext cx="19669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Equation" r:id="rId4" imgW="1205977" imgH="253890" progId="Equation.DSMT4">
                  <p:embed/>
                </p:oleObj>
              </mc:Choice>
              <mc:Fallback>
                <p:oleObj name="Equation" r:id="rId4" imgW="1205977" imgH="25389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365375"/>
                        <a:ext cx="19669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6229350" y="2514600"/>
            <a:ext cx="1143000" cy="1066800"/>
          </a:xfrm>
          <a:prstGeom prst="line">
            <a:avLst/>
          </a:prstGeom>
          <a:noFill/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5956300" y="3581400"/>
            <a:ext cx="1404938" cy="4365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lg"/>
          </a:ln>
        </p:spPr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69188" y="33528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Q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29275" y="38528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P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0" y="5184775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baseline="-25000">
                <a:latin typeface="Calibri" pitchFamily="34" charset="0"/>
                <a:cs typeface="Calibri" pitchFamily="34" charset="0"/>
              </a:rPr>
              <a:t>1</a:t>
            </a:r>
            <a:endParaRPr lang="en-US" sz="1600" i="1" baseline="-25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48350" y="2224088"/>
            <a:ext cx="53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+mn-lt"/>
                <a:cs typeface="Arial" pitchFamily="34" charset="0"/>
              </a:rPr>
              <a:t>A</a:t>
            </a:r>
            <a:r>
              <a:rPr lang="en-US" sz="1600" baseline="-25000">
                <a:latin typeface="+mn-lt"/>
                <a:cs typeface="Arial" pitchFamily="34" charset="0"/>
              </a:rPr>
              <a:t>2</a:t>
            </a:r>
            <a:endParaRPr lang="en-US" sz="1600" i="1" baseline="-25000" dirty="0">
              <a:latin typeface="+mn-lt"/>
              <a:cs typeface="Arial" pitchFamily="34" charset="0"/>
            </a:endParaRPr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612576">
            <a:off x="5402263" y="3965575"/>
            <a:ext cx="142875" cy="1270000"/>
          </a:xfrm>
          <a:prstGeom prst="leftBrace">
            <a:avLst>
              <a:gd name="adj1" fmla="val 8313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612576">
            <a:off x="5646738" y="2449513"/>
            <a:ext cx="142875" cy="1435100"/>
          </a:xfrm>
          <a:prstGeom prst="leftBrace">
            <a:avLst>
              <a:gd name="adj1" fmla="val 8277"/>
              <a:gd name="adj2" fmla="val 50000"/>
            </a:avLst>
          </a:prstGeom>
          <a:noFill/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030788" y="4343400"/>
          <a:ext cx="2587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Equation" r:id="rId6" imgW="152268" imgH="215713" progId="Equation.3">
                  <p:embed/>
                </p:oleObj>
              </mc:Choice>
              <mc:Fallback>
                <p:oleObj name="Equation" r:id="rId6" imgW="152268" imgH="215713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4343400"/>
                        <a:ext cx="2587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5324475" y="2914650"/>
          <a:ext cx="2809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tion" r:id="rId8" imgW="164885" imgH="215619" progId="Equation.3">
                  <p:embed/>
                </p:oleObj>
              </mc:Choice>
              <mc:Fallback>
                <p:oleObj name="Equation" r:id="rId8" imgW="164885" imgH="215619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2914650"/>
                        <a:ext cx="2809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166813"/>
            <a:ext cx="815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Dat wil zeggen                            is onafhankelijk van de inertiele waarnemer door </a:t>
            </a:r>
            <a:r>
              <a:rPr lang="en-US" sz="1600" i="1">
                <a:latin typeface="Calibri" pitchFamily="34" charset="0"/>
                <a:cs typeface="Calibri" pitchFamily="34" charset="0"/>
              </a:rPr>
              <a:t>P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918200" y="397668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7334250" y="35401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184900" y="248285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5390" name="Rechthoek 89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1868488" y="1116013"/>
          <a:ext cx="11795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10" imgW="723586" imgH="241195" progId="Equation.DSMT4">
                  <p:embed/>
                </p:oleObj>
              </mc:Choice>
              <mc:Fallback>
                <p:oleObj name="Equation" r:id="rId10" imgW="723586" imgH="241195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1116013"/>
                        <a:ext cx="11795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5675313" y="528637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4" name="Rechte verbindingslijn 93"/>
          <p:cNvCxnSpPr>
            <a:cxnSpLocks noChangeShapeType="1"/>
          </p:cNvCxnSpPr>
          <p:nvPr/>
        </p:nvCxnSpPr>
        <p:spPr bwMode="auto">
          <a:xfrm flipH="1">
            <a:off x="4800600" y="2286000"/>
            <a:ext cx="1981200" cy="41148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5" name="TextBox 70"/>
          <p:cNvSpPr txBox="1">
            <a:spLocks noChangeArrowheads="1"/>
          </p:cNvSpPr>
          <p:nvPr/>
        </p:nvSpPr>
        <p:spPr bwMode="auto">
          <a:xfrm>
            <a:off x="6781800" y="2176463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B</a:t>
            </a:r>
          </a:p>
        </p:txBody>
      </p:sp>
      <p:cxnSp>
        <p:nvCxnSpPr>
          <p:cNvPr id="96" name="Straight Connector 90"/>
          <p:cNvCxnSpPr>
            <a:cxnSpLocks noChangeShapeType="1"/>
          </p:cNvCxnSpPr>
          <p:nvPr/>
        </p:nvCxnSpPr>
        <p:spPr bwMode="auto">
          <a:xfrm flipV="1">
            <a:off x="4641850" y="3589338"/>
            <a:ext cx="2743200" cy="28956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25"/>
          <p:cNvCxnSpPr>
            <a:cxnSpLocks noChangeShapeType="1"/>
          </p:cNvCxnSpPr>
          <p:nvPr/>
        </p:nvCxnSpPr>
        <p:spPr bwMode="auto">
          <a:xfrm flipH="1" flipV="1">
            <a:off x="6542088" y="2811463"/>
            <a:ext cx="838200" cy="7620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00" name="Oval 47"/>
          <p:cNvSpPr>
            <a:spLocks noChangeArrowheads="1"/>
          </p:cNvSpPr>
          <p:nvPr/>
        </p:nvSpPr>
        <p:spPr bwMode="auto">
          <a:xfrm>
            <a:off x="6496050" y="2765425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1" name="Oval 47"/>
          <p:cNvSpPr>
            <a:spLocks noChangeArrowheads="1"/>
          </p:cNvSpPr>
          <p:nvPr/>
        </p:nvSpPr>
        <p:spPr bwMode="auto">
          <a:xfrm>
            <a:off x="4837113" y="6211888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2" name="Oval 47"/>
          <p:cNvSpPr>
            <a:spLocks noChangeArrowheads="1"/>
          </p:cNvSpPr>
          <p:nvPr/>
        </p:nvSpPr>
        <p:spPr bwMode="auto">
          <a:xfrm>
            <a:off x="5908675" y="39735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3" name="Left Brace 40"/>
          <p:cNvSpPr>
            <a:spLocks/>
          </p:cNvSpPr>
          <p:nvPr/>
        </p:nvSpPr>
        <p:spPr bwMode="auto">
          <a:xfrm rot="-9236326">
            <a:off x="6302375" y="2787650"/>
            <a:ext cx="179388" cy="1282700"/>
          </a:xfrm>
          <a:prstGeom prst="leftBrace">
            <a:avLst>
              <a:gd name="adj1" fmla="val 8243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4" name="Left Brace 40"/>
          <p:cNvSpPr>
            <a:spLocks/>
          </p:cNvSpPr>
          <p:nvPr/>
        </p:nvSpPr>
        <p:spPr bwMode="auto">
          <a:xfrm rot="-9236326">
            <a:off x="5451475" y="3963988"/>
            <a:ext cx="200025" cy="2439987"/>
          </a:xfrm>
          <a:prstGeom prst="leftBrace">
            <a:avLst>
              <a:gd name="adj1" fmla="val 8302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/>
        </p:nvGraphicFramePr>
        <p:xfrm>
          <a:off x="6542088" y="3267075"/>
          <a:ext cx="3016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3267075"/>
                        <a:ext cx="3016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5715000" y="4875213"/>
          <a:ext cx="2809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14" imgW="165028" imgH="228501" progId="Equation.DSMT4">
                  <p:embed/>
                </p:oleObj>
              </mc:Choice>
              <mc:Fallback>
                <p:oleObj name="Equation" r:id="rId14" imgW="165028" imgH="228501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5213"/>
                        <a:ext cx="280988" cy="382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36"/>
          <p:cNvSpPr txBox="1">
            <a:spLocks noChangeArrowheads="1"/>
          </p:cNvSpPr>
          <p:nvPr/>
        </p:nvSpPr>
        <p:spPr bwMode="auto">
          <a:xfrm>
            <a:off x="4495800" y="59102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B</a:t>
            </a:r>
            <a:r>
              <a:rPr lang="en-US" sz="1600" baseline="-25000">
                <a:latin typeface="Calibri" pitchFamily="34" charset="0"/>
                <a:cs typeface="Calibri" pitchFamily="34" charset="0"/>
              </a:rPr>
              <a:t>1</a:t>
            </a:r>
            <a:endParaRPr lang="en-US" sz="1600" i="1" baseline="-25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TextBox 37"/>
          <p:cNvSpPr txBox="1"/>
          <p:nvPr/>
        </p:nvSpPr>
        <p:spPr>
          <a:xfrm>
            <a:off x="6629400" y="2557463"/>
            <a:ext cx="533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>
                <a:latin typeface="+mn-lt"/>
                <a:cs typeface="Arial" pitchFamily="34" charset="0"/>
              </a:rPr>
              <a:t>B</a:t>
            </a:r>
            <a:r>
              <a:rPr lang="en-US" sz="1600" baseline="-25000">
                <a:latin typeface="+mn-lt"/>
                <a:cs typeface="Arial" pitchFamily="34" charset="0"/>
              </a:rPr>
              <a:t>2</a:t>
            </a:r>
            <a:endParaRPr lang="en-US" sz="1600" i="1" baseline="-25000" dirty="0">
              <a:latin typeface="+mn-lt"/>
              <a:cs typeface="Arial" pitchFamily="34" charset="0"/>
            </a:endParaRPr>
          </a:p>
        </p:txBody>
      </p:sp>
      <p:sp>
        <p:nvSpPr>
          <p:cNvPr id="109" name="TextBox 86"/>
          <p:cNvSpPr txBox="1">
            <a:spLocks noChangeArrowheads="1"/>
          </p:cNvSpPr>
          <p:nvPr/>
        </p:nvSpPr>
        <p:spPr bwMode="auto">
          <a:xfrm>
            <a:off x="533400" y="28495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Volgens B: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0" name="Object 24"/>
          <p:cNvGraphicFramePr>
            <a:graphicFrameLocks noChangeAspect="1"/>
          </p:cNvGraphicFramePr>
          <p:nvPr/>
        </p:nvGraphicFramePr>
        <p:xfrm>
          <a:off x="1608138" y="2789238"/>
          <a:ext cx="20494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16" imgW="1256755" imgH="253890" progId="Equation.DSMT4">
                  <p:embed/>
                </p:oleObj>
              </mc:Choice>
              <mc:Fallback>
                <p:oleObj name="Equation" r:id="rId16" imgW="1256755" imgH="25389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789238"/>
                        <a:ext cx="204946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86"/>
          <p:cNvSpPr txBox="1">
            <a:spLocks noChangeArrowheads="1"/>
          </p:cNvSpPr>
          <p:nvPr/>
        </p:nvSpPr>
        <p:spPr bwMode="auto">
          <a:xfrm>
            <a:off x="533400" y="32432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1604963" y="3222625"/>
          <a:ext cx="2586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Equation" r:id="rId18" imgW="1586811" imgH="253890" progId="Equation.DSMT4">
                  <p:embed/>
                </p:oleObj>
              </mc:Choice>
              <mc:Fallback>
                <p:oleObj name="Equation" r:id="rId18" imgW="1586811" imgH="25389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3222625"/>
                        <a:ext cx="25860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"/>
          <p:cNvGraphicFramePr>
            <a:graphicFrameLocks noChangeAspect="1"/>
          </p:cNvGraphicFramePr>
          <p:nvPr/>
        </p:nvGraphicFramePr>
        <p:xfrm>
          <a:off x="1600200" y="3636963"/>
          <a:ext cx="2359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Equation" r:id="rId20" imgW="1447800" imgH="241300" progId="Equation.DSMT4">
                  <p:embed/>
                </p:oleObj>
              </mc:Choice>
              <mc:Fallback>
                <p:oleObj name="Equation" r:id="rId20" imgW="1447800" imgH="2413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36963"/>
                        <a:ext cx="2359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PIJL-RECHTS 113"/>
          <p:cNvSpPr>
            <a:spLocks noChangeArrowheads="1"/>
          </p:cNvSpPr>
          <p:nvPr/>
        </p:nvSpPr>
        <p:spPr bwMode="auto">
          <a:xfrm>
            <a:off x="838200" y="4419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/>
        </p:nvGraphicFramePr>
        <p:xfrm>
          <a:off x="1717675" y="4391025"/>
          <a:ext cx="1117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Equation" r:id="rId22" imgW="685800" imgH="228600" progId="Equation.DSMT4">
                  <p:embed/>
                </p:oleObj>
              </mc:Choice>
              <mc:Fallback>
                <p:oleObj name="Equation" r:id="rId22" imgW="685800" imgH="2286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4391025"/>
                        <a:ext cx="11176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86"/>
          <p:cNvSpPr txBox="1">
            <a:spLocks noChangeArrowheads="1"/>
          </p:cNvSpPr>
          <p:nvPr/>
        </p:nvSpPr>
        <p:spPr bwMode="auto">
          <a:xfrm>
            <a:off x="533400" y="52244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Scalair product is Lorentzinvariant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Oval 47"/>
          <p:cNvSpPr>
            <a:spLocks noChangeArrowheads="1"/>
          </p:cNvSpPr>
          <p:nvPr/>
        </p:nvSpPr>
        <p:spPr bwMode="auto">
          <a:xfrm>
            <a:off x="7345363" y="3541713"/>
            <a:ext cx="76200" cy="762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18" name="TextBox 86"/>
          <p:cNvSpPr txBox="1">
            <a:spLocks noChangeArrowheads="1"/>
          </p:cNvSpPr>
          <p:nvPr/>
        </p:nvSpPr>
        <p:spPr bwMode="auto">
          <a:xfrm>
            <a:off x="533400" y="16303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Definitie: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9" name="Object 28"/>
          <p:cNvGraphicFramePr>
            <a:graphicFrameLocks noChangeAspect="1"/>
          </p:cNvGraphicFramePr>
          <p:nvPr/>
        </p:nvGraphicFramePr>
        <p:xfrm>
          <a:off x="1449388" y="1570038"/>
          <a:ext cx="21320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Equation" r:id="rId24" imgW="1307532" imgH="253890" progId="Equation.3">
                  <p:embed/>
                </p:oleObj>
              </mc:Choice>
              <mc:Fallback>
                <p:oleObj name="Equation" r:id="rId24" imgW="1307532" imgH="25389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570038"/>
                        <a:ext cx="21320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Box 86"/>
          <p:cNvSpPr txBox="1">
            <a:spLocks noChangeArrowheads="1"/>
          </p:cNvSpPr>
          <p:nvPr/>
        </p:nvSpPr>
        <p:spPr bwMode="auto">
          <a:xfrm>
            <a:off x="533400" y="19050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Met afspraak over het teken!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34" grpId="0"/>
      <p:bldP spid="35" grpId="0"/>
      <p:bldP spid="37" grpId="0"/>
      <p:bldP spid="38" grpId="0"/>
      <p:bldP spid="40" grpId="0" animBg="1"/>
      <p:bldP spid="41" grpId="0" animBg="1"/>
      <p:bldP spid="43" grpId="0"/>
      <p:bldP spid="45" grpId="0" animBg="1"/>
      <p:bldP spid="46" grpId="0" animBg="1"/>
      <p:bldP spid="48" grpId="0" animBg="1"/>
      <p:bldP spid="92" grpId="0" animBg="1"/>
      <p:bldP spid="95" grpId="0"/>
      <p:bldP spid="100" grpId="0" animBg="1"/>
      <p:bldP spid="101" grpId="0" animBg="1"/>
      <p:bldP spid="102" grpId="0" animBg="1"/>
      <p:bldP spid="103" grpId="0" animBg="1"/>
      <p:bldP spid="104" grpId="0" animBg="1"/>
      <p:bldP spid="107" grpId="0"/>
      <p:bldP spid="108" grpId="0"/>
      <p:bldP spid="109" grpId="0"/>
      <p:bldP spid="111" grpId="0"/>
      <p:bldP spid="114" grpId="0" animBg="1"/>
      <p:bldP spid="116" grpId="0"/>
      <p:bldP spid="117" grpId="0" animBg="1"/>
      <p:bldP spid="118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Lorentzcoördinaten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162800" y="16002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Waarnemer A</a:t>
            </a:r>
          </a:p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(inertieel)</a:t>
            </a:r>
          </a:p>
        </p:txBody>
      </p:sp>
      <p:cxnSp>
        <p:nvCxnSpPr>
          <p:cNvPr id="74" name="Straight Connector 61"/>
          <p:cNvCxnSpPr>
            <a:cxnSpLocks noChangeShapeType="1"/>
          </p:cNvCxnSpPr>
          <p:nvPr/>
        </p:nvCxnSpPr>
        <p:spPr bwMode="auto">
          <a:xfrm rot="5400000" flipH="1" flipV="1">
            <a:off x="4538663" y="3352800"/>
            <a:ext cx="4268788" cy="763587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3400" y="21336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 is verzameling puntgebeurtenissen die gelijktijdig zijn met O (t.o.v. A)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205" name="Object 3"/>
          <p:cNvGraphicFramePr>
            <a:graphicFrameLocks noChangeAspect="1"/>
          </p:cNvGraphicFramePr>
          <p:nvPr/>
        </p:nvGraphicFramePr>
        <p:xfrm>
          <a:off x="5845175" y="3359150"/>
          <a:ext cx="744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Equation" r:id="rId4" imgW="457002" imgH="177723" progId="Equation.DSMT4">
                  <p:embed/>
                </p:oleObj>
              </mc:Choice>
              <mc:Fallback>
                <p:oleObj name="Equation" r:id="rId4" imgW="457002" imgH="177723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3359150"/>
                        <a:ext cx="7445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3400" y="1166813"/>
            <a:ext cx="815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Definieer basisvector 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08" name="Rechthoek 89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09" name="TextBox 86"/>
          <p:cNvSpPr txBox="1">
            <a:spLocks noChangeArrowheads="1"/>
          </p:cNvSpPr>
          <p:nvPr/>
        </p:nvSpPr>
        <p:spPr bwMode="auto">
          <a:xfrm>
            <a:off x="533400" y="284956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Dat is de 3-dim euclidische ruimte op             t.o.v. A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0" name="Object 8"/>
          <p:cNvGraphicFramePr>
            <a:graphicFrameLocks noChangeAspect="1"/>
          </p:cNvGraphicFramePr>
          <p:nvPr/>
        </p:nvGraphicFramePr>
        <p:xfrm>
          <a:off x="2438400" y="1112838"/>
          <a:ext cx="8683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" name="Equation" r:id="rId6" imgW="533169" imgH="253890" progId="Equation.DSMT4">
                  <p:embed/>
                </p:oleObj>
              </mc:Choice>
              <mc:Fallback>
                <p:oleObj name="Equation" r:id="rId6" imgW="533169" imgH="25389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12838"/>
                        <a:ext cx="8683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3690938" y="2865438"/>
          <a:ext cx="5588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865438"/>
                        <a:ext cx="5588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PIJL-RECHTS 113"/>
          <p:cNvSpPr>
            <a:spLocks noChangeArrowheads="1"/>
          </p:cNvSpPr>
          <p:nvPr/>
        </p:nvSpPr>
        <p:spPr bwMode="auto">
          <a:xfrm>
            <a:off x="990600" y="38417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1809750" y="3810000"/>
          <a:ext cx="1096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Equation" r:id="rId10" imgW="672808" imgH="342751" progId="Equation.DSMT4">
                  <p:embed/>
                </p:oleObj>
              </mc:Choice>
              <mc:Fallback>
                <p:oleObj name="Equation" r:id="rId10" imgW="672808" imgH="342751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810000"/>
                        <a:ext cx="10969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86"/>
          <p:cNvSpPr txBox="1">
            <a:spLocks noChangeArrowheads="1"/>
          </p:cNvSpPr>
          <p:nvPr/>
        </p:nvSpPr>
        <p:spPr bwMode="auto">
          <a:xfrm>
            <a:off x="533400" y="4492625"/>
            <a:ext cx="358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TextBox 86"/>
          <p:cNvSpPr txBox="1">
            <a:spLocks noChangeArrowheads="1"/>
          </p:cNvSpPr>
          <p:nvPr/>
        </p:nvSpPr>
        <p:spPr bwMode="auto">
          <a:xfrm>
            <a:off x="533400" y="1630363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9" name="Object 12"/>
          <p:cNvGraphicFramePr>
            <a:graphicFrameLocks noChangeAspect="1"/>
          </p:cNvGraphicFramePr>
          <p:nvPr/>
        </p:nvGraphicFramePr>
        <p:xfrm>
          <a:off x="1376363" y="1576388"/>
          <a:ext cx="13668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Equation" r:id="rId12" imgW="837836" imgH="253890" progId="Equation.DSMT4">
                  <p:embed/>
                </p:oleObj>
              </mc:Choice>
              <mc:Fallback>
                <p:oleObj name="Equation" r:id="rId12" imgW="837836" imgH="25389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576388"/>
                        <a:ext cx="136683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6911975" y="216852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6788150" y="2819400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6669088" y="3487738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3" name="Oval 47"/>
          <p:cNvSpPr>
            <a:spLocks noChangeArrowheads="1"/>
          </p:cNvSpPr>
          <p:nvPr/>
        </p:nvSpPr>
        <p:spPr bwMode="auto">
          <a:xfrm>
            <a:off x="6557963" y="4156075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54" name="Oval 47"/>
          <p:cNvSpPr>
            <a:spLocks noChangeArrowheads="1"/>
          </p:cNvSpPr>
          <p:nvPr/>
        </p:nvSpPr>
        <p:spPr bwMode="auto">
          <a:xfrm>
            <a:off x="6435725" y="4824413"/>
            <a:ext cx="762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6018213" y="2725738"/>
          <a:ext cx="70326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" name="Equation" r:id="rId14" imgW="431425" imgH="177646" progId="Equation.DSMT4">
                  <p:embed/>
                </p:oleObj>
              </mc:Choice>
              <mc:Fallback>
                <p:oleObj name="Equation" r:id="rId14" imgW="431425" imgH="177646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725738"/>
                        <a:ext cx="703262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6118225" y="2057400"/>
          <a:ext cx="7445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" name="Equation" r:id="rId16" imgW="457002" imgH="177723" progId="Equation.DSMT4">
                  <p:embed/>
                </p:oleObj>
              </mc:Choice>
              <mc:Fallback>
                <p:oleObj name="Equation" r:id="rId16" imgW="457002" imgH="177723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2057400"/>
                        <a:ext cx="7445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5664200" y="4038600"/>
          <a:ext cx="8477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Equation" r:id="rId18" imgW="520248" imgH="177646" progId="Equation.DSMT4">
                  <p:embed/>
                </p:oleObj>
              </mc:Choice>
              <mc:Fallback>
                <p:oleObj name="Equation" r:id="rId18" imgW="520248" imgH="177646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38600"/>
                        <a:ext cx="84772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5514975" y="4741863"/>
          <a:ext cx="8683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Equation" r:id="rId20" imgW="532937" imgH="177646" progId="Equation.DSMT4">
                  <p:embed/>
                </p:oleObj>
              </mc:Choice>
              <mc:Fallback>
                <p:oleObj name="Equation" r:id="rId20" imgW="532937" imgH="177646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4741863"/>
                        <a:ext cx="868363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70"/>
          <p:cNvSpPr txBox="1">
            <a:spLocks noChangeArrowheads="1"/>
          </p:cNvSpPr>
          <p:nvPr/>
        </p:nvSpPr>
        <p:spPr bwMode="auto">
          <a:xfrm>
            <a:off x="6711950" y="3500438"/>
            <a:ext cx="381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1" name="TextBox 70"/>
          <p:cNvSpPr txBox="1">
            <a:spLocks noChangeArrowheads="1"/>
          </p:cNvSpPr>
          <p:nvPr/>
        </p:nvSpPr>
        <p:spPr bwMode="auto">
          <a:xfrm>
            <a:off x="6899275" y="2678113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</a:p>
        </p:txBody>
      </p:sp>
      <p:sp>
        <p:nvSpPr>
          <p:cNvPr id="62" name="TextBox 86"/>
          <p:cNvSpPr txBox="1">
            <a:spLocks noChangeArrowheads="1"/>
          </p:cNvSpPr>
          <p:nvPr/>
        </p:nvSpPr>
        <p:spPr bwMode="auto">
          <a:xfrm>
            <a:off x="533400" y="31496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baseline="-25000">
                <a:cs typeface="Calibri" pitchFamily="34" charset="0"/>
              </a:rPr>
              <a:t>t</a:t>
            </a:r>
            <a:r>
              <a:rPr lang="en-US" sz="1600">
                <a:latin typeface="Calibri" pitchFamily="34" charset="0"/>
                <a:cs typeface="Calibri" pitchFamily="34" charset="0"/>
              </a:rPr>
              <a:t> is verzameling puntgebeurtenissen die gelijktijdig zijn met </a:t>
            </a:r>
            <a:r>
              <a:rPr lang="en-US" sz="1600">
                <a:cs typeface="Calibri" pitchFamily="34" charset="0"/>
              </a:rPr>
              <a:t>t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1338263" y="4451350"/>
          <a:ext cx="35385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Equation" r:id="rId22" imgW="2171700" imgH="254000" progId="Equation.DSMT4">
                  <p:embed/>
                </p:oleObj>
              </mc:Choice>
              <mc:Fallback>
                <p:oleObj name="Equation" r:id="rId22" imgW="2171700" imgH="2540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4451350"/>
                        <a:ext cx="353853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/>
        </p:nvGraphicFramePr>
        <p:xfrm>
          <a:off x="6456363" y="5116513"/>
          <a:ext cx="2492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24" imgW="152334" imgH="228501" progId="Equation.DSMT4">
                  <p:embed/>
                </p:oleObj>
              </mc:Choice>
              <mc:Fallback>
                <p:oleObj name="Equation" r:id="rId24" imgW="152334" imgH="22850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116513"/>
                        <a:ext cx="249237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Rechte verbindingslijn met pijl 65"/>
          <p:cNvCxnSpPr>
            <a:cxnSpLocks noChangeShapeType="1"/>
          </p:cNvCxnSpPr>
          <p:nvPr/>
        </p:nvCxnSpPr>
        <p:spPr bwMode="auto">
          <a:xfrm flipV="1">
            <a:off x="6713538" y="2847975"/>
            <a:ext cx="117475" cy="6683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6894513" y="2994025"/>
          <a:ext cx="2682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26" imgW="164957" imgH="253780" progId="Equation.DSMT4">
                  <p:embed/>
                </p:oleObj>
              </mc:Choice>
              <mc:Fallback>
                <p:oleObj name="Equation" r:id="rId26" imgW="164957" imgH="2537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2994025"/>
                        <a:ext cx="268287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Rechte verbindingslijn met pijl 67"/>
          <p:cNvCxnSpPr>
            <a:cxnSpLocks noChangeShapeType="1"/>
          </p:cNvCxnSpPr>
          <p:nvPr/>
        </p:nvCxnSpPr>
        <p:spPr bwMode="auto">
          <a:xfrm>
            <a:off x="6688138" y="3522663"/>
            <a:ext cx="677862" cy="650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7372350" y="3505200"/>
          <a:ext cx="2476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28" imgW="152268" imgH="253780" progId="Equation.DSMT4">
                  <p:embed/>
                </p:oleObj>
              </mc:Choice>
              <mc:Fallback>
                <p:oleObj name="Equation" r:id="rId28" imgW="152268" imgH="2537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350" y="3505200"/>
                        <a:ext cx="2476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86"/>
          <p:cNvSpPr txBox="1">
            <a:spLocks noChangeArrowheads="1"/>
          </p:cNvSpPr>
          <p:nvPr/>
        </p:nvSpPr>
        <p:spPr bwMode="auto">
          <a:xfrm>
            <a:off x="533400" y="4978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Orthonormaal stelsel vectoren                                        in E met beginpunt O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3179763" y="4918075"/>
          <a:ext cx="10112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Equation" r:id="rId30" imgW="622030" imgH="304668" progId="Equation.DSMT4">
                  <p:embed/>
                </p:oleObj>
              </mc:Choice>
              <mc:Fallback>
                <p:oleObj name="Equation" r:id="rId30" imgW="622030" imgH="304668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4918075"/>
                        <a:ext cx="10112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86"/>
          <p:cNvSpPr txBox="1">
            <a:spLocks noChangeArrowheads="1"/>
          </p:cNvSpPr>
          <p:nvPr/>
        </p:nvSpPr>
        <p:spPr bwMode="auto">
          <a:xfrm>
            <a:off x="533400" y="558641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Er geldt                              en 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5" name="Object 22"/>
          <p:cNvGraphicFramePr>
            <a:graphicFrameLocks noChangeAspect="1"/>
          </p:cNvGraphicFramePr>
          <p:nvPr/>
        </p:nvGraphicFramePr>
        <p:xfrm>
          <a:off x="1355725" y="5532438"/>
          <a:ext cx="11588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1" name="Equation" r:id="rId32" imgW="710891" imgH="253890" progId="Equation.DSMT4">
                  <p:embed/>
                </p:oleObj>
              </mc:Choice>
              <mc:Fallback>
                <p:oleObj name="Equation" r:id="rId32" imgW="710891" imgH="25389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5532438"/>
                        <a:ext cx="11588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/>
        </p:nvGraphicFramePr>
        <p:xfrm>
          <a:off x="2960688" y="5522913"/>
          <a:ext cx="1303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" name="Equation" r:id="rId34" imgW="799753" imgH="266584" progId="Equation.DSMT4">
                  <p:embed/>
                </p:oleObj>
              </mc:Choice>
              <mc:Fallback>
                <p:oleObj name="Equation" r:id="rId34" imgW="799753" imgH="266584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5522913"/>
                        <a:ext cx="13033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86"/>
          <p:cNvSpPr txBox="1">
            <a:spLocks noChangeArrowheads="1"/>
          </p:cNvSpPr>
          <p:nvPr/>
        </p:nvSpPr>
        <p:spPr bwMode="auto">
          <a:xfrm>
            <a:off x="533400" y="6043613"/>
            <a:ext cx="487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  <a:cs typeface="Calibri" pitchFamily="34" charset="0"/>
              </a:rPr>
              <a:t>En ook </a:t>
            </a:r>
            <a:endParaRPr lang="en-US" sz="1600" i="1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7" name="Object 24"/>
          <p:cNvGraphicFramePr>
            <a:graphicFrameLocks noChangeAspect="1"/>
          </p:cNvGraphicFramePr>
          <p:nvPr/>
        </p:nvGraphicFramePr>
        <p:xfrm>
          <a:off x="1325563" y="5989638"/>
          <a:ext cx="12207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" name="Equation" r:id="rId36" imgW="748975" imgH="253890" progId="Equation.DSMT4">
                  <p:embed/>
                </p:oleObj>
              </mc:Choice>
              <mc:Fallback>
                <p:oleObj name="Equation" r:id="rId36" imgW="748975" imgH="25389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989638"/>
                        <a:ext cx="12207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7" grpId="0"/>
      <p:bldP spid="43" grpId="0"/>
      <p:bldP spid="109" grpId="0"/>
      <p:bldP spid="114" grpId="0" animBg="1"/>
      <p:bldP spid="116" grpId="0"/>
      <p:bldP spid="118" grpId="0"/>
      <p:bldP spid="50" grpId="0" animBg="1"/>
      <p:bldP spid="51" grpId="0" animBg="1"/>
      <p:bldP spid="52" grpId="0" animBg="1"/>
      <p:bldP spid="53" grpId="0" animBg="1"/>
      <p:bldP spid="54" grpId="0" animBg="1"/>
      <p:bldP spid="60" grpId="0"/>
      <p:bldP spid="61" grpId="0"/>
      <p:bldP spid="62" grpId="0"/>
      <p:bldP spid="72" grpId="0"/>
      <p:bldP spid="73" grpId="0"/>
      <p:bldP spid="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22036</TotalTime>
  <Words>1346</Words>
  <Application>Microsoft Office PowerPoint</Application>
  <PresentationFormat>Letter Paper (8.5x11 in)</PresentationFormat>
  <Paragraphs>310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Unicode MS</vt:lpstr>
      <vt:lpstr>Arial</vt:lpstr>
      <vt:lpstr>Arial Rounded MT Bold</vt:lpstr>
      <vt:lpstr>Biondi</vt:lpstr>
      <vt:lpstr>Calibri</vt:lpstr>
      <vt:lpstr>Symbol</vt:lpstr>
      <vt:lpstr>Times</vt:lpstr>
      <vt:lpstr>Default Design</vt:lpstr>
      <vt:lpstr>Photo Editor Photo</vt:lpstr>
      <vt:lpstr>Equation</vt:lpstr>
      <vt:lpstr>PowerPoint Presentation</vt:lpstr>
      <vt:lpstr>PowerPoint Presentation</vt:lpstr>
      <vt:lpstr>Relatieve beweging</vt:lpstr>
      <vt:lpstr>Ruimtetijd van de ART</vt:lpstr>
      <vt:lpstr>Minkowskiruimte – dopplerfactor </vt:lpstr>
      <vt:lpstr>Minkowskiruimte – dopplerfactor </vt:lpstr>
      <vt:lpstr>Minkowskiruimte – inproduct</vt:lpstr>
      <vt:lpstr>Lorentzinvariantie Minkowski-metriek</vt:lpstr>
      <vt:lpstr>Lorentzcoördinaten</vt:lpstr>
      <vt:lpstr>Minkowski meetkunde</vt:lpstr>
      <vt:lpstr>Intermezzo: Euclidische ruimte</vt:lpstr>
      <vt:lpstr>Minkowskiruimte</vt:lpstr>
      <vt:lpstr>Minkowskiruimte</vt:lpstr>
      <vt:lpstr>Minkowskiruimte</vt:lpstr>
      <vt:lpstr>Tweelingparadox</vt:lpstr>
      <vt:lpstr>Euclidisch versus minkowskiruimte</vt:lpstr>
      <vt:lpstr>Minkowskiruimte: causale structuur</vt:lpstr>
      <vt:lpstr>Tijddilatatie</vt:lpstr>
      <vt:lpstr>Lorentzcontractie</vt:lpstr>
      <vt:lpstr>Lorentztransformaties</vt:lpstr>
      <vt:lpstr>Lorentztransformaties</vt:lpstr>
      <vt:lpstr>Rapidity</vt:lpstr>
      <vt:lpstr>Minkowskiruimte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966</cp:revision>
  <cp:lastPrinted>2002-09-13T18:52:55Z</cp:lastPrinted>
  <dcterms:created xsi:type="dcterms:W3CDTF">2001-01-08T10:28:24Z</dcterms:created>
  <dcterms:modified xsi:type="dcterms:W3CDTF">2015-09-22T09:29:26Z</dcterms:modified>
</cp:coreProperties>
</file>