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40" r:id="rId2"/>
    <p:sldId id="894" r:id="rId3"/>
    <p:sldId id="829" r:id="rId4"/>
    <p:sldId id="897" r:id="rId5"/>
    <p:sldId id="898" r:id="rId6"/>
    <p:sldId id="899" r:id="rId7"/>
    <p:sldId id="900" r:id="rId8"/>
    <p:sldId id="902" r:id="rId9"/>
    <p:sldId id="903" r:id="rId10"/>
    <p:sldId id="901" r:id="rId11"/>
    <p:sldId id="896" r:id="rId12"/>
    <p:sldId id="904" r:id="rId13"/>
    <p:sldId id="906" r:id="rId14"/>
    <p:sldId id="874" r:id="rId15"/>
    <p:sldId id="907" r:id="rId16"/>
    <p:sldId id="908" r:id="rId17"/>
    <p:sldId id="909" r:id="rId18"/>
    <p:sldId id="910" r:id="rId19"/>
    <p:sldId id="911" r:id="rId20"/>
    <p:sldId id="912" r:id="rId21"/>
    <p:sldId id="913" r:id="rId22"/>
    <p:sldId id="914" r:id="rId23"/>
    <p:sldId id="915" r:id="rId24"/>
    <p:sldId id="916" r:id="rId2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 autoAdjust="0"/>
  </p:normalViewPr>
  <p:slideViewPr>
    <p:cSldViewPr>
      <p:cViewPr varScale="1">
        <p:scale>
          <a:sx n="120" d="100"/>
          <a:sy n="120" d="100"/>
        </p:scale>
        <p:origin x="90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8.wmf"/><Relationship Id="rId1" Type="http://schemas.openxmlformats.org/officeDocument/2006/relationships/image" Target="../media/image9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22.wmf"/><Relationship Id="rId7" Type="http://schemas.openxmlformats.org/officeDocument/2006/relationships/image" Target="../media/image38.wmf"/><Relationship Id="rId2" Type="http://schemas.openxmlformats.org/officeDocument/2006/relationships/image" Target="../media/image21.wmf"/><Relationship Id="rId1" Type="http://schemas.openxmlformats.org/officeDocument/2006/relationships/image" Target="../media/image34.wmf"/><Relationship Id="rId6" Type="http://schemas.openxmlformats.org/officeDocument/2006/relationships/image" Target="../media/image37.wmf"/><Relationship Id="rId11" Type="http://schemas.openxmlformats.org/officeDocument/2006/relationships/image" Target="../media/image20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17" Type="http://schemas.openxmlformats.org/officeDocument/2006/relationships/image" Target="../media/image58.wmf"/><Relationship Id="rId2" Type="http://schemas.openxmlformats.org/officeDocument/2006/relationships/image" Target="../media/image43.wmf"/><Relationship Id="rId16" Type="http://schemas.openxmlformats.org/officeDocument/2006/relationships/image" Target="../media/image57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5" Type="http://schemas.openxmlformats.org/officeDocument/2006/relationships/image" Target="../media/image5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Relationship Id="rId14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11" Type="http://schemas.openxmlformats.org/officeDocument/2006/relationships/image" Target="../media/image125.wmf"/><Relationship Id="rId5" Type="http://schemas.openxmlformats.org/officeDocument/2006/relationships/image" Target="../media/image119.wmf"/><Relationship Id="rId10" Type="http://schemas.openxmlformats.org/officeDocument/2006/relationships/image" Target="../media/image124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28.wmf"/><Relationship Id="rId7" Type="http://schemas.openxmlformats.org/officeDocument/2006/relationships/image" Target="../media/image131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0.emf"/><Relationship Id="rId5" Type="http://schemas.openxmlformats.org/officeDocument/2006/relationships/image" Target="../media/image129.wmf"/><Relationship Id="rId4" Type="http://schemas.openxmlformats.org/officeDocument/2006/relationships/image" Target="../media/image120.wmf"/><Relationship Id="rId9" Type="http://schemas.openxmlformats.org/officeDocument/2006/relationships/image" Target="../media/image13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7" Type="http://schemas.openxmlformats.org/officeDocument/2006/relationships/image" Target="../media/image138.wmf"/><Relationship Id="rId2" Type="http://schemas.openxmlformats.org/officeDocument/2006/relationships/image" Target="../media/image121.wmf"/><Relationship Id="rId1" Type="http://schemas.openxmlformats.org/officeDocument/2006/relationships/image" Target="../media/image134.e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DBAFCD-B2F6-4FC0-ADA3-0878C15E4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61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6194C3D8-210C-4237-BD0E-57ED45D1F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3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E8298-76FD-4211-BF54-06900055074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52" tIns="47576" rIns="95152" bIns="47576"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830399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7FD3FB-17D5-4D34-B69C-66DCFD3176CE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400364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DD67A-6C5C-451E-B54C-5317AF976935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1424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161459-8548-4C99-AE36-827D9AC26115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45071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22E46-B840-4CF9-A8CD-C33C1BC7CF8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33497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58944C-5449-4F51-9DAC-B442BD3281ED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72778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8B745-4ECE-4FC7-8AF3-15359750723C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543462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65B6E2-137D-430D-B90B-C09E2E2F9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92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4267BC-3E8C-47A8-822F-6C25A05FB8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0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999A38-B388-4033-9083-EEEB909B51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5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FB8EA3-AF83-4FC9-B163-B9BE4BFDA2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9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83A6A-6A99-4F86-914D-B4DDD2F83B0B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699812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21F06-6307-494A-8227-B720C4B4D5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25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3376A-FDF7-4B34-B31F-0B629AFCD8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98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2CC0E5-8F80-41A8-BC40-13C31F2170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63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2C5FF-1C12-42D9-88C9-4E0176A6C5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01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460D4D-B3B2-45C5-A248-AB0BFC9ACDC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0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E8255C-EA33-4BA8-89E9-4A2011B8086B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14674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33F00-05BA-40EB-9803-08FF40AB35D4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30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3BD18A-BE82-42DE-BE09-D396A942BC2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998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4F1BF7-27EA-4BA4-A712-B4F211DD8198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583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87A101-4637-40DA-8470-064DBE08B46D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595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EC0FFE-D542-4254-92BA-61E1C59C4C34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906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0D14-BA18-4A25-A3B7-5174386AA43A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40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fld id="{F3F715E0-E333-46F0-A137-8A378EFBE622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E9EA62-0225-4A56-A34D-DE30606409B2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3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22E14-2EC5-4F63-B421-315761755D08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9668-7A3F-42ED-BA76-BE279C3CA286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7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BB23-46D0-4464-9038-3282E3EABD53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5070-5363-4887-92F3-496B81D75D6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1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958B-3662-4842-B640-993BE46BE0E8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2DE5-7C2F-4421-96B3-3A5A9F21AE1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5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C1FB-6A41-4F66-A2D8-D051AA0BCAEE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8851-7D6C-44C8-9413-13BB604632B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9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4892-B13E-4723-97AB-06F548FF0D9A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4F3C-A469-424E-945D-A905E03010D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3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5EFD-856F-4DB6-A421-3898763F2E5E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12FB-C50A-4D52-9E7E-65B07C0A556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7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15FEE-3563-456F-A402-BE76B4062DF7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F66D-EE04-4ED7-9EF1-C174C3D5D436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1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F9C14-DC62-4BDB-A81E-A3DDB9356315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7B3C-CB96-4368-84B0-64C6A8EF13CB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5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331B-0A18-48D7-8900-D1DD760A22EB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4C2B-3644-4F68-AECA-5D99B95CD165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9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A2BC-A28A-4582-947F-2C9FB6C4F137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BA08-BAEF-4F88-A74E-4067F3AEAEDD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CF3C337-AE24-4EAB-8F8E-6E7917CFEB11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9D385C0-2E2B-4DE6-87EF-25BDFD2C97E5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15" imgW="1638529" imgH="809738" progId="">
                  <p:embed/>
                </p:oleObj>
              </mc:Choice>
              <mc:Fallback>
                <p:oleObj name="Photo Editor Photo" r:id="rId15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dissolv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6.png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7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5.png"/><Relationship Id="rId11" Type="http://schemas.openxmlformats.org/officeDocument/2006/relationships/image" Target="../media/image59.wmf"/><Relationship Id="rId5" Type="http://schemas.openxmlformats.org/officeDocument/2006/relationships/image" Target="../media/image64.png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63.png"/><Relationship Id="rId9" Type="http://schemas.openxmlformats.org/officeDocument/2006/relationships/image" Target="../media/image68.jpeg"/><Relationship Id="rId14" Type="http://schemas.openxmlformats.org/officeDocument/2006/relationships/oleObject" Target="../embeddings/oleObject7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6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66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3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0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4.png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7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87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123.wmf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121.wmf"/><Relationship Id="rId25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6.bin"/><Relationship Id="rId20" Type="http://schemas.openxmlformats.org/officeDocument/2006/relationships/oleObject" Target="../embeddings/oleObject88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118.wmf"/><Relationship Id="rId24" Type="http://schemas.openxmlformats.org/officeDocument/2006/relationships/oleObject" Target="../embeddings/oleObject90.bin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23" Type="http://schemas.openxmlformats.org/officeDocument/2006/relationships/image" Target="../media/image124.wmf"/><Relationship Id="rId10" Type="http://schemas.openxmlformats.org/officeDocument/2006/relationships/oleObject" Target="../embeddings/oleObject83.bin"/><Relationship Id="rId19" Type="http://schemas.openxmlformats.org/officeDocument/2006/relationships/image" Target="../media/image122.wm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85.bin"/><Relationship Id="rId22" Type="http://schemas.openxmlformats.org/officeDocument/2006/relationships/oleObject" Target="../embeddings/oleObject8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129.wmf"/><Relationship Id="rId18" Type="http://schemas.openxmlformats.org/officeDocument/2006/relationships/image" Target="../media/image131.wmf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99.bin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95.bin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jpeg"/><Relationship Id="rId20" Type="http://schemas.openxmlformats.org/officeDocument/2006/relationships/image" Target="../media/image124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120.wmf"/><Relationship Id="rId5" Type="http://schemas.openxmlformats.org/officeDocument/2006/relationships/image" Target="../media/image126.wmf"/><Relationship Id="rId15" Type="http://schemas.openxmlformats.org/officeDocument/2006/relationships/image" Target="../media/image130.emf"/><Relationship Id="rId10" Type="http://schemas.openxmlformats.org/officeDocument/2006/relationships/oleObject" Target="../embeddings/oleObject94.bin"/><Relationship Id="rId19" Type="http://schemas.openxmlformats.org/officeDocument/2006/relationships/oleObject" Target="../embeddings/oleObject98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96.bin"/><Relationship Id="rId22" Type="http://schemas.openxmlformats.org/officeDocument/2006/relationships/image" Target="../media/image1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36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1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6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35.wmf"/><Relationship Id="rId5" Type="http://schemas.openxmlformats.org/officeDocument/2006/relationships/image" Target="../media/image134.emf"/><Relationship Id="rId15" Type="http://schemas.openxmlformats.org/officeDocument/2006/relationships/image" Target="../media/image137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0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14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1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11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4.bin"/><Relationship Id="rId5" Type="http://schemas.openxmlformats.org/officeDocument/2006/relationships/image" Target="../media/image143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4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6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14.wmf"/><Relationship Id="rId25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9.wmf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5.bin"/><Relationship Id="rId26" Type="http://schemas.openxmlformats.org/officeDocument/2006/relationships/oleObject" Target="../embeddings/oleObject39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7.wmf"/><Relationship Id="rId34" Type="http://schemas.openxmlformats.org/officeDocument/2006/relationships/image" Target="../media/image32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3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38.bin"/><Relationship Id="rId32" Type="http://schemas.openxmlformats.org/officeDocument/2006/relationships/oleObject" Target="../embeddings/oleObject43.bin"/><Relationship Id="rId5" Type="http://schemas.openxmlformats.org/officeDocument/2006/relationships/image" Target="../media/image20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40.bin"/><Relationship Id="rId36" Type="http://schemas.openxmlformats.org/officeDocument/2006/relationships/image" Target="../media/image33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26.wmf"/><Relationship Id="rId31" Type="http://schemas.openxmlformats.org/officeDocument/2006/relationships/oleObject" Target="../embeddings/oleObject42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30.wmf"/><Relationship Id="rId30" Type="http://schemas.openxmlformats.org/officeDocument/2006/relationships/image" Target="../media/image31.wmf"/><Relationship Id="rId35" Type="http://schemas.openxmlformats.org/officeDocument/2006/relationships/oleObject" Target="../embeddings/oleObject4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53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40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38.wmf"/><Relationship Id="rId25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5.wmf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34.wmf"/><Relationship Id="rId15" Type="http://schemas.openxmlformats.org/officeDocument/2006/relationships/image" Target="../media/image37.wmf"/><Relationship Id="rId23" Type="http://schemas.openxmlformats.org/officeDocument/2006/relationships/image" Target="../media/image41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64.bin"/><Relationship Id="rId26" Type="http://schemas.openxmlformats.org/officeDocument/2006/relationships/oleObject" Target="../embeddings/oleObject68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0.wmf"/><Relationship Id="rId34" Type="http://schemas.openxmlformats.org/officeDocument/2006/relationships/oleObject" Target="../embeddings/oleObject72.bin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48.wmf"/><Relationship Id="rId25" Type="http://schemas.openxmlformats.org/officeDocument/2006/relationships/image" Target="../media/image52.wmf"/><Relationship Id="rId33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29" Type="http://schemas.openxmlformats.org/officeDocument/2006/relationships/image" Target="../media/image54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67.bin"/><Relationship Id="rId32" Type="http://schemas.openxmlformats.org/officeDocument/2006/relationships/oleObject" Target="../embeddings/oleObject71.bin"/><Relationship Id="rId37" Type="http://schemas.openxmlformats.org/officeDocument/2006/relationships/image" Target="../media/image58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28" Type="http://schemas.openxmlformats.org/officeDocument/2006/relationships/oleObject" Target="../embeddings/oleObject69.bin"/><Relationship Id="rId36" Type="http://schemas.openxmlformats.org/officeDocument/2006/relationships/oleObject" Target="../embeddings/oleObject73.bin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49.wmf"/><Relationship Id="rId31" Type="http://schemas.openxmlformats.org/officeDocument/2006/relationships/image" Target="../media/image55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53.wmf"/><Relationship Id="rId30" Type="http://schemas.openxmlformats.org/officeDocument/2006/relationships/oleObject" Target="../embeddings/oleObject70.bin"/><Relationship Id="rId35" Type="http://schemas.openxmlformats.org/officeDocument/2006/relationships/image" Target="../media/image5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 van den Brand &amp;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Joris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van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Heijningen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Speciale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relativiteitstheorie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 22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september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2015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3400" y="9144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>
                <a:solidFill>
                  <a:srgbClr val="000099"/>
                </a:solidFill>
                <a:latin typeface="Biondi" pitchFamily="2" charset="0"/>
              </a:rPr>
              <a:t>Gravitatie en kosmologie</a:t>
            </a:r>
          </a:p>
          <a:p>
            <a:pPr algn="ctr" eaLnBrk="0" hangingPunct="0"/>
            <a:r>
              <a:rPr lang="en-US" sz="320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FEW Cursus  </a:t>
            </a:r>
          </a:p>
        </p:txBody>
      </p:sp>
      <p:pic>
        <p:nvPicPr>
          <p:cNvPr id="41988" name="Picture 4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hthoek 26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046288"/>
            <a:ext cx="20574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4502150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Voor cartesische coordinaten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 meetkunde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38100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Het invariante lijnelement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843338"/>
            <a:ext cx="1524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42021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Notatie bevat metriek en coordinaten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000" y="3381375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Minkowskimetriek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51165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Lijnelement uitschrijven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7888" y="3124200"/>
            <a:ext cx="196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0825" y="5146675"/>
            <a:ext cx="2900363" cy="295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1000" y="54975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Dezelfde tijd: Ruimtelijke termen: Stelling van Pythagoras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5830888"/>
            <a:ext cx="8610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Dezelfde plaats: </a:t>
            </a:r>
            <a:r>
              <a:rPr lang="en-US" i="1">
                <a:latin typeface="Calibri" pitchFamily="34" charset="0"/>
                <a:cs typeface="Calibri" pitchFamily="34" charset="0"/>
              </a:rPr>
              <a:t>het lijnelement is een maat voor de tijd verstreken tussen twee gebeurtenissen voor een waarnemer die in rust is ten opzichte van deze gebeurtenissen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81000" y="64119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Dan geldt</a:t>
            </a:r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1450" y="6459538"/>
            <a:ext cx="131445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8" descr="\\vmware-host\Shared Folders\Desktop\462px-De_Raum_zeit_Minkowski_Bil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1143000"/>
            <a:ext cx="142557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105400" y="337502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Inverse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Basisvectoren         met</a:t>
            </a:r>
          </a:p>
        </p:txBody>
      </p:sp>
      <p:graphicFrame>
        <p:nvGraphicFramePr>
          <p:cNvPr id="8205" name="Object 2"/>
          <p:cNvGraphicFramePr>
            <a:graphicFrameLocks noChangeAspect="1"/>
          </p:cNvGraphicFramePr>
          <p:nvPr/>
        </p:nvGraphicFramePr>
        <p:xfrm>
          <a:off x="1852613" y="1116013"/>
          <a:ext cx="3095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10" imgW="190335" imgH="266469" progId="Equation.DSMT4">
                  <p:embed/>
                </p:oleObj>
              </mc:Choice>
              <mc:Fallback>
                <p:oleObj name="Equation" r:id="rId10" imgW="190335" imgH="266469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1116013"/>
                        <a:ext cx="309562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667000" y="1166813"/>
          <a:ext cx="11969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12" imgW="736600" imgH="203200" progId="Equation.DSMT4">
                  <p:embed/>
                </p:oleObj>
              </mc:Choice>
              <mc:Fallback>
                <p:oleObj name="Equation" r:id="rId12" imgW="736600" imgH="203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166813"/>
                        <a:ext cx="11969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1000" y="15351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hebben gevonden dat</a:t>
            </a:r>
          </a:p>
        </p:txBody>
      </p:sp>
      <p:grpSp>
        <p:nvGrpSpPr>
          <p:cNvPr id="4" name="Groep 25"/>
          <p:cNvGrpSpPr>
            <a:grpSpLocks/>
          </p:cNvGrpSpPr>
          <p:nvPr/>
        </p:nvGrpSpPr>
        <p:grpSpPr bwMode="auto">
          <a:xfrm>
            <a:off x="3429000" y="1154113"/>
            <a:ext cx="3354388" cy="1179512"/>
            <a:chOff x="3429000" y="1154113"/>
            <a:chExt cx="3354388" cy="1179332"/>
          </a:xfrm>
        </p:grpSpPr>
        <p:graphicFrame>
          <p:nvGraphicFramePr>
            <p:cNvPr id="3" name="Object 4"/>
            <p:cNvGraphicFramePr>
              <a:graphicFrameLocks noChangeAspect="1"/>
            </p:cNvGraphicFramePr>
            <p:nvPr/>
          </p:nvGraphicFramePr>
          <p:xfrm>
            <a:off x="3429000" y="1154113"/>
            <a:ext cx="3354388" cy="1150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0" name="Equation" r:id="rId14" imgW="2057400" imgH="711200" progId="Equation.DSMT4">
                    <p:embed/>
                  </p:oleObj>
                </mc:Choice>
                <mc:Fallback>
                  <p:oleObj name="Equation" r:id="rId14" imgW="2057400" imgH="7112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1154113"/>
                          <a:ext cx="3354388" cy="1150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7" name="Rechthoek 23"/>
            <p:cNvSpPr>
              <a:spLocks noChangeArrowheads="1"/>
            </p:cNvSpPr>
            <p:nvPr/>
          </p:nvSpPr>
          <p:spPr bwMode="auto">
            <a:xfrm>
              <a:off x="6612147" y="1190445"/>
              <a:ext cx="152400" cy="1143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/>
            </a:p>
          </p:txBody>
        </p:sp>
      </p:grp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23622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Nieuw symbool</a:t>
            </a:r>
          </a:p>
        </p:txBody>
      </p:sp>
      <p:grpSp>
        <p:nvGrpSpPr>
          <p:cNvPr id="5" name="Groep 32"/>
          <p:cNvGrpSpPr>
            <a:grpSpLocks/>
          </p:cNvGrpSpPr>
          <p:nvPr/>
        </p:nvGrpSpPr>
        <p:grpSpPr bwMode="auto">
          <a:xfrm>
            <a:off x="2362200" y="3276600"/>
            <a:ext cx="1600200" cy="533400"/>
            <a:chOff x="4648200" y="2590800"/>
            <a:chExt cx="1600200" cy="533400"/>
          </a:xfrm>
        </p:grpSpPr>
        <p:sp>
          <p:nvSpPr>
            <p:cNvPr id="32" name="Rechthoek 31"/>
            <p:cNvSpPr/>
            <p:nvPr/>
          </p:nvSpPr>
          <p:spPr bwMode="auto">
            <a:xfrm>
              <a:off x="4648200" y="2590800"/>
              <a:ext cx="1600200" cy="533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nl-NL">
                <a:cs typeface="+mn-cs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4724400" y="2667000"/>
            <a:ext cx="147002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1" name="Equation" r:id="rId16" imgW="901309" imgH="266584" progId="Equation.DSMT4">
                    <p:embed/>
                  </p:oleObj>
                </mc:Choice>
                <mc:Fallback>
                  <p:oleObj name="Equation" r:id="rId16" imgW="901309" imgH="266584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2667000"/>
                          <a:ext cx="1470025" cy="431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630" grpId="0"/>
      <p:bldP spid="12" grpId="0"/>
      <p:bldP spid="13" grpId="0"/>
      <p:bldP spid="15" grpId="0"/>
      <p:bldP spid="20" grpId="0"/>
      <p:bldP spid="21" grpId="0"/>
      <p:bldP spid="22" grpId="0"/>
      <p:bldP spid="25" grpId="0"/>
      <p:bldP spid="19" grpId="0"/>
      <p:bldP spid="2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3135313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vinden                                                                                        met lorentzfactor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Tijddilatatie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Het invariante lijnelement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17637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Waarnemer W1: twee gebeurtenissen op dezelfde plaats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000" y="21447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Waarnemer W2: meet tijdverschil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38862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Snelheid tussen waarnemers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1000" y="46593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Tijddilatatie is geometrisch effect in 4D ruimtetijd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5145088"/>
            <a:ext cx="8610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>
                <a:latin typeface="Calibri" pitchFamily="34" charset="0"/>
                <a:cs typeface="Calibri" pitchFamily="34" charset="0"/>
              </a:rPr>
              <a:t>Tijd tussen twee gebeurtenissen verstrijkt het snelst voor een waarnemer die in rust is ten opzichte van deze gebeurtenissen: eigentijd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3076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828800"/>
            <a:ext cx="2714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227263"/>
            <a:ext cx="2143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030538"/>
            <a:ext cx="3695700" cy="590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087688"/>
            <a:ext cx="1295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0563" y="3903663"/>
            <a:ext cx="762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6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630" grpId="0"/>
      <p:bldP spid="12" grpId="0"/>
      <p:bldP spid="13" grpId="0"/>
      <p:bldP spid="15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3538538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Lat passeert waarnemer O’ (dus geldt                 en                   )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Lorentzcontractie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Het invariante lijnelement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17637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Kies </a:t>
            </a:r>
            <a:r>
              <a:rPr lang="en-US" i="1">
                <a:latin typeface="Calibri" pitchFamily="34" charset="0"/>
                <a:cs typeface="Calibri" pitchFamily="34" charset="0"/>
              </a:rPr>
              <a:t>x</a:t>
            </a:r>
            <a:r>
              <a:rPr lang="en-US">
                <a:latin typeface="Calibri" pitchFamily="34" charset="0"/>
                <a:cs typeface="Calibri" pitchFamily="34" charset="0"/>
              </a:rPr>
              <a:t>-as als bewegingsrichting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000" y="21447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Er geldt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4452938"/>
            <a:ext cx="838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Waarnemer O beweegt met de lat mee: lengte lat is </a:t>
            </a:r>
            <a:r>
              <a:rPr lang="en-US" i="1">
                <a:latin typeface="Calibri" pitchFamily="34" charset="0"/>
                <a:cs typeface="Calibri" pitchFamily="34" charset="0"/>
              </a:rPr>
              <a:t>L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1000" y="5443538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hebben te maken met tijddilatatie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5976938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Invullen levert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4025" y="1389063"/>
            <a:ext cx="29003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2160588"/>
            <a:ext cx="35052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0975" y="3567113"/>
            <a:ext cx="7493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868738"/>
            <a:ext cx="19812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7625" y="3579813"/>
            <a:ext cx="914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81000" y="393065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vinden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1000" y="4757738"/>
            <a:ext cx="838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Voor hem vinden de twee gebeurtenissen (passeren van begin en eind van de lat bij O’) op verschillende tijden, gescheiden door 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56088" y="5103813"/>
            <a:ext cx="238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56063" y="5497513"/>
            <a:ext cx="11525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5900738"/>
            <a:ext cx="21717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PIJL-RECHTS 26"/>
          <p:cNvSpPr>
            <a:spLocks noChangeArrowheads="1"/>
          </p:cNvSpPr>
          <p:nvPr/>
        </p:nvSpPr>
        <p:spPr bwMode="auto">
          <a:xfrm>
            <a:off x="4495800" y="60340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pSp>
        <p:nvGrpSpPr>
          <p:cNvPr id="2" name="Groep 29"/>
          <p:cNvGrpSpPr>
            <a:grpSpLocks/>
          </p:cNvGrpSpPr>
          <p:nvPr/>
        </p:nvGrpSpPr>
        <p:grpSpPr bwMode="auto">
          <a:xfrm>
            <a:off x="5334000" y="5976938"/>
            <a:ext cx="914400" cy="381000"/>
            <a:chOff x="6858000" y="4953000"/>
            <a:chExt cx="914400" cy="381000"/>
          </a:xfrm>
        </p:grpSpPr>
        <p:sp>
          <p:nvSpPr>
            <p:cNvPr id="29" name="Rechthoek 28"/>
            <p:cNvSpPr/>
            <p:nvPr/>
          </p:nvSpPr>
          <p:spPr bwMode="auto">
            <a:xfrm>
              <a:off x="6858000" y="4953000"/>
              <a:ext cx="914400" cy="381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nl-NL">
                <a:cs typeface="+mn-cs"/>
              </a:endParaRPr>
            </a:p>
          </p:txBody>
        </p:sp>
        <p:pic>
          <p:nvPicPr>
            <p:cNvPr id="47131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05445" y="5006196"/>
              <a:ext cx="838200" cy="2759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chteraccolade 30"/>
          <p:cNvSpPr>
            <a:spLocks/>
          </p:cNvSpPr>
          <p:nvPr/>
        </p:nvSpPr>
        <p:spPr bwMode="auto">
          <a:xfrm rot="5400000">
            <a:off x="4076700" y="1943100"/>
            <a:ext cx="152400" cy="1295400"/>
          </a:xfrm>
          <a:prstGeom prst="rightBrace">
            <a:avLst>
              <a:gd name="adj1" fmla="val 8343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733800" y="2590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O’ beweegt t.o.v. lat</a:t>
            </a:r>
          </a:p>
        </p:txBody>
      </p:sp>
      <p:sp>
        <p:nvSpPr>
          <p:cNvPr id="33" name="Rechteraccolade 32"/>
          <p:cNvSpPr>
            <a:spLocks/>
          </p:cNvSpPr>
          <p:nvPr/>
        </p:nvSpPr>
        <p:spPr bwMode="auto">
          <a:xfrm rot="5400000">
            <a:off x="2530475" y="1943100"/>
            <a:ext cx="152400" cy="1295400"/>
          </a:xfrm>
          <a:prstGeom prst="rightBrace">
            <a:avLst>
              <a:gd name="adj1" fmla="val 8343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2187575" y="29067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O staat stil t.o.v. lat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630" grpId="0"/>
      <p:bldP spid="12" grpId="0"/>
      <p:bldP spid="13" grpId="0"/>
      <p:bldP spid="15" grpId="0"/>
      <p:bldP spid="20" grpId="0"/>
      <p:bldP spid="21" grpId="0"/>
      <p:bldP spid="22" grpId="0"/>
      <p:bldP spid="23" grpId="0"/>
      <p:bldP spid="27" grpId="0" animBg="1"/>
      <p:bldP spid="31" grpId="0" animBg="1"/>
      <p:bldP spid="32" grpId="0"/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Lorentztransformaties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48131" name="Rechthoek 1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4813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3851275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Invullen levert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Minkowski meetkunde: het invariante lijnelement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17637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Welke transformaties laten dit element invariant?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89063"/>
            <a:ext cx="29003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81000" y="4202113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vinden</a:t>
            </a: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073275"/>
            <a:ext cx="4591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381000" y="23733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Translaties</a:t>
            </a:r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408238"/>
            <a:ext cx="609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81000" y="27543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Rotaties, bijvoorbeeld</a:t>
            </a:r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773363"/>
            <a:ext cx="22479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381000" y="35163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Schrijf</a:t>
            </a:r>
          </a:p>
        </p:txBody>
      </p:sp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5375" y="3552825"/>
            <a:ext cx="3476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3886200"/>
            <a:ext cx="49101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4260850"/>
            <a:ext cx="50101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381000" y="3059113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Dit is een rotatie rond de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-as (met </a:t>
            </a:r>
            <a:r>
              <a:rPr lang="en-US" i="1">
                <a:latin typeface="Calibri" pitchFamily="34" charset="0"/>
                <a:cs typeface="Calibri" pitchFamily="34" charset="0"/>
              </a:rPr>
              <a:t>t</a:t>
            </a:r>
            <a:r>
              <a:rPr lang="en-US">
                <a:latin typeface="Calibri" pitchFamily="34" charset="0"/>
                <a:cs typeface="Calibri" pitchFamily="34" charset="0"/>
              </a:rPr>
              <a:t> en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 constant, terwijl </a:t>
            </a:r>
            <a:r>
              <a:rPr lang="en-US" i="1">
                <a:latin typeface="Calibri" pitchFamily="34" charset="0"/>
                <a:cs typeface="Calibri" pitchFamily="34" charset="0"/>
              </a:rPr>
              <a:t>x</a:t>
            </a:r>
            <a:r>
              <a:rPr lang="en-US">
                <a:latin typeface="Calibri" pitchFamily="34" charset="0"/>
                <a:cs typeface="Calibri" pitchFamily="34" charset="0"/>
              </a:rPr>
              <a:t> en </a:t>
            </a:r>
            <a:r>
              <a:rPr lang="en-US" i="1">
                <a:latin typeface="Calibri" pitchFamily="34" charset="0"/>
                <a:cs typeface="Calibri" pitchFamily="34" charset="0"/>
              </a:rPr>
              <a:t>y</a:t>
            </a:r>
            <a:r>
              <a:rPr lang="en-US">
                <a:latin typeface="Calibri" pitchFamily="34" charset="0"/>
                <a:cs typeface="Calibri" pitchFamily="34" charset="0"/>
              </a:rPr>
              <a:t> mengen)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381000" y="4659313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Rotatie rond de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  <p:grpSp>
        <p:nvGrpSpPr>
          <p:cNvPr id="2" name="Groep 29"/>
          <p:cNvGrpSpPr>
            <a:grpSpLocks/>
          </p:cNvGrpSpPr>
          <p:nvPr/>
        </p:nvGrpSpPr>
        <p:grpSpPr bwMode="auto">
          <a:xfrm>
            <a:off x="2743200" y="4800600"/>
            <a:ext cx="4038600" cy="1219200"/>
            <a:chOff x="2743200" y="4800600"/>
            <a:chExt cx="4038600" cy="1219200"/>
          </a:xfrm>
        </p:grpSpPr>
        <p:pic>
          <p:nvPicPr>
            <p:cNvPr id="48155" name="Picture 1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83457" y="4823078"/>
              <a:ext cx="3962400" cy="116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hthoek 51"/>
            <p:cNvSpPr/>
            <p:nvPr/>
          </p:nvSpPr>
          <p:spPr bwMode="auto">
            <a:xfrm>
              <a:off x="2743200" y="4800600"/>
              <a:ext cx="4038600" cy="1219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nl-NL">
                <a:cs typeface="+mn-cs"/>
              </a:endParaRPr>
            </a:p>
          </p:txBody>
        </p:sp>
      </p:grp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381000" y="6183313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Evenzo voor rotaties rond de </a:t>
            </a:r>
            <a:r>
              <a:rPr lang="en-US" i="1">
                <a:latin typeface="Calibri" pitchFamily="34" charset="0"/>
                <a:cs typeface="Calibri" pitchFamily="34" charset="0"/>
              </a:rPr>
              <a:t>x- </a:t>
            </a:r>
            <a:r>
              <a:rPr lang="en-US">
                <a:latin typeface="Calibri" pitchFamily="34" charset="0"/>
                <a:cs typeface="Calibri" pitchFamily="34" charset="0"/>
              </a:rPr>
              <a:t>en</a:t>
            </a:r>
            <a:r>
              <a:rPr lang="en-US" i="1">
                <a:latin typeface="Calibri" pitchFamily="34" charset="0"/>
                <a:cs typeface="Calibri" pitchFamily="34" charset="0"/>
              </a:rPr>
              <a:t> y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  <p:grpSp>
        <p:nvGrpSpPr>
          <p:cNvPr id="3" name="Groep 28"/>
          <p:cNvGrpSpPr>
            <a:grpSpLocks/>
          </p:cNvGrpSpPr>
          <p:nvPr/>
        </p:nvGrpSpPr>
        <p:grpSpPr bwMode="auto">
          <a:xfrm>
            <a:off x="7391400" y="3941763"/>
            <a:ext cx="1543050" cy="561975"/>
            <a:chOff x="7391400" y="3941154"/>
            <a:chExt cx="1543373" cy="563183"/>
          </a:xfrm>
        </p:grpSpPr>
        <p:pic>
          <p:nvPicPr>
            <p:cNvPr id="48152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91400" y="3941154"/>
              <a:ext cx="1543373" cy="190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3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450347" y="4133002"/>
              <a:ext cx="1476555" cy="19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4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20796" y="4337649"/>
              <a:ext cx="549090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4" grpId="0"/>
      <p:bldP spid="38" grpId="0"/>
      <p:bldP spid="40" grpId="0"/>
      <p:bldP spid="43" grpId="0"/>
      <p:bldP spid="47" grpId="0"/>
      <p:bldP spid="48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Lorentztransformaties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49155" name="Rechthoek 1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49156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28194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Invullen levert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Welke transformaties laten dit element invariant?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81000" y="37338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vinden</a:t>
            </a: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376363"/>
            <a:ext cx="4591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Boost, bijvoorbeeld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381000" y="24384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Schrijf</a:t>
            </a: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Neem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constante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boost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langs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>
                <a:latin typeface="Calibri" pitchFamily="34" charset="0"/>
                <a:cs typeface="Calibri" pitchFamily="34" charset="0"/>
              </a:rPr>
              <a:t>-as (met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z</a:t>
            </a:r>
            <a:r>
              <a:rPr lang="en-US" dirty="0">
                <a:latin typeface="Calibri" pitchFamily="34" charset="0"/>
                <a:cs typeface="Calibri" pitchFamily="34" charset="0"/>
              </a:rPr>
              <a:t> constant,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terwijl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mengen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381000" y="41910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Boost langs de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381000" y="57150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Evenzo voor boosts langs de </a:t>
            </a:r>
            <a:r>
              <a:rPr lang="en-US" i="1">
                <a:latin typeface="Calibri" pitchFamily="34" charset="0"/>
                <a:cs typeface="Calibri" pitchFamily="34" charset="0"/>
              </a:rPr>
              <a:t>x- </a:t>
            </a:r>
            <a:r>
              <a:rPr lang="en-US">
                <a:latin typeface="Calibri" pitchFamily="34" charset="0"/>
                <a:cs typeface="Calibri" pitchFamily="34" charset="0"/>
              </a:rPr>
              <a:t>en</a:t>
            </a:r>
            <a:r>
              <a:rPr lang="en-US" i="1">
                <a:latin typeface="Calibri" pitchFamily="34" charset="0"/>
                <a:cs typeface="Calibri" pitchFamily="34" charset="0"/>
              </a:rPr>
              <a:t> y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  <p:pic>
        <p:nvPicPr>
          <p:cNvPr id="3688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938" y="1770063"/>
            <a:ext cx="29718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0" y="2468563"/>
            <a:ext cx="39433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7700" y="2849563"/>
            <a:ext cx="485298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61"/>
          <p:cNvGrpSpPr>
            <a:grpSpLocks/>
          </p:cNvGrpSpPr>
          <p:nvPr/>
        </p:nvGrpSpPr>
        <p:grpSpPr bwMode="auto">
          <a:xfrm>
            <a:off x="7361238" y="2895600"/>
            <a:ext cx="1735137" cy="682625"/>
            <a:chOff x="7361208" y="2895600"/>
            <a:chExt cx="1735836" cy="682026"/>
          </a:xfrm>
        </p:grpSpPr>
        <p:pic>
          <p:nvPicPr>
            <p:cNvPr id="49175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91400" y="2895600"/>
              <a:ext cx="1409700" cy="17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6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74064" y="3089694"/>
              <a:ext cx="1693736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7" name="Picture 2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61208" y="3265098"/>
              <a:ext cx="1735836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8" name="Picture 2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02106" y="3434751"/>
              <a:ext cx="388247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88" name="Picture 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31938" y="3792538"/>
            <a:ext cx="58674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ep 64"/>
          <p:cNvGrpSpPr>
            <a:grpSpLocks/>
          </p:cNvGrpSpPr>
          <p:nvPr/>
        </p:nvGrpSpPr>
        <p:grpSpPr bwMode="auto">
          <a:xfrm>
            <a:off x="2743200" y="4484688"/>
            <a:ext cx="4191000" cy="1066800"/>
            <a:chOff x="2743200" y="4953000"/>
            <a:chExt cx="4191000" cy="1066800"/>
          </a:xfrm>
        </p:grpSpPr>
        <p:sp>
          <p:nvSpPr>
            <p:cNvPr id="52" name="Rechthoek 51"/>
            <p:cNvSpPr/>
            <p:nvPr/>
          </p:nvSpPr>
          <p:spPr bwMode="auto">
            <a:xfrm>
              <a:off x="2743200" y="4953000"/>
              <a:ext cx="4191000" cy="1066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nl-NL">
                <a:cs typeface="+mn-cs"/>
              </a:endParaRPr>
            </a:p>
          </p:txBody>
        </p:sp>
        <p:pic>
          <p:nvPicPr>
            <p:cNvPr id="49174" name="Picture 2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06826" y="4983192"/>
              <a:ext cx="4110121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381000" y="6030913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Wat is die hyperbolische hoek </a:t>
            </a:r>
            <a:r>
              <a:rPr lang="en-US" i="1">
                <a:latin typeface="Calibri" pitchFamily="34" charset="0"/>
                <a:cs typeface="Calibri" pitchFamily="34" charset="0"/>
                <a:sym typeface="Symbol" pitchFamily="18" charset="2"/>
              </a:rPr>
              <a:t></a:t>
            </a:r>
            <a:r>
              <a:rPr lang="en-US">
                <a:latin typeface="Calibri" pitchFamily="34" charset="0"/>
                <a:cs typeface="Calibri" pitchFamily="34" charset="0"/>
                <a:sym typeface="Symbol" pitchFamily="18" charset="2"/>
              </a:rPr>
              <a:t>?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815053" y="4560888"/>
            <a:ext cx="228600" cy="1635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327498" y="5283133"/>
            <a:ext cx="228600" cy="1635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4" grpId="0"/>
      <p:bldP spid="40" grpId="0"/>
      <p:bldP spid="43" grpId="0"/>
      <p:bldP spid="47" grpId="0"/>
      <p:bldP spid="48" grpId="0"/>
      <p:bldP spid="54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Rapidity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50179" name="Rechthoek 1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50180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hadden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81000" y="32004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Dat is een kwadratische vergelijking in</a:t>
            </a: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Neem differentiaalvorm, kies                   en schrijf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381000" y="2220913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Kwadrateren, delen door       en vergelijken met tijddilatatie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381000" y="48006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Gebruik de </a:t>
            </a:r>
            <a:r>
              <a:rPr lang="en-US" i="1">
                <a:latin typeface="Calibri" pitchFamily="34" charset="0"/>
                <a:cs typeface="Calibri" pitchFamily="34" charset="0"/>
              </a:rPr>
              <a:t>abc</a:t>
            </a:r>
            <a:r>
              <a:rPr lang="en-US">
                <a:latin typeface="Calibri" pitchFamily="34" charset="0"/>
                <a:cs typeface="Calibri" pitchFamily="34" charset="0"/>
              </a:rPr>
              <a:t>-formule</a:t>
            </a: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381000" y="53340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Ook geldt</a:t>
            </a:r>
          </a:p>
        </p:txBody>
      </p:sp>
      <p:pic>
        <p:nvPicPr>
          <p:cNvPr id="3688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22363"/>
            <a:ext cx="58674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938" y="1512888"/>
            <a:ext cx="9286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5763" y="1811338"/>
            <a:ext cx="2992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Rechte verbindingslijn 29"/>
          <p:cNvCxnSpPr>
            <a:cxnSpLocks noChangeShapeType="1"/>
          </p:cNvCxnSpPr>
          <p:nvPr/>
        </p:nvCxnSpPr>
        <p:spPr bwMode="auto">
          <a:xfrm>
            <a:off x="1752600" y="1406525"/>
            <a:ext cx="2590800" cy="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2590800"/>
            <a:ext cx="480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257425"/>
            <a:ext cx="3000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PIJL-RECHTS 32"/>
          <p:cNvSpPr>
            <a:spLocks noChangeArrowheads="1"/>
          </p:cNvSpPr>
          <p:nvPr/>
        </p:nvSpPr>
        <p:spPr bwMode="auto">
          <a:xfrm>
            <a:off x="1095375" y="27082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2173288"/>
            <a:ext cx="7048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1463" y="3222625"/>
            <a:ext cx="18573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150" y="3657600"/>
            <a:ext cx="53276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4751388"/>
            <a:ext cx="51054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" y="5638800"/>
            <a:ext cx="3810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PIJL-RECHTS 38"/>
          <p:cNvSpPr>
            <a:spLocks noChangeArrowheads="1"/>
          </p:cNvSpPr>
          <p:nvPr/>
        </p:nvSpPr>
        <p:spPr bwMode="auto">
          <a:xfrm>
            <a:off x="4114800" y="5867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0343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11725" y="5486400"/>
            <a:ext cx="40386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381000" y="3690938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latin typeface="Calibri" pitchFamily="34" charset="0"/>
                <a:cs typeface="Calibri" pitchFamily="34" charset="0"/>
              </a:rPr>
              <a:t>Manipuleer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40" grpId="0"/>
      <p:bldP spid="43" grpId="0"/>
      <p:bldP spid="48" grpId="0"/>
      <p:bldP spid="54" grpId="0"/>
      <p:bldP spid="33" grpId="0" animBg="1"/>
      <p:bldP spid="39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Einsteins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sommatieconventie</a:t>
            </a:r>
            <a:endParaRPr lang="en-US" b="0" kern="1200" dirty="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72400" cy="3505200"/>
          </a:xfrm>
        </p:spPr>
        <p:txBody>
          <a:bodyPr/>
          <a:lstStyle/>
          <a:p>
            <a:pPr>
              <a:defRPr/>
            </a:pP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Vector en 1-vorm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geven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scalar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Sommatie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index is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dummy index, want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uiteindelijk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krijgen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we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getal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Problemen</a:t>
            </a: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>
              <a:defRPr/>
            </a:pP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4495800" y="2084388"/>
          <a:ext cx="42672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4" name="Equation" r:id="rId4" imgW="2387520" imgH="241200" progId="Equation.3">
                  <p:embed/>
                </p:oleObj>
              </mc:Choice>
              <mc:Fallback>
                <p:oleObj name="Equation" r:id="rId4" imgW="2387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84388"/>
                        <a:ext cx="4267200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460750"/>
            <a:ext cx="1828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81563" y="3429000"/>
            <a:ext cx="374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Vrije indices horen overeen te komen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876800" y="3821113"/>
            <a:ext cx="286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Nu tel je appels en peren op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76800" y="4191000"/>
            <a:ext cx="3516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Links een 1-vorm, rechts een scalar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76800" y="5040313"/>
            <a:ext cx="355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Sommatie index maar 1x gebruiken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876800" y="5421313"/>
            <a:ext cx="2347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Verschillende objecten</a:t>
            </a:r>
          </a:p>
        </p:txBody>
      </p:sp>
      <p:graphicFrame>
        <p:nvGraphicFramePr>
          <p:cNvPr id="15381" name="Object 21"/>
          <p:cNvGraphicFramePr>
            <a:graphicFrameLocks noChangeAspect="1"/>
          </p:cNvGraphicFramePr>
          <p:nvPr/>
        </p:nvGraphicFramePr>
        <p:xfrm>
          <a:off x="2871788" y="5638800"/>
          <a:ext cx="10906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5" name="Equation" r:id="rId7" imgW="609480" imgH="393480" progId="Equation.3">
                  <p:embed/>
                </p:oleObj>
              </mc:Choice>
              <mc:Fallback>
                <p:oleObj name="Equation" r:id="rId7" imgW="60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5638800"/>
                        <a:ext cx="1090612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876800" y="5943600"/>
            <a:ext cx="2366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Gradient is een 1-vorm</a:t>
            </a:r>
          </a:p>
        </p:txBody>
      </p:sp>
    </p:spTree>
    <p:extLst>
      <p:ext uri="{BB962C8B-B14F-4D97-AF65-F5344CB8AC3E}">
        <p14:creationId xmlns:p14="http://schemas.microsoft.com/office/powerpoint/2010/main" val="12396321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Euclidische 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35052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Vlakke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ruimte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afstand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tussen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punten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als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invariant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Pythagoras</a:t>
            </a: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>
              <a:defRPr/>
            </a:pP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graphicFrame>
        <p:nvGraphicFramePr>
          <p:cNvPr id="15371" name="Object 2"/>
          <p:cNvGraphicFramePr>
            <a:graphicFrameLocks noChangeAspect="1"/>
          </p:cNvGraphicFramePr>
          <p:nvPr/>
        </p:nvGraphicFramePr>
        <p:xfrm>
          <a:off x="2971800" y="2133600"/>
          <a:ext cx="1865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78" name="Equation" r:id="rId4" imgW="965160" imgH="228600" progId="Equation.3">
                  <p:embed/>
                </p:oleObj>
              </mc:Choice>
              <mc:Fallback>
                <p:oleObj name="Equation" r:id="rId4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33600"/>
                        <a:ext cx="1865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3"/>
          <p:cNvGraphicFramePr>
            <a:graphicFrameLocks noChangeAspect="1"/>
          </p:cNvGraphicFramePr>
          <p:nvPr/>
        </p:nvGraphicFramePr>
        <p:xfrm>
          <a:off x="2955925" y="2667000"/>
          <a:ext cx="53498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79" name="Equation" r:id="rId6" imgW="2768400" imgH="279360" progId="Equation.3">
                  <p:embed/>
                </p:oleObj>
              </mc:Choice>
              <mc:Fallback>
                <p:oleObj name="Equation" r:id="rId6" imgW="2768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2667000"/>
                        <a:ext cx="534987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4"/>
          <p:cNvGraphicFramePr>
            <a:graphicFrameLocks noChangeAspect="1"/>
          </p:cNvGraphicFramePr>
          <p:nvPr/>
        </p:nvGraphicFramePr>
        <p:xfrm>
          <a:off x="2971800" y="3271838"/>
          <a:ext cx="616108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0" name="Equation" r:id="rId8" imgW="3187440" imgH="495000" progId="Equation.3">
                  <p:embed/>
                </p:oleObj>
              </mc:Choice>
              <mc:Fallback>
                <p:oleObj name="Equation" r:id="rId8" imgW="31874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1838"/>
                        <a:ext cx="6161088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ight Triangle 13"/>
          <p:cNvSpPr>
            <a:spLocks noChangeArrowheads="1"/>
          </p:cNvSpPr>
          <p:nvPr/>
        </p:nvSpPr>
        <p:spPr bwMode="auto">
          <a:xfrm flipH="1">
            <a:off x="381000" y="4648200"/>
            <a:ext cx="2819400" cy="1676400"/>
          </a:xfrm>
          <a:prstGeom prst="rtTriangle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263900" y="5334000"/>
          <a:ext cx="3937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1" name="Equation" r:id="rId10" imgW="203040" imgH="203040" progId="Equation.3">
                  <p:embed/>
                </p:oleObj>
              </mc:Choice>
              <mc:Fallback>
                <p:oleObj name="Equation" r:id="rId10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334000"/>
                        <a:ext cx="3937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676400" y="6324600"/>
          <a:ext cx="3683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2" name="Equation" r:id="rId12" imgW="190440" imgH="177480" progId="Equation.3">
                  <p:embed/>
                </p:oleObj>
              </mc:Choice>
              <mc:Fallback>
                <p:oleObj name="Equation" r:id="rId12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324600"/>
                        <a:ext cx="3683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676400" y="50292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3" name="Equation" r:id="rId14" imgW="190440" imgH="177480" progId="Equation.3">
                  <p:embed/>
                </p:oleObj>
              </mc:Choice>
              <mc:Fallback>
                <p:oleObj name="Equation" r:id="rId14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029200"/>
                        <a:ext cx="368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38800" y="4572000"/>
            <a:ext cx="2262188" cy="36988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Evenzo in 3 dimensies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0" y="4994275"/>
            <a:ext cx="4724400" cy="882650"/>
            <a:chOff x="3810000" y="4994564"/>
            <a:chExt cx="4723831" cy="882650"/>
          </a:xfrm>
        </p:grpSpPr>
        <p:sp>
          <p:nvSpPr>
            <p:cNvPr id="20499" name="TextBox 18"/>
            <p:cNvSpPr txBox="1">
              <a:spLocks noChangeArrowheads="1"/>
            </p:cNvSpPr>
            <p:nvPr/>
          </p:nvSpPr>
          <p:spPr bwMode="auto">
            <a:xfrm>
              <a:off x="3810000" y="5258089"/>
              <a:ext cx="364376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Stel we hebben vectorcomponenten </a:t>
              </a:r>
            </a:p>
          </p:txBody>
        </p:sp>
        <p:graphicFrame>
          <p:nvGraphicFramePr>
            <p:cNvPr id="20490" name="Object 8"/>
            <p:cNvGraphicFramePr>
              <a:graphicFrameLocks noChangeAspect="1"/>
            </p:cNvGraphicFramePr>
            <p:nvPr/>
          </p:nvGraphicFramePr>
          <p:xfrm>
            <a:off x="7405118" y="4994564"/>
            <a:ext cx="1128713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584" name="Equation" r:id="rId16" imgW="583920" imgH="457200" progId="Equation.3">
                    <p:embed/>
                  </p:oleObj>
                </mc:Choice>
                <mc:Fallback>
                  <p:oleObj name="Equation" r:id="rId16" imgW="5839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5118" y="4994564"/>
                          <a:ext cx="1128713" cy="882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886200" y="5780088"/>
            <a:ext cx="3981450" cy="465137"/>
            <a:chOff x="3886200" y="5780088"/>
            <a:chExt cx="3980570" cy="465137"/>
          </a:xfrm>
        </p:grpSpPr>
        <p:sp>
          <p:nvSpPr>
            <p:cNvPr id="20498" name="TextBox 21"/>
            <p:cNvSpPr txBox="1">
              <a:spLocks noChangeArrowheads="1"/>
            </p:cNvSpPr>
            <p:nvPr/>
          </p:nvSpPr>
          <p:spPr bwMode="auto">
            <a:xfrm>
              <a:off x="3886200" y="5802313"/>
              <a:ext cx="3980570" cy="369332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Wat is dan de 1-vorm componenten      ?</a:t>
              </a:r>
            </a:p>
          </p:txBody>
        </p:sp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7314807" y="5780088"/>
            <a:ext cx="368300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585" name="Equation" r:id="rId18" imgW="190440" imgH="241200" progId="Equation.3">
                    <p:embed/>
                  </p:oleObj>
                </mc:Choice>
                <mc:Fallback>
                  <p:oleObj name="Equation" r:id="rId18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4807" y="5780088"/>
                          <a:ext cx="368300" cy="465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79" name="Object 10"/>
          <p:cNvGraphicFramePr>
            <a:graphicFrameLocks noChangeAspect="1"/>
          </p:cNvGraphicFramePr>
          <p:nvPr/>
        </p:nvGraphicFramePr>
        <p:xfrm>
          <a:off x="7100888" y="6237288"/>
          <a:ext cx="12287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6" name="Equation" r:id="rId20" imgW="634680" imgH="241200" progId="Equation.3">
                  <p:embed/>
                </p:oleObj>
              </mc:Choice>
              <mc:Fallback>
                <p:oleObj name="Equation" r:id="rId20" imgW="634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88" y="6237288"/>
                        <a:ext cx="122872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0" name="Object 7"/>
          <p:cNvGraphicFramePr>
            <a:graphicFrameLocks noChangeAspect="1"/>
          </p:cNvGraphicFramePr>
          <p:nvPr/>
        </p:nvGraphicFramePr>
        <p:xfrm>
          <a:off x="76200" y="6362700"/>
          <a:ext cx="2952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7" name="Equation" r:id="rId22" imgW="152280" imgH="177480" progId="Equation.DSMT4">
                  <p:embed/>
                </p:oleObj>
              </mc:Choice>
              <mc:Fallback>
                <p:oleObj name="Equation" r:id="rId22" imgW="152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62700"/>
                        <a:ext cx="29527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7"/>
          <p:cNvGraphicFramePr>
            <a:graphicFrameLocks noChangeAspect="1"/>
          </p:cNvGraphicFramePr>
          <p:nvPr/>
        </p:nvGraphicFramePr>
        <p:xfrm>
          <a:off x="2828925" y="4343400"/>
          <a:ext cx="2952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8" name="Equation" r:id="rId24" imgW="152280" imgH="164880" progId="Equation.DSMT4">
                  <p:embed/>
                </p:oleObj>
              </mc:Choice>
              <mc:Fallback>
                <p:oleObj name="Equation" r:id="rId24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343400"/>
                        <a:ext cx="29527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al 21"/>
          <p:cNvSpPr/>
          <p:nvPr/>
        </p:nvSpPr>
        <p:spPr bwMode="auto">
          <a:xfrm>
            <a:off x="3159920" y="4605336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23" name="Ovaal 22"/>
          <p:cNvSpPr/>
          <p:nvPr/>
        </p:nvSpPr>
        <p:spPr bwMode="auto">
          <a:xfrm>
            <a:off x="342896" y="628412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6233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35052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Licht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gedraagt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zich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onafhankelijk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waarnemer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Golffronten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zijn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behouden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bewegende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waarnemers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Beschouw</a:t>
            </a:r>
            <a:r>
              <a:rPr lang="en-US" b="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bolgolven</a:t>
            </a:r>
            <a:r>
              <a:rPr lang="en-US" b="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vanuit</a:t>
            </a:r>
            <a:r>
              <a:rPr lang="en-US" b="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de </a:t>
            </a:r>
            <a:r>
              <a:rPr lang="en-US" b="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oorsprong</a:t>
            </a: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>
              <a:defRPr/>
            </a:pP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graphicFrame>
        <p:nvGraphicFramePr>
          <p:cNvPr id="15373" name="Object 4"/>
          <p:cNvGraphicFramePr>
            <a:graphicFrameLocks noChangeAspect="1"/>
          </p:cNvGraphicFramePr>
          <p:nvPr/>
        </p:nvGraphicFramePr>
        <p:xfrm>
          <a:off x="2525713" y="4233863"/>
          <a:ext cx="6456362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2" name="Equation" r:id="rId4" imgW="3720960" imgH="495000" progId="Equation.3">
                  <p:embed/>
                </p:oleObj>
              </mc:Choice>
              <mc:Fallback>
                <p:oleObj name="Equation" r:id="rId4" imgW="37209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4233863"/>
                        <a:ext cx="6456362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Right Triangle 13"/>
          <p:cNvSpPr>
            <a:spLocks noChangeArrowheads="1"/>
          </p:cNvSpPr>
          <p:nvPr/>
        </p:nvSpPr>
        <p:spPr bwMode="auto">
          <a:xfrm flipH="1">
            <a:off x="152400" y="5105400"/>
            <a:ext cx="2895600" cy="1676400"/>
          </a:xfrm>
          <a:prstGeom prst="rtTriangle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3113088" y="5524500"/>
          <a:ext cx="4683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3" name="Equation" r:id="rId6" imgW="241200" imgH="177480" progId="Equation.3">
                  <p:embed/>
                </p:oleObj>
              </mc:Choice>
              <mc:Fallback>
                <p:oleObj name="Equation" r:id="rId6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5524500"/>
                        <a:ext cx="46831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6"/>
          <p:cNvGraphicFramePr>
            <a:graphicFrameLocks noChangeAspect="1"/>
          </p:cNvGraphicFramePr>
          <p:nvPr/>
        </p:nvGraphicFramePr>
        <p:xfrm>
          <a:off x="1905000" y="6351588"/>
          <a:ext cx="3683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4" name="Equation" r:id="rId8" imgW="190440" imgH="228600" progId="Equation.3">
                  <p:embed/>
                </p:oleObj>
              </mc:Choice>
              <mc:Fallback>
                <p:oleObj name="Equation" r:id="rId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351588"/>
                        <a:ext cx="368300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7"/>
          <p:cNvGraphicFramePr>
            <a:graphicFrameLocks noChangeAspect="1"/>
          </p:cNvGraphicFramePr>
          <p:nvPr/>
        </p:nvGraphicFramePr>
        <p:xfrm>
          <a:off x="1524000" y="55245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5" name="Equation" r:id="rId10" imgW="190440" imgH="177480" progId="Equation.3">
                  <p:embed/>
                </p:oleObj>
              </mc:Choice>
              <mc:Fallback>
                <p:oleObj name="Equation" r:id="rId10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24500"/>
                        <a:ext cx="368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3094038" y="3657600"/>
          <a:ext cx="42211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6" name="Equation" r:id="rId12" imgW="2184120" imgH="279360" progId="Equation.3">
                  <p:embed/>
                </p:oleObj>
              </mc:Choice>
              <mc:Fallback>
                <p:oleObj name="Equation" r:id="rId12" imgW="2184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3657600"/>
                        <a:ext cx="42211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2" name="Object 12"/>
          <p:cNvGraphicFramePr>
            <a:graphicFrameLocks noChangeAspect="1"/>
          </p:cNvGraphicFramePr>
          <p:nvPr/>
        </p:nvGraphicFramePr>
        <p:xfrm>
          <a:off x="3125788" y="2613025"/>
          <a:ext cx="42814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7" name="Equation" r:id="rId14" imgW="2133360" imgH="482400" progId="Equation.3">
                  <p:embed/>
                </p:oleObj>
              </mc:Choice>
              <mc:Fallback>
                <p:oleObj name="Equation" r:id="rId14" imgW="2133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2613025"/>
                        <a:ext cx="4281487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7" name="Picture 13" descr="C:\Users\jo\Desktop\sphericalfront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3400" y="2590800"/>
            <a:ext cx="17224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267200" y="5410200"/>
            <a:ext cx="3733800" cy="1477963"/>
            <a:chOff x="4267200" y="5410200"/>
            <a:chExt cx="3733800" cy="1477328"/>
          </a:xfrm>
        </p:grpSpPr>
        <p:sp>
          <p:nvSpPr>
            <p:cNvPr id="21519" name="TextBox 23"/>
            <p:cNvSpPr txBox="1">
              <a:spLocks noChangeArrowheads="1"/>
            </p:cNvSpPr>
            <p:nvPr/>
          </p:nvSpPr>
          <p:spPr bwMode="auto">
            <a:xfrm>
              <a:off x="4267200" y="5410200"/>
              <a:ext cx="3733800" cy="1477328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We hebben nu ruimtetijd en weer een invariant (een scalar).</a:t>
              </a:r>
            </a:p>
            <a:p>
              <a:endPara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Trouwens, elke             is een scalar en dus invariant!</a:t>
              </a:r>
            </a:p>
          </p:txBody>
        </p:sp>
        <p:graphicFrame>
          <p:nvGraphicFramePr>
            <p:cNvPr id="21512" name="Object 15"/>
            <p:cNvGraphicFramePr>
              <a:graphicFrameLocks noChangeAspect="1"/>
            </p:cNvGraphicFramePr>
            <p:nvPr/>
          </p:nvGraphicFramePr>
          <p:xfrm>
            <a:off x="5762625" y="6183890"/>
            <a:ext cx="638175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08" name="Equation" r:id="rId17" imgW="330120" imgH="253800" progId="Equation.3">
                    <p:embed/>
                  </p:oleObj>
                </mc:Choice>
                <mc:Fallback>
                  <p:oleObj name="Equation" r:id="rId17" imgW="3301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2625" y="6183890"/>
                          <a:ext cx="638175" cy="490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520" name="Object 7"/>
          <p:cNvGraphicFramePr>
            <a:graphicFrameLocks noChangeAspect="1"/>
          </p:cNvGraphicFramePr>
          <p:nvPr/>
        </p:nvGraphicFramePr>
        <p:xfrm>
          <a:off x="76200" y="6248400"/>
          <a:ext cx="2952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9" name="Equation" r:id="rId19" imgW="152280" imgH="177480" progId="Equation.DSMT4">
                  <p:embed/>
                </p:oleObj>
              </mc:Choice>
              <mc:Fallback>
                <p:oleObj name="Equation" r:id="rId19" imgW="152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248400"/>
                        <a:ext cx="29527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Object 7"/>
          <p:cNvGraphicFramePr>
            <a:graphicFrameLocks noChangeAspect="1"/>
          </p:cNvGraphicFramePr>
          <p:nvPr/>
        </p:nvGraphicFramePr>
        <p:xfrm>
          <a:off x="2676525" y="5334000"/>
          <a:ext cx="2952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0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5334000"/>
                        <a:ext cx="29527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al 17"/>
          <p:cNvSpPr/>
          <p:nvPr/>
        </p:nvSpPr>
        <p:spPr bwMode="auto">
          <a:xfrm>
            <a:off x="3007520" y="5062536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9" name="Ovaal 18"/>
          <p:cNvSpPr/>
          <p:nvPr/>
        </p:nvSpPr>
        <p:spPr bwMode="auto">
          <a:xfrm>
            <a:off x="123824" y="6719888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456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3048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Metrische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tensor</a:t>
            </a:r>
          </a:p>
          <a:p>
            <a:pPr>
              <a:defRPr/>
            </a:pP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Beschrijft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vlakke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hyperbolische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ruimte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speciale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relativiteitstheorie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1932" name="Object 7"/>
          <p:cNvGraphicFramePr>
            <a:graphicFrameLocks noChangeAspect="1"/>
          </p:cNvGraphicFramePr>
          <p:nvPr/>
        </p:nvGraphicFramePr>
        <p:xfrm>
          <a:off x="4114800" y="838200"/>
          <a:ext cx="3465513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6" name="Equation" r:id="rId4" imgW="1726920" imgH="914400" progId="Equation.3">
                  <p:embed/>
                </p:oleObj>
              </mc:Choice>
              <mc:Fallback>
                <p:oleObj name="Equation" r:id="rId4" imgW="17269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3465513" cy="183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93763" y="3733800"/>
            <a:ext cx="4533900" cy="36988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Beschouw 2D hyperbolische ruimte, </a:t>
            </a:r>
            <a:r>
              <a:rPr lang="en-US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cdt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US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dx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49313" y="4191000"/>
            <a:ext cx="4699000" cy="882650"/>
            <a:chOff x="3810000" y="4994564"/>
            <a:chExt cx="4700159" cy="882650"/>
          </a:xfrm>
        </p:grpSpPr>
        <p:sp>
          <p:nvSpPr>
            <p:cNvPr id="22550" name="TextBox 18"/>
            <p:cNvSpPr txBox="1">
              <a:spLocks noChangeArrowheads="1"/>
            </p:cNvSpPr>
            <p:nvPr/>
          </p:nvSpPr>
          <p:spPr bwMode="auto">
            <a:xfrm>
              <a:off x="3810000" y="5258089"/>
              <a:ext cx="3645379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Stel we hebben vectorcomponenten </a:t>
              </a:r>
            </a:p>
          </p:txBody>
        </p:sp>
        <p:graphicFrame>
          <p:nvGraphicFramePr>
            <p:cNvPr id="22536" name="Object 10"/>
            <p:cNvGraphicFramePr>
              <a:graphicFrameLocks noChangeAspect="1"/>
            </p:cNvGraphicFramePr>
            <p:nvPr/>
          </p:nvGraphicFramePr>
          <p:xfrm>
            <a:off x="7381444" y="4994564"/>
            <a:ext cx="1128715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27" name="Equation" r:id="rId6" imgW="583920" imgH="457200" progId="Equation.3">
                    <p:embed/>
                  </p:oleObj>
                </mc:Choice>
                <mc:Fallback>
                  <p:oleObj name="Equation" r:id="rId6" imgW="5839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1444" y="4994564"/>
                          <a:ext cx="1128715" cy="882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838200" y="5076825"/>
            <a:ext cx="4211638" cy="465138"/>
            <a:chOff x="3886201" y="5780088"/>
            <a:chExt cx="4211377" cy="465137"/>
          </a:xfrm>
        </p:grpSpPr>
        <p:sp>
          <p:nvSpPr>
            <p:cNvPr id="22549" name="TextBox 21"/>
            <p:cNvSpPr txBox="1">
              <a:spLocks noChangeArrowheads="1"/>
            </p:cNvSpPr>
            <p:nvPr/>
          </p:nvSpPr>
          <p:spPr bwMode="auto">
            <a:xfrm>
              <a:off x="3886201" y="5802313"/>
              <a:ext cx="4211377" cy="369331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Wat zijn dan de 1-vorm  componenten      ?</a:t>
              </a:r>
            </a:p>
          </p:txBody>
        </p:sp>
        <p:graphicFrame>
          <p:nvGraphicFramePr>
            <p:cNvPr id="22535" name="Object 11"/>
            <p:cNvGraphicFramePr>
              <a:graphicFrameLocks noChangeAspect="1"/>
            </p:cNvGraphicFramePr>
            <p:nvPr/>
          </p:nvGraphicFramePr>
          <p:xfrm>
            <a:off x="7556039" y="5780088"/>
            <a:ext cx="368300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28" name="Equation" r:id="rId8" imgW="190440" imgH="241200" progId="Equation.3">
                    <p:embed/>
                  </p:oleObj>
                </mc:Choice>
                <mc:Fallback>
                  <p:oleObj name="Equation" r:id="rId8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039" y="5780088"/>
                          <a:ext cx="368300" cy="465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5305425" y="5076825"/>
          <a:ext cx="14001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9" name="Equation" r:id="rId10" imgW="723600" imgH="241200" progId="Equation.3">
                  <p:embed/>
                </p:oleObj>
              </mc:Choice>
              <mc:Fallback>
                <p:oleObj name="Equation" r:id="rId10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5076825"/>
                        <a:ext cx="1400175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838200" y="5649913"/>
            <a:ext cx="2538413" cy="374650"/>
            <a:chOff x="2992582" y="6106827"/>
            <a:chExt cx="2539002" cy="374384"/>
          </a:xfrm>
        </p:grpSpPr>
        <p:sp>
          <p:nvSpPr>
            <p:cNvPr id="22548" name="TextBox 26"/>
            <p:cNvSpPr txBox="1">
              <a:spLocks noChangeArrowheads="1"/>
            </p:cNvSpPr>
            <p:nvPr/>
          </p:nvSpPr>
          <p:spPr bwMode="auto">
            <a:xfrm>
              <a:off x="2992582" y="6111593"/>
              <a:ext cx="2539002" cy="369618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Wat is de lengte van      ?</a:t>
              </a:r>
            </a:p>
          </p:txBody>
        </p:sp>
        <p:graphicFrame>
          <p:nvGraphicFramePr>
            <p:cNvPr id="22534" name="Object 13"/>
            <p:cNvGraphicFramePr>
              <a:graphicFrameLocks noChangeAspect="1"/>
            </p:cNvGraphicFramePr>
            <p:nvPr/>
          </p:nvGraphicFramePr>
          <p:xfrm>
            <a:off x="5050168" y="6106827"/>
            <a:ext cx="246062" cy="342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30" name="Equation" r:id="rId12" imgW="126720" imgH="177480" progId="Equation.3">
                    <p:embed/>
                  </p:oleObj>
                </mc:Choice>
                <mc:Fallback>
                  <p:oleObj name="Equation" r:id="rId12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0168" y="6106827"/>
                          <a:ext cx="246062" cy="3429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3982" name="Object 14"/>
          <p:cNvGraphicFramePr>
            <a:graphicFrameLocks noChangeAspect="1"/>
          </p:cNvGraphicFramePr>
          <p:nvPr/>
        </p:nvGraphicFramePr>
        <p:xfrm>
          <a:off x="4495800" y="5557838"/>
          <a:ext cx="351313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1" name="Equation" r:id="rId14" imgW="1815840" imgH="279360" progId="Equation.3">
                  <p:embed/>
                </p:oleObj>
              </mc:Choice>
              <mc:Fallback>
                <p:oleObj name="Equation" r:id="rId14" imgW="1815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57838"/>
                        <a:ext cx="3513138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38200" y="6172200"/>
            <a:ext cx="326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 positief, nul of negatief zijn!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394200" y="6172200"/>
            <a:ext cx="474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Metriek heeft signatuur 2: een pseudo-riemannse variëteit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576888" y="265113"/>
            <a:ext cx="1974850" cy="1095375"/>
            <a:chOff x="5576454" y="265113"/>
            <a:chExt cx="1975284" cy="1096096"/>
          </a:xfrm>
        </p:grpSpPr>
        <p:sp>
          <p:nvSpPr>
            <p:cNvPr id="22547" name="Oval 31"/>
            <p:cNvSpPr>
              <a:spLocks noChangeArrowheads="1"/>
            </p:cNvSpPr>
            <p:nvPr/>
          </p:nvSpPr>
          <p:spPr bwMode="auto">
            <a:xfrm>
              <a:off x="5576454" y="675409"/>
              <a:ext cx="685800" cy="68580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>
                <a:solidFill>
                  <a:srgbClr val="000000"/>
                </a:solidFill>
              </a:endParaRPr>
            </a:p>
          </p:txBody>
        </p:sp>
        <p:graphicFrame>
          <p:nvGraphicFramePr>
            <p:cNvPr id="22533" name="Object 15"/>
            <p:cNvGraphicFramePr>
              <a:graphicFrameLocks noChangeAspect="1"/>
            </p:cNvGraphicFramePr>
            <p:nvPr/>
          </p:nvGraphicFramePr>
          <p:xfrm>
            <a:off x="6248400" y="265113"/>
            <a:ext cx="1303338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32" name="Equation" r:id="rId16" imgW="672840" imgH="228600" progId="Equation.3">
                    <p:embed/>
                  </p:oleObj>
                </mc:Choice>
                <mc:Fallback>
                  <p:oleObj name="Equation" r:id="rId16" imgW="672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265113"/>
                          <a:ext cx="1303338" cy="439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1981118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17" grpId="0" animBg="1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Najaar 2009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Jo van den Brand</a:t>
            </a: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695700" y="228600"/>
            <a:ext cx="1763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99"/>
                </a:solidFill>
                <a:latin typeface="Biondi" pitchFamily="2" charset="0"/>
              </a:rPr>
              <a:t>Inhoud</a:t>
            </a:r>
            <a:endParaRPr lang="en-US" sz="2400">
              <a:solidFill>
                <a:srgbClr val="CC0000"/>
              </a:solidFill>
              <a:latin typeface="Biondi" pitchFamily="2" charset="0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Wiskunde II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Algemene coordinaten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Covariante afgeleide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Algemene relativiteitstheorie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Einsteinvergelijkingen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Newton als limiet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Kosmologie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Friedmann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Inflatie</a:t>
            </a:r>
            <a:endParaRPr lang="en-US" sz="2000" b="1" baseline="3000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Gravitatiestraling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Experiment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73088" y="4800600"/>
            <a:ext cx="3694112" cy="1066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Ruimtetijd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geometrie</a:t>
            </a: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  <a:defRPr/>
            </a:pP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800" y="2667000"/>
            <a:ext cx="4876800" cy="646113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Welke zijde van driehoek ABC is het langst? Welk de kortste? Wat zijn de lengten?</a:t>
            </a:r>
          </a:p>
        </p:txBody>
      </p:sp>
      <p:cxnSp>
        <p:nvCxnSpPr>
          <p:cNvPr id="23561" name="Straight Connector 23"/>
          <p:cNvCxnSpPr>
            <a:cxnSpLocks noChangeShapeType="1"/>
          </p:cNvCxnSpPr>
          <p:nvPr/>
        </p:nvCxnSpPr>
        <p:spPr bwMode="auto">
          <a:xfrm rot="5400000">
            <a:off x="4341813" y="2286000"/>
            <a:ext cx="2439988" cy="1587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3562" name="Straight Connector 28"/>
          <p:cNvCxnSpPr>
            <a:cxnSpLocks noChangeShapeType="1"/>
          </p:cNvCxnSpPr>
          <p:nvPr/>
        </p:nvCxnSpPr>
        <p:spPr bwMode="auto">
          <a:xfrm rot="5400000">
            <a:off x="46466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3" name="Straight Connector 31"/>
          <p:cNvCxnSpPr>
            <a:cxnSpLocks noChangeShapeType="1"/>
          </p:cNvCxnSpPr>
          <p:nvPr/>
        </p:nvCxnSpPr>
        <p:spPr bwMode="auto">
          <a:xfrm rot="5400000">
            <a:off x="48752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4" name="Straight Connector 32"/>
          <p:cNvCxnSpPr>
            <a:cxnSpLocks noChangeShapeType="1"/>
          </p:cNvCxnSpPr>
          <p:nvPr/>
        </p:nvCxnSpPr>
        <p:spPr bwMode="auto">
          <a:xfrm rot="5400000">
            <a:off x="51038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5" name="Straight Connector 34"/>
          <p:cNvCxnSpPr>
            <a:cxnSpLocks noChangeShapeType="1"/>
          </p:cNvCxnSpPr>
          <p:nvPr/>
        </p:nvCxnSpPr>
        <p:spPr bwMode="auto">
          <a:xfrm rot="5400000">
            <a:off x="53324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6" name="Straight Connector 35"/>
          <p:cNvCxnSpPr>
            <a:cxnSpLocks noChangeShapeType="1"/>
          </p:cNvCxnSpPr>
          <p:nvPr/>
        </p:nvCxnSpPr>
        <p:spPr bwMode="auto">
          <a:xfrm rot="5400000">
            <a:off x="55610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7" name="Straight Connector 36"/>
          <p:cNvCxnSpPr>
            <a:cxnSpLocks noChangeShapeType="1"/>
          </p:cNvCxnSpPr>
          <p:nvPr/>
        </p:nvCxnSpPr>
        <p:spPr bwMode="auto">
          <a:xfrm rot="5400000">
            <a:off x="57896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8" name="Straight Connector 37"/>
          <p:cNvCxnSpPr>
            <a:cxnSpLocks noChangeShapeType="1"/>
          </p:cNvCxnSpPr>
          <p:nvPr/>
        </p:nvCxnSpPr>
        <p:spPr bwMode="auto">
          <a:xfrm rot="5400000">
            <a:off x="60182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9" name="Straight Connector 38"/>
          <p:cNvCxnSpPr>
            <a:cxnSpLocks noChangeShapeType="1"/>
          </p:cNvCxnSpPr>
          <p:nvPr/>
        </p:nvCxnSpPr>
        <p:spPr bwMode="auto">
          <a:xfrm rot="5400000">
            <a:off x="6248400" y="2362200"/>
            <a:ext cx="22875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0" name="Straight Connector 39"/>
          <p:cNvCxnSpPr>
            <a:cxnSpLocks noChangeShapeType="1"/>
          </p:cNvCxnSpPr>
          <p:nvPr/>
        </p:nvCxnSpPr>
        <p:spPr bwMode="auto">
          <a:xfrm rot="5400000">
            <a:off x="64754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1" name="Straight Connector 40"/>
          <p:cNvCxnSpPr>
            <a:cxnSpLocks noChangeShapeType="1"/>
          </p:cNvCxnSpPr>
          <p:nvPr/>
        </p:nvCxnSpPr>
        <p:spPr bwMode="auto">
          <a:xfrm rot="5400000">
            <a:off x="67040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2" name="Straight Connector 42"/>
          <p:cNvCxnSpPr>
            <a:cxnSpLocks noChangeShapeType="1"/>
          </p:cNvCxnSpPr>
          <p:nvPr/>
        </p:nvCxnSpPr>
        <p:spPr bwMode="auto">
          <a:xfrm>
            <a:off x="5562600" y="3505200"/>
            <a:ext cx="2743200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73" name="Straight Connector 43"/>
          <p:cNvCxnSpPr>
            <a:cxnSpLocks noChangeShapeType="1"/>
          </p:cNvCxnSpPr>
          <p:nvPr/>
        </p:nvCxnSpPr>
        <p:spPr bwMode="auto">
          <a:xfrm>
            <a:off x="5562600" y="32766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4" name="Straight Connector 45"/>
          <p:cNvCxnSpPr>
            <a:cxnSpLocks noChangeShapeType="1"/>
          </p:cNvCxnSpPr>
          <p:nvPr/>
        </p:nvCxnSpPr>
        <p:spPr bwMode="auto">
          <a:xfrm>
            <a:off x="5562600" y="30480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5" name="Straight Connector 46"/>
          <p:cNvCxnSpPr>
            <a:cxnSpLocks noChangeShapeType="1"/>
          </p:cNvCxnSpPr>
          <p:nvPr/>
        </p:nvCxnSpPr>
        <p:spPr bwMode="auto">
          <a:xfrm>
            <a:off x="5562600" y="28194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6" name="Straight Connector 47"/>
          <p:cNvCxnSpPr>
            <a:cxnSpLocks noChangeShapeType="1"/>
          </p:cNvCxnSpPr>
          <p:nvPr/>
        </p:nvCxnSpPr>
        <p:spPr bwMode="auto">
          <a:xfrm>
            <a:off x="5562600" y="25908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7" name="Straight Connector 48"/>
          <p:cNvCxnSpPr>
            <a:cxnSpLocks noChangeShapeType="1"/>
          </p:cNvCxnSpPr>
          <p:nvPr/>
        </p:nvCxnSpPr>
        <p:spPr bwMode="auto">
          <a:xfrm>
            <a:off x="5562600" y="23622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8" name="Straight Connector 49"/>
          <p:cNvCxnSpPr>
            <a:cxnSpLocks noChangeShapeType="1"/>
          </p:cNvCxnSpPr>
          <p:nvPr/>
        </p:nvCxnSpPr>
        <p:spPr bwMode="auto">
          <a:xfrm>
            <a:off x="5562600" y="21336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9" name="Straight Connector 50"/>
          <p:cNvCxnSpPr>
            <a:cxnSpLocks noChangeShapeType="1"/>
          </p:cNvCxnSpPr>
          <p:nvPr/>
        </p:nvCxnSpPr>
        <p:spPr bwMode="auto">
          <a:xfrm>
            <a:off x="5562600" y="19050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0" name="Straight Connector 51"/>
          <p:cNvCxnSpPr>
            <a:cxnSpLocks noChangeShapeType="1"/>
          </p:cNvCxnSpPr>
          <p:nvPr/>
        </p:nvCxnSpPr>
        <p:spPr bwMode="auto">
          <a:xfrm>
            <a:off x="5562600" y="16764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1" name="Straight Connector 52"/>
          <p:cNvCxnSpPr>
            <a:cxnSpLocks noChangeShapeType="1"/>
          </p:cNvCxnSpPr>
          <p:nvPr/>
        </p:nvCxnSpPr>
        <p:spPr bwMode="auto">
          <a:xfrm>
            <a:off x="5562600" y="14478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2" name="Straight Connector 56"/>
          <p:cNvCxnSpPr>
            <a:cxnSpLocks noChangeShapeType="1"/>
          </p:cNvCxnSpPr>
          <p:nvPr/>
        </p:nvCxnSpPr>
        <p:spPr bwMode="auto">
          <a:xfrm>
            <a:off x="5562600" y="2590800"/>
            <a:ext cx="1143000" cy="1588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83" name="Straight Connector 59"/>
          <p:cNvCxnSpPr>
            <a:cxnSpLocks noChangeShapeType="1"/>
          </p:cNvCxnSpPr>
          <p:nvPr/>
        </p:nvCxnSpPr>
        <p:spPr bwMode="auto">
          <a:xfrm rot="5400000" flipH="1" flipV="1">
            <a:off x="6362701" y="2247900"/>
            <a:ext cx="685800" cy="3175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84" name="Straight Connector 61"/>
          <p:cNvCxnSpPr>
            <a:cxnSpLocks noChangeShapeType="1"/>
          </p:cNvCxnSpPr>
          <p:nvPr/>
        </p:nvCxnSpPr>
        <p:spPr bwMode="auto">
          <a:xfrm flipV="1">
            <a:off x="5562600" y="1905000"/>
            <a:ext cx="1143000" cy="6858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85" name="Straight Connector 63"/>
          <p:cNvCxnSpPr>
            <a:cxnSpLocks noChangeShapeType="1"/>
          </p:cNvCxnSpPr>
          <p:nvPr/>
        </p:nvCxnSpPr>
        <p:spPr bwMode="auto">
          <a:xfrm rot="5400000" flipH="1" flipV="1">
            <a:off x="6248401" y="2590800"/>
            <a:ext cx="1371600" cy="3175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86" name="Straight Connector 65"/>
          <p:cNvCxnSpPr>
            <a:cxnSpLocks noChangeShapeType="1"/>
          </p:cNvCxnSpPr>
          <p:nvPr/>
        </p:nvCxnSpPr>
        <p:spPr bwMode="auto">
          <a:xfrm rot="5400000" flipH="1" flipV="1">
            <a:off x="6934200" y="2590800"/>
            <a:ext cx="685800" cy="6858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87" name="Straight Connector 67"/>
          <p:cNvCxnSpPr>
            <a:cxnSpLocks noChangeShapeType="1"/>
          </p:cNvCxnSpPr>
          <p:nvPr/>
        </p:nvCxnSpPr>
        <p:spPr bwMode="auto">
          <a:xfrm rot="16200000" flipV="1">
            <a:off x="6934200" y="1905000"/>
            <a:ext cx="685800" cy="6858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23588" name="TextBox 68"/>
          <p:cNvSpPr txBox="1">
            <a:spLocks noChangeArrowheads="1"/>
          </p:cNvSpPr>
          <p:nvPr/>
        </p:nvSpPr>
        <p:spPr bwMode="auto">
          <a:xfrm>
            <a:off x="5562600" y="2543175"/>
            <a:ext cx="293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23589" name="TextBox 69"/>
          <p:cNvSpPr txBox="1">
            <a:spLocks noChangeArrowheads="1"/>
          </p:cNvSpPr>
          <p:nvPr/>
        </p:nvSpPr>
        <p:spPr bwMode="auto">
          <a:xfrm>
            <a:off x="6638925" y="2544763"/>
            <a:ext cx="285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23590" name="TextBox 70"/>
          <p:cNvSpPr txBox="1">
            <a:spLocks noChangeArrowheads="1"/>
          </p:cNvSpPr>
          <p:nvPr/>
        </p:nvSpPr>
        <p:spPr bwMode="auto">
          <a:xfrm>
            <a:off x="6477000" y="1673225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23591" name="TextBox 71"/>
          <p:cNvSpPr txBox="1">
            <a:spLocks noChangeArrowheads="1"/>
          </p:cNvSpPr>
          <p:nvPr/>
        </p:nvSpPr>
        <p:spPr bwMode="auto">
          <a:xfrm>
            <a:off x="6651625" y="3236913"/>
            <a:ext cx="33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A’</a:t>
            </a:r>
          </a:p>
        </p:txBody>
      </p:sp>
      <p:sp>
        <p:nvSpPr>
          <p:cNvPr id="23592" name="TextBox 72"/>
          <p:cNvSpPr txBox="1">
            <a:spLocks noChangeArrowheads="1"/>
          </p:cNvSpPr>
          <p:nvPr/>
        </p:nvSpPr>
        <p:spPr bwMode="auto">
          <a:xfrm>
            <a:off x="6877050" y="1676400"/>
            <a:ext cx="331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C’</a:t>
            </a:r>
          </a:p>
        </p:txBody>
      </p:sp>
      <p:sp>
        <p:nvSpPr>
          <p:cNvPr id="23593" name="TextBox 73"/>
          <p:cNvSpPr txBox="1">
            <a:spLocks noChangeArrowheads="1"/>
          </p:cNvSpPr>
          <p:nvPr/>
        </p:nvSpPr>
        <p:spPr bwMode="auto">
          <a:xfrm>
            <a:off x="7558088" y="2362200"/>
            <a:ext cx="331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B’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29225" y="838200"/>
            <a:ext cx="3238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0000"/>
                </a:solidFill>
                <a:latin typeface="Arial"/>
              </a:rPr>
              <a:t>ct</a:t>
            </a:r>
          </a:p>
        </p:txBody>
      </p:sp>
      <p:sp>
        <p:nvSpPr>
          <p:cNvPr id="23595" name="TextBox 75"/>
          <p:cNvSpPr txBox="1">
            <a:spLocks noChangeArrowheads="1"/>
          </p:cNvSpPr>
          <p:nvPr/>
        </p:nvSpPr>
        <p:spPr bwMode="auto">
          <a:xfrm>
            <a:off x="8210550" y="3502025"/>
            <a:ext cx="266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</a:p>
        </p:txBody>
      </p:sp>
      <p:graphicFrame>
        <p:nvGraphicFramePr>
          <p:cNvPr id="86025" name="Object 9"/>
          <p:cNvGraphicFramePr>
            <a:graphicFrameLocks noChangeAspect="1"/>
          </p:cNvGraphicFramePr>
          <p:nvPr/>
        </p:nvGraphicFramePr>
        <p:xfrm>
          <a:off x="1371600" y="1981200"/>
          <a:ext cx="22780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0" name="Equation" r:id="rId4" imgW="1346040" imgH="228600" progId="Equation.3">
                  <p:embed/>
                </p:oleObj>
              </mc:Choice>
              <mc:Fallback>
                <p:oleObj name="Equation" r:id="rId4" imgW="1346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2278063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04800" y="3962400"/>
            <a:ext cx="4876800" cy="646113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Wat is het kortste pad tussen punten A en C? De rechte lijn tussen A en C, of het pad ABC?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04800" y="5257800"/>
            <a:ext cx="4876800" cy="36988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Idem voor driehoek A’B’C’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04800" y="3429000"/>
            <a:ext cx="4876800" cy="368300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|AB| = 5, |BC| = 3, |AC| = wortel(-3</a:t>
            </a:r>
            <a:r>
              <a:rPr lang="en-US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+ 5</a:t>
            </a:r>
            <a:r>
              <a:rPr lang="en-US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= 4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04800" y="4724400"/>
            <a:ext cx="4876800" cy="36988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Rechte pad AC is kortste pad tussen A en C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04800" y="5754688"/>
            <a:ext cx="4876800" cy="646112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|A’B’| = |B’C’| = wortel(-3</a:t>
            </a:r>
            <a:r>
              <a:rPr lang="en-US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+3</a:t>
            </a:r>
            <a:r>
              <a:rPr lang="en-US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= 0 en |A’C’| = 6</a:t>
            </a:r>
          </a:p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Pad is A’B’C’ met lengte 0.</a:t>
            </a:r>
          </a:p>
        </p:txBody>
      </p:sp>
      <p:graphicFrame>
        <p:nvGraphicFramePr>
          <p:cNvPr id="86026" name="Object 10"/>
          <p:cNvGraphicFramePr>
            <a:graphicFrameLocks noChangeAspect="1"/>
          </p:cNvGraphicFramePr>
          <p:nvPr/>
        </p:nvGraphicFramePr>
        <p:xfrm>
          <a:off x="5867400" y="4114800"/>
          <a:ext cx="22098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1" name="Equation" r:id="rId6" imgW="1587240" imgH="634680" progId="Equation.3">
                  <p:embed/>
                </p:oleObj>
              </mc:Choice>
              <mc:Fallback>
                <p:oleObj name="Equation" r:id="rId6" imgW="1587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14800"/>
                        <a:ext cx="22098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172200" y="5105400"/>
            <a:ext cx="1981200" cy="36988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Tweelingparadox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6934200" y="1905000"/>
            <a:ext cx="457200" cy="1371600"/>
            <a:chOff x="6934200" y="1905000"/>
            <a:chExt cx="457200" cy="1371600"/>
          </a:xfrm>
        </p:grpSpPr>
        <p:cxnSp>
          <p:nvCxnSpPr>
            <p:cNvPr id="23603" name="Straight Connector 84"/>
            <p:cNvCxnSpPr>
              <a:cxnSpLocks noChangeShapeType="1"/>
            </p:cNvCxnSpPr>
            <p:nvPr/>
          </p:nvCxnSpPr>
          <p:spPr bwMode="auto">
            <a:xfrm rot="5400000" flipH="1" flipV="1">
              <a:off x="6819900" y="2705100"/>
              <a:ext cx="685800" cy="4572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23604" name="Straight Connector 86"/>
            <p:cNvCxnSpPr>
              <a:cxnSpLocks noChangeShapeType="1"/>
            </p:cNvCxnSpPr>
            <p:nvPr/>
          </p:nvCxnSpPr>
          <p:spPr bwMode="auto">
            <a:xfrm rot="16200000" flipV="1">
              <a:off x="6819900" y="2019300"/>
              <a:ext cx="685800" cy="4572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3" name="Object 52"/>
          <p:cNvGraphicFramePr>
            <a:graphicFrameLocks noChangeAspect="1"/>
          </p:cNvGraphicFramePr>
          <p:nvPr/>
        </p:nvGraphicFramePr>
        <p:xfrm>
          <a:off x="5613400" y="5562600"/>
          <a:ext cx="33956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2" name="Equation" r:id="rId8" imgW="2006280" imgH="228600" progId="Equation.DSMT4">
                  <p:embed/>
                </p:oleObj>
              </mc:Choice>
              <mc:Fallback>
                <p:oleObj name="Equation" r:id="rId8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5562600"/>
                        <a:ext cx="3395663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28040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Tweelingparadox</a:t>
            </a:r>
          </a:p>
        </p:txBody>
      </p:sp>
      <p:cxnSp>
        <p:nvCxnSpPr>
          <p:cNvPr id="24581" name="Straight Connector 23"/>
          <p:cNvCxnSpPr>
            <a:cxnSpLocks noChangeShapeType="1"/>
          </p:cNvCxnSpPr>
          <p:nvPr/>
        </p:nvCxnSpPr>
        <p:spPr bwMode="auto">
          <a:xfrm rot="5400000">
            <a:off x="4341813" y="2286000"/>
            <a:ext cx="2439988" cy="1587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4582" name="Straight Connector 28"/>
          <p:cNvCxnSpPr>
            <a:cxnSpLocks noChangeShapeType="1"/>
          </p:cNvCxnSpPr>
          <p:nvPr/>
        </p:nvCxnSpPr>
        <p:spPr bwMode="auto">
          <a:xfrm rot="5400000">
            <a:off x="46466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3" name="Straight Connector 31"/>
          <p:cNvCxnSpPr>
            <a:cxnSpLocks noChangeShapeType="1"/>
          </p:cNvCxnSpPr>
          <p:nvPr/>
        </p:nvCxnSpPr>
        <p:spPr bwMode="auto">
          <a:xfrm rot="5400000">
            <a:off x="48752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4" name="Straight Connector 32"/>
          <p:cNvCxnSpPr>
            <a:cxnSpLocks noChangeShapeType="1"/>
          </p:cNvCxnSpPr>
          <p:nvPr/>
        </p:nvCxnSpPr>
        <p:spPr bwMode="auto">
          <a:xfrm rot="5400000">
            <a:off x="51038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5" name="Straight Connector 34"/>
          <p:cNvCxnSpPr>
            <a:cxnSpLocks noChangeShapeType="1"/>
          </p:cNvCxnSpPr>
          <p:nvPr/>
        </p:nvCxnSpPr>
        <p:spPr bwMode="auto">
          <a:xfrm rot="5400000">
            <a:off x="53324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6" name="Straight Connector 35"/>
          <p:cNvCxnSpPr>
            <a:cxnSpLocks noChangeShapeType="1"/>
          </p:cNvCxnSpPr>
          <p:nvPr/>
        </p:nvCxnSpPr>
        <p:spPr bwMode="auto">
          <a:xfrm rot="5400000">
            <a:off x="55610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7" name="Straight Connector 36"/>
          <p:cNvCxnSpPr>
            <a:cxnSpLocks noChangeShapeType="1"/>
          </p:cNvCxnSpPr>
          <p:nvPr/>
        </p:nvCxnSpPr>
        <p:spPr bwMode="auto">
          <a:xfrm rot="5400000">
            <a:off x="57896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8" name="Straight Connector 37"/>
          <p:cNvCxnSpPr>
            <a:cxnSpLocks noChangeShapeType="1"/>
          </p:cNvCxnSpPr>
          <p:nvPr/>
        </p:nvCxnSpPr>
        <p:spPr bwMode="auto">
          <a:xfrm rot="5400000">
            <a:off x="60182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9" name="Straight Connector 38"/>
          <p:cNvCxnSpPr>
            <a:cxnSpLocks noChangeShapeType="1"/>
          </p:cNvCxnSpPr>
          <p:nvPr/>
        </p:nvCxnSpPr>
        <p:spPr bwMode="auto">
          <a:xfrm rot="5400000">
            <a:off x="6248400" y="2362200"/>
            <a:ext cx="22875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0" name="Straight Connector 39"/>
          <p:cNvCxnSpPr>
            <a:cxnSpLocks noChangeShapeType="1"/>
          </p:cNvCxnSpPr>
          <p:nvPr/>
        </p:nvCxnSpPr>
        <p:spPr bwMode="auto">
          <a:xfrm rot="5400000">
            <a:off x="64754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1" name="Straight Connector 40"/>
          <p:cNvCxnSpPr>
            <a:cxnSpLocks noChangeShapeType="1"/>
          </p:cNvCxnSpPr>
          <p:nvPr/>
        </p:nvCxnSpPr>
        <p:spPr bwMode="auto">
          <a:xfrm rot="5400000">
            <a:off x="67040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2" name="Straight Connector 42"/>
          <p:cNvCxnSpPr>
            <a:cxnSpLocks noChangeShapeType="1"/>
          </p:cNvCxnSpPr>
          <p:nvPr/>
        </p:nvCxnSpPr>
        <p:spPr bwMode="auto">
          <a:xfrm>
            <a:off x="5562600" y="3505200"/>
            <a:ext cx="2743200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593" name="Straight Connector 43"/>
          <p:cNvCxnSpPr>
            <a:cxnSpLocks noChangeShapeType="1"/>
          </p:cNvCxnSpPr>
          <p:nvPr/>
        </p:nvCxnSpPr>
        <p:spPr bwMode="auto">
          <a:xfrm>
            <a:off x="5562600" y="32766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4" name="Straight Connector 45"/>
          <p:cNvCxnSpPr>
            <a:cxnSpLocks noChangeShapeType="1"/>
          </p:cNvCxnSpPr>
          <p:nvPr/>
        </p:nvCxnSpPr>
        <p:spPr bwMode="auto">
          <a:xfrm>
            <a:off x="5562600" y="30480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5" name="Straight Connector 46"/>
          <p:cNvCxnSpPr>
            <a:cxnSpLocks noChangeShapeType="1"/>
          </p:cNvCxnSpPr>
          <p:nvPr/>
        </p:nvCxnSpPr>
        <p:spPr bwMode="auto">
          <a:xfrm>
            <a:off x="5562600" y="28194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6" name="Straight Connector 47"/>
          <p:cNvCxnSpPr>
            <a:cxnSpLocks noChangeShapeType="1"/>
          </p:cNvCxnSpPr>
          <p:nvPr/>
        </p:nvCxnSpPr>
        <p:spPr bwMode="auto">
          <a:xfrm>
            <a:off x="5562600" y="25908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7" name="Straight Connector 48"/>
          <p:cNvCxnSpPr>
            <a:cxnSpLocks noChangeShapeType="1"/>
          </p:cNvCxnSpPr>
          <p:nvPr/>
        </p:nvCxnSpPr>
        <p:spPr bwMode="auto">
          <a:xfrm>
            <a:off x="5562600" y="23622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8" name="Straight Connector 49"/>
          <p:cNvCxnSpPr>
            <a:cxnSpLocks noChangeShapeType="1"/>
          </p:cNvCxnSpPr>
          <p:nvPr/>
        </p:nvCxnSpPr>
        <p:spPr bwMode="auto">
          <a:xfrm>
            <a:off x="5562600" y="21336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9" name="Straight Connector 50"/>
          <p:cNvCxnSpPr>
            <a:cxnSpLocks noChangeShapeType="1"/>
          </p:cNvCxnSpPr>
          <p:nvPr/>
        </p:nvCxnSpPr>
        <p:spPr bwMode="auto">
          <a:xfrm>
            <a:off x="5562600" y="19050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0" name="Straight Connector 51"/>
          <p:cNvCxnSpPr>
            <a:cxnSpLocks noChangeShapeType="1"/>
          </p:cNvCxnSpPr>
          <p:nvPr/>
        </p:nvCxnSpPr>
        <p:spPr bwMode="auto">
          <a:xfrm>
            <a:off x="5562600" y="16764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1" name="Straight Connector 52"/>
          <p:cNvCxnSpPr>
            <a:cxnSpLocks noChangeShapeType="1"/>
          </p:cNvCxnSpPr>
          <p:nvPr/>
        </p:nvCxnSpPr>
        <p:spPr bwMode="auto">
          <a:xfrm>
            <a:off x="5562600" y="14478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2" name="Straight Connector 63"/>
          <p:cNvCxnSpPr>
            <a:cxnSpLocks noChangeShapeType="1"/>
          </p:cNvCxnSpPr>
          <p:nvPr/>
        </p:nvCxnSpPr>
        <p:spPr bwMode="auto">
          <a:xfrm rot="5400000" flipH="1" flipV="1">
            <a:off x="5561013" y="2362200"/>
            <a:ext cx="1371600" cy="3175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24603" name="TextBox 71"/>
          <p:cNvSpPr txBox="1">
            <a:spLocks noChangeArrowheads="1"/>
          </p:cNvSpPr>
          <p:nvPr/>
        </p:nvSpPr>
        <p:spPr bwMode="auto">
          <a:xfrm>
            <a:off x="5964238" y="3008313"/>
            <a:ext cx="715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A=(0,0)</a:t>
            </a:r>
          </a:p>
        </p:txBody>
      </p:sp>
      <p:sp>
        <p:nvSpPr>
          <p:cNvPr id="24604" name="TextBox 72"/>
          <p:cNvSpPr txBox="1">
            <a:spLocks noChangeArrowheads="1"/>
          </p:cNvSpPr>
          <p:nvPr/>
        </p:nvSpPr>
        <p:spPr bwMode="auto">
          <a:xfrm>
            <a:off x="6189663" y="1447800"/>
            <a:ext cx="796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C=(20,0)</a:t>
            </a:r>
          </a:p>
        </p:txBody>
      </p:sp>
      <p:sp>
        <p:nvSpPr>
          <p:cNvPr id="24605" name="TextBox 73"/>
          <p:cNvSpPr txBox="1">
            <a:spLocks noChangeArrowheads="1"/>
          </p:cNvSpPr>
          <p:nvPr/>
        </p:nvSpPr>
        <p:spPr bwMode="auto">
          <a:xfrm>
            <a:off x="6624638" y="2111375"/>
            <a:ext cx="80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B=(10,8)</a:t>
            </a:r>
          </a:p>
        </p:txBody>
      </p:sp>
      <p:sp>
        <p:nvSpPr>
          <p:cNvPr id="24606" name="TextBox 74"/>
          <p:cNvSpPr txBox="1">
            <a:spLocks noChangeArrowheads="1"/>
          </p:cNvSpPr>
          <p:nvPr/>
        </p:nvSpPr>
        <p:spPr bwMode="auto">
          <a:xfrm>
            <a:off x="5229225" y="838200"/>
            <a:ext cx="32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259763" y="3479800"/>
            <a:ext cx="2746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0000"/>
                </a:solidFill>
                <a:latin typeface="Arial"/>
              </a:rPr>
              <a:t>x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04800" y="1447800"/>
            <a:ext cx="4876800" cy="258603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Smith en Jones zijn tweelingen, beiden 30 jaar oud. Jones vliegt naar Sirius en reist met 8/10 van de lichtsnelheid. Als hij Sirius bereikt, komt hij meteen terug.</a:t>
            </a:r>
          </a:p>
          <a:p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Jones, gaat snel, maar Sirius is ver. Jones is 20 jaar weg en als hij terugkeert is Smith 50.</a:t>
            </a:r>
          </a:p>
          <a:p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Hoe oud is Jones?</a:t>
            </a:r>
          </a:p>
        </p:txBody>
      </p:sp>
      <p:grpSp>
        <p:nvGrpSpPr>
          <p:cNvPr id="24609" name="Group 87"/>
          <p:cNvGrpSpPr>
            <a:grpSpLocks/>
          </p:cNvGrpSpPr>
          <p:nvPr/>
        </p:nvGrpSpPr>
        <p:grpSpPr bwMode="auto">
          <a:xfrm>
            <a:off x="6246813" y="1676400"/>
            <a:ext cx="457200" cy="1371600"/>
            <a:chOff x="6934200" y="1905000"/>
            <a:chExt cx="457200" cy="1371600"/>
          </a:xfrm>
        </p:grpSpPr>
        <p:cxnSp>
          <p:nvCxnSpPr>
            <p:cNvPr id="24612" name="Straight Connector 84"/>
            <p:cNvCxnSpPr>
              <a:cxnSpLocks noChangeShapeType="1"/>
            </p:cNvCxnSpPr>
            <p:nvPr/>
          </p:nvCxnSpPr>
          <p:spPr bwMode="auto">
            <a:xfrm rot="5400000" flipH="1" flipV="1">
              <a:off x="6819900" y="2705100"/>
              <a:ext cx="685800" cy="4572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24613" name="Straight Connector 86"/>
            <p:cNvCxnSpPr>
              <a:cxnSpLocks noChangeShapeType="1"/>
            </p:cNvCxnSpPr>
            <p:nvPr/>
          </p:nvCxnSpPr>
          <p:spPr bwMode="auto">
            <a:xfrm rot="16200000" flipV="1">
              <a:off x="6819900" y="2019300"/>
              <a:ext cx="685800" cy="4572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447800" y="4343400"/>
          <a:ext cx="33956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4" name="Equation" r:id="rId4" imgW="2006280" imgH="228600" progId="Equation.DSMT4">
                  <p:embed/>
                </p:oleObj>
              </mc:Choice>
              <mc:Fallback>
                <p:oleObj name="Equation" r:id="rId4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343400"/>
                        <a:ext cx="3395663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0" name="Tekstvak 35"/>
          <p:cNvSpPr txBox="1">
            <a:spLocks noChangeArrowheads="1"/>
          </p:cNvSpPr>
          <p:nvPr/>
        </p:nvSpPr>
        <p:spPr bwMode="auto">
          <a:xfrm>
            <a:off x="6019800" y="2514600"/>
            <a:ext cx="290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</a:p>
        </p:txBody>
      </p:sp>
      <p:sp>
        <p:nvSpPr>
          <p:cNvPr id="24611" name="Tekstvak 36"/>
          <p:cNvSpPr txBox="1">
            <a:spLocks noChangeArrowheads="1"/>
          </p:cNvSpPr>
          <p:nvPr/>
        </p:nvSpPr>
        <p:spPr bwMode="auto">
          <a:xfrm>
            <a:off x="6491288" y="2514600"/>
            <a:ext cx="258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6994618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Euclidisch versus minkowskiruimte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Afstand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i="1" kern="12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b="0" kern="12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tussen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oorsprong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i="1" kern="12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b="0" i="1" kern="1200" dirty="0" smtClean="0">
                <a:latin typeface="Calibri" pitchFamily="34" charset="0"/>
                <a:cs typeface="Calibri" pitchFamily="34" charset="0"/>
              </a:rPr>
              <a:t>P</a:t>
            </a:r>
          </a:p>
          <a:p>
            <a:pPr>
              <a:buFontTx/>
              <a:buNone/>
              <a:defRPr/>
            </a:pP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942975" y="2209800"/>
            <a:ext cx="2922588" cy="3735388"/>
            <a:chOff x="943292" y="2209800"/>
            <a:chExt cx="2922106" cy="3734594"/>
          </a:xfrm>
        </p:grpSpPr>
        <p:graphicFrame>
          <p:nvGraphicFramePr>
            <p:cNvPr id="25603" name="Object 2"/>
            <p:cNvGraphicFramePr>
              <a:graphicFrameLocks noChangeAspect="1"/>
            </p:cNvGraphicFramePr>
            <p:nvPr/>
          </p:nvGraphicFramePr>
          <p:xfrm>
            <a:off x="1447800" y="2663825"/>
            <a:ext cx="1289050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698" name="Equation" r:id="rId4" imgW="761760" imgH="228600" progId="Equation.3">
                    <p:embed/>
                  </p:oleObj>
                </mc:Choice>
                <mc:Fallback>
                  <p:oleObj name="Equation" r:id="rId4" imgW="761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2663825"/>
                          <a:ext cx="1289050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650" name="Straight Connector 53"/>
            <p:cNvCxnSpPr>
              <a:cxnSpLocks noChangeShapeType="1"/>
            </p:cNvCxnSpPr>
            <p:nvPr/>
          </p:nvCxnSpPr>
          <p:spPr bwMode="auto">
            <a:xfrm rot="5400000">
              <a:off x="872836" y="4724400"/>
              <a:ext cx="2439194" cy="794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cxnSp>
          <p:nvCxnSpPr>
            <p:cNvPr id="25651" name="Straight Connector 54"/>
            <p:cNvCxnSpPr>
              <a:cxnSpLocks noChangeShapeType="1"/>
            </p:cNvCxnSpPr>
            <p:nvPr/>
          </p:nvCxnSpPr>
          <p:spPr bwMode="auto">
            <a:xfrm rot="5400000">
              <a:off x="280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2" name="Straight Connector 55"/>
            <p:cNvCxnSpPr>
              <a:cxnSpLocks noChangeShapeType="1"/>
            </p:cNvCxnSpPr>
            <p:nvPr/>
          </p:nvCxnSpPr>
          <p:spPr bwMode="auto">
            <a:xfrm rot="5400000">
              <a:off x="2566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3" name="Straight Connector 57"/>
            <p:cNvCxnSpPr>
              <a:cxnSpLocks noChangeShapeType="1"/>
            </p:cNvCxnSpPr>
            <p:nvPr/>
          </p:nvCxnSpPr>
          <p:spPr bwMode="auto">
            <a:xfrm rot="5400000">
              <a:off x="4852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4" name="Straight Connector 58"/>
            <p:cNvCxnSpPr>
              <a:cxnSpLocks noChangeShapeType="1"/>
            </p:cNvCxnSpPr>
            <p:nvPr/>
          </p:nvCxnSpPr>
          <p:spPr bwMode="auto">
            <a:xfrm rot="5400000">
              <a:off x="7138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5" name="Straight Connector 60"/>
            <p:cNvCxnSpPr>
              <a:cxnSpLocks noChangeShapeType="1"/>
            </p:cNvCxnSpPr>
            <p:nvPr/>
          </p:nvCxnSpPr>
          <p:spPr bwMode="auto">
            <a:xfrm rot="5400000">
              <a:off x="9424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6" name="Straight Connector 62"/>
            <p:cNvCxnSpPr>
              <a:cxnSpLocks noChangeShapeType="1"/>
            </p:cNvCxnSpPr>
            <p:nvPr/>
          </p:nvCxnSpPr>
          <p:spPr bwMode="auto">
            <a:xfrm rot="5400000">
              <a:off x="11710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7" name="Straight Connector 64"/>
            <p:cNvCxnSpPr>
              <a:cxnSpLocks noChangeShapeType="1"/>
            </p:cNvCxnSpPr>
            <p:nvPr/>
          </p:nvCxnSpPr>
          <p:spPr bwMode="auto">
            <a:xfrm rot="5400000">
              <a:off x="13996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8" name="Straight Connector 66"/>
            <p:cNvCxnSpPr>
              <a:cxnSpLocks noChangeShapeType="1"/>
            </p:cNvCxnSpPr>
            <p:nvPr/>
          </p:nvCxnSpPr>
          <p:spPr bwMode="auto">
            <a:xfrm rot="5400000">
              <a:off x="1629092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9" name="Straight Connector 81"/>
            <p:cNvCxnSpPr>
              <a:cxnSpLocks noChangeShapeType="1"/>
            </p:cNvCxnSpPr>
            <p:nvPr/>
          </p:nvCxnSpPr>
          <p:spPr bwMode="auto">
            <a:xfrm rot="5400000">
              <a:off x="18568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0" name="Straight Connector 82"/>
            <p:cNvCxnSpPr>
              <a:cxnSpLocks noChangeShapeType="1"/>
            </p:cNvCxnSpPr>
            <p:nvPr/>
          </p:nvCxnSpPr>
          <p:spPr bwMode="auto">
            <a:xfrm rot="5400000">
              <a:off x="20854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1" name="Straight Connector 83"/>
            <p:cNvCxnSpPr>
              <a:cxnSpLocks noChangeShapeType="1"/>
            </p:cNvCxnSpPr>
            <p:nvPr/>
          </p:nvCxnSpPr>
          <p:spPr bwMode="auto">
            <a:xfrm>
              <a:off x="943292" y="4810991"/>
              <a:ext cx="2743200" cy="158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662" name="Straight Connector 84"/>
            <p:cNvCxnSpPr>
              <a:cxnSpLocks noChangeShapeType="1"/>
            </p:cNvCxnSpPr>
            <p:nvPr/>
          </p:nvCxnSpPr>
          <p:spPr bwMode="auto">
            <a:xfrm>
              <a:off x="943292" y="57150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3" name="Straight Connector 85"/>
            <p:cNvCxnSpPr>
              <a:cxnSpLocks noChangeShapeType="1"/>
            </p:cNvCxnSpPr>
            <p:nvPr/>
          </p:nvCxnSpPr>
          <p:spPr bwMode="auto">
            <a:xfrm>
              <a:off x="943292" y="54864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4" name="Straight Connector 86"/>
            <p:cNvCxnSpPr>
              <a:cxnSpLocks noChangeShapeType="1"/>
            </p:cNvCxnSpPr>
            <p:nvPr/>
          </p:nvCxnSpPr>
          <p:spPr bwMode="auto">
            <a:xfrm>
              <a:off x="943292" y="52578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5" name="Straight Connector 87"/>
            <p:cNvCxnSpPr>
              <a:cxnSpLocks noChangeShapeType="1"/>
            </p:cNvCxnSpPr>
            <p:nvPr/>
          </p:nvCxnSpPr>
          <p:spPr bwMode="auto">
            <a:xfrm>
              <a:off x="943292" y="50292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6" name="Straight Connector 88"/>
            <p:cNvCxnSpPr>
              <a:cxnSpLocks noChangeShapeType="1"/>
            </p:cNvCxnSpPr>
            <p:nvPr/>
          </p:nvCxnSpPr>
          <p:spPr bwMode="auto">
            <a:xfrm>
              <a:off x="943292" y="48006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7" name="Straight Connector 89"/>
            <p:cNvCxnSpPr>
              <a:cxnSpLocks noChangeShapeType="1"/>
            </p:cNvCxnSpPr>
            <p:nvPr/>
          </p:nvCxnSpPr>
          <p:spPr bwMode="auto">
            <a:xfrm>
              <a:off x="943292" y="45720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8" name="Straight Connector 90"/>
            <p:cNvCxnSpPr>
              <a:cxnSpLocks noChangeShapeType="1"/>
            </p:cNvCxnSpPr>
            <p:nvPr/>
          </p:nvCxnSpPr>
          <p:spPr bwMode="auto">
            <a:xfrm>
              <a:off x="943292" y="43434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9" name="Straight Connector 91"/>
            <p:cNvCxnSpPr>
              <a:cxnSpLocks noChangeShapeType="1"/>
            </p:cNvCxnSpPr>
            <p:nvPr/>
          </p:nvCxnSpPr>
          <p:spPr bwMode="auto">
            <a:xfrm>
              <a:off x="943292" y="41148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70" name="Straight Connector 92"/>
            <p:cNvCxnSpPr>
              <a:cxnSpLocks noChangeShapeType="1"/>
            </p:cNvCxnSpPr>
            <p:nvPr/>
          </p:nvCxnSpPr>
          <p:spPr bwMode="auto">
            <a:xfrm>
              <a:off x="943292" y="38862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6" name="TextBox 105"/>
            <p:cNvSpPr txBox="1"/>
            <p:nvPr/>
          </p:nvSpPr>
          <p:spPr>
            <a:xfrm>
              <a:off x="1782942" y="3276373"/>
              <a:ext cx="274592" cy="307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i="1" dirty="0">
                  <a:solidFill>
                    <a:srgbClr val="000000"/>
                  </a:solidFill>
                  <a:latin typeface="Arial"/>
                </a:rPr>
                <a:t>y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590805" y="4876233"/>
              <a:ext cx="274593" cy="307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i="1" dirty="0">
                  <a:solidFill>
                    <a:srgbClr val="000000"/>
                  </a:solidFill>
                  <a:latin typeface="Arial"/>
                </a:rPr>
                <a:t>x</a:t>
              </a:r>
            </a:p>
          </p:txBody>
        </p:sp>
        <p:sp>
          <p:nvSpPr>
            <p:cNvPr id="25673" name="Oval 107"/>
            <p:cNvSpPr>
              <a:spLocks noChangeArrowheads="1"/>
            </p:cNvSpPr>
            <p:nvPr/>
          </p:nvSpPr>
          <p:spPr bwMode="auto">
            <a:xfrm>
              <a:off x="1177636" y="3886200"/>
              <a:ext cx="1839191" cy="1828800"/>
            </a:xfrm>
            <a:prstGeom prst="ellips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25674" name="TextBox 124"/>
            <p:cNvSpPr txBox="1">
              <a:spLocks noChangeArrowheads="1"/>
            </p:cNvSpPr>
            <p:nvPr/>
          </p:nvSpPr>
          <p:spPr bwMode="auto">
            <a:xfrm>
              <a:off x="1371846" y="2209800"/>
              <a:ext cx="1106211" cy="369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Euclidisch</a:t>
              </a:r>
            </a:p>
          </p:txBody>
        </p:sp>
      </p:grpSp>
      <p:cxnSp>
        <p:nvCxnSpPr>
          <p:cNvPr id="132" name="Straight Arrow Connector 131"/>
          <p:cNvCxnSpPr>
            <a:cxnSpLocks noChangeShapeType="1"/>
          </p:cNvCxnSpPr>
          <p:nvPr/>
        </p:nvCxnSpPr>
        <p:spPr bwMode="auto">
          <a:xfrm flipV="1">
            <a:off x="2057400" y="4267200"/>
            <a:ext cx="762000" cy="53340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</p:spPr>
      </p:cxnSp>
      <p:grpSp>
        <p:nvGrpSpPr>
          <p:cNvPr id="3" name="Group 135"/>
          <p:cNvGrpSpPr>
            <a:grpSpLocks/>
          </p:cNvGrpSpPr>
          <p:nvPr/>
        </p:nvGrpSpPr>
        <p:grpSpPr bwMode="auto">
          <a:xfrm>
            <a:off x="5100638" y="2209800"/>
            <a:ext cx="3384550" cy="4178300"/>
            <a:chOff x="5100407" y="2209800"/>
            <a:chExt cx="3384299" cy="4178045"/>
          </a:xfrm>
        </p:grpSpPr>
        <p:grpSp>
          <p:nvGrpSpPr>
            <p:cNvPr id="25611" name="Group 114"/>
            <p:cNvGrpSpPr>
              <a:grpSpLocks/>
            </p:cNvGrpSpPr>
            <p:nvPr/>
          </p:nvGrpSpPr>
          <p:grpSpPr bwMode="auto">
            <a:xfrm>
              <a:off x="6519813" y="3957298"/>
              <a:ext cx="370087" cy="2430547"/>
              <a:chOff x="6519813" y="3905343"/>
              <a:chExt cx="370087" cy="2430547"/>
            </a:xfrm>
          </p:grpSpPr>
          <p:sp>
            <p:nvSpPr>
              <p:cNvPr id="113" name="Arc 112"/>
              <p:cNvSpPr/>
              <p:nvPr/>
            </p:nvSpPr>
            <p:spPr bwMode="auto">
              <a:xfrm rot="2733071">
                <a:off x="5489583" y="4935573"/>
                <a:ext cx="2430547" cy="370087"/>
              </a:xfrm>
              <a:prstGeom prst="arc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Arc 113"/>
              <p:cNvSpPr/>
              <p:nvPr/>
            </p:nvSpPr>
            <p:spPr bwMode="auto">
              <a:xfrm rot="18864171" flipH="1">
                <a:off x="5632380" y="4967175"/>
                <a:ext cx="2166874" cy="262585"/>
              </a:xfrm>
              <a:prstGeom prst="arc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12" name="Group 126"/>
            <p:cNvGrpSpPr>
              <a:grpSpLocks/>
            </p:cNvGrpSpPr>
            <p:nvPr/>
          </p:nvGrpSpPr>
          <p:grpSpPr bwMode="auto">
            <a:xfrm>
              <a:off x="5100407" y="2209800"/>
              <a:ext cx="3384299" cy="3734594"/>
              <a:chOff x="5100407" y="2209800"/>
              <a:chExt cx="3384299" cy="3734594"/>
            </a:xfrm>
          </p:grpSpPr>
          <p:cxnSp>
            <p:nvCxnSpPr>
              <p:cNvPr id="25613" name="Straight Connector 23"/>
              <p:cNvCxnSpPr>
                <a:cxnSpLocks noChangeShapeType="1"/>
              </p:cNvCxnSpPr>
              <p:nvPr/>
            </p:nvCxnSpPr>
            <p:spPr bwMode="auto">
              <a:xfrm rot="5400000">
                <a:off x="5495996" y="4724400"/>
                <a:ext cx="2439194" cy="794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 type="arrow" w="med" len="med"/>
                <a:tailEnd/>
              </a:ln>
            </p:spPr>
          </p:cxnSp>
          <p:cxnSp>
            <p:nvCxnSpPr>
              <p:cNvPr id="25614" name="Straight Connector 28"/>
              <p:cNvCxnSpPr>
                <a:cxnSpLocks noChangeShapeType="1"/>
              </p:cNvCxnSpPr>
              <p:nvPr/>
            </p:nvCxnSpPr>
            <p:spPr bwMode="auto">
              <a:xfrm rot="5400000">
                <a:off x="46474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5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48760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6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51046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7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53332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8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55618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9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57904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0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60190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1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6248400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2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64762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3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67048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4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5562600" y="4810991"/>
                <a:ext cx="2743200" cy="1588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5625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5562600" y="57150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6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5562600" y="54864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7" name="Straight Connector 46"/>
              <p:cNvCxnSpPr>
                <a:cxnSpLocks noChangeShapeType="1"/>
              </p:cNvCxnSpPr>
              <p:nvPr/>
            </p:nvCxnSpPr>
            <p:spPr bwMode="auto">
              <a:xfrm>
                <a:off x="5562600" y="52578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8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5562600" y="50292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9" name="Straight Connector 48"/>
              <p:cNvCxnSpPr>
                <a:cxnSpLocks noChangeShapeType="1"/>
              </p:cNvCxnSpPr>
              <p:nvPr/>
            </p:nvCxnSpPr>
            <p:spPr bwMode="auto">
              <a:xfrm>
                <a:off x="5562600" y="48006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30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5562600" y="45720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31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5562600" y="43434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32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5562600" y="41148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33" name="Straight Connector 52"/>
              <p:cNvCxnSpPr>
                <a:cxnSpLocks noChangeShapeType="1"/>
              </p:cNvCxnSpPr>
              <p:nvPr/>
            </p:nvCxnSpPr>
            <p:spPr bwMode="auto">
              <a:xfrm>
                <a:off x="5562600" y="38862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5" name="TextBox 74"/>
              <p:cNvSpPr txBox="1"/>
              <p:nvPr/>
            </p:nvSpPr>
            <p:spPr>
              <a:xfrm>
                <a:off x="6381424" y="3197165"/>
                <a:ext cx="323826" cy="3079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i="1" dirty="0">
                    <a:solidFill>
                      <a:srgbClr val="000000"/>
                    </a:solidFill>
                    <a:latin typeface="Arial"/>
                  </a:rPr>
                  <a:t>ct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210088" y="4876637"/>
                <a:ext cx="274618" cy="3079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i="1" dirty="0">
                    <a:solidFill>
                      <a:srgbClr val="000000"/>
                    </a:solidFill>
                    <a:latin typeface="Arial"/>
                  </a:rPr>
                  <a:t>x</a:t>
                </a:r>
              </a:p>
            </p:txBody>
          </p:sp>
          <p:cxnSp>
            <p:nvCxnSpPr>
              <p:cNvPr id="25636" name="Straight Connector 10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715000" y="3754582"/>
                <a:ext cx="2057400" cy="2057400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5637" name="Straight Connector 111"/>
              <p:cNvCxnSpPr>
                <a:cxnSpLocks noChangeShapeType="1"/>
              </p:cNvCxnSpPr>
              <p:nvPr/>
            </p:nvCxnSpPr>
            <p:spPr bwMode="auto">
              <a:xfrm rot="16200000" flipH="1">
                <a:off x="5715000" y="3810000"/>
                <a:ext cx="2057400" cy="2057400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grpSp>
            <p:nvGrpSpPr>
              <p:cNvPr id="25638" name="Group 115"/>
              <p:cNvGrpSpPr>
                <a:grpSpLocks/>
              </p:cNvGrpSpPr>
              <p:nvPr/>
            </p:nvGrpSpPr>
            <p:grpSpPr bwMode="auto">
              <a:xfrm rot="10800000">
                <a:off x="6557912" y="3225569"/>
                <a:ext cx="370087" cy="2430547"/>
                <a:chOff x="6519813" y="3905343"/>
                <a:chExt cx="370087" cy="2430547"/>
              </a:xfrm>
            </p:grpSpPr>
            <p:sp>
              <p:nvSpPr>
                <p:cNvPr id="117" name="Arc 116"/>
                <p:cNvSpPr/>
                <p:nvPr/>
              </p:nvSpPr>
              <p:spPr bwMode="auto">
                <a:xfrm rot="2733071">
                  <a:off x="5489583" y="4935573"/>
                  <a:ext cx="2430547" cy="3700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" name="Arc 117"/>
                <p:cNvSpPr/>
                <p:nvPr/>
              </p:nvSpPr>
              <p:spPr bwMode="auto">
                <a:xfrm rot="18864171" flipH="1">
                  <a:off x="5632380" y="4967175"/>
                  <a:ext cx="2166874" cy="26258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aphicFrame>
            <p:nvGraphicFramePr>
              <p:cNvPr id="25602" name="Object 3"/>
              <p:cNvGraphicFramePr>
                <a:graphicFrameLocks noChangeAspect="1"/>
              </p:cNvGraphicFramePr>
              <p:nvPr/>
            </p:nvGraphicFramePr>
            <p:xfrm>
              <a:off x="6000750" y="2667000"/>
              <a:ext cx="1568450" cy="341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699" name="Equation" r:id="rId6" imgW="927000" imgH="203040" progId="Equation.3">
                      <p:embed/>
                    </p:oleObj>
                  </mc:Choice>
                  <mc:Fallback>
                    <p:oleObj name="Equation" r:id="rId6" imgW="92700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00750" y="2667000"/>
                            <a:ext cx="1568450" cy="3413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5639" name="Group 118"/>
              <p:cNvGrpSpPr>
                <a:grpSpLocks/>
              </p:cNvGrpSpPr>
              <p:nvPr/>
            </p:nvGrpSpPr>
            <p:grpSpPr bwMode="auto">
              <a:xfrm rot="-5400000">
                <a:off x="6907741" y="3642216"/>
                <a:ext cx="370087" cy="2430547"/>
                <a:chOff x="6519813" y="3905343"/>
                <a:chExt cx="370087" cy="2430547"/>
              </a:xfrm>
            </p:grpSpPr>
            <p:sp>
              <p:nvSpPr>
                <p:cNvPr id="120" name="Arc 119"/>
                <p:cNvSpPr/>
                <p:nvPr/>
              </p:nvSpPr>
              <p:spPr bwMode="auto">
                <a:xfrm rot="2733071">
                  <a:off x="5489583" y="4935573"/>
                  <a:ext cx="2430547" cy="3700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" name="Arc 120"/>
                <p:cNvSpPr/>
                <p:nvPr/>
              </p:nvSpPr>
              <p:spPr bwMode="auto">
                <a:xfrm rot="18864171" flipH="1">
                  <a:off x="5632380" y="4967175"/>
                  <a:ext cx="2166874" cy="26258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40" name="Group 121"/>
              <p:cNvGrpSpPr>
                <a:grpSpLocks/>
              </p:cNvGrpSpPr>
              <p:nvPr/>
            </p:nvGrpSpPr>
            <p:grpSpPr bwMode="auto">
              <a:xfrm rot="5400000">
                <a:off x="6130637" y="3594247"/>
                <a:ext cx="370087" cy="2430547"/>
                <a:chOff x="6519813" y="3905343"/>
                <a:chExt cx="370087" cy="2430547"/>
              </a:xfrm>
            </p:grpSpPr>
            <p:sp>
              <p:nvSpPr>
                <p:cNvPr id="123" name="Arc 122"/>
                <p:cNvSpPr/>
                <p:nvPr/>
              </p:nvSpPr>
              <p:spPr bwMode="auto">
                <a:xfrm rot="2733071">
                  <a:off x="5489583" y="4935573"/>
                  <a:ext cx="2430547" cy="3700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" name="Arc 123"/>
                <p:cNvSpPr/>
                <p:nvPr/>
              </p:nvSpPr>
              <p:spPr bwMode="auto">
                <a:xfrm rot="18864171" flipH="1">
                  <a:off x="5632380" y="4967175"/>
                  <a:ext cx="2166874" cy="26258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641" name="TextBox 125"/>
              <p:cNvSpPr txBox="1">
                <a:spLocks noChangeArrowheads="1"/>
              </p:cNvSpPr>
              <p:nvPr/>
            </p:nvSpPr>
            <p:spPr bwMode="auto">
              <a:xfrm>
                <a:off x="5943306" y="2209800"/>
                <a:ext cx="1183762" cy="369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Minkowski</a:t>
                </a:r>
              </a:p>
            </p:txBody>
          </p:sp>
        </p:grpSp>
      </p:grpSp>
      <p:cxnSp>
        <p:nvCxnSpPr>
          <p:cNvPr id="133" name="Straight Arrow Connector 132"/>
          <p:cNvCxnSpPr>
            <a:cxnSpLocks noChangeShapeType="1"/>
          </p:cNvCxnSpPr>
          <p:nvPr/>
        </p:nvCxnSpPr>
        <p:spPr bwMode="auto">
          <a:xfrm rot="5400000" flipH="1" flipV="1">
            <a:off x="6629400" y="4343400"/>
            <a:ext cx="533400" cy="38100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96308659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Bewegende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waarnemers</a:t>
            </a:r>
            <a:endParaRPr lang="en-US" b="0" i="1" kern="12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  <a:defRPr/>
            </a:pPr>
            <a:endParaRPr lang="en-US" kern="12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914400" y="2057400"/>
          <a:ext cx="15684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2" name="Equation" r:id="rId4" imgW="927000" imgH="203040" progId="Equation.3">
                  <p:embed/>
                </p:oleObj>
              </mc:Choice>
              <mc:Fallback>
                <p:oleObj name="Equation" r:id="rId4" imgW="927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156845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7"/>
          <p:cNvGraphicFramePr>
            <a:graphicFrameLocks noChangeAspect="1"/>
          </p:cNvGraphicFramePr>
          <p:nvPr/>
        </p:nvGraphicFramePr>
        <p:xfrm>
          <a:off x="2895600" y="1944688"/>
          <a:ext cx="1462088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3" name="Equation" r:id="rId6" imgW="952200" imgH="634680" progId="Equation.3">
                  <p:embed/>
                </p:oleObj>
              </mc:Choice>
              <mc:Fallback>
                <p:oleObj name="Equation" r:id="rId6" imgW="952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44688"/>
                        <a:ext cx="1462088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8" name="Picture 10" descr="C:\Users\jo\Desktop\Ax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276600"/>
            <a:ext cx="4217988" cy="3246438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876800" y="3733800"/>
            <a:ext cx="411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 de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as: stel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’=0. Dan volgt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1600">
                <a:solidFill>
                  <a:srgbClr val="000000"/>
                </a:solidFill>
                <a:cs typeface="Calibri" pitchFamily="34" charset="0"/>
              </a:rPr>
              <a:t>b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4876800" y="41148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 de schaal op de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as: stel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’=1 en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’=0. Dan volgt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n-US" sz="1600">
                <a:solidFill>
                  <a:srgbClr val="000000"/>
                </a:solidFill>
                <a:cs typeface="Calibri" pitchFamily="34" charset="0"/>
              </a:rPr>
              <a:t>g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600" i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876800" y="4691063"/>
            <a:ext cx="411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 de ct’ as: stel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’=0. Dan volgt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600">
                <a:solidFill>
                  <a:srgbClr val="000000"/>
                </a:solidFill>
                <a:cs typeface="Calibri" pitchFamily="34" charset="0"/>
              </a:rPr>
              <a:t>b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876800" y="50546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 de schaal op de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as: stel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’=1 en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’=0. Dan volgt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n-US" sz="1600">
                <a:solidFill>
                  <a:srgbClr val="000000"/>
                </a:solidFill>
                <a:cs typeface="Calibri" pitchFamily="34" charset="0"/>
              </a:rPr>
              <a:t>g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600" i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5" descr="C:\Users\jo\Desktop\Animated_Lorentz_Transformation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457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80274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8" grpId="0"/>
      <p:bldP spid="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Minkowskiruimte: causale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structuur</a:t>
            </a:r>
            <a:endParaRPr lang="en-US" b="0" kern="1200" dirty="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42275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7"/>
          <p:cNvSpPr txBox="1">
            <a:spLocks noChangeArrowheads="1"/>
          </p:cNvSpPr>
          <p:nvPr/>
        </p:nvSpPr>
        <p:spPr bwMode="auto">
          <a:xfrm>
            <a:off x="881063" y="2362200"/>
            <a:ext cx="2036762" cy="33813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tijdachtig: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ds</a:t>
            </a:r>
            <a:r>
              <a:rPr lang="en-US" sz="1600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negatief</a:t>
            </a:r>
          </a:p>
        </p:txBody>
      </p:sp>
      <p:sp>
        <p:nvSpPr>
          <p:cNvPr id="70662" name="TextBox 8"/>
          <p:cNvSpPr txBox="1">
            <a:spLocks noChangeArrowheads="1"/>
          </p:cNvSpPr>
          <p:nvPr/>
        </p:nvSpPr>
        <p:spPr bwMode="auto">
          <a:xfrm>
            <a:off x="3810000" y="2384425"/>
            <a:ext cx="1693863" cy="33813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lichtachtig: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ds</a:t>
            </a:r>
            <a:r>
              <a:rPr lang="en-US" sz="1600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</p:txBody>
      </p:sp>
      <p:sp>
        <p:nvSpPr>
          <p:cNvPr id="70663" name="TextBox 9"/>
          <p:cNvSpPr txBox="1">
            <a:spLocks noChangeArrowheads="1"/>
          </p:cNvSpPr>
          <p:nvPr/>
        </p:nvSpPr>
        <p:spPr bwMode="auto">
          <a:xfrm>
            <a:off x="4281488" y="3887788"/>
            <a:ext cx="2266950" cy="338137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ruimteachtig: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ds</a:t>
            </a:r>
            <a:r>
              <a:rPr lang="en-US" sz="1600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positief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05000" y="3124200"/>
            <a:ext cx="968375" cy="33813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toekomst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5000" y="5300663"/>
            <a:ext cx="917575" cy="338137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verleden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2400" y="4953000"/>
            <a:ext cx="472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Binnen de lichtkegel kunnen gebeurtenissen causaal verbonden zijn met gebeurtenis P.</a:t>
            </a:r>
          </a:p>
          <a:p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 buiten kan geen causaal verband bestaan.</a:t>
            </a:r>
          </a:p>
        </p:txBody>
      </p:sp>
      <p:sp>
        <p:nvSpPr>
          <p:cNvPr id="70667" name="TextBox 13"/>
          <p:cNvSpPr txBox="1">
            <a:spLocks noChangeArrowheads="1"/>
          </p:cNvSpPr>
          <p:nvPr/>
        </p:nvSpPr>
        <p:spPr bwMode="auto">
          <a:xfrm>
            <a:off x="1981200" y="43434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13756389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83571-C455-4D26-97D4-CEB9B3828855}" type="slidenum">
              <a:rPr lang="en-US"/>
              <a:pPr>
                <a:defRPr/>
              </a:pPr>
              <a:t>3</a:t>
            </a:fld>
            <a:endParaRPr lang="en-US">
              <a:latin typeface="Times" pitchFamily="18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Relatieve beweging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6096000" cy="2014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Einstein 1905: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i="1">
                <a:latin typeface="Calibri" pitchFamily="34" charset="0"/>
                <a:cs typeface="Calibri" pitchFamily="34" charset="0"/>
              </a:rPr>
              <a:t>Alle natuurwetten blijven dezelfde (zijn invariant) voor alle waarnemers die eenparig rechtlijnig t.o.v. elkaar bewegen.</a:t>
            </a:r>
          </a:p>
          <a:p>
            <a:pPr eaLnBrk="0" hangingPunct="0"/>
            <a:endParaRPr lang="en-US" i="1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i="1">
                <a:latin typeface="Calibri" pitchFamily="34" charset="0"/>
                <a:cs typeface="Calibri" pitchFamily="34" charset="0"/>
              </a:rPr>
              <a:t>De lichtsnelheid is invariant – heeft voor alle waarnemers dezelfde waarde.</a:t>
            </a:r>
          </a:p>
        </p:txBody>
      </p:sp>
      <p:pic>
        <p:nvPicPr>
          <p:cNvPr id="44038" name="Picture 4" descr="C:\Documents and Settings\Jo\Desktop\Einstei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950" y="3657600"/>
            <a:ext cx="2432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9" name="Group 9"/>
          <p:cNvGrpSpPr>
            <a:grpSpLocks/>
          </p:cNvGrpSpPr>
          <p:nvPr/>
        </p:nvGrpSpPr>
        <p:grpSpPr bwMode="auto">
          <a:xfrm>
            <a:off x="6553200" y="2438400"/>
            <a:ext cx="2435225" cy="1222375"/>
            <a:chOff x="4128" y="1536"/>
            <a:chExt cx="1534" cy="770"/>
          </a:xfrm>
        </p:grpSpPr>
        <p:pic>
          <p:nvPicPr>
            <p:cNvPr id="44041" name="Picture 7" descr="C:\Documents and Settings\Jo\Desktop\nobel_l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8" y="1536"/>
              <a:ext cx="768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2" name="Text Box 8"/>
            <p:cNvSpPr txBox="1">
              <a:spLocks noChangeArrowheads="1"/>
            </p:cNvSpPr>
            <p:nvPr/>
          </p:nvSpPr>
          <p:spPr bwMode="auto">
            <a:xfrm>
              <a:off x="4752" y="2073"/>
              <a:ext cx="9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Einstein 1921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03498" name="Text Box 10"/>
          <p:cNvSpPr txBox="1">
            <a:spLocks noChangeArrowheads="1"/>
          </p:cNvSpPr>
          <p:nvPr/>
        </p:nvSpPr>
        <p:spPr bwMode="auto">
          <a:xfrm>
            <a:off x="381000" y="3810000"/>
            <a:ext cx="609600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Inertiaalsysteem: objecten bewegen in rechte lijnen als er geen krachten op werken (Newton’s eerste wet).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Indien een systeem met constante snelheid t.o.v. een inertiaalsysteem beweegt, dan is het zelf ook een inertiaalsyteem.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Ruimtetijd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van de ART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724400" y="38100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deeltje in rust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5061" name="Straight Connector 23"/>
          <p:cNvCxnSpPr>
            <a:cxnSpLocks noChangeShapeType="1"/>
          </p:cNvCxnSpPr>
          <p:nvPr/>
        </p:nvCxnSpPr>
        <p:spPr bwMode="auto">
          <a:xfrm rot="16200000" flipH="1">
            <a:off x="2437606" y="4953794"/>
            <a:ext cx="304958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45062" name="Straight Connector 42"/>
          <p:cNvCxnSpPr>
            <a:cxnSpLocks noChangeShapeType="1"/>
          </p:cNvCxnSpPr>
          <p:nvPr/>
        </p:nvCxnSpPr>
        <p:spPr bwMode="auto">
          <a:xfrm>
            <a:off x="3963988" y="6477000"/>
            <a:ext cx="3656012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0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3200401" y="5105400"/>
            <a:ext cx="2743200" cy="3175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45064" name="TextBox 49"/>
          <p:cNvSpPr txBox="1">
            <a:spLocks noChangeArrowheads="1"/>
          </p:cNvSpPr>
          <p:nvPr/>
        </p:nvSpPr>
        <p:spPr bwMode="auto">
          <a:xfrm>
            <a:off x="7497763" y="6473825"/>
            <a:ext cx="263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45065" name="TextBox 56"/>
          <p:cNvSpPr txBox="1">
            <a:spLocks noChangeArrowheads="1"/>
          </p:cNvSpPr>
          <p:nvPr/>
        </p:nvSpPr>
        <p:spPr bwMode="auto">
          <a:xfrm>
            <a:off x="3581400" y="3200400"/>
            <a:ext cx="32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Calibri" pitchFamily="34" charset="0"/>
                <a:cs typeface="Calibri" pitchFamily="34" charset="0"/>
              </a:rPr>
              <a:t>ct</a:t>
            </a:r>
          </a:p>
        </p:txBody>
      </p:sp>
      <p:sp>
        <p:nvSpPr>
          <p:cNvPr id="60" name="Freeform 59"/>
          <p:cNvSpPr>
            <a:spLocks noChangeArrowheads="1"/>
          </p:cNvSpPr>
          <p:nvPr/>
        </p:nvSpPr>
        <p:spPr bwMode="auto">
          <a:xfrm>
            <a:off x="4957763" y="4395788"/>
            <a:ext cx="587375" cy="2066925"/>
          </a:xfrm>
          <a:custGeom>
            <a:avLst/>
            <a:gdLst>
              <a:gd name="T0" fmla="*/ 1747 w 587085"/>
              <a:gd name="T1" fmla="*/ 2053993 h 2067790"/>
              <a:gd name="T2" fmla="*/ 54118 w 587085"/>
              <a:gd name="T3" fmla="*/ 1713383 h 2067790"/>
              <a:gd name="T4" fmla="*/ 326418 w 587085"/>
              <a:gd name="T5" fmla="*/ 1372772 h 2067790"/>
              <a:gd name="T6" fmla="*/ 410203 w 587085"/>
              <a:gd name="T7" fmla="*/ 856691 h 2067790"/>
              <a:gd name="T8" fmla="*/ 577778 w 587085"/>
              <a:gd name="T9" fmla="*/ 588331 h 2067790"/>
              <a:gd name="T10" fmla="*/ 493990 w 587085"/>
              <a:gd name="T11" fmla="*/ 258040 h 2067790"/>
              <a:gd name="T12" fmla="*/ 535886 w 587085"/>
              <a:gd name="T13" fmla="*/ 0 h 2067790"/>
              <a:gd name="T14" fmla="*/ 535886 w 587085"/>
              <a:gd name="T15" fmla="*/ 0 h 2067790"/>
              <a:gd name="T16" fmla="*/ 525411 w 587085"/>
              <a:gd name="T17" fmla="*/ 0 h 20677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7085"/>
              <a:gd name="T28" fmla="*/ 0 h 2067790"/>
              <a:gd name="T29" fmla="*/ 587085 w 587085"/>
              <a:gd name="T30" fmla="*/ 2067790 h 20677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7085" h="2067790">
                <a:moveTo>
                  <a:pt x="1731" y="2067790"/>
                </a:moveTo>
                <a:cubicBezTo>
                  <a:pt x="865" y="1953490"/>
                  <a:pt x="0" y="1839190"/>
                  <a:pt x="53686" y="1724890"/>
                </a:cubicBezTo>
                <a:cubicBezTo>
                  <a:pt x="107372" y="1610590"/>
                  <a:pt x="264967" y="1525731"/>
                  <a:pt x="323849" y="1381990"/>
                </a:cubicBezTo>
                <a:cubicBezTo>
                  <a:pt x="382731" y="1238249"/>
                  <a:pt x="365413" y="994063"/>
                  <a:pt x="406977" y="862445"/>
                </a:cubicBezTo>
                <a:cubicBezTo>
                  <a:pt x="448541" y="730827"/>
                  <a:pt x="559377" y="692726"/>
                  <a:pt x="573231" y="592281"/>
                </a:cubicBezTo>
                <a:cubicBezTo>
                  <a:pt x="587085" y="491836"/>
                  <a:pt x="497031" y="358486"/>
                  <a:pt x="490104" y="259772"/>
                </a:cubicBezTo>
                <a:cubicBezTo>
                  <a:pt x="483177" y="161058"/>
                  <a:pt x="531668" y="0"/>
                  <a:pt x="531668" y="0"/>
                </a:cubicBezTo>
                <a:lnTo>
                  <a:pt x="521277" y="0"/>
                </a:lnTo>
              </a:path>
            </a:pathLst>
          </a:custGeom>
          <a:noFill/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562600" y="4233863"/>
            <a:ext cx="327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deeltje met willekeurige snelheid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 rot="5400000" flipH="1" flipV="1">
            <a:off x="4914900" y="5219700"/>
            <a:ext cx="1600200" cy="9144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248400" y="4691063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deeltje naar rechts bewegend met constante snelheid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 rot="5400000" flipH="1" flipV="1">
            <a:off x="5791200" y="5562600"/>
            <a:ext cx="914400" cy="9144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781800" y="5359400"/>
            <a:ext cx="2362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deeltje met lichtsnelheid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964238" y="6162675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45</a:t>
            </a:r>
            <a:r>
              <a:rPr lang="en-US" sz="1600" baseline="30000">
                <a:latin typeface="Calibri" pitchFamily="34" charset="0"/>
                <a:cs typeface="Calibri" pitchFamily="34" charset="0"/>
              </a:rPr>
              <a:t>o</a:t>
            </a:r>
            <a:endParaRPr lang="en-US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" y="1066800"/>
            <a:ext cx="50292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Het belang van </a:t>
            </a:r>
            <a:r>
              <a:rPr lang="en-US" i="1">
                <a:latin typeface="Calibri" pitchFamily="34" charset="0"/>
                <a:cs typeface="Calibri" pitchFamily="34" charset="0"/>
              </a:rPr>
              <a:t>fotonen</a:t>
            </a:r>
            <a:r>
              <a:rPr lang="en-US">
                <a:latin typeface="Calibri" pitchFamily="34" charset="0"/>
                <a:cs typeface="Calibri" pitchFamily="34" charset="0"/>
              </a:rPr>
              <a:t> m.b.t. structuur van ruimte tijd: empirisch vastgestelde </a:t>
            </a:r>
            <a:r>
              <a:rPr lang="en-US" i="1">
                <a:latin typeface="Calibri" pitchFamily="34" charset="0"/>
                <a:cs typeface="Calibri" pitchFamily="34" charset="0"/>
              </a:rPr>
              <a:t>universaliteit van de voortplanting</a:t>
            </a:r>
            <a:r>
              <a:rPr lang="en-US">
                <a:latin typeface="Calibri" pitchFamily="34" charset="0"/>
                <a:cs typeface="Calibri" pitchFamily="34" charset="0"/>
              </a:rPr>
              <a:t> in vacuum</a:t>
            </a:r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971675"/>
            <a:ext cx="5029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Onafhankelijk van</a:t>
            </a:r>
          </a:p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      bewegingstoestand van de bron</a:t>
            </a:r>
          </a:p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      golflengte</a:t>
            </a:r>
          </a:p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      intensiteit</a:t>
            </a:r>
          </a:p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      polarisatie van EM golven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60" grpId="0" animBg="1"/>
      <p:bldP spid="61" grpId="0"/>
      <p:bldP spid="64" grpId="0"/>
      <p:bldP spid="67" grpId="0"/>
      <p:bldP spid="69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–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dopplerfactor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533400" y="4038600"/>
          <a:ext cx="7524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4" imgW="444114" imgH="177646" progId="Equation.3">
                  <p:embed/>
                </p:oleObj>
              </mc:Choice>
              <mc:Fallback>
                <p:oleObj name="Equation" r:id="rId4" imgW="444114" imgH="177646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7524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943600" y="29718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 A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2" name="Straight Connector 23"/>
          <p:cNvCxnSpPr>
            <a:cxnSpLocks noChangeShapeType="1"/>
          </p:cNvCxnSpPr>
          <p:nvPr/>
        </p:nvCxnSpPr>
        <p:spPr bwMode="auto">
          <a:xfrm rot="16200000" flipH="1">
            <a:off x="3275806" y="4344194"/>
            <a:ext cx="304958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73" name="Straight Connector 42"/>
          <p:cNvCxnSpPr>
            <a:cxnSpLocks noChangeShapeType="1"/>
          </p:cNvCxnSpPr>
          <p:nvPr/>
        </p:nvCxnSpPr>
        <p:spPr bwMode="auto">
          <a:xfrm>
            <a:off x="4802188" y="5867400"/>
            <a:ext cx="3656012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4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4151313" y="4305300"/>
            <a:ext cx="2820988" cy="306387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8335963" y="5864225"/>
            <a:ext cx="263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419600" y="2590800"/>
            <a:ext cx="32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Calibri" pitchFamily="34" charset="0"/>
                <a:cs typeface="Calibri" pitchFamily="34" charset="0"/>
              </a:rPr>
              <a:t>ct</a:t>
            </a:r>
          </a:p>
        </p:txBody>
      </p: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 rot="5400000" flipH="1" flipV="1">
            <a:off x="5181600" y="4114800"/>
            <a:ext cx="2362200" cy="11430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391400" y="3352800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 B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 rot="5400000" flipH="1" flipV="1">
            <a:off x="5430838" y="4724400"/>
            <a:ext cx="914400" cy="9144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548313" y="534511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45</a:t>
            </a:r>
            <a:r>
              <a:rPr lang="en-US" sz="1600" baseline="30000">
                <a:latin typeface="Calibri" pitchFamily="34" charset="0"/>
                <a:cs typeface="Calibri" pitchFamily="34" charset="0"/>
              </a:rPr>
              <a:t>o</a:t>
            </a:r>
            <a:endParaRPr lang="en-US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57200" y="19812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Waarnemers A en B hebben geijkte standaardklokken en lampjes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57200" y="26670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i="1">
                <a:cs typeface="Calibri" pitchFamily="34" charset="0"/>
              </a:rPr>
              <a:t>t</a:t>
            </a:r>
            <a:r>
              <a:rPr lang="en-US" sz="1600">
                <a:latin typeface="Calibri" pitchFamily="34" charset="0"/>
                <a:cs typeface="Calibri" pitchFamily="34" charset="0"/>
              </a:rPr>
              <a:t> = tijd tussen pulsen van lampje van A, gemeten met de klok van A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57200" y="33020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i="1">
                <a:cs typeface="Calibri" pitchFamily="34" charset="0"/>
              </a:rPr>
              <a:t>t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’</a:t>
            </a:r>
            <a:r>
              <a:rPr lang="en-US" sz="1600">
                <a:latin typeface="Calibri" pitchFamily="34" charset="0"/>
                <a:cs typeface="Calibri" pitchFamily="34" charset="0"/>
              </a:rPr>
              <a:t>= tijd tussen pulsen van lampje van A, gemeten met de klok van B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1295400" y="403860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met dopplerfactor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k</a:t>
            </a:r>
          </a:p>
        </p:txBody>
      </p:sp>
      <p:cxnSp>
        <p:nvCxnSpPr>
          <p:cNvPr id="91" name="Straight Connector 90"/>
          <p:cNvCxnSpPr>
            <a:cxnSpLocks noChangeShapeType="1"/>
          </p:cNvCxnSpPr>
          <p:nvPr/>
        </p:nvCxnSpPr>
        <p:spPr bwMode="auto">
          <a:xfrm rot="5400000" flipH="1" flipV="1">
            <a:off x="5481638" y="3687763"/>
            <a:ext cx="1371600" cy="133985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graphicFrame>
        <p:nvGraphicFramePr>
          <p:cNvPr id="8205" name="Object 3"/>
          <p:cNvGraphicFramePr>
            <a:graphicFrameLocks noChangeAspect="1"/>
          </p:cNvGraphicFramePr>
          <p:nvPr/>
        </p:nvGraphicFramePr>
        <p:xfrm>
          <a:off x="6629400" y="4191000"/>
          <a:ext cx="7524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6" imgW="444114" imgH="177646" progId="Equation.3">
                  <p:embed/>
                </p:oleObj>
              </mc:Choice>
              <mc:Fallback>
                <p:oleObj name="Equation" r:id="rId6" imgW="444114" imgH="177646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191000"/>
                        <a:ext cx="7524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4"/>
          <p:cNvGraphicFramePr>
            <a:graphicFrameLocks noChangeAspect="1"/>
          </p:cNvGraphicFramePr>
          <p:nvPr/>
        </p:nvGraphicFramePr>
        <p:xfrm>
          <a:off x="5254625" y="5213350"/>
          <a:ext cx="214313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8" imgW="126835" imgH="139518" progId="Equation.3">
                  <p:embed/>
                </p:oleObj>
              </mc:Choice>
              <mc:Fallback>
                <p:oleObj name="Equation" r:id="rId8" imgW="126835" imgH="139518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5213350"/>
                        <a:ext cx="214313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5410200" y="5638800"/>
            <a:ext cx="990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76" grpId="0"/>
      <p:bldP spid="80" grpId="0"/>
      <p:bldP spid="83" grpId="0"/>
      <p:bldP spid="87" grpId="0"/>
      <p:bldP spid="88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57200" y="2930525"/>
            <a:ext cx="3810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B flitst zijn lampje in Q. Waarnemer A ziet dat in R, op tijd        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27" name="Rectangle 57"/>
          <p:cNvSpPr>
            <a:spLocks noChangeArrowheads="1"/>
          </p:cNvSpPr>
          <p:nvPr/>
        </p:nvSpPr>
        <p:spPr bwMode="auto">
          <a:xfrm>
            <a:off x="1066800" y="6019800"/>
            <a:ext cx="34290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2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–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dopplerfactor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781800" y="13716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 A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4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3771900" y="3771900"/>
            <a:ext cx="5105400" cy="6096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 rot="5400000" flipH="1" flipV="1">
            <a:off x="5486400" y="3733800"/>
            <a:ext cx="3200400" cy="24384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543800" y="2709863"/>
            <a:ext cx="152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 B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 flipV="1">
            <a:off x="6172200" y="3733800"/>
            <a:ext cx="1828800" cy="17526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57200" y="10668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Vanuit punt P bewegen waarnemers A en B ten opzichte van elkaar (constante snelheid v van B tov A)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57200" y="1973263"/>
            <a:ext cx="3733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Lampje van A flitst na tijd </a:t>
            </a:r>
            <a:r>
              <a:rPr lang="en-US" sz="1600" i="1">
                <a:cs typeface="Calibri" pitchFamily="34" charset="0"/>
              </a:rPr>
              <a:t>t</a:t>
            </a:r>
            <a:r>
              <a:rPr lang="en-US" sz="1600">
                <a:latin typeface="Calibri" pitchFamily="34" charset="0"/>
                <a:cs typeface="Calibri" pitchFamily="34" charset="0"/>
              </a:rPr>
              <a:t> gemeten met de klok van A (in E)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57200" y="2582863"/>
            <a:ext cx="3810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B ziet de flits van A na tijd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k</a:t>
            </a:r>
            <a:r>
              <a:rPr lang="en-US" sz="1600" i="1">
                <a:cs typeface="Calibri" pitchFamily="34" charset="0"/>
              </a:rPr>
              <a:t>t</a:t>
            </a:r>
            <a:r>
              <a:rPr lang="en-US" sz="1600">
                <a:latin typeface="Calibri" pitchFamily="34" charset="0"/>
                <a:cs typeface="Calibri" pitchFamily="34" charset="0"/>
              </a:rPr>
              <a:t> (in Q)</a:t>
            </a:r>
          </a:p>
        </p:txBody>
      </p:sp>
      <p:cxnSp>
        <p:nvCxnSpPr>
          <p:cNvPr id="91" name="Straight Connector 90"/>
          <p:cNvCxnSpPr>
            <a:cxnSpLocks noChangeShapeType="1"/>
          </p:cNvCxnSpPr>
          <p:nvPr/>
        </p:nvCxnSpPr>
        <p:spPr bwMode="auto">
          <a:xfrm rot="16200000" flipH="1">
            <a:off x="6507956" y="2240757"/>
            <a:ext cx="1538287" cy="14478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graphicFrame>
        <p:nvGraphicFramePr>
          <p:cNvPr id="8205" name="Object 3"/>
          <p:cNvGraphicFramePr>
            <a:graphicFrameLocks noChangeAspect="1"/>
          </p:cNvGraphicFramePr>
          <p:nvPr/>
        </p:nvGraphicFramePr>
        <p:xfrm>
          <a:off x="2514600" y="3152775"/>
          <a:ext cx="3921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Equation" r:id="rId4" imgW="253780" imgH="203024" progId="Equation.3">
                  <p:embed/>
                </p:oleObj>
              </mc:Choice>
              <mc:Fallback>
                <p:oleObj name="Equation" r:id="rId4" imgW="253780" imgH="203024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152775"/>
                        <a:ext cx="39211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4"/>
          <p:cNvGraphicFramePr>
            <a:graphicFrameLocks noChangeAspect="1"/>
          </p:cNvGraphicFramePr>
          <p:nvPr/>
        </p:nvGraphicFramePr>
        <p:xfrm>
          <a:off x="6148388" y="5715000"/>
          <a:ext cx="214312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Equation" r:id="rId6" imgW="126835" imgH="139518" progId="Equation.3">
                  <p:embed/>
                </p:oleObj>
              </mc:Choice>
              <mc:Fallback>
                <p:oleObj name="Equation" r:id="rId6" imgW="126835" imgH="139518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5715000"/>
                        <a:ext cx="214312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91200" y="60626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P</a:t>
            </a:r>
            <a:endParaRPr lang="en-US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867400" y="53340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</a:t>
            </a:r>
            <a:endParaRPr lang="en-US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980363" y="3616325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Q</a:t>
            </a:r>
            <a:endParaRPr lang="en-US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183313" y="1960563"/>
            <a:ext cx="533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R</a:t>
            </a:r>
            <a:endParaRPr lang="en-US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3600" y="37338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M</a:t>
            </a:r>
            <a:endParaRPr lang="en-US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Left Brace 40"/>
          <p:cNvSpPr>
            <a:spLocks/>
          </p:cNvSpPr>
          <p:nvPr/>
        </p:nvSpPr>
        <p:spPr bwMode="auto">
          <a:xfrm rot="407845">
            <a:off x="5562600" y="3886200"/>
            <a:ext cx="304800" cy="2362200"/>
          </a:xfrm>
          <a:prstGeom prst="leftBrace">
            <a:avLst>
              <a:gd name="adj1" fmla="val 8324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5249863" y="4800600"/>
          <a:ext cx="3127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Equation" r:id="rId8" imgW="203024" imgH="215713" progId="Equation.3">
                  <p:embed/>
                </p:oleObj>
              </mc:Choice>
              <mc:Fallback>
                <p:oleObj name="Equation" r:id="rId8" imgW="203024" imgH="215713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4800600"/>
                        <a:ext cx="31273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eft Brace 41"/>
          <p:cNvSpPr>
            <a:spLocks/>
          </p:cNvSpPr>
          <p:nvPr/>
        </p:nvSpPr>
        <p:spPr bwMode="auto">
          <a:xfrm rot="395734">
            <a:off x="5013325" y="2057400"/>
            <a:ext cx="304800" cy="4267200"/>
          </a:xfrm>
          <a:prstGeom prst="leftBrace">
            <a:avLst>
              <a:gd name="adj1" fmla="val 8361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4533900" y="3913188"/>
          <a:ext cx="3905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Equation" r:id="rId10" imgW="253780" imgH="203024" progId="Equation.3">
                  <p:embed/>
                </p:oleObj>
              </mc:Choice>
              <mc:Fallback>
                <p:oleObj name="Equation" r:id="rId10" imgW="253780" imgH="203024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3913188"/>
                        <a:ext cx="3905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7648575" y="5240338"/>
          <a:ext cx="31273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Equation" r:id="rId12" imgW="202936" imgH="177569" progId="Equation.3">
                  <p:embed/>
                </p:oleObj>
              </mc:Choice>
              <mc:Fallback>
                <p:oleObj name="Equation" r:id="rId12" imgW="202936" imgH="177569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240338"/>
                        <a:ext cx="312738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ight Brace 44"/>
          <p:cNvSpPr>
            <a:spLocks/>
          </p:cNvSpPr>
          <p:nvPr/>
        </p:nvSpPr>
        <p:spPr bwMode="auto">
          <a:xfrm rot="2251653">
            <a:off x="7204075" y="3646488"/>
            <a:ext cx="304800" cy="3221037"/>
          </a:xfrm>
          <a:prstGeom prst="rightBrace">
            <a:avLst>
              <a:gd name="adj1" fmla="val 8317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57200" y="3522663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Afstand van Q tot A: </a:t>
            </a:r>
          </a:p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(vluchttijd radarpuls x lichtsnelheid)/2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1676400" y="4106863"/>
          <a:ext cx="19050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Equation" r:id="rId14" imgW="1473200" imgH="419100" progId="Equation.3">
                  <p:embed/>
                </p:oleObj>
              </mc:Choice>
              <mc:Fallback>
                <p:oleObj name="Equation" r:id="rId14" imgW="1473200" imgH="4191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06863"/>
                        <a:ext cx="1905000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ight Arrow 48"/>
          <p:cNvSpPr>
            <a:spLocks noChangeArrowheads="1"/>
          </p:cNvSpPr>
          <p:nvPr/>
        </p:nvSpPr>
        <p:spPr bwMode="auto">
          <a:xfrm>
            <a:off x="768350" y="4273550"/>
            <a:ext cx="762000" cy="30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57200" y="4683125"/>
            <a:ext cx="381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M is gelijktijdig met Q als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2819400" y="4640263"/>
          <a:ext cx="10636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Equation" r:id="rId16" imgW="647419" imgH="215806" progId="Equation.3">
                  <p:embed/>
                </p:oleObj>
              </mc:Choice>
              <mc:Fallback>
                <p:oleObj name="Equation" r:id="rId16" imgW="647419" imgH="215806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640263"/>
                        <a:ext cx="1063625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533400" y="5089525"/>
          <a:ext cx="13335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Equation" r:id="rId18" imgW="812447" imgH="215806" progId="Equation.3">
                  <p:embed/>
                </p:oleObj>
              </mc:Choice>
              <mc:Fallback>
                <p:oleObj name="Equation" r:id="rId18" imgW="812447" imgH="215806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89525"/>
                        <a:ext cx="13335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1992313" y="5086350"/>
          <a:ext cx="15414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Equation" r:id="rId20" imgW="939800" imgH="228600" progId="Equation.3">
                  <p:embed/>
                </p:oleObj>
              </mc:Choice>
              <mc:Fallback>
                <p:oleObj name="Equation" r:id="rId20" imgW="939800" imgH="2286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5086350"/>
                        <a:ext cx="1541462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569913" y="5524500"/>
          <a:ext cx="179228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Equation" r:id="rId22" imgW="1091726" imgH="228501" progId="Equation.3">
                  <p:embed/>
                </p:oleObj>
              </mc:Choice>
              <mc:Fallback>
                <p:oleObj name="Equation" r:id="rId22" imgW="1091726" imgH="228501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5524500"/>
                        <a:ext cx="1792287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2649538" y="5372100"/>
          <a:ext cx="15208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Equation" r:id="rId24" imgW="926698" imgH="393529" progId="Equation.3">
                  <p:embed/>
                </p:oleObj>
              </mc:Choice>
              <mc:Fallback>
                <p:oleObj name="Equation" r:id="rId24" imgW="926698" imgH="393529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5372100"/>
                        <a:ext cx="15208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0" name="Object 14"/>
          <p:cNvGraphicFramePr>
            <a:graphicFrameLocks noChangeAspect="1"/>
          </p:cNvGraphicFramePr>
          <p:nvPr/>
        </p:nvGraphicFramePr>
        <p:xfrm>
          <a:off x="1143000" y="6064250"/>
          <a:ext cx="3276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Equation" r:id="rId26" imgW="2108200" imgH="469900" progId="Equation.3">
                  <p:embed/>
                </p:oleObj>
              </mc:Choice>
              <mc:Fallback>
                <p:oleObj name="Equation" r:id="rId26" imgW="2108200" imgH="4699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64250"/>
                        <a:ext cx="3276600" cy="800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6508750" y="2144713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7966075" y="3709988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6116638" y="5441950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6019800" y="6283325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6313488" y="3865563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1" grpId="0"/>
      <p:bldP spid="80" grpId="0"/>
      <p:bldP spid="87" grpId="0"/>
      <p:bldP spid="88" grpId="0"/>
      <p:bldP spid="89" grpId="0"/>
      <p:bldP spid="28" grpId="0"/>
      <p:bldP spid="32" grpId="0"/>
      <p:bldP spid="33" grpId="0"/>
      <p:bldP spid="38" grpId="0"/>
      <p:bldP spid="40" grpId="0"/>
      <p:bldP spid="41" grpId="0" animBg="1"/>
      <p:bldP spid="42" grpId="0" animBg="1"/>
      <p:bldP spid="45" grpId="0" animBg="1"/>
      <p:bldP spid="47" grpId="0"/>
      <p:bldP spid="49" grpId="0" animBg="1"/>
      <p:bldP spid="50" grpId="0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48400" cy="1143000"/>
          </a:xfrm>
        </p:spPr>
        <p:txBody>
          <a:bodyPr/>
          <a:lstStyle/>
          <a:p>
            <a:pPr>
              <a:defRPr/>
            </a:pPr>
            <a:r>
              <a:rPr lang="en-US" sz="2800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  <a:r>
              <a:rPr lang="en-US" sz="2800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– </a:t>
            </a:r>
            <a:r>
              <a:rPr lang="en-US" sz="2800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inproduct</a:t>
            </a:r>
            <a:endParaRPr lang="en-US" sz="2800" b="0" kern="1200" dirty="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239000" y="1524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</a:t>
            </a:r>
          </a:p>
        </p:txBody>
      </p:sp>
      <p:cxnSp>
        <p:nvCxnSpPr>
          <p:cNvPr id="74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4646613" y="1981200"/>
            <a:ext cx="4268788" cy="763587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33400" y="240665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Definitie: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533400" y="2963863"/>
            <a:ext cx="3505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Afspraak:</a:t>
            </a:r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   tijden voor P negatief</a:t>
            </a:r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   tijden na P positief</a:t>
            </a:r>
            <a:endParaRPr lang="en-US" sz="14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1" name="Straight Connector 90"/>
          <p:cNvCxnSpPr>
            <a:cxnSpLocks noChangeShapeType="1"/>
          </p:cNvCxnSpPr>
          <p:nvPr/>
        </p:nvCxnSpPr>
        <p:spPr bwMode="auto">
          <a:xfrm rot="5400000" flipH="1" flipV="1">
            <a:off x="6515100" y="1943100"/>
            <a:ext cx="1752600" cy="16764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graphicFrame>
        <p:nvGraphicFramePr>
          <p:cNvPr id="8205" name="Object 3"/>
          <p:cNvGraphicFramePr>
            <a:graphicFrameLocks noChangeAspect="1"/>
          </p:cNvGraphicFramePr>
          <p:nvPr/>
        </p:nvGraphicFramePr>
        <p:xfrm>
          <a:off x="1449388" y="2346325"/>
          <a:ext cx="21320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" name="Equation" r:id="rId4" imgW="1307532" imgH="253890" progId="Equation.3">
                  <p:embed/>
                </p:oleObj>
              </mc:Choice>
              <mc:Fallback>
                <p:oleObj name="Equation" r:id="rId4" imgW="1307532" imgH="25389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2346325"/>
                        <a:ext cx="2132012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10800000">
            <a:off x="7065963" y="838200"/>
            <a:ext cx="1143000" cy="10668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V="1">
            <a:off x="6792913" y="1905000"/>
            <a:ext cx="1404937" cy="4365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lg"/>
          </a:ln>
        </p:spPr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305800" y="16764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Q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65888" y="21764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P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248400" y="34290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37350" y="650875"/>
            <a:ext cx="533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latin typeface="+mn-lt"/>
                <a:cs typeface="Arial" pitchFamily="34" charset="0"/>
              </a:rPr>
              <a:t>O</a:t>
            </a:r>
            <a:endParaRPr lang="en-US" sz="1600" i="1" dirty="0">
              <a:latin typeface="+mn-lt"/>
              <a:cs typeface="Arial" pitchFamily="34" charset="0"/>
            </a:endParaRPr>
          </a:p>
        </p:txBody>
      </p:sp>
      <p:sp>
        <p:nvSpPr>
          <p:cNvPr id="40" name="Left Brace 39"/>
          <p:cNvSpPr>
            <a:spLocks/>
          </p:cNvSpPr>
          <p:nvPr/>
        </p:nvSpPr>
        <p:spPr bwMode="auto">
          <a:xfrm rot="612576">
            <a:off x="6238875" y="2289175"/>
            <a:ext cx="142875" cy="1270000"/>
          </a:xfrm>
          <a:prstGeom prst="leftBrace">
            <a:avLst>
              <a:gd name="adj1" fmla="val 8313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Left Brace 40"/>
          <p:cNvSpPr>
            <a:spLocks/>
          </p:cNvSpPr>
          <p:nvPr/>
        </p:nvSpPr>
        <p:spPr bwMode="auto">
          <a:xfrm rot="612576">
            <a:off x="6483350" y="773113"/>
            <a:ext cx="142875" cy="1435100"/>
          </a:xfrm>
          <a:prstGeom prst="leftBrace">
            <a:avLst>
              <a:gd name="adj1" fmla="val 8277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5867400" y="2667000"/>
          <a:ext cx="2587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" name="Equation" r:id="rId6" imgW="152268" imgH="215713" progId="Equation.3">
                  <p:embed/>
                </p:oleObj>
              </mc:Choice>
              <mc:Fallback>
                <p:oleObj name="Equation" r:id="rId6" imgW="152268" imgH="215713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25876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6161088" y="1295400"/>
          <a:ext cx="2809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" name="Equation" r:id="rId8" imgW="164885" imgH="215619" progId="Equation.3">
                  <p:embed/>
                </p:oleObj>
              </mc:Choice>
              <mc:Fallback>
                <p:oleObj name="Equation" r:id="rId8" imgW="164885" imgH="215619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88" y="1295400"/>
                        <a:ext cx="2809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1439863"/>
            <a:ext cx="3505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We kennen de vector        toe aan de geordende events P en Q</a:t>
            </a:r>
            <a:endParaRPr lang="en-US" sz="14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2362200" y="1408113"/>
          <a:ext cx="3540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3" name="Equation" r:id="rId10" imgW="253780" imgH="253780" progId="Equation.3">
                  <p:embed/>
                </p:oleObj>
              </mc:Choice>
              <mc:Fallback>
                <p:oleObj name="Equation" r:id="rId10" imgW="253780" imgH="25378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08113"/>
                        <a:ext cx="354013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754813" y="2300288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8170863" y="1863725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521450" y="3581400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7021513" y="806450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04788" y="4516438"/>
            <a:ext cx="1700212" cy="2265362"/>
            <a:chOff x="585355" y="4495800"/>
            <a:chExt cx="1700645" cy="2265218"/>
          </a:xfrm>
        </p:grpSpPr>
        <p:cxnSp>
          <p:nvCxnSpPr>
            <p:cNvPr id="14417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-397" y="5410597"/>
              <a:ext cx="2210594" cy="381000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</p:cxnSp>
        <p:sp>
          <p:nvSpPr>
            <p:cNvPr id="14418" name="Oval 50"/>
            <p:cNvSpPr>
              <a:spLocks noChangeArrowheads="1"/>
            </p:cNvSpPr>
            <p:nvPr/>
          </p:nvSpPr>
          <p:spPr bwMode="auto">
            <a:xfrm>
              <a:off x="914400" y="6407728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19" name="TextBox 51"/>
            <p:cNvSpPr txBox="1">
              <a:spLocks noChangeArrowheads="1"/>
            </p:cNvSpPr>
            <p:nvPr/>
          </p:nvSpPr>
          <p:spPr bwMode="auto">
            <a:xfrm>
              <a:off x="655223" y="6422902"/>
              <a:ext cx="533536" cy="338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P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20" name="Oval 52"/>
            <p:cNvSpPr>
              <a:spLocks noChangeArrowheads="1"/>
            </p:cNvSpPr>
            <p:nvPr/>
          </p:nvSpPr>
          <p:spPr bwMode="auto">
            <a:xfrm>
              <a:off x="1676400" y="51816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21" name="TextBox 53"/>
            <p:cNvSpPr txBox="1">
              <a:spLocks noChangeArrowheads="1"/>
            </p:cNvSpPr>
            <p:nvPr/>
          </p:nvSpPr>
          <p:spPr bwMode="auto">
            <a:xfrm>
              <a:off x="1752464" y="4919635"/>
              <a:ext cx="533536" cy="33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Q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422" name="Straight Connector 54"/>
            <p:cNvCxnSpPr>
              <a:cxnSpLocks noChangeShapeType="1"/>
              <a:endCxn id="14420" idx="3"/>
            </p:cNvCxnSpPr>
            <p:nvPr/>
          </p:nvCxnSpPr>
          <p:spPr bwMode="auto">
            <a:xfrm rot="5400000" flipH="1" flipV="1">
              <a:off x="1028699" y="5263959"/>
              <a:ext cx="676178" cy="641542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423" name="Straight Connector 56"/>
            <p:cNvCxnSpPr>
              <a:cxnSpLocks noChangeShapeType="1"/>
            </p:cNvCxnSpPr>
            <p:nvPr/>
          </p:nvCxnSpPr>
          <p:spPr bwMode="auto">
            <a:xfrm rot="10800000">
              <a:off x="1239982" y="4790210"/>
              <a:ext cx="488374" cy="412173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sp>
          <p:nvSpPr>
            <p:cNvPr id="14424" name="Left Brace 58"/>
            <p:cNvSpPr>
              <a:spLocks/>
            </p:cNvSpPr>
            <p:nvPr/>
          </p:nvSpPr>
          <p:spPr bwMode="auto">
            <a:xfrm rot="-10236669">
              <a:off x="1085769" y="6002586"/>
              <a:ext cx="171647" cy="479768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54" name="Object 8"/>
            <p:cNvGraphicFramePr>
              <a:graphicFrameLocks noChangeAspect="1"/>
            </p:cNvGraphicFramePr>
            <p:nvPr/>
          </p:nvGraphicFramePr>
          <p:xfrm>
            <a:off x="1295400" y="6096000"/>
            <a:ext cx="2587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94" name="Equation" r:id="rId12" imgW="152268" imgH="215713" progId="Equation.3">
                    <p:embed/>
                  </p:oleObj>
                </mc:Choice>
                <mc:Fallback>
                  <p:oleObj name="Equation" r:id="rId12" imgW="152268" imgH="215713" progId="Equation.3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6096000"/>
                          <a:ext cx="2587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25" name="Left Brace 60"/>
            <p:cNvSpPr>
              <a:spLocks/>
            </p:cNvSpPr>
            <p:nvPr/>
          </p:nvSpPr>
          <p:spPr bwMode="auto">
            <a:xfrm rot="612576">
              <a:off x="854281" y="4774808"/>
              <a:ext cx="144483" cy="1640399"/>
            </a:xfrm>
            <a:prstGeom prst="leftBrace">
              <a:avLst>
                <a:gd name="adj1" fmla="val 8357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55" name="Object 9"/>
            <p:cNvGraphicFramePr>
              <a:graphicFrameLocks noChangeAspect="1"/>
            </p:cNvGraphicFramePr>
            <p:nvPr/>
          </p:nvGraphicFramePr>
          <p:xfrm>
            <a:off x="585355" y="5334000"/>
            <a:ext cx="280987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95" name="Equation" r:id="rId13" imgW="164885" imgH="215619" progId="Equation.3">
                    <p:embed/>
                  </p:oleObj>
                </mc:Choice>
                <mc:Fallback>
                  <p:oleObj name="Equation" r:id="rId13" imgW="164885" imgH="215619" progId="Equation.3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355" y="5334000"/>
                          <a:ext cx="280987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6" name="Object 10"/>
            <p:cNvGraphicFramePr>
              <a:graphicFrameLocks noChangeAspect="1"/>
            </p:cNvGraphicFramePr>
            <p:nvPr/>
          </p:nvGraphicFramePr>
          <p:xfrm>
            <a:off x="1524000" y="5715000"/>
            <a:ext cx="601663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96" name="Equation" r:id="rId14" imgW="355292" imgH="203024" progId="Equation.3">
                    <p:embed/>
                  </p:oleObj>
                </mc:Choice>
                <mc:Fallback>
                  <p:oleObj name="Equation" r:id="rId14" imgW="355292" imgH="203024" progId="Equation.3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5715000"/>
                          <a:ext cx="601663" cy="341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1992313" y="4495800"/>
            <a:ext cx="1600200" cy="2232025"/>
            <a:chOff x="2501463" y="4495800"/>
            <a:chExt cx="1599484" cy="2231376"/>
          </a:xfrm>
        </p:grpSpPr>
        <p:cxnSp>
          <p:nvCxnSpPr>
            <p:cNvPr id="14408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1904603" y="5431379"/>
              <a:ext cx="2210594" cy="381000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</p:cxnSp>
        <p:sp>
          <p:nvSpPr>
            <p:cNvPr id="14409" name="Oval 66"/>
            <p:cNvSpPr>
              <a:spLocks noChangeArrowheads="1"/>
            </p:cNvSpPr>
            <p:nvPr/>
          </p:nvSpPr>
          <p:spPr bwMode="auto">
            <a:xfrm>
              <a:off x="3103418" y="48006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10" name="TextBox 67"/>
            <p:cNvSpPr txBox="1">
              <a:spLocks noChangeArrowheads="1"/>
            </p:cNvSpPr>
            <p:nvPr/>
          </p:nvSpPr>
          <p:spPr bwMode="auto">
            <a:xfrm>
              <a:off x="2894987" y="4495800"/>
              <a:ext cx="534748" cy="338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P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11" name="Oval 68"/>
            <p:cNvSpPr>
              <a:spLocks noChangeArrowheads="1"/>
            </p:cNvSpPr>
            <p:nvPr/>
          </p:nvSpPr>
          <p:spPr bwMode="auto">
            <a:xfrm>
              <a:off x="3491347" y="5728853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12" name="TextBox 69"/>
            <p:cNvSpPr txBox="1">
              <a:spLocks noChangeArrowheads="1"/>
            </p:cNvSpPr>
            <p:nvPr/>
          </p:nvSpPr>
          <p:spPr bwMode="auto">
            <a:xfrm>
              <a:off x="3567786" y="5467068"/>
              <a:ext cx="533161" cy="338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Q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413" name="Straight Connector 76"/>
            <p:cNvCxnSpPr>
              <a:cxnSpLocks noChangeShapeType="1"/>
              <a:endCxn id="14411" idx="3"/>
            </p:cNvCxnSpPr>
            <p:nvPr/>
          </p:nvCxnSpPr>
          <p:spPr bwMode="auto">
            <a:xfrm rot="5400000" flipH="1" flipV="1">
              <a:off x="2843646" y="5811212"/>
              <a:ext cx="676178" cy="641542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414" name="Straight Connector 77"/>
            <p:cNvCxnSpPr>
              <a:cxnSpLocks noChangeShapeType="1"/>
            </p:cNvCxnSpPr>
            <p:nvPr/>
          </p:nvCxnSpPr>
          <p:spPr bwMode="auto">
            <a:xfrm rot="10800000">
              <a:off x="3054929" y="5337463"/>
              <a:ext cx="488374" cy="412173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sp>
          <p:nvSpPr>
            <p:cNvPr id="14415" name="Left Brace 81"/>
            <p:cNvSpPr>
              <a:spLocks/>
            </p:cNvSpPr>
            <p:nvPr/>
          </p:nvSpPr>
          <p:spPr bwMode="auto">
            <a:xfrm rot="-10236669">
              <a:off x="3179501" y="4867691"/>
              <a:ext cx="171647" cy="479768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51" name="Object 11"/>
            <p:cNvGraphicFramePr>
              <a:graphicFrameLocks noChangeAspect="1"/>
            </p:cNvGraphicFramePr>
            <p:nvPr/>
          </p:nvGraphicFramePr>
          <p:xfrm>
            <a:off x="3418627" y="4952867"/>
            <a:ext cx="280861" cy="361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97" name="Equation" r:id="rId16" imgW="164885" imgH="215619" progId="Equation.3">
                    <p:embed/>
                  </p:oleObj>
                </mc:Choice>
                <mc:Fallback>
                  <p:oleObj name="Equation" r:id="rId16" imgW="164885" imgH="215619" progId="Equation.3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8627" y="4952867"/>
                          <a:ext cx="280861" cy="3618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16" name="Left Brace 84"/>
            <p:cNvSpPr>
              <a:spLocks/>
            </p:cNvSpPr>
            <p:nvPr/>
          </p:nvSpPr>
          <p:spPr bwMode="auto">
            <a:xfrm rot="612576">
              <a:off x="2759281" y="4795590"/>
              <a:ext cx="144483" cy="1640399"/>
            </a:xfrm>
            <a:prstGeom prst="leftBrace">
              <a:avLst>
                <a:gd name="adj1" fmla="val 8357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52" name="Object 12"/>
            <p:cNvGraphicFramePr>
              <a:graphicFrameLocks noChangeAspect="1"/>
            </p:cNvGraphicFramePr>
            <p:nvPr/>
          </p:nvGraphicFramePr>
          <p:xfrm>
            <a:off x="2501463" y="5354388"/>
            <a:ext cx="258646" cy="361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98" name="Equation" r:id="rId18" imgW="152268" imgH="215713" progId="Equation.3">
                    <p:embed/>
                  </p:oleObj>
                </mc:Choice>
                <mc:Fallback>
                  <p:oleObj name="Equation" r:id="rId18" imgW="152268" imgH="215713" progId="Equation.3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1463" y="5354388"/>
                          <a:ext cx="258646" cy="3618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3" name="Object 13"/>
            <p:cNvGraphicFramePr>
              <a:graphicFrameLocks noChangeAspect="1"/>
            </p:cNvGraphicFramePr>
            <p:nvPr/>
          </p:nvGraphicFramePr>
          <p:xfrm>
            <a:off x="3200400" y="6059488"/>
            <a:ext cx="601663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99" name="Equation" r:id="rId20" imgW="355292" imgH="203024" progId="Equation.3">
                    <p:embed/>
                  </p:oleObj>
                </mc:Choice>
                <mc:Fallback>
                  <p:oleObj name="Equation" r:id="rId20" imgW="355292" imgH="203024" progId="Equation.3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6059488"/>
                          <a:ext cx="601663" cy="341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3589338" y="4495800"/>
            <a:ext cx="1592262" cy="2286000"/>
            <a:chOff x="3436938" y="4495800"/>
            <a:chExt cx="1592262" cy="2286000"/>
          </a:xfrm>
        </p:grpSpPr>
        <p:cxnSp>
          <p:nvCxnSpPr>
            <p:cNvPr id="14402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2819003" y="5431379"/>
              <a:ext cx="2210594" cy="381000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</p:cxnSp>
        <p:sp>
          <p:nvSpPr>
            <p:cNvPr id="14403" name="Oval 95"/>
            <p:cNvSpPr>
              <a:spLocks noChangeArrowheads="1"/>
            </p:cNvSpPr>
            <p:nvPr/>
          </p:nvSpPr>
          <p:spPr bwMode="auto">
            <a:xfrm>
              <a:off x="3733800" y="642851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04" name="TextBox 96"/>
            <p:cNvSpPr txBox="1">
              <a:spLocks noChangeArrowheads="1"/>
            </p:cNvSpPr>
            <p:nvPr/>
          </p:nvSpPr>
          <p:spPr bwMode="auto">
            <a:xfrm>
              <a:off x="3473450" y="6443663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P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05" name="Oval 97"/>
            <p:cNvSpPr>
              <a:spLocks noChangeArrowheads="1"/>
            </p:cNvSpPr>
            <p:nvPr/>
          </p:nvSpPr>
          <p:spPr bwMode="auto">
            <a:xfrm>
              <a:off x="4017818" y="48006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06" name="TextBox 98"/>
            <p:cNvSpPr txBox="1">
              <a:spLocks noChangeArrowheads="1"/>
            </p:cNvSpPr>
            <p:nvPr/>
          </p:nvSpPr>
          <p:spPr bwMode="auto">
            <a:xfrm>
              <a:off x="4114800" y="4495800"/>
              <a:ext cx="533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Q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07" name="Left Brace 103"/>
            <p:cNvSpPr>
              <a:spLocks/>
            </p:cNvSpPr>
            <p:nvPr/>
          </p:nvSpPr>
          <p:spPr bwMode="auto">
            <a:xfrm rot="612576">
              <a:off x="3673681" y="4795590"/>
              <a:ext cx="144483" cy="1640399"/>
            </a:xfrm>
            <a:prstGeom prst="leftBrace">
              <a:avLst>
                <a:gd name="adj1" fmla="val 8357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49" name="Object 15"/>
            <p:cNvGraphicFramePr>
              <a:graphicFrameLocks noChangeAspect="1"/>
            </p:cNvGraphicFramePr>
            <p:nvPr/>
          </p:nvGraphicFramePr>
          <p:xfrm>
            <a:off x="3436938" y="5418138"/>
            <a:ext cx="215900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0" name="Equation" r:id="rId22" imgW="126835" imgH="139518" progId="Equation.3">
                    <p:embed/>
                  </p:oleObj>
                </mc:Choice>
                <mc:Fallback>
                  <p:oleObj name="Equation" r:id="rId22" imgW="126835" imgH="139518" progId="Equation.3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6938" y="5418138"/>
                          <a:ext cx="215900" cy="233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0" name="Object 16"/>
            <p:cNvGraphicFramePr>
              <a:graphicFrameLocks noChangeAspect="1"/>
            </p:cNvGraphicFramePr>
            <p:nvPr/>
          </p:nvGraphicFramePr>
          <p:xfrm>
            <a:off x="3975100" y="5465763"/>
            <a:ext cx="1054100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1" name="Equation" r:id="rId24" imgW="622030" imgH="228501" progId="Equation.3">
                    <p:embed/>
                  </p:oleObj>
                </mc:Choice>
                <mc:Fallback>
                  <p:oleObj name="Equation" r:id="rId24" imgW="622030" imgH="228501" progId="Equation.3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5100" y="5465763"/>
                          <a:ext cx="1054100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20"/>
          <p:cNvGrpSpPr>
            <a:grpSpLocks/>
          </p:cNvGrpSpPr>
          <p:nvPr/>
        </p:nvGrpSpPr>
        <p:grpSpPr bwMode="auto">
          <a:xfrm>
            <a:off x="5486400" y="4537075"/>
            <a:ext cx="1676400" cy="2211388"/>
            <a:chOff x="5410200" y="4516582"/>
            <a:chExt cx="1676400" cy="2210594"/>
          </a:xfrm>
        </p:grpSpPr>
        <p:cxnSp>
          <p:nvCxnSpPr>
            <p:cNvPr id="14394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4800203" y="5431379"/>
              <a:ext cx="2210594" cy="381000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</p:cxnSp>
        <p:sp>
          <p:nvSpPr>
            <p:cNvPr id="14395" name="Oval 109"/>
            <p:cNvSpPr>
              <a:spLocks noChangeArrowheads="1"/>
            </p:cNvSpPr>
            <p:nvPr/>
          </p:nvSpPr>
          <p:spPr bwMode="auto">
            <a:xfrm>
              <a:off x="5811982" y="5908964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96" name="TextBox 110"/>
            <p:cNvSpPr txBox="1">
              <a:spLocks noChangeArrowheads="1"/>
            </p:cNvSpPr>
            <p:nvPr/>
          </p:nvSpPr>
          <p:spPr bwMode="auto">
            <a:xfrm>
              <a:off x="5416550" y="5922602"/>
              <a:ext cx="533400" cy="338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P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97" name="Oval 111"/>
            <p:cNvSpPr>
              <a:spLocks noChangeArrowheads="1"/>
            </p:cNvSpPr>
            <p:nvPr/>
          </p:nvSpPr>
          <p:spPr bwMode="auto">
            <a:xfrm>
              <a:off x="6477000" y="5202382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98" name="TextBox 112"/>
            <p:cNvSpPr txBox="1">
              <a:spLocks noChangeArrowheads="1"/>
            </p:cNvSpPr>
            <p:nvPr/>
          </p:nvSpPr>
          <p:spPr bwMode="auto">
            <a:xfrm>
              <a:off x="6553200" y="4940293"/>
              <a:ext cx="533400" cy="33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Q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399" name="Straight Connector 113"/>
            <p:cNvCxnSpPr>
              <a:cxnSpLocks noChangeShapeType="1"/>
              <a:endCxn id="14397" idx="3"/>
            </p:cNvCxnSpPr>
            <p:nvPr/>
          </p:nvCxnSpPr>
          <p:spPr bwMode="auto">
            <a:xfrm rot="5400000" flipH="1" flipV="1">
              <a:off x="5829299" y="5284741"/>
              <a:ext cx="676178" cy="641542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400" name="Straight Connector 114"/>
            <p:cNvCxnSpPr>
              <a:cxnSpLocks noChangeShapeType="1"/>
            </p:cNvCxnSpPr>
            <p:nvPr/>
          </p:nvCxnSpPr>
          <p:spPr bwMode="auto">
            <a:xfrm rot="10800000">
              <a:off x="6040582" y="4810992"/>
              <a:ext cx="488374" cy="412173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graphicFrame>
          <p:nvGraphicFramePr>
            <p:cNvPr id="14346" name="Object 17"/>
            <p:cNvGraphicFramePr>
              <a:graphicFrameLocks noChangeAspect="1"/>
            </p:cNvGraphicFramePr>
            <p:nvPr/>
          </p:nvGraphicFramePr>
          <p:xfrm>
            <a:off x="5905500" y="6019800"/>
            <a:ext cx="6477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2" name="Equation" r:id="rId26" imgW="380835" imgH="215806" progId="Equation.3">
                    <p:embed/>
                  </p:oleObj>
                </mc:Choice>
                <mc:Fallback>
                  <p:oleObj name="Equation" r:id="rId26" imgW="380835" imgH="215806" progId="Equation.3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5500" y="6019800"/>
                          <a:ext cx="64770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01" name="Left Brace 117"/>
            <p:cNvSpPr>
              <a:spLocks/>
            </p:cNvSpPr>
            <p:nvPr/>
          </p:nvSpPr>
          <p:spPr bwMode="auto">
            <a:xfrm rot="612576">
              <a:off x="5698995" y="4797203"/>
              <a:ext cx="118415" cy="1144968"/>
            </a:xfrm>
            <a:prstGeom prst="leftBrace">
              <a:avLst>
                <a:gd name="adj1" fmla="val 8326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47" name="Object 18"/>
            <p:cNvGraphicFramePr>
              <a:graphicFrameLocks noChangeAspect="1"/>
            </p:cNvGraphicFramePr>
            <p:nvPr/>
          </p:nvGraphicFramePr>
          <p:xfrm>
            <a:off x="5410200" y="5146964"/>
            <a:ext cx="280987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3" name="Equation" r:id="rId28" imgW="164885" imgH="215619" progId="Equation.3">
                    <p:embed/>
                  </p:oleObj>
                </mc:Choice>
                <mc:Fallback>
                  <p:oleObj name="Equation" r:id="rId28" imgW="164885" imgH="215619" progId="Equation.3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5146964"/>
                          <a:ext cx="280987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9"/>
            <p:cNvGraphicFramePr>
              <a:graphicFrameLocks noChangeAspect="1"/>
            </p:cNvGraphicFramePr>
            <p:nvPr/>
          </p:nvGraphicFramePr>
          <p:xfrm>
            <a:off x="6324600" y="5541818"/>
            <a:ext cx="601663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4" name="Equation" r:id="rId29" imgW="355292" imgH="203024" progId="Equation.3">
                    <p:embed/>
                  </p:oleObj>
                </mc:Choice>
                <mc:Fallback>
                  <p:oleObj name="Equation" r:id="rId29" imgW="355292" imgH="203024" progId="Equation.3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5541818"/>
                          <a:ext cx="601663" cy="341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36"/>
          <p:cNvGrpSpPr>
            <a:grpSpLocks/>
          </p:cNvGrpSpPr>
          <p:nvPr/>
        </p:nvGrpSpPr>
        <p:grpSpPr bwMode="auto">
          <a:xfrm>
            <a:off x="7270750" y="4516438"/>
            <a:ext cx="1873250" cy="2211387"/>
            <a:chOff x="7270173" y="4516582"/>
            <a:chExt cx="1873827" cy="2210594"/>
          </a:xfrm>
        </p:grpSpPr>
        <p:cxnSp>
          <p:nvCxnSpPr>
            <p:cNvPr id="14385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6705203" y="5431379"/>
              <a:ext cx="2210594" cy="381000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</p:cxnSp>
        <p:sp>
          <p:nvSpPr>
            <p:cNvPr id="14386" name="Oval 123"/>
            <p:cNvSpPr>
              <a:spLocks noChangeArrowheads="1"/>
            </p:cNvSpPr>
            <p:nvPr/>
          </p:nvSpPr>
          <p:spPr bwMode="auto">
            <a:xfrm>
              <a:off x="7762009" y="56388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87" name="TextBox 124"/>
            <p:cNvSpPr txBox="1">
              <a:spLocks noChangeArrowheads="1"/>
            </p:cNvSpPr>
            <p:nvPr/>
          </p:nvSpPr>
          <p:spPr bwMode="auto">
            <a:xfrm>
              <a:off x="7924424" y="5486196"/>
              <a:ext cx="533564" cy="338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P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88" name="Oval 125"/>
            <p:cNvSpPr>
              <a:spLocks noChangeArrowheads="1"/>
            </p:cNvSpPr>
            <p:nvPr/>
          </p:nvSpPr>
          <p:spPr bwMode="auto">
            <a:xfrm>
              <a:off x="8620991" y="5375564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89" name="TextBox 126"/>
            <p:cNvSpPr txBox="1">
              <a:spLocks noChangeArrowheads="1"/>
            </p:cNvSpPr>
            <p:nvPr/>
          </p:nvSpPr>
          <p:spPr bwMode="auto">
            <a:xfrm>
              <a:off x="8610436" y="5105333"/>
              <a:ext cx="533564" cy="338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Q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390" name="Straight Connector 127"/>
            <p:cNvCxnSpPr>
              <a:cxnSpLocks noChangeShapeType="1"/>
            </p:cNvCxnSpPr>
            <p:nvPr/>
          </p:nvCxnSpPr>
          <p:spPr bwMode="auto">
            <a:xfrm rot="5400000" flipH="1" flipV="1">
              <a:off x="7636739" y="5439256"/>
              <a:ext cx="1062569" cy="1012919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391" name="Straight Connector 128"/>
            <p:cNvCxnSpPr>
              <a:cxnSpLocks noChangeShapeType="1"/>
            </p:cNvCxnSpPr>
            <p:nvPr/>
          </p:nvCxnSpPr>
          <p:spPr bwMode="auto">
            <a:xfrm rot="10800000">
              <a:off x="7945582" y="4810994"/>
              <a:ext cx="741218" cy="599207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sp>
          <p:nvSpPr>
            <p:cNvPr id="14392" name="Left Brace 129"/>
            <p:cNvSpPr>
              <a:spLocks/>
            </p:cNvSpPr>
            <p:nvPr/>
          </p:nvSpPr>
          <p:spPr bwMode="auto">
            <a:xfrm rot="11363331" flipH="1">
              <a:off x="7522089" y="5717635"/>
              <a:ext cx="88201" cy="680528"/>
            </a:xfrm>
            <a:prstGeom prst="leftBrace">
              <a:avLst>
                <a:gd name="adj1" fmla="val 8323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43" name="Object 20"/>
            <p:cNvGraphicFramePr>
              <a:graphicFrameLocks noChangeAspect="1"/>
            </p:cNvGraphicFramePr>
            <p:nvPr/>
          </p:nvGraphicFramePr>
          <p:xfrm>
            <a:off x="7270173" y="5805054"/>
            <a:ext cx="2587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5" name="Equation" r:id="rId31" imgW="152268" imgH="215713" progId="Equation.3">
                    <p:embed/>
                  </p:oleObj>
                </mc:Choice>
                <mc:Fallback>
                  <p:oleObj name="Equation" r:id="rId31" imgW="152268" imgH="215713" progId="Equation.3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0173" y="5805054"/>
                          <a:ext cx="2587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3" name="Left Brace 131"/>
            <p:cNvSpPr>
              <a:spLocks/>
            </p:cNvSpPr>
            <p:nvPr/>
          </p:nvSpPr>
          <p:spPr bwMode="auto">
            <a:xfrm rot="612576">
              <a:off x="7631611" y="4801543"/>
              <a:ext cx="139383" cy="831488"/>
            </a:xfrm>
            <a:prstGeom prst="leftBrace">
              <a:avLst>
                <a:gd name="adj1" fmla="val 8341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44" name="Object 21"/>
            <p:cNvGraphicFramePr>
              <a:graphicFrameLocks noChangeAspect="1"/>
            </p:cNvGraphicFramePr>
            <p:nvPr/>
          </p:nvGraphicFramePr>
          <p:xfrm>
            <a:off x="7356764" y="4973782"/>
            <a:ext cx="280987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6" name="Equation" r:id="rId32" imgW="164885" imgH="215619" progId="Equation.3">
                    <p:embed/>
                  </p:oleObj>
                </mc:Choice>
                <mc:Fallback>
                  <p:oleObj name="Equation" r:id="rId32" imgW="164885" imgH="215619" progId="Equation.3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6764" y="4973782"/>
                          <a:ext cx="280987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5" name="Object 22"/>
            <p:cNvGraphicFramePr>
              <a:graphicFrameLocks noChangeAspect="1"/>
            </p:cNvGraphicFramePr>
            <p:nvPr/>
          </p:nvGraphicFramePr>
          <p:xfrm>
            <a:off x="8153400" y="6096000"/>
            <a:ext cx="601663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7" name="Equation" r:id="rId33" imgW="355292" imgH="203024" progId="Equation.3">
                    <p:embed/>
                  </p:oleObj>
                </mc:Choice>
                <mc:Fallback>
                  <p:oleObj name="Equation" r:id="rId33" imgW="355292" imgH="203024" progId="Equation.3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3400" y="6096000"/>
                          <a:ext cx="601663" cy="341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39"/>
          <p:cNvGrpSpPr>
            <a:grpSpLocks/>
          </p:cNvGrpSpPr>
          <p:nvPr/>
        </p:nvGrpSpPr>
        <p:grpSpPr bwMode="auto">
          <a:xfrm>
            <a:off x="6291263" y="6496050"/>
            <a:ext cx="2665412" cy="361950"/>
            <a:chOff x="6290904" y="6496050"/>
            <a:chExt cx="2523030" cy="362367"/>
          </a:xfrm>
        </p:grpSpPr>
        <p:sp>
          <p:nvSpPr>
            <p:cNvPr id="14384" name="TextBox 138"/>
            <p:cNvSpPr txBox="1">
              <a:spLocks noChangeArrowheads="1"/>
            </p:cNvSpPr>
            <p:nvPr/>
          </p:nvSpPr>
          <p:spPr bwMode="auto">
            <a:xfrm>
              <a:off x="6290904" y="6519863"/>
              <a:ext cx="2500167" cy="338554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P en Q gelijktijdig als             </a:t>
              </a:r>
            </a:p>
          </p:txBody>
        </p:sp>
        <p:graphicFrame>
          <p:nvGraphicFramePr>
            <p:cNvPr id="14342" name="Object 23"/>
            <p:cNvGraphicFramePr>
              <a:graphicFrameLocks noChangeAspect="1"/>
            </p:cNvGraphicFramePr>
            <p:nvPr/>
          </p:nvGraphicFramePr>
          <p:xfrm>
            <a:off x="8003421" y="6496050"/>
            <a:ext cx="81051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8" name="Equation" r:id="rId35" imgW="520474" imgH="215806" progId="Equation.3">
                    <p:embed/>
                  </p:oleObj>
                </mc:Choice>
                <mc:Fallback>
                  <p:oleObj name="Equation" r:id="rId35" imgW="520474" imgH="215806" progId="Equation.3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3421" y="6496050"/>
                          <a:ext cx="81051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9" name="TextBox 88"/>
          <p:cNvSpPr txBox="1"/>
          <p:nvPr/>
        </p:nvSpPr>
        <p:spPr>
          <a:xfrm>
            <a:off x="533400" y="3835400"/>
            <a:ext cx="5410200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 err="1">
                <a:latin typeface="Calibri" pitchFamily="34" charset="0"/>
                <a:cs typeface="Calibri" pitchFamily="34" charset="0"/>
              </a:rPr>
              <a:t>Dankzij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het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bestaan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metriek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inproduct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kunnen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we nu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afstanden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bepalen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heeft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metriek</a:t>
            </a:r>
            <a:endParaRPr lang="en-US" sz="14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7" grpId="0"/>
      <p:bldP spid="88" grpId="0"/>
      <p:bldP spid="34" grpId="0"/>
      <p:bldP spid="35" grpId="0"/>
      <p:bldP spid="37" grpId="0"/>
      <p:bldP spid="38" grpId="0"/>
      <p:bldP spid="40" grpId="0" animBg="1"/>
      <p:bldP spid="41" grpId="0" animBg="1"/>
      <p:bldP spid="43" grpId="0"/>
      <p:bldP spid="45" grpId="0" animBg="1"/>
      <p:bldP spid="46" grpId="0" animBg="1"/>
      <p:bldP spid="47" grpId="0" animBg="1"/>
      <p:bldP spid="48" grpId="0" animBg="1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2800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Lorentzinvariantie Minkowski-metriek</a:t>
            </a:r>
            <a:endParaRPr lang="en-US" sz="2800" b="0" kern="1200" dirty="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402388" y="18288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 A</a:t>
            </a:r>
          </a:p>
        </p:txBody>
      </p:sp>
      <p:cxnSp>
        <p:nvCxnSpPr>
          <p:cNvPr id="74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3810000" y="3657600"/>
            <a:ext cx="4268788" cy="763588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33400" y="242570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Volgens A: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1" name="Straight Connector 90"/>
          <p:cNvCxnSpPr>
            <a:cxnSpLocks noChangeShapeType="1"/>
          </p:cNvCxnSpPr>
          <p:nvPr/>
        </p:nvCxnSpPr>
        <p:spPr bwMode="auto">
          <a:xfrm rot="5400000" flipH="1" flipV="1">
            <a:off x="5678488" y="3619500"/>
            <a:ext cx="1752600" cy="16764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graphicFrame>
        <p:nvGraphicFramePr>
          <p:cNvPr id="8205" name="Object 3"/>
          <p:cNvGraphicFramePr>
            <a:graphicFrameLocks noChangeAspect="1"/>
          </p:cNvGraphicFramePr>
          <p:nvPr/>
        </p:nvGraphicFramePr>
        <p:xfrm>
          <a:off x="1614488" y="2365375"/>
          <a:ext cx="19669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Equation" r:id="rId4" imgW="1205977" imgH="253890" progId="Equation.DSMT4">
                  <p:embed/>
                </p:oleObj>
              </mc:Choice>
              <mc:Fallback>
                <p:oleObj name="Equation" r:id="rId4" imgW="1205977" imgH="25389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2365375"/>
                        <a:ext cx="1966912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10800000">
            <a:off x="6229350" y="2514600"/>
            <a:ext cx="1143000" cy="10668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V="1">
            <a:off x="5956300" y="3581400"/>
            <a:ext cx="1404938" cy="4365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lg"/>
          </a:ln>
        </p:spPr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469188" y="33528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Q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629275" y="38528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P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34000" y="5184775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A</a:t>
            </a:r>
            <a:r>
              <a:rPr lang="en-US" sz="1600" baseline="-25000">
                <a:latin typeface="Calibri" pitchFamily="34" charset="0"/>
                <a:cs typeface="Calibri" pitchFamily="34" charset="0"/>
              </a:rPr>
              <a:t>1</a:t>
            </a:r>
            <a:endParaRPr lang="en-US" sz="1600" i="1" baseline="-25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48350" y="2224088"/>
            <a:ext cx="533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>
                <a:latin typeface="+mn-lt"/>
                <a:cs typeface="Arial" pitchFamily="34" charset="0"/>
              </a:rPr>
              <a:t>A</a:t>
            </a:r>
            <a:r>
              <a:rPr lang="en-US" sz="1600" baseline="-25000">
                <a:latin typeface="+mn-lt"/>
                <a:cs typeface="Arial" pitchFamily="34" charset="0"/>
              </a:rPr>
              <a:t>2</a:t>
            </a:r>
            <a:endParaRPr lang="en-US" sz="1600" i="1" baseline="-25000" dirty="0">
              <a:latin typeface="+mn-lt"/>
              <a:cs typeface="Arial" pitchFamily="34" charset="0"/>
            </a:endParaRPr>
          </a:p>
        </p:txBody>
      </p:sp>
      <p:sp>
        <p:nvSpPr>
          <p:cNvPr id="40" name="Left Brace 39"/>
          <p:cNvSpPr>
            <a:spLocks/>
          </p:cNvSpPr>
          <p:nvPr/>
        </p:nvSpPr>
        <p:spPr bwMode="auto">
          <a:xfrm rot="612576">
            <a:off x="5402263" y="3965575"/>
            <a:ext cx="142875" cy="1270000"/>
          </a:xfrm>
          <a:prstGeom prst="leftBrace">
            <a:avLst>
              <a:gd name="adj1" fmla="val 8313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Left Brace 40"/>
          <p:cNvSpPr>
            <a:spLocks/>
          </p:cNvSpPr>
          <p:nvPr/>
        </p:nvSpPr>
        <p:spPr bwMode="auto">
          <a:xfrm rot="612576">
            <a:off x="5646738" y="2449513"/>
            <a:ext cx="142875" cy="1435100"/>
          </a:xfrm>
          <a:prstGeom prst="leftBrace">
            <a:avLst>
              <a:gd name="adj1" fmla="val 8277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5030788" y="4343400"/>
          <a:ext cx="2587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0" name="Equation" r:id="rId6" imgW="152268" imgH="215713" progId="Equation.3">
                  <p:embed/>
                </p:oleObj>
              </mc:Choice>
              <mc:Fallback>
                <p:oleObj name="Equation" r:id="rId6" imgW="152268" imgH="215713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4343400"/>
                        <a:ext cx="25876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5324475" y="2914650"/>
          <a:ext cx="2809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name="Equation" r:id="rId8" imgW="164885" imgH="215619" progId="Equation.3">
                  <p:embed/>
                </p:oleObj>
              </mc:Choice>
              <mc:Fallback>
                <p:oleObj name="Equation" r:id="rId8" imgW="164885" imgH="215619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2914650"/>
                        <a:ext cx="2809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1166813"/>
            <a:ext cx="815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Dat wil zeggen                            is onafhankelijk van de inertiele waarnemer door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P</a:t>
            </a:r>
            <a:endParaRPr lang="en-US" sz="14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5918200" y="3976688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7334250" y="3540125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6184900" y="2482850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5390" name="Rechthoek 89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aphicFrame>
        <p:nvGraphicFramePr>
          <p:cNvPr id="8" name="Object 21"/>
          <p:cNvGraphicFramePr>
            <a:graphicFrameLocks noChangeAspect="1"/>
          </p:cNvGraphicFramePr>
          <p:nvPr/>
        </p:nvGraphicFramePr>
        <p:xfrm>
          <a:off x="1868488" y="1116013"/>
          <a:ext cx="11795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Equation" r:id="rId10" imgW="723586" imgH="241195" progId="Equation.DSMT4">
                  <p:embed/>
                </p:oleObj>
              </mc:Choice>
              <mc:Fallback>
                <p:oleObj name="Equation" r:id="rId10" imgW="723586" imgH="241195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1116013"/>
                        <a:ext cx="117951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Oval 44"/>
          <p:cNvSpPr>
            <a:spLocks noChangeArrowheads="1"/>
          </p:cNvSpPr>
          <p:nvPr/>
        </p:nvSpPr>
        <p:spPr bwMode="auto">
          <a:xfrm>
            <a:off x="5675313" y="5286375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4" name="Rechte verbindingslijn 93"/>
          <p:cNvCxnSpPr>
            <a:cxnSpLocks noChangeShapeType="1"/>
          </p:cNvCxnSpPr>
          <p:nvPr/>
        </p:nvCxnSpPr>
        <p:spPr bwMode="auto">
          <a:xfrm flipH="1">
            <a:off x="4800600" y="2286000"/>
            <a:ext cx="1981200" cy="41148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5" name="TextBox 70"/>
          <p:cNvSpPr txBox="1">
            <a:spLocks noChangeArrowheads="1"/>
          </p:cNvSpPr>
          <p:nvPr/>
        </p:nvSpPr>
        <p:spPr bwMode="auto">
          <a:xfrm>
            <a:off x="6781800" y="2176463"/>
            <a:ext cx="1676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 B</a:t>
            </a:r>
          </a:p>
        </p:txBody>
      </p:sp>
      <p:cxnSp>
        <p:nvCxnSpPr>
          <p:cNvPr id="96" name="Straight Connector 90"/>
          <p:cNvCxnSpPr>
            <a:cxnSpLocks noChangeShapeType="1"/>
          </p:cNvCxnSpPr>
          <p:nvPr/>
        </p:nvCxnSpPr>
        <p:spPr bwMode="auto">
          <a:xfrm flipV="1">
            <a:off x="4641850" y="3589338"/>
            <a:ext cx="2743200" cy="2895600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98" name="Straight Connector 25"/>
          <p:cNvCxnSpPr>
            <a:cxnSpLocks noChangeShapeType="1"/>
          </p:cNvCxnSpPr>
          <p:nvPr/>
        </p:nvCxnSpPr>
        <p:spPr bwMode="auto">
          <a:xfrm flipH="1" flipV="1">
            <a:off x="6542088" y="2811463"/>
            <a:ext cx="838200" cy="762000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00" name="Oval 47"/>
          <p:cNvSpPr>
            <a:spLocks noChangeArrowheads="1"/>
          </p:cNvSpPr>
          <p:nvPr/>
        </p:nvSpPr>
        <p:spPr bwMode="auto">
          <a:xfrm>
            <a:off x="6496050" y="2765425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01" name="Oval 47"/>
          <p:cNvSpPr>
            <a:spLocks noChangeArrowheads="1"/>
          </p:cNvSpPr>
          <p:nvPr/>
        </p:nvSpPr>
        <p:spPr bwMode="auto">
          <a:xfrm>
            <a:off x="4837113" y="6211888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02" name="Oval 47"/>
          <p:cNvSpPr>
            <a:spLocks noChangeArrowheads="1"/>
          </p:cNvSpPr>
          <p:nvPr/>
        </p:nvSpPr>
        <p:spPr bwMode="auto">
          <a:xfrm>
            <a:off x="5908675" y="3973513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03" name="Left Brace 40"/>
          <p:cNvSpPr>
            <a:spLocks/>
          </p:cNvSpPr>
          <p:nvPr/>
        </p:nvSpPr>
        <p:spPr bwMode="auto">
          <a:xfrm rot="-9236326">
            <a:off x="6302375" y="2787650"/>
            <a:ext cx="179388" cy="1282700"/>
          </a:xfrm>
          <a:prstGeom prst="leftBrace">
            <a:avLst>
              <a:gd name="adj1" fmla="val 8243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04" name="Left Brace 40"/>
          <p:cNvSpPr>
            <a:spLocks/>
          </p:cNvSpPr>
          <p:nvPr/>
        </p:nvSpPr>
        <p:spPr bwMode="auto">
          <a:xfrm rot="-9236326">
            <a:off x="5451475" y="3963988"/>
            <a:ext cx="200025" cy="2439987"/>
          </a:xfrm>
          <a:prstGeom prst="leftBrace">
            <a:avLst>
              <a:gd name="adj1" fmla="val 8302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aphicFrame>
        <p:nvGraphicFramePr>
          <p:cNvPr id="9" name="Object 22"/>
          <p:cNvGraphicFramePr>
            <a:graphicFrameLocks noChangeAspect="1"/>
          </p:cNvGraphicFramePr>
          <p:nvPr/>
        </p:nvGraphicFramePr>
        <p:xfrm>
          <a:off x="6542088" y="3267075"/>
          <a:ext cx="3016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name="Equation" r:id="rId12" imgW="177646" imgH="228402" progId="Equation.DSMT4">
                  <p:embed/>
                </p:oleObj>
              </mc:Choice>
              <mc:Fallback>
                <p:oleObj name="Equation" r:id="rId12" imgW="177646" imgH="228402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8" y="3267075"/>
                        <a:ext cx="30162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5715000" y="4875213"/>
          <a:ext cx="28098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Equation" r:id="rId14" imgW="165028" imgH="228501" progId="Equation.DSMT4">
                  <p:embed/>
                </p:oleObj>
              </mc:Choice>
              <mc:Fallback>
                <p:oleObj name="Equation" r:id="rId14" imgW="165028" imgH="228501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75213"/>
                        <a:ext cx="280988" cy="382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Box 36"/>
          <p:cNvSpPr txBox="1">
            <a:spLocks noChangeArrowheads="1"/>
          </p:cNvSpPr>
          <p:nvPr/>
        </p:nvSpPr>
        <p:spPr bwMode="auto">
          <a:xfrm>
            <a:off x="4495800" y="59102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B</a:t>
            </a:r>
            <a:r>
              <a:rPr lang="en-US" sz="1600" baseline="-25000">
                <a:latin typeface="Calibri" pitchFamily="34" charset="0"/>
                <a:cs typeface="Calibri" pitchFamily="34" charset="0"/>
              </a:rPr>
              <a:t>1</a:t>
            </a:r>
            <a:endParaRPr lang="en-US" sz="1600" i="1" baseline="-25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TextBox 37"/>
          <p:cNvSpPr txBox="1"/>
          <p:nvPr/>
        </p:nvSpPr>
        <p:spPr>
          <a:xfrm>
            <a:off x="6629400" y="2557463"/>
            <a:ext cx="533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>
                <a:latin typeface="+mn-lt"/>
                <a:cs typeface="Arial" pitchFamily="34" charset="0"/>
              </a:rPr>
              <a:t>B</a:t>
            </a:r>
            <a:r>
              <a:rPr lang="en-US" sz="1600" baseline="-25000">
                <a:latin typeface="+mn-lt"/>
                <a:cs typeface="Arial" pitchFamily="34" charset="0"/>
              </a:rPr>
              <a:t>2</a:t>
            </a:r>
            <a:endParaRPr lang="en-US" sz="1600" i="1" baseline="-25000" dirty="0">
              <a:latin typeface="+mn-lt"/>
              <a:cs typeface="Arial" pitchFamily="34" charset="0"/>
            </a:endParaRPr>
          </a:p>
        </p:txBody>
      </p:sp>
      <p:sp>
        <p:nvSpPr>
          <p:cNvPr id="109" name="TextBox 86"/>
          <p:cNvSpPr txBox="1">
            <a:spLocks noChangeArrowheads="1"/>
          </p:cNvSpPr>
          <p:nvPr/>
        </p:nvSpPr>
        <p:spPr bwMode="auto">
          <a:xfrm>
            <a:off x="533400" y="2849563"/>
            <a:ext cx="121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Volgens B: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0" name="Object 24"/>
          <p:cNvGraphicFramePr>
            <a:graphicFrameLocks noChangeAspect="1"/>
          </p:cNvGraphicFramePr>
          <p:nvPr/>
        </p:nvGraphicFramePr>
        <p:xfrm>
          <a:off x="1608138" y="2789238"/>
          <a:ext cx="204946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name="Equation" r:id="rId16" imgW="1256755" imgH="253890" progId="Equation.DSMT4">
                  <p:embed/>
                </p:oleObj>
              </mc:Choice>
              <mc:Fallback>
                <p:oleObj name="Equation" r:id="rId16" imgW="1256755" imgH="25389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2789238"/>
                        <a:ext cx="2049462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86"/>
          <p:cNvSpPr txBox="1">
            <a:spLocks noChangeArrowheads="1"/>
          </p:cNvSpPr>
          <p:nvPr/>
        </p:nvSpPr>
        <p:spPr bwMode="auto">
          <a:xfrm>
            <a:off x="533400" y="3243263"/>
            <a:ext cx="121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Er geldt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Object 25"/>
          <p:cNvGraphicFramePr>
            <a:graphicFrameLocks noChangeAspect="1"/>
          </p:cNvGraphicFramePr>
          <p:nvPr/>
        </p:nvGraphicFramePr>
        <p:xfrm>
          <a:off x="1604963" y="3222625"/>
          <a:ext cx="25860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Equation" r:id="rId18" imgW="1586811" imgH="253890" progId="Equation.DSMT4">
                  <p:embed/>
                </p:oleObj>
              </mc:Choice>
              <mc:Fallback>
                <p:oleObj name="Equation" r:id="rId18" imgW="1586811" imgH="25389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3222625"/>
                        <a:ext cx="2586037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6"/>
          <p:cNvGraphicFramePr>
            <a:graphicFrameLocks noChangeAspect="1"/>
          </p:cNvGraphicFramePr>
          <p:nvPr/>
        </p:nvGraphicFramePr>
        <p:xfrm>
          <a:off x="1600200" y="3636963"/>
          <a:ext cx="2359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Equation" r:id="rId20" imgW="1447800" imgH="241300" progId="Equation.DSMT4">
                  <p:embed/>
                </p:oleObj>
              </mc:Choice>
              <mc:Fallback>
                <p:oleObj name="Equation" r:id="rId20" imgW="1447800" imgH="2413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36963"/>
                        <a:ext cx="2359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PIJL-RECHTS 113"/>
          <p:cNvSpPr>
            <a:spLocks noChangeArrowheads="1"/>
          </p:cNvSpPr>
          <p:nvPr/>
        </p:nvSpPr>
        <p:spPr bwMode="auto">
          <a:xfrm>
            <a:off x="838200" y="4419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aphicFrame>
        <p:nvGraphicFramePr>
          <p:cNvPr id="13" name="Object 27"/>
          <p:cNvGraphicFramePr>
            <a:graphicFrameLocks noChangeAspect="1"/>
          </p:cNvGraphicFramePr>
          <p:nvPr/>
        </p:nvGraphicFramePr>
        <p:xfrm>
          <a:off x="1717675" y="4391025"/>
          <a:ext cx="11176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Equation" r:id="rId22" imgW="685800" imgH="228600" progId="Equation.DSMT4">
                  <p:embed/>
                </p:oleObj>
              </mc:Choice>
              <mc:Fallback>
                <p:oleObj name="Equation" r:id="rId22" imgW="685800" imgH="2286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4391025"/>
                        <a:ext cx="111760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TextBox 86"/>
          <p:cNvSpPr txBox="1">
            <a:spLocks noChangeArrowheads="1"/>
          </p:cNvSpPr>
          <p:nvPr/>
        </p:nvSpPr>
        <p:spPr bwMode="auto">
          <a:xfrm>
            <a:off x="533400" y="52244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Scalair product is Lorentzinvariant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Oval 47"/>
          <p:cNvSpPr>
            <a:spLocks noChangeArrowheads="1"/>
          </p:cNvSpPr>
          <p:nvPr/>
        </p:nvSpPr>
        <p:spPr bwMode="auto">
          <a:xfrm>
            <a:off x="7345363" y="3541713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18" name="TextBox 86"/>
          <p:cNvSpPr txBox="1">
            <a:spLocks noChangeArrowheads="1"/>
          </p:cNvSpPr>
          <p:nvPr/>
        </p:nvSpPr>
        <p:spPr bwMode="auto">
          <a:xfrm>
            <a:off x="533400" y="1630363"/>
            <a:ext cx="121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Definitie: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9" name="Object 28"/>
          <p:cNvGraphicFramePr>
            <a:graphicFrameLocks noChangeAspect="1"/>
          </p:cNvGraphicFramePr>
          <p:nvPr/>
        </p:nvGraphicFramePr>
        <p:xfrm>
          <a:off x="1449388" y="1570038"/>
          <a:ext cx="21320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Equation" r:id="rId24" imgW="1307532" imgH="253890" progId="Equation.3">
                  <p:embed/>
                </p:oleObj>
              </mc:Choice>
              <mc:Fallback>
                <p:oleObj name="Equation" r:id="rId24" imgW="1307532" imgH="25389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570038"/>
                        <a:ext cx="2132012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TextBox 86"/>
          <p:cNvSpPr txBox="1">
            <a:spLocks noChangeArrowheads="1"/>
          </p:cNvSpPr>
          <p:nvPr/>
        </p:nvSpPr>
        <p:spPr bwMode="auto">
          <a:xfrm>
            <a:off x="533400" y="1905000"/>
            <a:ext cx="2667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Met afspraak over het teken!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7" grpId="0"/>
      <p:bldP spid="34" grpId="0"/>
      <p:bldP spid="35" grpId="0"/>
      <p:bldP spid="37" grpId="0"/>
      <p:bldP spid="38" grpId="0"/>
      <p:bldP spid="40" grpId="0" animBg="1"/>
      <p:bldP spid="41" grpId="0" animBg="1"/>
      <p:bldP spid="43" grpId="0"/>
      <p:bldP spid="45" grpId="0" animBg="1"/>
      <p:bldP spid="46" grpId="0" animBg="1"/>
      <p:bldP spid="48" grpId="0" animBg="1"/>
      <p:bldP spid="92" grpId="0" animBg="1"/>
      <p:bldP spid="95" grpId="0"/>
      <p:bldP spid="100" grpId="0" animBg="1"/>
      <p:bldP spid="101" grpId="0" animBg="1"/>
      <p:bldP spid="102" grpId="0" animBg="1"/>
      <p:bldP spid="103" grpId="0" animBg="1"/>
      <p:bldP spid="104" grpId="0" animBg="1"/>
      <p:bldP spid="107" grpId="0"/>
      <p:bldP spid="108" grpId="0"/>
      <p:bldP spid="109" grpId="0"/>
      <p:bldP spid="111" grpId="0"/>
      <p:bldP spid="114" grpId="0" animBg="1"/>
      <p:bldP spid="116" grpId="0"/>
      <p:bldP spid="117" grpId="0" animBg="1"/>
      <p:bldP spid="118" grpId="0"/>
      <p:bldP spid="1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Lorentzcoördinaten</a:t>
            </a:r>
            <a:endParaRPr lang="en-US" b="0" kern="1200" dirty="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162800" y="16002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 A</a:t>
            </a:r>
          </a:p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(inertieel)</a:t>
            </a:r>
          </a:p>
        </p:txBody>
      </p:sp>
      <p:cxnSp>
        <p:nvCxnSpPr>
          <p:cNvPr id="74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4538663" y="3352800"/>
            <a:ext cx="4268788" cy="763587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33400" y="213360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 is verzameling puntgebeurtenissen die gelijktijdig zijn met O (t.o.v. A)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205" name="Object 3"/>
          <p:cNvGraphicFramePr>
            <a:graphicFrameLocks noChangeAspect="1"/>
          </p:cNvGraphicFramePr>
          <p:nvPr/>
        </p:nvGraphicFramePr>
        <p:xfrm>
          <a:off x="5845175" y="3359150"/>
          <a:ext cx="7445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" name="Equation" r:id="rId4" imgW="457002" imgH="177723" progId="Equation.DSMT4">
                  <p:embed/>
                </p:oleObj>
              </mc:Choice>
              <mc:Fallback>
                <p:oleObj name="Equation" r:id="rId4" imgW="457002" imgH="177723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3359150"/>
                        <a:ext cx="744538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1166813"/>
            <a:ext cx="815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Definieer basisvector </a:t>
            </a:r>
            <a:endParaRPr lang="en-US" sz="14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408" name="Rechthoek 89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09" name="TextBox 86"/>
          <p:cNvSpPr txBox="1">
            <a:spLocks noChangeArrowheads="1"/>
          </p:cNvSpPr>
          <p:nvPr/>
        </p:nvSpPr>
        <p:spPr bwMode="auto">
          <a:xfrm>
            <a:off x="533400" y="2849563"/>
            <a:ext cx="487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Dat is de 3-dim euclidische ruimte op             t.o.v. A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0" name="Object 8"/>
          <p:cNvGraphicFramePr>
            <a:graphicFrameLocks noChangeAspect="1"/>
          </p:cNvGraphicFramePr>
          <p:nvPr/>
        </p:nvGraphicFramePr>
        <p:xfrm>
          <a:off x="2438400" y="1112838"/>
          <a:ext cx="8683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Equation" r:id="rId6" imgW="533169" imgH="253890" progId="Equation.DSMT4">
                  <p:embed/>
                </p:oleObj>
              </mc:Choice>
              <mc:Fallback>
                <p:oleObj name="Equation" r:id="rId6" imgW="533169" imgH="25389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12838"/>
                        <a:ext cx="86836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3690938" y="2865438"/>
          <a:ext cx="5588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name="Equation" r:id="rId8" imgW="342603" imgH="177646" progId="Equation.DSMT4">
                  <p:embed/>
                </p:oleObj>
              </mc:Choice>
              <mc:Fallback>
                <p:oleObj name="Equation" r:id="rId8" imgW="342603" imgH="177646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865438"/>
                        <a:ext cx="55880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PIJL-RECHTS 113"/>
          <p:cNvSpPr>
            <a:spLocks noChangeArrowheads="1"/>
          </p:cNvSpPr>
          <p:nvPr/>
        </p:nvSpPr>
        <p:spPr bwMode="auto">
          <a:xfrm>
            <a:off x="990600" y="384175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1809750" y="3810000"/>
          <a:ext cx="1096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Equation" r:id="rId10" imgW="672808" imgH="342751" progId="Equation.DSMT4">
                  <p:embed/>
                </p:oleObj>
              </mc:Choice>
              <mc:Fallback>
                <p:oleObj name="Equation" r:id="rId10" imgW="672808" imgH="342751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3810000"/>
                        <a:ext cx="10969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TextBox 86"/>
          <p:cNvSpPr txBox="1">
            <a:spLocks noChangeArrowheads="1"/>
          </p:cNvSpPr>
          <p:nvPr/>
        </p:nvSpPr>
        <p:spPr bwMode="auto">
          <a:xfrm>
            <a:off x="533400" y="4492625"/>
            <a:ext cx="358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Er geldt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TextBox 86"/>
          <p:cNvSpPr txBox="1">
            <a:spLocks noChangeArrowheads="1"/>
          </p:cNvSpPr>
          <p:nvPr/>
        </p:nvSpPr>
        <p:spPr bwMode="auto">
          <a:xfrm>
            <a:off x="533400" y="1630363"/>
            <a:ext cx="121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Er geldt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9" name="Object 12"/>
          <p:cNvGraphicFramePr>
            <a:graphicFrameLocks noChangeAspect="1"/>
          </p:cNvGraphicFramePr>
          <p:nvPr/>
        </p:nvGraphicFramePr>
        <p:xfrm>
          <a:off x="1376363" y="1576388"/>
          <a:ext cx="13668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" name="Equation" r:id="rId12" imgW="837836" imgH="253890" progId="Equation.DSMT4">
                  <p:embed/>
                </p:oleObj>
              </mc:Choice>
              <mc:Fallback>
                <p:oleObj name="Equation" r:id="rId12" imgW="837836" imgH="25389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1576388"/>
                        <a:ext cx="1366837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val 47"/>
          <p:cNvSpPr>
            <a:spLocks noChangeArrowheads="1"/>
          </p:cNvSpPr>
          <p:nvPr/>
        </p:nvSpPr>
        <p:spPr bwMode="auto">
          <a:xfrm>
            <a:off x="6911975" y="2168525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51" name="Oval 47"/>
          <p:cNvSpPr>
            <a:spLocks noChangeArrowheads="1"/>
          </p:cNvSpPr>
          <p:nvPr/>
        </p:nvSpPr>
        <p:spPr bwMode="auto">
          <a:xfrm>
            <a:off x="6788150" y="2819400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6669088" y="3487738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53" name="Oval 47"/>
          <p:cNvSpPr>
            <a:spLocks noChangeArrowheads="1"/>
          </p:cNvSpPr>
          <p:nvPr/>
        </p:nvSpPr>
        <p:spPr bwMode="auto">
          <a:xfrm>
            <a:off x="6557963" y="4156075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54" name="Oval 47"/>
          <p:cNvSpPr>
            <a:spLocks noChangeArrowheads="1"/>
          </p:cNvSpPr>
          <p:nvPr/>
        </p:nvSpPr>
        <p:spPr bwMode="auto">
          <a:xfrm>
            <a:off x="6435725" y="4824413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6018213" y="2725738"/>
          <a:ext cx="70326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" name="Equation" r:id="rId14" imgW="431425" imgH="177646" progId="Equation.DSMT4">
                  <p:embed/>
                </p:oleObj>
              </mc:Choice>
              <mc:Fallback>
                <p:oleObj name="Equation" r:id="rId14" imgW="431425" imgH="177646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725738"/>
                        <a:ext cx="703262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4"/>
          <p:cNvGraphicFramePr>
            <a:graphicFrameLocks noChangeAspect="1"/>
          </p:cNvGraphicFramePr>
          <p:nvPr/>
        </p:nvGraphicFramePr>
        <p:xfrm>
          <a:off x="6118225" y="2057400"/>
          <a:ext cx="7445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1" name="Equation" r:id="rId16" imgW="457002" imgH="177723" progId="Equation.DSMT4">
                  <p:embed/>
                </p:oleObj>
              </mc:Choice>
              <mc:Fallback>
                <p:oleObj name="Equation" r:id="rId16" imgW="457002" imgH="177723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2057400"/>
                        <a:ext cx="744538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5664200" y="4038600"/>
          <a:ext cx="8477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2" name="Equation" r:id="rId18" imgW="520248" imgH="177646" progId="Equation.DSMT4">
                  <p:embed/>
                </p:oleObj>
              </mc:Choice>
              <mc:Fallback>
                <p:oleObj name="Equation" r:id="rId18" imgW="520248" imgH="177646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038600"/>
                        <a:ext cx="84772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5514975" y="4741863"/>
          <a:ext cx="86836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" name="Equation" r:id="rId20" imgW="532937" imgH="177646" progId="Equation.DSMT4">
                  <p:embed/>
                </p:oleObj>
              </mc:Choice>
              <mc:Fallback>
                <p:oleObj name="Equation" r:id="rId20" imgW="532937" imgH="177646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4741863"/>
                        <a:ext cx="868363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70"/>
          <p:cNvSpPr txBox="1">
            <a:spLocks noChangeArrowheads="1"/>
          </p:cNvSpPr>
          <p:nvPr/>
        </p:nvSpPr>
        <p:spPr bwMode="auto">
          <a:xfrm>
            <a:off x="6711950" y="3500438"/>
            <a:ext cx="38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61" name="TextBox 70"/>
          <p:cNvSpPr txBox="1">
            <a:spLocks noChangeArrowheads="1"/>
          </p:cNvSpPr>
          <p:nvPr/>
        </p:nvSpPr>
        <p:spPr bwMode="auto">
          <a:xfrm>
            <a:off x="6899275" y="2678113"/>
            <a:ext cx="381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</a:t>
            </a:r>
          </a:p>
        </p:txBody>
      </p:sp>
      <p:sp>
        <p:nvSpPr>
          <p:cNvPr id="62" name="TextBox 86"/>
          <p:cNvSpPr txBox="1">
            <a:spLocks noChangeArrowheads="1"/>
          </p:cNvSpPr>
          <p:nvPr/>
        </p:nvSpPr>
        <p:spPr bwMode="auto">
          <a:xfrm>
            <a:off x="533400" y="314960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</a:t>
            </a:r>
            <a:r>
              <a:rPr lang="en-US" sz="1600" baseline="-25000">
                <a:cs typeface="Calibri" pitchFamily="34" charset="0"/>
              </a:rPr>
              <a:t>t</a:t>
            </a:r>
            <a:r>
              <a:rPr lang="en-US" sz="1600">
                <a:latin typeface="Calibri" pitchFamily="34" charset="0"/>
                <a:cs typeface="Calibri" pitchFamily="34" charset="0"/>
              </a:rPr>
              <a:t> is verzameling puntgebeurtenissen die gelijktijdig zijn met </a:t>
            </a:r>
            <a:r>
              <a:rPr lang="en-US" sz="1600">
                <a:cs typeface="Calibri" pitchFamily="34" charset="0"/>
              </a:rPr>
              <a:t>t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Object 17"/>
          <p:cNvGraphicFramePr>
            <a:graphicFrameLocks noChangeAspect="1"/>
          </p:cNvGraphicFramePr>
          <p:nvPr/>
        </p:nvGraphicFramePr>
        <p:xfrm>
          <a:off x="1338263" y="4451350"/>
          <a:ext cx="35385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4" name="Equation" r:id="rId22" imgW="2171700" imgH="254000" progId="Equation.DSMT4">
                  <p:embed/>
                </p:oleObj>
              </mc:Choice>
              <mc:Fallback>
                <p:oleObj name="Equation" r:id="rId22" imgW="2171700" imgH="25400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4451350"/>
                        <a:ext cx="3538537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8"/>
          <p:cNvGraphicFramePr>
            <a:graphicFrameLocks noChangeAspect="1"/>
          </p:cNvGraphicFramePr>
          <p:nvPr/>
        </p:nvGraphicFramePr>
        <p:xfrm>
          <a:off x="6456363" y="5116513"/>
          <a:ext cx="2492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5" name="Equation" r:id="rId24" imgW="152334" imgH="228501" progId="Equation.DSMT4">
                  <p:embed/>
                </p:oleObj>
              </mc:Choice>
              <mc:Fallback>
                <p:oleObj name="Equation" r:id="rId24" imgW="152334" imgH="228501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5116513"/>
                        <a:ext cx="249237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Rechte verbindingslijn met pijl 65"/>
          <p:cNvCxnSpPr>
            <a:cxnSpLocks noChangeShapeType="1"/>
          </p:cNvCxnSpPr>
          <p:nvPr/>
        </p:nvCxnSpPr>
        <p:spPr bwMode="auto">
          <a:xfrm flipV="1">
            <a:off x="6713538" y="2847975"/>
            <a:ext cx="117475" cy="66833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4" name="Object 19"/>
          <p:cNvGraphicFramePr>
            <a:graphicFrameLocks noChangeAspect="1"/>
          </p:cNvGraphicFramePr>
          <p:nvPr/>
        </p:nvGraphicFramePr>
        <p:xfrm>
          <a:off x="6894513" y="2994025"/>
          <a:ext cx="26828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" name="Equation" r:id="rId26" imgW="164957" imgH="253780" progId="Equation.DSMT4">
                  <p:embed/>
                </p:oleObj>
              </mc:Choice>
              <mc:Fallback>
                <p:oleObj name="Equation" r:id="rId26" imgW="164957" imgH="25378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3" y="2994025"/>
                        <a:ext cx="268287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Rechte verbindingslijn met pijl 67"/>
          <p:cNvCxnSpPr>
            <a:cxnSpLocks noChangeShapeType="1"/>
          </p:cNvCxnSpPr>
          <p:nvPr/>
        </p:nvCxnSpPr>
        <p:spPr bwMode="auto">
          <a:xfrm>
            <a:off x="6688138" y="3522663"/>
            <a:ext cx="677862" cy="650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7372350" y="3505200"/>
          <a:ext cx="2476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" name="Equation" r:id="rId28" imgW="152268" imgH="253780" progId="Equation.DSMT4">
                  <p:embed/>
                </p:oleObj>
              </mc:Choice>
              <mc:Fallback>
                <p:oleObj name="Equation" r:id="rId28" imgW="152268" imgH="25378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350" y="3505200"/>
                        <a:ext cx="2476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86"/>
          <p:cNvSpPr txBox="1">
            <a:spLocks noChangeArrowheads="1"/>
          </p:cNvSpPr>
          <p:nvPr/>
        </p:nvSpPr>
        <p:spPr bwMode="auto">
          <a:xfrm>
            <a:off x="533400" y="49784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Orthonormaal stelsel vectoren                                        in E met beginpunt O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3179763" y="4918075"/>
          <a:ext cx="10112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" name="Equation" r:id="rId30" imgW="622030" imgH="304668" progId="Equation.DSMT4">
                  <p:embed/>
                </p:oleObj>
              </mc:Choice>
              <mc:Fallback>
                <p:oleObj name="Equation" r:id="rId30" imgW="622030" imgH="304668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4918075"/>
                        <a:ext cx="101123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86"/>
          <p:cNvSpPr txBox="1">
            <a:spLocks noChangeArrowheads="1"/>
          </p:cNvSpPr>
          <p:nvPr/>
        </p:nvSpPr>
        <p:spPr bwMode="auto">
          <a:xfrm>
            <a:off x="533400" y="5586413"/>
            <a:ext cx="487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Er geldt                              en 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5" name="Object 22"/>
          <p:cNvGraphicFramePr>
            <a:graphicFrameLocks noChangeAspect="1"/>
          </p:cNvGraphicFramePr>
          <p:nvPr/>
        </p:nvGraphicFramePr>
        <p:xfrm>
          <a:off x="1355725" y="5532438"/>
          <a:ext cx="11588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9" name="Equation" r:id="rId32" imgW="710891" imgH="253890" progId="Equation.DSMT4">
                  <p:embed/>
                </p:oleObj>
              </mc:Choice>
              <mc:Fallback>
                <p:oleObj name="Equation" r:id="rId32" imgW="710891" imgH="25389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5532438"/>
                        <a:ext cx="11588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3"/>
          <p:cNvGraphicFramePr>
            <a:graphicFrameLocks noChangeAspect="1"/>
          </p:cNvGraphicFramePr>
          <p:nvPr/>
        </p:nvGraphicFramePr>
        <p:xfrm>
          <a:off x="2960688" y="5522913"/>
          <a:ext cx="13033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0" name="Equation" r:id="rId34" imgW="799753" imgH="266584" progId="Equation.DSMT4">
                  <p:embed/>
                </p:oleObj>
              </mc:Choice>
              <mc:Fallback>
                <p:oleObj name="Equation" r:id="rId34" imgW="799753" imgH="266584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5522913"/>
                        <a:ext cx="13033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86"/>
          <p:cNvSpPr txBox="1">
            <a:spLocks noChangeArrowheads="1"/>
          </p:cNvSpPr>
          <p:nvPr/>
        </p:nvSpPr>
        <p:spPr bwMode="auto">
          <a:xfrm>
            <a:off x="533400" y="6043613"/>
            <a:ext cx="487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En ook 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7" name="Object 24"/>
          <p:cNvGraphicFramePr>
            <a:graphicFrameLocks noChangeAspect="1"/>
          </p:cNvGraphicFramePr>
          <p:nvPr/>
        </p:nvGraphicFramePr>
        <p:xfrm>
          <a:off x="1325563" y="5989638"/>
          <a:ext cx="122078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" name="Equation" r:id="rId36" imgW="748975" imgH="253890" progId="Equation.DSMT4">
                  <p:embed/>
                </p:oleObj>
              </mc:Choice>
              <mc:Fallback>
                <p:oleObj name="Equation" r:id="rId36" imgW="748975" imgH="25389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5989638"/>
                        <a:ext cx="1220787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7" grpId="0"/>
      <p:bldP spid="43" grpId="0"/>
      <p:bldP spid="109" grpId="0"/>
      <p:bldP spid="114" grpId="0" animBg="1"/>
      <p:bldP spid="116" grpId="0"/>
      <p:bldP spid="118" grpId="0"/>
      <p:bldP spid="50" grpId="0" animBg="1"/>
      <p:bldP spid="51" grpId="0" animBg="1"/>
      <p:bldP spid="52" grpId="0" animBg="1"/>
      <p:bldP spid="53" grpId="0" animBg="1"/>
      <p:bldP spid="54" grpId="0" animBg="1"/>
      <p:bldP spid="60" grpId="0"/>
      <p:bldP spid="61" grpId="0"/>
      <p:bldP spid="62" grpId="0"/>
      <p:bldP spid="72" grpId="0"/>
      <p:bldP spid="73" grpId="0"/>
      <p:bldP spid="7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21990</TotalTime>
  <Words>1379</Words>
  <Application>Microsoft Office PowerPoint</Application>
  <PresentationFormat>Letter Paper (8.5x11 in)</PresentationFormat>
  <Paragraphs>314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 Unicode MS</vt:lpstr>
      <vt:lpstr>Arial</vt:lpstr>
      <vt:lpstr>Arial Rounded MT Bold</vt:lpstr>
      <vt:lpstr>Biondi</vt:lpstr>
      <vt:lpstr>Calibri</vt:lpstr>
      <vt:lpstr>Symbol</vt:lpstr>
      <vt:lpstr>Times</vt:lpstr>
      <vt:lpstr>Default Design</vt:lpstr>
      <vt:lpstr>Photo Editor Photo</vt:lpstr>
      <vt:lpstr>Equation</vt:lpstr>
      <vt:lpstr>PowerPoint Presentation</vt:lpstr>
      <vt:lpstr>PowerPoint Presentation</vt:lpstr>
      <vt:lpstr>Relatieve beweging</vt:lpstr>
      <vt:lpstr>Ruimtetijd van de ART</vt:lpstr>
      <vt:lpstr>Minkowskiruimte – dopplerfactor </vt:lpstr>
      <vt:lpstr>Minkowskiruimte – dopplerfactor </vt:lpstr>
      <vt:lpstr>Minkowskiruimte – inproduct</vt:lpstr>
      <vt:lpstr>Lorentzinvariantie Minkowski-metriek</vt:lpstr>
      <vt:lpstr>Lorentzcoördinaten</vt:lpstr>
      <vt:lpstr>Minkowski meetkunde</vt:lpstr>
      <vt:lpstr>Tijddilatatie</vt:lpstr>
      <vt:lpstr>Lorentzcontractie</vt:lpstr>
      <vt:lpstr>Lorentztransformaties</vt:lpstr>
      <vt:lpstr>Lorentztransformaties</vt:lpstr>
      <vt:lpstr>Rapidity</vt:lpstr>
      <vt:lpstr>Einsteins sommatieconventie</vt:lpstr>
      <vt:lpstr>Euclidische ruimte</vt:lpstr>
      <vt:lpstr>Minkowskiruimte</vt:lpstr>
      <vt:lpstr>Minkowskiruimte</vt:lpstr>
      <vt:lpstr>Minkowskiruimte</vt:lpstr>
      <vt:lpstr>Tweelingparadox</vt:lpstr>
      <vt:lpstr>Euclidisch versus minkowskiruimte</vt:lpstr>
      <vt:lpstr>Minkowskiruimte</vt:lpstr>
      <vt:lpstr>Minkowskiruimte: causale structuur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Johannes van den Brand</cp:lastModifiedBy>
  <cp:revision>959</cp:revision>
  <cp:lastPrinted>2002-09-13T18:52:55Z</cp:lastPrinted>
  <dcterms:created xsi:type="dcterms:W3CDTF">2001-01-08T10:28:24Z</dcterms:created>
  <dcterms:modified xsi:type="dcterms:W3CDTF">2015-09-22T08:24:30Z</dcterms:modified>
</cp:coreProperties>
</file>